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817" r:id="rId6"/>
  </p:sldMasterIdLst>
  <p:notesMasterIdLst>
    <p:notesMasterId r:id="rId11"/>
  </p:notesMasterIdLst>
  <p:sldIdLst>
    <p:sldId id="141170048" r:id="rId7"/>
    <p:sldId id="141170043" r:id="rId8"/>
    <p:sldId id="141170060" r:id="rId9"/>
    <p:sldId id="141170007" r:id="rId10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67794" autoAdjust="0"/>
  </p:normalViewPr>
  <p:slideViewPr>
    <p:cSldViewPr snapToGrid="0">
      <p:cViewPr varScale="1">
        <p:scale>
          <a:sx n="75" d="100"/>
          <a:sy n="75" d="100"/>
        </p:scale>
        <p:origin x="165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5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17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74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76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7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9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85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27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01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2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A25E52-AB28-456E-8D1B-CDBACE8EB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89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63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57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668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53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98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955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6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700" r:id="rId18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8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7" r:id="rId19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s.oasis-open-projects.org/g/niemopen/topic/niem_model_v6_0_project/103061630?p=,,,20,0,0,0::recentpostdate/sticky,,,20,2,0,103061630,previd%3D1702067295987954544,nextid%3D1678905401356841039&amp;previd=1702067295987954544&amp;nextid=16789054013568410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niemopen/niem-model/issues/9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iemopen-nbactsc+subscribe@lists.oasis-open-project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hyperlink" Target="mailto:https://sourceforge.net/projects/niem-mep-builder/" TargetMode="External"/><Relationship Id="rId26" Type="http://schemas.openxmlformats.org/officeDocument/2006/relationships/hyperlink" Target="https://niemopen.slack.com/" TargetMode="External"/><Relationship Id="rId3" Type="http://schemas.openxmlformats.org/officeDocument/2006/relationships/hyperlink" Target="https://niemopen.slack.com/?redir=%2Fgantry%2Fauth%3Fapp%3Dclient%26lc%3D1683201626%26return_to%3D%252Fclient%252FT03UDR5ANG6%252FC03ULAE89DZ%26teams%3D" TargetMode="External"/><Relationship Id="rId21" Type="http://schemas.openxmlformats.org/officeDocument/2006/relationships/hyperlink" Target="https://wmaafip.js.mil/Account/Login?ReturnUrl=%2F" TargetMode="External"/><Relationship Id="rId34" Type="http://schemas.openxmlformats.org/officeDocument/2006/relationships/hyperlink" Target="https://www.niem.gov/about-niem/message-exchange-package-mep-registry-repository" TargetMode="External"/><Relationship Id="rId7" Type="http://schemas.openxmlformats.org/officeDocument/2006/relationships/image" Target="../media/image1.png"/><Relationship Id="rId12" Type="http://schemas.openxmlformats.org/officeDocument/2006/relationships/hyperlink" Target="https://twitter.com/NIEMconnects?ref_src=twsrc%5Etfw" TargetMode="External"/><Relationship Id="rId17" Type="http://schemas.openxmlformats.org/officeDocument/2006/relationships/hyperlink" Target="https://www.youtube.com/channel/UCg9qV22PXLBjG41hc-EwVrQ" TargetMode="External"/><Relationship Id="rId25" Type="http://schemas.openxmlformats.org/officeDocument/2006/relationships/hyperlink" Target="https://github.com/niemopen/nmo-training" TargetMode="External"/><Relationship Id="rId33" Type="http://schemas.openxmlformats.org/officeDocument/2006/relationships/hyperlink" Target="mailto:beth.l.smalley.civ@mail.mil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png"/><Relationship Id="rId20" Type="http://schemas.openxmlformats.org/officeDocument/2006/relationships/hyperlink" Target="https://niemopen.org/" TargetMode="External"/><Relationship Id="rId29" Type="http://schemas.openxmlformats.org/officeDocument/2006/relationships/hyperlink" Target="https://lists.oasis-open-projects.org/g/niemopen-ntactsc" TargetMode="Externa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JPG"/><Relationship Id="rId11" Type="http://schemas.openxmlformats.org/officeDocument/2006/relationships/image" Target="../media/image5.png"/><Relationship Id="rId24" Type="http://schemas.openxmlformats.org/officeDocument/2006/relationships/hyperlink" Target="https://github.com/niemopen/nmo-admin" TargetMode="External"/><Relationship Id="rId32" Type="http://schemas.openxmlformats.org/officeDocument/2006/relationships/hyperlink" Target="mailto:akatherine.b.escobar.civ@mail.mil" TargetMode="External"/><Relationship Id="rId5" Type="http://schemas.openxmlformats.org/officeDocument/2006/relationships/hyperlink" Target="https://www.oasis-open.org/" TargetMode="External"/><Relationship Id="rId15" Type="http://schemas.openxmlformats.org/officeDocument/2006/relationships/hyperlink" Target="https://www.linkedin.com/groups/1903175/profile" TargetMode="External"/><Relationship Id="rId23" Type="http://schemas.openxmlformats.org/officeDocument/2006/relationships/hyperlink" Target="https://github.com/niemopen/nbac-admin" TargetMode="External"/><Relationship Id="rId28" Type="http://schemas.openxmlformats.org/officeDocument/2006/relationships/hyperlink" Target="https://lists.oasis-open-projects.org/g/niemopen-pgb" TargetMode="External"/><Relationship Id="rId10" Type="http://schemas.openxmlformats.org/officeDocument/2006/relationships/hyperlink" Target="https://oasis-open.atlassian.net/wiki/spaces/NIEM/overview" TargetMode="External"/><Relationship Id="rId19" Type="http://schemas.openxmlformats.org/officeDocument/2006/relationships/hyperlink" Target="https://www.niem.gov/" TargetMode="External"/><Relationship Id="rId31" Type="http://schemas.openxmlformats.org/officeDocument/2006/relationships/hyperlink" Target="https://lists.oasis-open-projects.org/g/niemopen-nmotsc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2" Type="http://schemas.openxmlformats.org/officeDocument/2006/relationships/hyperlink" Target="https://github.com/niemopen/ntac-admin" TargetMode="External"/><Relationship Id="rId27" Type="http://schemas.openxmlformats.org/officeDocument/2006/relationships/hyperlink" Target="https://lists.oasis-open-projects.org/g/niemopen" TargetMode="External"/><Relationship Id="rId30" Type="http://schemas.openxmlformats.org/officeDocument/2006/relationships/hyperlink" Target="https://lists.oasis-open-projects.org/g/niemopen-nbactsc" TargetMode="External"/><Relationship Id="rId8" Type="http://schemas.openxmlformats.org/officeDocument/2006/relationships/hyperlink" Target="https://github.com/niemop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21December 2023 Meeting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Dec 2023 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01539E-0F11-20C4-C068-9FF6776006D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45082" y="1245800"/>
            <a:ext cx="10933314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defTabSz="914400"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1:00 NBAC Co-Chair Opening Remarks – Mr. Kamran Atri, Mr. Thomas Krul </a:t>
            </a:r>
            <a:endParaRPr lang="en-US" altLang="en-US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  <a:p>
            <a:pPr marL="457200" lvl="1" indent="0" defTabSz="914400">
              <a:buClrTx/>
              <a:buFont typeface="Symbol" panose="05050102010706020507" pitchFamily="18" charset="2"/>
              <a:buChar char=""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We will re-issue the TEAMS recurring monthly meeting in 2024</a:t>
            </a:r>
          </a:p>
          <a:p>
            <a:pPr marL="457200" lvl="1" indent="0" defTabSz="914400">
              <a:buClrTx/>
              <a:buFont typeface="Symbol" panose="05050102010706020507" pitchFamily="18" charset="2"/>
              <a:buChar char=""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NIEM Model Version 6.0 PS01 was approved: </a:t>
            </a:r>
            <a:r>
              <a:rPr lang="en-US" altLang="en-US" sz="1800" dirty="0">
                <a:solidFill>
                  <a:srgbClr val="0085BB"/>
                </a:solidFill>
                <a:latin typeface="+mn-lt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</a:p>
          <a:p>
            <a:pPr marL="457200" lvl="1" indent="0" defTabSz="914400">
              <a:buClrTx/>
              <a:buNone/>
            </a:pPr>
            <a:r>
              <a:rPr lang="en-US" altLang="en-US" sz="1800" dirty="0">
                <a:solidFill>
                  <a:srgbClr val="0085BB"/>
                </a:solidFill>
                <a:latin typeface="+mn-lt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/topic/niem_model_v6_0_project/103061630?p=,,,20,0,0,0::recentpostdate/sticky,,,20,2,0,103061630</a:t>
            </a:r>
          </a:p>
          <a:p>
            <a:pPr marL="457200" lvl="1" indent="0" defTabSz="914400">
              <a:buClrTx/>
              <a:buNone/>
            </a:pPr>
            <a:r>
              <a:rPr lang="en-US" altLang="en-US" sz="1800" dirty="0">
                <a:solidFill>
                  <a:srgbClr val="0085BB"/>
                </a:solidFill>
                <a:latin typeface="+mn-lt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,previd%3D1702067295987954544,nextid%3D1678905401356841039&amp;previd=1702067295987954</a:t>
            </a:r>
          </a:p>
          <a:p>
            <a:pPr marL="457200" lvl="1" indent="0" defTabSz="914400">
              <a:buClrTx/>
              <a:buNone/>
            </a:pPr>
            <a:r>
              <a:rPr lang="en-US" altLang="en-US" sz="1800" dirty="0">
                <a:solidFill>
                  <a:srgbClr val="0085BB"/>
                </a:solidFill>
                <a:latin typeface="+mn-lt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544&amp;nextid=1678905401356841039</a:t>
            </a:r>
            <a:endParaRPr lang="en-US" altLang="en-US" sz="1800" dirty="0">
              <a:solidFill>
                <a:srgbClr val="0085BB"/>
              </a:solidFill>
              <a:latin typeface="+mn-lt"/>
              <a:cs typeface="Calibri" panose="020F0502020204030204" pitchFamily="34" charset="0"/>
            </a:endParaRPr>
          </a:p>
          <a:p>
            <a:pPr marL="457200" lvl="1" indent="0" defTabSz="914400">
              <a:buClrTx/>
              <a:buNone/>
            </a:pPr>
            <a:endParaRPr lang="en-US" altLang="en-US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  <a:p>
            <a:pPr marL="457200" lvl="1" indent="0" defTabSz="914400">
              <a:buClrTx/>
              <a:buFont typeface="Symbol" panose="05050102010706020507" pitchFamily="18" charset="2"/>
              <a:buChar char=""/>
            </a:pPr>
            <a:r>
              <a:rPr lang="en-US" altLang="en-US" u="sng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Next steps:</a:t>
            </a:r>
          </a:p>
          <a:p>
            <a:pPr lvl="2" indent="-285750" defTabSz="914400">
              <a:buClr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Fix PS01 and submit PS02 for approval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3" defTabSz="914400">
              <a:buClr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structures.xsd is missing structures:appliesToParent in type definitions and </a:t>
            </a:r>
          </a:p>
          <a:p>
            <a:pPr lvl="3" defTabSz="914400">
              <a:buClr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attribute groups ([issue #96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5BB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(structures:appliesToParent errata · Issue #96 · </a:t>
            </a:r>
          </a:p>
          <a:p>
            <a:pPr marL="1314450" lvl="3" indent="0" defTabSz="914400"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BB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niemopen/niem-model (github.com)))</a:t>
            </a:r>
            <a:endParaRPr lang="en-US" altLang="en-US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  <a:p>
            <a:pPr lvl="2" indent="-285750" defTabSz="914400">
              <a:buClrTx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PS01 schema documents have version="psd01". Update to  version="ps02" in update.</a:t>
            </a:r>
          </a:p>
          <a:p>
            <a:pPr lvl="2" indent="-285750" defTabSz="914400">
              <a:buClr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Complete supporting tools, NDR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2" indent="-285750" defTabSz="914400">
              <a:buClr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Submit model release package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Dec 2023 NBAC TSC Agenda  (CONT.)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01539E-0F11-20C4-C068-9FF6776006D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21252" y="1375082"/>
            <a:ext cx="1108633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00050" lvl="1" indent="0" defTabSz="914400"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Register for NBAC TSC mailing list if you haven’t yet by sending an email to this address:</a:t>
            </a:r>
          </a:p>
          <a:p>
            <a:pPr marL="400050" lvl="1" indent="0" defTabSz="914400"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niemopen-nbactsc+subscribe@lists.oasis-open-projects.org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defTabSz="914400">
              <a:buClr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1:10 NIEM Management Office (NMO) Update – Ms. Katherine Escobar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1:20 NTAC Update – Mr. Jim Cabral 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1:35 Communications &amp; Outreach NMO Sub-Committee update – Paul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Wormeli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1:45 Questions/Final Remarks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585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562-F1F5-442B-8F73-FF6E49D2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A05DCE5-FBD4-4610-B92F-D26EB5D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63" y="3415591"/>
            <a:ext cx="1697314" cy="1271347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7665B8B0-1D7A-47B9-94F3-496342FDB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07" y="416393"/>
            <a:ext cx="2887980" cy="6019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996DC38-0DA8-4334-B95F-9CDFF1321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2" y="1067582"/>
            <a:ext cx="2462714" cy="732129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D1433D25-F6C2-4FC9-B7F1-C8D5A696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53" y="2732705"/>
            <a:ext cx="1557915" cy="904268"/>
          </a:xfrm>
          <a:prstGeom prst="rect">
            <a:avLst/>
          </a:prstGeom>
        </p:spPr>
      </p:pic>
      <p:pic>
        <p:nvPicPr>
          <p:cNvPr id="11" name="Picture 10">
            <a:hlinkClick r:id="rId10"/>
            <a:extLst>
              <a:ext uri="{FF2B5EF4-FFF2-40B4-BE49-F238E27FC236}">
                <a16:creationId xmlns:a16="http://schemas.microsoft.com/office/drawing/2014/main" id="{45CBCAA3-37AA-4C63-9B4D-414182C8CE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9265" y="4417835"/>
            <a:ext cx="1227272" cy="122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FFCB0-414E-42E7-9A18-B01036269398}"/>
              </a:ext>
            </a:extLst>
          </p:cNvPr>
          <p:cNvSpPr txBox="1"/>
          <p:nvPr/>
        </p:nvSpPr>
        <p:spPr>
          <a:xfrm>
            <a:off x="8965712" y="533963"/>
            <a:ext cx="2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 Us On Twitter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F9A9A-A1AB-4479-842E-558B2DC0C0EE}"/>
              </a:ext>
            </a:extLst>
          </p:cNvPr>
          <p:cNvSpPr txBox="1"/>
          <p:nvPr/>
        </p:nvSpPr>
        <p:spPr>
          <a:xfrm>
            <a:off x="9591780" y="930573"/>
            <a:ext cx="204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2"/>
              </a:rPr>
              <a:t>https://twitter.com/NIEMconnects?ref_src=twsrc%5Etfw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D82A97-11A9-4474-8ED5-5E86A4C9D8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8806" y="951891"/>
            <a:ext cx="730568" cy="6352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1B6609-B433-41BB-867E-DF83F10E5D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5476" y="1737698"/>
            <a:ext cx="677228" cy="67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5EDD5-04AA-46CD-88CE-0F28113FAF01}"/>
              </a:ext>
            </a:extLst>
          </p:cNvPr>
          <p:cNvSpPr txBox="1"/>
          <p:nvPr/>
        </p:nvSpPr>
        <p:spPr>
          <a:xfrm>
            <a:off x="9591779" y="1799711"/>
            <a:ext cx="212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5"/>
              </a:rPr>
              <a:t>https://www.linkedin.com/groups/1903175/profile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FFF20-3679-4B50-9EA4-98D5A08AB9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70298" y="2680842"/>
            <a:ext cx="1007584" cy="56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E0AB8-7253-4665-B6D9-F3775DDA49D7}"/>
              </a:ext>
            </a:extLst>
          </p:cNvPr>
          <p:cNvSpPr txBox="1"/>
          <p:nvPr/>
        </p:nvSpPr>
        <p:spPr>
          <a:xfrm>
            <a:off x="9591779" y="2755912"/>
            <a:ext cx="20456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7"/>
              </a:rPr>
              <a:t>https://www.youtube.com/channel/UCg9qV22PXLBjG41hc-EwVrQ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hlinkClick r:id="rId18"/>
            <a:extLst>
              <a:ext uri="{FF2B5EF4-FFF2-40B4-BE49-F238E27FC236}">
                <a16:creationId xmlns:a16="http://schemas.microsoft.com/office/drawing/2014/main" id="{609ED845-02CC-457A-96D4-1BC02EE0BD99}"/>
              </a:ext>
            </a:extLst>
          </p:cNvPr>
          <p:cNvSpPr txBox="1"/>
          <p:nvPr/>
        </p:nvSpPr>
        <p:spPr>
          <a:xfrm>
            <a:off x="8670298" y="5034202"/>
            <a:ext cx="315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NIEM Message Exchange Package Builder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72A9-729C-40B9-93D4-9140E4D446F5}"/>
              </a:ext>
            </a:extLst>
          </p:cNvPr>
          <p:cNvSpPr txBox="1"/>
          <p:nvPr/>
        </p:nvSpPr>
        <p:spPr>
          <a:xfrm>
            <a:off x="6432863" y="1730488"/>
            <a:ext cx="215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https://www.niem.gov/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35B89-FBEB-4AA6-A375-3C9D2DD8B133}"/>
              </a:ext>
            </a:extLst>
          </p:cNvPr>
          <p:cNvSpPr txBox="1"/>
          <p:nvPr/>
        </p:nvSpPr>
        <p:spPr>
          <a:xfrm>
            <a:off x="8652032" y="451320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Restricted Repository-WMAAFIP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A2F6F-6E59-4D25-A8FB-E0038000A483}"/>
              </a:ext>
            </a:extLst>
          </p:cNvPr>
          <p:cNvSpPr txBox="1"/>
          <p:nvPr/>
        </p:nvSpPr>
        <p:spPr>
          <a:xfrm>
            <a:off x="500707" y="2051575"/>
            <a:ext cx="4848571" cy="457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Git Repos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https://github.com/niemopen/ntac-admin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143000" lvl="2" indent="-228600" defTabSz="457200">
              <a:spcBef>
                <a:spcPct val="20000"/>
              </a:spcBef>
              <a:buClr>
                <a:srgbClr val="1F497D"/>
              </a:buClr>
              <a:buFont typeface="Arial"/>
              <a:buChar char="•"/>
              <a:defRPr/>
            </a:pPr>
            <a:r>
              <a:rPr lang="en-US" sz="1000" u="sng" dirty="0">
                <a:solidFill>
                  <a:srgbClr val="0563C1"/>
                </a:solidFill>
                <a:cs typeface="Calibri" panose="020F0502020204030204" pitchFamily="34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https://github.com/niemopen/nmo-training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 Slack 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https://niemopen.slack.com/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Mailing Lists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https://lists.oasis-open-projects.org/g/niemopen-pgb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https://lists.oasis-open-projects.org/g/niemopen-ntactsc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https://lists.oasis-open-projects.org/g/niemopen-nbactsc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https://lists.oasis-open-projects.org/g/niemopen-nmotsc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8C16-35AF-49BD-BB77-7350236EEF72}"/>
              </a:ext>
            </a:extLst>
          </p:cNvPr>
          <p:cNvSpPr txBox="1"/>
          <p:nvPr/>
        </p:nvSpPr>
        <p:spPr>
          <a:xfrm>
            <a:off x="500707" y="1131029"/>
            <a:ext cx="4996432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Katherine Escobar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2"/>
              </a:rPr>
              <a:t>katherine.b.escobar.civ@mail.mil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7575-203-8631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Beth Smalley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3"/>
              </a:rPr>
              <a:t>beth.l.smalley.civ@mail.mil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757-203-7177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9BE3D-CA0F-3CB2-7F31-F6138BC07957}"/>
              </a:ext>
            </a:extLst>
          </p:cNvPr>
          <p:cNvSpPr txBox="1"/>
          <p:nvPr/>
        </p:nvSpPr>
        <p:spPr>
          <a:xfrm flipH="1">
            <a:off x="8657969" y="3684090"/>
            <a:ext cx="232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497D">
                    <a:lumMod val="60000"/>
                    <a:lumOff val="40000"/>
                  </a:srgbClr>
                </a:solidFill>
                <a:latin typeface="Arial"/>
                <a:hlinkClick r:id="rId34"/>
              </a:rPr>
              <a:t>MEP Registry  &amp; Repository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03988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3DBC4E-DD94-448E-80FB-F46647EDD91A}">
  <ds:schemaRefs>
    <ds:schemaRef ds:uri="http://schemas.openxmlformats.org/package/2006/metadata/core-properties"/>
    <ds:schemaRef ds:uri="5774b216-7350-4865-8b28-a80b4a7f0bbf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668b5da2-bb96-4ca8-adfe-f026adba9ac0"/>
    <ds:schemaRef ds:uri="http://schemas.microsoft.com/office/2006/metadata/properties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13252</TotalTime>
  <Words>489</Words>
  <Application>Microsoft Office PowerPoint</Application>
  <PresentationFormat>Widescreen</PresentationFormat>
  <Paragraphs>62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Courier New</vt:lpstr>
      <vt:lpstr>Helvetica LT Std</vt:lpstr>
      <vt:lpstr>Open Sans</vt:lpstr>
      <vt:lpstr>Symbol</vt:lpstr>
      <vt:lpstr>Times New Roman</vt:lpstr>
      <vt:lpstr>Tw Cen MT</vt:lpstr>
      <vt:lpstr>Wingdings</vt:lpstr>
      <vt:lpstr>2_Office Theme</vt:lpstr>
      <vt:lpstr>1_NIEM_white</vt:lpstr>
      <vt:lpstr>3_NIEM_white</vt:lpstr>
      <vt:lpstr>NBAC TSC Slides 21December 2023 Meeting</vt:lpstr>
      <vt:lpstr>21 Dec 2023 NBAC TSC Agenda     </vt:lpstr>
      <vt:lpstr>21 Dec 2023 NBAC TSC Agenda  (CONT.)   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690</cp:revision>
  <cp:lastPrinted>2023-07-25T13:18:13Z</cp:lastPrinted>
  <dcterms:created xsi:type="dcterms:W3CDTF">2021-02-21T03:42:26Z</dcterms:created>
  <dcterms:modified xsi:type="dcterms:W3CDTF">2023-12-14T15:58:45Z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