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61" r:id="rId6"/>
    <p:sldId id="141170243" r:id="rId7"/>
    <p:sldId id="264" r:id="rId8"/>
    <p:sldId id="141170247" r:id="rId9"/>
    <p:sldId id="267" r:id="rId10"/>
    <p:sldId id="262" r:id="rId11"/>
    <p:sldId id="141170147" r:id="rId12"/>
    <p:sldId id="141170221" r:id="rId13"/>
    <p:sldId id="141170223" r:id="rId14"/>
    <p:sldId id="141170245" r:id="rId15"/>
    <p:sldId id="269" r:id="rId16"/>
    <p:sldId id="141170222" r:id="rId17"/>
    <p:sldId id="141170087" r:id="rId18"/>
    <p:sldId id="293" r:id="rId19"/>
    <p:sldId id="268" r:id="rId20"/>
    <p:sldId id="270" r:id="rId21"/>
    <p:sldId id="287" r:id="rId22"/>
    <p:sldId id="288" r:id="rId23"/>
    <p:sldId id="290" r:id="rId24"/>
    <p:sldId id="141170210" r:id="rId25"/>
    <p:sldId id="141170238" r:id="rId26"/>
    <p:sldId id="292" r:id="rId27"/>
    <p:sldId id="141170249" r:id="rId28"/>
    <p:sldId id="311" r:id="rId29"/>
    <p:sldId id="141170248" r:id="rId30"/>
    <p:sldId id="294" r:id="rId31"/>
    <p:sldId id="298" r:id="rId32"/>
    <p:sldId id="299" r:id="rId33"/>
    <p:sldId id="141169993" r:id="rId34"/>
    <p:sldId id="304" r:id="rId35"/>
    <p:sldId id="305" r:id="rId36"/>
    <p:sldId id="265" r:id="rId37"/>
    <p:sldId id="259" r:id="rId38"/>
    <p:sldId id="260" r:id="rId39"/>
    <p:sldId id="302"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53" autoAdjust="0"/>
    <p:restoredTop sz="69542" autoAdjust="0"/>
  </p:normalViewPr>
  <p:slideViewPr>
    <p:cSldViewPr>
      <p:cViewPr varScale="1">
        <p:scale>
          <a:sx n="44" d="100"/>
          <a:sy n="44" d="100"/>
        </p:scale>
        <p:origin x="1076" y="32"/>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B5FDA6DE-2C4A-4381-B517-CEDD0D527854}"/>
    <pc:docChg chg="modSld">
      <pc:chgData name="Sullivan, Stephen M CTR JS J6 (USA)" userId="09533073-ba80-4ec6-aa29-c3f724b8aa56" providerId="ADAL" clId="{B5FDA6DE-2C4A-4381-B517-CEDD0D527854}" dt="2025-08-26T17:36:54.630" v="4" actId="20577"/>
      <pc:docMkLst>
        <pc:docMk/>
      </pc:docMkLst>
      <pc:sldChg chg="modSp mod">
        <pc:chgData name="Sullivan, Stephen M CTR JS J6 (USA)" userId="09533073-ba80-4ec6-aa29-c3f724b8aa56" providerId="ADAL" clId="{B5FDA6DE-2C4A-4381-B517-CEDD0D527854}" dt="2025-08-26T17:36:54.630" v="4" actId="20577"/>
        <pc:sldMkLst>
          <pc:docMk/>
          <pc:sldMk cId="3552345036" sldId="269"/>
        </pc:sldMkLst>
        <pc:spChg chg="mod">
          <ac:chgData name="Sullivan, Stephen M CTR JS J6 (USA)" userId="09533073-ba80-4ec6-aa29-c3f724b8aa56" providerId="ADAL" clId="{B5FDA6DE-2C4A-4381-B517-CEDD0D527854}" dt="2025-08-26T17:36:54.630" v="4" actId="20577"/>
          <ac:spMkLst>
            <pc:docMk/>
            <pc:sldMk cId="3552345036" sldId="26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8/27/2025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36</a:t>
            </a:fld>
            <a:endParaRPr lang="en-US"/>
          </a:p>
        </p:txBody>
      </p:sp>
    </p:spTree>
    <p:extLst>
      <p:ext uri="{BB962C8B-B14F-4D97-AF65-F5344CB8AC3E}">
        <p14:creationId xmlns:p14="http://schemas.microsoft.com/office/powerpoint/2010/main" val="18445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37</a:t>
            </a:fld>
            <a:endParaRPr lang="en-US"/>
          </a:p>
        </p:txBody>
      </p:sp>
    </p:spTree>
    <p:extLst>
      <p:ext uri="{BB962C8B-B14F-4D97-AF65-F5344CB8AC3E}">
        <p14:creationId xmlns:p14="http://schemas.microsoft.com/office/powerpoint/2010/main" val="14076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John Wandelt -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4</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11</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6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a:t>
            </a:r>
            <a:r>
              <a:rPr kumimoji="0" lang="en-US" sz="1200" b="1" i="0" u="sng" strike="noStrike" kern="1200" cap="none" spc="0" normalizeH="0" baseline="0" noProof="0">
                <a:ln>
                  <a:noFill/>
                </a:ln>
                <a:solidFill>
                  <a:srgbClr val="E7E6E6">
                    <a:lumMod val="10000"/>
                  </a:srgbClr>
                </a:solidFill>
                <a:effectLst/>
                <a:uLnTx/>
                <a:uFillTx/>
                <a:latin typeface="Calibri" panose="020F0502020204030204"/>
                <a:ea typeface="+mn-ea"/>
                <a:cs typeface="+mn-cs"/>
              </a:rPr>
              <a:t>.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8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24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75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2"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 id="2147483689" r:id="rId9"/>
    <p:sldLayoutId id="2147483690"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iemopen/oasis-open-project/blob/main/pgb-meeting-minutes/2025/29-may-25/(DRAFT)%20NIEMOpen%20PGB%20Meeting%20Minutes%2029%20MAY%202025%20v2%208-18-202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jpg"/><Relationship Id="rId21" Type="http://schemas.openxmlformats.org/officeDocument/2006/relationships/image" Target="../media/image51.png"/><Relationship Id="rId7" Type="http://schemas.openxmlformats.org/officeDocument/2006/relationships/image" Target="../media/image37.jpg"/><Relationship Id="rId12" Type="http://schemas.openxmlformats.org/officeDocument/2006/relationships/image" Target="../media/image42.jp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jp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g"/><Relationship Id="rId11" Type="http://schemas.openxmlformats.org/officeDocument/2006/relationships/image" Target="../media/image41.jpg"/><Relationship Id="rId24" Type="http://schemas.openxmlformats.org/officeDocument/2006/relationships/image" Target="../media/image54.png"/><Relationship Id="rId5" Type="http://schemas.openxmlformats.org/officeDocument/2006/relationships/image" Target="../media/image35.jpg"/><Relationship Id="rId15" Type="http://schemas.openxmlformats.org/officeDocument/2006/relationships/image" Target="../media/image45.jp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jpg"/><Relationship Id="rId19" Type="http://schemas.openxmlformats.org/officeDocument/2006/relationships/image" Target="../media/image49.png"/><Relationship Id="rId4" Type="http://schemas.openxmlformats.org/officeDocument/2006/relationships/image" Target="../media/image34.jpg"/><Relationship Id="rId9" Type="http://schemas.openxmlformats.org/officeDocument/2006/relationships/image" Target="../media/image39.jp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60.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niemopen/oasis-open-project/tree/main/pgb-meeting-minutes" TargetMode="External"/><Relationship Id="rId5"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 Id="rId4" Type="http://schemas.openxmlformats.org/officeDocument/2006/relationships/hyperlink" Target="tel:+14108746749,,8786409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8.png"/><Relationship Id="rId2" Type="http://schemas.openxmlformats.org/officeDocument/2006/relationships/image" Target="../media/image66.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67.jp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hyperlink" Target="https://github.com/niemopen/oasis-open-project/tree/main/pgb-meeting-minutes" TargetMode="External"/><Relationship Id="rId7" Type="http://schemas.openxmlformats.org/officeDocument/2006/relationships/image" Target="../media/image7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stephen.m.sullivan14.ctr@mail.mil" TargetMode="External"/><Relationship Id="rId5" Type="http://schemas.openxmlformats.org/officeDocument/2006/relationships/hyperlink" Target="mailto:shunda.r.louis.ctr@mail.mil" TargetMode="External"/><Relationship Id="rId4" Type="http://schemas.openxmlformats.org/officeDocument/2006/relationships/hyperlink" Target="mailto:aubrey.l.beach.ctr@mail.mil" TargetMode="External"/><Relationship Id="rId9" Type="http://schemas.openxmlformats.org/officeDocument/2006/relationships/image" Target="../media/image72.jpg"/></Relationships>
</file>

<file path=ppt/slides/_rels/slide3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80.png"/><Relationship Id="rId3" Type="http://schemas.openxmlformats.org/officeDocument/2006/relationships/image" Target="../media/image73.png"/><Relationship Id="rId21" Type="http://schemas.openxmlformats.org/officeDocument/2006/relationships/hyperlink" Target="https://lists.oasis-open-projects.org/g/niemopen-pgb" TargetMode="External"/><Relationship Id="rId7" Type="http://schemas.openxmlformats.org/officeDocument/2006/relationships/image" Target="../media/image75.jpg"/><Relationship Id="rId12" Type="http://schemas.openxmlformats.org/officeDocument/2006/relationships/image" Target="../media/image78.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74.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77.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9.jpg"/><Relationship Id="rId22" Type="http://schemas.openxmlformats.org/officeDocument/2006/relationships/hyperlink" Target="https://lists.oasis-open-projects.org/g/niemopen-ntactsc"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667123"/>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29 May Minutes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7 yeas</a:t>
            </a:r>
          </a:p>
        </p:txBody>
      </p:sp>
    </p:spTree>
    <p:extLst>
      <p:ext uri="{BB962C8B-B14F-4D97-AF65-F5344CB8AC3E}">
        <p14:creationId xmlns:p14="http://schemas.microsoft.com/office/powerpoint/2010/main" val="335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553998"/>
          </a:xfrm>
        </p:spPr>
        <p:txBody>
          <a:bodyPr/>
          <a:lstStyle/>
          <a:p>
            <a:pPr algn="ctr"/>
            <a:r>
              <a:rPr lang="en-US" sz="3600" b="0"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defPPr>
              <a:defRPr kern="0"/>
            </a:defPPr>
            <a:lvl1pPr algn="ctr">
              <a:defRPr sz="1200">
                <a:solidFill>
                  <a:srgbClr val="1F497D"/>
                </a:solidFill>
              </a:defRPr>
            </a:lvl1pPr>
          </a:lstStyle>
          <a:p>
            <a:fld id="{6E6030FC-FB78-5E4D-92EA-5D9433591EA9}" type="slidenum">
              <a:rPr lang="en-US" smtClean="0"/>
              <a:pPr/>
              <a:t>13</a:t>
            </a:fld>
            <a:endParaRPr lang="en-US" dirty="0"/>
          </a:p>
        </p:txBody>
      </p:sp>
    </p:spTree>
    <p:extLst>
      <p:ext uri="{BB962C8B-B14F-4D97-AF65-F5344CB8AC3E}">
        <p14:creationId xmlns:p14="http://schemas.microsoft.com/office/powerpoint/2010/main" val="28383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29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2356414"/>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29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a:solidFill>
                  <a:srgbClr val="1E1C11"/>
                </a:solidFill>
                <a:latin typeface="Arial"/>
                <a:cs typeface="Arial"/>
              </a:rPr>
              <a:t>any</a:t>
            </a:r>
            <a:r>
              <a:rPr sz="1600" u="none" spc="-15">
                <a:solidFill>
                  <a:srgbClr val="1E1C11"/>
                </a:solidFill>
                <a:latin typeface="Arial"/>
                <a:cs typeface="Arial"/>
              </a:rPr>
              <a:t> </a:t>
            </a:r>
            <a:r>
              <a:rPr sz="1600" u="none">
                <a:solidFill>
                  <a:srgbClr val="1E1C11"/>
                </a:solidFill>
                <a:latin typeface="Arial"/>
                <a:cs typeface="Arial"/>
              </a:rPr>
              <a:t>errors</a:t>
            </a:r>
            <a:r>
              <a:rPr lang="en-US" sz="1600" u="none">
                <a:solidFill>
                  <a:srgbClr val="1E1C11"/>
                </a:solidFill>
                <a:latin typeface="Arial"/>
                <a:cs typeface="Arial"/>
              </a:rPr>
              <a:t>: </a:t>
            </a:r>
            <a:r>
              <a:rPr lang="en-US" sz="1600" u="none">
                <a:solidFill>
                  <a:srgbClr val="1E1C11"/>
                </a:solidFill>
                <a:latin typeface="Arial"/>
                <a:cs typeface="Arial"/>
                <a:hlinkClick r:id="rId2"/>
              </a:rPr>
              <a:t>https://github.com/niemopen/oasis-open-project/blob/main/pgb-meeting-minutes/2025/29-may-25/(DRAFT)%20NIEMOpen%20PGB%20Meeting%20Minutes%2029%20MAY%202025%20v2%208-18-2025.pdf</a:t>
            </a:r>
            <a:endParaRPr lang="en-US" sz="1600" u="none">
              <a:solidFill>
                <a:srgbClr val="1E1C11"/>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Tree>
    <p:extLst>
      <p:ext uri="{BB962C8B-B14F-4D97-AF65-F5344CB8AC3E}">
        <p14:creationId xmlns:p14="http://schemas.microsoft.com/office/powerpoint/2010/main" val="164658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Tree>
    <p:extLst>
      <p:ext uri="{BB962C8B-B14F-4D97-AF65-F5344CB8AC3E}">
        <p14:creationId xmlns:p14="http://schemas.microsoft.com/office/powerpoint/2010/main" val="5178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54404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19</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3" name="Content Placeholder 2">
            <a:extLst>
              <a:ext uri="{FF2B5EF4-FFF2-40B4-BE49-F238E27FC236}">
                <a16:creationId xmlns:a16="http://schemas.microsoft.com/office/drawing/2014/main" id="{90AFB3F7-0436-620A-A374-8C6763C1CA2B}"/>
              </a:ext>
            </a:extLst>
          </p:cNvPr>
          <p:cNvSpPr>
            <a:spLocks noGrp="1"/>
          </p:cNvSpPr>
          <p:nvPr>
            <p:ph sz="half" idx="2"/>
          </p:nvPr>
        </p:nvSpPr>
        <p:spPr>
          <a:xfrm>
            <a:off x="403047" y="933033"/>
            <a:ext cx="10908842" cy="4634508"/>
          </a:xfrm>
        </p:spPr>
        <p:txBody>
          <a:bodyPr/>
          <a:lstStyle/>
          <a:p>
            <a:pPr algn="l"/>
            <a:endParaRPr lang="en-US" sz="2800" b="0" i="0" u="none" strike="noStrike" baseline="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i="0" u="none" strike="noStrike" baseline="0" dirty="0">
                <a:solidFill>
                  <a:schemeClr val="tx1"/>
                </a:solidFill>
                <a:latin typeface="Arial" panose="020B0604020202020204" pitchFamily="34" charset="0"/>
                <a:cs typeface="Arial" panose="020B0604020202020204" pitchFamily="34" charset="0"/>
              </a:rPr>
              <a:t>Previously Migrated </a:t>
            </a:r>
            <a:r>
              <a:rPr lang="en-US" sz="2800" b="0" i="0" u="none" strike="noStrike" baseline="0" dirty="0">
                <a:solidFill>
                  <a:schemeClr val="tx1"/>
                </a:solidFill>
                <a:latin typeface="Arial" panose="020B0604020202020204" pitchFamily="34" charset="0"/>
                <a:cs typeface="Arial" panose="020B0604020202020204" pitchFamily="34" charset="0"/>
              </a:rPr>
              <a:t>- Prior NIEM Releases (zips and tars have been copied to OASIS repo)</a:t>
            </a:r>
          </a:p>
          <a:p>
            <a:pPr marL="285750"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In Progress: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Scripts created to extract content from .gov site</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Content mappings/ Prep for DEV</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Documentation for .org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August .gov deployment complete. No new content to .gov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Moving over meeting assets</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Account Handoff Checklist</a:t>
            </a: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7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 (invited)</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BOD Chair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78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Thomas Krul &amp; 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3"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5"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6"/>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6"/>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4214615"/>
          </a:xfrm>
          <a:prstGeom prst="rect">
            <a:avLst/>
          </a:prstGeom>
        </p:spPr>
        <p:txBody>
          <a:bodyPr vert="horz" wrap="square" lIns="0" tIns="244475" rIns="0" bIns="0" rtlCol="0">
            <a:spAutoFit/>
          </a:bodyPr>
          <a:lstStyle/>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Model Version 6.0 Statements of Use to PGB</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Recommend Model Version 6.0 to PGB as candidate OS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688340" y="1152906"/>
            <a:ext cx="10753725" cy="33951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Sub-Committee Townhall</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dirty="0">
                <a:solidFill>
                  <a:srgbClr val="334052"/>
                </a:solidFill>
                <a:latin typeface="Arial"/>
                <a:cs typeface="Arial"/>
              </a:rPr>
              <a:t>Statements-of-</a:t>
            </a:r>
            <a:r>
              <a:rPr sz="2400" dirty="0">
                <a:solidFill>
                  <a:srgbClr val="334052"/>
                </a:solidFill>
                <a:latin typeface="Arial"/>
                <a:cs typeface="Arial"/>
              </a:rPr>
              <a:t>Use</a:t>
            </a:r>
            <a:r>
              <a:rPr sz="2400" spc="-45" dirty="0">
                <a:solidFill>
                  <a:srgbClr val="334052"/>
                </a:solidFill>
                <a:latin typeface="Arial"/>
                <a:cs typeface="Arial"/>
              </a:rPr>
              <a:t> </a:t>
            </a:r>
            <a:r>
              <a:rPr sz="2400" dirty="0">
                <a:solidFill>
                  <a:srgbClr val="334052"/>
                </a:solidFill>
                <a:latin typeface="Arial"/>
                <a:cs typeface="Arial"/>
              </a:rPr>
              <a:t>for</a:t>
            </a:r>
            <a:r>
              <a:rPr sz="2400" spc="-30" dirty="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36</a:t>
            </a:fld>
            <a:endParaRPr spc="-50" dirty="0"/>
          </a:p>
        </p:txBody>
      </p:sp>
    </p:spTree>
    <p:extLst>
      <p:ext uri="{BB962C8B-B14F-4D97-AF65-F5344CB8AC3E}">
        <p14:creationId xmlns:p14="http://schemas.microsoft.com/office/powerpoint/2010/main" val="243450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3"/>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4"/>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5"/>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6"/>
              </a:rPr>
              <a:t>stephen.m.sullivan14.ctr@mail.mil</a:t>
            </a:r>
            <a:endParaRPr sz="1600" dirty="0">
              <a:latin typeface="Arial"/>
              <a:cs typeface="Arial"/>
            </a:endParaRPr>
          </a:p>
        </p:txBody>
      </p:sp>
      <p:pic>
        <p:nvPicPr>
          <p:cNvPr id="4" name="object 4"/>
          <p:cNvPicPr/>
          <p:nvPr/>
        </p:nvPicPr>
        <p:blipFill>
          <a:blip r:embed="rId7" cstate="print"/>
          <a:stretch>
            <a:fillRect/>
          </a:stretch>
        </p:blipFill>
        <p:spPr>
          <a:xfrm>
            <a:off x="4448555" y="2785872"/>
            <a:ext cx="1828800" cy="1769364"/>
          </a:xfrm>
          <a:prstGeom prst="rect">
            <a:avLst/>
          </a:prstGeom>
        </p:spPr>
      </p:pic>
      <p:pic>
        <p:nvPicPr>
          <p:cNvPr id="5" name="object 5"/>
          <p:cNvPicPr/>
          <p:nvPr/>
        </p:nvPicPr>
        <p:blipFill>
          <a:blip r:embed="rId8" cstate="print"/>
          <a:stretch>
            <a:fillRect/>
          </a:stretch>
        </p:blipFill>
        <p:spPr>
          <a:xfrm>
            <a:off x="9189719" y="4681728"/>
            <a:ext cx="2039112" cy="1528572"/>
          </a:xfrm>
          <a:prstGeom prst="rect">
            <a:avLst/>
          </a:prstGeom>
        </p:spPr>
      </p:pic>
      <p:pic>
        <p:nvPicPr>
          <p:cNvPr id="6" name="object 6"/>
          <p:cNvPicPr/>
          <p:nvPr/>
        </p:nvPicPr>
        <p:blipFill>
          <a:blip r:embed="rId9"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37</a:t>
            </a:fld>
            <a:endParaRPr spc="-50" dirty="0"/>
          </a:p>
        </p:txBody>
      </p:sp>
    </p:spTree>
    <p:extLst>
      <p:ext uri="{BB962C8B-B14F-4D97-AF65-F5344CB8AC3E}">
        <p14:creationId xmlns:p14="http://schemas.microsoft.com/office/powerpoint/2010/main" val="24385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
        <p:nvSpPr>
          <p:cNvPr id="3" name="object 3"/>
          <p:cNvSpPr txBox="1"/>
          <p:nvPr/>
        </p:nvSpPr>
        <p:spPr>
          <a:xfrm>
            <a:off x="609600" y="838200"/>
            <a:ext cx="8538845" cy="4946867"/>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Char char="–"/>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756285" lvl="1" indent="-286385">
              <a:lnSpc>
                <a:spcPct val="100000"/>
              </a:lnSpc>
              <a:buClr>
                <a:srgbClr val="1F487C"/>
              </a:buClr>
              <a:buChar char="–"/>
              <a:tabLst>
                <a:tab pos="756285" algn="l"/>
              </a:tabLst>
            </a:pPr>
            <a:r>
              <a:rPr lang="en-US" sz="1600" spc="-10" dirty="0">
                <a:solidFill>
                  <a:srgbClr val="454545"/>
                </a:solidFill>
                <a:latin typeface="Arial"/>
                <a:cs typeface="Arial"/>
              </a:rPr>
              <a:t>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buClr>
                <a:srgbClr val="1F487C"/>
              </a:buClr>
              <a:buChar char="–"/>
              <a:tabLst>
                <a:tab pos="756285" algn="l"/>
              </a:tabLst>
            </a:pPr>
            <a:r>
              <a:rPr lang="en-US" sz="1600" spc="-20" dirty="0">
                <a:solidFill>
                  <a:srgbClr val="334052"/>
                </a:solidFill>
                <a:latin typeface="Arial"/>
                <a:cs typeface="Arial"/>
              </a:rPr>
              <a:t>NTAC</a:t>
            </a:r>
            <a:r>
              <a:rPr lang="en-US" sz="1600" spc="-75"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6</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7</a:t>
            </a:r>
            <a:endParaRPr lang="en-US" sz="19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8" name="object 8"/>
          <p:cNvPicPr/>
          <p:nvPr/>
        </p:nvPicPr>
        <p:blipFill>
          <a:blip r:embed="rId4" cstate="print"/>
          <a:stretch>
            <a:fillRect/>
          </a:stretch>
        </p:blipFill>
        <p:spPr>
          <a:xfrm>
            <a:off x="5519166" y="1018032"/>
            <a:ext cx="824483" cy="1240536"/>
          </a:xfrm>
          <a:prstGeom prst="rect">
            <a:avLst/>
          </a:prstGeom>
        </p:spPr>
      </p:pic>
      <p:sp>
        <p:nvSpPr>
          <p:cNvPr id="9" name="object 9"/>
          <p:cNvSpPr txBox="1"/>
          <p:nvPr/>
        </p:nvSpPr>
        <p:spPr>
          <a:xfrm>
            <a:off x="5410200" y="2455291"/>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pic>
        <p:nvPicPr>
          <p:cNvPr id="10" name="object 10"/>
          <p:cNvPicPr/>
          <p:nvPr/>
        </p:nvPicPr>
        <p:blipFill>
          <a:blip r:embed="rId5"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6"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7"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8"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9" cstate="print"/>
          <a:stretch>
            <a:fillRect/>
          </a:stretch>
        </p:blipFill>
        <p:spPr>
          <a:xfrm>
            <a:off x="5626481" y="3864864"/>
            <a:ext cx="1153668" cy="1153668"/>
          </a:xfrm>
          <a:prstGeom prst="rect">
            <a:avLst/>
          </a:prstGeom>
        </p:spPr>
      </p:pic>
      <p:pic>
        <p:nvPicPr>
          <p:cNvPr id="21" name="object 21"/>
          <p:cNvPicPr/>
          <p:nvPr/>
        </p:nvPicPr>
        <p:blipFill>
          <a:blip r:embed="rId10"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1"/>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2"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220200"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222486"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7</a:t>
            </a:fld>
            <a:endParaRPr spc="-25" dirty="0"/>
          </a:p>
        </p:txBody>
      </p:sp>
      <p:sp>
        <p:nvSpPr>
          <p:cNvPr id="3" name="object 3"/>
          <p:cNvSpPr txBox="1"/>
          <p:nvPr/>
        </p:nvSpPr>
        <p:spPr>
          <a:xfrm>
            <a:off x="688340" y="661644"/>
            <a:ext cx="4969510" cy="2512611"/>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88340" y="3073321"/>
            <a:ext cx="5953225" cy="1674817"/>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spc="-5" dirty="0">
                <a:solidFill>
                  <a:srgbClr val="334052"/>
                </a:solidFill>
                <a:latin typeface="Arial"/>
                <a:cs typeface="Arial"/>
              </a:rPr>
              <a:t>2. </a:t>
            </a:r>
            <a:r>
              <a:rPr lang="en-US" sz="1200" spc="-10" dirty="0">
                <a:solidFill>
                  <a:srgbClr val="1E1C11"/>
                </a:solidFill>
                <a:latin typeface="Arial"/>
                <a:cs typeface="Arial"/>
              </a:rPr>
              <a:t>Approval of PGB Meeting Minutes from 28 May</a:t>
            </a:r>
          </a:p>
          <a:p>
            <a:pPr marL="12065" marR="49530">
              <a:buClr>
                <a:srgbClr val="1F487C"/>
              </a:buClr>
              <a:tabLst>
                <a:tab pos="527685" algn="l"/>
              </a:tabLst>
            </a:pPr>
            <a:r>
              <a:rPr lang="en-US" sz="1200" dirty="0">
                <a:solidFill>
                  <a:srgbClr val="334052"/>
                </a:solidFill>
                <a:latin typeface="Arial"/>
                <a:cs typeface="Arial"/>
              </a:rPr>
              <a:t>3. 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4. Motion to approve PGB Meeting dates.</a:t>
            </a: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8</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extLst>
      <p:ext uri="{BB962C8B-B14F-4D97-AF65-F5344CB8AC3E}">
        <p14:creationId xmlns:p14="http://schemas.microsoft.com/office/powerpoint/2010/main" val="42210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02d0191-eeae-4761-b1cb-1a83e86ef445}" enabled="0" method="" siteId="{102d0191-eeae-4761-b1cb-1a83e86ef445}" removed="1"/>
  <clbl:label id="{3de9faa6-9fe1-49b3-9a08-227a296b54a6}" enabled="1" method="Privileged" siteId="{66d73691-ea97-48b1-95d5-e94f0a46b878}" removed="0"/>
</clbl:labelList>
</file>

<file path=docProps/app.xml><?xml version="1.0" encoding="utf-8"?>
<Properties xmlns="http://schemas.openxmlformats.org/officeDocument/2006/extended-properties" xmlns:vt="http://schemas.openxmlformats.org/officeDocument/2006/docPropsVTypes">
  <Template/>
  <TotalTime>1367</TotalTime>
  <Words>4872</Words>
  <Application>Microsoft Office PowerPoint</Application>
  <PresentationFormat>Widescreen</PresentationFormat>
  <Paragraphs>708</Paragraphs>
  <Slides>39</Slides>
  <Notes>12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39</vt:i4>
      </vt:variant>
    </vt:vector>
  </HeadingPairs>
  <TitlesOfParts>
    <vt:vector size="56"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Tw Cen MT</vt:lpstr>
      <vt:lpstr>Wingdings</vt:lpstr>
      <vt:lpstr>Office Theme</vt:lpstr>
      <vt:lpstr>1_NIEM_white</vt:lpstr>
      <vt:lpstr>PowerPoint Presentation</vt:lpstr>
      <vt:lpstr>CALL TO ORDER</vt:lpstr>
      <vt:lpstr>VENUE</vt:lpstr>
      <vt:lpstr>ROLL CALL</vt:lpstr>
      <vt:lpstr>SPONSOR APPOINTED PGB VOTING MEMBERS</vt:lpstr>
      <vt:lpstr>PGB EXPERT VOTING MEMBERS &amp; NON-VOTING MEMBERS</vt:lpstr>
      <vt:lpstr>PROPOSED 28 AUGUST 2025 PGB AGENDA</vt:lpstr>
      <vt:lpstr>APPROVAL OF AGENDA</vt:lpstr>
      <vt:lpstr>ANNOUNCEMENTS</vt:lpstr>
      <vt:lpstr>Election of New Chair , NMO TASK Transition - Big Picture, </vt:lpstr>
      <vt:lpstr>Motions</vt:lpstr>
      <vt:lpstr>Motion to Nominate &amp; elect PGB Chair(s)</vt:lpstr>
      <vt:lpstr>Words From The Newly Elected Chair</vt:lpstr>
      <vt:lpstr>APPROVAL OF 29 May 2025 PGB MINUTES</vt:lpstr>
      <vt:lpstr>Motion to authorize $ 2000 for 8 October NPC leadership Meeting</vt:lpstr>
      <vt:lpstr>Motion to Approve PGB Meeting dates</vt:lpstr>
      <vt:lpstr>BREAK</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NIEMOpen Leadership Meeting National Press Club &amp; Virtual</vt:lpstr>
      <vt:lpstr>Reveal Summit Webinar</vt:lpstr>
      <vt:lpstr>UPDATES</vt:lpstr>
      <vt:lpstr>PowerPoint Presentation</vt:lpstr>
      <vt:lpstr>NBAC TSC UPDATE</vt:lpstr>
      <vt:lpstr>PGB Meeting Schedule – Pending Approval</vt:lpstr>
      <vt:lpstr>ADJOURN</vt:lpstr>
      <vt:lpstr>BACKUPS</vt:lpstr>
      <vt:lpstr>NMO, NBAC, &amp; NTAC TSC CO-CHAIRS &amp; OASIS MAINTAINERS</vt:lpstr>
      <vt:lpstr>MAKING THE MOST OF OUR SESSION</vt:lpstr>
      <vt:lpstr>NOTE TAKER</vt:lpstr>
      <vt:lpstr>RESOURCES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[USA]</cp:lastModifiedBy>
  <cp:revision>7</cp:revision>
  <dcterms:created xsi:type="dcterms:W3CDTF">2025-04-02T17:38:56Z</dcterms:created>
  <dcterms:modified xsi:type="dcterms:W3CDTF">2025-08-27T19:33:32Z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