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66" r:id="rId2"/>
    <p:sldId id="349" r:id="rId3"/>
    <p:sldId id="354" r:id="rId4"/>
    <p:sldId id="350" r:id="rId5"/>
    <p:sldId id="351" r:id="rId6"/>
    <p:sldId id="352" r:id="rId7"/>
    <p:sldId id="353" r:id="rId8"/>
    <p:sldId id="355" r:id="rId9"/>
    <p:sldId id="356" r:id="rId10"/>
    <p:sldId id="357" r:id="rId11"/>
    <p:sldId id="361" r:id="rId12"/>
    <p:sldId id="362" r:id="rId13"/>
    <p:sldId id="363" r:id="rId14"/>
    <p:sldId id="364" r:id="rId15"/>
    <p:sldId id="365" r:id="rId16"/>
    <p:sldId id="358" r:id="rId17"/>
    <p:sldId id="367" r:id="rId18"/>
    <p:sldId id="368" r:id="rId19"/>
    <p:sldId id="359" r:id="rId20"/>
    <p:sldId id="369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>
      <p:cViewPr varScale="1">
        <p:scale>
          <a:sx n="88" d="100"/>
          <a:sy n="88" d="100"/>
        </p:scale>
        <p:origin x="102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DC34253-BEDA-4F6A-8F9C-8545B7A1AFD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94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066800" y="3276600"/>
            <a:ext cx="8077200" cy="0"/>
          </a:xfrm>
          <a:prstGeom prst="line">
            <a:avLst/>
          </a:prstGeom>
          <a:noFill/>
          <a:ln w="28575">
            <a:solidFill>
              <a:srgbClr val="85248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116013" cy="6858000"/>
          </a:xfrm>
          <a:prstGeom prst="rect">
            <a:avLst/>
          </a:prstGeom>
          <a:solidFill>
            <a:srgbClr val="85248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/>
          </a:p>
        </p:txBody>
      </p:sp>
      <p:pic>
        <p:nvPicPr>
          <p:cNvPr id="7" name="Picture 7" descr="DISC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1113"/>
            <a:ext cx="1116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8288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7391400" cy="1752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14382" y="291612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B74FC2"/>
                </a:solidFill>
                <a:latin typeface="+mj-lt"/>
              </a:rPr>
              <a:t>CEDPS - Department of Computer Science</a:t>
            </a:r>
            <a:endParaRPr lang="en-GB" sz="1800" b="1" dirty="0">
              <a:solidFill>
                <a:srgbClr val="B74FC2"/>
              </a:solidFill>
              <a:latin typeface="+mj-lt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D547EB9D-BC33-46B3-B8D8-42E29156F64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75" y="152400"/>
            <a:ext cx="1930400" cy="6192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5641975" cy="6192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1783E17B-DAB0-4471-A867-31C9DB7A951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45393C91-23D0-4E5F-A61C-DF220828A16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28114FFB-E6A0-4510-8339-265BCC363A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524000"/>
            <a:ext cx="3775075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675" y="1524000"/>
            <a:ext cx="3776663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8024F4C6-0FA9-4FDB-9ACC-82AB4B13D8E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A6A9FEC2-7189-407B-A395-684D61FA358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D44ACE1B-4815-4302-ADF6-965EAE5A2D6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34E33CB8-7EA4-4A65-9B91-545AF06D7F1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F08AD191-61DC-4498-9A8C-601FD09A77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E66D95D5-5D33-4EE8-BE9D-4012019A2E7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7724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524000"/>
            <a:ext cx="7704138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9800" y="64770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77000"/>
            <a:ext cx="472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4770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GB" smtClean="0"/>
              <a:t>Slide </a:t>
            </a:r>
            <a:fld id="{5EF5F139-D9F6-40DB-A31E-2F121F1F72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066800" y="1341438"/>
            <a:ext cx="8077200" cy="0"/>
          </a:xfrm>
          <a:prstGeom prst="line">
            <a:avLst/>
          </a:prstGeom>
          <a:noFill/>
          <a:ln w="28575">
            <a:solidFill>
              <a:srgbClr val="85248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GB" dirty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1116013" cy="6858000"/>
          </a:xfrm>
          <a:prstGeom prst="rect">
            <a:avLst/>
          </a:prstGeom>
          <a:solidFill>
            <a:srgbClr val="85248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/>
          </a:p>
        </p:txBody>
      </p:sp>
      <p:pic>
        <p:nvPicPr>
          <p:cNvPr id="1034" name="Picture 10" descr="DISC Im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61113"/>
            <a:ext cx="1116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6200000">
            <a:off x="-1814382" y="291612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B74FC2"/>
                </a:solidFill>
                <a:latin typeface="+mj-lt"/>
              </a:rPr>
              <a:t>CEDPS - Department of Computer Science</a:t>
            </a:r>
            <a:endParaRPr lang="en-GB" sz="1800" b="1" dirty="0">
              <a:solidFill>
                <a:srgbClr val="B74FC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dissolv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18400" indent="0" algn="l" rtl="0" eaLnBrk="1" fontAlgn="base" hangingPunct="1">
        <a:spcBef>
          <a:spcPct val="20000"/>
        </a:spcBef>
        <a:spcAft>
          <a:spcPct val="0"/>
        </a:spcAft>
        <a:buClr>
          <a:srgbClr val="85248F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036800" indent="0" algn="l" rtl="0" eaLnBrk="1" fontAlgn="base" hangingPunct="1">
        <a:spcBef>
          <a:spcPct val="20000"/>
        </a:spcBef>
        <a:spcAft>
          <a:spcPct val="0"/>
        </a:spcAft>
        <a:buClr>
          <a:srgbClr val="85248F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sz="2000">
          <a:solidFill>
            <a:schemeClr val="tx1"/>
          </a:solidFill>
          <a:latin typeface="Tahoma" pitchFamily="34" charset="0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828800"/>
            <a:ext cx="7848600" cy="1143000"/>
          </a:xfrm>
        </p:spPr>
        <p:txBody>
          <a:bodyPr/>
          <a:lstStyle/>
          <a:p>
            <a:pPr algn="ctr" eaLnBrk="1" hangingPunct="1"/>
            <a:r>
              <a:rPr lang="en-GB" sz="3600" b="1" dirty="0" smtClean="0"/>
              <a:t>Algorithms and their Applications</a:t>
            </a:r>
            <a:br>
              <a:rPr lang="en-GB" sz="3600" b="1" dirty="0" smtClean="0"/>
            </a:br>
            <a:r>
              <a:rPr lang="en-GB" sz="3600" b="1" dirty="0" smtClean="0"/>
              <a:t>CS2004 (2016-2017)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b="1" dirty="0"/>
              <a:t>Dr Stephen Swift</a:t>
            </a:r>
            <a:endParaRPr lang="en-GB" dirty="0"/>
          </a:p>
          <a:p>
            <a:pPr algn="ctr">
              <a:buNone/>
            </a:pPr>
            <a:endParaRPr lang="en-GB" dirty="0"/>
          </a:p>
          <a:p>
            <a:pPr algn="ctr">
              <a:buNone/>
            </a:pPr>
            <a:r>
              <a:rPr lang="en-GB" dirty="0" smtClean="0"/>
              <a:t>16.1 The Travelling Salesman Problem</a:t>
            </a:r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Solving the TSP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We will now look at solving the TSP using a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Hill Climbing</a:t>
            </a:r>
            <a:r>
              <a:rPr lang="en-GB" dirty="0" smtClean="0"/>
              <a:t> algorithm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We will need the following:</a:t>
            </a:r>
          </a:p>
          <a:p>
            <a:pPr marL="518400" lvl="1" indent="0"/>
            <a:r>
              <a:rPr lang="en-GB" sz="2400" dirty="0" smtClean="0"/>
              <a:t>The number of cities and the distances between each pair</a:t>
            </a:r>
          </a:p>
          <a:p>
            <a:pPr marL="518400" lvl="1" indent="0"/>
            <a:r>
              <a:rPr lang="en-GB" sz="2400" dirty="0" smtClean="0"/>
              <a:t>A representation and random starting point</a:t>
            </a:r>
          </a:p>
          <a:p>
            <a:pPr marL="518400" lvl="1" indent="0"/>
            <a:r>
              <a:rPr lang="en-GB" sz="2400" dirty="0" smtClean="0"/>
              <a:t>A fitness function</a:t>
            </a:r>
          </a:p>
          <a:p>
            <a:pPr marL="518400" lvl="1" indent="0"/>
            <a:r>
              <a:rPr lang="en-GB" sz="2400" dirty="0" smtClean="0"/>
              <a:t>A small change operator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10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Cities and Distances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If we are provided with the number of cities 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800" dirty="0" smtClean="0"/>
              <a:t>) and a matrix containing all of the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dirty="0" smtClean="0"/>
              <a:t> then we can move onto the next step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However we might just be given the coordinates or map location of each city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If this is the case then we need to compute each pair of distances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We will assume that 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/>
              <a:t>) is the location of city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/>
              <a:t> on a map</a:t>
            </a:r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11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Cities and Distances – Part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12</a:t>
            </a:fld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4419600" y="1981200"/>
            <a:ext cx="2209800" cy="1524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624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GB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4041" y="3313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936875" y="5637213"/>
          <a:ext cx="41560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6" name="Equation" r:id="rId3" imgW="1916868" imgH="317362" progId="Equation.3">
                  <p:embed/>
                </p:oleObj>
              </mc:Choice>
              <mc:Fallback>
                <p:oleObj name="Equation" r:id="rId3" imgW="1916868" imgH="31736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5637213"/>
                        <a:ext cx="415607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Connector 32"/>
          <p:cNvCxnSpPr/>
          <p:nvPr/>
        </p:nvCxnSpPr>
        <p:spPr bwMode="auto">
          <a:xfrm rot="5400000">
            <a:off x="3733800" y="2667000"/>
            <a:ext cx="137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419600" y="3429000"/>
            <a:ext cx="2171700" cy="38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715000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19600" y="13716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10400" y="33528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>
            <a:off x="3962400" y="1981200"/>
            <a:ext cx="381000" cy="14478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5295900" y="2705100"/>
            <a:ext cx="381000" cy="21336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87215" y="243840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-y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3957935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GB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219200" y="457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We can compute each </a:t>
            </a:r>
            <a:r>
              <a:rPr kumimoji="0" lang="en-GB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GB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GB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GB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using </a:t>
            </a:r>
            <a:r>
              <a:rPr kumimoji="0" lang="en-GB" b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Times New Roman" pitchFamily="18" charset="0"/>
              </a:rPr>
              <a:t>Pythagoras's</a:t>
            </a:r>
            <a:r>
              <a:rPr kumimoji="0" lang="en-GB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theorem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to get the </a:t>
            </a:r>
            <a:r>
              <a:rPr lang="en-GB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Euclidean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distance between city </a:t>
            </a:r>
            <a:r>
              <a:rPr lang="en-GB" i="1" kern="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and </a:t>
            </a:r>
            <a:r>
              <a:rPr lang="en-GB" i="1" kern="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i="1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Representation and Starting Point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We have already discussed that our representation will be a vector/array of integers containing a permutation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{1,...,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518400" lvl="1" indent="0"/>
            <a:r>
              <a:rPr lang="en-GB" sz="1800" dirty="0" smtClean="0"/>
              <a:t>How do we generate a random permutation?</a:t>
            </a:r>
          </a:p>
          <a:p>
            <a:pPr marL="518400" lvl="1" indent="0"/>
            <a:r>
              <a:rPr lang="en-GB" sz="1800" dirty="0" smtClean="0"/>
              <a:t>There are many ways to do this...</a:t>
            </a:r>
          </a:p>
          <a:p>
            <a:pPr>
              <a:lnSpc>
                <a:spcPct val="80000"/>
              </a:lnSpc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Algorithm 1. RandPerm(N)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Input: Number of cities N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1) Let P = list of length N, (|P|=N) where p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=i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2) Let T = an empty list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3) While |P| &gt; 0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4)    Let i = UI(1,|P|)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5)    Add p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to the end of T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6)    Delete the ith element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from P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7) End While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Output: Random tour T</a:t>
            </a:r>
          </a:p>
          <a:p>
            <a:pPr>
              <a:buFont typeface="Wingdings" pitchFamily="2" charset="2"/>
              <a:buChar char="n"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13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Fitness Function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We will use the scoring function we discussed previously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This is the length of the tour</a:t>
            </a:r>
          </a:p>
          <a:p>
            <a:pPr lvl="1" indent="0"/>
            <a:r>
              <a:rPr lang="en-GB" dirty="0" smtClean="0"/>
              <a:t>Distance travelled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We will try and minimise this value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More details can be found in the laboratory worksheet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14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A Small Change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We must make sure that our small change is valid</a:t>
            </a:r>
          </a:p>
          <a:p>
            <a:pPr marL="518400" lvl="1" indent="0"/>
            <a:r>
              <a:rPr lang="en-GB" sz="1800" dirty="0" smtClean="0"/>
              <a:t>If we make a change to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1800" dirty="0" smtClean="0"/>
              <a:t> it must still be a permutation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One such operator is the </a:t>
            </a:r>
            <a:r>
              <a:rPr lang="en-GB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smtClean="0"/>
              <a:t>operator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We choose two random element of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dirty="0" smtClean="0"/>
              <a:t>,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/>
              <a:t> and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/>
              <a:t> where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GB" sz="2400" dirty="0" smtClean="0">
                <a:sym typeface="Symbol"/>
              </a:rPr>
              <a:t>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/>
              <a:t>  and then let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=t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/>
              <a:t> and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=t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Font typeface="Wingdings" pitchFamily="2" charset="2"/>
              <a:buChar char="n"/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Algorithm 2. Swap(T)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Input: A tour (permutation) of size N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1) Let i=j=0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2) While i=j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3)    Let i = UI(1,|T|)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4)    Let j = UI(1,|T|)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5) End While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6) Let temp = t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, Let t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, Let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8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= temp</a:t>
            </a:r>
            <a:endParaRPr lang="en-GB" sz="1800" baseline="-25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Output: Changed tour T</a:t>
            </a:r>
          </a:p>
          <a:p>
            <a:pPr>
              <a:buFont typeface="Wingdings" pitchFamily="2" charset="2"/>
              <a:buChar char="n"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15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Quality of a TSP Solution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8486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It would be very useful if we knew whether a TSP solution was any good or not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With the 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Scales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smtClean="0"/>
              <a:t>and 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OneMax</a:t>
            </a:r>
            <a:r>
              <a:rPr lang="en-GB" sz="2800" dirty="0" smtClean="0"/>
              <a:t>  problems we had an idea of what we were aiming for</a:t>
            </a:r>
          </a:p>
          <a:p>
            <a:pPr marL="518400" lvl="1" indent="0"/>
            <a:r>
              <a:rPr lang="en-GB" sz="2000" dirty="0" smtClean="0"/>
              <a:t>E.g. A fitness of 0 (Scales) or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/>
              <a:t> (OneMax)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Does such a limit exist for a given instance of the TSP?</a:t>
            </a:r>
          </a:p>
          <a:p>
            <a:pPr marL="518400" lvl="1" indent="0"/>
            <a:r>
              <a:rPr lang="en-GB" sz="2000" dirty="0" smtClean="0"/>
              <a:t>There are many lower estimates or lower bounds for the TSP</a:t>
            </a:r>
          </a:p>
          <a:p>
            <a:pPr marL="518400" lvl="1" indent="0"/>
            <a:r>
              <a:rPr lang="en-GB" sz="2000" dirty="0" smtClean="0"/>
              <a:t>Most of them are very, very complex [mathematically]</a:t>
            </a:r>
          </a:p>
          <a:p>
            <a:pPr marL="518400" lvl="1" indent="0"/>
            <a:r>
              <a:rPr lang="en-GB" sz="2000" dirty="0" smtClean="0"/>
              <a:t>We will use one that is based upon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Spanning Trees</a:t>
            </a:r>
          </a:p>
          <a:p>
            <a:pPr marL="937500" lvl="2" indent="0"/>
            <a:r>
              <a:rPr lang="en-GB" sz="1600" dirty="0" smtClean="0"/>
              <a:t>Not the most accurate however – but one of the “easiest” to understand</a:t>
            </a:r>
            <a:endParaRPr lang="en-GB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16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1143000"/>
          </a:xfrm>
        </p:spPr>
        <p:txBody>
          <a:bodyPr/>
          <a:lstStyle/>
          <a:p>
            <a:r>
              <a:rPr lang="en-GB" dirty="0" smtClean="0"/>
              <a:t>Recap: Minimum Spanning Trees</a:t>
            </a:r>
            <a:endParaRPr lang="en-GB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9248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A spanning tree is a sub-graph that is also a tree (no cycles) that contains all of the nodes of the super-graph</a:t>
            </a:r>
          </a:p>
          <a:p>
            <a:pPr marL="517525" lvl="1" indent="0">
              <a:lnSpc>
                <a:spcPct val="90000"/>
              </a:lnSpc>
            </a:pPr>
            <a:r>
              <a:rPr lang="en-GB" dirty="0" smtClean="0"/>
              <a:t>The edges can only come from the super-graph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A graph may have many spanning trees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The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of a spanning tree is the sum of all of the edge weights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A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spanning tree </a:t>
            </a:r>
            <a:r>
              <a:rPr lang="en-GB" dirty="0" smtClean="0"/>
              <a:t>(MST - there may be many) is the spanning tree with the minimum cost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endParaRPr lang="en-GB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9C60643-2B0E-40B2-B933-143473BC9477}" type="slidenum">
              <a:rPr lang="en-GB"/>
              <a:pPr/>
              <a:t>17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1143000"/>
          </a:xfrm>
        </p:spPr>
        <p:txBody>
          <a:bodyPr/>
          <a:lstStyle/>
          <a:p>
            <a:r>
              <a:rPr lang="en-GB" dirty="0" smtClean="0"/>
              <a:t>Minimum Spanning Tree Example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9C60643-2B0E-40B2-B933-143473BC9477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rot="16200000" flipV="1">
            <a:off x="1920181" y="1813617"/>
            <a:ext cx="1219202" cy="14019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935366" y="16764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rot="16200000">
            <a:off x="1105104" y="2506662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859166" y="1828800"/>
            <a:ext cx="1355725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115407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935366" y="33528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4781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rot="16200000">
            <a:off x="2781503" y="2582863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78166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83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8166" y="2362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9366" y="2286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2566" y="3352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57600" y="2133600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Graph of cities</a:t>
            </a:r>
            <a:endParaRPr lang="en-GB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4200" y="6019800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Spanning Tree, Cost = 10</a:t>
            </a:r>
            <a:endParaRPr lang="en-GB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38298" y="3962400"/>
            <a:ext cx="237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+mj-lt"/>
              </a:rPr>
              <a:t>Minimum </a:t>
            </a:r>
          </a:p>
          <a:p>
            <a:pPr algn="ctr"/>
            <a:r>
              <a:rPr lang="en-GB" dirty="0" smtClean="0">
                <a:latin typeface="+mj-lt"/>
              </a:rPr>
              <a:t>Spanning Tree, </a:t>
            </a:r>
          </a:p>
          <a:p>
            <a:pPr algn="ctr"/>
            <a:r>
              <a:rPr lang="en-GB" dirty="0" smtClean="0">
                <a:latin typeface="+mj-lt"/>
              </a:rPr>
              <a:t>Cost = 4</a:t>
            </a:r>
            <a:endParaRPr lang="en-GB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33600" y="1981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57400" y="2895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rot="16200000" flipV="1">
            <a:off x="7101781" y="1813617"/>
            <a:ext cx="1219202" cy="14019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7116966" y="16764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8297007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7116966" y="33528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66597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59766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2599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15200" y="1371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574166" y="3352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15200" y="1981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Line 11"/>
          <p:cNvSpPr>
            <a:spLocks noChangeShapeType="1"/>
          </p:cNvSpPr>
          <p:nvPr/>
        </p:nvSpPr>
        <p:spPr bwMode="auto">
          <a:xfrm rot="16200000">
            <a:off x="3467304" y="4564062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5477607" y="35418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>
            <a:off x="4297566" y="54102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2" name="TextBox 91"/>
          <p:cNvSpPr txBox="1"/>
          <p:nvPr/>
        </p:nvSpPr>
        <p:spPr>
          <a:xfrm>
            <a:off x="3840366" y="5105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Line 11"/>
          <p:cNvSpPr>
            <a:spLocks noChangeShapeType="1"/>
          </p:cNvSpPr>
          <p:nvPr/>
        </p:nvSpPr>
        <p:spPr bwMode="auto">
          <a:xfrm rot="16200000">
            <a:off x="5143703" y="4640263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840366" y="35418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40566" y="5105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40366" y="4419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21566" y="43434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54766" y="5410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and MST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We can use the length of the minimum spanning tree as an absolute lower limit on the fitness of a TSP solution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The MST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may/will not be </a:t>
            </a:r>
            <a:r>
              <a:rPr lang="en-GB" dirty="0" smtClean="0"/>
              <a:t>a valid TSP solution</a:t>
            </a:r>
          </a:p>
          <a:p>
            <a:pPr marL="518400" lvl="1" indent="0"/>
            <a:r>
              <a:rPr lang="en-GB" sz="2400" dirty="0" smtClean="0"/>
              <a:t>But the minimum value of a TSP solution can never be lower that the length of the corresponding MST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19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The Travelling Salesman Problem (TSP) is an extremely well studied problem</a:t>
            </a:r>
          </a:p>
          <a:p>
            <a:pPr marL="518400" lvl="1" indent="0"/>
            <a:r>
              <a:rPr lang="en-GB" sz="2400" dirty="0" smtClean="0"/>
              <a:t>Within optimisation (circa 1930s)</a:t>
            </a:r>
          </a:p>
          <a:p>
            <a:pPr marL="518400" lvl="1" indent="0"/>
            <a:r>
              <a:rPr lang="en-GB" sz="2400" dirty="0" smtClean="0"/>
              <a:t>Within Heuristic Search</a:t>
            </a:r>
          </a:p>
          <a:p>
            <a:pPr marL="518400" lvl="1" indent="0"/>
            <a:r>
              <a:rPr lang="en-GB" sz="2400" dirty="0" smtClean="0"/>
              <a:t>It is very simple to define</a:t>
            </a:r>
            <a:endParaRPr lang="en-GB" sz="3200" dirty="0" smtClean="0"/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Solving the TSP will allow us to solve a number of real world problem</a:t>
            </a:r>
          </a:p>
          <a:p>
            <a:pPr marL="518400" lvl="1" indent="0"/>
            <a:r>
              <a:rPr lang="en-GB" sz="2400" dirty="0" smtClean="0"/>
              <a:t>I.e. You show that a problem can be decomposed into the TSP…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and MST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373380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Let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/>
              <a:t> be a matrix such that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i="1" baseline="-25000" dirty="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=d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8400" lvl="1" indent="0"/>
            <a:r>
              <a:rPr lang="en-GB" sz="2000" dirty="0" smtClean="0"/>
              <a:t>I.e. The distance between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/>
              <a:t> and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Let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TSP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dirty="0" smtClean="0"/>
              <a:t> be a solution to the Travelling Salesman Problem applied to the distances in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Let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MST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dirty="0" smtClean="0"/>
              <a:t> be the cost (length) of the Minimum Spanning Tree of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GB" sz="2800" dirty="0" smtClean="0"/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Then we have: </a:t>
            </a:r>
            <a:r>
              <a:rPr lang="en-GB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TSP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)) ≥ 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MST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Hence we can define the efficiency as: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20</a:t>
            </a:fld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12948"/>
              </p:ext>
            </p:extLst>
          </p:nvPr>
        </p:nvGraphicFramePr>
        <p:xfrm>
          <a:off x="2601913" y="5334000"/>
          <a:ext cx="49514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0" name="Equation" r:id="rId3" imgW="1701720" imgH="419040" progId="Equation.3">
                  <p:embed/>
                </p:oleObj>
              </mc:Choice>
              <mc:Fallback>
                <p:oleObj name="Equation" r:id="rId3" imgW="1701720" imgH="419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5334000"/>
                        <a:ext cx="4951412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Solving the TSP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The Travelling Salesman Problem is well known to be </a:t>
            </a:r>
            <a:r>
              <a:rPr lang="en-GB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NP-Hard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This means there is no direct algorithmic or mathematical way to derive a solution in polynomial time</a:t>
            </a:r>
          </a:p>
          <a:p>
            <a:pPr marL="518400" lvl="1" indent="0"/>
            <a:r>
              <a:rPr lang="en-GB" sz="2000" dirty="0" smtClean="0"/>
              <a:t>The search space (as we will see later) is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!)</a:t>
            </a:r>
          </a:p>
          <a:p>
            <a:pPr marL="518400" lvl="1" indent="0"/>
            <a:r>
              <a:rPr lang="en-GB" sz="2000" dirty="0" smtClean="0"/>
              <a:t>One of the </a:t>
            </a:r>
            <a:r>
              <a:rPr lang="en-GB" sz="2000" dirty="0"/>
              <a:t>worst that we have seen to date…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We need approximate or Heuristic search methods to find a solution (or partial solution)</a:t>
            </a:r>
          </a:p>
          <a:p>
            <a:pPr marL="518400" lvl="1" indent="0"/>
            <a:r>
              <a:rPr lang="en-GB" sz="2000" dirty="0" smtClean="0"/>
              <a:t>Hill Climbing</a:t>
            </a:r>
          </a:p>
          <a:p>
            <a:pPr marL="518400" lvl="1" indent="0"/>
            <a:r>
              <a:rPr lang="en-GB" sz="2000" dirty="0" smtClean="0"/>
              <a:t>Simulated Annealing</a:t>
            </a:r>
          </a:p>
          <a:p>
            <a:pPr marL="518400" lvl="1" indent="0"/>
            <a:r>
              <a:rPr lang="en-GB" sz="2000" dirty="0" smtClean="0"/>
              <a:t>Etc...</a:t>
            </a: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3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Definition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A sales person has to visit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800" dirty="0" smtClean="0"/>
              <a:t> cities as part of their job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The aim is to start off at one of the cities, visit each city exactly once and then to arrive back at the starting city</a:t>
            </a:r>
          </a:p>
          <a:p>
            <a:pPr marL="518400" lvl="1" indent="0"/>
            <a:r>
              <a:rPr lang="en-GB" sz="2200" dirty="0" smtClean="0"/>
              <a:t>This is called a </a:t>
            </a:r>
            <a:r>
              <a:rPr lang="en-GB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The objective is to find a tour where the sum of the total distance travelled is a minimum</a:t>
            </a:r>
          </a:p>
          <a:p>
            <a:pPr marL="518400" lvl="1" indent="0"/>
            <a:r>
              <a:rPr lang="en-GB" sz="2200" dirty="0" smtClean="0"/>
              <a:t>I.e. This is analogous to the sales person trying to minimise their petrol costs (or driving time…)</a:t>
            </a:r>
          </a:p>
          <a:p>
            <a:pPr>
              <a:buFont typeface="Wingdings" pitchFamily="2" charset="2"/>
              <a:buChar char="n"/>
            </a:pPr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4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Definition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44958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In order to solve the TSP we need to know how “far” each city is from each other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We will use the notation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400" dirty="0" smtClean="0"/>
              <a:t> to represent the distance from city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/>
              <a:t> to city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Note:</a:t>
            </a:r>
          </a:p>
          <a:p>
            <a:pPr lvl="1" indent="0"/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=d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j,i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000" dirty="0" smtClean="0"/>
              <a:t>, i.e. the distance from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/>
              <a:t> to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000" dirty="0" smtClean="0"/>
              <a:t> is the same as from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000" dirty="0" smtClean="0"/>
              <a:t> to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1" indent="0"/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en-GB" sz="2000" dirty="0" smtClean="0">
                <a:latin typeface="+mj-lt"/>
                <a:cs typeface="Times New Roman" pitchFamily="18" charset="0"/>
              </a:rPr>
              <a:t>, i.e.: a city is zero distance from itself</a:t>
            </a:r>
          </a:p>
          <a:p>
            <a:pPr>
              <a:buFont typeface="Wingdings" pitchFamily="2" charset="2"/>
              <a:buChar char="n"/>
            </a:pP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5</a:t>
            </a:fld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 bwMode="auto">
          <a:xfrm rot="16200000" flipH="1">
            <a:off x="5420178" y="2504623"/>
            <a:ext cx="1328555" cy="43411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019801" y="1905000"/>
            <a:ext cx="1981199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477000" y="2971800"/>
            <a:ext cx="15240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477000" y="3733800"/>
            <a:ext cx="18288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H="1">
            <a:off x="7620000" y="3505200"/>
            <a:ext cx="12192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943600" y="1981200"/>
            <a:ext cx="2362200" cy="2286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626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6670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352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4114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2667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0400" y="2133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7600" y="28194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0400" y="39624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29600" y="33528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29400" y="2743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638800" y="46482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GB" sz="1800" b="1" i="1" u="none" strike="noStrike" kern="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GB" sz="1800" b="1" i="0" u="none" strike="noStrike" kern="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(1,2)=3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(1,3)=4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(1,4)=5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(2,3)=2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(2,4)=2.5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(3,4)=1.5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Representation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8486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000" dirty="0" smtClean="0"/>
              <a:t>A natural way to represent a solution to the TSP problem is to represent a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dirty="0" smtClean="0"/>
              <a:t>as a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permutation</a:t>
            </a:r>
            <a:r>
              <a:rPr lang="en-GB" sz="2000" dirty="0" smtClean="0"/>
              <a:t> of the integers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1,2,...,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518400" lvl="1" indent="0"/>
            <a:r>
              <a:rPr lang="en-GB" sz="1800" dirty="0" smtClean="0"/>
              <a:t>Starting at the left-hand side of the permutation and visiting the cities in the specified order, moving from left to right</a:t>
            </a:r>
          </a:p>
          <a:p>
            <a:pPr marL="518400" lvl="1" indent="0"/>
            <a:r>
              <a:rPr lang="en-GB" sz="1800" dirty="0" smtClean="0"/>
              <a:t>This will ensure that we do not visit any city twice</a:t>
            </a:r>
          </a:p>
          <a:p>
            <a:pPr>
              <a:buFont typeface="Wingdings" pitchFamily="2" charset="2"/>
              <a:buChar char="n"/>
            </a:pPr>
            <a:r>
              <a:rPr lang="en-GB" sz="2000" dirty="0" smtClean="0"/>
              <a:t>A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permutation</a:t>
            </a:r>
            <a:r>
              <a:rPr lang="en-GB" sz="2000" dirty="0" smtClean="0"/>
              <a:t> is defined as a shuffling of a set of objects</a:t>
            </a:r>
          </a:p>
          <a:p>
            <a:pPr marL="518400" lvl="1" indent="0"/>
            <a:r>
              <a:rPr lang="en-GB" sz="1800" dirty="0" smtClean="0"/>
              <a:t>A permutation of A,B,C,D is B,C,A,D</a:t>
            </a:r>
          </a:p>
          <a:p>
            <a:pPr marL="518400" lvl="1" indent="0"/>
            <a:r>
              <a:rPr lang="en-GB" sz="1800" dirty="0" smtClean="0"/>
              <a:t>A permutation of 1,2,3,4 is 4,1,2,3</a:t>
            </a:r>
          </a:p>
          <a:p>
            <a:pPr>
              <a:buFont typeface="Wingdings" pitchFamily="2" charset="2"/>
              <a:buChar char="n"/>
            </a:pPr>
            <a:r>
              <a:rPr lang="en-GB" sz="2000" dirty="0" smtClean="0"/>
              <a:t>If we have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/>
              <a:t> objects then there are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n!</a:t>
            </a:r>
            <a:r>
              <a:rPr lang="en-GB" sz="2000" dirty="0" smtClean="0"/>
              <a:t> possible permutations</a:t>
            </a:r>
          </a:p>
          <a:p>
            <a:pPr marL="518400" lvl="1" indent="0"/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4! = 24, 10! = 3,628,800, 100!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9.33310</a:t>
            </a:r>
            <a:r>
              <a:rPr lang="en-GB" sz="1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157</a:t>
            </a:r>
          </a:p>
          <a:p>
            <a:pPr lvl="1"/>
            <a:r>
              <a:rPr lang="en-GB" sz="1800" dirty="0">
                <a:sym typeface="Symbol"/>
              </a:rPr>
              <a:t>Number of atoms in the known Universe </a:t>
            </a:r>
            <a:r>
              <a:rPr lang="en-GB" sz="1800" dirty="0" smtClean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10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80</a:t>
            </a:r>
          </a:p>
          <a:p>
            <a:pPr lvl="1"/>
            <a:r>
              <a:rPr lang="en-GB" sz="1800" dirty="0" smtClean="0">
                <a:sym typeface="Symbol"/>
              </a:rPr>
              <a:t>Number of seconds the Universe it thought to have existed for</a:t>
            </a:r>
          </a:p>
          <a:p>
            <a:pPr lvl="1"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 4.310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17</a:t>
            </a:r>
          </a:p>
          <a:p>
            <a:pPr lvl="1"/>
            <a:r>
              <a:rPr lang="en-GB" sz="1800" dirty="0" smtClean="0">
                <a:cs typeface="Times New Roman" panose="02020603050405020304" pitchFamily="18" charset="0"/>
                <a:sym typeface="Symbol"/>
              </a:rPr>
              <a:t>If every atom was a computer that could evaluate a trillion (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r>
              <a:rPr lang="en-GB" sz="1800" dirty="0" smtClean="0">
                <a:cs typeface="Times New Roman" panose="02020603050405020304" pitchFamily="18" charset="0"/>
                <a:sym typeface="Symbol"/>
              </a:rPr>
              <a:t>) tours per second then a size 100 problem would take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10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GB" sz="1800" dirty="0" smtClean="0">
                <a:cs typeface="Times New Roman" panose="02020603050405020304" pitchFamily="18" charset="0"/>
                <a:sym typeface="Symbol"/>
              </a:rPr>
              <a:t> universes…</a:t>
            </a:r>
          </a:p>
          <a:p>
            <a:pPr lvl="1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n"/>
            </a:pP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6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Representation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44196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In our previous example a possible tour might be represented as 1,4,2,3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This would mean that we start at city 1, visit cities 4, then 2, then 3 and then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to city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7</a:t>
            </a:fld>
            <a:endParaRPr lang="en-GB" dirty="0"/>
          </a:p>
        </p:txBody>
      </p:sp>
      <p:cxnSp>
        <p:nvCxnSpPr>
          <p:cNvPr id="24" name="Straight Connector 23"/>
          <p:cNvCxnSpPr>
            <a:stCxn id="13" idx="6"/>
          </p:cNvCxnSpPr>
          <p:nvPr/>
        </p:nvCxnSpPr>
        <p:spPr bwMode="auto">
          <a:xfrm>
            <a:off x="6058959" y="1848600"/>
            <a:ext cx="1942041" cy="1047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477000" y="3048000"/>
            <a:ext cx="1371600" cy="533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cxnSp>
        <p:nvCxnSpPr>
          <p:cNvPr id="28" name="Straight Connector 27"/>
          <p:cNvCxnSpPr>
            <a:stCxn id="12" idx="5"/>
          </p:cNvCxnSpPr>
          <p:nvPr/>
        </p:nvCxnSpPr>
        <p:spPr bwMode="auto">
          <a:xfrm rot="16200000" flipH="1">
            <a:off x="7167557" y="3205156"/>
            <a:ext cx="566555" cy="17099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triangl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endCxn id="14" idx="1"/>
          </p:cNvCxnSpPr>
          <p:nvPr/>
        </p:nvCxnSpPr>
        <p:spPr bwMode="auto">
          <a:xfrm>
            <a:off x="5943600" y="1981200"/>
            <a:ext cx="2282490" cy="22063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626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6670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352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4114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Scoring a TSP Tour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If we are dealing with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/>
              <a:t> cities then we will define a tour,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/>
              <a:t>, as a permutation of the integers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1,...,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518400" lvl="1" indent="0"/>
            <a:r>
              <a:rPr lang="en-GB" dirty="0" smtClean="0"/>
              <a:t>We will define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/>
              <a:t> as the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/>
              <a:t>th value of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518400" lvl="1" indent="0"/>
            <a:r>
              <a:rPr lang="en-GB" dirty="0" smtClean="0"/>
              <a:t>I.e. the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/>
              <a:t>th city we visit</a:t>
            </a:r>
          </a:p>
          <a:p>
            <a:pPr marL="518400" lvl="1" indent="0"/>
            <a:r>
              <a:rPr lang="en-GB" dirty="0" smtClean="0"/>
              <a:t>Therefore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/>
              <a:t> is the start and end city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We will define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dirty="0" smtClean="0"/>
              <a:t> as the total cost/distanced travelled carrying out that tour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8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Scoring a TSP Tour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4419600" cy="762000"/>
          </a:xfrm>
        </p:spPr>
        <p:txBody>
          <a:bodyPr/>
          <a:lstStyle/>
          <a:p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400" dirty="0" smtClean="0"/>
              <a:t> is defined as follows: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9</a:t>
            </a:fld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 bwMode="auto">
          <a:xfrm rot="16200000" flipH="1">
            <a:off x="5420178" y="2504623"/>
            <a:ext cx="1328555" cy="43411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019801" y="1905000"/>
            <a:ext cx="1981199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477000" y="2971800"/>
            <a:ext cx="15240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477000" y="3733800"/>
            <a:ext cx="18288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H="1">
            <a:off x="7620000" y="3505200"/>
            <a:ext cx="12192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943600" y="1981200"/>
            <a:ext cx="2362200" cy="2286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626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6670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352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4114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2667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0400" y="2133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7600" y="28194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0400" y="39624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29600" y="33528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29400" y="2743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638800" y="46482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(1,2)=3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(1,3)=4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(1,4)=5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(2,3)=2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(2,4)=2.5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(3,4)=1.5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786896"/>
              </p:ext>
            </p:extLst>
          </p:nvPr>
        </p:nvGraphicFramePr>
        <p:xfrm>
          <a:off x="1574800" y="2063750"/>
          <a:ext cx="3784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3" name="Equation" r:id="rId3" imgW="1904760" imgH="457200" progId="Equation.3">
                  <p:embed/>
                </p:oleObj>
              </mc:Choice>
              <mc:Fallback>
                <p:oleObj name="Equation" r:id="rId3" imgW="190476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063750"/>
                        <a:ext cx="37846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143000" y="3048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dirty="0" smtClean="0">
                <a:latin typeface="+mn-lt"/>
              </a:rPr>
              <a:t>Thus if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={1,4,2,3} </a:t>
            </a:r>
            <a:r>
              <a:rPr lang="en-GB" dirty="0" smtClean="0">
                <a:latin typeface="+mn-lt"/>
              </a:rPr>
              <a:t>then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(1,4)+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(4,2)+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(2,3)+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(3,1)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)=5+2.5+2+4=13.5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dirty="0" smtClean="0">
                <a:latin typeface="+mn-lt"/>
              </a:rPr>
              <a:t>If</a:t>
            </a:r>
            <a:r>
              <a:rPr lang="en-GB" dirty="0" smtClean="0"/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={1,2,3,4} </a:t>
            </a:r>
            <a:r>
              <a:rPr lang="en-GB" dirty="0" smtClean="0">
                <a:latin typeface="+mn-lt"/>
              </a:rPr>
              <a:t>then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(1,2)+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(2,3)+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(3,4)+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(4,1)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)=3+2+1.5+5=11.5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uidity">
  <a:themeElements>
    <a:clrScheme name="Fluidity 6">
      <a:dk1>
        <a:srgbClr val="000000"/>
      </a:dk1>
      <a:lt1>
        <a:srgbClr val="FFFFFF"/>
      </a:lt1>
      <a:dk2>
        <a:srgbClr val="6A4076"/>
      </a:dk2>
      <a:lt2>
        <a:srgbClr val="969696"/>
      </a:lt2>
      <a:accent1>
        <a:srgbClr val="DBA9C2"/>
      </a:accent1>
      <a:accent2>
        <a:srgbClr val="E1BF91"/>
      </a:accent2>
      <a:accent3>
        <a:srgbClr val="FFFFFF"/>
      </a:accent3>
      <a:accent4>
        <a:srgbClr val="000000"/>
      </a:accent4>
      <a:accent5>
        <a:srgbClr val="EAD1DD"/>
      </a:accent5>
      <a:accent6>
        <a:srgbClr val="CCAD83"/>
      </a:accent6>
      <a:hlink>
        <a:srgbClr val="B3CE82"/>
      </a:hlink>
      <a:folHlink>
        <a:srgbClr val="B8AD48"/>
      </a:folHlink>
    </a:clrScheme>
    <a:fontScheme name="Fluidity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luidity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idity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idity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BEB0F4B-F969-4D2F-A62E-EC8D16817656}" vid="{771C03A1-E476-455E-A061-FE1C4F15D4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Template</Template>
  <TotalTime>2024</TotalTime>
  <Words>1642</Words>
  <Application>Microsoft Office PowerPoint</Application>
  <PresentationFormat>On-screen Show (4:3)</PresentationFormat>
  <Paragraphs>250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Arial</vt:lpstr>
      <vt:lpstr>Courier New</vt:lpstr>
      <vt:lpstr>Symbol</vt:lpstr>
      <vt:lpstr>Tahoma</vt:lpstr>
      <vt:lpstr>Times New Roman</vt:lpstr>
      <vt:lpstr>Wingdings</vt:lpstr>
      <vt:lpstr>Fluidity</vt:lpstr>
      <vt:lpstr>Equation</vt:lpstr>
      <vt:lpstr>Algorithms and their Applications CS2004 (2016-2017)</vt:lpstr>
      <vt:lpstr>The Travelling Salesman Problem</vt:lpstr>
      <vt:lpstr>Solving the TSP</vt:lpstr>
      <vt:lpstr>TSP Definition – Part 1</vt:lpstr>
      <vt:lpstr>TSP Definition – Part 2</vt:lpstr>
      <vt:lpstr>TSP Representation – Part 1</vt:lpstr>
      <vt:lpstr>TSP Representation – Part 2</vt:lpstr>
      <vt:lpstr>Scoring a TSP Tour – Part 1</vt:lpstr>
      <vt:lpstr>Scoring a TSP Tour – Part 2</vt:lpstr>
      <vt:lpstr>Solving the TSP</vt:lpstr>
      <vt:lpstr>Cities and Distances – Part 1</vt:lpstr>
      <vt:lpstr>Cities and Distances – Part 2</vt:lpstr>
      <vt:lpstr>Representation and Starting Point</vt:lpstr>
      <vt:lpstr>Fitness Function</vt:lpstr>
      <vt:lpstr>A Small Change</vt:lpstr>
      <vt:lpstr>Quality of a TSP Solution</vt:lpstr>
      <vt:lpstr>Recap: Minimum Spanning Trees</vt:lpstr>
      <vt:lpstr>Minimum Spanning Tree Example</vt:lpstr>
      <vt:lpstr>TSP and MST – Part 1</vt:lpstr>
      <vt:lpstr>TSP and MST –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cssrsms</dc:creator>
  <cp:lastModifiedBy>Jakub Adrian Niemiec</cp:lastModifiedBy>
  <cp:revision>247</cp:revision>
  <cp:lastPrinted>1601-01-01T00:00:00Z</cp:lastPrinted>
  <dcterms:created xsi:type="dcterms:W3CDTF">1601-01-01T00:00:00Z</dcterms:created>
  <dcterms:modified xsi:type="dcterms:W3CDTF">2017-03-29T18:47:32Z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