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60" autoAdjust="0"/>
    <p:restoredTop sz="94660"/>
  </p:normalViewPr>
  <p:slideViewPr>
    <p:cSldViewPr snapToGrid="0">
      <p:cViewPr varScale="1">
        <p:scale>
          <a:sx n="66" d="100"/>
          <a:sy n="66" d="100"/>
        </p:scale>
        <p:origin x="9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90E11E-E9F1-47A5-BB6D-7132ABC7089E}" type="datetimeFigureOut">
              <a:rPr lang="en-US" smtClean="0"/>
              <a:t>17/10/2025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09ECD-4303-4472-B8A3-9FBA10D68EAA}" type="slidenum">
              <a:rPr lang="en-US" smtClean="0"/>
              <a:t>‹#›</a:t>
            </a:fld>
            <a:endParaRPr lang="en-US"/>
          </a:p>
        </p:txBody>
      </p:sp>
    </p:spTree>
    <p:extLst>
      <p:ext uri="{BB962C8B-B14F-4D97-AF65-F5344CB8AC3E}">
        <p14:creationId xmlns:p14="http://schemas.microsoft.com/office/powerpoint/2010/main" val="5622975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90E11E-E9F1-47A5-BB6D-7132ABC7089E}" type="datetimeFigureOut">
              <a:rPr lang="en-US" smtClean="0"/>
              <a:t>17/10/2025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09ECD-4303-4472-B8A3-9FBA10D68EAA}" type="slidenum">
              <a:rPr lang="en-US" smtClean="0"/>
              <a:t>‹#›</a:t>
            </a:fld>
            <a:endParaRPr lang="en-US"/>
          </a:p>
        </p:txBody>
      </p:sp>
    </p:spTree>
    <p:extLst>
      <p:ext uri="{BB962C8B-B14F-4D97-AF65-F5344CB8AC3E}">
        <p14:creationId xmlns:p14="http://schemas.microsoft.com/office/powerpoint/2010/main" val="3729633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90E11E-E9F1-47A5-BB6D-7132ABC7089E}" type="datetimeFigureOut">
              <a:rPr lang="en-US" smtClean="0"/>
              <a:t>17/10/2025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09ECD-4303-4472-B8A3-9FBA10D68EAA}" type="slidenum">
              <a:rPr lang="en-US" smtClean="0"/>
              <a:t>‹#›</a:t>
            </a:fld>
            <a:endParaRPr lang="en-US"/>
          </a:p>
        </p:txBody>
      </p:sp>
    </p:spTree>
    <p:extLst>
      <p:ext uri="{BB962C8B-B14F-4D97-AF65-F5344CB8AC3E}">
        <p14:creationId xmlns:p14="http://schemas.microsoft.com/office/powerpoint/2010/main" val="3552326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90E11E-E9F1-47A5-BB6D-7132ABC7089E}" type="datetimeFigureOut">
              <a:rPr lang="en-US" smtClean="0"/>
              <a:t>17/10/2025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09ECD-4303-4472-B8A3-9FBA10D68EAA}" type="slidenum">
              <a:rPr lang="en-US" smtClean="0"/>
              <a:t>‹#›</a:t>
            </a:fld>
            <a:endParaRPr lang="en-US"/>
          </a:p>
        </p:txBody>
      </p:sp>
    </p:spTree>
    <p:extLst>
      <p:ext uri="{BB962C8B-B14F-4D97-AF65-F5344CB8AC3E}">
        <p14:creationId xmlns:p14="http://schemas.microsoft.com/office/powerpoint/2010/main" val="1349361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90E11E-E9F1-47A5-BB6D-7132ABC7089E}" type="datetimeFigureOut">
              <a:rPr lang="en-US" smtClean="0"/>
              <a:t>17/10/2025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E09ECD-4303-4472-B8A3-9FBA10D68EAA}" type="slidenum">
              <a:rPr lang="en-US" smtClean="0"/>
              <a:t>‹#›</a:t>
            </a:fld>
            <a:endParaRPr lang="en-US"/>
          </a:p>
        </p:txBody>
      </p:sp>
    </p:spTree>
    <p:extLst>
      <p:ext uri="{BB962C8B-B14F-4D97-AF65-F5344CB8AC3E}">
        <p14:creationId xmlns:p14="http://schemas.microsoft.com/office/powerpoint/2010/main" val="4197820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90E11E-E9F1-47A5-BB6D-7132ABC7089E}" type="datetimeFigureOut">
              <a:rPr lang="en-US" smtClean="0"/>
              <a:t>17/10/2025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09ECD-4303-4472-B8A3-9FBA10D68EAA}" type="slidenum">
              <a:rPr lang="en-US" smtClean="0"/>
              <a:t>‹#›</a:t>
            </a:fld>
            <a:endParaRPr lang="en-US"/>
          </a:p>
        </p:txBody>
      </p:sp>
    </p:spTree>
    <p:extLst>
      <p:ext uri="{BB962C8B-B14F-4D97-AF65-F5344CB8AC3E}">
        <p14:creationId xmlns:p14="http://schemas.microsoft.com/office/powerpoint/2010/main" val="409998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90E11E-E9F1-47A5-BB6D-7132ABC7089E}" type="datetimeFigureOut">
              <a:rPr lang="en-US" smtClean="0"/>
              <a:t>17/10/2025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E09ECD-4303-4472-B8A3-9FBA10D68EAA}" type="slidenum">
              <a:rPr lang="en-US" smtClean="0"/>
              <a:t>‹#›</a:t>
            </a:fld>
            <a:endParaRPr lang="en-US"/>
          </a:p>
        </p:txBody>
      </p:sp>
    </p:spTree>
    <p:extLst>
      <p:ext uri="{BB962C8B-B14F-4D97-AF65-F5344CB8AC3E}">
        <p14:creationId xmlns:p14="http://schemas.microsoft.com/office/powerpoint/2010/main" val="29802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90E11E-E9F1-47A5-BB6D-7132ABC7089E}" type="datetimeFigureOut">
              <a:rPr lang="en-US" smtClean="0"/>
              <a:t>17/10/2025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E09ECD-4303-4472-B8A3-9FBA10D68EAA}" type="slidenum">
              <a:rPr lang="en-US" smtClean="0"/>
              <a:t>‹#›</a:t>
            </a:fld>
            <a:endParaRPr lang="en-US"/>
          </a:p>
        </p:txBody>
      </p:sp>
    </p:spTree>
    <p:extLst>
      <p:ext uri="{BB962C8B-B14F-4D97-AF65-F5344CB8AC3E}">
        <p14:creationId xmlns:p14="http://schemas.microsoft.com/office/powerpoint/2010/main" val="88782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90E11E-E9F1-47A5-BB6D-7132ABC7089E}" type="datetimeFigureOut">
              <a:rPr lang="en-US" smtClean="0"/>
              <a:t>17/10/2025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E09ECD-4303-4472-B8A3-9FBA10D68EAA}" type="slidenum">
              <a:rPr lang="en-US" smtClean="0"/>
              <a:t>‹#›</a:t>
            </a:fld>
            <a:endParaRPr lang="en-US"/>
          </a:p>
        </p:txBody>
      </p:sp>
    </p:spTree>
    <p:extLst>
      <p:ext uri="{BB962C8B-B14F-4D97-AF65-F5344CB8AC3E}">
        <p14:creationId xmlns:p14="http://schemas.microsoft.com/office/powerpoint/2010/main" val="156134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90E11E-E9F1-47A5-BB6D-7132ABC7089E}" type="datetimeFigureOut">
              <a:rPr lang="en-US" smtClean="0"/>
              <a:t>17/10/2025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09ECD-4303-4472-B8A3-9FBA10D68EAA}" type="slidenum">
              <a:rPr lang="en-US" smtClean="0"/>
              <a:t>‹#›</a:t>
            </a:fld>
            <a:endParaRPr lang="en-US"/>
          </a:p>
        </p:txBody>
      </p:sp>
    </p:spTree>
    <p:extLst>
      <p:ext uri="{BB962C8B-B14F-4D97-AF65-F5344CB8AC3E}">
        <p14:creationId xmlns:p14="http://schemas.microsoft.com/office/powerpoint/2010/main" val="142431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90E11E-E9F1-47A5-BB6D-7132ABC7089E}" type="datetimeFigureOut">
              <a:rPr lang="en-US" smtClean="0"/>
              <a:t>17/10/2025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E09ECD-4303-4472-B8A3-9FBA10D68EAA}" type="slidenum">
              <a:rPr lang="en-US" smtClean="0"/>
              <a:t>‹#›</a:t>
            </a:fld>
            <a:endParaRPr lang="en-US"/>
          </a:p>
        </p:txBody>
      </p:sp>
    </p:spTree>
    <p:extLst>
      <p:ext uri="{BB962C8B-B14F-4D97-AF65-F5344CB8AC3E}">
        <p14:creationId xmlns:p14="http://schemas.microsoft.com/office/powerpoint/2010/main" val="427620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0E11E-E9F1-47A5-BB6D-7132ABC7089E}" type="datetimeFigureOut">
              <a:rPr lang="en-US" smtClean="0"/>
              <a:t>17/10/2025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E09ECD-4303-4472-B8A3-9FBA10D68EAA}" type="slidenum">
              <a:rPr lang="en-US" smtClean="0"/>
              <a:t>‹#›</a:t>
            </a:fld>
            <a:endParaRPr lang="en-US"/>
          </a:p>
        </p:txBody>
      </p:sp>
    </p:spTree>
    <p:extLst>
      <p:ext uri="{BB962C8B-B14F-4D97-AF65-F5344CB8AC3E}">
        <p14:creationId xmlns:p14="http://schemas.microsoft.com/office/powerpoint/2010/main" val="2857069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p:cNvSpPr>
            <a:spLocks noGrp="1"/>
          </p:cNvSpPr>
          <p:nvPr>
            <p:ph type="ctrTitle"/>
          </p:nvPr>
        </p:nvSpPr>
        <p:spPr/>
        <p:txBody>
          <a:bodyPr>
            <a:normAutofit/>
          </a:bodyPr>
          <a:lstStyle/>
          <a:p>
            <a:r>
              <a:rPr lang="en-US" sz="5400" b="1" smtClean="0">
                <a:solidFill>
                  <a:schemeClr val="accent4">
                    <a:lumMod val="50000"/>
                  </a:schemeClr>
                </a:solidFill>
                <a:latin typeface="Times New Roman" panose="02020603050405020304" pitchFamily="18" charset="0"/>
                <a:cs typeface="Times New Roman" panose="02020603050405020304" pitchFamily="18" charset="0"/>
              </a:rPr>
              <a:t>BỐ CỤC MỘT BÀI THUYẾT TRÌNH</a:t>
            </a:r>
            <a:endParaRPr lang="en-US" sz="5400" b="1">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602038"/>
            <a:ext cx="9144000" cy="1030288"/>
          </a:xfrm>
        </p:spPr>
        <p:txBody>
          <a:bodyPr/>
          <a:lstStyle/>
          <a:p>
            <a:endParaRPr lang="en-US" b="1" smtClean="0"/>
          </a:p>
          <a:p>
            <a:r>
              <a:rPr lang="en-US" b="1" smtClean="0"/>
              <a:t>Ths.Họ và Tên</a:t>
            </a:r>
            <a:endParaRPr lang="en-US" b="1"/>
          </a:p>
        </p:txBody>
      </p:sp>
    </p:spTree>
    <p:extLst>
      <p:ext uri="{BB962C8B-B14F-4D97-AF65-F5344CB8AC3E}">
        <p14:creationId xmlns:p14="http://schemas.microsoft.com/office/powerpoint/2010/main" val="131116010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963"/>
          </a:xfrm>
          <a:prstGeom prst="rect">
            <a:avLst/>
          </a:prstGeom>
        </p:spPr>
      </p:pic>
      <p:sp>
        <p:nvSpPr>
          <p:cNvPr id="2" name="Title 1"/>
          <p:cNvSpPr>
            <a:spLocks noGrp="1"/>
          </p:cNvSpPr>
          <p:nvPr>
            <p:ph type="title"/>
          </p:nvPr>
        </p:nvSpPr>
        <p:spPr>
          <a:xfrm>
            <a:off x="1044388" y="1181099"/>
            <a:ext cx="10515600" cy="1325563"/>
          </a:xfrm>
        </p:spPr>
        <p:txBody>
          <a:bodyPr/>
          <a:lstStyle/>
          <a:p>
            <a:r>
              <a:rPr lang="en-US" b="1" smtClean="0">
                <a:solidFill>
                  <a:schemeClr val="accent4">
                    <a:lumMod val="50000"/>
                  </a:schemeClr>
                </a:solidFill>
                <a:latin typeface="Times New Roman" panose="02020603050405020304" pitchFamily="18" charset="0"/>
                <a:cs typeface="Times New Roman" panose="02020603050405020304" pitchFamily="18" charset="0"/>
              </a:rPr>
              <a:t>Giới thiệu</a:t>
            </a:r>
            <a:endParaRPr lang="en-US" b="1">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506662"/>
            <a:ext cx="10515600" cy="4351338"/>
          </a:xfrm>
        </p:spPr>
        <p:txBody>
          <a:bodyPr/>
          <a:lstStyle/>
          <a:p>
            <a:r>
              <a:rPr lang="en-US" smtClean="0">
                <a:latin typeface="Times New Roman" panose="02020603050405020304" pitchFamily="18" charset="0"/>
                <a:cs typeface="Times New Roman" panose="02020603050405020304" pitchFamily="18" charset="0"/>
              </a:rPr>
              <a:t>Phần mở đầu</a:t>
            </a:r>
          </a:p>
          <a:p>
            <a:pPr marL="0" indent="0">
              <a:buNone/>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Cần đạt được mục đích</a:t>
            </a:r>
          </a:p>
          <a:p>
            <a:r>
              <a:rPr lang="en-US" smtClean="0">
                <a:latin typeface="Times New Roman" panose="02020603050405020304" pitchFamily="18" charset="0"/>
                <a:cs typeface="Times New Roman" panose="02020603050405020304" pitchFamily="18" charset="0"/>
              </a:rPr>
              <a:t>Phần chính</a:t>
            </a:r>
          </a:p>
          <a:p>
            <a:pPr marL="0" indent="0">
              <a:buNone/>
            </a:pPr>
            <a:r>
              <a:rPr lang="en-US" smtClean="0">
                <a:latin typeface="Times New Roman" panose="02020603050405020304" pitchFamily="18" charset="0"/>
                <a:cs typeface="Times New Roman" panose="02020603050405020304" pitchFamily="18" charset="0"/>
              </a:rPr>
              <a:t>   - Đưa ra giải pháp, ý kiến</a:t>
            </a:r>
          </a:p>
          <a:p>
            <a:r>
              <a:rPr lang="en-US" smtClean="0">
                <a:latin typeface="Times New Roman" panose="02020603050405020304" pitchFamily="18" charset="0"/>
                <a:cs typeface="Times New Roman" panose="02020603050405020304" pitchFamily="18" charset="0"/>
              </a:rPr>
              <a:t>Phần kết</a:t>
            </a:r>
          </a:p>
          <a:p>
            <a:pPr marL="0" indent="0">
              <a:buNone/>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Tóm tắt nội dung đã được trình bày</a:t>
            </a:r>
          </a:p>
        </p:txBody>
      </p:sp>
    </p:spTree>
    <p:extLst>
      <p:ext uri="{BB962C8B-B14F-4D97-AF65-F5344CB8AC3E}">
        <p14:creationId xmlns:p14="http://schemas.microsoft.com/office/powerpoint/2010/main" val="139809420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arn(inVertical)">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066800" y="971550"/>
            <a:ext cx="10515600" cy="1325563"/>
          </a:xfrm>
        </p:spPr>
        <p:txBody>
          <a:bodyPr/>
          <a:lstStyle/>
          <a:p>
            <a:r>
              <a:rPr lang="en-US" b="1" smtClean="0">
                <a:solidFill>
                  <a:schemeClr val="accent4">
                    <a:lumMod val="50000"/>
                  </a:schemeClr>
                </a:solidFill>
                <a:latin typeface="Times New Roman" panose="02020603050405020304" pitchFamily="18" charset="0"/>
                <a:cs typeface="Times New Roman" panose="02020603050405020304" pitchFamily="18" charset="0"/>
              </a:rPr>
              <a:t>Phần mở đầu</a:t>
            </a:r>
            <a:endParaRPr lang="en-US" b="1">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3437" y="2297113"/>
            <a:ext cx="10515600" cy="4351338"/>
          </a:xfrm>
        </p:spPr>
        <p:txBody>
          <a:bodyPr/>
          <a:lstStyle/>
          <a:p>
            <a:r>
              <a:rPr lang="en-US" smtClean="0"/>
              <a:t>Thu hút sự chú ý của người nghe</a:t>
            </a:r>
          </a:p>
          <a:p>
            <a:pPr marL="0" indent="0">
              <a:buNone/>
            </a:pPr>
            <a:r>
              <a:rPr lang="en-US">
                <a:hlinkClick r:id="rId3" action="ppaction://hlinksldjump"/>
              </a:rPr>
              <a:t> </a:t>
            </a:r>
            <a:r>
              <a:rPr lang="en-US" smtClean="0">
                <a:hlinkClick r:id="rId3" action="ppaction://hlinksldjump"/>
              </a:rPr>
              <a:t>  - Sử dụng một đoạn trích dẫn</a:t>
            </a:r>
            <a:endParaRPr lang="en-US" smtClean="0"/>
          </a:p>
          <a:p>
            <a:pPr marL="0" indent="0">
              <a:buNone/>
            </a:pPr>
            <a:r>
              <a:rPr lang="en-US"/>
              <a:t> </a:t>
            </a:r>
            <a:r>
              <a:rPr lang="en-US" smtClean="0"/>
              <a:t>  - Một câu hỏi</a:t>
            </a:r>
          </a:p>
          <a:p>
            <a:pPr marL="0" indent="0">
              <a:buNone/>
            </a:pPr>
            <a:r>
              <a:rPr lang="en-US"/>
              <a:t> </a:t>
            </a:r>
            <a:r>
              <a:rPr lang="en-US" smtClean="0"/>
              <a:t>  - Một lời hứa</a:t>
            </a:r>
          </a:p>
          <a:p>
            <a:pPr marL="0" indent="0">
              <a:buNone/>
            </a:pPr>
            <a:r>
              <a:rPr lang="en-US"/>
              <a:t> </a:t>
            </a:r>
            <a:r>
              <a:rPr lang="en-US" smtClean="0"/>
              <a:t>  - Thậm chí mọi người phải hoạt động</a:t>
            </a:r>
          </a:p>
          <a:p>
            <a:r>
              <a:rPr lang="en-US" smtClean="0"/>
              <a:t>Tóm lược các nội dung đã liên quan</a:t>
            </a:r>
          </a:p>
          <a:p>
            <a:pPr marL="0" indent="0">
              <a:buNone/>
            </a:pPr>
            <a:r>
              <a:rPr lang="en-US"/>
              <a:t> </a:t>
            </a:r>
            <a:r>
              <a:rPr lang="en-US" smtClean="0"/>
              <a:t>  - Đã được trình bày</a:t>
            </a:r>
          </a:p>
          <a:p>
            <a:pPr marL="0" indent="0">
              <a:buNone/>
            </a:pPr>
            <a:r>
              <a:rPr lang="en-US"/>
              <a:t> </a:t>
            </a:r>
            <a:r>
              <a:rPr lang="en-US" smtClean="0"/>
              <a:t>  - Đã được đa số người nghe biết rõ</a:t>
            </a:r>
          </a:p>
        </p:txBody>
      </p:sp>
    </p:spTree>
    <p:extLst>
      <p:ext uri="{BB962C8B-B14F-4D97-AF65-F5344CB8AC3E}">
        <p14:creationId xmlns:p14="http://schemas.microsoft.com/office/powerpoint/2010/main" val="105195008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095375" y="1014412"/>
            <a:ext cx="10515600" cy="1325563"/>
          </a:xfrm>
        </p:spPr>
        <p:txBody>
          <a:bodyPr/>
          <a:lstStyle/>
          <a:p>
            <a:r>
              <a:rPr lang="en-US" b="1" smtClean="0">
                <a:solidFill>
                  <a:schemeClr val="accent4">
                    <a:lumMod val="50000"/>
                  </a:schemeClr>
                </a:solidFill>
                <a:latin typeface="Times New Roman" panose="02020603050405020304" pitchFamily="18" charset="0"/>
                <a:cs typeface="Times New Roman" panose="02020603050405020304" pitchFamily="18" charset="0"/>
              </a:rPr>
              <a:t>Phần chính</a:t>
            </a:r>
            <a:endParaRPr lang="en-US" b="1">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339975"/>
            <a:ext cx="10515600" cy="4351338"/>
          </a:xfrm>
        </p:spPr>
        <p:txBody>
          <a:bodyPr/>
          <a:lstStyle/>
          <a:p>
            <a:r>
              <a:rPr lang="vi-VN">
                <a:latin typeface="+mj-lt"/>
              </a:rPr>
              <a:t>Phần chính với các nội </a:t>
            </a:r>
            <a:r>
              <a:rPr lang="vi-VN">
                <a:latin typeface="+mj-lt"/>
              </a:rPr>
              <a:t>dung </a:t>
            </a:r>
            <a:endParaRPr lang="en-US">
              <a:latin typeface="+mj-lt"/>
            </a:endParaRPr>
          </a:p>
          <a:p>
            <a:pPr marL="0" indent="0">
              <a:buNone/>
            </a:pPr>
            <a:r>
              <a:rPr lang="en-US" smtClean="0">
                <a:latin typeface="+mj-lt"/>
              </a:rPr>
              <a:t>   - </a:t>
            </a:r>
            <a:r>
              <a:rPr lang="vi-VN" smtClean="0">
                <a:latin typeface="+mj-lt"/>
              </a:rPr>
              <a:t>Vấn </a:t>
            </a:r>
            <a:r>
              <a:rPr lang="vi-VN">
                <a:latin typeface="+mj-lt"/>
              </a:rPr>
              <a:t>đề cần giải </a:t>
            </a:r>
            <a:r>
              <a:rPr lang="vi-VN">
                <a:latin typeface="+mj-lt"/>
              </a:rPr>
              <a:t>quyết</a:t>
            </a:r>
            <a:r>
              <a:rPr lang="vi-VN" smtClean="0">
                <a:latin typeface="+mj-lt"/>
              </a:rPr>
              <a:t>, </a:t>
            </a:r>
            <a:r>
              <a:rPr lang="vi-VN">
                <a:latin typeface="+mj-lt"/>
              </a:rPr>
              <a:t>yêu cầu công </a:t>
            </a:r>
            <a:r>
              <a:rPr lang="vi-VN">
                <a:latin typeface="+mj-lt"/>
              </a:rPr>
              <a:t>việc </a:t>
            </a:r>
            <a:endParaRPr lang="en-US" smtClean="0">
              <a:latin typeface="+mj-lt"/>
            </a:endParaRPr>
          </a:p>
          <a:p>
            <a:pPr marL="0" indent="0">
              <a:buNone/>
            </a:pPr>
            <a:r>
              <a:rPr lang="en-US" smtClean="0">
                <a:latin typeface="+mj-lt"/>
              </a:rPr>
              <a:t>   - </a:t>
            </a:r>
            <a:r>
              <a:rPr lang="vi-VN" smtClean="0">
                <a:latin typeface="+mj-lt"/>
              </a:rPr>
              <a:t>Ý </a:t>
            </a:r>
            <a:r>
              <a:rPr lang="vi-VN">
                <a:latin typeface="+mj-lt"/>
              </a:rPr>
              <a:t>tưởng và </a:t>
            </a:r>
            <a:r>
              <a:rPr lang="vi-VN">
                <a:latin typeface="+mj-lt"/>
              </a:rPr>
              <a:t>giải </a:t>
            </a:r>
            <a:r>
              <a:rPr lang="vi-VN" smtClean="0">
                <a:latin typeface="+mj-lt"/>
              </a:rPr>
              <a:t>pháp</a:t>
            </a:r>
            <a:endParaRPr lang="en-US" smtClean="0">
              <a:latin typeface="+mj-lt"/>
            </a:endParaRPr>
          </a:p>
          <a:p>
            <a:pPr marL="0" indent="0">
              <a:buNone/>
            </a:pPr>
            <a:r>
              <a:rPr lang="en-US" smtClean="0">
                <a:latin typeface="+mj-lt"/>
              </a:rPr>
              <a:t>   </a:t>
            </a:r>
            <a:r>
              <a:rPr lang="en-US" smtClean="0">
                <a:latin typeface="+mj-lt"/>
                <a:hlinkClick r:id="rId3" action="ppaction://hlinksldjump"/>
              </a:rPr>
              <a:t>-</a:t>
            </a:r>
            <a:r>
              <a:rPr lang="vi-VN" smtClean="0">
                <a:latin typeface="+mj-lt"/>
                <a:hlinkClick r:id="rId3" action="ppaction://hlinksldjump"/>
              </a:rPr>
              <a:t> </a:t>
            </a:r>
            <a:r>
              <a:rPr lang="vi-VN">
                <a:latin typeface="+mj-lt"/>
                <a:hlinkClick r:id="rId3" action="ppaction://hlinksldjump"/>
              </a:rPr>
              <a:t>Cung cấp ví dụ để </a:t>
            </a:r>
            <a:r>
              <a:rPr lang="vi-VN">
                <a:latin typeface="+mj-lt"/>
                <a:hlinkClick r:id="rId3" action="ppaction://hlinksldjump"/>
              </a:rPr>
              <a:t>chứng </a:t>
            </a:r>
            <a:r>
              <a:rPr lang="vi-VN" smtClean="0">
                <a:latin typeface="+mj-lt"/>
                <a:hlinkClick r:id="rId3" action="ppaction://hlinksldjump"/>
              </a:rPr>
              <a:t>minh</a:t>
            </a:r>
            <a:endParaRPr lang="en-US">
              <a:latin typeface="+mj-lt"/>
            </a:endParaRPr>
          </a:p>
          <a:p>
            <a:pPr marL="0" indent="0">
              <a:buNone/>
            </a:pPr>
            <a:r>
              <a:rPr lang="en-US" smtClean="0">
                <a:latin typeface="+mj-lt"/>
              </a:rPr>
              <a:t>   - </a:t>
            </a:r>
            <a:r>
              <a:rPr lang="vi-VN" smtClean="0">
                <a:latin typeface="+mj-lt"/>
              </a:rPr>
              <a:t>Lợi </a:t>
            </a:r>
            <a:r>
              <a:rPr lang="vi-VN">
                <a:latin typeface="+mj-lt"/>
              </a:rPr>
              <a:t>ích khi áp dụng giải </a:t>
            </a:r>
            <a:r>
              <a:rPr lang="vi-VN">
                <a:latin typeface="+mj-lt"/>
              </a:rPr>
              <a:t>pháp </a:t>
            </a:r>
            <a:endParaRPr lang="en-US">
              <a:latin typeface="+mj-lt"/>
            </a:endParaRPr>
          </a:p>
          <a:p>
            <a:pPr marL="0" indent="0">
              <a:buNone/>
            </a:pPr>
            <a:r>
              <a:rPr lang="en-US" smtClean="0">
                <a:latin typeface="+mj-lt"/>
              </a:rPr>
              <a:t>   - </a:t>
            </a:r>
            <a:r>
              <a:rPr lang="vi-VN" smtClean="0">
                <a:latin typeface="+mj-lt"/>
              </a:rPr>
              <a:t>Chương </a:t>
            </a:r>
            <a:r>
              <a:rPr lang="vi-VN">
                <a:latin typeface="+mj-lt"/>
              </a:rPr>
              <a:t>trình hành động các việc làm cụ thể 4</a:t>
            </a:r>
            <a:endParaRPr lang="en-US">
              <a:latin typeface="+mj-lt"/>
            </a:endParaRPr>
          </a:p>
        </p:txBody>
      </p:sp>
    </p:spTree>
    <p:extLst>
      <p:ext uri="{BB962C8B-B14F-4D97-AF65-F5344CB8AC3E}">
        <p14:creationId xmlns:p14="http://schemas.microsoft.com/office/powerpoint/2010/main" val="344371609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0"/>
            <a:ext cx="12192000" cy="6858000"/>
          </a:xfrm>
          <a:prstGeom prst="rect">
            <a:avLst/>
          </a:prstGeom>
        </p:spPr>
      </p:pic>
      <p:sp>
        <p:nvSpPr>
          <p:cNvPr id="2" name="Title 1"/>
          <p:cNvSpPr>
            <a:spLocks noGrp="1"/>
          </p:cNvSpPr>
          <p:nvPr>
            <p:ph type="title"/>
          </p:nvPr>
        </p:nvSpPr>
        <p:spPr>
          <a:xfrm>
            <a:off x="1138237" y="1079500"/>
            <a:ext cx="10515600" cy="1325563"/>
          </a:xfrm>
        </p:spPr>
        <p:txBody>
          <a:bodyPr/>
          <a:lstStyle/>
          <a:p>
            <a:r>
              <a:rPr lang="en-US" b="1" smtClean="0">
                <a:solidFill>
                  <a:schemeClr val="accent4">
                    <a:lumMod val="50000"/>
                  </a:schemeClr>
                </a:solidFill>
                <a:latin typeface="Times New Roman" panose="02020603050405020304" pitchFamily="18" charset="0"/>
                <a:cs typeface="Times New Roman" panose="02020603050405020304" pitchFamily="18" charset="0"/>
              </a:rPr>
              <a:t>Phần kết</a:t>
            </a:r>
            <a:endParaRPr lang="en-US" b="1">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9150" y="2506662"/>
            <a:ext cx="10515600" cy="4351338"/>
          </a:xfrm>
        </p:spPr>
        <p:txBody>
          <a:bodyPr/>
          <a:lstStyle/>
          <a:p>
            <a:r>
              <a:rPr lang="en-US" smtClean="0">
                <a:latin typeface="Times New Roman" panose="02020603050405020304" pitchFamily="18" charset="0"/>
                <a:cs typeface="Times New Roman" panose="02020603050405020304" pitchFamily="18" charset="0"/>
              </a:rPr>
              <a:t>Tóm tắt</a:t>
            </a:r>
          </a:p>
          <a:p>
            <a:r>
              <a:rPr lang="en-US" smtClean="0">
                <a:latin typeface="Times New Roman" panose="02020603050405020304" pitchFamily="18" charset="0"/>
                <a:cs typeface="Times New Roman" panose="02020603050405020304" pitchFamily="18" charset="0"/>
              </a:rPr>
              <a:t>Kết luận cuối cùng</a:t>
            </a:r>
          </a:p>
          <a:p>
            <a:pPr marL="0" indent="0">
              <a:buNone/>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 Liệu còn điều gì bạn muốn nười nghe ghi nhớ</a:t>
            </a: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81861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0" y="2551113"/>
            <a:ext cx="12192000" cy="1325563"/>
          </a:xfrm>
        </p:spPr>
        <p:txBody>
          <a:bodyPr/>
          <a:lstStyle/>
          <a:p>
            <a:pPr algn="ctr"/>
            <a:r>
              <a:rPr lang="en-US" b="1" smtClean="0">
                <a:latin typeface="Times New Roman" panose="02020603050405020304" pitchFamily="18" charset="0"/>
                <a:cs typeface="Times New Roman" panose="02020603050405020304" pitchFamily="18" charset="0"/>
              </a:rPr>
              <a:t>CẢM ƠN SỰ CHÚ Ý CỦA QUÝ VỊ</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887696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8200" y="1479549"/>
            <a:ext cx="10515600" cy="1325563"/>
          </a:xfrm>
        </p:spPr>
        <p:txBody>
          <a:bodyPr/>
          <a:lstStyle/>
          <a:p>
            <a:r>
              <a:rPr lang="en-US" b="1" smtClean="0">
                <a:solidFill>
                  <a:schemeClr val="accent4">
                    <a:lumMod val="50000"/>
                  </a:schemeClr>
                </a:solidFill>
                <a:latin typeface="Times New Roman" panose="02020603050405020304" pitchFamily="18" charset="0"/>
                <a:cs typeface="Times New Roman" panose="02020603050405020304" pitchFamily="18" charset="0"/>
              </a:rPr>
              <a:t>Ví dụ: Dử dụng một đoạn trích dẫn</a:t>
            </a:r>
            <a:r>
              <a:rPr lang="en-US" smtClean="0"/>
              <a:t/>
            </a:r>
            <a:br>
              <a:rPr lang="en-US" smtClean="0"/>
            </a:br>
            <a:endParaRPr lang="en-US"/>
          </a:p>
        </p:txBody>
      </p:sp>
      <p:sp>
        <p:nvSpPr>
          <p:cNvPr id="3" name="Content Placeholder 2"/>
          <p:cNvSpPr>
            <a:spLocks noGrp="1"/>
          </p:cNvSpPr>
          <p:nvPr>
            <p:ph idx="1"/>
          </p:nvPr>
        </p:nvSpPr>
        <p:spPr>
          <a:xfrm>
            <a:off x="838200" y="2506662"/>
            <a:ext cx="10515600" cy="4351338"/>
          </a:xfrm>
        </p:spPr>
        <p:txBody>
          <a:bodyPr/>
          <a:lstStyle/>
          <a:p>
            <a:r>
              <a:rPr lang="vi-VN">
                <a:latin typeface="+mj-lt"/>
              </a:rPr>
              <a:t>Ví dụ: Ta có thể phát biểu trích dẫn lợi ích khi học ngành công nghệ thông </a:t>
            </a:r>
            <a:r>
              <a:rPr lang="vi-VN">
                <a:latin typeface="+mj-lt"/>
              </a:rPr>
              <a:t>tin </a:t>
            </a:r>
            <a:endParaRPr lang="en-US" smtClean="0">
              <a:latin typeface="+mj-lt"/>
            </a:endParaRPr>
          </a:p>
          <a:p>
            <a:pPr marL="0" indent="0">
              <a:buNone/>
            </a:pPr>
            <a:r>
              <a:rPr lang="en-US" smtClean="0">
                <a:latin typeface="+mj-lt"/>
              </a:rPr>
              <a:t>                </a:t>
            </a:r>
            <a:r>
              <a:rPr lang="vi-VN" smtClean="0">
                <a:latin typeface="+mj-lt"/>
              </a:rPr>
              <a:t>“</a:t>
            </a:r>
            <a:r>
              <a:rPr lang="vi-VN">
                <a:latin typeface="+mj-lt"/>
              </a:rPr>
              <a:t>Hàng năm, công nghệ mới luôn được phát triển và thể hiện tầm quan trọng của nó đối với cuộc sống. Các doanh nghiệp cũng thay đổi theo hướng cập nhật công nghệ thông tin và yêu cầu sự thay đổi về nhân sự giỏi công nghệ. Ngành học CNTT được coi là lĩnh vực ngày một phát triển và trở nên hữu ích cho các bạn muốn xây dựng sự nghiệp với ngành này. Vậy những lợi ích khi học ngành CNTT </a:t>
            </a:r>
            <a:r>
              <a:rPr lang="vi-VN">
                <a:latin typeface="+mj-lt"/>
              </a:rPr>
              <a:t>là </a:t>
            </a:r>
            <a:r>
              <a:rPr lang="vi-VN" smtClean="0">
                <a:latin typeface="+mj-lt"/>
              </a:rPr>
              <a:t>gì" </a:t>
            </a:r>
            <a:endParaRPr lang="en-US">
              <a:latin typeface="+mj-lt"/>
            </a:endParaRPr>
          </a:p>
        </p:txBody>
      </p:sp>
      <p:sp>
        <p:nvSpPr>
          <p:cNvPr id="6" name="Action Button: Return 5">
            <a:hlinkClick r:id="" action="ppaction://hlinkshowjump?jump=lastslideviewed" highlightClick="1"/>
          </p:cNvPr>
          <p:cNvSpPr/>
          <p:nvPr/>
        </p:nvSpPr>
        <p:spPr>
          <a:xfrm>
            <a:off x="6443663" y="5943600"/>
            <a:ext cx="1271587" cy="700088"/>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67323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419350" y="365125"/>
            <a:ext cx="10515600" cy="1325563"/>
          </a:xfrm>
        </p:spPr>
        <p:txBody>
          <a:bodyPr/>
          <a:lstStyle/>
          <a:p>
            <a:r>
              <a:rPr lang="en-US" b="1" smtClean="0">
                <a:solidFill>
                  <a:schemeClr val="accent4">
                    <a:lumMod val="50000"/>
                  </a:schemeClr>
                </a:solidFill>
                <a:latin typeface="Times New Roman" panose="02020603050405020304" pitchFamily="18" charset="0"/>
                <a:cs typeface="Times New Roman" panose="02020603050405020304" pitchFamily="18" charset="0"/>
              </a:rPr>
              <a:t>Ví dụ minh chứng một vấn đề</a:t>
            </a:r>
            <a:endParaRPr lang="en-US" b="1">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9150" y="2055813"/>
            <a:ext cx="10515600" cy="4351338"/>
          </a:xfrm>
        </p:spPr>
        <p:txBody>
          <a:bodyPr/>
          <a:lstStyle/>
          <a:p>
            <a:r>
              <a:rPr lang="en-US" smtClean="0"/>
              <a:t>Bảng thống kê kết quả tuyển sinh 2020</a:t>
            </a:r>
          </a:p>
          <a:p>
            <a:pPr marL="0" indent="0">
              <a:buNone/>
            </a:pP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190694844"/>
              </p:ext>
            </p:extLst>
          </p:nvPr>
        </p:nvGraphicFramePr>
        <p:xfrm>
          <a:off x="866774" y="2564602"/>
          <a:ext cx="10906126" cy="3721900"/>
        </p:xfrm>
        <a:graphic>
          <a:graphicData uri="http://schemas.openxmlformats.org/drawingml/2006/table">
            <a:tbl>
              <a:tblPr firstRow="1" bandRow="1">
                <a:tableStyleId>{2D5ABB26-0587-4C30-8999-92F81FD0307C}</a:tableStyleId>
              </a:tblPr>
              <a:tblGrid>
                <a:gridCol w="5453063"/>
                <a:gridCol w="5453063"/>
              </a:tblGrid>
              <a:tr h="372190">
                <a:tc>
                  <a:txBody>
                    <a:bodyPr/>
                    <a:lstStyle/>
                    <a:p>
                      <a:r>
                        <a:rPr lang="en-US" sz="1800" kern="1200" smtClean="0">
                          <a:effectLst/>
                        </a:rPr>
                        <a:t>Tên ngành/chuyên ngành</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mtClean="0"/>
                        <a:t>Số</a:t>
                      </a:r>
                      <a:r>
                        <a:rPr lang="en-US" baseline="0" smtClean="0"/>
                        <a:t> lượng tuyển sinh</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190">
                <a:tc>
                  <a:txBody>
                    <a:bodyPr/>
                    <a:lstStyle/>
                    <a:p>
                      <a:r>
                        <a:rPr lang="en-US" sz="1800" kern="1200" smtClean="0">
                          <a:effectLst/>
                        </a:rPr>
                        <a:t>Công nghệ thông tin</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mtClean="0"/>
                        <a:t>272</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190">
                <a:tc>
                  <a:txBody>
                    <a:bodyPr/>
                    <a:lstStyle/>
                    <a:p>
                      <a:r>
                        <a:rPr lang="en-US" sz="1800" kern="1200" smtClean="0">
                          <a:effectLst/>
                        </a:rPr>
                        <a:t>Công nghệ thông tin - CLC</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mtClean="0"/>
                        <a:t>114</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190">
                <a:tc>
                  <a:txBody>
                    <a:bodyPr/>
                    <a:lstStyle/>
                    <a:p>
                      <a:r>
                        <a:rPr lang="en-US" sz="1800" kern="1200" smtClean="0">
                          <a:effectLst/>
                        </a:rPr>
                        <a:t>Công nghệ thông tin – HA</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mtClean="0"/>
                        <a:t>75</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190">
                <a:tc>
                  <a:txBody>
                    <a:bodyPr/>
                    <a:lstStyle/>
                    <a:p>
                      <a:r>
                        <a:rPr lang="en-US" sz="1800" kern="1200" smtClean="0">
                          <a:effectLst/>
                        </a:rPr>
                        <a:t>Mạng máy tính và truyền thông dữ liệu</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mtClean="0"/>
                        <a:t>149</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190">
                <a:tc>
                  <a:txBody>
                    <a:bodyPr/>
                    <a:lstStyle/>
                    <a:p>
                      <a:r>
                        <a:rPr lang="en-US" sz="1800" kern="1200" smtClean="0">
                          <a:effectLst/>
                        </a:rPr>
                        <a:t>Kỹ thuật phần mềm</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mtClean="0"/>
                        <a:t>266</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190">
                <a:tc>
                  <a:txBody>
                    <a:bodyPr/>
                    <a:lstStyle/>
                    <a:p>
                      <a:r>
                        <a:rPr lang="en-US" smtClean="0"/>
                        <a:t>Hệ</a:t>
                      </a:r>
                      <a:r>
                        <a:rPr lang="en-US" baseline="0" smtClean="0"/>
                        <a:t> thống thông tin</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mtClean="0"/>
                        <a:t>135</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190">
                <a:tc>
                  <a:txBody>
                    <a:bodyPr/>
                    <a:lstStyle/>
                    <a:p>
                      <a:r>
                        <a:rPr lang="en-US" smtClean="0"/>
                        <a:t>Khoa học</a:t>
                      </a:r>
                      <a:r>
                        <a:rPr lang="en-US" baseline="0" smtClean="0"/>
                        <a:t> máy tính</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mtClean="0"/>
                        <a:t>178</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190">
                <a:tc>
                  <a:txBody>
                    <a:bodyPr/>
                    <a:lstStyle/>
                    <a:p>
                      <a:r>
                        <a:rPr lang="en-US" smtClean="0"/>
                        <a:t>Tin học</a:t>
                      </a:r>
                      <a:r>
                        <a:rPr lang="en-US" baseline="0" smtClean="0"/>
                        <a:t> ứng dụng</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mtClean="0"/>
                        <a:t>32</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190">
                <a:tc>
                  <a:txBody>
                    <a:bodyPr/>
                    <a:lstStyle/>
                    <a:p>
                      <a:r>
                        <a:rPr lang="en-US" smtClean="0"/>
                        <a:t>Tổng</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mtClean="0"/>
                        <a:t>1251</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Action Button: Return 7">
            <a:hlinkClick r:id="" action="ppaction://hlinkshowjump?jump=lastslideviewed" highlightClick="1"/>
          </p:cNvPr>
          <p:cNvSpPr/>
          <p:nvPr/>
        </p:nvSpPr>
        <p:spPr>
          <a:xfrm>
            <a:off x="9001125" y="1690688"/>
            <a:ext cx="1214438" cy="681037"/>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58802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383</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BỐ CỤC MỘT BÀI THUYẾT TRÌNH</vt:lpstr>
      <vt:lpstr>Giới thiệu</vt:lpstr>
      <vt:lpstr>Phần mở đầu</vt:lpstr>
      <vt:lpstr>Phần chính</vt:lpstr>
      <vt:lpstr>Phần kết</vt:lpstr>
      <vt:lpstr>CẢM ƠN SỰ CHÚ Ý CỦA QUÝ VỊ</vt:lpstr>
      <vt:lpstr>Ví dụ: Dử dụng một đoạn trích dẫn </vt:lpstr>
      <vt:lpstr>Ví dụ minh chứng một vấn đề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BỐ CỤC MỘT BÀI THUYẾT TRÌNH</dc:title>
  <dc:creator>Windows User</dc:creator>
  <cp:lastModifiedBy>Windows User</cp:lastModifiedBy>
  <cp:revision>7</cp:revision>
  <dcterms:created xsi:type="dcterms:W3CDTF">2025-10-17T07:18:34Z</dcterms:created>
  <dcterms:modified xsi:type="dcterms:W3CDTF">2025-10-17T08:05:51Z</dcterms:modified>
</cp:coreProperties>
</file>