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gAAfcVdBqsMsZMZW8kJkc2oQht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99C594-5A77-4059-ADB7-44309E70EE50}">
  <a:tblStyle styleId="{0299C594-5A77-4059-ADB7-44309E70EE5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3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6B3B9FC0-4D26-45F7-B72A-3CD00133FC0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  <a:tblStyle styleId="{DD150D2B-F648-4BC9-BAA6-5CF965576492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905655ED-930B-48BE-B036-BB481E668A02}" styleName="Table_3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5ee13065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15ee1306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5ee13065f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15ee1306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主題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功能、分工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841cb5af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841cb5a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會員：註冊　登入系統　管理者帳號　專３：驗證　忘記密碼　第三方登入　客服（不一定）　／　聊天室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房源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討論區／活動／報名系統	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ER diagram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pp.creately.com/diagram/K0XOFSfTHai/edit" TargetMode="External"/><Relationship Id="rId4" Type="http://schemas.openxmlformats.org/officeDocument/2006/relationships/hyperlink" Target="https://dbdiagram.io/d/62165536485e4335430556c2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dbdiagram.io/d/62165536485e4335430556c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>
            <p:ph type="ctrTitle"/>
          </p:nvPr>
        </p:nvSpPr>
        <p:spPr>
          <a:xfrm>
            <a:off x="1524000" y="1486893"/>
            <a:ext cx="9144000" cy="1243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400">
                <a:latin typeface="Microsoft JhengHei"/>
                <a:ea typeface="Microsoft JhengHei"/>
                <a:cs typeface="Microsoft JhengHei"/>
                <a:sym typeface="Microsoft JhengHei"/>
              </a:rPr>
              <a:t>EEIT39-期中專題2</a:t>
            </a:r>
            <a:endParaRPr sz="5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4799938" y="3331597"/>
            <a:ext cx="25921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第四組</a:t>
            </a:r>
            <a:endParaRPr/>
          </a:p>
        </p:txBody>
      </p:sp>
      <p:sp>
        <p:nvSpPr>
          <p:cNvPr id="161" name="Google Shape;161;p1"/>
          <p:cNvSpPr txBox="1"/>
          <p:nvPr/>
        </p:nvSpPr>
        <p:spPr>
          <a:xfrm>
            <a:off x="1594237" y="5071771"/>
            <a:ext cx="90035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王鈺昕（組長）　翁聖崴（技術長）　徐昌業　盧佑恩　陳念平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" name="Google Shape;252;p49"/>
          <p:cNvGraphicFramePr/>
          <p:nvPr/>
        </p:nvGraphicFramePr>
        <p:xfrm>
          <a:off x="291788" y="27900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{6B3B9FC0-4D26-45F7-B72A-3CD00133FC03}</a:tableStyleId>
              </a:tblPr>
              <a:tblGrid>
                <a:gridCol w="1490400"/>
                <a:gridCol w="1490400"/>
                <a:gridCol w="1141475"/>
                <a:gridCol w="1313400"/>
                <a:gridCol w="2016300"/>
                <a:gridCol w="4156450"/>
              </a:tblGrid>
              <a:tr h="3840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表格名稱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中文：住房規定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索引鍵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</a:tr>
              <a:tr h="384075">
                <a:tc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英文：houseRules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vMerge="1"/>
                <a:tc gridSpan="2" vMerge="1"/>
                <a:tc hMerge="1" vMerge="1"/>
              </a:tr>
              <a:tr h="124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主鍵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rulesNo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外來鍵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欄位編號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欄位敘述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資料型態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欄位長度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rulesNo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(PK)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check_in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TIME(0)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check_out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TIME(0)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smoking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BIT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pet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BIT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50"/>
          <p:cNvGraphicFramePr/>
          <p:nvPr/>
        </p:nvGraphicFramePr>
        <p:xfrm>
          <a:off x="291788" y="27900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{6B3B9FC0-4D26-45F7-B72A-3CD00133FC03}</a:tableStyleId>
              </a:tblPr>
              <a:tblGrid>
                <a:gridCol w="1490400"/>
                <a:gridCol w="1490400"/>
                <a:gridCol w="1141475"/>
                <a:gridCol w="1313400"/>
                <a:gridCol w="2016300"/>
                <a:gridCol w="4156450"/>
              </a:tblGrid>
              <a:tr h="3840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表格名稱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中文：房屋圖片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索引鍵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</a:tr>
              <a:tr h="384075">
                <a:tc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英文：housePhotos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vMerge="1"/>
                <a:tc gridSpan="2" vMerge="1"/>
                <a:tc hMerge="1" vMerge="1"/>
              </a:tr>
              <a:tr h="124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主鍵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houseNo + photoNo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外來鍵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houseNo → houseinfo (houseNo) 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欄位編號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欄位敘述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資料型態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欄位長度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photoNo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(PK)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houseNo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(PK, FK)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photoPath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照片路徑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Google Shape;262;p51"/>
          <p:cNvGraphicFramePr/>
          <p:nvPr/>
        </p:nvGraphicFramePr>
        <p:xfrm>
          <a:off x="291788" y="27900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{6B3B9FC0-4D26-45F7-B72A-3CD00133FC03}</a:tableStyleId>
              </a:tblPr>
              <a:tblGrid>
                <a:gridCol w="1490400"/>
                <a:gridCol w="1490400"/>
                <a:gridCol w="1141475"/>
                <a:gridCol w="1313400"/>
                <a:gridCol w="2016300"/>
                <a:gridCol w="4156450"/>
              </a:tblGrid>
              <a:tr h="3840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表格名稱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中文：訂單資料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索引鍵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</a:tr>
              <a:tr h="384075">
                <a:tc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英文：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orderInfo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vMerge="1"/>
                <a:tc gridSpan="2" vMerge="1"/>
                <a:tc hMerge="1" vMerge="1"/>
              </a:tr>
              <a:tr h="124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主鍵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orderid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外來鍵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account →  member (account)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欄位編號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欄位敘述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資料型態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欄位長度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orderid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訂單編號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(PK) identity(1,1)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account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會員帳號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NULL(FK) 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orderdate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下單日期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DATETIME2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A5A5A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PAY</a:t>
                      </a:r>
                      <a:endParaRPr b="0" i="0" sz="1600" u="none" cap="none" strike="noStrike">
                        <a:solidFill>
                          <a:srgbClr val="A5A5A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A5A5A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繳費</a:t>
                      </a:r>
                      <a:endParaRPr b="0" i="0" sz="1600" u="none" cap="none" strike="noStrike">
                        <a:solidFill>
                          <a:srgbClr val="A5A5A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A5A5A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 b="0" i="0" sz="1600" u="none" cap="none" strike="noStrike">
                        <a:solidFill>
                          <a:srgbClr val="A5A5A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A5A5A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PAY_DEADLINE</a:t>
                      </a:r>
                      <a:endParaRPr b="0" i="0" sz="1600" u="none" cap="none" strike="noStrike">
                        <a:solidFill>
                          <a:srgbClr val="A5A5A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A5A5A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繳費期限</a:t>
                      </a:r>
                      <a:endParaRPr b="0" i="0" sz="1600" u="none" cap="none" strike="noStrike">
                        <a:solidFill>
                          <a:srgbClr val="A5A5A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A5A5A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DATETIME </a:t>
                      </a:r>
                      <a:endParaRPr b="0" i="0" sz="1600" u="none" cap="none" strike="noStrike">
                        <a:solidFill>
                          <a:srgbClr val="A5A5A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Google Shape;267;p52"/>
          <p:cNvGraphicFramePr/>
          <p:nvPr/>
        </p:nvGraphicFramePr>
        <p:xfrm>
          <a:off x="291788" y="27900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{6B3B9FC0-4D26-45F7-B72A-3CD00133FC03}</a:tableStyleId>
              </a:tblPr>
              <a:tblGrid>
                <a:gridCol w="1490400"/>
                <a:gridCol w="1490400"/>
                <a:gridCol w="1141475"/>
                <a:gridCol w="1313400"/>
                <a:gridCol w="2016300"/>
                <a:gridCol w="4156450"/>
              </a:tblGrid>
              <a:tr h="3840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表格名稱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中文：訂單明細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索引鍵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</a:tr>
              <a:tr h="384075">
                <a:tc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英文：orderItem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vMerge="1"/>
                <a:tc gridSpan="2" vMerge="1"/>
                <a:tc hMerge="1" vMerge="1"/>
              </a:tr>
              <a:tr h="124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主鍵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orderid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外來鍵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orderid → orderinfo (orderid)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houseno → houseinfo (houseNo)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vid → vouchers (vid)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欄位編號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欄位敘述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資料型態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欄位長度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orderid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訂單編號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(PK,FK)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houseno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房間編號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　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NULL(PK,FK)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chkinDate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入住時間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DATETIME 2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chkoutDate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退房時間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DATETIME2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vid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有無優惠/優惠碼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　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(FK)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7F7F7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ppl</a:t>
                      </a:r>
                      <a:endParaRPr sz="1600" u="none" cap="none" strike="noStrike">
                        <a:solidFill>
                          <a:srgbClr val="7F7F7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7F7F7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人數</a:t>
                      </a:r>
                      <a:endParaRPr sz="1600" u="none" cap="none" strike="noStrike">
                        <a:solidFill>
                          <a:srgbClr val="7F7F7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7F7F7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 sz="1600" u="none" cap="none" strike="noStrike">
                        <a:solidFill>
                          <a:srgbClr val="7F7F7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AEABAB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7F7F7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h_type</a:t>
                      </a:r>
                      <a:endParaRPr sz="1600" u="none" cap="none" strike="noStrike">
                        <a:solidFill>
                          <a:srgbClr val="7F7F7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7F7F7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房型</a:t>
                      </a:r>
                      <a:endParaRPr sz="1600" u="none" cap="none" strike="noStrike">
                        <a:solidFill>
                          <a:srgbClr val="7F7F7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7F7F7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Google Shape;272;p53"/>
          <p:cNvGraphicFramePr/>
          <p:nvPr/>
        </p:nvGraphicFramePr>
        <p:xfrm>
          <a:off x="291788" y="27900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{6B3B9FC0-4D26-45F7-B72A-3CD00133FC03}</a:tableStyleId>
              </a:tblPr>
              <a:tblGrid>
                <a:gridCol w="1490400"/>
                <a:gridCol w="1490400"/>
                <a:gridCol w="1141475"/>
                <a:gridCol w="1458100"/>
                <a:gridCol w="1871600"/>
                <a:gridCol w="4156450"/>
              </a:tblGrid>
              <a:tr h="3840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表格名稱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中文：討論區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索引鍵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</a:tr>
              <a:tr h="384075">
                <a:tc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英文：forum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vMerge="1"/>
                <a:tc gridSpan="2" vMerge="1"/>
                <a:tc hMerge="1" vMerge="1"/>
              </a:tr>
              <a:tr h="124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主鍵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icrosoft JhengHei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fid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外來鍵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account → member (account)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欄位編號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欄位敘述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資料型態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欄位長度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fid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文章編號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(PK) identity(1,1)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account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帳號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(FK)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postTime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時間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datime2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theme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主題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title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標題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content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內容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max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7F7F7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pic</a:t>
                      </a:r>
                      <a:endParaRPr sz="1600" u="none" cap="none" strike="noStrike">
                        <a:solidFill>
                          <a:srgbClr val="7F7F7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7F7F7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圖片</a:t>
                      </a:r>
                      <a:endParaRPr sz="1600" u="none" cap="none" strike="noStrike">
                        <a:solidFill>
                          <a:srgbClr val="7F7F7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p54"/>
          <p:cNvGraphicFramePr/>
          <p:nvPr/>
        </p:nvGraphicFramePr>
        <p:xfrm>
          <a:off x="291788" y="27900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{6B3B9FC0-4D26-45F7-B72A-3CD00133FC03}</a:tableStyleId>
              </a:tblPr>
              <a:tblGrid>
                <a:gridCol w="1490400"/>
                <a:gridCol w="1490400"/>
                <a:gridCol w="2075925"/>
                <a:gridCol w="1625600"/>
                <a:gridCol w="1712675"/>
                <a:gridCol w="3213425"/>
              </a:tblGrid>
              <a:tr h="3840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表格名稱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中文：優惠券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索引鍵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</a:tr>
              <a:tr h="384075">
                <a:tc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英文：vouchers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vMerge="1"/>
                <a:tc gridSpan="2" vMerge="1"/>
                <a:tc hMerge="1" vMerge="1"/>
              </a:tr>
              <a:tr h="124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主鍵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vid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外來鍵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欄位編號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欄位敘述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資料型態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欄位長度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vid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流水號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null, Identity (1,1), (PK)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code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優惠碼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title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優惠券標題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　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v_status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該折扣碼激活狀態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bit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discount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優惠碼折扣乘數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float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endDate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優惠碼適用結束日期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Datetime2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startDate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優惠碼適用起始日期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Datetime2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7F7F7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v_discription</a:t>
                      </a:r>
                      <a:endParaRPr sz="1600" u="none" cap="none" strike="noStrike">
                        <a:solidFill>
                          <a:srgbClr val="7F7F7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7F7F7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優惠內容描述</a:t>
                      </a:r>
                      <a:endParaRPr sz="1600" u="none" cap="none" strike="noStrike">
                        <a:solidFill>
                          <a:srgbClr val="7F7F7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7F7F7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　</a:t>
                      </a:r>
                      <a:endParaRPr sz="1600" u="none" cap="none" strike="noStrike">
                        <a:solidFill>
                          <a:srgbClr val="7F7F7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7F7F7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600" u="none" cap="none" strike="noStrike">
                        <a:solidFill>
                          <a:srgbClr val="7F7F7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7F7F7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7F7F7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v_type</a:t>
                      </a:r>
                      <a:endParaRPr b="0" i="0" sz="1600" u="none" cap="none" strike="noStrike">
                        <a:solidFill>
                          <a:srgbClr val="7F7F7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7F7F7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優惠券種類</a:t>
                      </a:r>
                      <a:endParaRPr sz="1600" u="none" cap="none" strike="noStrike">
                        <a:solidFill>
                          <a:srgbClr val="7F7F7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7F7F7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sz="1600" u="none" cap="none" strike="noStrike">
                        <a:solidFill>
                          <a:srgbClr val="7F7F7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7F7F7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600" u="none" cap="none" strike="noStrike">
                        <a:solidFill>
                          <a:srgbClr val="7F7F7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7F7F7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 sz="1600" u="none" cap="none" strike="noStrike">
                        <a:solidFill>
                          <a:srgbClr val="7F7F7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2" name="Google Shape;282;p41"/>
          <p:cNvGraphicFramePr/>
          <p:nvPr/>
        </p:nvGraphicFramePr>
        <p:xfrm>
          <a:off x="298545" y="14809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{DD150D2B-F648-4BC9-BAA6-5CF965576492}</a:tableStyleId>
              </a:tblPr>
              <a:tblGrid>
                <a:gridCol w="2024550"/>
                <a:gridCol w="2042650"/>
                <a:gridCol w="2042650"/>
                <a:gridCol w="2042650"/>
                <a:gridCol w="3429000"/>
              </a:tblGrid>
              <a:tr h="57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房屋資訊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HouseInfo.jsp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JavaBean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DB table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Table Name</a:t>
                      </a:r>
                      <a:endParaRPr b="1"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HouseInfo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102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房屋編號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hosueNo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hosueNo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hosueNo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暫定 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yyyyMMddHHmmss + H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房名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title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title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h_title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地址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address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address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h_address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房型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type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type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h_type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描述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about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about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h_about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83" name="Google Shape;283;p41"/>
          <p:cNvSpPr txBox="1"/>
          <p:nvPr/>
        </p:nvSpPr>
        <p:spPr>
          <a:xfrm>
            <a:off x="298545" y="197827"/>
            <a:ext cx="138023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Google Shape;288;g115ee13065f_0_0"/>
          <p:cNvGraphicFramePr/>
          <p:nvPr/>
        </p:nvGraphicFramePr>
        <p:xfrm>
          <a:off x="298545" y="12621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{DD150D2B-F648-4BC9-BAA6-5CF965576492}</a:tableStyleId>
              </a:tblPr>
              <a:tblGrid>
                <a:gridCol w="2023200"/>
                <a:gridCol w="2041200"/>
                <a:gridCol w="2041200"/>
                <a:gridCol w="2041200"/>
                <a:gridCol w="3438450"/>
              </a:tblGrid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訂單資料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orderInfo.jsp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JavaBean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DB table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Table Name</a:t>
                      </a:r>
                      <a:endParaRPr b="1"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orderinfo</a:t>
                      </a:r>
                      <a:endParaRPr b="1"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訂單編號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orderId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orderId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orderid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會員帳號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account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account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account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下單日期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orderDate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orderDate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orderdate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89" name="Google Shape;289;g115ee13065f_0_0"/>
          <p:cNvSpPr txBox="1"/>
          <p:nvPr/>
        </p:nvSpPr>
        <p:spPr>
          <a:xfrm>
            <a:off x="298545" y="140677"/>
            <a:ext cx="95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15ee13065f_0_0"/>
          <p:cNvSpPr txBox="1"/>
          <p:nvPr/>
        </p:nvSpPr>
        <p:spPr>
          <a:xfrm>
            <a:off x="298545" y="197827"/>
            <a:ext cx="138023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" name="Google Shape;295;p55"/>
          <p:cNvGraphicFramePr/>
          <p:nvPr/>
        </p:nvGraphicFramePr>
        <p:xfrm>
          <a:off x="362156" y="1202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{DD150D2B-F648-4BC9-BAA6-5CF965576492}</a:tableStyleId>
              </a:tblPr>
              <a:tblGrid>
                <a:gridCol w="2023200"/>
                <a:gridCol w="2041200"/>
                <a:gridCol w="2041200"/>
                <a:gridCol w="2041200"/>
                <a:gridCol w="3438450"/>
              </a:tblGrid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訂單資料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orderDetail.jsp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JavaBean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DB table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Table Name</a:t>
                      </a:r>
                      <a:endParaRPr b="1"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orderDetails</a:t>
                      </a:r>
                      <a:endParaRPr b="1"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訂單編號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orderId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orderId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orderId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房間編號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houseNo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houseNo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houseNo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入住時間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checkinDate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checkinDate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checkinDate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有無優惠碼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v_id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v_id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v_id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退房時間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checkoutDate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checkoutDate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checkoutDate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96" name="Google Shape;296;p55"/>
          <p:cNvSpPr txBox="1"/>
          <p:nvPr/>
        </p:nvSpPr>
        <p:spPr>
          <a:xfrm>
            <a:off x="298545" y="140677"/>
            <a:ext cx="95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5"/>
          <p:cNvSpPr txBox="1"/>
          <p:nvPr/>
        </p:nvSpPr>
        <p:spPr>
          <a:xfrm>
            <a:off x="298545" y="197827"/>
            <a:ext cx="138023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5ee13065f_0_15"/>
          <p:cNvSpPr txBox="1"/>
          <p:nvPr/>
        </p:nvSpPr>
        <p:spPr>
          <a:xfrm>
            <a:off x="298545" y="140677"/>
            <a:ext cx="95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3" name="Google Shape;303;g115ee13065f_0_15"/>
          <p:cNvGraphicFramePr/>
          <p:nvPr/>
        </p:nvGraphicFramePr>
        <p:xfrm>
          <a:off x="362156" y="1202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{DD150D2B-F648-4BC9-BAA6-5CF965576492}</a:tableStyleId>
              </a:tblPr>
              <a:tblGrid>
                <a:gridCol w="2023200"/>
                <a:gridCol w="2041200"/>
                <a:gridCol w="2041200"/>
                <a:gridCol w="2041200"/>
                <a:gridCol w="3438450"/>
              </a:tblGrid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xxx.jsp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JavaBean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DB table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Table Name</a:t>
                      </a:r>
                      <a:endParaRPr b="1"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o_order</a:t>
                      </a:r>
                      <a:endParaRPr b="1"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3"/>
          <p:cNvSpPr txBox="1"/>
          <p:nvPr/>
        </p:nvSpPr>
        <p:spPr>
          <a:xfrm>
            <a:off x="302148" y="230588"/>
            <a:ext cx="72038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主題發想：C2C 房屋短租平台</a:t>
            </a:r>
            <a:endParaRPr/>
          </a:p>
        </p:txBody>
      </p:sp>
      <p:pic>
        <p:nvPicPr>
          <p:cNvPr id="167" name="Google Shape;16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928" y="2736097"/>
            <a:ext cx="1347702" cy="134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3"/>
          <p:cNvSpPr txBox="1"/>
          <p:nvPr/>
        </p:nvSpPr>
        <p:spPr>
          <a:xfrm>
            <a:off x="1746967" y="4290534"/>
            <a:ext cx="13676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user</a:t>
            </a:r>
            <a:endParaRPr b="0" i="0" sz="20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9" name="Google Shape;169;p43"/>
          <p:cNvSpPr txBox="1"/>
          <p:nvPr/>
        </p:nvSpPr>
        <p:spPr>
          <a:xfrm>
            <a:off x="4285754" y="1709530"/>
            <a:ext cx="8348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房客</a:t>
            </a:r>
            <a:endParaRPr/>
          </a:p>
        </p:txBody>
      </p:sp>
      <p:sp>
        <p:nvSpPr>
          <p:cNvPr id="170" name="Google Shape;170;p43"/>
          <p:cNvSpPr txBox="1"/>
          <p:nvPr/>
        </p:nvSpPr>
        <p:spPr>
          <a:xfrm>
            <a:off x="4285754" y="4206471"/>
            <a:ext cx="8348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房東</a:t>
            </a:r>
            <a:endParaRPr/>
          </a:p>
        </p:txBody>
      </p:sp>
      <p:pic>
        <p:nvPicPr>
          <p:cNvPr id="171" name="Google Shape;17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5207" y="2464340"/>
            <a:ext cx="1309598" cy="1309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43"/>
          <p:cNvCxnSpPr>
            <a:stCxn id="171" idx="0"/>
          </p:cNvCxnSpPr>
          <p:nvPr/>
        </p:nvCxnSpPr>
        <p:spPr>
          <a:xfrm flipH="1" rot="5400000">
            <a:off x="6711806" y="336140"/>
            <a:ext cx="592800" cy="3663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173" name="Google Shape;173;p43"/>
          <p:cNvCxnSpPr>
            <a:stCxn id="171" idx="2"/>
          </p:cNvCxnSpPr>
          <p:nvPr/>
        </p:nvCxnSpPr>
        <p:spPr>
          <a:xfrm rot="5400000">
            <a:off x="6698456" y="2251888"/>
            <a:ext cx="619500" cy="3663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174" name="Google Shape;174;p43"/>
          <p:cNvSpPr txBox="1"/>
          <p:nvPr/>
        </p:nvSpPr>
        <p:spPr>
          <a:xfrm>
            <a:off x="6599582" y="1471368"/>
            <a:ext cx="7633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訂單</a:t>
            </a:r>
            <a:endParaRPr/>
          </a:p>
        </p:txBody>
      </p:sp>
      <p:sp>
        <p:nvSpPr>
          <p:cNvPr id="175" name="Google Shape;175;p43"/>
          <p:cNvSpPr txBox="1"/>
          <p:nvPr/>
        </p:nvSpPr>
        <p:spPr>
          <a:xfrm>
            <a:off x="6599581" y="3993215"/>
            <a:ext cx="7633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房源</a:t>
            </a:r>
            <a:endParaRPr/>
          </a:p>
        </p:txBody>
      </p:sp>
      <p:sp>
        <p:nvSpPr>
          <p:cNvPr id="176" name="Google Shape;176;p43"/>
          <p:cNvSpPr txBox="1"/>
          <p:nvPr/>
        </p:nvSpPr>
        <p:spPr>
          <a:xfrm>
            <a:off x="9714650" y="353698"/>
            <a:ext cx="23872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參考網站 : airbnb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43"/>
          <p:cNvCxnSpPr/>
          <p:nvPr/>
        </p:nvCxnSpPr>
        <p:spPr>
          <a:xfrm>
            <a:off x="3508514" y="1901965"/>
            <a:ext cx="0" cy="44378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43"/>
          <p:cNvCxnSpPr/>
          <p:nvPr/>
        </p:nvCxnSpPr>
        <p:spPr>
          <a:xfrm rot="10800000">
            <a:off x="3508514" y="1909585"/>
            <a:ext cx="55138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43"/>
          <p:cNvCxnSpPr/>
          <p:nvPr/>
        </p:nvCxnSpPr>
        <p:spPr>
          <a:xfrm rot="10800000">
            <a:off x="3508514" y="4406526"/>
            <a:ext cx="55138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43"/>
          <p:cNvCxnSpPr/>
          <p:nvPr/>
        </p:nvCxnSpPr>
        <p:spPr>
          <a:xfrm rot="10800000">
            <a:off x="3508514" y="6339840"/>
            <a:ext cx="55138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43"/>
          <p:cNvSpPr txBox="1"/>
          <p:nvPr/>
        </p:nvSpPr>
        <p:spPr>
          <a:xfrm>
            <a:off x="4285754" y="6139785"/>
            <a:ext cx="11701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討論區</a:t>
            </a:r>
            <a:endParaRPr/>
          </a:p>
        </p:txBody>
      </p:sp>
      <p:sp>
        <p:nvSpPr>
          <p:cNvPr id="182" name="Google Shape;182;p43"/>
          <p:cNvSpPr txBox="1"/>
          <p:nvPr/>
        </p:nvSpPr>
        <p:spPr>
          <a:xfrm>
            <a:off x="6599581" y="6132500"/>
            <a:ext cx="7633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發文</a:t>
            </a:r>
            <a:endParaRPr/>
          </a:p>
        </p:txBody>
      </p:sp>
      <p:sp>
        <p:nvSpPr>
          <p:cNvPr id="183" name="Google Shape;183;p43"/>
          <p:cNvSpPr txBox="1"/>
          <p:nvPr/>
        </p:nvSpPr>
        <p:spPr>
          <a:xfrm>
            <a:off x="1584374" y="2084924"/>
            <a:ext cx="1620000" cy="400110"/>
          </a:xfrm>
          <a:prstGeom prst="rect">
            <a:avLst/>
          </a:prstGeom>
          <a:solidFill>
            <a:srgbClr val="FFCC66">
              <a:alpha val="8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會員管理</a:t>
            </a:r>
            <a:endParaRPr/>
          </a:p>
        </p:txBody>
      </p:sp>
      <p:sp>
        <p:nvSpPr>
          <p:cNvPr id="184" name="Google Shape;184;p43"/>
          <p:cNvSpPr txBox="1"/>
          <p:nvPr/>
        </p:nvSpPr>
        <p:spPr>
          <a:xfrm>
            <a:off x="9288268" y="3967315"/>
            <a:ext cx="1620000" cy="400110"/>
          </a:xfrm>
          <a:prstGeom prst="rect">
            <a:avLst/>
          </a:prstGeom>
          <a:solidFill>
            <a:srgbClr val="FFCC66">
              <a:alpha val="8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房源管理</a:t>
            </a:r>
            <a:endParaRPr/>
          </a:p>
        </p:txBody>
      </p:sp>
      <p:sp>
        <p:nvSpPr>
          <p:cNvPr id="185" name="Google Shape;185;p43"/>
          <p:cNvSpPr txBox="1"/>
          <p:nvPr/>
        </p:nvSpPr>
        <p:spPr>
          <a:xfrm>
            <a:off x="9239043" y="1444843"/>
            <a:ext cx="1620000" cy="400110"/>
          </a:xfrm>
          <a:prstGeom prst="rect">
            <a:avLst/>
          </a:prstGeom>
          <a:solidFill>
            <a:srgbClr val="FFCC66">
              <a:alpha val="8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訂單管理</a:t>
            </a:r>
            <a:endParaRPr/>
          </a:p>
        </p:txBody>
      </p:sp>
      <p:sp>
        <p:nvSpPr>
          <p:cNvPr id="186" name="Google Shape;186;p43"/>
          <p:cNvSpPr txBox="1"/>
          <p:nvPr/>
        </p:nvSpPr>
        <p:spPr>
          <a:xfrm>
            <a:off x="9288268" y="6101502"/>
            <a:ext cx="1620000" cy="400110"/>
          </a:xfrm>
          <a:prstGeom prst="rect">
            <a:avLst/>
          </a:prstGeom>
          <a:solidFill>
            <a:srgbClr val="FFCC66">
              <a:alpha val="8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討論區管理</a:t>
            </a:r>
            <a:endParaRPr/>
          </a:p>
        </p:txBody>
      </p:sp>
      <p:sp>
        <p:nvSpPr>
          <p:cNvPr id="187" name="Google Shape;187;p43"/>
          <p:cNvSpPr txBox="1"/>
          <p:nvPr/>
        </p:nvSpPr>
        <p:spPr>
          <a:xfrm>
            <a:off x="9239043" y="1960451"/>
            <a:ext cx="1620000" cy="400110"/>
          </a:xfrm>
          <a:prstGeom prst="rect">
            <a:avLst/>
          </a:prstGeom>
          <a:solidFill>
            <a:srgbClr val="FFCC66">
              <a:alpha val="8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優惠券管理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/>
        </p:nvSpPr>
        <p:spPr>
          <a:xfrm>
            <a:off x="509801" y="864729"/>
            <a:ext cx="11172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https://app.creately.com/diagram/K0XOFSfTHai/edit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776700" y="3305050"/>
            <a:ext cx="10939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https://dbdiagram.io/d/62165536485e4335430556c2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 txBox="1"/>
          <p:nvPr/>
        </p:nvSpPr>
        <p:spPr>
          <a:xfrm>
            <a:off x="302149" y="230588"/>
            <a:ext cx="38404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專題2實作 - 後台功能：</a:t>
            </a:r>
            <a:endParaRPr/>
          </a:p>
        </p:txBody>
      </p:sp>
      <p:pic>
        <p:nvPicPr>
          <p:cNvPr id="315" name="Google Shape;31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928" y="2736097"/>
            <a:ext cx="1347702" cy="134770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6"/>
          <p:cNvSpPr txBox="1"/>
          <p:nvPr/>
        </p:nvSpPr>
        <p:spPr>
          <a:xfrm>
            <a:off x="1746967" y="4290534"/>
            <a:ext cx="13676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user</a:t>
            </a:r>
            <a:endParaRPr b="0" i="0" sz="20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4285754" y="1709530"/>
            <a:ext cx="8348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房客</a:t>
            </a:r>
            <a:endParaRPr/>
          </a:p>
        </p:txBody>
      </p:sp>
      <p:sp>
        <p:nvSpPr>
          <p:cNvPr id="318" name="Google Shape;318;p56"/>
          <p:cNvSpPr txBox="1"/>
          <p:nvPr/>
        </p:nvSpPr>
        <p:spPr>
          <a:xfrm>
            <a:off x="4285754" y="5116666"/>
            <a:ext cx="8348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房東</a:t>
            </a:r>
            <a:endParaRPr/>
          </a:p>
        </p:txBody>
      </p:sp>
      <p:pic>
        <p:nvPicPr>
          <p:cNvPr id="319" name="Google Shape;31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5207" y="2755149"/>
            <a:ext cx="1309598" cy="1309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56"/>
          <p:cNvCxnSpPr/>
          <p:nvPr/>
        </p:nvCxnSpPr>
        <p:spPr>
          <a:xfrm rot="10800000">
            <a:off x="5176406" y="1871349"/>
            <a:ext cx="3663600" cy="883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321" name="Google Shape;321;p56"/>
          <p:cNvCxnSpPr>
            <a:stCxn id="319" idx="2"/>
          </p:cNvCxnSpPr>
          <p:nvPr/>
        </p:nvCxnSpPr>
        <p:spPr>
          <a:xfrm rot="5400000">
            <a:off x="6388856" y="2852297"/>
            <a:ext cx="1238700" cy="3663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322" name="Google Shape;322;p56"/>
          <p:cNvSpPr txBox="1"/>
          <p:nvPr/>
        </p:nvSpPr>
        <p:spPr>
          <a:xfrm>
            <a:off x="6599582" y="1471368"/>
            <a:ext cx="7633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訂單</a:t>
            </a:r>
            <a:endParaRPr/>
          </a:p>
        </p:txBody>
      </p:sp>
      <p:sp>
        <p:nvSpPr>
          <p:cNvPr id="323" name="Google Shape;323;p56"/>
          <p:cNvSpPr txBox="1"/>
          <p:nvPr/>
        </p:nvSpPr>
        <p:spPr>
          <a:xfrm>
            <a:off x="6599581" y="4903410"/>
            <a:ext cx="7633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房源</a:t>
            </a:r>
            <a:endParaRPr/>
          </a:p>
        </p:txBody>
      </p:sp>
      <p:sp>
        <p:nvSpPr>
          <p:cNvPr id="324" name="Google Shape;324;p56"/>
          <p:cNvSpPr/>
          <p:nvPr/>
        </p:nvSpPr>
        <p:spPr>
          <a:xfrm>
            <a:off x="3498574" y="1871479"/>
            <a:ext cx="508220" cy="343204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6"/>
          <p:cNvSpPr txBox="1"/>
          <p:nvPr/>
        </p:nvSpPr>
        <p:spPr>
          <a:xfrm>
            <a:off x="1599614" y="2058963"/>
            <a:ext cx="1620000" cy="400110"/>
          </a:xfrm>
          <a:prstGeom prst="rect">
            <a:avLst/>
          </a:prstGeom>
          <a:solidFill>
            <a:srgbClr val="FFCC66">
              <a:alpha val="8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會員管理</a:t>
            </a:r>
            <a:endParaRPr/>
          </a:p>
        </p:txBody>
      </p:sp>
      <p:sp>
        <p:nvSpPr>
          <p:cNvPr id="326" name="Google Shape;326;p56"/>
          <p:cNvSpPr txBox="1"/>
          <p:nvPr/>
        </p:nvSpPr>
        <p:spPr>
          <a:xfrm>
            <a:off x="7634283" y="4484078"/>
            <a:ext cx="1620000" cy="400110"/>
          </a:xfrm>
          <a:prstGeom prst="rect">
            <a:avLst/>
          </a:prstGeom>
          <a:solidFill>
            <a:srgbClr val="FFCC66">
              <a:alpha val="8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房源管理</a:t>
            </a:r>
            <a:endParaRPr/>
          </a:p>
        </p:txBody>
      </p:sp>
      <p:sp>
        <p:nvSpPr>
          <p:cNvPr id="327" name="Google Shape;327;p56"/>
          <p:cNvSpPr txBox="1"/>
          <p:nvPr/>
        </p:nvSpPr>
        <p:spPr>
          <a:xfrm>
            <a:off x="7634283" y="492198"/>
            <a:ext cx="1620000" cy="400110"/>
          </a:xfrm>
          <a:prstGeom prst="rect">
            <a:avLst/>
          </a:prstGeom>
          <a:solidFill>
            <a:srgbClr val="FFCC66">
              <a:alpha val="8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訂單管理</a:t>
            </a:r>
            <a:endParaRPr/>
          </a:p>
        </p:txBody>
      </p:sp>
      <p:sp>
        <p:nvSpPr>
          <p:cNvPr id="328" name="Google Shape;328;p56"/>
          <p:cNvSpPr txBox="1"/>
          <p:nvPr/>
        </p:nvSpPr>
        <p:spPr>
          <a:xfrm>
            <a:off x="7634283" y="1144201"/>
            <a:ext cx="1620000" cy="400110"/>
          </a:xfrm>
          <a:prstGeom prst="rect">
            <a:avLst/>
          </a:prstGeom>
          <a:solidFill>
            <a:srgbClr val="FFCC66">
              <a:alpha val="8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評論管理</a:t>
            </a:r>
            <a:endParaRPr/>
          </a:p>
        </p:txBody>
      </p:sp>
      <p:sp>
        <p:nvSpPr>
          <p:cNvPr id="329" name="Google Shape;329;p56"/>
          <p:cNvSpPr txBox="1"/>
          <p:nvPr/>
        </p:nvSpPr>
        <p:spPr>
          <a:xfrm>
            <a:off x="7634283" y="1796204"/>
            <a:ext cx="1620000" cy="400110"/>
          </a:xfrm>
          <a:prstGeom prst="rect">
            <a:avLst/>
          </a:prstGeom>
          <a:solidFill>
            <a:srgbClr val="FFCC66">
              <a:alpha val="8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優惠券管理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Google Shape;334;p57"/>
          <p:cNvGraphicFramePr/>
          <p:nvPr/>
        </p:nvGraphicFramePr>
        <p:xfrm>
          <a:off x="291788" y="27900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{6B3B9FC0-4D26-45F7-B72A-3CD00133FC03}</a:tableStyleId>
              </a:tblPr>
              <a:tblGrid>
                <a:gridCol w="1490400"/>
                <a:gridCol w="1490400"/>
                <a:gridCol w="1141475"/>
                <a:gridCol w="1458100"/>
                <a:gridCol w="1871600"/>
                <a:gridCol w="4156450"/>
              </a:tblGrid>
              <a:tr h="3840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表格名稱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中文：評論資料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索引鍵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</a:tr>
              <a:tr h="384075">
                <a:tc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英文：c_omment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vMerge="1"/>
                <a:tc gridSpan="2" vMerge="1"/>
                <a:tc hMerge="1" vMerge="1"/>
              </a:tr>
              <a:tr h="124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主鍵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icrosoft JhengHe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account+ordid+</a:t>
                      </a: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houseNo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外來鍵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account → member (account)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orderid → orderinfo (orderid)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houseno → houseinfo (houseNo)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欄位編號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欄位敘述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資料型態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欄位長度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account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評論編號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 (PK, FK)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ordid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訂單編號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icrosoft JhengHei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(PK, FK)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houseNo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房間編號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(PK, FK)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c_date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評論時間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date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loc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位置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room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房間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sevice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設施/服務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clean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整潔度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cpValue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CP值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c_context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評論內容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58"/>
          <p:cNvGraphicFramePr/>
          <p:nvPr/>
        </p:nvGraphicFramePr>
        <p:xfrm>
          <a:off x="291788" y="27900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{6B3B9FC0-4D26-45F7-B72A-3CD00133FC03}</a:tableStyleId>
              </a:tblPr>
              <a:tblGrid>
                <a:gridCol w="1490400"/>
                <a:gridCol w="1490400"/>
                <a:gridCol w="1141475"/>
                <a:gridCol w="1458100"/>
                <a:gridCol w="1871600"/>
                <a:gridCol w="4156450"/>
              </a:tblGrid>
              <a:tr h="3840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表格名稱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中文：評分等級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索引鍵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</a:tr>
              <a:tr h="384075">
                <a:tc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icrosoft JhengHei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英文：c_</a:t>
                      </a: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rating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vMerge="1"/>
                <a:tc gridSpan="2" vMerge="1"/>
                <a:tc hMerge="1" vMerge="1"/>
              </a:tr>
              <a:tr h="124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主鍵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外來鍵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欄位編號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欄位敘述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資料型態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欄位長度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rating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評分等級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r_low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最低級距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DECIMAL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3,1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r_high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最高級距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DECIMAL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3,1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24"/>
          <p:cNvGraphicFramePr/>
          <p:nvPr/>
        </p:nvGraphicFramePr>
        <p:xfrm>
          <a:off x="505244" y="7289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{905655ED-930B-48BE-B036-BB481E668A02}</a:tableStyleId>
              </a:tblPr>
              <a:tblGrid>
                <a:gridCol w="1348775"/>
                <a:gridCol w="1548150"/>
                <a:gridCol w="1841375"/>
                <a:gridCol w="2251925"/>
                <a:gridCol w="1368725"/>
                <a:gridCol w="2818275"/>
              </a:tblGrid>
              <a:tr h="3986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表格名稱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中文：房屋評價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索引鍵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398625">
                <a:tc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icrosoft JhengHei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英文：comment_house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外來鍵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icrosoft JhengHei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house_no → house_info (house_no)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 hMerge="1"/>
              </a:tr>
              <a:tr h="38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主鍵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icrosoft JhengHe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id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vMerge="1"/>
                <a:tc gridSpan="2" vMerge="1"/>
                <a:tc hMerge="1" vMerge="1"/>
              </a:tr>
              <a:tr h="3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欄位編號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欄位名稱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欄位敘述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icrosoft JhengHe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資料型態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欄位長度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id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序列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Identity (PK)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house_no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房屋編號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(FK)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sng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800" u="none" cap="none" strike="sng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loc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位置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DECIMAL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3,1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sng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800" u="none" cap="none" strike="sng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room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房間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DECIMAL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3,1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sevice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設施/服務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DECIMAL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3,1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clean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整潔度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DECIMAL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3,1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cpValue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CP值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DECIMAL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3,1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context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評論內容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Google Shape;349;p26"/>
          <p:cNvGraphicFramePr/>
          <p:nvPr/>
        </p:nvGraphicFramePr>
        <p:xfrm>
          <a:off x="481791" y="4463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{905655ED-930B-48BE-B036-BB481E668A02}</a:tableStyleId>
              </a:tblPr>
              <a:tblGrid>
                <a:gridCol w="1284125"/>
                <a:gridCol w="1473950"/>
                <a:gridCol w="2626475"/>
                <a:gridCol w="1270600"/>
                <a:gridCol w="1303100"/>
                <a:gridCol w="2683175"/>
              </a:tblGrid>
              <a:tr h="3986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表格名稱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中文：優惠券_產品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索引鍵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398625">
                <a:tc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英文：vouchers_product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外來鍵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v_id--&gt;vouchers_table(v_id)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offers_no--&gt;house_offers(offers_no)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 hMerge="1"/>
              </a:tr>
              <a:tr h="38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主鍵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vMerge="1"/>
                <a:tc gridSpan="2" vMerge="1"/>
                <a:tc hMerge="1" vMerge="1"/>
              </a:tr>
              <a:tr h="3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欄位編號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欄位名稱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欄位敘述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icrosoft JhengHe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資料型態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欄位長度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id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流水號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v_id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優惠碼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聯合pk(fk)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sng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800" u="none" cap="none" strike="sng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offers_no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房東編號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聯合pk(fk)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sng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800" u="none" cap="none" strike="sng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v_product_status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當前這組優惠碼的激活狀態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bit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v_amount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限量的優惠券剩餘的數量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nullable(可以無限量提供)</a:t>
                      </a:r>
                      <a:endParaRPr sz="1400" u="none" cap="none" strike="noStrike"/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AEABA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AEABA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AEABA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AEABA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AEABA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AEABA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AEABA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AEABAB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775" marB="0" marR="4775" marL="47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44"/>
          <p:cNvCxnSpPr/>
          <p:nvPr/>
        </p:nvCxnSpPr>
        <p:spPr>
          <a:xfrm>
            <a:off x="2318246" y="4669649"/>
            <a:ext cx="234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197" name="Google Shape;197;p44"/>
          <p:cNvCxnSpPr/>
          <p:nvPr/>
        </p:nvCxnSpPr>
        <p:spPr>
          <a:xfrm>
            <a:off x="2318246" y="5242919"/>
            <a:ext cx="3996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198" name="Google Shape;198;p44"/>
          <p:cNvCxnSpPr/>
          <p:nvPr/>
        </p:nvCxnSpPr>
        <p:spPr>
          <a:xfrm>
            <a:off x="2318246" y="5867385"/>
            <a:ext cx="558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199" name="Google Shape;199;p44"/>
          <p:cNvCxnSpPr/>
          <p:nvPr/>
        </p:nvCxnSpPr>
        <p:spPr>
          <a:xfrm>
            <a:off x="2318246" y="4054911"/>
            <a:ext cx="1208598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200" name="Google Shape;200;p44"/>
          <p:cNvSpPr txBox="1"/>
          <p:nvPr/>
        </p:nvSpPr>
        <p:spPr>
          <a:xfrm>
            <a:off x="302149" y="230588"/>
            <a:ext cx="38404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分工</a:t>
            </a:r>
            <a:endParaRPr/>
          </a:p>
        </p:txBody>
      </p:sp>
      <p:sp>
        <p:nvSpPr>
          <p:cNvPr id="201" name="Google Shape;201;p44"/>
          <p:cNvSpPr txBox="1"/>
          <p:nvPr/>
        </p:nvSpPr>
        <p:spPr>
          <a:xfrm>
            <a:off x="302149" y="3085107"/>
            <a:ext cx="38404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進度</a:t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1475407" y="1291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{0299C594-5A77-4059-ADB7-44309E70EE50}</a:tableStyleId>
              </a:tblPr>
              <a:tblGrid>
                <a:gridCol w="1585550"/>
                <a:gridCol w="1585550"/>
                <a:gridCol w="1585550"/>
                <a:gridCol w="1585550"/>
                <a:gridCol w="1585550"/>
                <a:gridCol w="1585550"/>
              </a:tblGrid>
              <a:tr h="57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功能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會員管理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房源管理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訂單管理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討論區管理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優惠券管理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7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負責人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陳念平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翁聖崴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王鈺昕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盧佑恩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徐昌業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03" name="Google Shape;203;p44"/>
          <p:cNvSpPr/>
          <p:nvPr/>
        </p:nvSpPr>
        <p:spPr>
          <a:xfrm>
            <a:off x="2874838" y="3828966"/>
            <a:ext cx="3287424" cy="40862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資料庫建置</a:t>
            </a:r>
            <a:endParaRPr/>
          </a:p>
        </p:txBody>
      </p:sp>
      <p:sp>
        <p:nvSpPr>
          <p:cNvPr id="204" name="Google Shape;204;p44"/>
          <p:cNvSpPr/>
          <p:nvPr/>
        </p:nvSpPr>
        <p:spPr>
          <a:xfrm>
            <a:off x="4321535" y="4433787"/>
            <a:ext cx="3287424" cy="4086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功能實作 CRUD</a:t>
            </a:r>
            <a:endParaRPr b="0" i="0" sz="18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5" name="Google Shape;205;p44"/>
          <p:cNvSpPr/>
          <p:nvPr/>
        </p:nvSpPr>
        <p:spPr>
          <a:xfrm>
            <a:off x="5965247" y="5038608"/>
            <a:ext cx="3287424" cy="4086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首頁、前端畫面編排</a:t>
            </a:r>
            <a:endParaRPr/>
          </a:p>
        </p:txBody>
      </p:sp>
      <p:sp>
        <p:nvSpPr>
          <p:cNvPr id="206" name="Google Shape;206;p44"/>
          <p:cNvSpPr/>
          <p:nvPr/>
        </p:nvSpPr>
        <p:spPr>
          <a:xfrm>
            <a:off x="7608959" y="5643428"/>
            <a:ext cx="3287424" cy="4086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簡報製作 </a:t>
            </a:r>
            <a:endParaRPr b="0" i="0" sz="18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7" name="Google Shape;207;p44"/>
          <p:cNvSpPr txBox="1"/>
          <p:nvPr/>
        </p:nvSpPr>
        <p:spPr>
          <a:xfrm>
            <a:off x="1596445" y="3870245"/>
            <a:ext cx="652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目前</a:t>
            </a:r>
            <a:endParaRPr/>
          </a:p>
        </p:txBody>
      </p:sp>
      <p:sp>
        <p:nvSpPr>
          <p:cNvPr id="208" name="Google Shape;208;p44"/>
          <p:cNvSpPr txBox="1"/>
          <p:nvPr/>
        </p:nvSpPr>
        <p:spPr>
          <a:xfrm>
            <a:off x="1475407" y="4473078"/>
            <a:ext cx="894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3/2 前</a:t>
            </a:r>
            <a:endParaRPr/>
          </a:p>
        </p:txBody>
      </p:sp>
      <p:sp>
        <p:nvSpPr>
          <p:cNvPr id="209" name="Google Shape;209;p44"/>
          <p:cNvSpPr txBox="1"/>
          <p:nvPr/>
        </p:nvSpPr>
        <p:spPr>
          <a:xfrm>
            <a:off x="1475407" y="5058253"/>
            <a:ext cx="894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3/5 前</a:t>
            </a:r>
            <a:endParaRPr/>
          </a:p>
        </p:txBody>
      </p:sp>
      <p:sp>
        <p:nvSpPr>
          <p:cNvPr id="210" name="Google Shape;210;p44"/>
          <p:cNvSpPr txBox="1"/>
          <p:nvPr/>
        </p:nvSpPr>
        <p:spPr>
          <a:xfrm>
            <a:off x="1475407" y="5682719"/>
            <a:ext cx="894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3/7 前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736" y="0"/>
            <a:ext cx="883812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5"/>
          <p:cNvSpPr txBox="1"/>
          <p:nvPr/>
        </p:nvSpPr>
        <p:spPr>
          <a:xfrm>
            <a:off x="7017774" y="98437"/>
            <a:ext cx="1620000" cy="400110"/>
          </a:xfrm>
          <a:prstGeom prst="rect">
            <a:avLst/>
          </a:prstGeom>
          <a:solidFill>
            <a:srgbClr val="FFCC66">
              <a:alpha val="8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會員管理</a:t>
            </a:r>
            <a:endParaRPr/>
          </a:p>
        </p:txBody>
      </p:sp>
      <p:sp>
        <p:nvSpPr>
          <p:cNvPr id="217" name="Google Shape;217;p45"/>
          <p:cNvSpPr txBox="1"/>
          <p:nvPr/>
        </p:nvSpPr>
        <p:spPr>
          <a:xfrm>
            <a:off x="1271516" y="415203"/>
            <a:ext cx="1620000" cy="400110"/>
          </a:xfrm>
          <a:prstGeom prst="rect">
            <a:avLst/>
          </a:prstGeom>
          <a:solidFill>
            <a:srgbClr val="FFCC66">
              <a:alpha val="8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房源管理</a:t>
            </a:r>
            <a:endParaRPr/>
          </a:p>
        </p:txBody>
      </p:sp>
      <p:sp>
        <p:nvSpPr>
          <p:cNvPr id="218" name="Google Shape;218;p45"/>
          <p:cNvSpPr txBox="1"/>
          <p:nvPr/>
        </p:nvSpPr>
        <p:spPr>
          <a:xfrm>
            <a:off x="7934533" y="1608225"/>
            <a:ext cx="1620000" cy="400110"/>
          </a:xfrm>
          <a:prstGeom prst="rect">
            <a:avLst/>
          </a:prstGeom>
          <a:solidFill>
            <a:srgbClr val="FFCC66">
              <a:alpha val="8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訂單管理</a:t>
            </a:r>
            <a:endParaRPr/>
          </a:p>
        </p:txBody>
      </p:sp>
      <p:sp>
        <p:nvSpPr>
          <p:cNvPr id="219" name="Google Shape;219;p45"/>
          <p:cNvSpPr txBox="1"/>
          <p:nvPr/>
        </p:nvSpPr>
        <p:spPr>
          <a:xfrm>
            <a:off x="4497179" y="4731448"/>
            <a:ext cx="1620000" cy="400110"/>
          </a:xfrm>
          <a:prstGeom prst="rect">
            <a:avLst/>
          </a:prstGeom>
          <a:solidFill>
            <a:srgbClr val="FFCC66">
              <a:alpha val="8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評論管理</a:t>
            </a:r>
            <a:endParaRPr/>
          </a:p>
        </p:txBody>
      </p:sp>
      <p:sp>
        <p:nvSpPr>
          <p:cNvPr id="220" name="Google Shape;220;p45"/>
          <p:cNvSpPr txBox="1"/>
          <p:nvPr/>
        </p:nvSpPr>
        <p:spPr>
          <a:xfrm>
            <a:off x="10227357" y="3111229"/>
            <a:ext cx="1620000" cy="400110"/>
          </a:xfrm>
          <a:prstGeom prst="rect">
            <a:avLst/>
          </a:prstGeom>
          <a:solidFill>
            <a:srgbClr val="FFCC66">
              <a:alpha val="8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優惠券管理</a:t>
            </a:r>
            <a:endParaRPr/>
          </a:p>
        </p:txBody>
      </p:sp>
      <p:sp>
        <p:nvSpPr>
          <p:cNvPr id="221" name="Google Shape;221;p45"/>
          <p:cNvSpPr/>
          <p:nvPr/>
        </p:nvSpPr>
        <p:spPr>
          <a:xfrm>
            <a:off x="4510585" y="98437"/>
            <a:ext cx="4127189" cy="1402817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5"/>
          <p:cNvSpPr/>
          <p:nvPr/>
        </p:nvSpPr>
        <p:spPr>
          <a:xfrm>
            <a:off x="6045958" y="1599691"/>
            <a:ext cx="3508575" cy="2979133"/>
          </a:xfrm>
          <a:custGeom>
            <a:rect b="b" l="l" r="r" t="t"/>
            <a:pathLst>
              <a:path extrusionOk="0" h="2979133" w="3508575">
                <a:moveTo>
                  <a:pt x="0" y="0"/>
                </a:moveTo>
                <a:lnTo>
                  <a:pt x="3508575" y="0"/>
                </a:lnTo>
                <a:lnTo>
                  <a:pt x="3508575" y="1245868"/>
                </a:lnTo>
                <a:lnTo>
                  <a:pt x="1888576" y="1245868"/>
                </a:lnTo>
                <a:lnTo>
                  <a:pt x="1888576" y="2979133"/>
                </a:lnTo>
                <a:lnTo>
                  <a:pt x="0" y="297913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5"/>
          <p:cNvSpPr/>
          <p:nvPr/>
        </p:nvSpPr>
        <p:spPr>
          <a:xfrm>
            <a:off x="8175009" y="3100945"/>
            <a:ext cx="3692459" cy="1477879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5"/>
          <p:cNvSpPr/>
          <p:nvPr/>
        </p:nvSpPr>
        <p:spPr>
          <a:xfrm>
            <a:off x="4510585" y="4731448"/>
            <a:ext cx="3814549" cy="2126552"/>
          </a:xfrm>
          <a:custGeom>
            <a:rect b="b" l="l" r="r" t="t"/>
            <a:pathLst>
              <a:path extrusionOk="0" h="1733265" w="1619999">
                <a:moveTo>
                  <a:pt x="0" y="0"/>
                </a:moveTo>
                <a:lnTo>
                  <a:pt x="1619999" y="0"/>
                </a:lnTo>
                <a:lnTo>
                  <a:pt x="1619999" y="1733265"/>
                </a:lnTo>
                <a:lnTo>
                  <a:pt x="0" y="173326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5"/>
          <p:cNvSpPr/>
          <p:nvPr/>
        </p:nvSpPr>
        <p:spPr>
          <a:xfrm>
            <a:off x="1271516" y="415201"/>
            <a:ext cx="4586517" cy="4163622"/>
          </a:xfrm>
          <a:custGeom>
            <a:rect b="b" l="l" r="r" t="t"/>
            <a:pathLst>
              <a:path extrusionOk="0" h="4163622" w="4586517">
                <a:moveTo>
                  <a:pt x="1" y="0"/>
                </a:moveTo>
                <a:lnTo>
                  <a:pt x="2566245" y="0"/>
                </a:lnTo>
                <a:lnTo>
                  <a:pt x="2566245" y="1300044"/>
                </a:lnTo>
                <a:lnTo>
                  <a:pt x="4586517" y="1300044"/>
                </a:lnTo>
                <a:lnTo>
                  <a:pt x="4586517" y="4163622"/>
                </a:lnTo>
                <a:lnTo>
                  <a:pt x="0" y="4163622"/>
                </a:lnTo>
                <a:lnTo>
                  <a:pt x="0" y="1818264"/>
                </a:lnTo>
                <a:lnTo>
                  <a:pt x="0" y="1300044"/>
                </a:lnTo>
                <a:lnTo>
                  <a:pt x="0" y="507802"/>
                </a:lnTo>
                <a:lnTo>
                  <a:pt x="1" y="507802"/>
                </a:ln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736" y="0"/>
            <a:ext cx="883812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6"/>
          <p:cNvSpPr txBox="1"/>
          <p:nvPr/>
        </p:nvSpPr>
        <p:spPr>
          <a:xfrm>
            <a:off x="111317" y="5796201"/>
            <a:ext cx="38404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E-R model實體關聯圖</a:t>
            </a:r>
            <a:endParaRPr b="1" i="0" sz="28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2" name="Google Shape;232;p46"/>
          <p:cNvSpPr txBox="1"/>
          <p:nvPr/>
        </p:nvSpPr>
        <p:spPr>
          <a:xfrm>
            <a:off x="111317" y="6319421"/>
            <a:ext cx="6395376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https://dbdiagram.io/d/62165536485e4335430556c2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47"/>
          <p:cNvGraphicFramePr/>
          <p:nvPr/>
        </p:nvGraphicFramePr>
        <p:xfrm>
          <a:off x="291788" y="27900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{6B3B9FC0-4D26-45F7-B72A-3CD00133FC03}</a:tableStyleId>
              </a:tblPr>
              <a:tblGrid>
                <a:gridCol w="1490400"/>
                <a:gridCol w="1490400"/>
                <a:gridCol w="1141475"/>
                <a:gridCol w="1436675"/>
                <a:gridCol w="1893025"/>
                <a:gridCol w="4156450"/>
              </a:tblGrid>
              <a:tr h="3840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表格名稱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中文：會員資料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索引鍵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</a:tr>
              <a:tr h="384075">
                <a:tc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英文：member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vMerge="1"/>
                <a:tc gridSpan="2" vMerge="1"/>
                <a:tc hMerge="1" vMerge="1"/>
              </a:tr>
              <a:tr h="124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主鍵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account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外來鍵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欄位編號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欄位敘述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資料型態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欄位長度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account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帳號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(PK)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hashed_pwd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加密密碼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salt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鹽值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lastname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名字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firstname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姓氏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birthday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出生日期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DATETIME2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email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信箱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m_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address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地址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phone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電話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mempic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頭像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p2"/>
          <p:cNvGraphicFramePr/>
          <p:nvPr/>
        </p:nvGraphicFramePr>
        <p:xfrm>
          <a:off x="291788" y="27900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{6B3B9FC0-4D26-45F7-B72A-3CD00133FC03}</a:tableStyleId>
              </a:tblPr>
              <a:tblGrid>
                <a:gridCol w="1517625"/>
                <a:gridCol w="1517625"/>
                <a:gridCol w="1162325"/>
                <a:gridCol w="1337375"/>
                <a:gridCol w="2053125"/>
                <a:gridCol w="4232350"/>
              </a:tblGrid>
              <a:tr h="3840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表格名稱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中文：房屋資料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索引鍵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</a:tr>
              <a:tr h="384075">
                <a:tc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英文：houseInfo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vMerge="1"/>
                <a:tc gridSpan="2" vMerge="1"/>
                <a:tc hMerge="1" vMerge="1"/>
              </a:tr>
              <a:tr h="124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主鍵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houseNo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外來鍵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account → </a:t>
                      </a:r>
                      <a:r>
                        <a:rPr b="0"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mem</a:t>
                      </a: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ber (account)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offersNo → houseOffers (offersNo)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rulesNo → houseRules (rulesNo)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欄位編號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欄位敘述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資料型態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欄位長度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houseNo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房屋編號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(PK)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account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會員帳號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(FK)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title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房名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h_address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地址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h_type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房型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about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描述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price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價格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decimal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offersNo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提供服務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(FK)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rulesNo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使用規範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(FK)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" name="Google Shape;247;p48"/>
          <p:cNvGraphicFramePr/>
          <p:nvPr/>
        </p:nvGraphicFramePr>
        <p:xfrm>
          <a:off x="291788" y="27900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{6B3B9FC0-4D26-45F7-B72A-3CD00133FC03}</a:tableStyleId>
              </a:tblPr>
              <a:tblGrid>
                <a:gridCol w="1490400"/>
                <a:gridCol w="1490400"/>
                <a:gridCol w="1141475"/>
                <a:gridCol w="1313400"/>
                <a:gridCol w="2016300"/>
                <a:gridCol w="4156450"/>
              </a:tblGrid>
              <a:tr h="3840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表格名稱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中文：房屋設施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索引鍵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</a:tr>
              <a:tr h="384075">
                <a:tc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英文：houseOffers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vMerge="1"/>
                <a:tc gridSpan="2" vMerge="1"/>
                <a:tc hMerge="1" vMerge="1"/>
              </a:tr>
              <a:tr h="124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主鍵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offersNo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外來鍵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欄位編號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欄位名稱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欄位敘述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資料型態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欄位長度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offersNo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(PK)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wifi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BIT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tv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BIT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kitchen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BIT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refrigerator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BIT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microwave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BIT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aircon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BIT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washer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BIT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2022-02-09T11:59:15Z</dcterms:created>
  <dc:creator>ShengUei Weng</dc:creator>
</cp:coreProperties>
</file>