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7" r:id="rId2"/>
    <p:sldId id="259" r:id="rId3"/>
    <p:sldId id="260" r:id="rId4"/>
    <p:sldId id="261" r:id="rId5"/>
    <p:sldId id="263" r:id="rId6"/>
    <p:sldId id="264" r:id="rId7"/>
    <p:sldId id="285" r:id="rId8"/>
    <p:sldId id="265" r:id="rId9"/>
    <p:sldId id="286" r:id="rId10"/>
    <p:sldId id="269" r:id="rId11"/>
    <p:sldId id="270" r:id="rId12"/>
    <p:sldId id="287" r:id="rId13"/>
    <p:sldId id="277" r:id="rId14"/>
    <p:sldId id="289" r:id="rId15"/>
    <p:sldId id="28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3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325285376"/>
        <c:axId val="325337088"/>
      </c:scatterChart>
      <c:valAx>
        <c:axId val="325285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5337088"/>
        <c:crosses val="autoZero"/>
        <c:crossBetween val="midCat"/>
        <c:majorUnit val="0.30000000000000004"/>
      </c:valAx>
      <c:valAx>
        <c:axId val="32533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5285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325285376"/>
        <c:axId val="325337088"/>
      </c:scatterChart>
      <c:valAx>
        <c:axId val="325285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5337088"/>
        <c:crosses val="autoZero"/>
        <c:crossBetween val="midCat"/>
        <c:majorUnit val="0.30000000000000004"/>
      </c:valAx>
      <c:valAx>
        <c:axId val="32533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5285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0.00657</cdr:x>
      <cdr:y>0.04434</cdr:y>
    </cdr:from>
    <cdr:to>
      <cdr:x>1</cdr:x>
      <cdr:y>0.91427</cdr:y>
    </cdr:to>
    <cdr:pic>
      <cdr:nvPicPr>
        <cdr:cNvPr id="2" name="图片 1" descr="未标题-1"/>
        <cdr:cNvPicPr/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50798" y="180196"/>
          <a:ext cx="7680407" cy="353539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0.00037</cdr:x>
      <cdr:y>0</cdr:y>
    </cdr:from>
    <cdr:to>
      <cdr:x>0.87429</cdr:x>
      <cdr:y>0.9875</cdr:y>
    </cdr:to>
    <cdr:pic>
      <cdr:nvPicPr>
        <cdr:cNvPr id="3" name="图片 2" descr="C:\Users\admin\Pictures\ZH[J@Z2@CTR8)~SKFWLXA]K.png"/>
        <cdr:cNvPicPr/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2876" y="0"/>
          <a:ext cx="6756411" cy="50770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</cdr:pic>
  </cdr:relSizeAnchor>
  <cdr:relSizeAnchor xmlns:cdr="http://schemas.openxmlformats.org/drawingml/2006/chartDrawing">
    <cdr:from>
      <cdr:x>0.22552</cdr:x>
      <cdr:y>0.08221</cdr:y>
    </cdr:from>
    <cdr:to>
      <cdr:x>0.40627</cdr:x>
      <cdr:y>0.16779</cdr:y>
    </cdr:to>
    <cdr:sp macro="" textlink="">
      <cdr:nvSpPr>
        <cdr:cNvPr id="4" name="矩形 3"/>
        <cdr:cNvSpPr/>
      </cdr:nvSpPr>
      <cdr:spPr>
        <a:xfrm xmlns:a="http://schemas.openxmlformats.org/drawingml/2006/main">
          <a:off x="1743504" y="422694"/>
          <a:ext cx="1397479" cy="439948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zh-CN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0.44533</cdr:x>
      <cdr:y>0.27517</cdr:y>
    </cdr:from>
    <cdr:to>
      <cdr:x>0.76667</cdr:x>
      <cdr:y>0.3406</cdr:y>
    </cdr:to>
    <cdr:sp macro="" textlink="">
      <cdr:nvSpPr>
        <cdr:cNvPr id="5" name="矩形 4"/>
        <cdr:cNvSpPr/>
      </cdr:nvSpPr>
      <cdr:spPr>
        <a:xfrm xmlns:a="http://schemas.openxmlformats.org/drawingml/2006/main">
          <a:off x="3442908" y="1414732"/>
          <a:ext cx="2484407" cy="33643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0.4669</cdr:x>
      <cdr:y>0.57383</cdr:y>
    </cdr:from>
    <cdr:to>
      <cdr:x>0.76258</cdr:x>
      <cdr:y>0.60738</cdr:y>
    </cdr:to>
    <cdr:sp macro="" textlink="">
      <cdr:nvSpPr>
        <cdr:cNvPr id="6" name="矩形 5"/>
        <cdr:cNvSpPr/>
      </cdr:nvSpPr>
      <cdr:spPr>
        <a:xfrm xmlns:a="http://schemas.openxmlformats.org/drawingml/2006/main">
          <a:off x="3609686" y="2950235"/>
          <a:ext cx="2286000" cy="172528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zh-CN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0.4788</cdr:x>
      <cdr:y>0.5755</cdr:y>
    </cdr:from>
    <cdr:to>
      <cdr:x>0.77393</cdr:x>
      <cdr:y>0.61242</cdr:y>
    </cdr:to>
    <cdr:sp macro="" textlink="">
      <cdr:nvSpPr>
        <cdr:cNvPr id="7" name="文本框 6"/>
        <cdr:cNvSpPr txBox="1"/>
      </cdr:nvSpPr>
      <cdr:spPr>
        <a:xfrm xmlns:a="http://schemas.openxmlformats.org/drawingml/2006/main">
          <a:off x="3701700" y="2958860"/>
          <a:ext cx="2281687" cy="18978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zh-CN" altLang="en-US" sz="1100" dirty="0"/>
        </a:p>
      </cdr:txBody>
    </cdr:sp>
  </cdr:relSizeAnchor>
  <cdr:relSizeAnchor xmlns:cdr="http://schemas.openxmlformats.org/drawingml/2006/chartDrawing">
    <cdr:from>
      <cdr:x>0.47434</cdr:x>
      <cdr:y>0.55705</cdr:y>
    </cdr:from>
    <cdr:to>
      <cdr:x>0.77393</cdr:x>
      <cdr:y>0.6057</cdr:y>
    </cdr:to>
    <cdr:sp macro="" textlink="">
      <cdr:nvSpPr>
        <cdr:cNvPr id="8" name="文本框 7"/>
        <cdr:cNvSpPr txBox="1"/>
      </cdr:nvSpPr>
      <cdr:spPr>
        <a:xfrm xmlns:a="http://schemas.openxmlformats.org/drawingml/2006/main">
          <a:off x="3667194" y="2863969"/>
          <a:ext cx="2316193" cy="2501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zh-CN" altLang="en-US" sz="1300" dirty="0" smtClean="0"/>
            <a:t>监测步频，速度</a:t>
          </a:r>
          <a:endParaRPr lang="zh-CN" altLang="en-US" sz="13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CB817-D2E8-4B74-B5F8-C4D52AC3E3C5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98CF6-A2F3-4B22-963D-80CBB5CAA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475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98CF6-A2F3-4B22-963D-80CBB5CAA7F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48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98CF6-A2F3-4B22-963D-80CBB5CAA7F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674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98CF6-A2F3-4B22-963D-80CBB5CAA7F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562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98CF6-A2F3-4B22-963D-80CBB5CAA7F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529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98CF6-A2F3-4B22-963D-80CBB5CAA7F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769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98CF6-A2F3-4B22-963D-80CBB5CAA7F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83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98CF6-A2F3-4B22-963D-80CBB5CAA7F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426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98CF6-A2F3-4B22-963D-80CBB5CAA7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075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98CF6-A2F3-4B22-963D-80CBB5CAA7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3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98CF6-A2F3-4B22-963D-80CBB5CAA7F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993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98CF6-A2F3-4B22-963D-80CBB5CAA7F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93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98CF6-A2F3-4B22-963D-80CBB5CAA7F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091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98CF6-A2F3-4B22-963D-80CBB5CAA7F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832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98CF6-A2F3-4B22-963D-80CBB5CAA7F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82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98CF6-A2F3-4B22-963D-80CBB5CAA7F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58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CEBF-4029-426D-BD10-CDCD38BBD4B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2018/7/27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39BD-4CEF-49D3-B551-24790AB2ABC7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32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 userDrawn="1"/>
        </p:nvSpPr>
        <p:spPr>
          <a:xfrm>
            <a:off x="8441573" y="6337228"/>
            <a:ext cx="204754" cy="228303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6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505200" y="6295056"/>
            <a:ext cx="4921859" cy="303121"/>
          </a:xfrm>
        </p:spPr>
        <p:txBody>
          <a:bodyPr>
            <a:noAutofit/>
          </a:bodyPr>
          <a:lstStyle>
            <a:lvl1pPr marL="0" indent="0" algn="r" defTabSz="914400" rtl="0" eaLnBrk="1" latinLnBrk="0" hangingPunct="1">
              <a:buNone/>
              <a:defRPr lang="zh-CN" alt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输入标题解释</a:t>
            </a:r>
          </a:p>
        </p:txBody>
      </p:sp>
    </p:spTree>
    <p:extLst>
      <p:ext uri="{BB962C8B-B14F-4D97-AF65-F5344CB8AC3E}">
        <p14:creationId xmlns:p14="http://schemas.microsoft.com/office/powerpoint/2010/main" val="125409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598715" y="899884"/>
            <a:ext cx="794657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507999" y="377834"/>
            <a:ext cx="4826002" cy="435201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zh-CN" altLang="en-US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5511800" y="486019"/>
            <a:ext cx="3091542" cy="327016"/>
          </a:xfrm>
        </p:spPr>
        <p:txBody>
          <a:bodyPr>
            <a:noAutofit/>
          </a:bodyPr>
          <a:lstStyle>
            <a:lvl1pPr marL="0" indent="0" algn="r" defTabSz="914400" rtl="0" eaLnBrk="1" latinLnBrk="0" hangingPunct="1">
              <a:buNone/>
              <a:defRPr lang="zh-CN" alt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输入标题解释</a:t>
            </a:r>
          </a:p>
        </p:txBody>
      </p:sp>
      <p:sp>
        <p:nvSpPr>
          <p:cNvPr id="10" name="任意多边形 9"/>
          <p:cNvSpPr/>
          <p:nvPr userDrawn="1"/>
        </p:nvSpPr>
        <p:spPr>
          <a:xfrm>
            <a:off x="8441573" y="6337228"/>
            <a:ext cx="204754" cy="228303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6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3505200" y="6295056"/>
            <a:ext cx="4921859" cy="303121"/>
          </a:xfrm>
        </p:spPr>
        <p:txBody>
          <a:bodyPr>
            <a:noAutofit/>
          </a:bodyPr>
          <a:lstStyle>
            <a:lvl1pPr marL="0" indent="0" algn="r" defTabSz="914400" rtl="0" eaLnBrk="1" latinLnBrk="0" hangingPunct="1">
              <a:buNone/>
              <a:defRPr lang="zh-CN" alt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输入标题解释</a:t>
            </a:r>
          </a:p>
        </p:txBody>
      </p:sp>
    </p:spTree>
    <p:extLst>
      <p:ext uri="{BB962C8B-B14F-4D97-AF65-F5344CB8AC3E}">
        <p14:creationId xmlns:p14="http://schemas.microsoft.com/office/powerpoint/2010/main" val="363311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FCEBF-4029-426D-BD10-CDCD38BBD4B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2018/7/27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E39BD-4CEF-49D3-B551-24790AB2ABC7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0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6006573" y="4972940"/>
            <a:ext cx="1187786" cy="1324393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spc="3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427466" y="3159755"/>
            <a:ext cx="2194020" cy="2446354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spc="3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522515" y="427451"/>
            <a:ext cx="3381828" cy="3770771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spc="3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814287" y="354122"/>
            <a:ext cx="5515427" cy="6149756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spc="3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26771" y="2558676"/>
            <a:ext cx="5290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FFFF"/>
                </a:solidFill>
                <a:latin typeface="微软雅黑"/>
                <a:ea typeface="微软雅黑"/>
              </a:rPr>
              <a:t>健康</a:t>
            </a:r>
            <a:r>
              <a:rPr lang="en-US" altLang="zh-CN" sz="4000" dirty="0" smtClean="0">
                <a:solidFill>
                  <a:srgbClr val="FFFFFF"/>
                </a:solidFill>
                <a:latin typeface="微软雅黑"/>
                <a:ea typeface="微软雅黑"/>
              </a:rPr>
              <a:t>S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/>
                <a:ea typeface="微软雅黑"/>
              </a:rPr>
              <a:t>生活系统</a:t>
            </a:r>
            <a:endParaRPr lang="en-US" altLang="zh-CN" sz="4000" dirty="0" smtClean="0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/>
            <a:r>
              <a:rPr lang="zh-CN" altLang="en-US" sz="4000" smtClean="0">
                <a:solidFill>
                  <a:srgbClr val="FFFFFF"/>
                </a:solidFill>
                <a:latin typeface="微软雅黑"/>
                <a:ea typeface="微软雅黑"/>
              </a:rPr>
              <a:t>项目展示</a:t>
            </a:r>
            <a:endParaRPr lang="zh-CN" altLang="en-US" sz="40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79247" y="4152899"/>
            <a:ext cx="5290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组长：杨杰</a:t>
            </a:r>
            <a:endParaRPr lang="en-US" altLang="zh-CN" sz="1600" dirty="0" smtClean="0">
              <a:solidFill>
                <a:srgbClr val="FFFFFF"/>
              </a:solidFill>
            </a:endParaRPr>
          </a:p>
          <a:p>
            <a:r>
              <a:rPr lang="zh-CN" altLang="en-US" sz="1600" dirty="0" smtClean="0">
                <a:solidFill>
                  <a:srgbClr val="FFFFFF"/>
                </a:solidFill>
              </a:rPr>
              <a:t>组员：吴景济  邵欣阳</a:t>
            </a:r>
            <a:endParaRPr lang="en-US" altLang="zh-CN" sz="16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83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924436" y="1591950"/>
            <a:ext cx="3295128" cy="3674100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spc="3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" name="圆角矩形 2"/>
          <p:cNvSpPr>
            <a:spLocks noChangeAspect="1"/>
          </p:cNvSpPr>
          <p:nvPr/>
        </p:nvSpPr>
        <p:spPr>
          <a:xfrm>
            <a:off x="3461835" y="2458358"/>
            <a:ext cx="900000" cy="3784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rgbClr val="365FAA"/>
                </a:solidFill>
                <a:latin typeface="微软雅黑"/>
              </a:rPr>
              <a:t>NO.3</a:t>
            </a:r>
            <a:endParaRPr lang="zh-CN" altLang="en-US" dirty="0">
              <a:solidFill>
                <a:srgbClr val="365FAA"/>
              </a:solidFill>
              <a:latin typeface="微软雅黑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74000" y="3717241"/>
            <a:ext cx="2196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116944" y="2922271"/>
            <a:ext cx="291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400" dirty="0" smtClean="0">
                <a:solidFill>
                  <a:srgbClr val="FFFFFF"/>
                </a:solidFill>
                <a:latin typeface="微软雅黑"/>
                <a:ea typeface="微软雅黑"/>
              </a:rPr>
              <a:t>项目亮点</a:t>
            </a:r>
            <a:endParaRPr lang="zh-CN" altLang="en-US" sz="4000" spc="4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169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技术亮点</a:t>
            </a:r>
            <a:endParaRPr lang="zh-CN" altLang="en-US" dirty="0"/>
          </a:p>
        </p:txBody>
      </p:sp>
      <p:sp>
        <p:nvSpPr>
          <p:cNvPr id="10" name="任意多边形 9"/>
          <p:cNvSpPr/>
          <p:nvPr/>
        </p:nvSpPr>
        <p:spPr>
          <a:xfrm>
            <a:off x="1316522" y="1806901"/>
            <a:ext cx="597239" cy="665928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600" dirty="0">
                <a:solidFill>
                  <a:srgbClr val="FFFFFF"/>
                </a:solidFill>
                <a:latin typeface="微软雅黑"/>
              </a:rPr>
              <a:t>1</a:t>
            </a:r>
            <a:endParaRPr lang="zh-CN" altLang="en-US" sz="26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316522" y="2973653"/>
            <a:ext cx="597239" cy="665928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600" dirty="0">
                <a:solidFill>
                  <a:srgbClr val="FFFFFF"/>
                </a:solidFill>
                <a:latin typeface="微软雅黑"/>
              </a:rPr>
              <a:t>2</a:t>
            </a:r>
            <a:endParaRPr lang="zh-CN" altLang="en-US" sz="26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1316522" y="4140405"/>
            <a:ext cx="597239" cy="665928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600" dirty="0">
                <a:solidFill>
                  <a:srgbClr val="FFFFFF"/>
                </a:solidFill>
                <a:latin typeface="微软雅黑"/>
              </a:rPr>
              <a:t>3</a:t>
            </a:r>
            <a:endParaRPr lang="zh-CN" altLang="en-US" sz="26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40148" y="1909032"/>
            <a:ext cx="58894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</a:rPr>
              <a:t>百度地图</a:t>
            </a:r>
            <a:r>
              <a:rPr lang="en-US" altLang="zh-CN" sz="2400" dirty="0" smtClean="0">
                <a:solidFill>
                  <a:srgbClr val="000000"/>
                </a:solidFill>
              </a:rPr>
              <a:t>API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40148" y="3055663"/>
            <a:ext cx="58894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</a:rPr>
              <a:t>系统传感器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40148" y="4242536"/>
            <a:ext cx="58894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</a:rPr>
              <a:t>心率监测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业务亮点</a:t>
            </a:r>
            <a:endParaRPr lang="zh-CN" altLang="en-US" dirty="0"/>
          </a:p>
        </p:txBody>
      </p:sp>
      <p:sp>
        <p:nvSpPr>
          <p:cNvPr id="10" name="任意多边形 9"/>
          <p:cNvSpPr/>
          <p:nvPr/>
        </p:nvSpPr>
        <p:spPr>
          <a:xfrm>
            <a:off x="1316524" y="2139865"/>
            <a:ext cx="597239" cy="665928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600" dirty="0">
                <a:solidFill>
                  <a:srgbClr val="FFFFFF"/>
                </a:solidFill>
                <a:latin typeface="微软雅黑"/>
              </a:rPr>
              <a:t>1</a:t>
            </a:r>
            <a:endParaRPr lang="zh-CN" altLang="en-US" sz="26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316524" y="3374876"/>
            <a:ext cx="597239" cy="665928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600" dirty="0">
                <a:solidFill>
                  <a:srgbClr val="FFFFFF"/>
                </a:solidFill>
                <a:latin typeface="微软雅黑"/>
              </a:rPr>
              <a:t>2</a:t>
            </a:r>
            <a:endParaRPr lang="zh-CN" altLang="en-US" sz="26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40148" y="2139865"/>
            <a:ext cx="58894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</a:rPr>
              <a:t>运动和音乐播放的结合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40148" y="3374876"/>
            <a:ext cx="58894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</a:rPr>
              <a:t>心率监测，卡路里消耗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1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924436" y="1591950"/>
            <a:ext cx="3295128" cy="3674100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spc="3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" name="圆角矩形 2"/>
          <p:cNvSpPr>
            <a:spLocks noChangeAspect="1"/>
          </p:cNvSpPr>
          <p:nvPr/>
        </p:nvSpPr>
        <p:spPr>
          <a:xfrm>
            <a:off x="3461835" y="2458358"/>
            <a:ext cx="900000" cy="3784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rgbClr val="365FAA"/>
                </a:solidFill>
                <a:latin typeface="微软雅黑"/>
              </a:rPr>
              <a:t>NO.4</a:t>
            </a:r>
            <a:endParaRPr lang="zh-CN" altLang="en-US" dirty="0">
              <a:solidFill>
                <a:srgbClr val="365FAA"/>
              </a:solidFill>
              <a:latin typeface="微软雅黑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74000" y="3717241"/>
            <a:ext cx="2196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116944" y="2922271"/>
            <a:ext cx="291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400" dirty="0" smtClean="0">
                <a:solidFill>
                  <a:srgbClr val="FFFFFF"/>
                </a:solidFill>
                <a:latin typeface="微软雅黑"/>
                <a:ea typeface="微软雅黑"/>
              </a:rPr>
              <a:t>操作演示</a:t>
            </a:r>
            <a:endParaRPr lang="zh-CN" altLang="en-US" sz="4000" spc="4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0998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924436" y="1346473"/>
            <a:ext cx="3295128" cy="3674100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spc="3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45124" y="2398693"/>
            <a:ext cx="3053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chemeClr val="accent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200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52586" y="1453371"/>
            <a:ext cx="22388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365FAA"/>
                </a:solidFill>
                <a:ea typeface="微软雅黑"/>
              </a:rPr>
              <a:t>致谢</a:t>
            </a:r>
            <a:endParaRPr lang="zh-CN" altLang="en-US" sz="4400" dirty="0">
              <a:solidFill>
                <a:srgbClr val="365FAA"/>
              </a:solidFill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68416"/>
            <a:ext cx="9144000" cy="3252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45757" y="2016104"/>
            <a:ext cx="7652486" cy="2490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365FAA"/>
                </a:solidFill>
                <a:ea typeface="微软雅黑"/>
              </a:rPr>
              <a:t>感谢学院和老师的支持和教导</a:t>
            </a:r>
            <a:endParaRPr lang="en-US" altLang="zh-CN" sz="3600" dirty="0" smtClean="0">
              <a:solidFill>
                <a:srgbClr val="365FAA"/>
              </a:solidFill>
              <a:ea typeface="微软雅黑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365FAA"/>
                </a:solidFill>
                <a:ea typeface="微软雅黑"/>
              </a:rPr>
              <a:t>感谢软酷网的支持和帮助</a:t>
            </a:r>
            <a:endParaRPr lang="en-US" altLang="zh-CN" sz="3600" dirty="0" smtClean="0">
              <a:solidFill>
                <a:srgbClr val="365FAA"/>
              </a:solidFill>
              <a:ea typeface="微软雅黑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365FAA"/>
                </a:solidFill>
                <a:ea typeface="微软雅黑"/>
              </a:rPr>
              <a:t>感谢聆听</a:t>
            </a:r>
            <a:endParaRPr lang="zh-CN" altLang="en-US" sz="3600" dirty="0">
              <a:solidFill>
                <a:srgbClr val="365FAA"/>
              </a:solidFill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8335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1047983" y="2392956"/>
            <a:ext cx="597239" cy="665928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600" dirty="0">
                <a:solidFill>
                  <a:srgbClr val="365FAA"/>
                </a:solidFill>
                <a:latin typeface="微软雅黑"/>
              </a:rPr>
              <a:t>1</a:t>
            </a:r>
            <a:endParaRPr lang="zh-CN" altLang="en-US" sz="2600" dirty="0">
              <a:solidFill>
                <a:srgbClr val="365FAA"/>
              </a:solidFill>
              <a:latin typeface="微软雅黑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5020867" y="2392956"/>
            <a:ext cx="597239" cy="665928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600" dirty="0">
                <a:solidFill>
                  <a:srgbClr val="365FAA"/>
                </a:solidFill>
                <a:latin typeface="微软雅黑"/>
              </a:rPr>
              <a:t>2</a:t>
            </a:r>
            <a:endParaRPr lang="zh-CN" altLang="en-US" sz="2600" dirty="0">
              <a:solidFill>
                <a:srgbClr val="365FAA"/>
              </a:solidFill>
              <a:latin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88764" y="2475837"/>
            <a:ext cx="2781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0000"/>
                </a:solidFill>
              </a:rPr>
              <a:t>项目介绍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61647" y="2475837"/>
            <a:ext cx="2781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0000"/>
                </a:solidFill>
              </a:rPr>
              <a:t>团队介绍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047983" y="4276237"/>
            <a:ext cx="597239" cy="665928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600" dirty="0">
                <a:solidFill>
                  <a:srgbClr val="365FAA"/>
                </a:solidFill>
                <a:latin typeface="微软雅黑"/>
              </a:rPr>
              <a:t>3</a:t>
            </a:r>
            <a:endParaRPr lang="zh-CN" altLang="en-US" sz="2600" dirty="0">
              <a:solidFill>
                <a:srgbClr val="365FAA"/>
              </a:solidFill>
              <a:latin typeface="微软雅黑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5020867" y="4276237"/>
            <a:ext cx="597239" cy="665928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600" dirty="0">
                <a:solidFill>
                  <a:srgbClr val="365FAA"/>
                </a:solidFill>
                <a:latin typeface="微软雅黑"/>
              </a:rPr>
              <a:t>4</a:t>
            </a:r>
            <a:endParaRPr lang="zh-CN" altLang="en-US" sz="2600" dirty="0">
              <a:solidFill>
                <a:srgbClr val="365FAA"/>
              </a:solidFill>
              <a:latin typeface="微软雅黑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88764" y="4359118"/>
            <a:ext cx="2781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0000"/>
                </a:solidFill>
              </a:rPr>
              <a:t>项目亮点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61647" y="4359118"/>
            <a:ext cx="2781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0000"/>
                </a:solidFill>
              </a:rPr>
              <a:t>操作演示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29002" y="6266713"/>
            <a:ext cx="259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38631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924436" y="1591950"/>
            <a:ext cx="3295128" cy="3674100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spc="3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" name="圆角矩形 2"/>
          <p:cNvSpPr>
            <a:spLocks noChangeAspect="1"/>
          </p:cNvSpPr>
          <p:nvPr/>
        </p:nvSpPr>
        <p:spPr>
          <a:xfrm>
            <a:off x="3461835" y="2458358"/>
            <a:ext cx="900000" cy="3784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rgbClr val="365FAA"/>
                </a:solidFill>
                <a:latin typeface="微软雅黑"/>
              </a:rPr>
              <a:t>NO.1</a:t>
            </a:r>
            <a:endParaRPr lang="zh-CN" altLang="en-US" dirty="0">
              <a:solidFill>
                <a:srgbClr val="365FAA"/>
              </a:solidFill>
              <a:latin typeface="微软雅黑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74000" y="3717241"/>
            <a:ext cx="2196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116944" y="2922271"/>
            <a:ext cx="291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400" dirty="0" smtClean="0">
                <a:solidFill>
                  <a:srgbClr val="FFFFFF"/>
                </a:solidFill>
                <a:latin typeface="微软雅黑"/>
                <a:ea typeface="微软雅黑"/>
              </a:rPr>
              <a:t>项目介绍</a:t>
            </a:r>
            <a:endParaRPr lang="zh-CN" altLang="en-US" sz="4000" spc="4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999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216500" y="854747"/>
            <a:ext cx="4691820" cy="5231426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spc="3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3505200" y="2301598"/>
            <a:ext cx="2114421" cy="2337724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spc="300" dirty="0" smtClean="0">
                <a:solidFill>
                  <a:srgbClr val="FFFFFF"/>
                </a:solidFill>
                <a:latin typeface="微软雅黑"/>
                <a:ea typeface="微软雅黑"/>
              </a:rPr>
              <a:t>健康</a:t>
            </a:r>
            <a:r>
              <a:rPr lang="en-US" altLang="zh-CN" sz="2800" spc="300" dirty="0" smtClean="0">
                <a:solidFill>
                  <a:srgbClr val="FFFFFF"/>
                </a:solidFill>
                <a:latin typeface="微软雅黑"/>
                <a:ea typeface="微软雅黑"/>
              </a:rPr>
              <a:t>S</a:t>
            </a:r>
            <a:r>
              <a:rPr lang="zh-CN" altLang="en-US" sz="2800" spc="300" dirty="0" smtClean="0">
                <a:solidFill>
                  <a:srgbClr val="FFFFFF"/>
                </a:solidFill>
                <a:latin typeface="微软雅黑"/>
                <a:ea typeface="微软雅黑"/>
              </a:rPr>
              <a:t>生活</a:t>
            </a:r>
            <a:endParaRPr lang="zh-CN" altLang="en-US" sz="2800" spc="3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3213300" y="630973"/>
            <a:ext cx="1002562" cy="1117867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听歌</a:t>
            </a:r>
            <a:endParaRPr lang="zh-CN" altLang="en-US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5829002" y="1495127"/>
            <a:ext cx="1334930" cy="1488460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锻炼</a:t>
            </a:r>
            <a:endParaRPr lang="zh-CN" altLang="en-US" sz="2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675723" y="2239357"/>
            <a:ext cx="714302" cy="796454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轨迹</a:t>
            </a:r>
            <a:endParaRPr lang="zh-CN" altLang="en-US" sz="1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738106" y="3906837"/>
            <a:ext cx="1263886" cy="1409247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运动监测</a:t>
            </a:r>
            <a:endParaRPr lang="zh-CN" altLang="en-US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5644319" y="4587004"/>
            <a:ext cx="1164840" cy="1298809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卡路里</a:t>
            </a: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9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项目简介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72442" y="2344936"/>
            <a:ext cx="7252570" cy="18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</a:rPr>
              <a:t>健康</a:t>
            </a:r>
            <a:r>
              <a:rPr lang="en-US" altLang="zh-CN" sz="2000" dirty="0" smtClean="0">
                <a:solidFill>
                  <a:srgbClr val="000000"/>
                </a:solidFill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</a:rPr>
              <a:t>生活是一个针对年轻群体的运动类软件，用户可以播放音乐的同时进行运动，并对速度，步频等运动情况进行监测，最终可以计算运动消耗的卡路里，用户可以将自己的运动情况分享到其他平台。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6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3785677781"/>
              </p:ext>
            </p:extLst>
          </p:nvPr>
        </p:nvGraphicFramePr>
        <p:xfrm>
          <a:off x="706398" y="1701800"/>
          <a:ext cx="7731205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86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系统模块</a:t>
            </a:r>
            <a:endParaRPr lang="zh-CN" altLang="en-US" dirty="0"/>
          </a:p>
        </p:txBody>
      </p:sp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1292173549"/>
              </p:ext>
            </p:extLst>
          </p:nvPr>
        </p:nvGraphicFramePr>
        <p:xfrm>
          <a:off x="706398" y="1268083"/>
          <a:ext cx="7731205" cy="5141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矩形 1"/>
          <p:cNvSpPr/>
          <p:nvPr/>
        </p:nvSpPr>
        <p:spPr>
          <a:xfrm>
            <a:off x="5995359" y="2355011"/>
            <a:ext cx="1388853" cy="405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65562" y="1431985"/>
            <a:ext cx="940280" cy="146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44792" y="1303499"/>
            <a:ext cx="14837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 smtClean="0"/>
              <a:t>用户信息设置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1184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924436" y="1591950"/>
            <a:ext cx="3295128" cy="3674100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spc="3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" name="圆角矩形 2"/>
          <p:cNvSpPr>
            <a:spLocks noChangeAspect="1"/>
          </p:cNvSpPr>
          <p:nvPr/>
        </p:nvSpPr>
        <p:spPr>
          <a:xfrm>
            <a:off x="3461835" y="2458358"/>
            <a:ext cx="900000" cy="3784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rgbClr val="365FAA"/>
                </a:solidFill>
                <a:latin typeface="微软雅黑"/>
              </a:rPr>
              <a:t>NO.2</a:t>
            </a:r>
            <a:endParaRPr lang="zh-CN" altLang="en-US" dirty="0">
              <a:solidFill>
                <a:srgbClr val="365FAA"/>
              </a:solidFill>
              <a:latin typeface="微软雅黑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74000" y="3717241"/>
            <a:ext cx="2196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116944" y="2922271"/>
            <a:ext cx="291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400" dirty="0" smtClean="0">
                <a:solidFill>
                  <a:srgbClr val="FFFFFF"/>
                </a:solidFill>
                <a:latin typeface="微软雅黑"/>
                <a:ea typeface="微软雅黑"/>
              </a:rPr>
              <a:t>团队介绍</a:t>
            </a:r>
            <a:endParaRPr lang="zh-CN" altLang="en-US" sz="4000" spc="4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2886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团队分工</a:t>
            </a:r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1146888" y="2054812"/>
            <a:ext cx="169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微软雅黑"/>
                <a:ea typeface="微软雅黑"/>
              </a:rPr>
              <a:t>杨杰</a:t>
            </a:r>
            <a:endParaRPr lang="zh-CN" altLang="en-US" sz="24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38903" y="2066624"/>
            <a:ext cx="1695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微软雅黑"/>
                <a:ea typeface="微软雅黑"/>
              </a:rPr>
              <a:t>吴景济</a:t>
            </a:r>
            <a:endParaRPr lang="zh-CN" altLang="en-US" sz="24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10273" y="2066624"/>
            <a:ext cx="1695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微软雅黑"/>
                <a:ea typeface="微软雅黑"/>
              </a:rPr>
              <a:t>邵欣阳</a:t>
            </a:r>
            <a:endParaRPr lang="zh-CN" altLang="en-US" sz="24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63261" y="2883555"/>
            <a:ext cx="1695600" cy="963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感应模块</a:t>
            </a:r>
            <a:endParaRPr lang="en-US" altLang="zh-CN" sz="20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运动模块</a:t>
            </a:r>
            <a:endParaRPr lang="zh-CN" altLang="en-US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09771" y="2883555"/>
            <a:ext cx="1695600" cy="963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地图模块</a:t>
            </a:r>
            <a:endParaRPr lang="en-US" altLang="zh-CN" sz="20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分享模块</a:t>
            </a:r>
            <a:endParaRPr lang="zh-CN" altLang="en-US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46888" y="2883555"/>
            <a:ext cx="169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音乐模块</a:t>
            </a:r>
            <a:endParaRPr lang="en-US" altLang="zh-CN" sz="20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设置模块</a:t>
            </a:r>
            <a:endParaRPr lang="en-US" altLang="zh-CN" sz="20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2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203</Words>
  <Application>Microsoft Office PowerPoint</Application>
  <PresentationFormat>全屏显示(4:3)</PresentationFormat>
  <Paragraphs>77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微软雅黑</vt:lpstr>
      <vt:lpstr>微软雅黑 Light</vt:lpstr>
      <vt:lpstr>Arial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PPTfans网分享</dc:title>
  <dc:subject/>
  <dc:creator/>
  <cp:keywords/>
  <dc:description/>
  <cp:lastModifiedBy>admin</cp:lastModifiedBy>
  <cp:revision>19</cp:revision>
  <dcterms:created xsi:type="dcterms:W3CDTF">2015-07-19T09:09:57Z</dcterms:created>
  <dcterms:modified xsi:type="dcterms:W3CDTF">2018-07-27T00:45:56Z</dcterms:modified>
  <cp:category/>
  <cp:contentStatus>www.pptfans.cn下载更多免费模板</cp:contentStatus>
</cp:coreProperties>
</file>