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7E9B5-624F-4AF5-A378-E2157837A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F3559D-4DF6-451E-BA24-BCAE1C543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5482B-546C-41D4-AD93-CD1FEABD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55D2-3572-4D2A-B035-153A3F44BF8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3B4B-AD1C-41EF-BEC6-C6D1D7EB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44DDF-6B88-466C-9534-B9E015B4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F8-3EB4-4844-9D06-0B5C9B5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4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343B2-E9C4-455A-8D4D-D94DD716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D61C90-27C3-4988-B8D8-8EFD371A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6C31D-629A-48C5-90F7-E97D27EF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55D2-3572-4D2A-B035-153A3F44BF8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6E0D5-E6FB-499D-A530-E9C3F900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2D0CE-4389-4517-A798-CB245D1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F8-3EB4-4844-9D06-0B5C9B5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5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382FF1-608A-4EE5-83BC-27DC6095F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53F447-237A-482D-97A2-DA3D38AEA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1FBF4-8A20-4617-98C1-73C27521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55D2-3572-4D2A-B035-153A3F44BF8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828D2-6B7C-46D7-83DB-944E3C01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D6A0F-6582-4310-B8CA-E99C304C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F8-3EB4-4844-9D06-0B5C9B5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3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F69F9-1912-4C8F-9753-6E172AED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B655F-84C8-4EEB-85E4-6B20D72C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26D55-AAB9-43EF-882C-0CC2CE90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55D2-3572-4D2A-B035-153A3F44BF8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E371D-CFED-4D1C-9B8C-76574B53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CE879-79EB-4892-AB82-BB3387ED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F8-3EB4-4844-9D06-0B5C9B5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6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7DD99-8318-434A-857D-1235E442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40A30-3F89-490F-9900-6DE33BE1B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519FE-3719-4E3A-B138-A938CAD2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55D2-3572-4D2A-B035-153A3F44BF8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42C95-83DA-4485-BA3E-8D32C163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51EF2-8166-4F2B-B179-E1C9CE8D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F8-3EB4-4844-9D06-0B5C9B5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A9021-5931-4BEB-BDE0-F73C0CFB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FC33C-BBB7-43B4-9A69-3E8EF8853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E1B9D7-810A-4195-968F-9529522D2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F1D3A-60EA-4231-81B1-FC74B88C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55D2-3572-4D2A-B035-153A3F44BF8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C1E78-1E9A-4814-9EC1-A08676B7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FCDB7-578B-432A-BA0B-231807F9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F8-3EB4-4844-9D06-0B5C9B5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C4886-F3D7-4815-87C1-A315ACAE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0C9006-4696-47F2-AFC3-E4090C4E9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0116A6-81FE-47CB-A32F-DE39A08A2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9D6157-BE7A-4BC1-A45A-4CF1EE7D7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F4576B-D282-472D-9625-1C38673F5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7E674-E10E-4212-902D-B4305EC0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55D2-3572-4D2A-B035-153A3F44BF8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250442-E25D-465E-ADC9-9F5712C7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D293-9185-400C-9CD6-F99C4A7F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F8-3EB4-4844-9D06-0B5C9B5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2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507EE-3B62-4C9D-9F15-175CBB57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67CA24-22CA-4C55-BF46-1543EAA9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55D2-3572-4D2A-B035-153A3F44BF8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5A63E1-3E24-4CC6-B636-5D6CF923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6DFB1A-CBE6-440F-9EBF-5FE0E3F2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F8-3EB4-4844-9D06-0B5C9B5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7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DFB5AE-9D11-495B-A7CC-4CA5406F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55D2-3572-4D2A-B035-153A3F44BF8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8212F3-7A25-4E07-9C01-BB7E8B6D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51554-2D8B-40E6-B8A9-4582305C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F8-3EB4-4844-9D06-0B5C9B5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91B52-D7D4-4539-9D61-353049D0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CDBB1-3B1F-46CB-89DA-AF6CE081D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3A25F-3AD8-4C73-AAA4-17BA776C3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66D44F-7BB8-49B3-87C9-2FE52E5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55D2-3572-4D2A-B035-153A3F44BF8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DBF04-E304-420D-B69E-150AAB21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5DB6E-F766-40A8-93FF-BE4C708D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F8-3EB4-4844-9D06-0B5C9B5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79A23-A3D4-44CC-A4EF-353CD089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25432-436F-41F0-B13A-0E1A9F540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AE0DC5-4EBA-4AAE-9163-E24930386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E54BA-0335-4014-942E-A54FD2E6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55D2-3572-4D2A-B035-153A3F44BF8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D551E-B1A0-4F45-AA3D-E324832A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6700D-6AAE-48B2-B2D4-5B7C3465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F8-3EB4-4844-9D06-0B5C9B5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7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FF2640-1589-40F6-826B-070F6097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F9F8E2-17BD-43DC-8BEC-BB6A37DA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7D3FB-39E3-476A-A3BB-507E25DD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A55D2-3572-4D2A-B035-153A3F44BF8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B8255-405A-4E85-84D6-25CB07D24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A361A-788D-40CA-9022-21197DAA6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C48F8-3EB4-4844-9D06-0B5C9B5EF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37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4E477C-D07B-471E-9F37-937B5EF112BD}"/>
              </a:ext>
            </a:extLst>
          </p:cNvPr>
          <p:cNvSpPr txBox="1"/>
          <p:nvPr/>
        </p:nvSpPr>
        <p:spPr>
          <a:xfrm>
            <a:off x="287079" y="2381692"/>
            <a:ext cx="11536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DirectX9</a:t>
            </a:r>
          </a:p>
          <a:p>
            <a:pPr algn="ctr"/>
            <a:r>
              <a:rPr lang="ko-KR" altLang="en-US" sz="3200" b="1" dirty="0"/>
              <a:t>렌더링 파이프라인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E64ED-D67C-4880-8B36-5CEAD644A2E4}"/>
              </a:ext>
            </a:extLst>
          </p:cNvPr>
          <p:cNvSpPr txBox="1"/>
          <p:nvPr/>
        </p:nvSpPr>
        <p:spPr>
          <a:xfrm>
            <a:off x="304800" y="4859079"/>
            <a:ext cx="1162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2015031090_</a:t>
            </a:r>
            <a:r>
              <a:rPr lang="ko-KR" altLang="en-US" b="1" dirty="0"/>
              <a:t>심재철</a:t>
            </a:r>
          </a:p>
        </p:txBody>
      </p:sp>
    </p:spTree>
    <p:extLst>
      <p:ext uri="{BB962C8B-B14F-4D97-AF65-F5344CB8AC3E}">
        <p14:creationId xmlns:p14="http://schemas.microsoft.com/office/powerpoint/2010/main" val="114333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39D2A-82C7-46E8-B093-573A4B3FB104}"/>
              </a:ext>
            </a:extLst>
          </p:cNvPr>
          <p:cNvSpPr txBox="1"/>
          <p:nvPr/>
        </p:nvSpPr>
        <p:spPr>
          <a:xfrm>
            <a:off x="382772" y="520995"/>
            <a:ext cx="880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7. </a:t>
            </a:r>
            <a:r>
              <a:rPr lang="ko-KR" altLang="en-US" sz="2800" b="1" dirty="0"/>
              <a:t>투영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18E2E-24CA-48E0-BEBA-CBAD4CC8F94A}"/>
              </a:ext>
            </a:extLst>
          </p:cNvPr>
          <p:cNvSpPr txBox="1"/>
          <p:nvPr/>
        </p:nvSpPr>
        <p:spPr>
          <a:xfrm>
            <a:off x="269928" y="1308379"/>
            <a:ext cx="11652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클리핑</a:t>
            </a:r>
            <a:r>
              <a:rPr lang="ko-KR" altLang="en-US" dirty="0"/>
              <a:t> 작업까지는 </a:t>
            </a:r>
            <a:r>
              <a:rPr lang="en-US" altLang="ko-KR" dirty="0"/>
              <a:t>3D </a:t>
            </a:r>
            <a:r>
              <a:rPr lang="ko-KR" altLang="en-US" dirty="0"/>
              <a:t>의 모든 작업이 진행되고 바라보는 카메라로 월드에서의 입체 전환이 되어 있는 상태를</a:t>
            </a:r>
            <a:endParaRPr lang="en-US" altLang="ko-KR" dirty="0"/>
          </a:p>
          <a:p>
            <a:r>
              <a:rPr lang="ko-KR" altLang="en-US" dirty="0"/>
              <a:t>의미합니다</a:t>
            </a:r>
            <a:r>
              <a:rPr lang="en-US" altLang="ko-KR" dirty="0"/>
              <a:t>. </a:t>
            </a:r>
            <a:r>
              <a:rPr lang="ko-KR" altLang="en-US" dirty="0"/>
              <a:t>이제 </a:t>
            </a:r>
            <a:r>
              <a:rPr lang="en-US" altLang="ko-KR" dirty="0"/>
              <a:t>3D </a:t>
            </a:r>
            <a:r>
              <a:rPr lang="ko-KR" altLang="en-US" dirty="0"/>
              <a:t>세계에서 </a:t>
            </a:r>
            <a:r>
              <a:rPr lang="en-US" altLang="ko-KR" dirty="0"/>
              <a:t>2D </a:t>
            </a:r>
            <a:r>
              <a:rPr lang="ko-KR" altLang="en-US" dirty="0"/>
              <a:t>화면을 얻어내야 하는 작업이 남아있습니다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어렵게 </a:t>
            </a:r>
            <a:r>
              <a:rPr lang="en-US" altLang="ko-KR" dirty="0"/>
              <a:t>3D </a:t>
            </a:r>
            <a:r>
              <a:rPr lang="ko-KR" altLang="en-US" dirty="0"/>
              <a:t>환경을 구성해 놓은 걸 </a:t>
            </a:r>
            <a:r>
              <a:rPr lang="en-US" altLang="ko-KR" dirty="0"/>
              <a:t>2D </a:t>
            </a:r>
            <a:r>
              <a:rPr lang="ko-KR" altLang="en-US" dirty="0"/>
              <a:t>화면을 얻어내야 하는 것인가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간단명료하게 우리가 사용하는 모니터가 평면이기 때문이다</a:t>
            </a:r>
            <a:r>
              <a:rPr lang="en-US" altLang="ko-KR" dirty="0"/>
              <a:t>. </a:t>
            </a:r>
            <a:r>
              <a:rPr lang="ko-KR" altLang="en-US" dirty="0"/>
              <a:t>어차피 우리는 모니터에 표시된 픽셀로 이루어진</a:t>
            </a:r>
            <a:endParaRPr lang="en-US" altLang="ko-KR" dirty="0"/>
          </a:p>
          <a:p>
            <a:r>
              <a:rPr lang="en-US" altLang="ko-KR" dirty="0"/>
              <a:t>2D </a:t>
            </a:r>
            <a:r>
              <a:rPr lang="ko-KR" altLang="en-US" dirty="0"/>
              <a:t>화면을 보는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3D </a:t>
            </a:r>
            <a:r>
              <a:rPr lang="ko-KR" altLang="en-US" dirty="0"/>
              <a:t>로 구현된 세상을 모니터로 옮기기 전에 </a:t>
            </a:r>
            <a:r>
              <a:rPr lang="en-US" altLang="ko-KR" dirty="0"/>
              <a:t>2D </a:t>
            </a:r>
            <a:r>
              <a:rPr lang="ko-KR" altLang="en-US" dirty="0"/>
              <a:t>화면으로 만드는 작업을 투영이라고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 </a:t>
            </a:r>
            <a:r>
              <a:rPr lang="ko-KR" altLang="en-US" dirty="0"/>
              <a:t>아직 모니터에 옮긴 것은 아니다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투영 작업은 투영 좌표계라고 하는 특수한 좌표계로 옮겨지며 다음과 같은 좌표를 가지고 있습니다</a:t>
            </a:r>
            <a:r>
              <a:rPr lang="en-US" altLang="ko-KR" dirty="0"/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255339-AEEA-40C7-8378-D8612CD23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530" y="3880867"/>
            <a:ext cx="3586938" cy="261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28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46E44-F7B3-4F14-87EF-AEEA10E454D6}"/>
              </a:ext>
            </a:extLst>
          </p:cNvPr>
          <p:cNvSpPr txBox="1"/>
          <p:nvPr/>
        </p:nvSpPr>
        <p:spPr>
          <a:xfrm>
            <a:off x="382772" y="520995"/>
            <a:ext cx="880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8. </a:t>
            </a:r>
            <a:r>
              <a:rPr lang="ko-KR" altLang="en-US" sz="2800" b="1" dirty="0"/>
              <a:t>뷰 포트 변환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D8037-D982-4AA8-A911-8E32FE5DE5B9}"/>
              </a:ext>
            </a:extLst>
          </p:cNvPr>
          <p:cNvSpPr txBox="1"/>
          <p:nvPr/>
        </p:nvSpPr>
        <p:spPr>
          <a:xfrm>
            <a:off x="269928" y="2881998"/>
            <a:ext cx="1165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 포트란</a:t>
            </a:r>
            <a:r>
              <a:rPr lang="en-US" altLang="ko-KR" dirty="0"/>
              <a:t>, </a:t>
            </a:r>
            <a:r>
              <a:rPr lang="ko-KR" altLang="en-US" dirty="0"/>
              <a:t>투영된 각 이미지들을 모니터에 표시 할 수 있는 크기로 다시 변환하는 작업을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뷰 포트를 통해서 화면의 해상도 등을 정해 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뷰 포트 변환은 최종적으로 렌더링이 종료 될 때 장치에서 자동으로 처리해 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2A8E4-A1B3-4415-89F6-A0B39F84820D}"/>
              </a:ext>
            </a:extLst>
          </p:cNvPr>
          <p:cNvSpPr txBox="1"/>
          <p:nvPr/>
        </p:nvSpPr>
        <p:spPr>
          <a:xfrm>
            <a:off x="382772" y="520995"/>
            <a:ext cx="880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9. </a:t>
            </a:r>
            <a:r>
              <a:rPr lang="ko-KR" altLang="en-US" sz="2800" b="1" dirty="0" err="1"/>
              <a:t>래스터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라이즈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BE2DA-484E-4180-9230-5E8E93C909F6}"/>
              </a:ext>
            </a:extLst>
          </p:cNvPr>
          <p:cNvSpPr txBox="1"/>
          <p:nvPr/>
        </p:nvSpPr>
        <p:spPr>
          <a:xfrm>
            <a:off x="269928" y="2881998"/>
            <a:ext cx="11652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스크린 좌표로 </a:t>
            </a:r>
            <a:r>
              <a:rPr lang="ko-KR" altLang="en-US" dirty="0" err="1"/>
              <a:t>버텍스들을</a:t>
            </a:r>
            <a:r>
              <a:rPr lang="ko-KR" altLang="en-US" dirty="0"/>
              <a:t> 변환한 다음</a:t>
            </a:r>
            <a:r>
              <a:rPr lang="en-US" altLang="ko-KR" dirty="0"/>
              <a:t>, 2D </a:t>
            </a:r>
            <a:r>
              <a:rPr lang="ko-KR" altLang="en-US" dirty="0"/>
              <a:t>삼각형들이 그려지게 되는데 말 그대로 모니터의 픽셀 하나하나를</a:t>
            </a:r>
            <a:endParaRPr lang="en-US" altLang="ko-KR" dirty="0"/>
          </a:p>
          <a:p>
            <a:r>
              <a:rPr lang="ko-KR" altLang="en-US" dirty="0"/>
              <a:t>계산해서 작업하게 되므로 엄청난 연산이 필요하게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반드시 전용 그래픽 하드웨어를 통해서 처리 되어야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ko-KR" altLang="en-US" dirty="0" err="1"/>
              <a:t>래스터</a:t>
            </a:r>
            <a:r>
              <a:rPr lang="ko-KR" altLang="en-US" dirty="0"/>
              <a:t> </a:t>
            </a:r>
            <a:r>
              <a:rPr lang="ko-KR" altLang="en-US" dirty="0" err="1"/>
              <a:t>라이즈의</a:t>
            </a:r>
            <a:r>
              <a:rPr lang="ko-KR" altLang="en-US" dirty="0"/>
              <a:t> 작업까지 끝이 나야 모니터 화면에 표시되는 </a:t>
            </a:r>
            <a:r>
              <a:rPr lang="en-US" altLang="ko-KR" dirty="0"/>
              <a:t>2D </a:t>
            </a:r>
            <a:r>
              <a:rPr lang="ko-KR" altLang="en-US" dirty="0"/>
              <a:t>이미지가 표시됩니다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10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F0D7DB-75A1-4E45-95E6-A82312C1108F}"/>
              </a:ext>
            </a:extLst>
          </p:cNvPr>
          <p:cNvSpPr txBox="1"/>
          <p:nvPr/>
        </p:nvSpPr>
        <p:spPr>
          <a:xfrm>
            <a:off x="382772" y="520995"/>
            <a:ext cx="880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렌더링 파이프라인이란</a:t>
            </a:r>
            <a:r>
              <a:rPr lang="en-US" altLang="ko-KR" sz="2800" b="1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BFF89-CB48-42AE-AA9D-CA42B21B09AD}"/>
              </a:ext>
            </a:extLst>
          </p:cNvPr>
          <p:cNvSpPr txBox="1"/>
          <p:nvPr/>
        </p:nvSpPr>
        <p:spPr>
          <a:xfrm>
            <a:off x="402265" y="1648047"/>
            <a:ext cx="11387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기하학 적으로 </a:t>
            </a:r>
            <a:r>
              <a:rPr lang="ko-KR" altLang="en-US" b="1" dirty="0"/>
              <a:t>가상의 </a:t>
            </a:r>
            <a:r>
              <a:rPr lang="en-US" altLang="ko-KR" b="1" dirty="0"/>
              <a:t>3D </a:t>
            </a:r>
            <a:r>
              <a:rPr lang="ko-KR" altLang="en-US" b="1" dirty="0"/>
              <a:t>장면을 구성</a:t>
            </a:r>
            <a:r>
              <a:rPr lang="ko-KR" altLang="en-US" dirty="0"/>
              <a:t>하고 </a:t>
            </a:r>
            <a:r>
              <a:rPr lang="ko-KR" altLang="en-US" b="1" dirty="0"/>
              <a:t>가상카메라를 설정</a:t>
            </a:r>
            <a:r>
              <a:rPr lang="ko-KR" altLang="en-US" dirty="0"/>
              <a:t>한 다음 모니터에 </a:t>
            </a:r>
            <a:r>
              <a:rPr lang="en-US" altLang="ko-KR" b="1" dirty="0"/>
              <a:t>2D </a:t>
            </a:r>
            <a:r>
              <a:rPr lang="ko-KR" altLang="en-US" b="1" dirty="0"/>
              <a:t>표현</a:t>
            </a:r>
            <a:r>
              <a:rPr lang="ko-KR" altLang="en-US" dirty="0"/>
              <a:t>을 만들어 내는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과정을 렌더링 파이프라인 이라고 한다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F8CA32-13C3-4EF1-A7A9-C21387C82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42" y="2678740"/>
            <a:ext cx="6973313" cy="380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4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32867-8D29-431A-94DD-2644120698EA}"/>
              </a:ext>
            </a:extLst>
          </p:cNvPr>
          <p:cNvSpPr txBox="1"/>
          <p:nvPr/>
        </p:nvSpPr>
        <p:spPr>
          <a:xfrm>
            <a:off x="382772" y="520995"/>
            <a:ext cx="880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로컬 스페이스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65E6C-CAD0-4B1B-82DF-9D398CED960E}"/>
              </a:ext>
            </a:extLst>
          </p:cNvPr>
          <p:cNvSpPr txBox="1"/>
          <p:nvPr/>
        </p:nvSpPr>
        <p:spPr>
          <a:xfrm>
            <a:off x="402265" y="1648047"/>
            <a:ext cx="11387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</a:t>
            </a:r>
            <a:r>
              <a:rPr lang="ko-KR" altLang="en-US" dirty="0" err="1"/>
              <a:t>좌표란</a:t>
            </a:r>
            <a:r>
              <a:rPr lang="en-US" altLang="ko-KR" dirty="0"/>
              <a:t>, </a:t>
            </a:r>
            <a:r>
              <a:rPr lang="ko-KR" altLang="en-US" dirty="0"/>
              <a:t>어떠한 물체가 자신을 기준으로 한 점이나 </a:t>
            </a:r>
            <a:r>
              <a:rPr lang="ko-KR" altLang="en-US" dirty="0" err="1"/>
              <a:t>버텍스</a:t>
            </a:r>
            <a:r>
              <a:rPr lang="en-US" altLang="ko-KR" dirty="0"/>
              <a:t>(Vertex)</a:t>
            </a:r>
            <a:r>
              <a:rPr lang="ko-KR" altLang="en-US" dirty="0"/>
              <a:t>의 정보를 가진 상태로 외부 영향이</a:t>
            </a:r>
            <a:endParaRPr lang="en-US" altLang="ko-KR" dirty="0"/>
          </a:p>
          <a:p>
            <a:r>
              <a:rPr lang="ko-KR" altLang="en-US" dirty="0"/>
              <a:t>없는 상태라고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간단하게 설명하자면 무조건 </a:t>
            </a:r>
            <a:r>
              <a:rPr lang="en-US" altLang="ko-KR" dirty="0"/>
              <a:t>0, 0 </a:t>
            </a:r>
            <a:r>
              <a:rPr lang="ko-KR" altLang="en-US" dirty="0"/>
              <a:t>좌표를 기준으로 가지는 어떠한 객체를 가지고 얼마든지 그것을 이동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회전 등 변환 시킬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주변에 비교 할 만한 상대적 크기 등이 없기 때문에 주변의 다른 객체를 고려하지 않고 모델링을 구현 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B486F1-A8B3-4F54-9CF6-40E5A6342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99" y="3689498"/>
            <a:ext cx="3149999" cy="250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0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691E3-8B1D-456C-B328-F4DC85B3C65D}"/>
              </a:ext>
            </a:extLst>
          </p:cNvPr>
          <p:cNvSpPr txBox="1"/>
          <p:nvPr/>
        </p:nvSpPr>
        <p:spPr>
          <a:xfrm>
            <a:off x="382772" y="520995"/>
            <a:ext cx="880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월드 스페이스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A7552-CC68-43BA-988B-63EEDA926AAC}"/>
              </a:ext>
            </a:extLst>
          </p:cNvPr>
          <p:cNvSpPr txBox="1"/>
          <p:nvPr/>
        </p:nvSpPr>
        <p:spPr>
          <a:xfrm>
            <a:off x="402265" y="2254103"/>
            <a:ext cx="86673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모든 물체가 </a:t>
            </a:r>
            <a:r>
              <a:rPr lang="en-US" altLang="ko-KR" dirty="0"/>
              <a:t>0, 0 </a:t>
            </a:r>
            <a:r>
              <a:rPr lang="ko-KR" altLang="en-US" dirty="0"/>
              <a:t>에 존재한다면 모든 물체는 겹쳐 있는 것처럼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일반적인 </a:t>
            </a:r>
            <a:r>
              <a:rPr lang="en-US" altLang="ko-KR" dirty="0"/>
              <a:t>3D </a:t>
            </a:r>
            <a:r>
              <a:rPr lang="ko-KR" altLang="en-US" dirty="0"/>
              <a:t>게임을 보면 객체와 객체 사이의 구분이 명확합니다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사진을 보면 하나의 월드에 캐릭터와 나무</a:t>
            </a:r>
            <a:r>
              <a:rPr lang="en-US" altLang="ko-KR" dirty="0"/>
              <a:t> </a:t>
            </a:r>
            <a:r>
              <a:rPr lang="ko-KR" altLang="en-US" dirty="0"/>
              <a:t>등등이 배치되어 있는 것이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모두 </a:t>
            </a:r>
            <a:r>
              <a:rPr lang="en-US" altLang="ko-KR" dirty="0"/>
              <a:t>x = 0, y = 0, z = 0 </a:t>
            </a:r>
            <a:r>
              <a:rPr lang="ko-KR" altLang="en-US" dirty="0"/>
              <a:t>의 위치가 아니라</a:t>
            </a:r>
            <a:r>
              <a:rPr lang="en-US" altLang="ko-KR" dirty="0"/>
              <a:t>, </a:t>
            </a:r>
            <a:r>
              <a:rPr lang="ko-KR" altLang="en-US" dirty="0"/>
              <a:t>어떤 기준에 의해서 각 객체들이 각자의 좌표를 가지게 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이미 어떠한 기준이 있고 그 기준에서 </a:t>
            </a:r>
            <a:r>
              <a:rPr lang="en-US" altLang="ko-KR" dirty="0"/>
              <a:t>x, y, z </a:t>
            </a:r>
            <a:r>
              <a:rPr lang="ko-KR" altLang="en-US" dirty="0"/>
              <a:t>축으로 얼마나 떨어져 있느냐를 </a:t>
            </a:r>
            <a:endParaRPr lang="en-US" altLang="ko-KR" dirty="0"/>
          </a:p>
          <a:p>
            <a:r>
              <a:rPr lang="ko-KR" altLang="en-US" dirty="0"/>
              <a:t>정해준다면 그 객체는 </a:t>
            </a:r>
            <a:r>
              <a:rPr lang="en-US" altLang="ko-KR" dirty="0"/>
              <a:t>3D </a:t>
            </a:r>
            <a:r>
              <a:rPr lang="ko-KR" altLang="en-US" dirty="0"/>
              <a:t>평면 상에 객체가 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A564E7-E173-435F-A573-85268C1C4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530" y="2254103"/>
            <a:ext cx="2848385" cy="189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0390AB-03FF-480A-B18D-FE29DED3E402}"/>
              </a:ext>
            </a:extLst>
          </p:cNvPr>
          <p:cNvSpPr txBox="1"/>
          <p:nvPr/>
        </p:nvSpPr>
        <p:spPr>
          <a:xfrm>
            <a:off x="402265" y="4529470"/>
            <a:ext cx="1165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처음의 객체는 </a:t>
            </a:r>
            <a:r>
              <a:rPr lang="en-US" altLang="ko-KR" dirty="0"/>
              <a:t>0, 0, 0 </a:t>
            </a:r>
            <a:r>
              <a:rPr lang="ko-KR" altLang="en-US" dirty="0"/>
              <a:t>의 위치를 가지고 있지만 이것을 게임에 사용하기 위해서 하나의 기준 좌표를 가지고</a:t>
            </a:r>
            <a:endParaRPr lang="en-US" altLang="ko-KR" dirty="0"/>
          </a:p>
          <a:p>
            <a:r>
              <a:rPr lang="en-US" altLang="ko-KR" dirty="0"/>
              <a:t>100, 200, 100 &lt;- </a:t>
            </a:r>
            <a:r>
              <a:rPr lang="ko-KR" altLang="en-US" dirty="0"/>
              <a:t>이런 식으로 실제 배치 될 좌표로 이동 시키는 단계를 의미합니다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45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072F0-BCDF-4A9E-B691-AE48A62AFACF}"/>
              </a:ext>
            </a:extLst>
          </p:cNvPr>
          <p:cNvSpPr txBox="1"/>
          <p:nvPr/>
        </p:nvSpPr>
        <p:spPr>
          <a:xfrm>
            <a:off x="382772" y="520995"/>
            <a:ext cx="880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월드 스페이스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28EF2-CBB4-48DD-A671-4EFDFFBBB812}"/>
              </a:ext>
            </a:extLst>
          </p:cNvPr>
          <p:cNvSpPr txBox="1"/>
          <p:nvPr/>
        </p:nvSpPr>
        <p:spPr>
          <a:xfrm>
            <a:off x="269928" y="2498651"/>
            <a:ext cx="11652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때 사용하는 함수로는 다음과 같은 함수들이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D3DXMatrixTranslation(const D3DXMATRIXA16&amp;, FLOAT x, FLOAT y, FLOAT z) -&gt; </a:t>
            </a:r>
            <a:r>
              <a:rPr lang="ko-KR" altLang="en-US" dirty="0"/>
              <a:t>월드 좌표의 이 곳으로 이동</a:t>
            </a:r>
            <a:endParaRPr lang="en-US" altLang="ko-KR" dirty="0"/>
          </a:p>
          <a:p>
            <a:r>
              <a:rPr lang="en-US" altLang="ko-KR" dirty="0" err="1"/>
              <a:t>g_pDevice</a:t>
            </a:r>
            <a:r>
              <a:rPr lang="en-US" altLang="ko-KR" dirty="0"/>
              <a:t>-&gt;</a:t>
            </a:r>
            <a:r>
              <a:rPr lang="en-US" altLang="ko-KR" dirty="0" err="1"/>
              <a:t>SetTransform</a:t>
            </a:r>
            <a:r>
              <a:rPr lang="en-US" altLang="ko-KR" dirty="0"/>
              <a:t>(D3DTS_WORLD, const D3DXMATRIXA16&amp;) -&gt; </a:t>
            </a:r>
            <a:r>
              <a:rPr lang="ko-KR" altLang="en-US" dirty="0"/>
              <a:t>월드 좌표를 기준으로 객체의 현재 </a:t>
            </a:r>
            <a:endParaRPr lang="en-US" altLang="ko-KR" dirty="0"/>
          </a:p>
          <a:p>
            <a:r>
              <a:rPr lang="en-US" altLang="ko-KR" dirty="0"/>
              <a:t>								   </a:t>
            </a:r>
            <a:r>
              <a:rPr lang="ko-KR" altLang="en-US" dirty="0"/>
              <a:t>행렬을 적용시킨다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알아야 할 것은 </a:t>
            </a:r>
            <a:r>
              <a:rPr lang="en-US" altLang="ko-KR" dirty="0" err="1"/>
              <a:t>SetTransform</a:t>
            </a:r>
            <a:r>
              <a:rPr lang="en-US" altLang="ko-KR" dirty="0"/>
              <a:t> </a:t>
            </a:r>
            <a:r>
              <a:rPr lang="ko-KR" altLang="en-US" dirty="0"/>
              <a:t>이라는 함수는 내부에 등록된 월드 좌표들을 기록해 놓는다는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Render()-&gt; </a:t>
            </a:r>
            <a:r>
              <a:rPr lang="ko-KR" altLang="en-US" dirty="0"/>
              <a:t>객체를 그리게 되면 자신이 원하는 월드 좌표에 객체가 그려지게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84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5BEE83-74D7-45E4-BE69-80BE202BF86A}"/>
              </a:ext>
            </a:extLst>
          </p:cNvPr>
          <p:cNvSpPr txBox="1"/>
          <p:nvPr/>
        </p:nvSpPr>
        <p:spPr>
          <a:xfrm>
            <a:off x="382772" y="520995"/>
            <a:ext cx="880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뷰 스페이스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BC0D9-63F7-4EDC-B988-44094C81C4AD}"/>
              </a:ext>
            </a:extLst>
          </p:cNvPr>
          <p:cNvSpPr txBox="1"/>
          <p:nvPr/>
        </p:nvSpPr>
        <p:spPr>
          <a:xfrm>
            <a:off x="269928" y="1446028"/>
            <a:ext cx="1165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3D </a:t>
            </a:r>
            <a:r>
              <a:rPr lang="ko-KR" altLang="en-US" dirty="0"/>
              <a:t>세상에서 각 물체가 위치하고 있다고 한다면 그것을 바라보는 눈이 존재할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관측되지 않으면 각 위치는 의미가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7B46FC-C20A-4337-8881-102782313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878" y="2079406"/>
            <a:ext cx="5050244" cy="170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7B60B3-9E67-4358-8093-768304319AD4}"/>
              </a:ext>
            </a:extLst>
          </p:cNvPr>
          <p:cNvSpPr txBox="1"/>
          <p:nvPr/>
        </p:nvSpPr>
        <p:spPr>
          <a:xfrm>
            <a:off x="269927" y="3858513"/>
            <a:ext cx="11652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그렇다면 관측은 어떻게 하는가</a:t>
            </a:r>
            <a:r>
              <a:rPr lang="en-US" altLang="ko-KR" dirty="0"/>
              <a:t>? </a:t>
            </a:r>
            <a:r>
              <a:rPr lang="ko-KR" altLang="en-US" dirty="0"/>
              <a:t>카메라라는 존재가 있다는 가정하에 그 카메라의 위치와 바라보는 위치를 </a:t>
            </a:r>
            <a:endParaRPr lang="en-US" altLang="ko-KR" dirty="0"/>
          </a:p>
          <a:p>
            <a:r>
              <a:rPr lang="ko-KR" altLang="en-US" dirty="0"/>
              <a:t>가지고 시야가 존재한다면</a:t>
            </a:r>
            <a:r>
              <a:rPr lang="en-US" altLang="ko-KR" dirty="0"/>
              <a:t>, </a:t>
            </a:r>
            <a:r>
              <a:rPr lang="ko-KR" altLang="en-US" dirty="0"/>
              <a:t>그 시야에 비치는 만큼을 </a:t>
            </a:r>
            <a:r>
              <a:rPr lang="en-US" altLang="ko-KR" dirty="0"/>
              <a:t>3D </a:t>
            </a:r>
            <a:r>
              <a:rPr lang="ko-KR" altLang="en-US" dirty="0"/>
              <a:t>화면에서 보고 있다고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카메라가 월드의 특정 위치나 방위를 가진다면 이후 있을 투영이나 </a:t>
            </a:r>
            <a:r>
              <a:rPr lang="ko-KR" altLang="en-US" dirty="0" err="1"/>
              <a:t>클리핑</a:t>
            </a:r>
            <a:r>
              <a:rPr lang="ko-KR" altLang="en-US" dirty="0"/>
              <a:t> 등의 작업이 오히려 연산을 더</a:t>
            </a:r>
            <a:endParaRPr lang="en-US" altLang="ko-KR" dirty="0"/>
          </a:p>
          <a:p>
            <a:r>
              <a:rPr lang="ko-KR" altLang="en-US" dirty="0"/>
              <a:t>사용하게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다이렉트에서는 카메라를 다시 원점으로 돌리고</a:t>
            </a:r>
            <a:r>
              <a:rPr lang="en-US" altLang="ko-KR" dirty="0"/>
              <a:t>, </a:t>
            </a:r>
            <a:r>
              <a:rPr lang="ko-KR" altLang="en-US" dirty="0"/>
              <a:t>바라보고 있던 방향을 양의 </a:t>
            </a:r>
            <a:r>
              <a:rPr lang="en-US" altLang="ko-KR" dirty="0"/>
              <a:t>z </a:t>
            </a:r>
            <a:r>
              <a:rPr lang="ko-KR" altLang="en-US" dirty="0"/>
              <a:t>축을 바라보게 만듭니다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원점으로 돌리고 전방을 바라보고 회전시킨다는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모든 객체들에게 카메라가 이동한 만큼의 행렬을 이동시켜 주고 카메라를 중심으로 모든 행렬을 공전 시켜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모든 객체는 카메라의 위치와 행렬 값이 원점으로 돌아 온 만큼 이동 후 카메라를 중심으로 공전</a:t>
            </a:r>
            <a:r>
              <a:rPr lang="en-US" altLang="ko-KR" dirty="0"/>
              <a:t> </a:t>
            </a:r>
            <a:r>
              <a:rPr lang="ko-KR" altLang="en-US" dirty="0"/>
              <a:t>회전을 해줘야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978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1FD9C-7F25-46AF-BE49-A5A4E315A972}"/>
              </a:ext>
            </a:extLst>
          </p:cNvPr>
          <p:cNvSpPr txBox="1"/>
          <p:nvPr/>
        </p:nvSpPr>
        <p:spPr>
          <a:xfrm>
            <a:off x="382772" y="520995"/>
            <a:ext cx="880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후면 </a:t>
            </a:r>
            <a:r>
              <a:rPr lang="ko-KR" altLang="en-US" sz="2800" b="1" dirty="0" err="1"/>
              <a:t>추려내기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7D068-7F1C-40A9-BADF-C9083865A09E}"/>
              </a:ext>
            </a:extLst>
          </p:cNvPr>
          <p:cNvSpPr txBox="1"/>
          <p:nvPr/>
        </p:nvSpPr>
        <p:spPr>
          <a:xfrm>
            <a:off x="269928" y="1446028"/>
            <a:ext cx="11652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폴리곤은</a:t>
            </a:r>
            <a:r>
              <a:rPr lang="ko-KR" altLang="en-US" dirty="0"/>
              <a:t> 앞면과 뒷면을 가지게 됩니다</a:t>
            </a:r>
            <a:r>
              <a:rPr lang="en-US" altLang="ko-KR" dirty="0"/>
              <a:t>. </a:t>
            </a:r>
            <a:r>
              <a:rPr lang="ko-KR" altLang="en-US" dirty="0"/>
              <a:t>일반적으로 뒷면은 화면에 표시되지 않는 경우가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뒷면도 출력 할 수 있지만 그렇게 한다면 상당한 낭비라고 볼 수 있습니다</a:t>
            </a:r>
            <a:r>
              <a:rPr lang="en-US" altLang="ko-KR" dirty="0"/>
              <a:t>. </a:t>
            </a:r>
            <a:r>
              <a:rPr lang="ko-KR" altLang="en-US" dirty="0"/>
              <a:t>일반적으로 게임에서 가장 많은</a:t>
            </a:r>
            <a:endParaRPr lang="en-US" altLang="ko-KR" dirty="0"/>
          </a:p>
          <a:p>
            <a:r>
              <a:rPr lang="ko-KR" altLang="en-US" dirty="0"/>
              <a:t>자원을 소모하는 것은 렌더링 작업이며</a:t>
            </a:r>
            <a:r>
              <a:rPr lang="en-US" altLang="ko-KR" dirty="0"/>
              <a:t>, </a:t>
            </a:r>
            <a:r>
              <a:rPr lang="ko-KR" altLang="en-US" dirty="0"/>
              <a:t>그 작업의 부담을 줄이기 위한 방법은 역시 출력하지 않아도 될 부분은</a:t>
            </a:r>
            <a:endParaRPr lang="en-US" altLang="ko-KR" dirty="0"/>
          </a:p>
          <a:p>
            <a:r>
              <a:rPr lang="ko-KR" altLang="en-US" dirty="0"/>
              <a:t>출력하지 않는 쪽이 최고입니다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컴퓨터는 순차적인 처리를 하는 기계인지라 </a:t>
            </a:r>
            <a:r>
              <a:rPr lang="ko-KR" altLang="en-US" dirty="0" err="1"/>
              <a:t>폴리곤을</a:t>
            </a:r>
            <a:r>
              <a:rPr lang="ko-KR" altLang="en-US" dirty="0"/>
              <a:t> 면으로 만들 때도 </a:t>
            </a:r>
            <a:r>
              <a:rPr lang="ko-KR" altLang="en-US" dirty="0" err="1"/>
              <a:t>버텍스를</a:t>
            </a:r>
            <a:r>
              <a:rPr lang="ko-KR" altLang="en-US" dirty="0"/>
              <a:t> 하나하나 읽어 하나의 면을</a:t>
            </a:r>
            <a:endParaRPr lang="en-US" altLang="ko-KR" dirty="0"/>
          </a:p>
          <a:p>
            <a:r>
              <a:rPr lang="ko-KR" altLang="en-US" dirty="0"/>
              <a:t>출력합니다</a:t>
            </a:r>
            <a:r>
              <a:rPr lang="en-US" altLang="ko-KR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D928768-FBF6-49E1-B5B2-E385941B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067" y="3602167"/>
            <a:ext cx="3289004" cy="21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64824-6D1E-4E8C-A7F8-D2639ACE00B5}"/>
              </a:ext>
            </a:extLst>
          </p:cNvPr>
          <p:cNvSpPr txBox="1"/>
          <p:nvPr/>
        </p:nvSpPr>
        <p:spPr>
          <a:xfrm>
            <a:off x="269928" y="4088760"/>
            <a:ext cx="11652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옆의 사진과 같이 모두 같은 방향으로 정점으로 변환하다 보면 면이 뒷면일 경우</a:t>
            </a:r>
            <a:endParaRPr lang="en-US" altLang="ko-KR" dirty="0"/>
          </a:p>
          <a:p>
            <a:r>
              <a:rPr lang="ko-KR" altLang="en-US" dirty="0"/>
              <a:t>읽는 순서가 반대가 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면들을 후면이라고 판단하고 추려내는 작업을 하는 것을 후면 </a:t>
            </a:r>
            <a:r>
              <a:rPr lang="ko-KR" altLang="en-US" dirty="0" err="1"/>
              <a:t>추려내기</a:t>
            </a:r>
            <a:endParaRPr lang="en-US" altLang="ko-KR" dirty="0"/>
          </a:p>
          <a:p>
            <a:r>
              <a:rPr lang="ko-KR" altLang="en-US" dirty="0" err="1"/>
              <a:t>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후면 </a:t>
            </a:r>
            <a:r>
              <a:rPr lang="ko-KR" altLang="en-US" dirty="0" err="1"/>
              <a:t>추려내기는</a:t>
            </a:r>
            <a:r>
              <a:rPr lang="ko-KR" altLang="en-US" dirty="0"/>
              <a:t> 디바이스를 통해서 옵션을 설정 할 수가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68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E0634-D154-40DE-A017-D43BAE1DBAFF}"/>
              </a:ext>
            </a:extLst>
          </p:cNvPr>
          <p:cNvSpPr txBox="1"/>
          <p:nvPr/>
        </p:nvSpPr>
        <p:spPr>
          <a:xfrm>
            <a:off x="382772" y="520995"/>
            <a:ext cx="880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5. </a:t>
            </a:r>
            <a:r>
              <a:rPr lang="ko-KR" altLang="en-US" sz="2800" b="1" dirty="0"/>
              <a:t>조명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9A812-E880-4DBE-B11F-C988AE9FF466}"/>
              </a:ext>
            </a:extLst>
          </p:cNvPr>
          <p:cNvSpPr txBox="1"/>
          <p:nvPr/>
        </p:nvSpPr>
        <p:spPr>
          <a:xfrm>
            <a:off x="269928" y="2828835"/>
            <a:ext cx="11652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우리가 눈으로 사물의 색과 빛 명암을 구분 해낼 수 있는 것은 빛이 있기 때문입니다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3D </a:t>
            </a:r>
            <a:r>
              <a:rPr lang="ko-KR" altLang="en-US" dirty="0"/>
              <a:t>프로그래밍 에서도 마찬가지 입니다</a:t>
            </a:r>
            <a:r>
              <a:rPr lang="en-US" altLang="ko-KR" dirty="0"/>
              <a:t>. </a:t>
            </a:r>
            <a:r>
              <a:rPr lang="ko-KR" altLang="en-US" dirty="0"/>
              <a:t>각 면에 빛이 비춰져야 어떠한 색깔인 지 모양을 가지고 있는 지 알 수 </a:t>
            </a:r>
            <a:endParaRPr lang="en-US" altLang="ko-KR" dirty="0"/>
          </a:p>
          <a:p>
            <a:r>
              <a:rPr lang="ko-KR" altLang="en-US" dirty="0"/>
              <a:t>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조명이란 이렇 게 </a:t>
            </a:r>
            <a:r>
              <a:rPr lang="ko-KR" altLang="en-US" dirty="0" err="1"/>
              <a:t>폴리곤에</a:t>
            </a:r>
            <a:r>
              <a:rPr lang="ko-KR" altLang="en-US" dirty="0"/>
              <a:t> 빛을 비춰서 반사되는 빛과 명암 색상을 만들어 내는 작업입니다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8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9A77C-78DC-4C21-8810-574865F32265}"/>
              </a:ext>
            </a:extLst>
          </p:cNvPr>
          <p:cNvSpPr txBox="1"/>
          <p:nvPr/>
        </p:nvSpPr>
        <p:spPr>
          <a:xfrm>
            <a:off x="382772" y="520995"/>
            <a:ext cx="880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6. </a:t>
            </a:r>
            <a:r>
              <a:rPr lang="ko-KR" altLang="en-US" sz="2800" b="1" dirty="0" err="1"/>
              <a:t>클리핑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00B71-9B1C-43E3-8D48-4D4EF3B8124C}"/>
              </a:ext>
            </a:extLst>
          </p:cNvPr>
          <p:cNvSpPr txBox="1"/>
          <p:nvPr/>
        </p:nvSpPr>
        <p:spPr>
          <a:xfrm>
            <a:off x="269928" y="2733142"/>
            <a:ext cx="11652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후면 </a:t>
            </a:r>
            <a:r>
              <a:rPr lang="ko-KR" altLang="en-US" dirty="0" err="1"/>
              <a:t>추려내기</a:t>
            </a:r>
            <a:r>
              <a:rPr lang="ko-KR" altLang="en-US" dirty="0"/>
              <a:t> 작업에서 말했듯이 렌더링 작업은 컴퓨터의 </a:t>
            </a:r>
            <a:r>
              <a:rPr lang="en-US" altLang="ko-KR" dirty="0"/>
              <a:t>CPU </a:t>
            </a:r>
            <a:r>
              <a:rPr lang="ko-KR" altLang="en-US" dirty="0"/>
              <a:t>나 </a:t>
            </a:r>
            <a:r>
              <a:rPr lang="en-US" altLang="ko-KR" dirty="0"/>
              <a:t>GPU </a:t>
            </a:r>
            <a:r>
              <a:rPr lang="ko-KR" altLang="en-US" dirty="0"/>
              <a:t>에 가장 많은 연산을 필요로 하는</a:t>
            </a:r>
            <a:endParaRPr lang="en-US" altLang="ko-KR" dirty="0"/>
          </a:p>
          <a:p>
            <a:r>
              <a:rPr lang="ko-KR" altLang="en-US" dirty="0"/>
              <a:t>작업입니다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뷰 스페이스까지 변환되었다면 화면에 보여져야 할 </a:t>
            </a:r>
            <a:r>
              <a:rPr lang="ko-KR" altLang="en-US" dirty="0" err="1"/>
              <a:t>폴리곤들이</a:t>
            </a:r>
            <a:r>
              <a:rPr lang="ko-KR" altLang="en-US" dirty="0"/>
              <a:t> 있을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반대로 시야 바깥에 존재하는 보이지 않아야 할 </a:t>
            </a:r>
            <a:r>
              <a:rPr lang="ko-KR" altLang="en-US" dirty="0" err="1"/>
              <a:t>폴리곤들도</a:t>
            </a:r>
            <a:r>
              <a:rPr lang="ko-KR" altLang="en-US" dirty="0"/>
              <a:t> 있을 것입니다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클리핑이란</a:t>
            </a:r>
            <a:r>
              <a:rPr lang="ko-KR" altLang="en-US" dirty="0"/>
              <a:t> 후면 </a:t>
            </a:r>
            <a:r>
              <a:rPr lang="ko-KR" altLang="en-US" dirty="0" err="1"/>
              <a:t>추려내기의</a:t>
            </a:r>
            <a:r>
              <a:rPr lang="ko-KR" altLang="en-US" dirty="0"/>
              <a:t> 후면처럼 시야 밖에 보이지 않아야 할 </a:t>
            </a:r>
            <a:r>
              <a:rPr lang="ko-KR" altLang="en-US" dirty="0" err="1"/>
              <a:t>폴리곤들을</a:t>
            </a:r>
            <a:r>
              <a:rPr lang="ko-KR" altLang="en-US" dirty="0"/>
              <a:t> 렌더링 하지 않게 구분하는</a:t>
            </a:r>
            <a:endParaRPr lang="en-US" altLang="ko-KR" dirty="0"/>
          </a:p>
          <a:p>
            <a:r>
              <a:rPr lang="ko-KR" altLang="en-US" dirty="0"/>
              <a:t>작업입니다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26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890</Words>
  <Application>Microsoft Office PowerPoint</Application>
  <PresentationFormat>와이드스크린</PresentationFormat>
  <Paragraphs>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PC-09</dc:creator>
  <cp:lastModifiedBy>PC-09</cp:lastModifiedBy>
  <cp:revision>6</cp:revision>
  <dcterms:created xsi:type="dcterms:W3CDTF">2020-07-20T06:27:40Z</dcterms:created>
  <dcterms:modified xsi:type="dcterms:W3CDTF">2020-07-20T07:24:39Z</dcterms:modified>
</cp:coreProperties>
</file>