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01" autoAdjust="0"/>
    <p:restoredTop sz="94660"/>
  </p:normalViewPr>
  <p:slideViewPr>
    <p:cSldViewPr>
      <p:cViewPr varScale="1">
        <p:scale>
          <a:sx n="78" d="100"/>
          <a:sy n="78" d="100"/>
        </p:scale>
        <p:origin x="-4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DC3A-7BF0-4E86-B0C9-E5770910B261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5663-FDE0-4D03-8DDC-F52B51EB22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DC3A-7BF0-4E86-B0C9-E5770910B261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5663-FDE0-4D03-8DDC-F52B51EB22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DC3A-7BF0-4E86-B0C9-E5770910B261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5663-FDE0-4D03-8DDC-F52B51EB22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DC3A-7BF0-4E86-B0C9-E5770910B261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5663-FDE0-4D03-8DDC-F52B51EB22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DC3A-7BF0-4E86-B0C9-E5770910B261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5663-FDE0-4D03-8DDC-F52B51EB22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DC3A-7BF0-4E86-B0C9-E5770910B261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5663-FDE0-4D03-8DDC-F52B51EB22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DC3A-7BF0-4E86-B0C9-E5770910B261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5663-FDE0-4D03-8DDC-F52B51EB22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DC3A-7BF0-4E86-B0C9-E5770910B261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5663-FDE0-4D03-8DDC-F52B51EB22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DC3A-7BF0-4E86-B0C9-E5770910B261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5663-FDE0-4D03-8DDC-F52B51EB22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DC3A-7BF0-4E86-B0C9-E5770910B261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5663-FDE0-4D03-8DDC-F52B51EB22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DC3A-7BF0-4E86-B0C9-E5770910B261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5663-FDE0-4D03-8DDC-F52B51EB22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6DC3A-7BF0-4E86-B0C9-E5770910B261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A5663-FDE0-4D03-8DDC-F52B51EB22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행렬 변환</a:t>
            </a:r>
            <a:r>
              <a:rPr lang="en-US" altLang="ko-KR" b="1" dirty="0" smtClean="0"/>
              <a:t>(Matrix </a:t>
            </a:r>
            <a:r>
              <a:rPr lang="en-US" altLang="ko-KR" b="1" dirty="0" err="1" smtClean="0"/>
              <a:t>Transfrom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 err="1" smtClean="0">
                <a:solidFill>
                  <a:schemeClr val="tx1"/>
                </a:solidFill>
              </a:rPr>
              <a:t>게</a:t>
            </a:r>
            <a:r>
              <a:rPr lang="ko-KR" altLang="en-US" b="1" dirty="0" err="1">
                <a:solidFill>
                  <a:schemeClr val="tx1"/>
                </a:solidFill>
              </a:rPr>
              <a:t>플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3A </a:t>
            </a:r>
            <a:r>
              <a:rPr lang="ko-KR" altLang="en-US" b="1" dirty="0" smtClean="0">
                <a:solidFill>
                  <a:schemeClr val="tx1"/>
                </a:solidFill>
              </a:rPr>
              <a:t>심재철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635896" y="1700808"/>
          <a:ext cx="1935988" cy="187220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83997"/>
                <a:gridCol w="483997"/>
                <a:gridCol w="483997"/>
                <a:gridCol w="483997"/>
              </a:tblGrid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Px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Py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Pz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486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이동 행렬 </a:t>
            </a:r>
            <a:r>
              <a:rPr lang="en-US" altLang="ko-KR" sz="2800" b="1" dirty="0" smtClean="0"/>
              <a:t>(Matrix Transform)</a:t>
            </a:r>
            <a:endParaRPr lang="ko-KR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005064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x, y, z </a:t>
            </a:r>
            <a:r>
              <a:rPr lang="ko-KR" altLang="en-US" sz="1600" dirty="0" smtClean="0"/>
              <a:t>에 있는 값이 바로 이동하고자 하는 값이다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(x, y, z, 1) </a:t>
            </a:r>
            <a:r>
              <a:rPr lang="ko-KR" altLang="en-US" sz="1600" dirty="0" smtClean="0"/>
              <a:t>벡터를 위와 같은 행렬로 곱하면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Px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Py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Pz</a:t>
            </a:r>
            <a:r>
              <a:rPr lang="en-US" altLang="ko-KR" sz="1600" dirty="0" smtClean="0"/>
              <a:t>, 0) </a:t>
            </a:r>
            <a:r>
              <a:rPr lang="ko-KR" altLang="en-US" sz="1600" dirty="0" smtClean="0"/>
              <a:t>만큼을 이동시킨 벡터를 얻는다</a:t>
            </a:r>
            <a:r>
              <a:rPr lang="en-US" altLang="ko-KR" sz="1600" dirty="0" smtClean="0"/>
              <a:t>.</a:t>
            </a:r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smtClean="0"/>
              <a:t>((x * 1 + y * 0 + z * 0 + w * </a:t>
            </a:r>
            <a:r>
              <a:rPr lang="en-US" altLang="ko-KR" sz="1600" dirty="0" err="1" smtClean="0"/>
              <a:t>px</a:t>
            </a:r>
            <a:r>
              <a:rPr lang="en-US" altLang="ko-KR" sz="1600" dirty="0" smtClean="0"/>
              <a:t>), </a:t>
            </a:r>
            <a:r>
              <a:rPr lang="en-US" altLang="ko-KR" sz="1600" dirty="0" smtClean="0"/>
              <a:t>(x * 0 + y * 1 + z * 0 + w * </a:t>
            </a:r>
            <a:r>
              <a:rPr lang="en-US" altLang="ko-KR" sz="1600" dirty="0" err="1" smtClean="0"/>
              <a:t>py</a:t>
            </a:r>
            <a:r>
              <a:rPr lang="en-US" altLang="ko-KR" sz="1600" dirty="0" smtClean="0"/>
              <a:t>), </a:t>
            </a:r>
          </a:p>
          <a:p>
            <a:pPr algn="ctr"/>
            <a:r>
              <a:rPr lang="en-US" altLang="ko-KR" sz="1600" dirty="0" smtClean="0"/>
              <a:t>(x * 0 + y * 0 + z * 1 + w * </a:t>
            </a:r>
            <a:r>
              <a:rPr lang="en-US" altLang="ko-KR" sz="1600" dirty="0" err="1" smtClean="0"/>
              <a:t>pz</a:t>
            </a:r>
            <a:r>
              <a:rPr lang="en-US" altLang="ko-KR" sz="1600" dirty="0" smtClean="0"/>
              <a:t>), (x * 0 + y * 0 + z * 0 + w * 1),</a:t>
            </a:r>
            <a:r>
              <a:rPr lang="en-US" altLang="ko-KR" sz="1600" dirty="0" smtClean="0"/>
              <a:t>)</a:t>
            </a: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 smtClean="0"/>
              <a:t>위</a:t>
            </a:r>
            <a:r>
              <a:rPr lang="ko-KR" altLang="en-US" sz="1600" dirty="0"/>
              <a:t>의 </a:t>
            </a:r>
            <a:r>
              <a:rPr lang="ko-KR" altLang="en-US" sz="1600" dirty="0" smtClean="0"/>
              <a:t>벡터의 정의에서 </a:t>
            </a:r>
            <a:r>
              <a:rPr lang="en-US" altLang="ko-KR" sz="1600" dirty="0" smtClean="0"/>
              <a:t>w </a:t>
            </a:r>
            <a:r>
              <a:rPr lang="ko-KR" altLang="en-US" sz="1600" dirty="0" smtClean="0"/>
              <a:t>값은 </a:t>
            </a:r>
            <a:r>
              <a:rPr lang="en-US" altLang="ko-KR" sz="1600" dirty="0" smtClean="0"/>
              <a:t>1 </a:t>
            </a:r>
            <a:r>
              <a:rPr lang="ko-KR" altLang="en-US" sz="1600" dirty="0" smtClean="0"/>
              <a:t>로 정의되었기 때문에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결과적으로 </a:t>
            </a:r>
            <a:r>
              <a:rPr lang="en-US" altLang="ko-KR" sz="1600" dirty="0" smtClean="0"/>
              <a:t>w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= 1 </a:t>
            </a:r>
            <a:r>
              <a:rPr lang="ko-KR" altLang="en-US" sz="1600" dirty="0" smtClean="0"/>
              <a:t>로 볼 수 있다</a:t>
            </a:r>
            <a:r>
              <a:rPr lang="en-US" altLang="ko-KR" sz="1600" dirty="0" smtClean="0"/>
              <a:t>.</a:t>
            </a:r>
          </a:p>
          <a:p>
            <a:pPr algn="ctr"/>
            <a:r>
              <a:rPr lang="ko-KR" altLang="en-US" sz="1600" dirty="0" smtClean="0"/>
              <a:t>따라</a:t>
            </a:r>
            <a:r>
              <a:rPr lang="ko-KR" altLang="en-US" sz="1600" dirty="0"/>
              <a:t>서</a:t>
            </a:r>
            <a:r>
              <a:rPr lang="en-US" altLang="ko-KR" sz="1600" dirty="0" smtClean="0"/>
              <a:t>, ((x + </a:t>
            </a:r>
            <a:r>
              <a:rPr lang="en-US" altLang="ko-KR" sz="1600" dirty="0" err="1" smtClean="0"/>
              <a:t>Px</a:t>
            </a:r>
            <a:r>
              <a:rPr lang="en-US" altLang="ko-KR" sz="1600" dirty="0" smtClean="0"/>
              <a:t>), (y + </a:t>
            </a:r>
            <a:r>
              <a:rPr lang="en-US" altLang="ko-KR" sz="1600" dirty="0" err="1" smtClean="0"/>
              <a:t>Py</a:t>
            </a:r>
            <a:r>
              <a:rPr lang="en-US" altLang="ko-KR" sz="1600" dirty="0" smtClean="0"/>
              <a:t>), (z + </a:t>
            </a:r>
            <a:r>
              <a:rPr lang="en-US" altLang="ko-KR" sz="1600" dirty="0" err="1" smtClean="0"/>
              <a:t>Pz</a:t>
            </a:r>
            <a:r>
              <a:rPr lang="en-US" altLang="ko-KR" sz="1600" dirty="0" smtClean="0"/>
              <a:t>), 1) </a:t>
            </a:r>
            <a:r>
              <a:rPr lang="ko-KR" altLang="en-US" sz="1600" dirty="0" smtClean="0"/>
              <a:t>의 벡터가 된다</a:t>
            </a:r>
            <a:r>
              <a:rPr lang="en-US" altLang="ko-KR" sz="1600" dirty="0" smtClean="0"/>
              <a:t>.</a:t>
            </a: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 smtClean="0"/>
              <a:t>만약 위의 벡터의 </a:t>
            </a:r>
            <a:r>
              <a:rPr lang="en-US" altLang="ko-KR" sz="1600" dirty="0" smtClean="0"/>
              <a:t>w </a:t>
            </a:r>
            <a:r>
              <a:rPr lang="ko-KR" altLang="en-US" sz="1600" dirty="0" smtClean="0"/>
              <a:t>값이 </a:t>
            </a:r>
            <a:r>
              <a:rPr lang="en-US" altLang="ko-KR" sz="1600" dirty="0" smtClean="0"/>
              <a:t>0 </a:t>
            </a:r>
            <a:r>
              <a:rPr lang="ko-KR" altLang="en-US" sz="1600" dirty="0"/>
              <a:t>인 </a:t>
            </a:r>
            <a:r>
              <a:rPr lang="ko-KR" altLang="en-US" sz="1600" dirty="0" smtClean="0"/>
              <a:t>상황 이라면 벡터의 값은 변하지 않는다</a:t>
            </a:r>
            <a:r>
              <a:rPr lang="en-US" altLang="ko-KR" sz="1600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635896" y="1700808"/>
          <a:ext cx="1935988" cy="187220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83997"/>
                <a:gridCol w="483997"/>
                <a:gridCol w="483997"/>
                <a:gridCol w="483997"/>
              </a:tblGrid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Sx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Sy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Sz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5486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크</a:t>
            </a:r>
            <a:r>
              <a:rPr lang="ko-KR" altLang="en-US" sz="2800" b="1" dirty="0"/>
              <a:t>기</a:t>
            </a:r>
            <a:r>
              <a:rPr lang="ko-KR" altLang="en-US" sz="2800" b="1" dirty="0" smtClean="0"/>
              <a:t> 행렬 </a:t>
            </a:r>
            <a:r>
              <a:rPr lang="en-US" altLang="ko-KR" sz="2800" b="1" dirty="0" smtClean="0"/>
              <a:t>(Matrix Scaling)</a:t>
            </a:r>
            <a:endParaRPr lang="ko-KR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005064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1 * 4 </a:t>
            </a:r>
            <a:r>
              <a:rPr lang="ko-KR" altLang="en-US" sz="1600" dirty="0" smtClean="0"/>
              <a:t>행렬과 </a:t>
            </a:r>
            <a:r>
              <a:rPr lang="en-US" altLang="ko-KR" sz="1600" dirty="0" smtClean="0"/>
              <a:t>4 * 4 </a:t>
            </a:r>
            <a:r>
              <a:rPr lang="ko-KR" altLang="en-US" sz="1600" dirty="0" smtClean="0"/>
              <a:t>행렬을 곱할 경우</a:t>
            </a:r>
            <a:r>
              <a:rPr lang="en-US" altLang="ko-KR" sz="1600" dirty="0" smtClean="0"/>
              <a:t>, 1 * 4 </a:t>
            </a:r>
            <a:r>
              <a:rPr lang="ko-KR" altLang="en-US" sz="1600" dirty="0" smtClean="0"/>
              <a:t>행렬</a:t>
            </a:r>
            <a:r>
              <a:rPr lang="ko-KR" altLang="en-US" sz="1600" dirty="0"/>
              <a:t>의 </a:t>
            </a:r>
            <a:r>
              <a:rPr lang="ko-KR" altLang="en-US" sz="1600" dirty="0" smtClean="0"/>
              <a:t>각 항목의 값은 </a:t>
            </a:r>
            <a:r>
              <a:rPr lang="en-US" altLang="ko-KR" sz="1600" dirty="0" smtClean="0"/>
              <a:t>4 * 4 </a:t>
            </a:r>
            <a:r>
              <a:rPr lang="ko-KR" altLang="en-US" sz="1600" dirty="0" smtClean="0"/>
              <a:t>행렬의 각각의 열과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곱</a:t>
            </a:r>
            <a:r>
              <a:rPr lang="ko-KR" altLang="en-US" sz="1600" dirty="0"/>
              <a:t>한 </a:t>
            </a:r>
            <a:r>
              <a:rPr lang="ko-KR" altLang="en-US" sz="1600" dirty="0" smtClean="0"/>
              <a:t>값이라는 점을 이용하면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손쉽게 벡터의 크기를 변환할 </a:t>
            </a:r>
            <a:r>
              <a:rPr lang="ko-KR" altLang="en-US" sz="1600" dirty="0"/>
              <a:t>수 </a:t>
            </a:r>
            <a:r>
              <a:rPr lang="ko-KR" altLang="en-US" sz="1600" dirty="0" smtClean="0"/>
              <a:t>있게 된다</a:t>
            </a:r>
            <a:r>
              <a:rPr lang="en-US" altLang="ko-KR" sz="1600" dirty="0" smtClean="0"/>
              <a:t>.</a:t>
            </a:r>
          </a:p>
          <a:p>
            <a:pPr algn="ctr"/>
            <a:r>
              <a:rPr lang="ko-KR" altLang="en-US" sz="1600" dirty="0"/>
              <a:t>행 </a:t>
            </a:r>
            <a:r>
              <a:rPr lang="ko-KR" altLang="en-US" sz="1600" dirty="0" smtClean="0"/>
              <a:t>벡터 </a:t>
            </a:r>
            <a:r>
              <a:rPr lang="en-US" altLang="ko-KR" sz="1600" dirty="0" smtClean="0"/>
              <a:t>V = (</a:t>
            </a:r>
            <a:r>
              <a:rPr lang="en-US" altLang="ko-KR" sz="1600" dirty="0" err="1" smtClean="0"/>
              <a:t>Vx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Vy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Vz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Vw</a:t>
            </a:r>
            <a:r>
              <a:rPr lang="en-US" altLang="ko-KR" sz="1600" dirty="0" smtClean="0"/>
              <a:t>) 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위 행렬과 곱했을 때 결과는 아래와 같다</a:t>
            </a:r>
            <a:r>
              <a:rPr lang="en-US" altLang="ko-KR" sz="1600" dirty="0" smtClean="0"/>
              <a:t>.</a:t>
            </a:r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smtClean="0"/>
              <a:t>V = ((</a:t>
            </a:r>
            <a:r>
              <a:rPr lang="en-US" altLang="ko-KR" sz="1600" dirty="0" err="1" smtClean="0"/>
              <a:t>Vx</a:t>
            </a:r>
            <a:r>
              <a:rPr lang="en-US" altLang="ko-KR" sz="1600" dirty="0" smtClean="0"/>
              <a:t> * </a:t>
            </a:r>
            <a:r>
              <a:rPr lang="en-US" altLang="ko-KR" sz="1600" dirty="0" err="1" smtClean="0"/>
              <a:t>Sx</a:t>
            </a:r>
            <a:r>
              <a:rPr lang="en-US" altLang="ko-KR" sz="1600" dirty="0" smtClean="0"/>
              <a:t>) + (</a:t>
            </a:r>
            <a:r>
              <a:rPr lang="en-US" altLang="ko-KR" sz="1600" dirty="0" err="1" smtClean="0"/>
              <a:t>Vy</a:t>
            </a:r>
            <a:r>
              <a:rPr lang="en-US" altLang="ko-KR" sz="1600" dirty="0" smtClean="0"/>
              <a:t> * 0) + (</a:t>
            </a:r>
            <a:r>
              <a:rPr lang="en-US" altLang="ko-KR" sz="1600" dirty="0" err="1" smtClean="0"/>
              <a:t>Vz</a:t>
            </a:r>
            <a:r>
              <a:rPr lang="en-US" altLang="ko-KR" sz="1600" dirty="0" smtClean="0"/>
              <a:t> * 0) + (</a:t>
            </a:r>
            <a:r>
              <a:rPr lang="en-US" altLang="ko-KR" sz="1600" dirty="0" err="1" smtClean="0"/>
              <a:t>Vw</a:t>
            </a:r>
            <a:r>
              <a:rPr lang="en-US" altLang="ko-KR" sz="1600" dirty="0" smtClean="0"/>
              <a:t> * 0),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Vx</a:t>
            </a:r>
            <a:r>
              <a:rPr lang="en-US" altLang="ko-KR" sz="1600" dirty="0" smtClean="0"/>
              <a:t> * 0) + (</a:t>
            </a:r>
            <a:r>
              <a:rPr lang="en-US" altLang="ko-KR" sz="1600" dirty="0" err="1" smtClean="0"/>
              <a:t>Vy</a:t>
            </a:r>
            <a:r>
              <a:rPr lang="en-US" altLang="ko-KR" sz="1600" dirty="0" smtClean="0"/>
              <a:t> * </a:t>
            </a:r>
            <a:r>
              <a:rPr lang="en-US" altLang="ko-KR" sz="1600" dirty="0" err="1" smtClean="0"/>
              <a:t>Sy</a:t>
            </a:r>
            <a:r>
              <a:rPr lang="en-US" altLang="ko-KR" sz="1600" dirty="0" smtClean="0"/>
              <a:t>) + (</a:t>
            </a:r>
            <a:r>
              <a:rPr lang="en-US" altLang="ko-KR" sz="1600" dirty="0" err="1" smtClean="0"/>
              <a:t>Vz</a:t>
            </a:r>
            <a:r>
              <a:rPr lang="en-US" altLang="ko-KR" sz="1600" dirty="0" smtClean="0"/>
              <a:t> * 0) + (</a:t>
            </a:r>
            <a:r>
              <a:rPr lang="en-US" altLang="ko-KR" sz="1600" dirty="0" err="1" smtClean="0"/>
              <a:t>Vw</a:t>
            </a:r>
            <a:r>
              <a:rPr lang="en-US" altLang="ko-KR" sz="1600" dirty="0" smtClean="0"/>
              <a:t> * 0),</a:t>
            </a:r>
          </a:p>
          <a:p>
            <a:pPr algn="ctr"/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Vx</a:t>
            </a:r>
            <a:r>
              <a:rPr lang="en-US" altLang="ko-KR" sz="1600" dirty="0" smtClean="0"/>
              <a:t> * 0) + (</a:t>
            </a:r>
            <a:r>
              <a:rPr lang="en-US" altLang="ko-KR" sz="1600" dirty="0" err="1" smtClean="0"/>
              <a:t>Vy</a:t>
            </a:r>
            <a:r>
              <a:rPr lang="en-US" altLang="ko-KR" sz="1600" dirty="0" smtClean="0"/>
              <a:t> * 0) + (</a:t>
            </a:r>
            <a:r>
              <a:rPr lang="en-US" altLang="ko-KR" sz="1600" dirty="0" err="1" smtClean="0"/>
              <a:t>Vz</a:t>
            </a:r>
            <a:r>
              <a:rPr lang="en-US" altLang="ko-KR" sz="1600" dirty="0" smtClean="0"/>
              <a:t> * </a:t>
            </a:r>
            <a:r>
              <a:rPr lang="en-US" altLang="ko-KR" sz="1600" dirty="0" err="1" smtClean="0"/>
              <a:t>Sz</a:t>
            </a:r>
            <a:r>
              <a:rPr lang="en-US" altLang="ko-KR" sz="1600" dirty="0" smtClean="0"/>
              <a:t>) + (</a:t>
            </a:r>
            <a:r>
              <a:rPr lang="en-US" altLang="ko-KR" sz="1600" dirty="0" err="1" smtClean="0"/>
              <a:t>Vw</a:t>
            </a:r>
            <a:r>
              <a:rPr lang="en-US" altLang="ko-KR" sz="1600" dirty="0" smtClean="0"/>
              <a:t> * 0), (</a:t>
            </a:r>
            <a:r>
              <a:rPr lang="en-US" altLang="ko-KR" sz="1600" dirty="0" err="1" smtClean="0"/>
              <a:t>Vx</a:t>
            </a:r>
            <a:r>
              <a:rPr lang="en-US" altLang="ko-KR" sz="1600" dirty="0" smtClean="0"/>
              <a:t> * 0) + (</a:t>
            </a:r>
            <a:r>
              <a:rPr lang="en-US" altLang="ko-KR" sz="1600" dirty="0" err="1" smtClean="0"/>
              <a:t>Vy</a:t>
            </a:r>
            <a:r>
              <a:rPr lang="en-US" altLang="ko-KR" sz="1600" dirty="0" smtClean="0"/>
              <a:t> * 0) + (</a:t>
            </a:r>
            <a:r>
              <a:rPr lang="en-US" altLang="ko-KR" sz="1600" dirty="0" err="1" smtClean="0"/>
              <a:t>Vz</a:t>
            </a:r>
            <a:r>
              <a:rPr lang="en-US" altLang="ko-KR" sz="1600" dirty="0" smtClean="0"/>
              <a:t> * 0) + (</a:t>
            </a:r>
            <a:r>
              <a:rPr lang="en-US" altLang="ko-KR" sz="1600" dirty="0" err="1" smtClean="0"/>
              <a:t>Vw</a:t>
            </a:r>
            <a:r>
              <a:rPr lang="en-US" altLang="ko-KR" sz="1600" dirty="0" smtClean="0"/>
              <a:t> * 1))</a:t>
            </a:r>
          </a:p>
          <a:p>
            <a:pPr algn="ctr"/>
            <a:r>
              <a:rPr lang="en-US" altLang="ko-KR" sz="1600" dirty="0" smtClean="0"/>
              <a:t>= ((</a:t>
            </a:r>
            <a:r>
              <a:rPr lang="en-US" altLang="ko-KR" sz="1600" dirty="0" err="1" smtClean="0"/>
              <a:t>Vx</a:t>
            </a:r>
            <a:r>
              <a:rPr lang="en-US" altLang="ko-KR" sz="1600" dirty="0" smtClean="0"/>
              <a:t> * </a:t>
            </a:r>
            <a:r>
              <a:rPr lang="en-US" altLang="ko-KR" sz="1600" dirty="0" err="1" smtClean="0"/>
              <a:t>Sx</a:t>
            </a:r>
            <a:r>
              <a:rPr lang="en-US" altLang="ko-KR" sz="1600" dirty="0" smtClean="0"/>
              <a:t>), (</a:t>
            </a:r>
            <a:r>
              <a:rPr lang="en-US" altLang="ko-KR" sz="1600" dirty="0" err="1" smtClean="0"/>
              <a:t>Vy</a:t>
            </a:r>
            <a:r>
              <a:rPr lang="en-US" altLang="ko-KR" sz="1600" dirty="0" smtClean="0"/>
              <a:t> * </a:t>
            </a:r>
            <a:r>
              <a:rPr lang="en-US" altLang="ko-KR" sz="1600" dirty="0" err="1" smtClean="0"/>
              <a:t>Sy</a:t>
            </a:r>
            <a:r>
              <a:rPr lang="en-US" altLang="ko-KR" sz="1600" dirty="0" smtClean="0"/>
              <a:t>), (</a:t>
            </a:r>
            <a:r>
              <a:rPr lang="en-US" altLang="ko-KR" sz="1600" dirty="0" err="1" smtClean="0"/>
              <a:t>Vz</a:t>
            </a:r>
            <a:r>
              <a:rPr lang="en-US" altLang="ko-KR" sz="1600" dirty="0" smtClean="0"/>
              <a:t> * </a:t>
            </a:r>
            <a:r>
              <a:rPr lang="en-US" altLang="ko-KR" sz="1600" dirty="0" err="1" smtClean="0"/>
              <a:t>Sz</a:t>
            </a:r>
            <a:r>
              <a:rPr lang="en-US" altLang="ko-KR" sz="1600" dirty="0" smtClean="0"/>
              <a:t>), (</a:t>
            </a:r>
            <a:r>
              <a:rPr lang="en-US" altLang="ko-KR" sz="1600" dirty="0" err="1" smtClean="0"/>
              <a:t>Vw</a:t>
            </a:r>
            <a:r>
              <a:rPr lang="en-US" altLang="ko-KR" sz="1600" dirty="0" smtClean="0"/>
              <a:t> * 1))</a:t>
            </a: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 smtClean="0"/>
              <a:t>결국 </a:t>
            </a:r>
            <a:r>
              <a:rPr lang="en-US" altLang="ko-KR" sz="1600" dirty="0" smtClean="0"/>
              <a:t>S </a:t>
            </a:r>
            <a:r>
              <a:rPr lang="ko-KR" altLang="en-US" sz="1600" dirty="0" smtClean="0"/>
              <a:t>의 각각의 항목들이 </a:t>
            </a:r>
            <a:r>
              <a:rPr lang="en-US" altLang="ko-KR" sz="1600" dirty="0" smtClean="0"/>
              <a:t>V </a:t>
            </a:r>
            <a:r>
              <a:rPr lang="ko-KR" altLang="en-US" sz="1600" dirty="0" smtClean="0"/>
              <a:t>의 항목과 대응되게 곱해지는 모습을 볼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486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회전 행렬 </a:t>
            </a:r>
            <a:r>
              <a:rPr lang="en-US" altLang="ko-KR" sz="2800" b="1" dirty="0" smtClean="0"/>
              <a:t>(Matrix Rotation)</a:t>
            </a:r>
            <a:endParaRPr lang="ko-KR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681625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벡터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회전 시키기 위해서는 우선 어느 축을 기준으로 회전할 것인가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얼마나 회전 시킬 것인가</a:t>
            </a:r>
            <a:endParaRPr lang="en-US" altLang="ko-KR" sz="1600" dirty="0" smtClean="0"/>
          </a:p>
          <a:p>
            <a:pPr algn="ctr"/>
            <a:r>
              <a:rPr lang="ko-KR" altLang="en-US" sz="1600" dirty="0"/>
              <a:t>에 </a:t>
            </a:r>
            <a:r>
              <a:rPr lang="ko-KR" altLang="en-US" sz="1600" dirty="0" smtClean="0"/>
              <a:t>대한 정보가 필요하다</a:t>
            </a:r>
            <a:r>
              <a:rPr lang="en-US" altLang="ko-KR" sz="1600" dirty="0" smtClean="0"/>
              <a:t>.</a:t>
            </a:r>
          </a:p>
          <a:p>
            <a:pPr algn="ctr"/>
            <a:r>
              <a:rPr lang="ko-KR" altLang="en-US" sz="1600" dirty="0" smtClean="0"/>
              <a:t>회전 행렬은 기준이 되는 축에 따라 각각의 연산이 다르다</a:t>
            </a:r>
            <a:r>
              <a:rPr lang="en-US" altLang="ko-KR" sz="1600" dirty="0" smtClean="0"/>
              <a:t>.</a:t>
            </a: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 smtClean="0"/>
              <a:t>다음 행렬들은 각각의 축을 시계 방향으로 </a:t>
            </a:r>
            <a:r>
              <a:rPr lang="en-US" altLang="ko-KR" sz="1600" dirty="0" smtClean="0"/>
              <a:t>θ </a:t>
            </a:r>
            <a:r>
              <a:rPr lang="ko-KR" altLang="en-US" sz="1600" dirty="0" smtClean="0"/>
              <a:t>만큼 회전시키기 위한 행렬들이다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486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회전 행렬 </a:t>
            </a:r>
            <a:r>
              <a:rPr lang="en-US" altLang="ko-KR" sz="2800" b="1" dirty="0" smtClean="0"/>
              <a:t>(Matrix Rotation)</a:t>
            </a:r>
            <a:endParaRPr lang="ko-KR" altLang="en-US" sz="28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635896" y="1700808"/>
          <a:ext cx="1935988" cy="187220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83997"/>
                <a:gridCol w="483997"/>
                <a:gridCol w="483997"/>
                <a:gridCol w="483997"/>
              </a:tblGrid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cos</a:t>
                      </a:r>
                      <a:r>
                        <a:rPr lang="en-US" altLang="ko-KR" sz="1200" dirty="0" err="1" smtClean="0"/>
                        <a:t>θ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sin</a:t>
                      </a:r>
                      <a:r>
                        <a:rPr lang="en-US" altLang="ko-KR" sz="1200" dirty="0" err="1" smtClean="0"/>
                        <a:t>θ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</a:t>
                      </a:r>
                      <a:r>
                        <a:rPr lang="en-US" altLang="ko-KR" sz="1200" b="1" dirty="0" err="1" smtClean="0"/>
                        <a:t>sin</a:t>
                      </a:r>
                      <a:r>
                        <a:rPr lang="en-US" altLang="ko-KR" sz="1200" dirty="0" err="1" smtClean="0"/>
                        <a:t>θ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cos</a:t>
                      </a:r>
                      <a:r>
                        <a:rPr lang="en-US" altLang="ko-KR" sz="1200" dirty="0" err="1" smtClean="0"/>
                        <a:t>θ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4005064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V = ( 2, 2, 2, 1 ) </a:t>
            </a:r>
            <a:r>
              <a:rPr lang="ko-KR" altLang="en-US" sz="1600" dirty="0" smtClean="0"/>
              <a:t>이라는 벡터를 각각의 축으로 </a:t>
            </a:r>
            <a:r>
              <a:rPr lang="en-US" altLang="ko-KR" sz="1600" dirty="0" smtClean="0"/>
              <a:t>θ </a:t>
            </a:r>
            <a:r>
              <a:rPr lang="ko-KR" altLang="en-US" sz="1600" dirty="0" smtClean="0"/>
              <a:t>만큼 회전할 때의 식은 아래와 같이 된다</a:t>
            </a:r>
            <a:r>
              <a:rPr lang="en-US" altLang="ko-KR" sz="1600" dirty="0" smtClean="0"/>
              <a:t>.</a:t>
            </a: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 smtClean="0"/>
              <a:t>위 그림은 </a:t>
            </a:r>
            <a:r>
              <a:rPr lang="en-US" altLang="ko-KR" sz="1600" dirty="0" smtClean="0"/>
              <a:t>X </a:t>
            </a:r>
            <a:r>
              <a:rPr lang="ko-KR" altLang="en-US" sz="1600" dirty="0" smtClean="0"/>
              <a:t>축을 기준으로 회전할 경우의 회전 행렬이고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식은 아래와 같다</a:t>
            </a:r>
            <a:r>
              <a:rPr lang="en-US" altLang="ko-KR" sz="1600" dirty="0" smtClean="0"/>
              <a:t>.</a:t>
            </a:r>
          </a:p>
          <a:p>
            <a:pPr algn="ctr"/>
            <a:r>
              <a:rPr lang="en-US" altLang="ko-KR" sz="1600" dirty="0" smtClean="0"/>
              <a:t>X(</a:t>
            </a:r>
            <a:r>
              <a:rPr lang="en-US" altLang="ko-KR" sz="1600" dirty="0" smtClean="0"/>
              <a:t>θ) = ((2 * 1) + (2 * 0) + (2 * 0) + (1 * 0), (2 * 0) + (2 * </a:t>
            </a:r>
            <a:r>
              <a:rPr lang="en-US" altLang="ko-KR" sz="1600" dirty="0" err="1" smtClean="0"/>
              <a:t>cosθ</a:t>
            </a:r>
            <a:r>
              <a:rPr lang="en-US" altLang="ko-KR" sz="1600" dirty="0" smtClean="0"/>
              <a:t>) + (2 * (-</a:t>
            </a:r>
            <a:r>
              <a:rPr lang="en-US" altLang="ko-KR" sz="1600" dirty="0" err="1" smtClean="0"/>
              <a:t>sinθ</a:t>
            </a:r>
            <a:r>
              <a:rPr lang="en-US" altLang="ko-KR" sz="1600" dirty="0" smtClean="0"/>
              <a:t>)) + (1 * 0),</a:t>
            </a:r>
          </a:p>
          <a:p>
            <a:pPr algn="ctr"/>
            <a:r>
              <a:rPr lang="en-US" altLang="ko-KR" sz="1600" dirty="0" smtClean="0"/>
              <a:t>(2 * 0) + (2 * </a:t>
            </a:r>
            <a:r>
              <a:rPr lang="en-US" altLang="ko-KR" sz="1600" dirty="0" err="1" smtClean="0"/>
              <a:t>sin</a:t>
            </a:r>
            <a:r>
              <a:rPr lang="en-US" altLang="ko-KR" sz="1600" dirty="0" err="1" smtClean="0"/>
              <a:t>θ</a:t>
            </a:r>
            <a:r>
              <a:rPr lang="en-US" altLang="ko-KR" sz="1600" dirty="0" smtClean="0"/>
              <a:t>) + (2 * </a:t>
            </a:r>
            <a:r>
              <a:rPr lang="en-US" altLang="ko-KR" sz="1600" dirty="0" err="1" smtClean="0"/>
              <a:t>cosθ</a:t>
            </a:r>
            <a:r>
              <a:rPr lang="en-US" altLang="ko-KR" sz="1600" dirty="0" smtClean="0"/>
              <a:t>) + (1 * 0), (2 * 0) + (2 * 0) + (2 * 0) + (1 * 1))</a:t>
            </a:r>
          </a:p>
          <a:p>
            <a:pPr algn="ctr"/>
            <a:r>
              <a:rPr lang="en-US" altLang="ko-KR" sz="1600" dirty="0" smtClean="0"/>
              <a:t>= ( 2, (2cos</a:t>
            </a:r>
            <a:r>
              <a:rPr lang="en-US" altLang="ko-KR" sz="1600" dirty="0" smtClean="0"/>
              <a:t>θ – 2sinθ), (2sinθ + 2cosθ), 1)</a:t>
            </a: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 smtClean="0"/>
              <a:t>기준이 되는 축을 제외하고 각각 </a:t>
            </a:r>
            <a:r>
              <a:rPr lang="en-US" altLang="ko-KR" sz="1600" dirty="0" smtClean="0"/>
              <a:t>θ </a:t>
            </a:r>
            <a:r>
              <a:rPr lang="ko-KR" altLang="en-US" sz="1600" dirty="0" smtClean="0"/>
              <a:t>만큼 돌려주는 식이다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486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회전 행렬 </a:t>
            </a:r>
            <a:r>
              <a:rPr lang="en-US" altLang="ko-KR" sz="2800" b="1" dirty="0" smtClean="0"/>
              <a:t>(Matrix Rotation)</a:t>
            </a:r>
            <a:endParaRPr lang="ko-KR" altLang="en-US" sz="28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123728" y="1700808"/>
          <a:ext cx="1935988" cy="187220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83997"/>
                <a:gridCol w="483997"/>
                <a:gridCol w="483997"/>
                <a:gridCol w="483997"/>
              </a:tblGrid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cos</a:t>
                      </a:r>
                      <a:r>
                        <a:rPr lang="en-US" altLang="ko-KR" sz="1200" dirty="0" err="1" smtClean="0"/>
                        <a:t>θ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</a:t>
                      </a:r>
                      <a:r>
                        <a:rPr lang="en-US" altLang="ko-KR" sz="1200" b="1" dirty="0" err="1" smtClean="0"/>
                        <a:t>sin</a:t>
                      </a:r>
                      <a:r>
                        <a:rPr lang="en-US" altLang="ko-KR" sz="1200" dirty="0" err="1" smtClean="0"/>
                        <a:t>θ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sin</a:t>
                      </a:r>
                      <a:r>
                        <a:rPr lang="en-US" altLang="ko-KR" sz="1200" dirty="0" err="1" smtClean="0"/>
                        <a:t>θ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cos</a:t>
                      </a:r>
                      <a:r>
                        <a:rPr lang="en-US" altLang="ko-KR" sz="1200" dirty="0" err="1" smtClean="0"/>
                        <a:t>θ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450912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위의 회전 행렬도 왼쪽은 </a:t>
            </a:r>
            <a:r>
              <a:rPr lang="en-US" altLang="ko-KR" sz="1600" dirty="0" smtClean="0"/>
              <a:t>Y </a:t>
            </a:r>
            <a:r>
              <a:rPr lang="ko-KR" altLang="en-US" sz="1600" dirty="0" smtClean="0"/>
              <a:t>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오른쪽은 </a:t>
            </a:r>
            <a:r>
              <a:rPr lang="en-US" altLang="ko-KR" sz="1600" dirty="0" smtClean="0"/>
              <a:t>Z </a:t>
            </a:r>
            <a:r>
              <a:rPr lang="ko-KR" altLang="en-US" sz="1600" dirty="0" smtClean="0"/>
              <a:t>축을 기준점으로 한 회전 행렬이다</a:t>
            </a:r>
            <a:r>
              <a:rPr lang="en-US" altLang="ko-KR" sz="1600" dirty="0" smtClean="0"/>
              <a:t>.</a:t>
            </a: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 err="1" smtClean="0"/>
              <a:t>좌표계에</a:t>
            </a:r>
            <a:r>
              <a:rPr lang="ko-KR" altLang="en-US" sz="1600" dirty="0" smtClean="0"/>
              <a:t> 따라 </a:t>
            </a:r>
            <a:r>
              <a:rPr lang="en-US" altLang="ko-KR" sz="1600" dirty="0" smtClean="0"/>
              <a:t>sin </a:t>
            </a:r>
            <a:r>
              <a:rPr lang="ko-KR" altLang="en-US" sz="1600" dirty="0" smtClean="0"/>
              <a:t>연산 부분의 위치가 서로 바뀔 수 있으나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연산 식은 동일하다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292080" y="1700808"/>
          <a:ext cx="1935988" cy="187220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83997"/>
                <a:gridCol w="483997"/>
                <a:gridCol w="483997"/>
                <a:gridCol w="483997"/>
              </a:tblGrid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cos</a:t>
                      </a:r>
                      <a:r>
                        <a:rPr lang="en-US" altLang="ko-KR" sz="1200" dirty="0" err="1" smtClean="0"/>
                        <a:t>θ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sin</a:t>
                      </a:r>
                      <a:r>
                        <a:rPr lang="en-US" altLang="ko-KR" sz="1200" dirty="0" err="1" smtClean="0"/>
                        <a:t>θ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-</a:t>
                      </a:r>
                      <a:r>
                        <a:rPr lang="en-US" altLang="ko-KR" sz="1200" b="1" dirty="0" err="1" smtClean="0"/>
                        <a:t>sin</a:t>
                      </a:r>
                      <a:r>
                        <a:rPr lang="en-US" altLang="ko-KR" sz="1200" dirty="0" err="1" smtClean="0"/>
                        <a:t>θ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cos</a:t>
                      </a:r>
                      <a:r>
                        <a:rPr lang="en-US" altLang="ko-KR" sz="1200" dirty="0" err="1" smtClean="0"/>
                        <a:t>θ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708</Words>
  <Application>Microsoft Office PowerPoint</Application>
  <PresentationFormat>화면 슬라이드 쇼(4:3)</PresentationFormat>
  <Paragraphs>124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행렬 변환(Matrix Transfrom)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행렬 변환(Matrix Transfrom)</dc:title>
  <dc:creator>wolf</dc:creator>
  <cp:lastModifiedBy>wolf</cp:lastModifiedBy>
  <cp:revision>8</cp:revision>
  <dcterms:created xsi:type="dcterms:W3CDTF">2020-05-25T12:29:40Z</dcterms:created>
  <dcterms:modified xsi:type="dcterms:W3CDTF">2020-05-25T13:45:34Z</dcterms:modified>
</cp:coreProperties>
</file>