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84D3-2507-47E3-88DC-82EE6364C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F4D5-8827-4492-9E5E-603DC1E62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97D-1517-4469-91BD-FCF80ADE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D97A-FADE-47C6-9864-6EB34371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953D-3416-4A63-8EBB-F01CBB5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FCCC-2DE0-4AC1-AB18-B7B704D1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AD2D-B5DE-41D3-90B4-3EE8FD6B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0D13-D906-4BB0-B391-F5C9CB8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C73A-BD5F-4EEF-8747-597D7094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64A8-91DB-4740-A5B6-3757863F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9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1721C-89C0-4FDC-B723-C4460D7A5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79D5-E01D-4A6D-8215-F12EDD9F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14-BA84-4756-9CD8-A0A8D860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C731-8EB3-4EA0-827E-F15B667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232-F754-48B0-BBE4-B3419378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131-75A5-46A7-BEEB-8EEC5C1C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5A8F-1BA4-4E98-A3C8-0CB09212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58C7-C471-4687-A0F5-DD09F81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403E-F3B0-4284-84A2-D9C84D82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EA81-F2DA-44CD-A156-5F07E63D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255A-D895-4979-8509-753A87E3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A5BD-1D58-449F-B4BF-1C91B924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EF8D-6FD7-4F0B-9DDE-D606C436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AA39-1187-42C8-908C-2FD8AA10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85F2-C446-4487-ABCD-9822B4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4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75BA-44ED-473D-A39C-354047E1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7407-AB22-4A08-9B9B-69A46F77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3CFBA-361D-4037-8B7D-FD4EBA76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16E2-2DA9-4D9F-AB23-C9CD3BD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2961-07F2-4EAE-BFDD-5D6B589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85F2F-5BFB-409B-9643-A48C7E7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509-2408-43F8-A8C4-5F7AB9E9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1616-B64D-4ADA-9B6E-132F96AD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7D8AB-558D-4D39-81C3-59856D1B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6343-5A45-4548-BDF7-B2C6ACE84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B9B7-4BB6-4F18-B8BA-1B50A896B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2FC1D-B446-4347-BB8A-3755E725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CDA7-1752-4E68-8FDC-D92155FE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01B14-9890-4AAC-A7F4-ED0866B7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5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114E-2BC9-41B8-8491-642FA0A1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28CCB-DD70-40FD-975D-19A240A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D922-B9EA-4395-82F7-4A6BE69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0B987-D3EB-486C-89AF-DE109DE3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6600D-8482-4E6E-8093-18D4141B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BC1AF-8687-41BE-B626-C1E93BA6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5F73-EAFA-44EF-9EDB-1CB69D2F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2E4A-208F-4CE6-8548-191D97E8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1C91-2E20-4422-A738-75CA5A2B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11530-610C-4F54-96A5-2D69A69D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FC7E-F42F-4A20-9729-4AAB495E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0728-D07F-4ECA-B86D-B6FA5843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1C65-2191-459E-BC1F-31648A7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C90-5D5B-4FFB-A37A-4AA06D67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F8E7A-4CEC-49E6-BA32-5C40CB21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B0F9-4792-40B2-B919-AB172071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DF12A-8C29-4714-B957-CE0DB25C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FB03-F9A9-4295-82D2-79A0E71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65489-90C4-4486-A09B-23CCBEA6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90505-095F-46C3-BBC6-B049A60D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8C24-A978-47CF-91F4-32D99668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98A6-956C-4396-B632-6EFAE5611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BDF9-AD60-4E6D-866F-5857CAFF6FE7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9F1D-A202-45C1-9594-B2ECF988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1AD0-C6BC-41D4-9168-26FC97F4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FAA0-7C66-4CEB-9210-20B3EC63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A51D665-BCF8-40A4-AAD9-68D6C481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06" y="3782347"/>
            <a:ext cx="6521779" cy="2699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04ED2F-44B4-4964-A813-F215631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1260609"/>
            <a:ext cx="12005188" cy="14067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CCC6B6-F656-402B-90F4-738873596592}"/>
              </a:ext>
            </a:extLst>
          </p:cNvPr>
          <p:cNvCxnSpPr/>
          <p:nvPr/>
        </p:nvCxnSpPr>
        <p:spPr>
          <a:xfrm>
            <a:off x="403123" y="2831690"/>
            <a:ext cx="17698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261E61-53B6-4D74-BE5D-62E1532445AE}"/>
              </a:ext>
            </a:extLst>
          </p:cNvPr>
          <p:cNvSpPr/>
          <p:nvPr/>
        </p:nvSpPr>
        <p:spPr>
          <a:xfrm>
            <a:off x="2995127" y="4245429"/>
            <a:ext cx="541175" cy="43853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029372-FC1A-4990-8B11-9AC68CDF50C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278294" y="2831690"/>
            <a:ext cx="1796086" cy="14779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493E8-8306-4E02-94A1-F268CEDE0B77}"/>
              </a:ext>
            </a:extLst>
          </p:cNvPr>
          <p:cNvSpPr/>
          <p:nvPr/>
        </p:nvSpPr>
        <p:spPr>
          <a:xfrm>
            <a:off x="186812" y="451730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genelowvalfilter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54B4E-8662-4222-BC39-46C89E8F8840}"/>
              </a:ext>
            </a:extLst>
          </p:cNvPr>
          <p:cNvSpPr/>
          <p:nvPr/>
        </p:nvSpPr>
        <p:spPr>
          <a:xfrm>
            <a:off x="186812" y="476274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generangefilter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148A61-353B-4037-A7BB-B02B7722A1D5}"/>
              </a:ext>
            </a:extLst>
          </p:cNvPr>
          <p:cNvSpPr/>
          <p:nvPr/>
        </p:nvSpPr>
        <p:spPr>
          <a:xfrm>
            <a:off x="186812" y="502352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genevarfilter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E60D6-2E47-4376-8894-B96729A663EF}"/>
              </a:ext>
            </a:extLst>
          </p:cNvPr>
          <p:cNvSpPr txBox="1"/>
          <p:nvPr/>
        </p:nvSpPr>
        <p:spPr>
          <a:xfrm>
            <a:off x="74699" y="5310004"/>
            <a:ext cx="25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(default MATLAB settings)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52D9AE-E055-4558-BDC2-E3A11F4FC1F3}"/>
              </a:ext>
            </a:extLst>
          </p:cNvPr>
          <p:cNvCxnSpPr>
            <a:cxnSpLocks/>
          </p:cNvCxnSpPr>
          <p:nvPr/>
        </p:nvCxnSpPr>
        <p:spPr>
          <a:xfrm flipV="1">
            <a:off x="2499249" y="4683967"/>
            <a:ext cx="0" cy="6260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E19D21D-B157-41C8-90BA-36B489CAE4C0}"/>
              </a:ext>
            </a:extLst>
          </p:cNvPr>
          <p:cNvSpPr/>
          <p:nvPr/>
        </p:nvSpPr>
        <p:spPr>
          <a:xfrm>
            <a:off x="2945838" y="4783052"/>
            <a:ext cx="541175" cy="43853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91F3F9-2108-4F43-BDB7-980269636D5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499249" y="5002321"/>
            <a:ext cx="446589" cy="212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CCDDA0F-3CE0-4F48-B4D3-0EF9100B4BE3}"/>
              </a:ext>
            </a:extLst>
          </p:cNvPr>
          <p:cNvSpPr/>
          <p:nvPr/>
        </p:nvSpPr>
        <p:spPr>
          <a:xfrm>
            <a:off x="2945838" y="5274020"/>
            <a:ext cx="541175" cy="43853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96E0DC-9DEA-4860-AA85-D0AFCCC98E96}"/>
              </a:ext>
            </a:extLst>
          </p:cNvPr>
          <p:cNvCxnSpPr>
            <a:stCxn id="28" idx="2"/>
          </p:cNvCxnSpPr>
          <p:nvPr/>
        </p:nvCxnSpPr>
        <p:spPr>
          <a:xfrm flipH="1">
            <a:off x="2499249" y="5493289"/>
            <a:ext cx="446589" cy="506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3009E-9A9B-4BF3-907F-B22C88D2CEF4}"/>
              </a:ext>
            </a:extLst>
          </p:cNvPr>
          <p:cNvCxnSpPr>
            <a:cxnSpLocks/>
          </p:cNvCxnSpPr>
          <p:nvPr/>
        </p:nvCxnSpPr>
        <p:spPr>
          <a:xfrm flipV="1">
            <a:off x="2499249" y="5712558"/>
            <a:ext cx="0" cy="6260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2CF7A9-A0E0-4AE9-9EFD-8915B5C6097D}"/>
              </a:ext>
            </a:extLst>
          </p:cNvPr>
          <p:cNvSpPr txBox="1"/>
          <p:nvPr/>
        </p:nvSpPr>
        <p:spPr>
          <a:xfrm>
            <a:off x="242631" y="5724112"/>
            <a:ext cx="203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medians of ratio normalization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893455-D0C2-4B3E-99AF-44B9A2C63068}"/>
              </a:ext>
            </a:extLst>
          </p:cNvPr>
          <p:cNvSpPr/>
          <p:nvPr/>
        </p:nvSpPr>
        <p:spPr>
          <a:xfrm>
            <a:off x="3105806" y="5746436"/>
            <a:ext cx="1876739" cy="438538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77917-C94B-4157-BE29-D4EDC808EEB0}"/>
              </a:ext>
            </a:extLst>
          </p:cNvPr>
          <p:cNvSpPr txBox="1"/>
          <p:nvPr/>
        </p:nvSpPr>
        <p:spPr>
          <a:xfrm>
            <a:off x="2805832" y="2952476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 1-3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79DC03-54AA-4A19-B94B-25CE9A73B30B}"/>
              </a:ext>
            </a:extLst>
          </p:cNvPr>
          <p:cNvSpPr txBox="1"/>
          <p:nvPr/>
        </p:nvSpPr>
        <p:spPr>
          <a:xfrm>
            <a:off x="5414819" y="2943251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 4-6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0AD2EF-D6A1-4368-B74D-88634B9C7CEB}"/>
              </a:ext>
            </a:extLst>
          </p:cNvPr>
          <p:cNvSpPr txBox="1"/>
          <p:nvPr/>
        </p:nvSpPr>
        <p:spPr>
          <a:xfrm>
            <a:off x="8023806" y="289098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 7-9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D6B4F-D356-45ED-AB23-F0F74170358C}"/>
              </a:ext>
            </a:extLst>
          </p:cNvPr>
          <p:cNvSpPr txBox="1"/>
          <p:nvPr/>
        </p:nvSpPr>
        <p:spPr>
          <a:xfrm>
            <a:off x="10364245" y="290806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 10-12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CA6BF7-2267-4F8D-94FC-D1DAC2B7B199}"/>
              </a:ext>
            </a:extLst>
          </p:cNvPr>
          <p:cNvCxnSpPr>
            <a:cxnSpLocks/>
          </p:cNvCxnSpPr>
          <p:nvPr/>
        </p:nvCxnSpPr>
        <p:spPr>
          <a:xfrm>
            <a:off x="2331522" y="2831690"/>
            <a:ext cx="23431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49144F-E0CE-414B-8A2D-1DA0C6E2E12D}"/>
              </a:ext>
            </a:extLst>
          </p:cNvPr>
          <p:cNvCxnSpPr>
            <a:cxnSpLocks/>
          </p:cNvCxnSpPr>
          <p:nvPr/>
        </p:nvCxnSpPr>
        <p:spPr>
          <a:xfrm>
            <a:off x="4835236" y="2829984"/>
            <a:ext cx="23431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CFD104-42E6-4554-996B-3BA135D58D61}"/>
              </a:ext>
            </a:extLst>
          </p:cNvPr>
          <p:cNvCxnSpPr>
            <a:cxnSpLocks/>
          </p:cNvCxnSpPr>
          <p:nvPr/>
        </p:nvCxnSpPr>
        <p:spPr>
          <a:xfrm>
            <a:off x="7410056" y="2800286"/>
            <a:ext cx="23431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EB5F30-1999-4C04-90EB-C15A22DFBE8F}"/>
              </a:ext>
            </a:extLst>
          </p:cNvPr>
          <p:cNvCxnSpPr>
            <a:cxnSpLocks/>
          </p:cNvCxnSpPr>
          <p:nvPr/>
        </p:nvCxnSpPr>
        <p:spPr>
          <a:xfrm>
            <a:off x="10029277" y="2800286"/>
            <a:ext cx="21627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108E60-9415-4C3C-B702-EF5D3594E1BD}"/>
              </a:ext>
            </a:extLst>
          </p:cNvPr>
          <p:cNvSpPr txBox="1"/>
          <p:nvPr/>
        </p:nvSpPr>
        <p:spPr>
          <a:xfrm>
            <a:off x="656839" y="6525154"/>
            <a:ext cx="937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Format: Start column group 1, End column group 1; Start column group 2, End column group 2;etc.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16142-B020-463B-9C85-E517EB700367}"/>
              </a:ext>
            </a:extLst>
          </p:cNvPr>
          <p:cNvSpPr txBox="1"/>
          <p:nvPr/>
        </p:nvSpPr>
        <p:spPr>
          <a:xfrm>
            <a:off x="2392572" y="871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7F4976-DC0F-4528-8673-D49B46ABCB1A}"/>
              </a:ext>
            </a:extLst>
          </p:cNvPr>
          <p:cNvSpPr txBox="1"/>
          <p:nvPr/>
        </p:nvSpPr>
        <p:spPr>
          <a:xfrm>
            <a:off x="3220013" y="871345"/>
            <a:ext cx="901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2               3              4              5              6              7             8             9              10             11            12</a:t>
            </a:r>
            <a:endParaRPr lang="en-GB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314B1B-C572-4905-A50C-C2C378E688F3}"/>
              </a:ext>
            </a:extLst>
          </p:cNvPr>
          <p:cNvCxnSpPr>
            <a:cxnSpLocks/>
          </p:cNvCxnSpPr>
          <p:nvPr/>
        </p:nvCxnSpPr>
        <p:spPr>
          <a:xfrm>
            <a:off x="2492121" y="871345"/>
            <a:ext cx="96998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EBAF73-41D4-4E3F-B5F7-CE4C3B6A8708}"/>
              </a:ext>
            </a:extLst>
          </p:cNvPr>
          <p:cNvSpPr txBox="1"/>
          <p:nvPr/>
        </p:nvSpPr>
        <p:spPr>
          <a:xfrm>
            <a:off x="6006793" y="467543"/>
            <a:ext cx="226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columns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A5059A-325A-47F9-A73B-558D7FDF3C04}"/>
              </a:ext>
            </a:extLst>
          </p:cNvPr>
          <p:cNvSpPr txBox="1"/>
          <p:nvPr/>
        </p:nvSpPr>
        <p:spPr>
          <a:xfrm>
            <a:off x="700810" y="836875"/>
            <a:ext cx="2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6F9441-A474-4A64-82FC-393D9F993E0A}"/>
              </a:ext>
            </a:extLst>
          </p:cNvPr>
          <p:cNvSpPr txBox="1"/>
          <p:nvPr/>
        </p:nvSpPr>
        <p:spPr>
          <a:xfrm>
            <a:off x="1546691" y="836875"/>
            <a:ext cx="2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4D7A2B-73D6-44DE-A2EA-C0A1E94E10E0}"/>
              </a:ext>
            </a:extLst>
          </p:cNvPr>
          <p:cNvCxnSpPr/>
          <p:nvPr/>
        </p:nvCxnSpPr>
        <p:spPr>
          <a:xfrm>
            <a:off x="344021" y="871345"/>
            <a:ext cx="17698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052208-4675-4CA6-8690-7C837DD9B4FE}"/>
              </a:ext>
            </a:extLst>
          </p:cNvPr>
          <p:cNvSpPr txBox="1"/>
          <p:nvPr/>
        </p:nvSpPr>
        <p:spPr>
          <a:xfrm>
            <a:off x="615775" y="481825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columns</a:t>
            </a:r>
            <a:endParaRPr lang="en-GB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487292-F00E-49A9-8251-C61025591CC1}"/>
              </a:ext>
            </a:extLst>
          </p:cNvPr>
          <p:cNvCxnSpPr>
            <a:cxnSpLocks/>
          </p:cNvCxnSpPr>
          <p:nvPr/>
        </p:nvCxnSpPr>
        <p:spPr>
          <a:xfrm>
            <a:off x="4044175" y="6201351"/>
            <a:ext cx="0" cy="3767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39BD55-5AED-492B-9D63-138231D3C57B}"/>
              </a:ext>
            </a:extLst>
          </p:cNvPr>
          <p:cNvCxnSpPr>
            <a:cxnSpLocks/>
          </p:cNvCxnSpPr>
          <p:nvPr/>
        </p:nvCxnSpPr>
        <p:spPr>
          <a:xfrm>
            <a:off x="700810" y="6581140"/>
            <a:ext cx="91709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E5CA0B-AD28-43E3-B56C-F9ADED827E1F}"/>
              </a:ext>
            </a:extLst>
          </p:cNvPr>
          <p:cNvSpPr txBox="1"/>
          <p:nvPr/>
        </p:nvSpPr>
        <p:spPr>
          <a:xfrm>
            <a:off x="186812" y="72499"/>
            <a:ext cx="472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sGCA</a:t>
            </a:r>
            <a:r>
              <a:rPr lang="en-US" b="1" dirty="0">
                <a:solidFill>
                  <a:srgbClr val="FF0000"/>
                </a:solidFill>
              </a:rPr>
              <a:t>-input</a:t>
            </a:r>
            <a:r>
              <a:rPr lang="en-US" dirty="0"/>
              <a:t>: .xlsx or .csv table with below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3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8611D-95A5-4FAF-AC5A-F91655C72569}"/>
              </a:ext>
            </a:extLst>
          </p:cNvPr>
          <p:cNvSpPr txBox="1"/>
          <p:nvPr/>
        </p:nvSpPr>
        <p:spPr>
          <a:xfrm>
            <a:off x="186812" y="7182"/>
            <a:ext cx="820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sGCA</a:t>
            </a:r>
            <a:r>
              <a:rPr lang="en-US" b="1">
                <a:solidFill>
                  <a:srgbClr val="FF0000"/>
                </a:solidFill>
              </a:rPr>
              <a:t>-output:</a:t>
            </a:r>
            <a:r>
              <a:rPr lang="en-US"/>
              <a:t> </a:t>
            </a:r>
            <a:r>
              <a:rPr lang="en-US" dirty="0"/>
              <a:t>saved in root directory using timestamp (date time) as unique filename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694D3-63CB-427D-8483-2794AB12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2" y="951721"/>
            <a:ext cx="4213546" cy="8669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CBA2F3A-092F-4B9F-8610-AB4D70B70373}"/>
              </a:ext>
            </a:extLst>
          </p:cNvPr>
          <p:cNvSpPr/>
          <p:nvPr/>
        </p:nvSpPr>
        <p:spPr>
          <a:xfrm>
            <a:off x="1045029" y="1029279"/>
            <a:ext cx="1073020" cy="56587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5E82E-A040-4A6A-B64A-FE3958C501D0}"/>
              </a:ext>
            </a:extLst>
          </p:cNvPr>
          <p:cNvCxnSpPr>
            <a:cxnSpLocks/>
          </p:cNvCxnSpPr>
          <p:nvPr/>
        </p:nvCxnSpPr>
        <p:spPr>
          <a:xfrm>
            <a:off x="1599554" y="1609927"/>
            <a:ext cx="0" cy="3767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805187-BCA6-498E-8A68-B6E44FB96024}"/>
              </a:ext>
            </a:extLst>
          </p:cNvPr>
          <p:cNvCxnSpPr>
            <a:cxnSpLocks/>
          </p:cNvCxnSpPr>
          <p:nvPr/>
        </p:nvCxnSpPr>
        <p:spPr>
          <a:xfrm>
            <a:off x="635412" y="1989716"/>
            <a:ext cx="17252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0E671E-B48E-4C73-9F52-8EAC676C94FE}"/>
              </a:ext>
            </a:extLst>
          </p:cNvPr>
          <p:cNvSpPr txBox="1"/>
          <p:nvPr/>
        </p:nvSpPr>
        <p:spPr>
          <a:xfrm>
            <a:off x="309441" y="2023601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permutation matrix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36B0CC-6532-41F6-830B-320245189205}"/>
              </a:ext>
            </a:extLst>
          </p:cNvPr>
          <p:cNvCxnSpPr>
            <a:cxnSpLocks/>
          </p:cNvCxnSpPr>
          <p:nvPr/>
        </p:nvCxnSpPr>
        <p:spPr>
          <a:xfrm>
            <a:off x="3496778" y="1643812"/>
            <a:ext cx="0" cy="3397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FF376B-B6A6-43B1-BD01-AF9017DF19BB}"/>
              </a:ext>
            </a:extLst>
          </p:cNvPr>
          <p:cNvCxnSpPr>
            <a:cxnSpLocks/>
          </p:cNvCxnSpPr>
          <p:nvPr/>
        </p:nvCxnSpPr>
        <p:spPr>
          <a:xfrm>
            <a:off x="2532636" y="1986657"/>
            <a:ext cx="20113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3B92B0-5829-4662-A3DD-027F0F8454C8}"/>
              </a:ext>
            </a:extLst>
          </p:cNvPr>
          <p:cNvSpPr/>
          <p:nvPr/>
        </p:nvSpPr>
        <p:spPr>
          <a:xfrm>
            <a:off x="2354538" y="1077937"/>
            <a:ext cx="2276553" cy="56587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93DCCA-16E3-45C6-A00C-AABB8D9CB046}"/>
              </a:ext>
            </a:extLst>
          </p:cNvPr>
          <p:cNvSpPr txBox="1"/>
          <p:nvPr/>
        </p:nvSpPr>
        <p:spPr>
          <a:xfrm>
            <a:off x="2455030" y="2023601"/>
            <a:ext cx="40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or processed count matrix with </a:t>
            </a:r>
          </a:p>
          <a:p>
            <a:r>
              <a:rPr lang="en-US" dirty="0"/>
              <a:t>IP association and stats in last 5 columns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F5DED5-D8F2-40F7-A7E5-218DD700C2A2}"/>
              </a:ext>
            </a:extLst>
          </p:cNvPr>
          <p:cNvSpPr txBox="1"/>
          <p:nvPr/>
        </p:nvSpPr>
        <p:spPr>
          <a:xfrm>
            <a:off x="102637" y="549373"/>
            <a:ext cx="827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 Excel table with IP matrix in first tab and amended count matrix in the second tab:</a:t>
            </a:r>
            <a:endParaRPr lang="en-GB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754261-9127-4756-8F58-1360C90B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11" y="2745695"/>
            <a:ext cx="5616894" cy="23036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97AB87-A6CC-463B-ADCD-DA02253D0CCA}"/>
              </a:ext>
            </a:extLst>
          </p:cNvPr>
          <p:cNvSpPr txBox="1"/>
          <p:nvPr/>
        </p:nvSpPr>
        <p:spPr>
          <a:xfrm>
            <a:off x="2118049" y="5571466"/>
            <a:ext cx="3388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IP dissimilarity </a:t>
            </a:r>
          </a:p>
          <a:p>
            <a:pPr algn="ctr"/>
            <a:r>
              <a:rPr lang="en-US" dirty="0"/>
              <a:t>(i.e., the smaller, the more similar </a:t>
            </a:r>
          </a:p>
          <a:p>
            <a:pPr algn="ctr"/>
            <a:r>
              <a:rPr lang="en-US" dirty="0"/>
              <a:t>Recommended cutoff: 0.25)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55FE4-879B-4616-85F7-677F76DDDDCC}"/>
              </a:ext>
            </a:extLst>
          </p:cNvPr>
          <p:cNvSpPr txBox="1"/>
          <p:nvPr/>
        </p:nvSpPr>
        <p:spPr>
          <a:xfrm>
            <a:off x="673482" y="5333755"/>
            <a:ext cx="15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similar IP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8CFC2-F3B1-4A12-9284-3FFC8B7DB246}"/>
              </a:ext>
            </a:extLst>
          </p:cNvPr>
          <p:cNvSpPr txBox="1"/>
          <p:nvPr/>
        </p:nvSpPr>
        <p:spPr>
          <a:xfrm>
            <a:off x="7297998" y="957843"/>
            <a:ext cx="2541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Fold change between </a:t>
            </a:r>
          </a:p>
          <a:p>
            <a:pPr algn="ctr"/>
            <a:r>
              <a:rPr lang="en-US" dirty="0"/>
              <a:t>“1” and “0” IP groups</a:t>
            </a:r>
          </a:p>
          <a:p>
            <a:pPr algn="ctr"/>
            <a:r>
              <a:rPr lang="en-US" dirty="0"/>
              <a:t>(recommended cutoff: 2)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1055EC-0C0E-4C9F-8DF1-C6071D3D2417}"/>
              </a:ext>
            </a:extLst>
          </p:cNvPr>
          <p:cNvSpPr txBox="1"/>
          <p:nvPr/>
        </p:nvSpPr>
        <p:spPr>
          <a:xfrm>
            <a:off x="7869084" y="2126208"/>
            <a:ext cx="327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negative binomial model with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Benjamini</a:t>
            </a:r>
            <a:r>
              <a:rPr lang="en-US" dirty="0"/>
              <a:t>-Hochberg adjustment</a:t>
            </a:r>
          </a:p>
          <a:p>
            <a:pPr algn="ctr"/>
            <a:r>
              <a:rPr lang="en-US" dirty="0"/>
              <a:t>(recommended cutoff: 0.05)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A874F-4F11-4B60-97FC-B602F2C5C707}"/>
              </a:ext>
            </a:extLst>
          </p:cNvPr>
          <p:cNvSpPr txBox="1"/>
          <p:nvPr/>
        </p:nvSpPr>
        <p:spPr>
          <a:xfrm>
            <a:off x="8266349" y="4116368"/>
            <a:ext cx="265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base</a:t>
            </a:r>
          </a:p>
          <a:p>
            <a:pPr algn="ctr"/>
            <a:r>
              <a:rPr lang="en-US" dirty="0"/>
              <a:t>(recommended cutoff: 20)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C0CE8F-C658-480D-8C31-7C994AE29896}"/>
              </a:ext>
            </a:extLst>
          </p:cNvPr>
          <p:cNvCxnSpPr>
            <a:cxnSpLocks/>
          </p:cNvCxnSpPr>
          <p:nvPr/>
        </p:nvCxnSpPr>
        <p:spPr>
          <a:xfrm>
            <a:off x="718922" y="5320502"/>
            <a:ext cx="1399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12278-1302-467B-978D-8AF5C17CDC67}"/>
              </a:ext>
            </a:extLst>
          </p:cNvPr>
          <p:cNvCxnSpPr>
            <a:cxnSpLocks/>
          </p:cNvCxnSpPr>
          <p:nvPr/>
        </p:nvCxnSpPr>
        <p:spPr>
          <a:xfrm>
            <a:off x="2386046" y="5585963"/>
            <a:ext cx="29137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CAE82-EFA8-4457-BA63-E13F6F78BDB1}"/>
              </a:ext>
            </a:extLst>
          </p:cNvPr>
          <p:cNvCxnSpPr>
            <a:cxnSpLocks/>
          </p:cNvCxnSpPr>
          <p:nvPr/>
        </p:nvCxnSpPr>
        <p:spPr>
          <a:xfrm flipV="1">
            <a:off x="8206003" y="4169710"/>
            <a:ext cx="0" cy="5396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50A9B1-7EF7-4044-8819-73C56FC3C287}"/>
              </a:ext>
            </a:extLst>
          </p:cNvPr>
          <p:cNvCxnSpPr>
            <a:cxnSpLocks/>
          </p:cNvCxnSpPr>
          <p:nvPr/>
        </p:nvCxnSpPr>
        <p:spPr>
          <a:xfrm flipV="1">
            <a:off x="7891123" y="2222129"/>
            <a:ext cx="0" cy="7314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AF9051-75B9-4F17-89F3-76F4715E8CD1}"/>
              </a:ext>
            </a:extLst>
          </p:cNvPr>
          <p:cNvCxnSpPr>
            <a:cxnSpLocks/>
          </p:cNvCxnSpPr>
          <p:nvPr/>
        </p:nvCxnSpPr>
        <p:spPr>
          <a:xfrm>
            <a:off x="7406432" y="1881173"/>
            <a:ext cx="24328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CA093D5-210A-4AEA-96D0-6BAACC782472}"/>
              </a:ext>
            </a:extLst>
          </p:cNvPr>
          <p:cNvSpPr/>
          <p:nvPr/>
        </p:nvSpPr>
        <p:spPr>
          <a:xfrm>
            <a:off x="1965176" y="3049538"/>
            <a:ext cx="862002" cy="37816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FF332E-491F-476F-93AF-550D31830703}"/>
              </a:ext>
            </a:extLst>
          </p:cNvPr>
          <p:cNvCxnSpPr>
            <a:cxnSpLocks/>
            <a:stCxn id="43" idx="4"/>
            <a:endCxn id="28" idx="0"/>
          </p:cNvCxnSpPr>
          <p:nvPr/>
        </p:nvCxnSpPr>
        <p:spPr>
          <a:xfrm flipH="1">
            <a:off x="1460237" y="3427700"/>
            <a:ext cx="935940" cy="1906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DFD5551-25C1-4B37-8335-C5B51CB17CE9}"/>
              </a:ext>
            </a:extLst>
          </p:cNvPr>
          <p:cNvSpPr/>
          <p:nvPr/>
        </p:nvSpPr>
        <p:spPr>
          <a:xfrm>
            <a:off x="2845841" y="3049538"/>
            <a:ext cx="1474231" cy="37816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CFBD85-9BC3-4B68-B980-528F0E536AFB}"/>
              </a:ext>
            </a:extLst>
          </p:cNvPr>
          <p:cNvCxnSpPr>
            <a:stCxn id="47" idx="4"/>
            <a:endCxn id="27" idx="0"/>
          </p:cNvCxnSpPr>
          <p:nvPr/>
        </p:nvCxnSpPr>
        <p:spPr>
          <a:xfrm>
            <a:off x="3582957" y="3427700"/>
            <a:ext cx="229434" cy="2143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C4CEECF-C7E4-4DE6-8044-11B45864FEA2}"/>
              </a:ext>
            </a:extLst>
          </p:cNvPr>
          <p:cNvSpPr/>
          <p:nvPr/>
        </p:nvSpPr>
        <p:spPr>
          <a:xfrm>
            <a:off x="4318684" y="3049538"/>
            <a:ext cx="862002" cy="37816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A05B09-52A2-48E9-AFBA-D3E2F56B9D82}"/>
              </a:ext>
            </a:extLst>
          </p:cNvPr>
          <p:cNvCxnSpPr>
            <a:stCxn id="50" idx="7"/>
            <a:endCxn id="29" idx="2"/>
          </p:cNvCxnSpPr>
          <p:nvPr/>
        </p:nvCxnSpPr>
        <p:spPr>
          <a:xfrm flipV="1">
            <a:off x="5054449" y="1881173"/>
            <a:ext cx="3514186" cy="1223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211E576-4871-4134-8836-9528FFCC5002}"/>
              </a:ext>
            </a:extLst>
          </p:cNvPr>
          <p:cNvSpPr/>
          <p:nvPr/>
        </p:nvSpPr>
        <p:spPr>
          <a:xfrm>
            <a:off x="5212490" y="3031588"/>
            <a:ext cx="628626" cy="37816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F2DF21-87F2-4FF1-B5DE-AAD3F642A122}"/>
              </a:ext>
            </a:extLst>
          </p:cNvPr>
          <p:cNvCxnSpPr>
            <a:cxnSpLocks/>
            <a:stCxn id="53" idx="6"/>
            <a:endCxn id="30" idx="1"/>
          </p:cNvCxnSpPr>
          <p:nvPr/>
        </p:nvCxnSpPr>
        <p:spPr>
          <a:xfrm flipV="1">
            <a:off x="5841116" y="2587873"/>
            <a:ext cx="2027968" cy="632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0E3D7FA-E89F-4960-A98C-792EE9D3380B}"/>
              </a:ext>
            </a:extLst>
          </p:cNvPr>
          <p:cNvSpPr/>
          <p:nvPr/>
        </p:nvSpPr>
        <p:spPr>
          <a:xfrm>
            <a:off x="6581280" y="3031588"/>
            <a:ext cx="855215" cy="378162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F64A24-46E7-4C19-B031-8E91B4ECF3C5}"/>
              </a:ext>
            </a:extLst>
          </p:cNvPr>
          <p:cNvCxnSpPr>
            <a:stCxn id="58" idx="5"/>
          </p:cNvCxnSpPr>
          <p:nvPr/>
        </p:nvCxnSpPr>
        <p:spPr>
          <a:xfrm>
            <a:off x="7311252" y="3354369"/>
            <a:ext cx="883372" cy="1114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ACAF93C-15D9-4E14-B75A-B845ECA0BCE7}"/>
              </a:ext>
            </a:extLst>
          </p:cNvPr>
          <p:cNvSpPr txBox="1"/>
          <p:nvPr/>
        </p:nvSpPr>
        <p:spPr>
          <a:xfrm>
            <a:off x="309441" y="6460531"/>
            <a:ext cx="433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 MATLAB file with all workspace variables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330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Niethammer, Philipp/Sloan Kettering Institute</dc:creator>
  <cp:lastModifiedBy>Niethammer, Philipp/Sloan Kettering Institute</cp:lastModifiedBy>
  <cp:revision>7</cp:revision>
  <dcterms:created xsi:type="dcterms:W3CDTF">2022-03-18T17:21:59Z</dcterms:created>
  <dcterms:modified xsi:type="dcterms:W3CDTF">2022-03-18T18:17:18Z</dcterms:modified>
</cp:coreProperties>
</file>