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2604A0-6CEA-414F-A599-099FA3D4CD2B}">
  <a:tblStyle styleId="{312604A0-6CEA-414F-A599-099FA3D4C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0e7f3357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820e7f335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20e7f3357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6e12dc6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b6e12dc69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e12dc6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b6e12dc69f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6e12dc6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b6e12dc69f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6e12dc6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b6e12dc69f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e12dc6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b6e12dc69f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95e19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e195e194d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95e194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e195e194d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95e194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195e194d2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95e194d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195e194d2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95e194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e195e194d2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6e12dc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b6e12dc6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e12dc6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b6e12dc69f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hyperlink" Target="mailto:dyukosakin@edu.hse.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16550" y="1853850"/>
            <a:ext cx="88839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Факультет компьютерных наук</a:t>
            </a:r>
            <a:b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Образовательная программа </a:t>
            </a:r>
            <a:b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Прикладная математика и информатика</a:t>
            </a:r>
            <a:b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25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Построение эмбеддингов методом обучения без учителя.</a:t>
            </a:r>
            <a:endParaRPr sz="2500">
              <a:solidFill>
                <a:srgbClr val="00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84375" y="5802175"/>
            <a:ext cx="87597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6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Выполнил студент</a:t>
            </a:r>
            <a:endParaRPr sz="1600">
              <a:solidFill>
                <a:srgbClr val="00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600">
                <a:solidFill>
                  <a:srgbClr val="000066"/>
                </a:solidFill>
                <a:latin typeface="Roboto"/>
                <a:ea typeface="Roboto"/>
                <a:cs typeface="Roboto"/>
                <a:sym typeface="Roboto"/>
              </a:rPr>
              <a:t>Косакин Д.Ю. (БПМИ183)</a:t>
            </a:r>
            <a:endParaRPr sz="1600">
              <a:solidFill>
                <a:srgbClr val="0000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/>
          </a:p>
          <a:p>
            <a:pPr indent="0" lvl="0" marL="0" marR="0" rtl="0" algn="ctr">
              <a:spcBef>
                <a:spcPts val="16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www.hse.ru 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Triplet Margin Loss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0" y="3505263"/>
            <a:ext cx="4489500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659" y="2090761"/>
            <a:ext cx="3664005" cy="329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Классификация без учителя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255588" y="13895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Эмбеддинг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55588" y="2321950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Batch Norm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3"/>
          <p:cNvCxnSpPr>
            <a:stCxn id="262" idx="2"/>
            <a:endCxn id="263" idx="0"/>
          </p:cNvCxnSpPr>
          <p:nvPr/>
        </p:nvCxnSpPr>
        <p:spPr>
          <a:xfrm>
            <a:off x="1116138" y="1999175"/>
            <a:ext cx="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3"/>
          <p:cNvSpPr/>
          <p:nvPr/>
        </p:nvSpPr>
        <p:spPr>
          <a:xfrm>
            <a:off x="255588" y="3373538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Полносвязный слой (256)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6817763" y="4535450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Softmax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6817763" y="563632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Перекрестная энтропия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3"/>
          <p:cNvCxnSpPr>
            <a:stCxn id="263" idx="2"/>
            <a:endCxn id="265" idx="0"/>
          </p:cNvCxnSpPr>
          <p:nvPr/>
        </p:nvCxnSpPr>
        <p:spPr>
          <a:xfrm>
            <a:off x="1116138" y="2931550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3"/>
          <p:cNvCxnSpPr>
            <a:stCxn id="265" idx="3"/>
            <a:endCxn id="270" idx="1"/>
          </p:cNvCxnSpPr>
          <p:nvPr/>
        </p:nvCxnSpPr>
        <p:spPr>
          <a:xfrm flipH="1" rot="10800000">
            <a:off x="1976688" y="2626838"/>
            <a:ext cx="1734900" cy="10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3"/>
          <p:cNvCxnSpPr>
            <a:stCxn id="266" idx="2"/>
            <a:endCxn id="267" idx="0"/>
          </p:cNvCxnSpPr>
          <p:nvPr/>
        </p:nvCxnSpPr>
        <p:spPr>
          <a:xfrm>
            <a:off x="7678313" y="5145050"/>
            <a:ext cx="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3"/>
          <p:cNvSpPr/>
          <p:nvPr/>
        </p:nvSpPr>
        <p:spPr>
          <a:xfrm>
            <a:off x="3711438" y="23219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Batch Norm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3711438" y="337356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Полносвязный слой (256)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3"/>
          <p:cNvCxnSpPr>
            <a:stCxn id="270" idx="2"/>
            <a:endCxn id="272" idx="0"/>
          </p:cNvCxnSpPr>
          <p:nvPr/>
        </p:nvCxnSpPr>
        <p:spPr>
          <a:xfrm>
            <a:off x="4571988" y="2931575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3"/>
          <p:cNvCxnSpPr>
            <a:stCxn id="272" idx="3"/>
            <a:endCxn id="275" idx="0"/>
          </p:cNvCxnSpPr>
          <p:nvPr/>
        </p:nvCxnSpPr>
        <p:spPr>
          <a:xfrm flipH="1" rot="10800000">
            <a:off x="5432538" y="2322063"/>
            <a:ext cx="22458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3"/>
          <p:cNvSpPr/>
          <p:nvPr/>
        </p:nvSpPr>
        <p:spPr>
          <a:xfrm>
            <a:off x="6817763" y="2321950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Batch Norm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6817763" y="3373538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Полносвязный слой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23"/>
          <p:cNvCxnSpPr>
            <a:stCxn id="275" idx="2"/>
            <a:endCxn id="276" idx="0"/>
          </p:cNvCxnSpPr>
          <p:nvPr/>
        </p:nvCxnSpPr>
        <p:spPr>
          <a:xfrm>
            <a:off x="7678313" y="2931550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3"/>
          <p:cNvCxnSpPr>
            <a:stCxn id="276" idx="2"/>
            <a:endCxn id="266" idx="0"/>
          </p:cNvCxnSpPr>
          <p:nvPr/>
        </p:nvCxnSpPr>
        <p:spPr>
          <a:xfrm>
            <a:off x="7678313" y="3983138"/>
            <a:ext cx="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Классификация без учителя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173" y="1541925"/>
            <a:ext cx="7060275" cy="45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Кластеризация без учителя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25" y="1581650"/>
            <a:ext cx="8407950" cy="4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Итоги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graphicFrame>
        <p:nvGraphicFramePr>
          <p:cNvPr id="305" name="Google Shape;305;p26"/>
          <p:cNvGraphicFramePr/>
          <p:nvPr/>
        </p:nvGraphicFramePr>
        <p:xfrm>
          <a:off x="952500" y="209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{312604A0-6CEA-414F-A599-099FA3D4CD2B}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Метод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Классификация с учителем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Классификация без учителя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Кластеризация без учителя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Точность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55%*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idx="1" type="subTitle"/>
          </p:nvPr>
        </p:nvSpPr>
        <p:spPr>
          <a:xfrm>
            <a:off x="1371600" y="4468813"/>
            <a:ext cx="64008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lang="ru-RU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Косакин Даниил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lang="ru-RU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dyukosakin@edu.hse.ru</a:t>
            </a:r>
            <a:endParaRPr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sz="1200">
              <a:solidFill>
                <a:srgbClr val="003F8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Clr>
                <a:srgbClr val="003F82"/>
              </a:buClr>
              <a:buSzPts val="1200"/>
              <a:buNone/>
            </a:pPr>
            <a:r>
              <a:rPr lang="ru-RU" sz="1200">
                <a:solidFill>
                  <a:srgbClr val="003F82"/>
                </a:solidFill>
                <a:latin typeface="Open Sans"/>
                <a:ea typeface="Open Sans"/>
                <a:cs typeface="Open Sans"/>
                <a:sym typeface="Open Sans"/>
              </a:rPr>
              <a:t>Москва - 2021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lt1"/>
                </a:solidFill>
              </a:rPr>
              <a:t>‹#›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Анализ транзакционных данных. 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17650" y="1422849"/>
            <a:ext cx="86868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Одно из основных и фундаментальных направлений анализа в сфере банкинга.</a:t>
            </a:r>
            <a:br>
              <a:rPr lang="ru-RU" sz="1900">
                <a:latin typeface="Roboto"/>
                <a:ea typeface="Roboto"/>
                <a:cs typeface="Roboto"/>
                <a:sym typeface="Roboto"/>
              </a:rPr>
            </a:b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Используется для обнаружения мошенничества, составления профилей клиента, анализа кредитного рейтинга, макроэкономических предсказаний.</a:t>
            </a:r>
            <a:br>
              <a:rPr lang="ru-RU" sz="1900">
                <a:latin typeface="Roboto"/>
                <a:ea typeface="Roboto"/>
                <a:cs typeface="Roboto"/>
                <a:sym typeface="Roboto"/>
              </a:rPr>
            </a:b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Раньше использовались случайные леса и бустинги над деревьями с генерацией большого количества признаков.</a:t>
            </a:r>
            <a:br>
              <a:rPr lang="ru-RU" sz="1900">
                <a:latin typeface="Roboto"/>
                <a:ea typeface="Roboto"/>
                <a:cs typeface="Roboto"/>
                <a:sym typeface="Roboto"/>
              </a:rPr>
            </a:b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С популяризацией и распространением глубинного обучения, сети RNN, LSTM и GRU становятся State-of-the-Art решениями в данной области.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Построение эмбеддингов методом обучения без учителя..</a:t>
            </a:r>
            <a:endParaRPr sz="80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Используемый набор данных.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</a:t>
            </a:r>
            <a:r>
              <a:rPr lang="ru-RU" sz="800">
                <a:solidFill>
                  <a:srgbClr val="93B3D7"/>
                </a:solidFill>
              </a:rPr>
              <a:t>Построение эмбеддингов методом обучения без учителя.</a:t>
            </a:r>
            <a:r>
              <a:rPr lang="ru-RU" sz="800">
                <a:solidFill>
                  <a:srgbClr val="93B3D7"/>
                </a:solidFill>
              </a:rPr>
              <a:t>.</a:t>
            </a:r>
            <a:endParaRPr sz="800">
              <a:solidFill>
                <a:srgbClr val="93B3D7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7" y="1897200"/>
            <a:ext cx="4342925" cy="37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4150" y="1572875"/>
            <a:ext cx="4433475" cy="4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Первичная обработка данных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</a:t>
            </a:r>
            <a:r>
              <a:rPr lang="ru-RU" sz="800">
                <a:solidFill>
                  <a:srgbClr val="93B3D7"/>
                </a:solidFill>
              </a:rPr>
              <a:t>Построение эмбеддингов методом обучения без учителя.</a:t>
            </a:r>
            <a:r>
              <a:rPr lang="ru-RU" sz="800">
                <a:solidFill>
                  <a:srgbClr val="93B3D7"/>
                </a:solidFill>
              </a:rPr>
              <a:t>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700500" y="17122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77375" y="28194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client_id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546050" y="28194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trans_date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914725" y="28194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small_group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7283400" y="28194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amount_rur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6"/>
          <p:cNvCxnSpPr>
            <a:stCxn id="128" idx="2"/>
            <a:endCxn id="130" idx="0"/>
          </p:cNvCxnSpPr>
          <p:nvPr/>
        </p:nvCxnSpPr>
        <p:spPr>
          <a:xfrm flipH="1">
            <a:off x="3406650" y="2321875"/>
            <a:ext cx="11544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>
            <a:stCxn id="128" idx="2"/>
            <a:endCxn id="129" idx="0"/>
          </p:cNvCxnSpPr>
          <p:nvPr/>
        </p:nvCxnSpPr>
        <p:spPr>
          <a:xfrm flipH="1">
            <a:off x="1037850" y="2321875"/>
            <a:ext cx="35232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8" idx="2"/>
            <a:endCxn id="131" idx="0"/>
          </p:cNvCxnSpPr>
          <p:nvPr/>
        </p:nvCxnSpPr>
        <p:spPr>
          <a:xfrm>
            <a:off x="4561050" y="2321875"/>
            <a:ext cx="12141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>
            <a:stCxn id="128" idx="2"/>
            <a:endCxn id="132" idx="0"/>
          </p:cNvCxnSpPr>
          <p:nvPr/>
        </p:nvCxnSpPr>
        <p:spPr>
          <a:xfrm>
            <a:off x="4561050" y="2321875"/>
            <a:ext cx="35829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1466700" y="44227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day_of_week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3730450" y="44227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6"/>
          <p:cNvCxnSpPr>
            <a:stCxn id="130" idx="2"/>
            <a:endCxn id="137" idx="0"/>
          </p:cNvCxnSpPr>
          <p:nvPr/>
        </p:nvCxnSpPr>
        <p:spPr>
          <a:xfrm flipH="1">
            <a:off x="2327200" y="3429000"/>
            <a:ext cx="1079400" cy="9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>
            <a:stCxn id="130" idx="2"/>
            <a:endCxn id="138" idx="0"/>
          </p:cNvCxnSpPr>
          <p:nvPr/>
        </p:nvCxnSpPr>
        <p:spPr>
          <a:xfrm>
            <a:off x="3406600" y="3429000"/>
            <a:ext cx="1184400" cy="9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Первичная обработка данных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</a:t>
            </a:r>
            <a:r>
              <a:rPr lang="ru-RU" sz="800">
                <a:solidFill>
                  <a:srgbClr val="93B3D7"/>
                </a:solidFill>
              </a:rPr>
              <a:t>Построение эмбеддингов методом обучения без учителя.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255600" y="24652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711450" y="14523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255600" y="336175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255600" y="425822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55600" y="51547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711450" y="24652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3711450" y="336175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711450" y="425822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711450" y="51547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023950" y="246527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023950" y="336175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7023950" y="425822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7023950" y="51547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206150" y="5907150"/>
            <a:ext cx="85389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SEQUENCES_PER_CLIENT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98600" y="5800175"/>
            <a:ext cx="8767800" cy="19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rot="5400000">
            <a:off x="4943875" y="3978600"/>
            <a:ext cx="3492000" cy="36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rot="5400000">
            <a:off x="5060600" y="4074400"/>
            <a:ext cx="3487200" cy="16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6477000" y="20028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SEQUENCE_LEN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Обработка транзакций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</a:t>
            </a:r>
            <a:r>
              <a:rPr lang="ru-RU" sz="800">
                <a:solidFill>
                  <a:srgbClr val="93B3D7"/>
                </a:solidFill>
              </a:rPr>
              <a:t>Построение эмбеддингов методом обучения без учителя..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3711450" y="141645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001325" y="2453038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Категориальные признаки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529175" y="245305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Количественные признаки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7001325" y="332346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Эмбеддинг (8)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29175" y="443406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Полносвязный слой (16/32)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3700500" y="443406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Batch Norm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29175" y="3323463"/>
            <a:ext cx="1721100" cy="609600"/>
          </a:xfrm>
          <a:prstGeom prst="roundRect">
            <a:avLst>
              <a:gd fmla="val 14694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Конкатенация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8"/>
          <p:cNvCxnSpPr>
            <a:stCxn id="175" idx="2"/>
            <a:endCxn id="176" idx="0"/>
          </p:cNvCxnSpPr>
          <p:nvPr/>
        </p:nvCxnSpPr>
        <p:spPr>
          <a:xfrm>
            <a:off x="4572000" y="2026050"/>
            <a:ext cx="32898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>
            <a:stCxn id="175" idx="2"/>
            <a:endCxn id="177" idx="0"/>
          </p:cNvCxnSpPr>
          <p:nvPr/>
        </p:nvCxnSpPr>
        <p:spPr>
          <a:xfrm flipH="1">
            <a:off x="1389600" y="2026050"/>
            <a:ext cx="31824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8"/>
          <p:cNvCxnSpPr>
            <a:stCxn id="176" idx="2"/>
            <a:endCxn id="178" idx="0"/>
          </p:cNvCxnSpPr>
          <p:nvPr/>
        </p:nvCxnSpPr>
        <p:spPr>
          <a:xfrm>
            <a:off x="7861875" y="3062638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>
            <a:stCxn id="177" idx="2"/>
            <a:endCxn id="181" idx="0"/>
          </p:cNvCxnSpPr>
          <p:nvPr/>
        </p:nvCxnSpPr>
        <p:spPr>
          <a:xfrm>
            <a:off x="1389725" y="3062650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>
            <a:stCxn id="179" idx="3"/>
            <a:endCxn id="180" idx="1"/>
          </p:cNvCxnSpPr>
          <p:nvPr/>
        </p:nvCxnSpPr>
        <p:spPr>
          <a:xfrm>
            <a:off x="2250275" y="4738863"/>
            <a:ext cx="14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8"/>
          <p:cNvCxnSpPr>
            <a:stCxn id="178" idx="1"/>
            <a:endCxn id="181" idx="3"/>
          </p:cNvCxnSpPr>
          <p:nvPr/>
        </p:nvCxnSpPr>
        <p:spPr>
          <a:xfrm rot="10800000">
            <a:off x="2250225" y="3628263"/>
            <a:ext cx="47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>
            <a:stCxn id="180" idx="2"/>
            <a:endCxn id="189" idx="0"/>
          </p:cNvCxnSpPr>
          <p:nvPr/>
        </p:nvCxnSpPr>
        <p:spPr>
          <a:xfrm>
            <a:off x="4561050" y="5043663"/>
            <a:ext cx="144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>
            <a:off x="1385225" y="3933075"/>
            <a:ext cx="90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8"/>
          <p:cNvSpPr/>
          <p:nvPr/>
        </p:nvSpPr>
        <p:spPr>
          <a:xfrm>
            <a:off x="3714900" y="5608438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Обработка последовательностей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580763" y="42761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660588" y="4276100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4740413" y="424022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6820238" y="4240225"/>
            <a:ext cx="1721100" cy="609600"/>
          </a:xfrm>
          <a:prstGeom prst="roundRect">
            <a:avLst>
              <a:gd fmla="val 16667" name="adj"/>
            </a:avLst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Транзакция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580763" y="30120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Клетка GRU (64/256)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2660588" y="30120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Клетка GRU (64/256)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4740413" y="30120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Клетка GRU (64/256)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6820238" y="30120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Клетка GRU (64/256)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820238" y="197227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19"/>
          <p:cNvCxnSpPr>
            <a:endCxn id="203" idx="2"/>
          </p:cNvCxnSpPr>
          <p:nvPr/>
        </p:nvCxnSpPr>
        <p:spPr>
          <a:xfrm rot="10800000">
            <a:off x="1441313" y="3621675"/>
            <a:ext cx="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stCxn id="200" idx="0"/>
            <a:endCxn id="204" idx="2"/>
          </p:cNvCxnSpPr>
          <p:nvPr/>
        </p:nvCxnSpPr>
        <p:spPr>
          <a:xfrm rot="10800000">
            <a:off x="3521138" y="3621800"/>
            <a:ext cx="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201" idx="0"/>
            <a:endCxn id="205" idx="2"/>
          </p:cNvCxnSpPr>
          <p:nvPr/>
        </p:nvCxnSpPr>
        <p:spPr>
          <a:xfrm rot="10800000">
            <a:off x="5600963" y="3621625"/>
            <a:ext cx="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202" idx="0"/>
            <a:endCxn id="206" idx="2"/>
          </p:cNvCxnSpPr>
          <p:nvPr/>
        </p:nvCxnSpPr>
        <p:spPr>
          <a:xfrm rot="10800000">
            <a:off x="7680788" y="3621625"/>
            <a:ext cx="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>
            <a:stCxn id="203" idx="3"/>
            <a:endCxn id="204" idx="1"/>
          </p:cNvCxnSpPr>
          <p:nvPr/>
        </p:nvCxnSpPr>
        <p:spPr>
          <a:xfrm>
            <a:off x="2301863" y="3316875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204" idx="3"/>
            <a:endCxn id="205" idx="1"/>
          </p:cNvCxnSpPr>
          <p:nvPr/>
        </p:nvCxnSpPr>
        <p:spPr>
          <a:xfrm>
            <a:off x="4381688" y="3316875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205" idx="3"/>
            <a:endCxn id="206" idx="1"/>
          </p:cNvCxnSpPr>
          <p:nvPr/>
        </p:nvCxnSpPr>
        <p:spPr>
          <a:xfrm>
            <a:off x="6461513" y="3316875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06" idx="0"/>
            <a:endCxn id="207" idx="2"/>
          </p:cNvCxnSpPr>
          <p:nvPr/>
        </p:nvCxnSpPr>
        <p:spPr>
          <a:xfrm rot="10800000">
            <a:off x="7680788" y="2581875"/>
            <a:ext cx="0" cy="4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Модель с учителем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711438" y="1497150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3711438" y="242952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Batch Norm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0"/>
          <p:cNvCxnSpPr>
            <a:stCxn id="224" idx="2"/>
            <a:endCxn id="225" idx="0"/>
          </p:cNvCxnSpPr>
          <p:nvPr/>
        </p:nvCxnSpPr>
        <p:spPr>
          <a:xfrm>
            <a:off x="4571988" y="2106750"/>
            <a:ext cx="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0"/>
          <p:cNvSpPr/>
          <p:nvPr/>
        </p:nvSpPr>
        <p:spPr>
          <a:xfrm>
            <a:off x="3711438" y="348111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Полносвязный слой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3711438" y="4532688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Softmax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711438" y="5633563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Перекрестная энтропия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0"/>
          <p:cNvCxnSpPr>
            <a:stCxn id="225" idx="2"/>
            <a:endCxn id="227" idx="0"/>
          </p:cNvCxnSpPr>
          <p:nvPr/>
        </p:nvCxnSpPr>
        <p:spPr>
          <a:xfrm>
            <a:off x="4571988" y="3039125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0"/>
          <p:cNvCxnSpPr>
            <a:stCxn id="227" idx="2"/>
            <a:endCxn id="228" idx="0"/>
          </p:cNvCxnSpPr>
          <p:nvPr/>
        </p:nvCxnSpPr>
        <p:spPr>
          <a:xfrm>
            <a:off x="4571988" y="4090713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0"/>
          <p:cNvCxnSpPr>
            <a:stCxn id="228" idx="2"/>
            <a:endCxn id="229" idx="0"/>
          </p:cNvCxnSpPr>
          <p:nvPr/>
        </p:nvCxnSpPr>
        <p:spPr>
          <a:xfrm>
            <a:off x="4571988" y="5142288"/>
            <a:ext cx="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/>
        </p:nvSpPr>
        <p:spPr>
          <a:xfrm>
            <a:off x="255588" y="6415088"/>
            <a:ext cx="4143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</a:t>
            </a:r>
            <a:r>
              <a:rPr lang="ru-RU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Модель без учителя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chemeClr val="dk1"/>
                </a:solidFill>
              </a:rPr>
              <a:t>‹#›</a:t>
            </a:fld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255600" y="6635875"/>
            <a:ext cx="86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93B3D7"/>
                </a:solidFill>
              </a:rPr>
              <a:t>Косакин Д</a:t>
            </a:r>
            <a:r>
              <a:rPr lang="ru-RU" sz="80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,, БПМИ18</a:t>
            </a:r>
            <a:r>
              <a:rPr lang="ru-RU" sz="800">
                <a:solidFill>
                  <a:srgbClr val="93B3D7"/>
                </a:solidFill>
              </a:rPr>
              <a:t>3. Итерированная версия дилеммы заключенного.</a:t>
            </a:r>
            <a:endParaRPr sz="800">
              <a:solidFill>
                <a:srgbClr val="93B3D7"/>
              </a:solidFill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711438" y="2393625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3711438" y="4404350"/>
            <a:ext cx="1721100" cy="6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Triplet Margin Loss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21"/>
          <p:cNvCxnSpPr>
            <a:stCxn id="241" idx="2"/>
            <a:endCxn id="242" idx="0"/>
          </p:cNvCxnSpPr>
          <p:nvPr/>
        </p:nvCxnSpPr>
        <p:spPr>
          <a:xfrm>
            <a:off x="4571988" y="3003225"/>
            <a:ext cx="0" cy="14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