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2" r:id="rId3"/>
    <p:sldId id="265" r:id="rId4"/>
    <p:sldId id="266"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C6147"/>
    <a:srgbClr val="FD2120"/>
    <a:srgbClr val="25BDC7"/>
    <a:srgbClr val="29A1FE"/>
    <a:srgbClr val="5B9BD5"/>
    <a:srgbClr val="3256A2"/>
    <a:srgbClr val="F6AF2F"/>
    <a:srgbClr val="1B7B95"/>
    <a:srgbClr val="92CF2A"/>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73" autoAdjust="0"/>
    <p:restoredTop sz="94660"/>
  </p:normalViewPr>
  <p:slideViewPr>
    <p:cSldViewPr snapToGrid="0">
      <p:cViewPr>
        <p:scale>
          <a:sx n="81" d="100"/>
          <a:sy n="81" d="100"/>
        </p:scale>
        <p:origin x="-756" y="-5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F4CDB-A4FA-48A0-85E6-6AFF88DDE120}" type="datetimeFigureOut">
              <a:rPr lang="en-IN" smtClean="0"/>
              <a:pPr/>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9CED-457D-477B-BC83-7BBB18D64B3D}" type="slidenum">
              <a:rPr lang="en-IN" smtClean="0"/>
              <a:pPr/>
              <a:t>‹#›</a:t>
            </a:fld>
            <a:endParaRPr lang="en-IN"/>
          </a:p>
        </p:txBody>
      </p:sp>
    </p:spTree>
    <p:extLst>
      <p:ext uri="{BB962C8B-B14F-4D97-AF65-F5344CB8AC3E}">
        <p14:creationId xmlns:p14="http://schemas.microsoft.com/office/powerpoint/2010/main" xmlns="" val="15621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209609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205663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156866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53268453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5843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384237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204493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261008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248223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31397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357206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302078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CE33C-1F47-4E87-9DB8-7FDC1D608A64}"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81244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CE33C-1F47-4E87-9DB8-7FDC1D608A64}" type="datetimeFigureOut">
              <a:rPr lang="en-IN" smtClean="0"/>
              <a:pPr/>
              <a:t>24-04-2022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D2CE-2063-4636-BBDF-77A9EE020B97}" type="slidenum">
              <a:rPr lang="en-IN" smtClean="0"/>
              <a:pPr/>
              <a:t>‹#›</a:t>
            </a:fld>
            <a:endParaRPr lang="en-IN"/>
          </a:p>
        </p:txBody>
      </p:sp>
    </p:spTree>
    <p:extLst>
      <p:ext uri="{BB962C8B-B14F-4D97-AF65-F5344CB8AC3E}">
        <p14:creationId xmlns:p14="http://schemas.microsoft.com/office/powerpoint/2010/main" xmlns="" val="3670853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ight Triangle 36">
            <a:extLst>
              <a:ext uri="{FF2B5EF4-FFF2-40B4-BE49-F238E27FC236}">
                <a16:creationId xmlns="" xmlns:a16="http://schemas.microsoft.com/office/drawing/2014/main" id="{864583F9-F3E3-43CC-9F92-6748BC572673}"/>
              </a:ext>
            </a:extLst>
          </p:cNvPr>
          <p:cNvSpPr/>
          <p:nvPr/>
        </p:nvSpPr>
        <p:spPr>
          <a:xfrm flipH="1">
            <a:off x="6431341" y="1425095"/>
            <a:ext cx="5766702" cy="5434698"/>
          </a:xfrm>
          <a:prstGeom prst="rtTriangle">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 name="Group 2">
            <a:extLst>
              <a:ext uri="{FF2B5EF4-FFF2-40B4-BE49-F238E27FC236}">
                <a16:creationId xmlns:a16="http://schemas.microsoft.com/office/drawing/2014/main" xmlns="" id="{FE31AD7E-CFC1-418F-98A2-18CC1568DE7A}"/>
              </a:ext>
            </a:extLst>
          </p:cNvPr>
          <p:cNvGrpSpPr/>
          <p:nvPr/>
        </p:nvGrpSpPr>
        <p:grpSpPr>
          <a:xfrm rot="10800000">
            <a:off x="352347" y="1366224"/>
            <a:ext cx="5615713" cy="694720"/>
            <a:chOff x="0" y="2023474"/>
            <a:chExt cx="11431630" cy="1405526"/>
          </a:xfrm>
          <a:solidFill>
            <a:srgbClr val="25BDC7"/>
          </a:solidFill>
        </p:grpSpPr>
        <p:sp>
          <p:nvSpPr>
            <p:cNvPr id="4" name="Rectangle 3">
              <a:extLst>
                <a:ext uri="{FF2B5EF4-FFF2-40B4-BE49-F238E27FC236}">
                  <a16:creationId xmlns:a16="http://schemas.microsoft.com/office/drawing/2014/main" xmlns="" id="{4C0A3FD7-9EFF-42EC-8BCC-8DC54EFB8BBE}"/>
                </a:ext>
              </a:extLst>
            </p:cNvPr>
            <p:cNvSpPr/>
            <p:nvPr/>
          </p:nvSpPr>
          <p:spPr>
            <a:xfrm>
              <a:off x="0" y="3200400"/>
              <a:ext cx="6135482"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sp>
          <p:nvSpPr>
            <p:cNvPr id="5" name="Rectangle 4">
              <a:extLst>
                <a:ext uri="{FF2B5EF4-FFF2-40B4-BE49-F238E27FC236}">
                  <a16:creationId xmlns:a16="http://schemas.microsoft.com/office/drawing/2014/main" xmlns="" id="{3413F97A-86EF-43CD-8CB7-E32D10AD6927}"/>
                </a:ext>
              </a:extLst>
            </p:cNvPr>
            <p:cNvSpPr/>
            <p:nvPr/>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sp>
          <p:nvSpPr>
            <p:cNvPr id="6" name="Freeform: Shape 5">
              <a:extLst>
                <a:ext uri="{FF2B5EF4-FFF2-40B4-BE49-F238E27FC236}">
                  <a16:creationId xmlns:a16="http://schemas.microsoft.com/office/drawing/2014/main" xmlns="" id="{7203772E-A1FB-4E49-8AF7-B31C59999691}"/>
                </a:ext>
              </a:extLst>
            </p:cNvPr>
            <p:cNvSpPr/>
            <p:nvPr/>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5BDC7"/>
                </a:solidFill>
              </a:endParaRPr>
            </a:p>
          </p:txBody>
        </p:sp>
      </p:grpSp>
      <p:grpSp>
        <p:nvGrpSpPr>
          <p:cNvPr id="7" name="Group 6">
            <a:extLst>
              <a:ext uri="{FF2B5EF4-FFF2-40B4-BE49-F238E27FC236}">
                <a16:creationId xmlns:a16="http://schemas.microsoft.com/office/drawing/2014/main" xmlns="" id="{A31E7180-931A-4C17-9E5B-1625B2C7DEC1}"/>
              </a:ext>
            </a:extLst>
          </p:cNvPr>
          <p:cNvGrpSpPr/>
          <p:nvPr/>
        </p:nvGrpSpPr>
        <p:grpSpPr>
          <a:xfrm>
            <a:off x="0" y="647765"/>
            <a:ext cx="3241704" cy="682789"/>
            <a:chOff x="4758559" y="2023474"/>
            <a:chExt cx="6673071" cy="1405526"/>
          </a:xfrm>
          <a:solidFill>
            <a:srgbClr val="3256A2"/>
          </a:solidFill>
        </p:grpSpPr>
        <p:sp>
          <p:nvSpPr>
            <p:cNvPr id="8" name="Rectangle 7">
              <a:extLst>
                <a:ext uri="{FF2B5EF4-FFF2-40B4-BE49-F238E27FC236}">
                  <a16:creationId xmlns:a16="http://schemas.microsoft.com/office/drawing/2014/main" xmlns="" id="{AE8DF00D-8E76-4614-88B8-767E8BE23F4E}"/>
                </a:ext>
              </a:extLst>
            </p:cNvPr>
            <p:cNvSpPr/>
            <p:nvPr/>
          </p:nvSpPr>
          <p:spPr>
            <a:xfrm>
              <a:off x="4758559" y="3200400"/>
              <a:ext cx="1376923"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sp>
          <p:nvSpPr>
            <p:cNvPr id="9" name="Rectangle 8">
              <a:extLst>
                <a:ext uri="{FF2B5EF4-FFF2-40B4-BE49-F238E27FC236}">
                  <a16:creationId xmlns:a16="http://schemas.microsoft.com/office/drawing/2014/main" xmlns="" id="{8531C40D-47AF-4709-89BF-A81A115A5003}"/>
                </a:ext>
              </a:extLst>
            </p:cNvPr>
            <p:cNvSpPr/>
            <p:nvPr/>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sp>
          <p:nvSpPr>
            <p:cNvPr id="10" name="Freeform: Shape 9">
              <a:extLst>
                <a:ext uri="{FF2B5EF4-FFF2-40B4-BE49-F238E27FC236}">
                  <a16:creationId xmlns:a16="http://schemas.microsoft.com/office/drawing/2014/main" xmlns="" id="{BF08A5D7-6365-49D1-8A3E-659608ED742D}"/>
                </a:ext>
              </a:extLst>
            </p:cNvPr>
            <p:cNvSpPr/>
            <p:nvPr/>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256A2"/>
                </a:solidFill>
              </a:endParaRPr>
            </a:p>
          </p:txBody>
        </p:sp>
      </p:grpSp>
      <p:sp>
        <p:nvSpPr>
          <p:cNvPr id="28" name="TextBox 27">
            <a:extLst>
              <a:ext uri="{FF2B5EF4-FFF2-40B4-BE49-F238E27FC236}">
                <a16:creationId xmlns:a16="http://schemas.microsoft.com/office/drawing/2014/main" xmlns="" id="{BF81BF03-D0C6-4216-AEDA-0C535146585E}"/>
              </a:ext>
            </a:extLst>
          </p:cNvPr>
          <p:cNvSpPr txBox="1"/>
          <p:nvPr/>
        </p:nvSpPr>
        <p:spPr>
          <a:xfrm>
            <a:off x="978938" y="3122439"/>
            <a:ext cx="2318444" cy="461665"/>
          </a:xfrm>
          <a:prstGeom prst="rect">
            <a:avLst/>
          </a:prstGeom>
          <a:noFill/>
        </p:spPr>
        <p:txBody>
          <a:bodyPr wrap="square" rtlCol="0" anchor="ctr">
            <a:spAutoFit/>
          </a:bodyPr>
          <a:lstStyle/>
          <a:p>
            <a:pPr algn="ctr"/>
            <a:r>
              <a:rPr lang="en-US" altLang="ko-KR" sz="2400" b="1" u="sng" dirty="0" smtClean="0">
                <a:effectLst>
                  <a:outerShdw blurRad="38100" dist="38100" dir="2700000" algn="tl">
                    <a:srgbClr val="000000">
                      <a:alpha val="43137"/>
                    </a:srgbClr>
                  </a:outerShdw>
                </a:effectLst>
                <a:cs typeface="Arial" pitchFamily="34" charset="0"/>
              </a:rPr>
              <a:t>PROJECT NAME:</a:t>
            </a:r>
            <a:endParaRPr lang="ko-KR" altLang="en-US" sz="2400" b="1" u="sng" dirty="0">
              <a:effectLst>
                <a:outerShdw blurRad="38100" dist="38100" dir="2700000" algn="tl">
                  <a:srgbClr val="000000">
                    <a:alpha val="43137"/>
                  </a:srgbClr>
                </a:outerShdw>
              </a:effectLst>
              <a:cs typeface="Arial" pitchFamily="34" charset="0"/>
            </a:endParaRPr>
          </a:p>
        </p:txBody>
      </p:sp>
      <p:sp>
        <p:nvSpPr>
          <p:cNvPr id="29" name="TextBox 28">
            <a:extLst>
              <a:ext uri="{FF2B5EF4-FFF2-40B4-BE49-F238E27FC236}">
                <a16:creationId xmlns:a16="http://schemas.microsoft.com/office/drawing/2014/main" xmlns="" id="{8C2B9857-06BE-47BB-96B1-6DDF857D6E8F}"/>
              </a:ext>
            </a:extLst>
          </p:cNvPr>
          <p:cNvSpPr txBox="1"/>
          <p:nvPr/>
        </p:nvSpPr>
        <p:spPr>
          <a:xfrm>
            <a:off x="3533977" y="3172897"/>
            <a:ext cx="6432156" cy="369332"/>
          </a:xfrm>
          <a:prstGeom prst="rect">
            <a:avLst/>
          </a:prstGeom>
          <a:noFill/>
        </p:spPr>
        <p:txBody>
          <a:bodyPr wrap="square" rtlCol="0" anchor="ctr">
            <a:spAutoFit/>
          </a:bodyPr>
          <a:lstStyle/>
          <a:p>
            <a:r>
              <a:rPr lang="en-US" altLang="ko-KR" b="1" dirty="0" err="1">
                <a:solidFill>
                  <a:srgbClr val="262626"/>
                </a:solidFill>
                <a:cs typeface="Arial" pitchFamily="34" charset="0"/>
              </a:rPr>
              <a:t>BlurDetection</a:t>
            </a:r>
            <a:endParaRPr lang="ko-KR" altLang="en-US" b="1" dirty="0">
              <a:solidFill>
                <a:srgbClr val="262626"/>
              </a:solidFill>
              <a:cs typeface="Arial" pitchFamily="34" charset="0"/>
            </a:endParaRPr>
          </a:p>
        </p:txBody>
      </p:sp>
      <p:sp>
        <p:nvSpPr>
          <p:cNvPr id="31" name="TextBox 30">
            <a:extLst>
              <a:ext uri="{FF2B5EF4-FFF2-40B4-BE49-F238E27FC236}">
                <a16:creationId xmlns:a16="http://schemas.microsoft.com/office/drawing/2014/main" xmlns="" id="{6BE1B940-85D9-4031-8F81-AF78C32628F3}"/>
              </a:ext>
            </a:extLst>
          </p:cNvPr>
          <p:cNvSpPr txBox="1"/>
          <p:nvPr/>
        </p:nvSpPr>
        <p:spPr>
          <a:xfrm>
            <a:off x="1094549" y="4150147"/>
            <a:ext cx="2119706" cy="461665"/>
          </a:xfrm>
          <a:prstGeom prst="rect">
            <a:avLst/>
          </a:prstGeom>
          <a:noFill/>
        </p:spPr>
        <p:txBody>
          <a:bodyPr wrap="square" rtlCol="0" anchor="ctr">
            <a:spAutoFit/>
          </a:bodyPr>
          <a:lstStyle/>
          <a:p>
            <a:pPr algn="ctr"/>
            <a:r>
              <a:rPr lang="en-US" altLang="ko-KR" sz="2400" b="1" u="sng" dirty="0" smtClean="0">
                <a:effectLst>
                  <a:outerShdw blurRad="38100" dist="38100" dir="2700000" algn="tl">
                    <a:srgbClr val="000000">
                      <a:alpha val="43137"/>
                    </a:srgbClr>
                  </a:outerShdw>
                </a:effectLst>
                <a:cs typeface="Arial" pitchFamily="34" charset="0"/>
              </a:rPr>
              <a:t>TEAM LEADER :</a:t>
            </a:r>
            <a:endParaRPr lang="ko-KR" altLang="en-US" sz="2400" b="1" u="sng" dirty="0">
              <a:effectLst>
                <a:outerShdw blurRad="38100" dist="38100" dir="2700000" algn="tl">
                  <a:srgbClr val="000000">
                    <a:alpha val="43137"/>
                  </a:srgbClr>
                </a:outerShdw>
              </a:effectLst>
              <a:cs typeface="Arial" pitchFamily="34" charset="0"/>
            </a:endParaRPr>
          </a:p>
        </p:txBody>
      </p:sp>
      <p:sp>
        <p:nvSpPr>
          <p:cNvPr id="36" name="TextBox 35">
            <a:extLst>
              <a:ext uri="{FF2B5EF4-FFF2-40B4-BE49-F238E27FC236}">
                <a16:creationId xmlns:a16="http://schemas.microsoft.com/office/drawing/2014/main" xmlns="" id="{55D379AF-5D01-414D-97B8-5A8C1EB8BF11}"/>
              </a:ext>
            </a:extLst>
          </p:cNvPr>
          <p:cNvSpPr txBox="1"/>
          <p:nvPr/>
        </p:nvSpPr>
        <p:spPr>
          <a:xfrm>
            <a:off x="10045087" y="4576035"/>
            <a:ext cx="2033948" cy="461665"/>
          </a:xfrm>
          <a:prstGeom prst="rect">
            <a:avLst/>
          </a:prstGeom>
          <a:noFill/>
        </p:spPr>
        <p:txBody>
          <a:bodyPr wrap="square" rtlCol="0" anchor="ctr">
            <a:spAutoFit/>
          </a:bodyPr>
          <a:lstStyle/>
          <a:p>
            <a:endParaRPr lang="ko-KR" altLang="en-US" sz="2400" b="1" u="sng" dirty="0">
              <a:cs typeface="Arial" pitchFamily="34" charset="0"/>
            </a:endParaRPr>
          </a:p>
        </p:txBody>
      </p:sp>
      <p:sp>
        <p:nvSpPr>
          <p:cNvPr id="38" name="TextBox 37">
            <a:extLst>
              <a:ext uri="{FF2B5EF4-FFF2-40B4-BE49-F238E27FC236}">
                <a16:creationId xmlns:a16="http://schemas.microsoft.com/office/drawing/2014/main" xmlns="" id="{DAFE5A8E-8411-4815-A630-2DF4D9611EC5}"/>
              </a:ext>
            </a:extLst>
          </p:cNvPr>
          <p:cNvSpPr txBox="1"/>
          <p:nvPr/>
        </p:nvSpPr>
        <p:spPr>
          <a:xfrm>
            <a:off x="3393049" y="1717791"/>
            <a:ext cx="7482770" cy="461665"/>
          </a:xfrm>
          <a:prstGeom prst="rect">
            <a:avLst/>
          </a:prstGeom>
          <a:no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Department Of Information Technology Engineering</a:t>
            </a:r>
            <a:endParaRPr lang="en-IN" sz="2400" b="1" dirty="0">
              <a:latin typeface="Cambria" panose="02040503050406030204" pitchFamily="18" charset="0"/>
              <a:ea typeface="Cambria" panose="02040503050406030204" pitchFamily="18" charset="0"/>
            </a:endParaRPr>
          </a:p>
        </p:txBody>
      </p:sp>
      <p:sp>
        <p:nvSpPr>
          <p:cNvPr id="2" name="Rectangle 1"/>
          <p:cNvSpPr/>
          <p:nvPr/>
        </p:nvSpPr>
        <p:spPr>
          <a:xfrm>
            <a:off x="2757055" y="479521"/>
            <a:ext cx="9434945" cy="507831"/>
          </a:xfrm>
          <a:prstGeom prst="rect">
            <a:avLst/>
          </a:prstGeom>
        </p:spPr>
        <p:txBody>
          <a:bodyPr wrap="square">
            <a:spAutoFit/>
          </a:bodyPr>
          <a:lstStyle/>
          <a:p>
            <a:r>
              <a:rPr lang="en-US" sz="2700" b="1" dirty="0" smtClean="0">
                <a:solidFill>
                  <a:srgbClr val="FF0000"/>
                </a:solidFill>
              </a:rPr>
              <a:t>GLOBAL NATURE CARE SANGATHAN’S GROUP OF INSTITUTIONS</a:t>
            </a:r>
            <a:endParaRPr lang="en-US" altLang="ko-KR" sz="2700" b="1" dirty="0">
              <a:solidFill>
                <a:srgbClr val="FF0000"/>
              </a:solidFill>
              <a:effectLst>
                <a:outerShdw blurRad="38100" dist="38100" dir="2700000" algn="tl">
                  <a:srgbClr val="000000">
                    <a:alpha val="43137"/>
                  </a:srgbClr>
                </a:outerShdw>
              </a:effectLst>
              <a:cs typeface="Arial" pitchFamily="34" charset="0"/>
            </a:endParaRPr>
          </a:p>
        </p:txBody>
      </p:sp>
      <p:sp>
        <p:nvSpPr>
          <p:cNvPr id="18" name="Minus 17"/>
          <p:cNvSpPr/>
          <p:nvPr/>
        </p:nvSpPr>
        <p:spPr>
          <a:xfrm>
            <a:off x="2338539" y="1189075"/>
            <a:ext cx="11469572" cy="464894"/>
          </a:xfrm>
          <a:prstGeom prst="mathMinus">
            <a:avLst/>
          </a:prstGeom>
          <a:solidFill>
            <a:srgbClr val="25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그룹 31">
            <a:extLst>
              <a:ext uri="{FF2B5EF4-FFF2-40B4-BE49-F238E27FC236}">
                <a16:creationId xmlns="" xmlns:a16="http://schemas.microsoft.com/office/drawing/2014/main" id="{B1AB110F-C19E-49A1-9990-C6EFF21F862D}"/>
              </a:ext>
            </a:extLst>
          </p:cNvPr>
          <p:cNvGrpSpPr/>
          <p:nvPr/>
        </p:nvGrpSpPr>
        <p:grpSpPr>
          <a:xfrm>
            <a:off x="136370" y="2787500"/>
            <a:ext cx="968557" cy="990966"/>
            <a:chOff x="9087273" y="2875432"/>
            <a:chExt cx="2303626" cy="2356921"/>
          </a:xfrm>
          <a:noFill/>
        </p:grpSpPr>
        <p:sp>
          <p:nvSpPr>
            <p:cNvPr id="40" name="Rounded Rectangle 7">
              <a:extLst>
                <a:ext uri="{FF2B5EF4-FFF2-40B4-BE49-F238E27FC236}">
                  <a16:creationId xmlns="" xmlns:a16="http://schemas.microsoft.com/office/drawing/2014/main" id="{ED79C94B-F5E6-4C8F-9CC8-DE165AF3393E}"/>
                </a:ext>
              </a:extLst>
            </p:cNvPr>
            <p:cNvSpPr/>
            <p:nvPr/>
          </p:nvSpPr>
          <p:spPr>
            <a:xfrm>
              <a:off x="10019157" y="4810446"/>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ounded Rectangle 8">
              <a:extLst>
                <a:ext uri="{FF2B5EF4-FFF2-40B4-BE49-F238E27FC236}">
                  <a16:creationId xmlns="" xmlns:a16="http://schemas.microsoft.com/office/drawing/2014/main" id="{71948C04-FE7E-480A-A46B-4BB47581CA8F}"/>
                </a:ext>
              </a:extLst>
            </p:cNvPr>
            <p:cNvSpPr/>
            <p:nvPr/>
          </p:nvSpPr>
          <p:spPr>
            <a:xfrm>
              <a:off x="10019157" y="4908581"/>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ounded Rectangle 9">
              <a:extLst>
                <a:ext uri="{FF2B5EF4-FFF2-40B4-BE49-F238E27FC236}">
                  <a16:creationId xmlns="" xmlns:a16="http://schemas.microsoft.com/office/drawing/2014/main" id="{8883EC48-3CD4-4E99-8C2D-6ABAE6959FD1}"/>
                </a:ext>
              </a:extLst>
            </p:cNvPr>
            <p:cNvSpPr/>
            <p:nvPr/>
          </p:nvSpPr>
          <p:spPr>
            <a:xfrm>
              <a:off x="10019157" y="5006715"/>
              <a:ext cx="433068" cy="74049"/>
            </a:xfrm>
            <a:prstGeom prst="roundRect">
              <a:avLst>
                <a:gd name="adj" fmla="val 50000"/>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Chord 8">
              <a:extLst>
                <a:ext uri="{FF2B5EF4-FFF2-40B4-BE49-F238E27FC236}">
                  <a16:creationId xmlns="" xmlns:a16="http://schemas.microsoft.com/office/drawing/2014/main" id="{B4467C2B-4573-414A-96F4-E8B5DE36CED0}"/>
                </a:ext>
              </a:extLst>
            </p:cNvPr>
            <p:cNvSpPr/>
            <p:nvPr/>
          </p:nvSpPr>
          <p:spPr>
            <a:xfrm rot="19366553">
              <a:off x="10104241" y="5001620"/>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Freeform 19">
              <a:extLst>
                <a:ext uri="{FF2B5EF4-FFF2-40B4-BE49-F238E27FC236}">
                  <a16:creationId xmlns="" xmlns:a16="http://schemas.microsoft.com/office/drawing/2014/main" id="{70965E12-31BD-4C6B-9A46-BE1F29D78D75}"/>
                </a:ext>
              </a:extLst>
            </p:cNvPr>
            <p:cNvSpPr>
              <a:spLocks/>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solidFill>
                <a:srgbClr val="25BDC7"/>
              </a:solid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Rectangle 44">
              <a:extLst>
                <a:ext uri="{FF2B5EF4-FFF2-40B4-BE49-F238E27FC236}">
                  <a16:creationId xmlns="" xmlns:a16="http://schemas.microsoft.com/office/drawing/2014/main" id="{57BB3274-00B0-42D9-BC31-E46F4F9CA5D1}"/>
                </a:ext>
              </a:extLst>
            </p:cNvPr>
            <p:cNvSpPr/>
            <p:nvPr/>
          </p:nvSpPr>
          <p:spPr>
            <a:xfrm>
              <a:off x="10199168" y="287543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45">
              <a:extLst>
                <a:ext uri="{FF2B5EF4-FFF2-40B4-BE49-F238E27FC236}">
                  <a16:creationId xmlns="" xmlns:a16="http://schemas.microsoft.com/office/drawing/2014/main" id="{7AA58FD3-6C7A-4D66-82E9-D199BD3EB872}"/>
                </a:ext>
              </a:extLst>
            </p:cNvPr>
            <p:cNvSpPr/>
            <p:nvPr/>
          </p:nvSpPr>
          <p:spPr>
            <a:xfrm rot="8100000">
              <a:off x="9613374" y="3081280"/>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Rectangle 46">
              <a:extLst>
                <a:ext uri="{FF2B5EF4-FFF2-40B4-BE49-F238E27FC236}">
                  <a16:creationId xmlns="" xmlns:a16="http://schemas.microsoft.com/office/drawing/2014/main" id="{FAF55FC1-6402-4088-A491-3B1EB3F7A2F2}"/>
                </a:ext>
              </a:extLst>
            </p:cNvPr>
            <p:cNvSpPr/>
            <p:nvPr/>
          </p:nvSpPr>
          <p:spPr>
            <a:xfrm rot="16800000">
              <a:off x="9294239" y="358237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4103">
              <a:extLst>
                <a:ext uri="{FF2B5EF4-FFF2-40B4-BE49-F238E27FC236}">
                  <a16:creationId xmlns="" xmlns:a16="http://schemas.microsoft.com/office/drawing/2014/main" id="{23D76467-4700-46EC-AD1A-CAF2D5A9A9CD}"/>
                </a:ext>
              </a:extLst>
            </p:cNvPr>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Freeform 123">
              <a:extLst>
                <a:ext uri="{FF2B5EF4-FFF2-40B4-BE49-F238E27FC236}">
                  <a16:creationId xmlns="" xmlns:a16="http://schemas.microsoft.com/office/drawing/2014/main" id="{F0955F00-C260-45C2-BF85-5168E0E2DAFB}"/>
                </a:ext>
              </a:extLst>
            </p:cNvPr>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Rectangle 49">
              <a:extLst>
                <a:ext uri="{FF2B5EF4-FFF2-40B4-BE49-F238E27FC236}">
                  <a16:creationId xmlns="" xmlns:a16="http://schemas.microsoft.com/office/drawing/2014/main" id="{23738DC1-F526-4E87-8909-22A99EBC97D4}"/>
                </a:ext>
              </a:extLst>
            </p:cNvPr>
            <p:cNvSpPr/>
            <p:nvPr/>
          </p:nvSpPr>
          <p:spPr>
            <a:xfrm>
              <a:off x="10201256" y="4404900"/>
              <a:ext cx="61845" cy="2922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116">
              <a:extLst>
                <a:ext uri="{FF2B5EF4-FFF2-40B4-BE49-F238E27FC236}">
                  <a16:creationId xmlns="" xmlns:a16="http://schemas.microsoft.com/office/drawing/2014/main" id="{EBD749E2-D93A-4BF5-89DD-44A0B5BAB052}"/>
                </a:ext>
              </a:extLst>
            </p:cNvPr>
            <p:cNvSpPr/>
            <p:nvPr/>
          </p:nvSpPr>
          <p:spPr>
            <a:xfrm rot="13500000" flipH="1">
              <a:off x="10791750" y="3081280"/>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ectangle 118">
              <a:extLst>
                <a:ext uri="{FF2B5EF4-FFF2-40B4-BE49-F238E27FC236}">
                  <a16:creationId xmlns="" xmlns:a16="http://schemas.microsoft.com/office/drawing/2014/main" id="{F313F95A-65FE-44D6-8BB1-B618681A186B}"/>
                </a:ext>
              </a:extLst>
            </p:cNvPr>
            <p:cNvSpPr/>
            <p:nvPr/>
          </p:nvSpPr>
          <p:spPr>
            <a:xfrm rot="4800000" flipH="1">
              <a:off x="11110885" y="3582372"/>
              <a:ext cx="73047" cy="486980"/>
            </a:xfrm>
            <a:prstGeom prst="rect">
              <a:avLst/>
            </a:prstGeom>
            <a:grpFill/>
            <a:ln>
              <a:solidFill>
                <a:srgbClr val="25B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72" name="TextBox 71">
            <a:extLst>
              <a:ext uri="{FF2B5EF4-FFF2-40B4-BE49-F238E27FC236}">
                <a16:creationId xmlns:a16="http://schemas.microsoft.com/office/drawing/2014/main" xmlns="" id="{6BE1B940-85D9-4031-8F81-AF78C32628F3}"/>
              </a:ext>
            </a:extLst>
          </p:cNvPr>
          <p:cNvSpPr txBox="1"/>
          <p:nvPr/>
        </p:nvSpPr>
        <p:spPr>
          <a:xfrm>
            <a:off x="1111183" y="5136117"/>
            <a:ext cx="2571815" cy="461665"/>
          </a:xfrm>
          <a:prstGeom prst="rect">
            <a:avLst/>
          </a:prstGeom>
          <a:noFill/>
        </p:spPr>
        <p:txBody>
          <a:bodyPr wrap="square" rtlCol="0" anchor="ctr">
            <a:spAutoFit/>
          </a:bodyPr>
          <a:lstStyle/>
          <a:p>
            <a:r>
              <a:rPr lang="en-US" altLang="ko-KR" sz="2400" b="1" u="sng" dirty="0" smtClean="0">
                <a:solidFill>
                  <a:schemeClr val="tx1">
                    <a:lumMod val="95000"/>
                    <a:lumOff val="5000"/>
                  </a:schemeClr>
                </a:solidFill>
                <a:cs typeface="Arial" pitchFamily="34" charset="0"/>
              </a:rPr>
              <a:t>SUBMITTED To :</a:t>
            </a:r>
            <a:endParaRPr lang="ko-KR" altLang="en-US" sz="2400" b="1" u="sng" dirty="0">
              <a:solidFill>
                <a:schemeClr val="tx1">
                  <a:lumMod val="95000"/>
                  <a:lumOff val="5000"/>
                </a:schemeClr>
              </a:solidFill>
              <a:cs typeface="Arial" pitchFamily="34" charset="0"/>
            </a:endParaRPr>
          </a:p>
        </p:txBody>
      </p:sp>
      <p:sp>
        <p:nvSpPr>
          <p:cNvPr id="75" name="TextBox 74">
            <a:extLst>
              <a:ext uri="{FF2B5EF4-FFF2-40B4-BE49-F238E27FC236}">
                <a16:creationId xmlns:a16="http://schemas.microsoft.com/office/drawing/2014/main" xmlns="" id="{8C2B9857-06BE-47BB-96B1-6DDF857D6E8F}"/>
              </a:ext>
            </a:extLst>
          </p:cNvPr>
          <p:cNvSpPr txBox="1"/>
          <p:nvPr/>
        </p:nvSpPr>
        <p:spPr>
          <a:xfrm rot="18921446">
            <a:off x="1821028" y="2012023"/>
            <a:ext cx="1561834" cy="338554"/>
          </a:xfrm>
          <a:prstGeom prst="rect">
            <a:avLst/>
          </a:prstGeom>
          <a:noFill/>
        </p:spPr>
        <p:txBody>
          <a:bodyPr wrap="square" rtlCol="0" anchor="ctr">
            <a:spAutoFit/>
          </a:bodyPr>
          <a:lstStyle/>
          <a:p>
            <a:pPr algn="ctr"/>
            <a:r>
              <a:rPr lang="en-US" altLang="ko-KR" sz="1600" b="1" dirty="0" smtClean="0">
                <a:solidFill>
                  <a:srgbClr val="262626"/>
                </a:solidFill>
                <a:cs typeface="Arial" pitchFamily="34" charset="0"/>
              </a:rPr>
              <a:t>Session 2021-22</a:t>
            </a:r>
            <a:endParaRPr lang="ko-KR" altLang="en-US" sz="1600" b="1" dirty="0">
              <a:solidFill>
                <a:srgbClr val="262626"/>
              </a:solidFill>
              <a:cs typeface="Arial" pitchFamily="34" charset="0"/>
            </a:endParaRPr>
          </a:p>
        </p:txBody>
      </p:sp>
      <p:grpSp>
        <p:nvGrpSpPr>
          <p:cNvPr id="53" name="Group 52">
            <a:extLst>
              <a:ext uri="{FF2B5EF4-FFF2-40B4-BE49-F238E27FC236}">
                <a16:creationId xmlns:a16="http://schemas.microsoft.com/office/drawing/2014/main" xmlns="" id="{B23ACCC1-2EFA-4E88-BED7-988E635C285F}"/>
              </a:ext>
            </a:extLst>
          </p:cNvPr>
          <p:cNvGrpSpPr/>
          <p:nvPr/>
        </p:nvGrpSpPr>
        <p:grpSpPr>
          <a:xfrm rot="17422342">
            <a:off x="300703" y="4107116"/>
            <a:ext cx="819118" cy="664081"/>
            <a:chOff x="8213001" y="3218811"/>
            <a:chExt cx="1775655" cy="1439571"/>
          </a:xfrm>
        </p:grpSpPr>
        <p:sp>
          <p:nvSpPr>
            <p:cNvPr id="54" name="Freeform: Shape 272">
              <a:extLst>
                <a:ext uri="{FF2B5EF4-FFF2-40B4-BE49-F238E27FC236}">
                  <a16:creationId xmlns:a16="http://schemas.microsoft.com/office/drawing/2014/main" xmlns="" id="{1559F6EA-E20B-4632-8A04-D7E526B3C50E}"/>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55" name="Freeform: Shape 273">
              <a:extLst>
                <a:ext uri="{FF2B5EF4-FFF2-40B4-BE49-F238E27FC236}">
                  <a16:creationId xmlns:a16="http://schemas.microsoft.com/office/drawing/2014/main" xmlns="" id="{5FD280AC-11B0-4041-8F14-BD94B2773EA2}"/>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56" name="Freeform: Shape 274">
              <a:extLst>
                <a:ext uri="{FF2B5EF4-FFF2-40B4-BE49-F238E27FC236}">
                  <a16:creationId xmlns:a16="http://schemas.microsoft.com/office/drawing/2014/main" xmlns="" id="{B3F4E7F4-1FE0-48A2-A83E-D2F21CF0440C}"/>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57" name="Freeform: Shape 275">
              <a:extLst>
                <a:ext uri="{FF2B5EF4-FFF2-40B4-BE49-F238E27FC236}">
                  <a16:creationId xmlns:a16="http://schemas.microsoft.com/office/drawing/2014/main" xmlns="" id="{1843D688-82DF-4996-849C-3D063F30293F}"/>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58" name="Freeform: Shape 276">
              <a:extLst>
                <a:ext uri="{FF2B5EF4-FFF2-40B4-BE49-F238E27FC236}">
                  <a16:creationId xmlns:a16="http://schemas.microsoft.com/office/drawing/2014/main" xmlns="" id="{0501EC95-02F7-4283-800A-86A2B792941E}"/>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59" name="Freeform: Shape 277">
              <a:extLst>
                <a:ext uri="{FF2B5EF4-FFF2-40B4-BE49-F238E27FC236}">
                  <a16:creationId xmlns:a16="http://schemas.microsoft.com/office/drawing/2014/main" xmlns="" id="{F6803E73-C8A4-401F-A6C5-442792175F0A}"/>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60" name="Freeform: Shape 278">
              <a:extLst>
                <a:ext uri="{FF2B5EF4-FFF2-40B4-BE49-F238E27FC236}">
                  <a16:creationId xmlns:a16="http://schemas.microsoft.com/office/drawing/2014/main" xmlns="" id="{47E24FA2-968A-4A52-9933-21220F691EAA}"/>
                </a:ext>
              </a:extLst>
            </p:cNvPr>
            <p:cNvSpPr/>
            <p:nvPr/>
          </p:nvSpPr>
          <p:spPr>
            <a:xfrm>
              <a:off x="8525341" y="3893708"/>
              <a:ext cx="177455" cy="119422"/>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tx1">
                <a:lumMod val="75000"/>
                <a:lumOff val="25000"/>
              </a:schemeClr>
            </a:solidFill>
            <a:ln w="4795" cap="flat">
              <a:noFill/>
              <a:prstDash val="solid"/>
              <a:miter/>
            </a:ln>
          </p:spPr>
          <p:txBody>
            <a:bodyPr rtlCol="0" anchor="ctr"/>
            <a:lstStyle/>
            <a:p>
              <a:endParaRPr lang="en-US"/>
            </a:p>
          </p:txBody>
        </p:sp>
        <p:sp>
          <p:nvSpPr>
            <p:cNvPr id="61" name="Freeform: Shape 279">
              <a:extLst>
                <a:ext uri="{FF2B5EF4-FFF2-40B4-BE49-F238E27FC236}">
                  <a16:creationId xmlns:a16="http://schemas.microsoft.com/office/drawing/2014/main" xmlns="" id="{3568CA98-96D3-4CC9-AA93-2D7501D06AB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pic>
        <p:nvPicPr>
          <p:cNvPr id="18434" name="Picture 2" descr="https://www.globalengineeringcollege.com/images/new_logo.jpg"/>
          <p:cNvPicPr>
            <a:picLocks noChangeAspect="1" noChangeArrowheads="1"/>
          </p:cNvPicPr>
          <p:nvPr/>
        </p:nvPicPr>
        <p:blipFill>
          <a:blip r:embed="rId2"/>
          <a:srcRect/>
          <a:stretch>
            <a:fillRect/>
          </a:stretch>
        </p:blipFill>
        <p:spPr bwMode="auto">
          <a:xfrm>
            <a:off x="1014555" y="1008929"/>
            <a:ext cx="1631661" cy="699284"/>
          </a:xfrm>
          <a:prstGeom prst="rect">
            <a:avLst/>
          </a:prstGeom>
          <a:noFill/>
        </p:spPr>
      </p:pic>
      <p:sp>
        <p:nvSpPr>
          <p:cNvPr id="62" name="TextBox 61">
            <a:extLst>
              <a:ext uri="{FF2B5EF4-FFF2-40B4-BE49-F238E27FC236}">
                <a16:creationId xmlns:a16="http://schemas.microsoft.com/office/drawing/2014/main" xmlns="" id="{8C2B9857-06BE-47BB-96B1-6DDF857D6E8F}"/>
              </a:ext>
            </a:extLst>
          </p:cNvPr>
          <p:cNvSpPr txBox="1"/>
          <p:nvPr/>
        </p:nvSpPr>
        <p:spPr>
          <a:xfrm>
            <a:off x="3390715" y="4341713"/>
            <a:ext cx="4991285" cy="369332"/>
          </a:xfrm>
          <a:prstGeom prst="rect">
            <a:avLst/>
          </a:prstGeom>
          <a:noFill/>
        </p:spPr>
        <p:txBody>
          <a:bodyPr wrap="square" rtlCol="0" anchor="ctr">
            <a:spAutoFit/>
          </a:bodyPr>
          <a:lstStyle/>
          <a:p>
            <a:r>
              <a:rPr lang="en-US" altLang="ko-KR" b="1" dirty="0" smtClean="0">
                <a:solidFill>
                  <a:srgbClr val="262626"/>
                </a:solidFill>
                <a:cs typeface="Arial" pitchFamily="34" charset="0"/>
              </a:rPr>
              <a:t>PRANAV DARWAI</a:t>
            </a:r>
            <a:endParaRPr lang="ko-KR" altLang="en-US" b="1" dirty="0">
              <a:solidFill>
                <a:srgbClr val="262626"/>
              </a:solidFill>
              <a:cs typeface="Arial" pitchFamily="34" charset="0"/>
            </a:endParaRPr>
          </a:p>
        </p:txBody>
      </p:sp>
      <p:sp>
        <p:nvSpPr>
          <p:cNvPr id="63" name="TextBox 62">
            <a:extLst>
              <a:ext uri="{FF2B5EF4-FFF2-40B4-BE49-F238E27FC236}">
                <a16:creationId xmlns:a16="http://schemas.microsoft.com/office/drawing/2014/main" xmlns="" id="{8C2B9857-06BE-47BB-96B1-6DDF857D6E8F}"/>
              </a:ext>
            </a:extLst>
          </p:cNvPr>
          <p:cNvSpPr txBox="1"/>
          <p:nvPr/>
        </p:nvSpPr>
        <p:spPr>
          <a:xfrm>
            <a:off x="3459987" y="5228450"/>
            <a:ext cx="2622158" cy="369332"/>
          </a:xfrm>
          <a:prstGeom prst="rect">
            <a:avLst/>
          </a:prstGeom>
          <a:noFill/>
        </p:spPr>
        <p:txBody>
          <a:bodyPr wrap="square" rtlCol="0" anchor="ctr">
            <a:spAutoFit/>
          </a:bodyPr>
          <a:lstStyle/>
          <a:p>
            <a:r>
              <a:rPr lang="en-US" altLang="ko-KR" b="1" dirty="0" smtClean="0">
                <a:solidFill>
                  <a:srgbClr val="262626"/>
                </a:solidFill>
                <a:cs typeface="Arial" pitchFamily="34" charset="0"/>
              </a:rPr>
              <a:t>Prof. </a:t>
            </a:r>
            <a:endParaRPr lang="ko-KR" altLang="en-US" b="1" dirty="0">
              <a:solidFill>
                <a:srgbClr val="262626"/>
              </a:solidFill>
              <a:cs typeface="Arial" pitchFamily="34" charset="0"/>
            </a:endParaRPr>
          </a:p>
        </p:txBody>
      </p:sp>
      <p:pic>
        <p:nvPicPr>
          <p:cNvPr id="18435" name="Picture 3" descr="C:\Users\VISITOR\Downloads\iconfinder_Address-book_71058.png"/>
          <p:cNvPicPr>
            <a:picLocks noChangeAspect="1" noChangeArrowheads="1"/>
          </p:cNvPicPr>
          <p:nvPr/>
        </p:nvPicPr>
        <p:blipFill>
          <a:blip r:embed="rId3"/>
          <a:srcRect/>
          <a:stretch>
            <a:fillRect/>
          </a:stretch>
        </p:blipFill>
        <p:spPr bwMode="auto">
          <a:xfrm>
            <a:off x="360218" y="5105400"/>
            <a:ext cx="609600" cy="609600"/>
          </a:xfrm>
          <a:prstGeom prst="rect">
            <a:avLst/>
          </a:prstGeom>
          <a:noFill/>
        </p:spPr>
      </p:pic>
    </p:spTree>
    <p:extLst>
      <p:ext uri="{BB962C8B-B14F-4D97-AF65-F5344CB8AC3E}">
        <p14:creationId xmlns:p14="http://schemas.microsoft.com/office/powerpoint/2010/main" xmlns="" val="90959824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a:extLst>
              <a:ext uri="{FF2B5EF4-FFF2-40B4-BE49-F238E27FC236}">
                <a16:creationId xmlns="" xmlns:a16="http://schemas.microsoft.com/office/drawing/2014/main" id="{42844DAE-4023-4E06-8AFF-B5C155740B80}"/>
              </a:ext>
            </a:extLst>
          </p:cNvPr>
          <p:cNvSpPr/>
          <p:nvPr/>
        </p:nvSpPr>
        <p:spPr>
          <a:xfrm rot="1200000">
            <a:off x="-311856" y="-193471"/>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rgbClr val="325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 xmlns:a16="http://schemas.microsoft.com/office/drawing/2014/main" id="{0913C27F-8D18-49F4-AAC4-58A78E98CE44}"/>
              </a:ext>
            </a:extLst>
          </p:cNvPr>
          <p:cNvSpPr txBox="1"/>
          <p:nvPr/>
        </p:nvSpPr>
        <p:spPr>
          <a:xfrm>
            <a:off x="761535" y="1524674"/>
            <a:ext cx="11149111" cy="4247317"/>
          </a:xfrm>
          <a:prstGeom prst="rect">
            <a:avLst/>
          </a:prstGeom>
          <a:noFill/>
        </p:spPr>
        <p:txBody>
          <a:bodyPr wrap="square" rtlCol="0">
            <a:spAutoFit/>
          </a:bodyPr>
          <a:lstStyle/>
          <a:p>
            <a:pPr>
              <a:lnSpc>
                <a:spcPct val="150000"/>
              </a:lnSpc>
            </a:pPr>
            <a:r>
              <a:rPr lang="en-US" dirty="0"/>
              <a:t>Many digital images contain blurred regions which are caused by motion or defocus. Automatic detection and classification of blurred image regions are very important for different multimedia analyzing tasks. This paper presents a simple and effective automatic image blurred region detection and classification technique. In the proposed technique, blurred image regions are first detected by examining singular value information for each image pixels. The blur types (i.e. motion blur or defocus blur) are then determined based on certain alpha channel constraint that requires neither image </a:t>
            </a:r>
            <a:r>
              <a:rPr lang="en-US" dirty="0" err="1" smtClean="0"/>
              <a:t>deblurring</a:t>
            </a:r>
            <a:r>
              <a:rPr lang="en-US" dirty="0" smtClean="0"/>
              <a:t> </a:t>
            </a:r>
            <a:r>
              <a:rPr lang="en-US" dirty="0"/>
              <a:t>nor blur kernel estimation. Extensive experiments have been conducted over a dataset that consists of 200 blurred image regions and 200 image regions with no blur that are extracted from 100 digital images. Experimental results show that the proposed technique detects and classifies the two types of image blurs accurately. The proposed technique can be used in many different multimedia analysis applications such as image segmentation, depth estimation and information retrieval.</a:t>
            </a:r>
            <a:endParaRPr lang="en-IN" dirty="0">
              <a:latin typeface="Cambria" panose="02040503050406030204" pitchFamily="18" charset="0"/>
              <a:ea typeface="Cambria" panose="02040503050406030204" pitchFamily="18" charset="0"/>
            </a:endParaRPr>
          </a:p>
        </p:txBody>
      </p:sp>
      <p:sp>
        <p:nvSpPr>
          <p:cNvPr id="55" name="TextBox 54">
            <a:extLst>
              <a:ext uri="{FF2B5EF4-FFF2-40B4-BE49-F238E27FC236}">
                <a16:creationId xmlns="" xmlns:a16="http://schemas.microsoft.com/office/drawing/2014/main" id="{A7786A9D-2BAF-47AF-A9A6-7981923EF8E8}"/>
              </a:ext>
            </a:extLst>
          </p:cNvPr>
          <p:cNvSpPr txBox="1"/>
          <p:nvPr/>
        </p:nvSpPr>
        <p:spPr>
          <a:xfrm>
            <a:off x="2354378" y="237189"/>
            <a:ext cx="4746123" cy="830997"/>
          </a:xfrm>
          <a:prstGeom prst="rect">
            <a:avLst/>
          </a:prstGeom>
          <a:noFill/>
        </p:spPr>
        <p:txBody>
          <a:bodyPr wrap="square" rtlCol="0" anchor="ctr">
            <a:spAutoFit/>
          </a:bodyPr>
          <a:lstStyle/>
          <a:p>
            <a:pPr algn="ctr"/>
            <a:r>
              <a:rPr lang="en-US" altLang="ko-KR" sz="4800" b="1" spc="1800" dirty="0" smtClean="0">
                <a:solidFill>
                  <a:srgbClr val="FD2120"/>
                </a:solidFill>
                <a:cs typeface="Arial" pitchFamily="34" charset="0"/>
              </a:rPr>
              <a:t>PROBLEM</a:t>
            </a:r>
            <a:endParaRPr lang="en-US" altLang="ko-KR" sz="4800" b="1" spc="1800" dirty="0">
              <a:solidFill>
                <a:srgbClr val="FD2120"/>
              </a:solidFill>
              <a:cs typeface="Arial" pitchFamily="34" charset="0"/>
            </a:endParaRPr>
          </a:p>
        </p:txBody>
      </p:sp>
      <p:sp>
        <p:nvSpPr>
          <p:cNvPr id="56" name="TextBox 55">
            <a:extLst>
              <a:ext uri="{FF2B5EF4-FFF2-40B4-BE49-F238E27FC236}">
                <a16:creationId xmlns="" xmlns:a16="http://schemas.microsoft.com/office/drawing/2014/main" id="{72D917A2-4775-4A8A-A467-E5B1FCB8351A}"/>
              </a:ext>
            </a:extLst>
          </p:cNvPr>
          <p:cNvSpPr txBox="1"/>
          <p:nvPr/>
        </p:nvSpPr>
        <p:spPr>
          <a:xfrm>
            <a:off x="2775719" y="919821"/>
            <a:ext cx="3741621" cy="584775"/>
          </a:xfrm>
          <a:prstGeom prst="rect">
            <a:avLst/>
          </a:prstGeom>
          <a:noFill/>
        </p:spPr>
        <p:txBody>
          <a:bodyPr wrap="square" rtlCol="0" anchor="ctr">
            <a:spAutoFit/>
          </a:bodyPr>
          <a:lstStyle/>
          <a:p>
            <a:pPr algn="ctr"/>
            <a:r>
              <a:rPr lang="en-GB" altLang="ko-KR" sz="3200" b="1" spc="1200" dirty="0" smtClean="0">
                <a:solidFill>
                  <a:srgbClr val="92CF2A"/>
                </a:solidFill>
                <a:cs typeface="Arial" pitchFamily="34" charset="0"/>
              </a:rPr>
              <a:t>STATEMENT</a:t>
            </a:r>
            <a:endParaRPr lang="ko-KR" altLang="en-US" sz="3200" b="1" spc="1200" dirty="0">
              <a:solidFill>
                <a:srgbClr val="92CF2A"/>
              </a:solidFill>
              <a:cs typeface="Arial" pitchFamily="34" charset="0"/>
            </a:endParaRPr>
          </a:p>
        </p:txBody>
      </p:sp>
    </p:spTree>
    <p:extLst>
      <p:ext uri="{BB962C8B-B14F-4D97-AF65-F5344CB8AC3E}">
        <p14:creationId xmlns:p14="http://schemas.microsoft.com/office/powerpoint/2010/main" xmlns="" val="3010175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_proccessing.png"/>
          <p:cNvPicPr>
            <a:picLocks noChangeAspect="1"/>
          </p:cNvPicPr>
          <p:nvPr/>
        </p:nvPicPr>
        <p:blipFill>
          <a:blip r:embed="rId2"/>
          <a:stretch>
            <a:fillRect/>
          </a:stretch>
        </p:blipFill>
        <p:spPr>
          <a:xfrm>
            <a:off x="323850" y="309562"/>
            <a:ext cx="11544300" cy="6238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_flow_diagram.png"/>
          <p:cNvPicPr>
            <a:picLocks noChangeAspect="1"/>
          </p:cNvPicPr>
          <p:nvPr/>
        </p:nvPicPr>
        <p:blipFill>
          <a:blip r:embed="rId2"/>
          <a:stretch>
            <a:fillRect/>
          </a:stretch>
        </p:blipFill>
        <p:spPr>
          <a:xfrm>
            <a:off x="1524377" y="146575"/>
            <a:ext cx="9143245" cy="6564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jpeg"/>
          <p:cNvPicPr>
            <a:picLocks noChangeAspect="1"/>
          </p:cNvPicPr>
          <p:nvPr/>
        </p:nvPicPr>
        <p:blipFill>
          <a:blip r:embed="rId2"/>
          <a:stretch>
            <a:fillRect/>
          </a:stretch>
        </p:blipFill>
        <p:spPr>
          <a:xfrm>
            <a:off x="257907" y="0"/>
            <a:ext cx="11418277" cy="64538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 xmlns:a16="http://schemas.microsoft.com/office/drawing/2014/main" id="{FE4284FE-ABB8-4CDA-AAFD-D7360E22BF5C}"/>
              </a:ext>
            </a:extLst>
          </p:cNvPr>
          <p:cNvSpPr txBox="1"/>
          <p:nvPr/>
        </p:nvSpPr>
        <p:spPr>
          <a:xfrm>
            <a:off x="539262" y="996463"/>
            <a:ext cx="11401727" cy="5632311"/>
          </a:xfrm>
          <a:prstGeom prst="rect">
            <a:avLst/>
          </a:prstGeom>
          <a:noFill/>
        </p:spPr>
        <p:txBody>
          <a:bodyPr wrap="square" rtlCol="0">
            <a:spAutoFit/>
          </a:bodyPr>
          <a:lstStyle/>
          <a:p>
            <a:r>
              <a:rPr lang="en-US" sz="2400" dirty="0"/>
              <a:t>The quality of images is essential in computer vision, image processing, and other related fields. </a:t>
            </a:r>
            <a:r>
              <a:rPr lang="en-US" sz="2400" dirty="0" smtClean="0"/>
              <a:t>Image restoration </a:t>
            </a:r>
            <a:r>
              <a:rPr lang="en-US" sz="2400" dirty="0"/>
              <a:t>is one of the categories in image processing, where the quality of an image plays a vital role </a:t>
            </a:r>
            <a:r>
              <a:rPr lang="en-US" sz="2400" dirty="0" smtClean="0"/>
              <a:t>in the </a:t>
            </a:r>
            <a:r>
              <a:rPr lang="en-US" sz="2400" dirty="0"/>
              <a:t>process. Blur detection is a pre-processing stage in image restoration. Using different blur </a:t>
            </a:r>
            <a:r>
              <a:rPr lang="en-US" sz="2400" dirty="0" smtClean="0"/>
              <a:t>detection techniques</a:t>
            </a:r>
            <a:r>
              <a:rPr lang="en-US" sz="2400" dirty="0"/>
              <a:t>, the quality of an image can identify if blurry or not. This study aims to provide a </a:t>
            </a:r>
            <a:r>
              <a:rPr lang="en-US" sz="2400" dirty="0" smtClean="0"/>
              <a:t>comparative performance </a:t>
            </a:r>
            <a:r>
              <a:rPr lang="en-US" sz="2400" dirty="0"/>
              <a:t>of the available state-of-the-art blur measure operators or blur detection techniques. Python </a:t>
            </a:r>
            <a:r>
              <a:rPr lang="en-US" sz="2400" dirty="0" smtClean="0"/>
              <a:t>6.3 was </a:t>
            </a:r>
            <a:r>
              <a:rPr lang="en-US" sz="2400" dirty="0"/>
              <a:t>used for testing and evaluating the blur detection techniques. Providing the confusion matrix, </a:t>
            </a:r>
            <a:r>
              <a:rPr lang="en-US" sz="2400" dirty="0" smtClean="0"/>
              <a:t>precision, recall</a:t>
            </a:r>
            <a:r>
              <a:rPr lang="en-US" sz="2400" dirty="0"/>
              <a:t>, f-measure, accuracy, and execution time were used to compare blur detection techniques. In </a:t>
            </a:r>
            <a:r>
              <a:rPr lang="en-US" sz="2400" dirty="0" smtClean="0"/>
              <a:t>testing, the </a:t>
            </a:r>
            <a:r>
              <a:rPr lang="en-US" sz="2400" dirty="0"/>
              <a:t>Gaussian kernel and threshold value were set to measure the performance of each technique. </a:t>
            </a:r>
            <a:r>
              <a:rPr lang="en-US" sz="2400" dirty="0" smtClean="0"/>
              <a:t>Provided on </a:t>
            </a:r>
            <a:r>
              <a:rPr lang="en-US" sz="2400" dirty="0"/>
              <a:t>the evaluation results, in terms of accuracy rate, HWT leads the best result. Based on the </a:t>
            </a:r>
            <a:r>
              <a:rPr lang="en-US" sz="2400" dirty="0" smtClean="0"/>
              <a:t>computed scores</a:t>
            </a:r>
            <a:r>
              <a:rPr lang="en-US" sz="2400" dirty="0"/>
              <a:t>, FFT got the highest precision score, while LAP got the highest recall score, and HWT got </a:t>
            </a:r>
            <a:r>
              <a:rPr lang="en-US" sz="2400" dirty="0" smtClean="0"/>
              <a:t>the highest </a:t>
            </a:r>
            <a:r>
              <a:rPr lang="en-US" sz="2400" dirty="0"/>
              <a:t>f-measure score. In terms of the execution time, MLAP performs the fastest processing time </a:t>
            </a:r>
            <a:r>
              <a:rPr lang="en-US" sz="2400" dirty="0" smtClean="0"/>
              <a:t>among them </a:t>
            </a:r>
            <a:r>
              <a:rPr lang="en-US" sz="2400" dirty="0"/>
              <a:t>all. Likewise, results of this study can use as resources before performing the image restoration.</a:t>
            </a:r>
            <a:endParaRPr lang="en-US" altLang="ko-KR" sz="2400" dirty="0">
              <a:latin typeface="Cambria" panose="02040503050406030204" pitchFamily="18" charset="0"/>
              <a:ea typeface="Cambria" panose="02040503050406030204" pitchFamily="18" charset="0"/>
              <a:cs typeface="Arial" pitchFamily="34" charset="0"/>
            </a:endParaRPr>
          </a:p>
        </p:txBody>
      </p:sp>
      <p:sp>
        <p:nvSpPr>
          <p:cNvPr id="54" name="TextBox 53">
            <a:extLst>
              <a:ext uri="{FF2B5EF4-FFF2-40B4-BE49-F238E27FC236}">
                <a16:creationId xmlns="" xmlns:a16="http://schemas.microsoft.com/office/drawing/2014/main" id="{A7786A9D-2BAF-47AF-A9A6-7981923EF8E8}"/>
              </a:ext>
            </a:extLst>
          </p:cNvPr>
          <p:cNvSpPr txBox="1"/>
          <p:nvPr/>
        </p:nvSpPr>
        <p:spPr>
          <a:xfrm>
            <a:off x="5809969" y="336919"/>
            <a:ext cx="5026563" cy="830997"/>
          </a:xfrm>
          <a:prstGeom prst="rect">
            <a:avLst/>
          </a:prstGeom>
          <a:noFill/>
        </p:spPr>
        <p:txBody>
          <a:bodyPr wrap="square" rtlCol="0" anchor="ctr">
            <a:spAutoFit/>
          </a:bodyPr>
          <a:lstStyle/>
          <a:p>
            <a:pPr algn="ctr"/>
            <a:r>
              <a:rPr lang="en-US" altLang="ko-KR" sz="4800" b="1" spc="2000" dirty="0" smtClean="0">
                <a:solidFill>
                  <a:srgbClr val="FD2120"/>
                </a:solidFill>
                <a:cs typeface="Arial" pitchFamily="34" charset="0"/>
              </a:rPr>
              <a:t>SOLUTION</a:t>
            </a:r>
            <a:endParaRPr lang="en-US" altLang="ko-KR" sz="4800" b="1" spc="2000" dirty="0">
              <a:solidFill>
                <a:srgbClr val="FD2120"/>
              </a:solidFill>
              <a:cs typeface="Arial" pitchFamily="34" charset="0"/>
            </a:endParaRPr>
          </a:p>
        </p:txBody>
      </p:sp>
    </p:spTree>
    <p:extLst>
      <p:ext uri="{BB962C8B-B14F-4D97-AF65-F5344CB8AC3E}">
        <p14:creationId xmlns:p14="http://schemas.microsoft.com/office/powerpoint/2010/main" xmlns="" val="2637273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428</Words>
  <Application>Microsoft Office PowerPoint</Application>
  <PresentationFormat>Custom</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Lab</cp:lastModifiedBy>
  <cp:revision>93</cp:revision>
  <dcterms:created xsi:type="dcterms:W3CDTF">2020-12-07T16:38:03Z</dcterms:created>
  <dcterms:modified xsi:type="dcterms:W3CDTF">2022-04-24T06:21:25Z</dcterms:modified>
</cp:coreProperties>
</file>