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62" r:id="rId3"/>
    <p:sldId id="263" r:id="rId4"/>
    <p:sldId id="265" r:id="rId5"/>
    <p:sldId id="266" r:id="rId6"/>
    <p:sldId id="267" r:id="rId7"/>
    <p:sldId id="268" r:id="rId8"/>
    <p:sldId id="280" r:id="rId9"/>
    <p:sldId id="281" r:id="rId10"/>
    <p:sldId id="269" r:id="rId11"/>
    <p:sldId id="270" r:id="rId12"/>
    <p:sldId id="271" r:id="rId13"/>
    <p:sldId id="272" r:id="rId14"/>
    <p:sldId id="273" r:id="rId15"/>
    <p:sldId id="274" r:id="rId16"/>
    <p:sldId id="275" r:id="rId17"/>
    <p:sldId id="276" r:id="rId18"/>
    <p:sldId id="277" r:id="rId19"/>
    <p:sldId id="279"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147"/>
    <a:srgbClr val="FD2120"/>
    <a:srgbClr val="25BDC7"/>
    <a:srgbClr val="29A1FE"/>
    <a:srgbClr val="5B9BD5"/>
    <a:srgbClr val="3256A2"/>
    <a:srgbClr val="F6AF2F"/>
    <a:srgbClr val="1B7B95"/>
    <a:srgbClr val="92CF2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81" d="100"/>
          <a:sy n="81" d="100"/>
        </p:scale>
        <p:origin x="-1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F4CDB-A4FA-48A0-85E6-6AFF88DDE120}" type="datetimeFigureOut">
              <a:rPr lang="en-IN" smtClean="0"/>
              <a:pPr/>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9CED-457D-477B-BC83-7BBB18D64B3D}" type="slidenum">
              <a:rPr lang="en-IN" smtClean="0"/>
              <a:pPr/>
              <a:t>‹#›</a:t>
            </a:fld>
            <a:endParaRPr lang="en-IN"/>
          </a:p>
        </p:txBody>
      </p:sp>
    </p:spTree>
    <p:extLst>
      <p:ext uri="{BB962C8B-B14F-4D97-AF65-F5344CB8AC3E}">
        <p14:creationId xmlns:p14="http://schemas.microsoft.com/office/powerpoint/2010/main" val="15621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5679CED-457D-477B-BC83-7BBB18D64B3D}" type="slidenum">
              <a:rPr lang="en-IN" smtClean="0"/>
              <a:pPr/>
              <a:t>7</a:t>
            </a:fld>
            <a:endParaRPr lang="en-IN"/>
          </a:p>
        </p:txBody>
      </p:sp>
    </p:spTree>
    <p:extLst>
      <p:ext uri="{BB962C8B-B14F-4D97-AF65-F5344CB8AC3E}">
        <p14:creationId xmlns:p14="http://schemas.microsoft.com/office/powerpoint/2010/main" val="293374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209609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205663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156866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3268453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43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384237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204493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261008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248223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31397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357206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302078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CE33C-1F47-4E87-9DB8-7FDC1D608A64}" type="datetimeFigureOut">
              <a:rPr lang="en-IN" smtClean="0"/>
              <a:pPr/>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val="81244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CE33C-1F47-4E87-9DB8-7FDC1D608A64}" type="datetimeFigureOut">
              <a:rPr lang="en-IN" smtClean="0"/>
              <a:pPr/>
              <a:t>31-05-2021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D2CE-2063-4636-BBDF-77A9EE020B97}" type="slidenum">
              <a:rPr lang="en-IN" smtClean="0"/>
              <a:pPr/>
              <a:t>‹#›</a:t>
            </a:fld>
            <a:endParaRPr lang="en-IN"/>
          </a:p>
        </p:txBody>
      </p:sp>
    </p:spTree>
    <p:extLst>
      <p:ext uri="{BB962C8B-B14F-4D97-AF65-F5344CB8AC3E}">
        <p14:creationId xmlns:p14="http://schemas.microsoft.com/office/powerpoint/2010/main" val="3670853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ight Triangle 36">
            <a:extLst>
              <a:ext uri="{FF2B5EF4-FFF2-40B4-BE49-F238E27FC236}">
                <a16:creationId xmlns:a16="http://schemas.microsoft.com/office/drawing/2014/main" xmlns="" id="{864583F9-F3E3-43CC-9F92-6748BC572673}"/>
              </a:ext>
            </a:extLst>
          </p:cNvPr>
          <p:cNvSpPr/>
          <p:nvPr/>
        </p:nvSpPr>
        <p:spPr>
          <a:xfrm flipH="1">
            <a:off x="6431341" y="1425095"/>
            <a:ext cx="5766702" cy="5434698"/>
          </a:xfrm>
          <a:prstGeom prst="rtTriangle">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 name="Group 2">
            <a:extLst>
              <a:ext uri="{FF2B5EF4-FFF2-40B4-BE49-F238E27FC236}">
                <a16:creationId xmlns="" xmlns:a16="http://schemas.microsoft.com/office/drawing/2014/main" id="{FE31AD7E-CFC1-418F-98A2-18CC1568DE7A}"/>
              </a:ext>
            </a:extLst>
          </p:cNvPr>
          <p:cNvGrpSpPr/>
          <p:nvPr/>
        </p:nvGrpSpPr>
        <p:grpSpPr>
          <a:xfrm rot="10800000">
            <a:off x="352347" y="1366224"/>
            <a:ext cx="5615713" cy="694720"/>
            <a:chOff x="0" y="2023474"/>
            <a:chExt cx="11431630" cy="1405526"/>
          </a:xfrm>
          <a:solidFill>
            <a:srgbClr val="25BDC7"/>
          </a:solidFill>
        </p:grpSpPr>
        <p:sp>
          <p:nvSpPr>
            <p:cNvPr id="4" name="Rectangle 3">
              <a:extLst>
                <a:ext uri="{FF2B5EF4-FFF2-40B4-BE49-F238E27FC236}">
                  <a16:creationId xmlns="" xmlns:a16="http://schemas.microsoft.com/office/drawing/2014/main" id="{4C0A3FD7-9EFF-42EC-8BCC-8DC54EFB8BBE}"/>
                </a:ext>
              </a:extLst>
            </p:cNvPr>
            <p:cNvSpPr/>
            <p:nvPr/>
          </p:nvSpPr>
          <p:spPr>
            <a:xfrm>
              <a:off x="0" y="3200400"/>
              <a:ext cx="6135482"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sp>
          <p:nvSpPr>
            <p:cNvPr id="5" name="Rectangle 4">
              <a:extLst>
                <a:ext uri="{FF2B5EF4-FFF2-40B4-BE49-F238E27FC236}">
                  <a16:creationId xmlns="" xmlns:a16="http://schemas.microsoft.com/office/drawing/2014/main" id="{3413F97A-86EF-43CD-8CB7-E32D10AD6927}"/>
                </a:ext>
              </a:extLst>
            </p:cNvPr>
            <p:cNvSpPr/>
            <p:nvPr/>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sp>
          <p:nvSpPr>
            <p:cNvPr id="6" name="Freeform: Shape 5">
              <a:extLst>
                <a:ext uri="{FF2B5EF4-FFF2-40B4-BE49-F238E27FC236}">
                  <a16:creationId xmlns="" xmlns:a16="http://schemas.microsoft.com/office/drawing/2014/main" id="{7203772E-A1FB-4E49-8AF7-B31C59999691}"/>
                </a:ext>
              </a:extLst>
            </p:cNvPr>
            <p:cNvSpPr/>
            <p:nvPr/>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grpSp>
      <p:grpSp>
        <p:nvGrpSpPr>
          <p:cNvPr id="7" name="Group 6">
            <a:extLst>
              <a:ext uri="{FF2B5EF4-FFF2-40B4-BE49-F238E27FC236}">
                <a16:creationId xmlns="" xmlns:a16="http://schemas.microsoft.com/office/drawing/2014/main" id="{A31E7180-931A-4C17-9E5B-1625B2C7DEC1}"/>
              </a:ext>
            </a:extLst>
          </p:cNvPr>
          <p:cNvGrpSpPr/>
          <p:nvPr/>
        </p:nvGrpSpPr>
        <p:grpSpPr>
          <a:xfrm>
            <a:off x="0" y="647765"/>
            <a:ext cx="3241704" cy="682789"/>
            <a:chOff x="4758559" y="2023474"/>
            <a:chExt cx="6673071" cy="1405526"/>
          </a:xfrm>
          <a:solidFill>
            <a:srgbClr val="3256A2"/>
          </a:solidFill>
        </p:grpSpPr>
        <p:sp>
          <p:nvSpPr>
            <p:cNvPr id="8" name="Rectangle 7">
              <a:extLst>
                <a:ext uri="{FF2B5EF4-FFF2-40B4-BE49-F238E27FC236}">
                  <a16:creationId xmlns="" xmlns:a16="http://schemas.microsoft.com/office/drawing/2014/main" id="{AE8DF00D-8E76-4614-88B8-767E8BE23F4E}"/>
                </a:ext>
              </a:extLst>
            </p:cNvPr>
            <p:cNvSpPr/>
            <p:nvPr/>
          </p:nvSpPr>
          <p:spPr>
            <a:xfrm>
              <a:off x="4758559" y="3200400"/>
              <a:ext cx="1376923"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sp>
          <p:nvSpPr>
            <p:cNvPr id="9" name="Rectangle 8">
              <a:extLst>
                <a:ext uri="{FF2B5EF4-FFF2-40B4-BE49-F238E27FC236}">
                  <a16:creationId xmlns="" xmlns:a16="http://schemas.microsoft.com/office/drawing/2014/main" id="{8531C40D-47AF-4709-89BF-A81A115A5003}"/>
                </a:ext>
              </a:extLst>
            </p:cNvPr>
            <p:cNvSpPr/>
            <p:nvPr/>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sp>
          <p:nvSpPr>
            <p:cNvPr id="10" name="Freeform: Shape 9">
              <a:extLst>
                <a:ext uri="{FF2B5EF4-FFF2-40B4-BE49-F238E27FC236}">
                  <a16:creationId xmlns="" xmlns:a16="http://schemas.microsoft.com/office/drawing/2014/main" id="{BF08A5D7-6365-49D1-8A3E-659608ED742D}"/>
                </a:ext>
              </a:extLst>
            </p:cNvPr>
            <p:cNvSpPr/>
            <p:nvPr/>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grpSp>
      <p:sp>
        <p:nvSpPr>
          <p:cNvPr id="28" name="TextBox 27">
            <a:extLst>
              <a:ext uri="{FF2B5EF4-FFF2-40B4-BE49-F238E27FC236}">
                <a16:creationId xmlns="" xmlns:a16="http://schemas.microsoft.com/office/drawing/2014/main" id="{BF81BF03-D0C6-4216-AEDA-0C535146585E}"/>
              </a:ext>
            </a:extLst>
          </p:cNvPr>
          <p:cNvSpPr txBox="1"/>
          <p:nvPr/>
        </p:nvSpPr>
        <p:spPr>
          <a:xfrm>
            <a:off x="978938" y="3122439"/>
            <a:ext cx="2318444" cy="461665"/>
          </a:xfrm>
          <a:prstGeom prst="rect">
            <a:avLst/>
          </a:prstGeom>
          <a:noFill/>
        </p:spPr>
        <p:txBody>
          <a:bodyPr wrap="square" rtlCol="0" anchor="ctr">
            <a:spAutoFit/>
          </a:bodyPr>
          <a:lstStyle/>
          <a:p>
            <a:pPr algn="ctr"/>
            <a:r>
              <a:rPr lang="en-US" altLang="ko-KR" sz="2400" b="1" u="sng" dirty="0" smtClean="0">
                <a:effectLst>
                  <a:outerShdw blurRad="38100" dist="38100" dir="2700000" algn="tl">
                    <a:srgbClr val="000000">
                      <a:alpha val="43137"/>
                    </a:srgbClr>
                  </a:outerShdw>
                </a:effectLst>
                <a:cs typeface="Arial" pitchFamily="34" charset="0"/>
              </a:rPr>
              <a:t>PROJECT NAME:</a:t>
            </a:r>
            <a:endParaRPr lang="ko-KR" altLang="en-US" sz="2400" b="1" u="sng" dirty="0">
              <a:effectLst>
                <a:outerShdw blurRad="38100" dist="38100" dir="2700000" algn="tl">
                  <a:srgbClr val="000000">
                    <a:alpha val="43137"/>
                  </a:srgbClr>
                </a:outerShdw>
              </a:effectLst>
              <a:cs typeface="Arial" pitchFamily="34" charset="0"/>
            </a:endParaRPr>
          </a:p>
        </p:txBody>
      </p:sp>
      <p:sp>
        <p:nvSpPr>
          <p:cNvPr id="29" name="TextBox 28">
            <a:extLst>
              <a:ext uri="{FF2B5EF4-FFF2-40B4-BE49-F238E27FC236}">
                <a16:creationId xmlns="" xmlns:a16="http://schemas.microsoft.com/office/drawing/2014/main" id="{8C2B9857-06BE-47BB-96B1-6DDF857D6E8F}"/>
              </a:ext>
            </a:extLst>
          </p:cNvPr>
          <p:cNvSpPr txBox="1"/>
          <p:nvPr/>
        </p:nvSpPr>
        <p:spPr>
          <a:xfrm>
            <a:off x="3533977" y="3172897"/>
            <a:ext cx="6432156" cy="369332"/>
          </a:xfrm>
          <a:prstGeom prst="rect">
            <a:avLst/>
          </a:prstGeom>
          <a:noFill/>
        </p:spPr>
        <p:txBody>
          <a:bodyPr wrap="square" rtlCol="0" anchor="ctr">
            <a:spAutoFit/>
          </a:bodyPr>
          <a:lstStyle/>
          <a:p>
            <a:r>
              <a:rPr lang="en-US" altLang="ko-KR" b="1" dirty="0" err="1">
                <a:solidFill>
                  <a:srgbClr val="262626"/>
                </a:solidFill>
                <a:cs typeface="Arial" pitchFamily="34" charset="0"/>
              </a:rPr>
              <a:t>BlurDetection</a:t>
            </a:r>
            <a:endParaRPr lang="ko-KR" altLang="en-US" b="1" dirty="0">
              <a:solidFill>
                <a:srgbClr val="262626"/>
              </a:solidFill>
              <a:cs typeface="Arial" pitchFamily="34" charset="0"/>
            </a:endParaRPr>
          </a:p>
        </p:txBody>
      </p:sp>
      <p:sp>
        <p:nvSpPr>
          <p:cNvPr id="31" name="TextBox 30">
            <a:extLst>
              <a:ext uri="{FF2B5EF4-FFF2-40B4-BE49-F238E27FC236}">
                <a16:creationId xmlns="" xmlns:a16="http://schemas.microsoft.com/office/drawing/2014/main" id="{6BE1B940-85D9-4031-8F81-AF78C32628F3}"/>
              </a:ext>
            </a:extLst>
          </p:cNvPr>
          <p:cNvSpPr txBox="1"/>
          <p:nvPr/>
        </p:nvSpPr>
        <p:spPr>
          <a:xfrm>
            <a:off x="1094549" y="4150147"/>
            <a:ext cx="2119706" cy="461665"/>
          </a:xfrm>
          <a:prstGeom prst="rect">
            <a:avLst/>
          </a:prstGeom>
          <a:noFill/>
        </p:spPr>
        <p:txBody>
          <a:bodyPr wrap="square" rtlCol="0" anchor="ctr">
            <a:spAutoFit/>
          </a:bodyPr>
          <a:lstStyle/>
          <a:p>
            <a:pPr algn="ctr"/>
            <a:r>
              <a:rPr lang="en-US" altLang="ko-KR" sz="2400" b="1" u="sng" dirty="0" smtClean="0">
                <a:effectLst>
                  <a:outerShdw blurRad="38100" dist="38100" dir="2700000" algn="tl">
                    <a:srgbClr val="000000">
                      <a:alpha val="43137"/>
                    </a:srgbClr>
                  </a:outerShdw>
                </a:effectLst>
                <a:cs typeface="Arial" pitchFamily="34" charset="0"/>
              </a:rPr>
              <a:t>TEAM LEADER :</a:t>
            </a:r>
            <a:endParaRPr lang="ko-KR" altLang="en-US" sz="2400" b="1" u="sng" dirty="0">
              <a:effectLst>
                <a:outerShdw blurRad="38100" dist="38100" dir="2700000" algn="tl">
                  <a:srgbClr val="000000">
                    <a:alpha val="43137"/>
                  </a:srgbClr>
                </a:outerShdw>
              </a:effectLst>
              <a:cs typeface="Arial" pitchFamily="34" charset="0"/>
            </a:endParaRPr>
          </a:p>
        </p:txBody>
      </p:sp>
      <p:sp>
        <p:nvSpPr>
          <p:cNvPr id="36" name="TextBox 35">
            <a:extLst>
              <a:ext uri="{FF2B5EF4-FFF2-40B4-BE49-F238E27FC236}">
                <a16:creationId xmlns="" xmlns:a16="http://schemas.microsoft.com/office/drawing/2014/main" id="{55D379AF-5D01-414D-97B8-5A8C1EB8BF11}"/>
              </a:ext>
            </a:extLst>
          </p:cNvPr>
          <p:cNvSpPr txBox="1"/>
          <p:nvPr/>
        </p:nvSpPr>
        <p:spPr>
          <a:xfrm>
            <a:off x="10045087" y="4576035"/>
            <a:ext cx="2033948" cy="461665"/>
          </a:xfrm>
          <a:prstGeom prst="rect">
            <a:avLst/>
          </a:prstGeom>
          <a:noFill/>
        </p:spPr>
        <p:txBody>
          <a:bodyPr wrap="square" rtlCol="0" anchor="ctr">
            <a:spAutoFit/>
          </a:bodyPr>
          <a:lstStyle/>
          <a:p>
            <a:endParaRPr lang="ko-KR" altLang="en-US" sz="2400" b="1" u="sng" dirty="0">
              <a:cs typeface="Arial" pitchFamily="34" charset="0"/>
            </a:endParaRPr>
          </a:p>
        </p:txBody>
      </p:sp>
      <p:sp>
        <p:nvSpPr>
          <p:cNvPr id="38" name="TextBox 37">
            <a:extLst>
              <a:ext uri="{FF2B5EF4-FFF2-40B4-BE49-F238E27FC236}">
                <a16:creationId xmlns="" xmlns:a16="http://schemas.microsoft.com/office/drawing/2014/main" id="{DAFE5A8E-8411-4815-A630-2DF4D9611EC5}"/>
              </a:ext>
            </a:extLst>
          </p:cNvPr>
          <p:cNvSpPr txBox="1"/>
          <p:nvPr/>
        </p:nvSpPr>
        <p:spPr>
          <a:xfrm>
            <a:off x="3393049" y="1717791"/>
            <a:ext cx="7482770" cy="461665"/>
          </a:xfrm>
          <a:prstGeom prst="rect">
            <a:avLst/>
          </a:prstGeom>
          <a:no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Department Of Information Technology Engineering</a:t>
            </a:r>
            <a:endParaRPr lang="en-IN" sz="2400" b="1" dirty="0">
              <a:latin typeface="Cambria" panose="02040503050406030204" pitchFamily="18" charset="0"/>
              <a:ea typeface="Cambria" panose="02040503050406030204" pitchFamily="18" charset="0"/>
            </a:endParaRPr>
          </a:p>
        </p:txBody>
      </p:sp>
      <p:sp>
        <p:nvSpPr>
          <p:cNvPr id="2" name="Rectangle 1"/>
          <p:cNvSpPr/>
          <p:nvPr/>
        </p:nvSpPr>
        <p:spPr>
          <a:xfrm>
            <a:off x="2757055" y="479521"/>
            <a:ext cx="9434945" cy="507831"/>
          </a:xfrm>
          <a:prstGeom prst="rect">
            <a:avLst/>
          </a:prstGeom>
        </p:spPr>
        <p:txBody>
          <a:bodyPr wrap="square">
            <a:spAutoFit/>
          </a:bodyPr>
          <a:lstStyle/>
          <a:p>
            <a:r>
              <a:rPr lang="en-US" sz="2700" b="1" dirty="0" smtClean="0">
                <a:solidFill>
                  <a:srgbClr val="FF0000"/>
                </a:solidFill>
              </a:rPr>
              <a:t>GLOBAL NATURE CARE SANGATHAN’S GROUP OF INSTITUTIONS</a:t>
            </a:r>
            <a:endParaRPr lang="en-US" altLang="ko-KR" sz="2700" b="1" dirty="0">
              <a:solidFill>
                <a:srgbClr val="FF0000"/>
              </a:solidFill>
              <a:effectLst>
                <a:outerShdw blurRad="38100" dist="38100" dir="2700000" algn="tl">
                  <a:srgbClr val="000000">
                    <a:alpha val="43137"/>
                  </a:srgbClr>
                </a:outerShdw>
              </a:effectLst>
              <a:cs typeface="Arial" pitchFamily="34" charset="0"/>
            </a:endParaRPr>
          </a:p>
        </p:txBody>
      </p:sp>
      <p:sp>
        <p:nvSpPr>
          <p:cNvPr id="18" name="Minus 17"/>
          <p:cNvSpPr/>
          <p:nvPr/>
        </p:nvSpPr>
        <p:spPr>
          <a:xfrm>
            <a:off x="2338539" y="1189075"/>
            <a:ext cx="11469572" cy="464894"/>
          </a:xfrm>
          <a:prstGeom prst="mathMinus">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그룹 31">
            <a:extLst>
              <a:ext uri="{FF2B5EF4-FFF2-40B4-BE49-F238E27FC236}">
                <a16:creationId xmlns:a16="http://schemas.microsoft.com/office/drawing/2014/main" xmlns="" id="{B1AB110F-C19E-49A1-9990-C6EFF21F862D}"/>
              </a:ext>
            </a:extLst>
          </p:cNvPr>
          <p:cNvGrpSpPr/>
          <p:nvPr/>
        </p:nvGrpSpPr>
        <p:grpSpPr>
          <a:xfrm>
            <a:off x="136370" y="2787500"/>
            <a:ext cx="968557" cy="990966"/>
            <a:chOff x="9087273" y="2875432"/>
            <a:chExt cx="2303626" cy="2356921"/>
          </a:xfrm>
          <a:noFill/>
        </p:grpSpPr>
        <p:sp>
          <p:nvSpPr>
            <p:cNvPr id="40" name="Rounded Rectangle 7">
              <a:extLst>
                <a:ext uri="{FF2B5EF4-FFF2-40B4-BE49-F238E27FC236}">
                  <a16:creationId xmlns:a16="http://schemas.microsoft.com/office/drawing/2014/main" xmlns="" id="{ED79C94B-F5E6-4C8F-9CC8-DE165AF3393E}"/>
                </a:ext>
              </a:extLst>
            </p:cNvPr>
            <p:cNvSpPr/>
            <p:nvPr/>
          </p:nvSpPr>
          <p:spPr>
            <a:xfrm>
              <a:off x="10019157" y="4810446"/>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ounded Rectangle 8">
              <a:extLst>
                <a:ext uri="{FF2B5EF4-FFF2-40B4-BE49-F238E27FC236}">
                  <a16:creationId xmlns:a16="http://schemas.microsoft.com/office/drawing/2014/main" xmlns="" id="{71948C04-FE7E-480A-A46B-4BB47581CA8F}"/>
                </a:ext>
              </a:extLst>
            </p:cNvPr>
            <p:cNvSpPr/>
            <p:nvPr/>
          </p:nvSpPr>
          <p:spPr>
            <a:xfrm>
              <a:off x="10019157" y="4908581"/>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ounded Rectangle 9">
              <a:extLst>
                <a:ext uri="{FF2B5EF4-FFF2-40B4-BE49-F238E27FC236}">
                  <a16:creationId xmlns:a16="http://schemas.microsoft.com/office/drawing/2014/main" xmlns="" id="{8883EC48-3CD4-4E99-8C2D-6ABAE6959FD1}"/>
                </a:ext>
              </a:extLst>
            </p:cNvPr>
            <p:cNvSpPr/>
            <p:nvPr/>
          </p:nvSpPr>
          <p:spPr>
            <a:xfrm>
              <a:off x="10019157" y="5006715"/>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Chord 8">
              <a:extLst>
                <a:ext uri="{FF2B5EF4-FFF2-40B4-BE49-F238E27FC236}">
                  <a16:creationId xmlns:a16="http://schemas.microsoft.com/office/drawing/2014/main" xmlns="" id="{B4467C2B-4573-414A-96F4-E8B5DE36CED0}"/>
                </a:ext>
              </a:extLst>
            </p:cNvPr>
            <p:cNvSpPr/>
            <p:nvPr/>
          </p:nvSpPr>
          <p:spPr>
            <a:xfrm rot="19366553">
              <a:off x="10104241" y="5001620"/>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Freeform 19">
              <a:extLst>
                <a:ext uri="{FF2B5EF4-FFF2-40B4-BE49-F238E27FC236}">
                  <a16:creationId xmlns:a16="http://schemas.microsoft.com/office/drawing/2014/main" xmlns="" id="{70965E12-31BD-4C6B-9A46-BE1F29D78D75}"/>
                </a:ext>
              </a:extLst>
            </p:cNvPr>
            <p:cNvSpPr>
              <a:spLocks/>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solidFill>
                <a:srgbClr val="25BDC7"/>
              </a:solid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Rectangle 44">
              <a:extLst>
                <a:ext uri="{FF2B5EF4-FFF2-40B4-BE49-F238E27FC236}">
                  <a16:creationId xmlns:a16="http://schemas.microsoft.com/office/drawing/2014/main" xmlns="" id="{57BB3274-00B0-42D9-BC31-E46F4F9CA5D1}"/>
                </a:ext>
              </a:extLst>
            </p:cNvPr>
            <p:cNvSpPr/>
            <p:nvPr/>
          </p:nvSpPr>
          <p:spPr>
            <a:xfrm>
              <a:off x="10199168" y="287543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45">
              <a:extLst>
                <a:ext uri="{FF2B5EF4-FFF2-40B4-BE49-F238E27FC236}">
                  <a16:creationId xmlns:a16="http://schemas.microsoft.com/office/drawing/2014/main" xmlns="" id="{7AA58FD3-6C7A-4D66-82E9-D199BD3EB872}"/>
                </a:ext>
              </a:extLst>
            </p:cNvPr>
            <p:cNvSpPr/>
            <p:nvPr/>
          </p:nvSpPr>
          <p:spPr>
            <a:xfrm rot="8100000">
              <a:off x="9613374" y="3081280"/>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Rectangle 46">
              <a:extLst>
                <a:ext uri="{FF2B5EF4-FFF2-40B4-BE49-F238E27FC236}">
                  <a16:creationId xmlns:a16="http://schemas.microsoft.com/office/drawing/2014/main" xmlns="" id="{FAF55FC1-6402-4088-A491-3B1EB3F7A2F2}"/>
                </a:ext>
              </a:extLst>
            </p:cNvPr>
            <p:cNvSpPr/>
            <p:nvPr/>
          </p:nvSpPr>
          <p:spPr>
            <a:xfrm rot="16800000">
              <a:off x="9294239" y="358237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4103">
              <a:extLst>
                <a:ext uri="{FF2B5EF4-FFF2-40B4-BE49-F238E27FC236}">
                  <a16:creationId xmlns:a16="http://schemas.microsoft.com/office/drawing/2014/main" xmlns="" id="{23D76467-4700-46EC-AD1A-CAF2D5A9A9CD}"/>
                </a:ext>
              </a:extLst>
            </p:cNvPr>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Freeform 123">
              <a:extLst>
                <a:ext uri="{FF2B5EF4-FFF2-40B4-BE49-F238E27FC236}">
                  <a16:creationId xmlns:a16="http://schemas.microsoft.com/office/drawing/2014/main" xmlns="" id="{F0955F00-C260-45C2-BF85-5168E0E2DAFB}"/>
                </a:ext>
              </a:extLst>
            </p:cNvPr>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Rectangle 49">
              <a:extLst>
                <a:ext uri="{FF2B5EF4-FFF2-40B4-BE49-F238E27FC236}">
                  <a16:creationId xmlns:a16="http://schemas.microsoft.com/office/drawing/2014/main" xmlns="" id="{23738DC1-F526-4E87-8909-22A99EBC97D4}"/>
                </a:ext>
              </a:extLst>
            </p:cNvPr>
            <p:cNvSpPr/>
            <p:nvPr/>
          </p:nvSpPr>
          <p:spPr>
            <a:xfrm>
              <a:off x="10201256" y="4404900"/>
              <a:ext cx="61845" cy="2922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116">
              <a:extLst>
                <a:ext uri="{FF2B5EF4-FFF2-40B4-BE49-F238E27FC236}">
                  <a16:creationId xmlns:a16="http://schemas.microsoft.com/office/drawing/2014/main" xmlns="" id="{EBD749E2-D93A-4BF5-89DD-44A0B5BAB052}"/>
                </a:ext>
              </a:extLst>
            </p:cNvPr>
            <p:cNvSpPr/>
            <p:nvPr/>
          </p:nvSpPr>
          <p:spPr>
            <a:xfrm rot="13500000" flipH="1">
              <a:off x="10791750" y="3081280"/>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ectangle 118">
              <a:extLst>
                <a:ext uri="{FF2B5EF4-FFF2-40B4-BE49-F238E27FC236}">
                  <a16:creationId xmlns:a16="http://schemas.microsoft.com/office/drawing/2014/main" xmlns="" id="{F313F95A-65FE-44D6-8BB1-B618681A186B}"/>
                </a:ext>
              </a:extLst>
            </p:cNvPr>
            <p:cNvSpPr/>
            <p:nvPr/>
          </p:nvSpPr>
          <p:spPr>
            <a:xfrm rot="4800000" flipH="1">
              <a:off x="11110885" y="358237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72" name="TextBox 71">
            <a:extLst>
              <a:ext uri="{FF2B5EF4-FFF2-40B4-BE49-F238E27FC236}">
                <a16:creationId xmlns="" xmlns:a16="http://schemas.microsoft.com/office/drawing/2014/main" id="{6BE1B940-85D9-4031-8F81-AF78C32628F3}"/>
              </a:ext>
            </a:extLst>
          </p:cNvPr>
          <p:cNvSpPr txBox="1"/>
          <p:nvPr/>
        </p:nvSpPr>
        <p:spPr>
          <a:xfrm>
            <a:off x="1111183" y="5136117"/>
            <a:ext cx="2571815" cy="461665"/>
          </a:xfrm>
          <a:prstGeom prst="rect">
            <a:avLst/>
          </a:prstGeom>
          <a:noFill/>
        </p:spPr>
        <p:txBody>
          <a:bodyPr wrap="square" rtlCol="0" anchor="ctr">
            <a:spAutoFit/>
          </a:bodyPr>
          <a:lstStyle/>
          <a:p>
            <a:r>
              <a:rPr lang="en-US" altLang="ko-KR" sz="2400" b="1" u="sng" dirty="0" smtClean="0">
                <a:solidFill>
                  <a:schemeClr val="tx1">
                    <a:lumMod val="95000"/>
                    <a:lumOff val="5000"/>
                  </a:schemeClr>
                </a:solidFill>
                <a:cs typeface="Arial" pitchFamily="34" charset="0"/>
              </a:rPr>
              <a:t>SUBMITTED To :</a:t>
            </a:r>
            <a:endParaRPr lang="ko-KR" altLang="en-US" sz="2400" b="1" u="sng" dirty="0">
              <a:solidFill>
                <a:schemeClr val="tx1">
                  <a:lumMod val="95000"/>
                  <a:lumOff val="5000"/>
                </a:schemeClr>
              </a:solidFill>
              <a:cs typeface="Arial" pitchFamily="34" charset="0"/>
            </a:endParaRPr>
          </a:p>
        </p:txBody>
      </p:sp>
      <p:sp>
        <p:nvSpPr>
          <p:cNvPr id="75" name="TextBox 74">
            <a:extLst>
              <a:ext uri="{FF2B5EF4-FFF2-40B4-BE49-F238E27FC236}">
                <a16:creationId xmlns="" xmlns:a16="http://schemas.microsoft.com/office/drawing/2014/main" id="{8C2B9857-06BE-47BB-96B1-6DDF857D6E8F}"/>
              </a:ext>
            </a:extLst>
          </p:cNvPr>
          <p:cNvSpPr txBox="1"/>
          <p:nvPr/>
        </p:nvSpPr>
        <p:spPr>
          <a:xfrm rot="18921446">
            <a:off x="1821028" y="2012023"/>
            <a:ext cx="1561834" cy="338554"/>
          </a:xfrm>
          <a:prstGeom prst="rect">
            <a:avLst/>
          </a:prstGeom>
          <a:noFill/>
        </p:spPr>
        <p:txBody>
          <a:bodyPr wrap="square" rtlCol="0" anchor="ctr">
            <a:spAutoFit/>
          </a:bodyPr>
          <a:lstStyle/>
          <a:p>
            <a:pPr algn="ctr"/>
            <a:r>
              <a:rPr lang="en-US" altLang="ko-KR" sz="1600" b="1" dirty="0" smtClean="0">
                <a:solidFill>
                  <a:srgbClr val="262626"/>
                </a:solidFill>
                <a:cs typeface="Arial" pitchFamily="34" charset="0"/>
              </a:rPr>
              <a:t>Session 2021-22</a:t>
            </a:r>
            <a:endParaRPr lang="ko-KR" altLang="en-US" sz="1600" b="1" dirty="0">
              <a:solidFill>
                <a:srgbClr val="262626"/>
              </a:solidFill>
              <a:cs typeface="Arial" pitchFamily="34" charset="0"/>
            </a:endParaRPr>
          </a:p>
        </p:txBody>
      </p:sp>
      <p:grpSp>
        <p:nvGrpSpPr>
          <p:cNvPr id="53" name="Group 52">
            <a:extLst>
              <a:ext uri="{FF2B5EF4-FFF2-40B4-BE49-F238E27FC236}">
                <a16:creationId xmlns="" xmlns:a16="http://schemas.microsoft.com/office/drawing/2014/main" id="{B23ACCC1-2EFA-4E88-BED7-988E635C285F}"/>
              </a:ext>
            </a:extLst>
          </p:cNvPr>
          <p:cNvGrpSpPr/>
          <p:nvPr/>
        </p:nvGrpSpPr>
        <p:grpSpPr>
          <a:xfrm rot="17422342">
            <a:off x="300703" y="4107116"/>
            <a:ext cx="819118" cy="664081"/>
            <a:chOff x="8213001" y="3218811"/>
            <a:chExt cx="1775655" cy="1439571"/>
          </a:xfrm>
        </p:grpSpPr>
        <p:sp>
          <p:nvSpPr>
            <p:cNvPr id="54" name="Freeform: Shape 272">
              <a:extLst>
                <a:ext uri="{FF2B5EF4-FFF2-40B4-BE49-F238E27FC236}">
                  <a16:creationId xmlns="" xmlns:a16="http://schemas.microsoft.com/office/drawing/2014/main"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55" name="Freeform: Shape 273">
              <a:extLst>
                <a:ext uri="{FF2B5EF4-FFF2-40B4-BE49-F238E27FC236}">
                  <a16:creationId xmlns="" xmlns:a16="http://schemas.microsoft.com/office/drawing/2014/main"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56" name="Freeform: Shape 274">
              <a:extLst>
                <a:ext uri="{FF2B5EF4-FFF2-40B4-BE49-F238E27FC236}">
                  <a16:creationId xmlns="" xmlns:a16="http://schemas.microsoft.com/office/drawing/2014/main"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57" name="Freeform: Shape 275">
              <a:extLst>
                <a:ext uri="{FF2B5EF4-FFF2-40B4-BE49-F238E27FC236}">
                  <a16:creationId xmlns="" xmlns:a16="http://schemas.microsoft.com/office/drawing/2014/main"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58" name="Freeform: Shape 276">
              <a:extLst>
                <a:ext uri="{FF2B5EF4-FFF2-40B4-BE49-F238E27FC236}">
                  <a16:creationId xmlns="" xmlns:a16="http://schemas.microsoft.com/office/drawing/2014/main"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59" name="Freeform: Shape 277">
              <a:extLst>
                <a:ext uri="{FF2B5EF4-FFF2-40B4-BE49-F238E27FC236}">
                  <a16:creationId xmlns="" xmlns:a16="http://schemas.microsoft.com/office/drawing/2014/main"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60" name="Freeform: Shape 278">
              <a:extLst>
                <a:ext uri="{FF2B5EF4-FFF2-40B4-BE49-F238E27FC236}">
                  <a16:creationId xmlns="" xmlns:a16="http://schemas.microsoft.com/office/drawing/2014/main" id="{47E24FA2-968A-4A52-9933-21220F691EAA}"/>
                </a:ext>
              </a:extLst>
            </p:cNvPr>
            <p:cNvSpPr/>
            <p:nvPr/>
          </p:nvSpPr>
          <p:spPr>
            <a:xfrm>
              <a:off x="8525341" y="3893708"/>
              <a:ext cx="177455" cy="119422"/>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61" name="Freeform: Shape 279">
              <a:extLst>
                <a:ext uri="{FF2B5EF4-FFF2-40B4-BE49-F238E27FC236}">
                  <a16:creationId xmlns="" xmlns:a16="http://schemas.microsoft.com/office/drawing/2014/main"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pic>
        <p:nvPicPr>
          <p:cNvPr id="18434" name="Picture 2" descr="https://www.globalengineeringcollege.com/images/new_logo.jpg"/>
          <p:cNvPicPr>
            <a:picLocks noChangeAspect="1" noChangeArrowheads="1"/>
          </p:cNvPicPr>
          <p:nvPr/>
        </p:nvPicPr>
        <p:blipFill>
          <a:blip r:embed="rId2"/>
          <a:srcRect/>
          <a:stretch>
            <a:fillRect/>
          </a:stretch>
        </p:blipFill>
        <p:spPr bwMode="auto">
          <a:xfrm>
            <a:off x="1014555" y="1008929"/>
            <a:ext cx="1631661" cy="699284"/>
          </a:xfrm>
          <a:prstGeom prst="rect">
            <a:avLst/>
          </a:prstGeom>
          <a:noFill/>
        </p:spPr>
      </p:pic>
      <p:sp>
        <p:nvSpPr>
          <p:cNvPr id="62" name="TextBox 61">
            <a:extLst>
              <a:ext uri="{FF2B5EF4-FFF2-40B4-BE49-F238E27FC236}">
                <a16:creationId xmlns="" xmlns:a16="http://schemas.microsoft.com/office/drawing/2014/main" id="{8C2B9857-06BE-47BB-96B1-6DDF857D6E8F}"/>
              </a:ext>
            </a:extLst>
          </p:cNvPr>
          <p:cNvSpPr txBox="1"/>
          <p:nvPr/>
        </p:nvSpPr>
        <p:spPr>
          <a:xfrm>
            <a:off x="3390715" y="4341713"/>
            <a:ext cx="4991285" cy="369332"/>
          </a:xfrm>
          <a:prstGeom prst="rect">
            <a:avLst/>
          </a:prstGeom>
          <a:noFill/>
        </p:spPr>
        <p:txBody>
          <a:bodyPr wrap="square" rtlCol="0" anchor="ctr">
            <a:spAutoFit/>
          </a:bodyPr>
          <a:lstStyle/>
          <a:p>
            <a:r>
              <a:rPr lang="en-US" altLang="ko-KR" b="1" dirty="0" smtClean="0">
                <a:solidFill>
                  <a:srgbClr val="262626"/>
                </a:solidFill>
                <a:cs typeface="Arial" pitchFamily="34" charset="0"/>
              </a:rPr>
              <a:t>PRANAV DARWAI</a:t>
            </a:r>
            <a:endParaRPr lang="ko-KR" altLang="en-US" b="1" dirty="0">
              <a:solidFill>
                <a:srgbClr val="262626"/>
              </a:solidFill>
              <a:cs typeface="Arial" pitchFamily="34" charset="0"/>
            </a:endParaRPr>
          </a:p>
        </p:txBody>
      </p:sp>
      <p:sp>
        <p:nvSpPr>
          <p:cNvPr id="63" name="TextBox 62">
            <a:extLst>
              <a:ext uri="{FF2B5EF4-FFF2-40B4-BE49-F238E27FC236}">
                <a16:creationId xmlns="" xmlns:a16="http://schemas.microsoft.com/office/drawing/2014/main" id="{8C2B9857-06BE-47BB-96B1-6DDF857D6E8F}"/>
              </a:ext>
            </a:extLst>
          </p:cNvPr>
          <p:cNvSpPr txBox="1"/>
          <p:nvPr/>
        </p:nvSpPr>
        <p:spPr>
          <a:xfrm>
            <a:off x="3459987" y="5228450"/>
            <a:ext cx="2622158" cy="369332"/>
          </a:xfrm>
          <a:prstGeom prst="rect">
            <a:avLst/>
          </a:prstGeom>
          <a:noFill/>
        </p:spPr>
        <p:txBody>
          <a:bodyPr wrap="square" rtlCol="0" anchor="ctr">
            <a:spAutoFit/>
          </a:bodyPr>
          <a:lstStyle/>
          <a:p>
            <a:r>
              <a:rPr lang="en-US" altLang="ko-KR" b="1" dirty="0" smtClean="0">
                <a:solidFill>
                  <a:srgbClr val="262626"/>
                </a:solidFill>
                <a:cs typeface="Arial" pitchFamily="34" charset="0"/>
              </a:rPr>
              <a:t>Prof. Sandeep </a:t>
            </a:r>
            <a:r>
              <a:rPr lang="en-US" altLang="ko-KR" b="1" dirty="0" err="1" smtClean="0">
                <a:solidFill>
                  <a:srgbClr val="262626"/>
                </a:solidFill>
                <a:cs typeface="Arial" pitchFamily="34" charset="0"/>
              </a:rPr>
              <a:t>Rao</a:t>
            </a:r>
            <a:endParaRPr lang="ko-KR" altLang="en-US" b="1" dirty="0">
              <a:solidFill>
                <a:srgbClr val="262626"/>
              </a:solidFill>
              <a:cs typeface="Arial" pitchFamily="34" charset="0"/>
            </a:endParaRPr>
          </a:p>
        </p:txBody>
      </p:sp>
      <p:pic>
        <p:nvPicPr>
          <p:cNvPr id="18435" name="Picture 3" descr="C:\Users\VISITOR\Downloads\iconfinder_Address-book_71058.png"/>
          <p:cNvPicPr>
            <a:picLocks noChangeAspect="1" noChangeArrowheads="1"/>
          </p:cNvPicPr>
          <p:nvPr/>
        </p:nvPicPr>
        <p:blipFill>
          <a:blip r:embed="rId3"/>
          <a:srcRect/>
          <a:stretch>
            <a:fillRect/>
          </a:stretch>
        </p:blipFill>
        <p:spPr bwMode="auto">
          <a:xfrm>
            <a:off x="360218" y="5105400"/>
            <a:ext cx="609600" cy="609600"/>
          </a:xfrm>
          <a:prstGeom prst="rect">
            <a:avLst/>
          </a:prstGeom>
          <a:noFill/>
        </p:spPr>
      </p:pic>
    </p:spTree>
    <p:extLst>
      <p:ext uri="{BB962C8B-B14F-4D97-AF65-F5344CB8AC3E}">
        <p14:creationId xmlns:p14="http://schemas.microsoft.com/office/powerpoint/2010/main" val="9095982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6798"/>
          <a:stretch/>
        </p:blipFill>
        <p:spPr>
          <a:xfrm>
            <a:off x="3349150" y="336475"/>
            <a:ext cx="5354050" cy="6287845"/>
          </a:xfrm>
          <a:prstGeom prst="rect">
            <a:avLst/>
          </a:prstGeom>
        </p:spPr>
      </p:pic>
      <p:grpSp>
        <p:nvGrpSpPr>
          <p:cNvPr id="3" name="Group 2">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4" name="Rectangle 3">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p:cNvSpPr txBox="1"/>
          <p:nvPr/>
        </p:nvSpPr>
        <p:spPr>
          <a:xfrm>
            <a:off x="352129" y="181943"/>
            <a:ext cx="2997021" cy="461665"/>
          </a:xfrm>
          <a:prstGeom prst="rect">
            <a:avLst/>
          </a:prstGeom>
          <a:noFill/>
        </p:spPr>
        <p:txBody>
          <a:bodyPr wrap="square" rtlCol="0">
            <a:spAutoFit/>
          </a:bodyPr>
          <a:lstStyle/>
          <a:p>
            <a:r>
              <a:rPr lang="en-IN" sz="2400" b="1" dirty="0" smtClean="0">
                <a:solidFill>
                  <a:schemeClr val="bg1"/>
                </a:solidFill>
                <a:latin typeface="Cambria" panose="02040503050406030204" pitchFamily="18" charset="0"/>
                <a:ea typeface="Cambria" panose="02040503050406030204" pitchFamily="18" charset="0"/>
              </a:rPr>
              <a:t>Use Case Diagram</a:t>
            </a:r>
            <a:endParaRPr lang="en-IN" sz="24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52630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3" name="Rectangle 2">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p:cNvSpPr txBox="1"/>
          <p:nvPr/>
        </p:nvSpPr>
        <p:spPr>
          <a:xfrm>
            <a:off x="352129" y="181943"/>
            <a:ext cx="2997021" cy="461665"/>
          </a:xfrm>
          <a:prstGeom prst="rect">
            <a:avLst/>
          </a:prstGeom>
          <a:noFill/>
        </p:spPr>
        <p:txBody>
          <a:bodyPr wrap="square" rtlCol="0">
            <a:spAutoFit/>
          </a:bodyPr>
          <a:lstStyle/>
          <a:p>
            <a:pPr algn="ctr"/>
            <a:r>
              <a:rPr lang="en-IN" sz="2400" b="1" dirty="0" smtClean="0">
                <a:solidFill>
                  <a:schemeClr val="bg1"/>
                </a:solidFill>
                <a:latin typeface="Cambria" panose="02040503050406030204" pitchFamily="18" charset="0"/>
                <a:ea typeface="Cambria" panose="02040503050406030204" pitchFamily="18" charset="0"/>
              </a:rPr>
              <a:t>ER Diagram</a:t>
            </a:r>
            <a:endParaRPr lang="en-IN" sz="2400" b="1"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16376" b="10067"/>
          <a:stretch/>
        </p:blipFill>
        <p:spPr>
          <a:xfrm>
            <a:off x="352129" y="758464"/>
            <a:ext cx="11485320" cy="5632175"/>
          </a:xfrm>
          <a:prstGeom prst="rect">
            <a:avLst/>
          </a:prstGeom>
        </p:spPr>
      </p:pic>
    </p:spTree>
    <p:extLst>
      <p:ext uri="{BB962C8B-B14F-4D97-AF65-F5344CB8AC3E}">
        <p14:creationId xmlns:p14="http://schemas.microsoft.com/office/powerpoint/2010/main" val="3641213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70" t="14771" r="370" b="44837"/>
          <a:stretch/>
        </p:blipFill>
        <p:spPr>
          <a:xfrm>
            <a:off x="1409448" y="1730728"/>
            <a:ext cx="9805136" cy="2800632"/>
          </a:xfrm>
          <a:prstGeom prst="rect">
            <a:avLst/>
          </a:prstGeom>
        </p:spPr>
      </p:pic>
      <p:grpSp>
        <p:nvGrpSpPr>
          <p:cNvPr id="3" name="Group 2">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4" name="Rectangle 3">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p:cNvSpPr txBox="1"/>
          <p:nvPr/>
        </p:nvSpPr>
        <p:spPr>
          <a:xfrm>
            <a:off x="308993" y="181943"/>
            <a:ext cx="3244511" cy="461665"/>
          </a:xfrm>
          <a:prstGeom prst="rect">
            <a:avLst/>
          </a:prstGeom>
          <a:noFill/>
        </p:spPr>
        <p:txBody>
          <a:bodyPr wrap="square" rtlCol="0">
            <a:spAutoFit/>
          </a:bodyPr>
          <a:lstStyle/>
          <a:p>
            <a:r>
              <a:rPr lang="en-IN" sz="2400" b="1" dirty="0" smtClean="0">
                <a:solidFill>
                  <a:schemeClr val="bg1"/>
                </a:solidFill>
                <a:latin typeface="Cambria" panose="02040503050406030204" pitchFamily="18" charset="0"/>
                <a:ea typeface="Cambria" panose="02040503050406030204" pitchFamily="18" charset="0"/>
              </a:rPr>
              <a:t>Level-0 DFD Diagram</a:t>
            </a:r>
            <a:endParaRPr lang="en-IN" sz="24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2904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1653"/>
          <a:stretch/>
        </p:blipFill>
        <p:spPr>
          <a:xfrm>
            <a:off x="1103854" y="1036319"/>
            <a:ext cx="10590305" cy="5588011"/>
          </a:xfrm>
          <a:prstGeom prst="rect">
            <a:avLst/>
          </a:prstGeom>
        </p:spPr>
      </p:pic>
      <p:grpSp>
        <p:nvGrpSpPr>
          <p:cNvPr id="3" name="Group 2">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4" name="Rectangle 3">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p:cNvSpPr txBox="1"/>
          <p:nvPr/>
        </p:nvSpPr>
        <p:spPr>
          <a:xfrm>
            <a:off x="308993" y="181943"/>
            <a:ext cx="3244511" cy="461665"/>
          </a:xfrm>
          <a:prstGeom prst="rect">
            <a:avLst/>
          </a:prstGeom>
          <a:noFill/>
        </p:spPr>
        <p:txBody>
          <a:bodyPr wrap="square" rtlCol="0">
            <a:spAutoFit/>
          </a:bodyPr>
          <a:lstStyle/>
          <a:p>
            <a:r>
              <a:rPr lang="en-IN" sz="2400" b="1" dirty="0" smtClean="0">
                <a:solidFill>
                  <a:schemeClr val="bg1"/>
                </a:solidFill>
                <a:latin typeface="Cambria" panose="02040503050406030204" pitchFamily="18" charset="0"/>
                <a:ea typeface="Cambria" panose="02040503050406030204" pitchFamily="18" charset="0"/>
              </a:rPr>
              <a:t>Level-1 DFD Diagram</a:t>
            </a:r>
            <a:endParaRPr lang="en-IN" sz="24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01229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3" name="Rectangle 2">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p:cNvSpPr txBox="1"/>
          <p:nvPr/>
        </p:nvSpPr>
        <p:spPr>
          <a:xfrm>
            <a:off x="308993" y="181943"/>
            <a:ext cx="3244511" cy="461665"/>
          </a:xfrm>
          <a:prstGeom prst="rect">
            <a:avLst/>
          </a:prstGeom>
          <a:noFill/>
        </p:spPr>
        <p:txBody>
          <a:bodyPr wrap="square" rtlCol="0">
            <a:spAutoFit/>
          </a:bodyPr>
          <a:lstStyle/>
          <a:p>
            <a:r>
              <a:rPr lang="en-IN" sz="2400" b="1" dirty="0" smtClean="0">
                <a:solidFill>
                  <a:schemeClr val="bg1"/>
                </a:solidFill>
                <a:latin typeface="Cambria" panose="02040503050406030204" pitchFamily="18" charset="0"/>
                <a:ea typeface="Cambria" panose="02040503050406030204" pitchFamily="18" charset="0"/>
              </a:rPr>
              <a:t>Level-2 DFD Diagram</a:t>
            </a:r>
            <a:endParaRPr lang="en-IN" sz="2400" b="1" dirty="0">
              <a:solidFill>
                <a:schemeClr val="bg1"/>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6147"/>
          <a:stretch/>
        </p:blipFill>
        <p:spPr>
          <a:xfrm>
            <a:off x="1267207" y="894362"/>
            <a:ext cx="10006783" cy="5475957"/>
          </a:xfrm>
          <a:prstGeom prst="rect">
            <a:avLst/>
          </a:prstGeom>
        </p:spPr>
      </p:pic>
    </p:spTree>
    <p:extLst>
      <p:ext uri="{BB962C8B-B14F-4D97-AF65-F5344CB8AC3E}">
        <p14:creationId xmlns:p14="http://schemas.microsoft.com/office/powerpoint/2010/main" val="3590068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p:cNvSpPr txBox="1"/>
          <p:nvPr/>
        </p:nvSpPr>
        <p:spPr>
          <a:xfrm>
            <a:off x="3717986" y="5699770"/>
            <a:ext cx="4864793" cy="523220"/>
          </a:xfrm>
          <a:prstGeom prst="rect">
            <a:avLst/>
          </a:prstGeom>
          <a:noFill/>
        </p:spPr>
        <p:txBody>
          <a:bodyPr vert="wordArtVert" wrap="square" rtlCol="0">
            <a:spAutoFit/>
          </a:bodyPr>
          <a:lstStyle/>
          <a:p>
            <a:pPr algn="ctr"/>
            <a:r>
              <a:rPr lang="en-US" sz="2800" b="1" dirty="0" smtClean="0">
                <a:solidFill>
                  <a:schemeClr val="bg1"/>
                </a:solidFill>
                <a:effectLst>
                  <a:outerShdw blurRad="38100" dist="38100" dir="2700000" algn="tl">
                    <a:srgbClr val="000000">
                      <a:alpha val="43137"/>
                    </a:srgbClr>
                  </a:outerShdw>
                </a:effectLst>
                <a:latin typeface="Arial" panose="020B0604020202020204" pitchFamily="34" charset="0"/>
                <a:ea typeface="Cambria" panose="02040503050406030204" pitchFamily="18" charset="0"/>
                <a:cs typeface="Arial" panose="020B0604020202020204" pitchFamily="34" charset="0"/>
              </a:rPr>
              <a:t>Login</a:t>
            </a:r>
            <a:r>
              <a:rPr lang="en-US" sz="2800" b="1" dirty="0" smtClean="0">
                <a:solidFill>
                  <a:srgbClr val="25BDC7"/>
                </a:solidFill>
                <a:effectLst>
                  <a:outerShdw blurRad="38100" dist="38100" dir="2700000" algn="tl">
                    <a:srgbClr val="000000">
                      <a:alpha val="43137"/>
                    </a:srgbClr>
                  </a:outerShdw>
                </a:effectLst>
                <a:latin typeface="Arial" panose="020B0604020202020204" pitchFamily="34" charset="0"/>
                <a:ea typeface="Cambria" panose="02040503050406030204" pitchFamily="18" charset="0"/>
                <a:cs typeface="Arial" panose="020B0604020202020204" pitchFamily="34" charset="0"/>
              </a:rPr>
              <a:t> Page</a:t>
            </a:r>
            <a:endParaRPr lang="en-IN" sz="2800" b="1" dirty="0">
              <a:solidFill>
                <a:srgbClr val="25BDC7"/>
              </a:solidFill>
              <a:effectLst>
                <a:outerShdw blurRad="38100" dist="38100" dir="2700000" algn="tl">
                  <a:srgbClr val="000000">
                    <a:alpha val="43137"/>
                  </a:srgbClr>
                </a:outerShdw>
              </a:effectLst>
              <a:latin typeface="Arial" panose="020B0604020202020204" pitchFamily="34" charset="0"/>
              <a:ea typeface="Cambria" panose="02040503050406030204" pitchFamily="18"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406" y="586156"/>
            <a:ext cx="10013955" cy="4752924"/>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7430" t="-307" r="4349" b="307"/>
          <a:stretch/>
        </p:blipFill>
        <p:spPr>
          <a:xfrm flipH="1">
            <a:off x="9255760" y="3454400"/>
            <a:ext cx="2590800" cy="3312160"/>
          </a:xfrm>
          <a:prstGeom prst="rect">
            <a:avLst/>
          </a:prstGeom>
        </p:spPr>
      </p:pic>
    </p:spTree>
    <p:extLst>
      <p:ext uri="{BB962C8B-B14F-4D97-AF65-F5344CB8AC3E}">
        <p14:creationId xmlns:p14="http://schemas.microsoft.com/office/powerpoint/2010/main" val="1032245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25" y="702577"/>
            <a:ext cx="10247855" cy="4526226"/>
          </a:xfrm>
          <a:prstGeom prst="rect">
            <a:avLst/>
          </a:prstGeom>
          <a:ln>
            <a:noFill/>
          </a:ln>
          <a:effectLst>
            <a:outerShdw blurRad="190500" algn="tl" rotWithShape="0">
              <a:srgbClr val="000000">
                <a:alpha val="70000"/>
              </a:srgbClr>
            </a:outerShdw>
          </a:effectLst>
        </p:spPr>
      </p:pic>
      <p:sp>
        <p:nvSpPr>
          <p:cNvPr id="3" name="TextBox 2"/>
          <p:cNvSpPr txBox="1"/>
          <p:nvPr/>
        </p:nvSpPr>
        <p:spPr>
          <a:xfrm>
            <a:off x="4003315" y="5279015"/>
            <a:ext cx="4463273" cy="1077218"/>
          </a:xfrm>
          <a:prstGeom prst="rect">
            <a:avLst/>
          </a:prstGeom>
          <a:noFill/>
        </p:spPr>
        <p:txBody>
          <a:bodyPr vert="wordArtVert" wrap="square" rtlCol="0">
            <a:spAutoFit/>
          </a:bodyPr>
          <a:lstStyle/>
          <a:p>
            <a:pPr algn="ctr"/>
            <a:r>
              <a:rPr lang="en-US" sz="3200" b="1" dirty="0" smtClean="0">
                <a:solidFill>
                  <a:schemeClr val="bg1"/>
                </a:solidFill>
                <a:effectLst>
                  <a:outerShdw blurRad="38100" dist="38100" dir="2700000" algn="tl">
                    <a:srgbClr val="000000">
                      <a:alpha val="43137"/>
                    </a:srgbClr>
                  </a:outerShdw>
                </a:effectLst>
                <a:latin typeface="Arial" panose="020B0604020202020204" pitchFamily="34" charset="0"/>
                <a:ea typeface="Cambria" panose="02040503050406030204" pitchFamily="18" charset="0"/>
                <a:cs typeface="Arial" panose="020B0604020202020204" pitchFamily="34" charset="0"/>
              </a:rPr>
              <a:t>Homepage</a:t>
            </a:r>
            <a:endParaRPr lang="en-IN" sz="3200" b="1" dirty="0">
              <a:solidFill>
                <a:schemeClr val="bg1"/>
              </a:solidFill>
              <a:effectLst>
                <a:outerShdw blurRad="38100" dist="38100" dir="2700000" algn="tl">
                  <a:srgbClr val="000000">
                    <a:alpha val="43137"/>
                  </a:srgbClr>
                </a:outerShdw>
              </a:effectLst>
              <a:latin typeface="Arial" panose="020B0604020202020204" pitchFamily="34" charset="0"/>
              <a:ea typeface="Cambria" panose="02040503050406030204" pitchFamily="18"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19" y="2915920"/>
            <a:ext cx="1910431" cy="3658475"/>
          </a:xfrm>
          <a:prstGeom prst="rect">
            <a:avLst/>
          </a:prstGeom>
        </p:spPr>
      </p:pic>
    </p:spTree>
    <p:extLst>
      <p:ext uri="{BB962C8B-B14F-4D97-AF65-F5344CB8AC3E}">
        <p14:creationId xmlns:p14="http://schemas.microsoft.com/office/powerpoint/2010/main" val="308756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34" y="798822"/>
            <a:ext cx="10533139" cy="4598506"/>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076279" y="2854960"/>
            <a:ext cx="1910431" cy="3658475"/>
          </a:xfrm>
          <a:prstGeom prst="rect">
            <a:avLst/>
          </a:prstGeom>
        </p:spPr>
      </p:pic>
    </p:spTree>
    <p:extLst>
      <p:ext uri="{BB962C8B-B14F-4D97-AF65-F5344CB8AC3E}">
        <p14:creationId xmlns:p14="http://schemas.microsoft.com/office/powerpoint/2010/main" val="1516124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TextBox 2"/>
          <p:cNvSpPr txBox="1"/>
          <p:nvPr/>
        </p:nvSpPr>
        <p:spPr>
          <a:xfrm>
            <a:off x="4668195" y="503219"/>
            <a:ext cx="3186357" cy="523220"/>
          </a:xfrm>
          <a:prstGeom prst="rect">
            <a:avLst/>
          </a:prstGeom>
          <a:noFill/>
        </p:spPr>
        <p:txBody>
          <a:bodyPr wrap="square" rtlCol="0">
            <a:spAutoFit/>
          </a:bodyPr>
          <a:lstStyle/>
          <a:p>
            <a:pPr algn="ctr"/>
            <a:r>
              <a:rPr lang="en-US" sz="2800" b="1" spc="600" dirty="0" smtClean="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Pricing </a:t>
            </a:r>
            <a:r>
              <a:rPr lang="en-US" sz="2800" b="1" spc="600" dirty="0" smtClean="0">
                <a:solidFill>
                  <a:srgbClr val="25BDC7"/>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Page</a:t>
            </a:r>
            <a:endParaRPr lang="en-IN" sz="2800" b="1" spc="600" dirty="0">
              <a:solidFill>
                <a:srgbClr val="25BDC7"/>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10" y="1324083"/>
            <a:ext cx="10228729" cy="4796401"/>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430" t="-307" r="4349" b="307"/>
          <a:stretch/>
        </p:blipFill>
        <p:spPr>
          <a:xfrm flipH="1">
            <a:off x="9418320" y="3464560"/>
            <a:ext cx="2590800" cy="3312160"/>
          </a:xfrm>
          <a:prstGeom prst="rect">
            <a:avLst/>
          </a:prstGeom>
        </p:spPr>
      </p:pic>
    </p:spTree>
    <p:extLst>
      <p:ext uri="{BB962C8B-B14F-4D97-AF65-F5344CB8AC3E}">
        <p14:creationId xmlns:p14="http://schemas.microsoft.com/office/powerpoint/2010/main" val="3313852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858" y="475129"/>
            <a:ext cx="3218329" cy="584775"/>
          </a:xfrm>
          <a:prstGeom prst="rect">
            <a:avLst/>
          </a:prstGeom>
          <a:noFill/>
        </p:spPr>
        <p:txBody>
          <a:bodyPr wrap="square" rtlCol="0">
            <a:spAutoFit/>
          </a:bodyPr>
          <a:lstStyle/>
          <a:p>
            <a:pPr algn="ctr"/>
            <a:r>
              <a:rPr lang="en-IN" sz="3200" b="1" spc="600" dirty="0">
                <a:solidFill>
                  <a:srgbClr val="EC6147"/>
                </a:solidFill>
              </a:rPr>
              <a:t>CONCLUSION</a:t>
            </a:r>
            <a:endParaRPr lang="en-IN" sz="3200" spc="600" dirty="0">
              <a:solidFill>
                <a:srgbClr val="EC6147"/>
              </a:solidFill>
            </a:endParaRPr>
          </a:p>
        </p:txBody>
      </p:sp>
      <p:sp>
        <p:nvSpPr>
          <p:cNvPr id="3" name="TextBox 2"/>
          <p:cNvSpPr txBox="1"/>
          <p:nvPr/>
        </p:nvSpPr>
        <p:spPr>
          <a:xfrm>
            <a:off x="797858" y="1631576"/>
            <a:ext cx="9879106" cy="4062651"/>
          </a:xfrm>
          <a:prstGeom prst="rect">
            <a:avLst/>
          </a:prstGeom>
          <a:noFill/>
        </p:spPr>
        <p:txBody>
          <a:bodyPr wrap="square" rtlCol="0">
            <a:spAutoFit/>
          </a:bodyPr>
          <a:lstStyle/>
          <a:p>
            <a:pPr algn="just"/>
            <a:r>
              <a:rPr lang="en-IN" sz="2400" dirty="0"/>
              <a:t>In this project we have implemented a role based online tiffin management system which efficiently manages the entire functionality of admin and customer. The admin can manage customer records and preference easily where the customer can register and enjoy tiffin service based on personal preference. Food wastage is reduced as customer orders only that food which he/she prefer to order from range of </a:t>
            </a:r>
            <a:r>
              <a:rPr lang="en-IN" sz="2400" dirty="0" smtClean="0"/>
              <a:t>available </a:t>
            </a:r>
            <a:r>
              <a:rPr lang="en-IN" sz="2400" dirty="0"/>
              <a:t>menu items. The admin can prepare less food in case the customer’s decides to skip tiffin for a particular day. This will help reduce food wastage. The tiffin delivery can be done at given address correctly. The website can be further expanded by following the future Enhancements mentioned above.</a:t>
            </a:r>
          </a:p>
          <a:p>
            <a:pPr algn="just"/>
            <a:endParaRPr lang="en-IN" sz="2000" dirty="0"/>
          </a:p>
        </p:txBody>
      </p:sp>
      <p:grpSp>
        <p:nvGrpSpPr>
          <p:cNvPr id="5" name="Group 4">
            <a:extLst>
              <a:ext uri="{FF2B5EF4-FFF2-40B4-BE49-F238E27FC236}">
                <a16:creationId xmlns="" xmlns:a16="http://schemas.microsoft.com/office/drawing/2014/main" id="{D4C9C546-B8A7-48F2-AE06-8B4089F6DCE7}"/>
              </a:ext>
            </a:extLst>
          </p:cNvPr>
          <p:cNvGrpSpPr/>
          <p:nvPr/>
        </p:nvGrpSpPr>
        <p:grpSpPr>
          <a:xfrm>
            <a:off x="10676964" y="3941885"/>
            <a:ext cx="1323567" cy="2692928"/>
            <a:chOff x="5174351" y="2344852"/>
            <a:chExt cx="1843306" cy="3750389"/>
          </a:xfrm>
        </p:grpSpPr>
        <p:grpSp>
          <p:nvGrpSpPr>
            <p:cNvPr id="6" name="그룹 7">
              <a:extLst>
                <a:ext uri="{FF2B5EF4-FFF2-40B4-BE49-F238E27FC236}">
                  <a16:creationId xmlns="" xmlns:a16="http://schemas.microsoft.com/office/drawing/2014/main" id="{920620FA-D7B7-442D-8F3A-B05DAB71EE5C}"/>
                </a:ext>
              </a:extLst>
            </p:cNvPr>
            <p:cNvGrpSpPr/>
            <p:nvPr/>
          </p:nvGrpSpPr>
          <p:grpSpPr>
            <a:xfrm>
              <a:off x="5174351" y="3637228"/>
              <a:ext cx="1704867" cy="455477"/>
              <a:chOff x="5134372" y="3131004"/>
              <a:chExt cx="1431908" cy="315692"/>
            </a:xfrm>
          </p:grpSpPr>
          <p:sp>
            <p:nvSpPr>
              <p:cNvPr id="22" name="직사각형 6">
                <a:extLst>
                  <a:ext uri="{FF2B5EF4-FFF2-40B4-BE49-F238E27FC236}">
                    <a16:creationId xmlns="" xmlns:a16="http://schemas.microsoft.com/office/drawing/2014/main" id="{716229B1-0D0A-4D27-92FE-5DBE1DEF63A8}"/>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자유형: 도형 32">
                <a:extLst>
                  <a:ext uri="{FF2B5EF4-FFF2-40B4-BE49-F238E27FC236}">
                    <a16:creationId xmlns="" xmlns:a16="http://schemas.microsoft.com/office/drawing/2014/main" id="{75300E47-8303-4D18-83DA-095FCED54189}"/>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 name="그룹 34">
              <a:extLst>
                <a:ext uri="{FF2B5EF4-FFF2-40B4-BE49-F238E27FC236}">
                  <a16:creationId xmlns="" xmlns:a16="http://schemas.microsoft.com/office/drawing/2014/main" id="{753535EA-3E48-4926-9F62-ED1C53713B81}"/>
                </a:ext>
              </a:extLst>
            </p:cNvPr>
            <p:cNvGrpSpPr/>
            <p:nvPr/>
          </p:nvGrpSpPr>
          <p:grpSpPr>
            <a:xfrm>
              <a:off x="5312790" y="4137862"/>
              <a:ext cx="1704867" cy="455477"/>
              <a:chOff x="5134372" y="3131004"/>
              <a:chExt cx="1431908" cy="315692"/>
            </a:xfrm>
          </p:grpSpPr>
          <p:sp>
            <p:nvSpPr>
              <p:cNvPr id="20" name="직사각형 6">
                <a:extLst>
                  <a:ext uri="{FF2B5EF4-FFF2-40B4-BE49-F238E27FC236}">
                    <a16:creationId xmlns="" xmlns:a16="http://schemas.microsoft.com/office/drawing/2014/main" id="{18B213C8-9D9F-482F-B429-BF70F5CEFE49}"/>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자유형: 도형 36">
                <a:extLst>
                  <a:ext uri="{FF2B5EF4-FFF2-40B4-BE49-F238E27FC236}">
                    <a16:creationId xmlns="" xmlns:a16="http://schemas.microsoft.com/office/drawing/2014/main" id="{461B773C-A749-4EA3-9558-CB9B0C6F6706}"/>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 name="그룹 37">
              <a:extLst>
                <a:ext uri="{FF2B5EF4-FFF2-40B4-BE49-F238E27FC236}">
                  <a16:creationId xmlns="" xmlns:a16="http://schemas.microsoft.com/office/drawing/2014/main" id="{4D3B20F9-2DD7-4999-9EE1-A744CD4DB121}"/>
                </a:ext>
              </a:extLst>
            </p:cNvPr>
            <p:cNvGrpSpPr/>
            <p:nvPr/>
          </p:nvGrpSpPr>
          <p:grpSpPr>
            <a:xfrm>
              <a:off x="5174351" y="4638496"/>
              <a:ext cx="1704867" cy="455477"/>
              <a:chOff x="5134372" y="3131004"/>
              <a:chExt cx="1431908" cy="315692"/>
            </a:xfrm>
          </p:grpSpPr>
          <p:sp>
            <p:nvSpPr>
              <p:cNvPr id="18" name="직사각형 6">
                <a:extLst>
                  <a:ext uri="{FF2B5EF4-FFF2-40B4-BE49-F238E27FC236}">
                    <a16:creationId xmlns="" xmlns:a16="http://schemas.microsoft.com/office/drawing/2014/main" id="{42B506EB-E45F-4A03-AE7F-38BBE401B607}"/>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자유형: 도형 39">
                <a:extLst>
                  <a:ext uri="{FF2B5EF4-FFF2-40B4-BE49-F238E27FC236}">
                    <a16:creationId xmlns="" xmlns:a16="http://schemas.microsoft.com/office/drawing/2014/main" id="{7D24AA69-CB04-42CA-8420-7A528DFEB1B9}"/>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40">
              <a:extLst>
                <a:ext uri="{FF2B5EF4-FFF2-40B4-BE49-F238E27FC236}">
                  <a16:creationId xmlns="" xmlns:a16="http://schemas.microsoft.com/office/drawing/2014/main" id="{3E34F079-5456-4869-ACD1-6F25DCBA9915}"/>
                </a:ext>
              </a:extLst>
            </p:cNvPr>
            <p:cNvGrpSpPr/>
            <p:nvPr/>
          </p:nvGrpSpPr>
          <p:grpSpPr>
            <a:xfrm>
              <a:off x="5312790" y="5139130"/>
              <a:ext cx="1704867" cy="455477"/>
              <a:chOff x="5134372" y="3131004"/>
              <a:chExt cx="1431908" cy="315692"/>
            </a:xfrm>
          </p:grpSpPr>
          <p:sp>
            <p:nvSpPr>
              <p:cNvPr id="16" name="직사각형 6">
                <a:extLst>
                  <a:ext uri="{FF2B5EF4-FFF2-40B4-BE49-F238E27FC236}">
                    <a16:creationId xmlns="" xmlns:a16="http://schemas.microsoft.com/office/drawing/2014/main" id="{B25DDEBE-3F46-42A8-B3EA-E11ECFCE0EB2}"/>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자유형: 도형 46">
                <a:extLst>
                  <a:ext uri="{FF2B5EF4-FFF2-40B4-BE49-F238E27FC236}">
                    <a16:creationId xmlns="" xmlns:a16="http://schemas.microsoft.com/office/drawing/2014/main" id="{94046D53-0CB5-4DF5-917A-038B2EF6C3D3}"/>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0" name="그룹 47">
              <a:extLst>
                <a:ext uri="{FF2B5EF4-FFF2-40B4-BE49-F238E27FC236}">
                  <a16:creationId xmlns="" xmlns:a16="http://schemas.microsoft.com/office/drawing/2014/main" id="{C4E7C8FD-24D1-48EC-BE6F-59EA7106E11A}"/>
                </a:ext>
              </a:extLst>
            </p:cNvPr>
            <p:cNvGrpSpPr/>
            <p:nvPr/>
          </p:nvGrpSpPr>
          <p:grpSpPr>
            <a:xfrm>
              <a:off x="5174351" y="5639764"/>
              <a:ext cx="1704867" cy="455477"/>
              <a:chOff x="5134372" y="3131004"/>
              <a:chExt cx="1431908" cy="315692"/>
            </a:xfrm>
          </p:grpSpPr>
          <p:sp>
            <p:nvSpPr>
              <p:cNvPr id="14" name="직사각형 6">
                <a:extLst>
                  <a:ext uri="{FF2B5EF4-FFF2-40B4-BE49-F238E27FC236}">
                    <a16:creationId xmlns="" xmlns:a16="http://schemas.microsoft.com/office/drawing/2014/main" id="{172A8219-CB69-468A-BC65-75A32BD1BE0E}"/>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자유형: 도형 68">
                <a:extLst>
                  <a:ext uri="{FF2B5EF4-FFF2-40B4-BE49-F238E27FC236}">
                    <a16:creationId xmlns="" xmlns:a16="http://schemas.microsoft.com/office/drawing/2014/main" id="{949F0B97-5EE4-491E-9898-CB88E0382AC7}"/>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 name="그룹 14">
              <a:extLst>
                <a:ext uri="{FF2B5EF4-FFF2-40B4-BE49-F238E27FC236}">
                  <a16:creationId xmlns="" xmlns:a16="http://schemas.microsoft.com/office/drawing/2014/main" id="{5245D893-4DB1-4802-B1B8-36B2142F6576}"/>
                </a:ext>
              </a:extLst>
            </p:cNvPr>
            <p:cNvGrpSpPr/>
            <p:nvPr/>
          </p:nvGrpSpPr>
          <p:grpSpPr>
            <a:xfrm>
              <a:off x="5668546" y="2344852"/>
              <a:ext cx="854909" cy="1343933"/>
              <a:chOff x="6163612" y="1966761"/>
              <a:chExt cx="2991257" cy="4702319"/>
            </a:xfrm>
          </p:grpSpPr>
          <p:sp>
            <p:nvSpPr>
              <p:cNvPr id="12" name="자유형: 도형 69">
                <a:extLst>
                  <a:ext uri="{FF2B5EF4-FFF2-40B4-BE49-F238E27FC236}">
                    <a16:creationId xmlns="" xmlns:a16="http://schemas.microsoft.com/office/drawing/2014/main" id="{2F35C26A-076B-41A0-93EE-EC55E25C5F9F}"/>
                  </a:ext>
                </a:extLst>
              </p:cNvPr>
              <p:cNvSpPr/>
              <p:nvPr/>
            </p:nvSpPr>
            <p:spPr>
              <a:xfrm>
                <a:off x="6316187" y="2135206"/>
                <a:ext cx="2653352" cy="2896349"/>
              </a:xfrm>
              <a:custGeom>
                <a:avLst/>
                <a:gdLst>
                  <a:gd name="connsiteX0" fmla="*/ 1146409 w 2292818"/>
                  <a:gd name="connsiteY0" fmla="*/ 0 h 2502797"/>
                  <a:gd name="connsiteX1" fmla="*/ 2292818 w 2292818"/>
                  <a:gd name="connsiteY1" fmla="*/ 1146409 h 2502797"/>
                  <a:gd name="connsiteX2" fmla="*/ 1692856 w 2292818"/>
                  <a:gd name="connsiteY2" fmla="*/ 2154453 h 2502797"/>
                  <a:gd name="connsiteX3" fmla="*/ 1686333 w 2292818"/>
                  <a:gd name="connsiteY3" fmla="*/ 2157595 h 2502797"/>
                  <a:gd name="connsiteX4" fmla="*/ 1625204 w 2292818"/>
                  <a:gd name="connsiteY4" fmla="*/ 2502797 h 2502797"/>
                  <a:gd name="connsiteX5" fmla="*/ 690116 w 2292818"/>
                  <a:gd name="connsiteY5" fmla="*/ 2502797 h 2502797"/>
                  <a:gd name="connsiteX6" fmla="*/ 631086 w 2292818"/>
                  <a:gd name="connsiteY6" fmla="*/ 2169446 h 2502797"/>
                  <a:gd name="connsiteX7" fmla="*/ 599963 w 2292818"/>
                  <a:gd name="connsiteY7" fmla="*/ 2154453 h 2502797"/>
                  <a:gd name="connsiteX8" fmla="*/ 0 w 2292818"/>
                  <a:gd name="connsiteY8" fmla="*/ 1146409 h 2502797"/>
                  <a:gd name="connsiteX9" fmla="*/ 1146409 w 2292818"/>
                  <a:gd name="connsiteY9" fmla="*/ 0 h 2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818" h="2502797">
                    <a:moveTo>
                      <a:pt x="1146409" y="0"/>
                    </a:moveTo>
                    <a:cubicBezTo>
                      <a:pt x="1779553" y="0"/>
                      <a:pt x="2292818" y="513265"/>
                      <a:pt x="2292818" y="1146409"/>
                    </a:cubicBezTo>
                    <a:cubicBezTo>
                      <a:pt x="2292818" y="1581696"/>
                      <a:pt x="2050220" y="1960321"/>
                      <a:pt x="1692856" y="2154453"/>
                    </a:cubicBezTo>
                    <a:lnTo>
                      <a:pt x="1686333" y="2157595"/>
                    </a:lnTo>
                    <a:lnTo>
                      <a:pt x="1625204" y="2502797"/>
                    </a:lnTo>
                    <a:lnTo>
                      <a:pt x="690116" y="2502797"/>
                    </a:lnTo>
                    <a:lnTo>
                      <a:pt x="631086" y="2169446"/>
                    </a:lnTo>
                    <a:lnTo>
                      <a:pt x="599963" y="2154453"/>
                    </a:lnTo>
                    <a:cubicBezTo>
                      <a:pt x="242598" y="1960321"/>
                      <a:pt x="0" y="1581696"/>
                      <a:pt x="0" y="1146409"/>
                    </a:cubicBezTo>
                    <a:cubicBezTo>
                      <a:pt x="0" y="513265"/>
                      <a:pt x="513265" y="0"/>
                      <a:pt x="1146409"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자유형: 도형 79">
                <a:extLst>
                  <a:ext uri="{FF2B5EF4-FFF2-40B4-BE49-F238E27FC236}">
                    <a16:creationId xmlns="" xmlns:a16="http://schemas.microsoft.com/office/drawing/2014/main" id="{921E3603-138A-4A31-B39E-1C6704BF69E3}"/>
                  </a:ext>
                </a:extLst>
              </p:cNvPr>
              <p:cNvSpPr>
                <a:spLocks noChangeAspect="1"/>
              </p:cNvSpPr>
              <p:nvPr/>
            </p:nvSpPr>
            <p:spPr>
              <a:xfrm>
                <a:off x="6163612" y="1966761"/>
                <a:ext cx="2991257" cy="4702319"/>
              </a:xfrm>
              <a:custGeom>
                <a:avLst/>
                <a:gdLst>
                  <a:gd name="connsiteX0" fmla="*/ 951056 w 2991257"/>
                  <a:gd name="connsiteY0" fmla="*/ 4310393 h 4702319"/>
                  <a:gd name="connsiteX1" fmla="*/ 2052826 w 2991257"/>
                  <a:gd name="connsiteY1" fmla="*/ 4310393 h 4702319"/>
                  <a:gd name="connsiteX2" fmla="*/ 2052826 w 2991257"/>
                  <a:gd name="connsiteY2" fmla="*/ 4506356 h 4702319"/>
                  <a:gd name="connsiteX3" fmla="*/ 1501941 w 2991257"/>
                  <a:gd name="connsiteY3" fmla="*/ 4702319 h 4702319"/>
                  <a:gd name="connsiteX4" fmla="*/ 951056 w 2991257"/>
                  <a:gd name="connsiteY4" fmla="*/ 4506356 h 4702319"/>
                  <a:gd name="connsiteX5" fmla="*/ 953472 w 2991257"/>
                  <a:gd name="connsiteY5" fmla="*/ 3978828 h 4702319"/>
                  <a:gd name="connsiteX6" fmla="*/ 2050412 w 2991257"/>
                  <a:gd name="connsiteY6" fmla="*/ 3978828 h 4702319"/>
                  <a:gd name="connsiteX7" fmla="*/ 2152988 w 2991257"/>
                  <a:gd name="connsiteY7" fmla="*/ 4079172 h 4702319"/>
                  <a:gd name="connsiteX8" fmla="*/ 2152988 w 2991257"/>
                  <a:gd name="connsiteY8" fmla="*/ 4123466 h 4702319"/>
                  <a:gd name="connsiteX9" fmla="*/ 2050412 w 2991257"/>
                  <a:gd name="connsiteY9" fmla="*/ 4223810 h 4702319"/>
                  <a:gd name="connsiteX10" fmla="*/ 953472 w 2991257"/>
                  <a:gd name="connsiteY10" fmla="*/ 4223810 h 4702319"/>
                  <a:gd name="connsiteX11" fmla="*/ 850896 w 2991257"/>
                  <a:gd name="connsiteY11" fmla="*/ 4123466 h 4702319"/>
                  <a:gd name="connsiteX12" fmla="*/ 850896 w 2991257"/>
                  <a:gd name="connsiteY12" fmla="*/ 4079172 h 4702319"/>
                  <a:gd name="connsiteX13" fmla="*/ 953472 w 2991257"/>
                  <a:gd name="connsiteY13" fmla="*/ 3978828 h 4702319"/>
                  <a:gd name="connsiteX14" fmla="*/ 903390 w 2991257"/>
                  <a:gd name="connsiteY14" fmla="*/ 3647264 h 4702319"/>
                  <a:gd name="connsiteX15" fmla="*/ 2100491 w 2991257"/>
                  <a:gd name="connsiteY15" fmla="*/ 3647264 h 4702319"/>
                  <a:gd name="connsiteX16" fmla="*/ 2203068 w 2991257"/>
                  <a:gd name="connsiteY16" fmla="*/ 3747607 h 4702319"/>
                  <a:gd name="connsiteX17" fmla="*/ 2203068 w 2991257"/>
                  <a:gd name="connsiteY17" fmla="*/ 3791900 h 4702319"/>
                  <a:gd name="connsiteX18" fmla="*/ 2100491 w 2991257"/>
                  <a:gd name="connsiteY18" fmla="*/ 3892244 h 4702319"/>
                  <a:gd name="connsiteX19" fmla="*/ 903390 w 2991257"/>
                  <a:gd name="connsiteY19" fmla="*/ 3892244 h 4702319"/>
                  <a:gd name="connsiteX20" fmla="*/ 800815 w 2991257"/>
                  <a:gd name="connsiteY20" fmla="*/ 3791900 h 4702319"/>
                  <a:gd name="connsiteX21" fmla="*/ 800815 w 2991257"/>
                  <a:gd name="connsiteY21" fmla="*/ 3747607 h 4702319"/>
                  <a:gd name="connsiteX22" fmla="*/ 903390 w 2991257"/>
                  <a:gd name="connsiteY22" fmla="*/ 3647264 h 4702319"/>
                  <a:gd name="connsiteX23" fmla="*/ 853310 w 2991257"/>
                  <a:gd name="connsiteY23" fmla="*/ 3315698 h 4702319"/>
                  <a:gd name="connsiteX24" fmla="*/ 2150572 w 2991257"/>
                  <a:gd name="connsiteY24" fmla="*/ 3315698 h 4702319"/>
                  <a:gd name="connsiteX25" fmla="*/ 2253147 w 2991257"/>
                  <a:gd name="connsiteY25" fmla="*/ 3416042 h 4702319"/>
                  <a:gd name="connsiteX26" fmla="*/ 2253147 w 2991257"/>
                  <a:gd name="connsiteY26" fmla="*/ 3460336 h 4702319"/>
                  <a:gd name="connsiteX27" fmla="*/ 2150572 w 2991257"/>
                  <a:gd name="connsiteY27" fmla="*/ 3560680 h 4702319"/>
                  <a:gd name="connsiteX28" fmla="*/ 853310 w 2991257"/>
                  <a:gd name="connsiteY28" fmla="*/ 3560680 h 4702319"/>
                  <a:gd name="connsiteX29" fmla="*/ 750733 w 2991257"/>
                  <a:gd name="connsiteY29" fmla="*/ 3460336 h 4702319"/>
                  <a:gd name="connsiteX30" fmla="*/ 750733 w 2991257"/>
                  <a:gd name="connsiteY30" fmla="*/ 3416042 h 4702319"/>
                  <a:gd name="connsiteX31" fmla="*/ 853310 w 2991257"/>
                  <a:gd name="connsiteY31" fmla="*/ 3315698 h 4702319"/>
                  <a:gd name="connsiteX32" fmla="*/ 1386722 w 2991257"/>
                  <a:gd name="connsiteY32" fmla="*/ 1558904 h 4702319"/>
                  <a:gd name="connsiteX33" fmla="*/ 1267488 w 2991257"/>
                  <a:gd name="connsiteY33" fmla="*/ 1609721 h 4702319"/>
                  <a:gd name="connsiteX34" fmla="*/ 1167563 w 2991257"/>
                  <a:gd name="connsiteY34" fmla="*/ 1572653 h 4702319"/>
                  <a:gd name="connsiteX35" fmla="*/ 1400707 w 2991257"/>
                  <a:gd name="connsiteY35" fmla="*/ 3012633 h 4702319"/>
                  <a:gd name="connsiteX36" fmla="*/ 1492336 w 2991257"/>
                  <a:gd name="connsiteY36" fmla="*/ 3011914 h 4702319"/>
                  <a:gd name="connsiteX37" fmla="*/ 1492336 w 2991257"/>
                  <a:gd name="connsiteY37" fmla="*/ 3011864 h 4702319"/>
                  <a:gd name="connsiteX38" fmla="*/ 1495631 w 2991257"/>
                  <a:gd name="connsiteY38" fmla="*/ 3011889 h 4702319"/>
                  <a:gd name="connsiteX39" fmla="*/ 1498923 w 2991257"/>
                  <a:gd name="connsiteY39" fmla="*/ 3011864 h 4702319"/>
                  <a:gd name="connsiteX40" fmla="*/ 1498923 w 2991257"/>
                  <a:gd name="connsiteY40" fmla="*/ 3011914 h 4702319"/>
                  <a:gd name="connsiteX41" fmla="*/ 1589466 w 2991257"/>
                  <a:gd name="connsiteY41" fmla="*/ 3012625 h 4702319"/>
                  <a:gd name="connsiteX42" fmla="*/ 1819775 w 2991257"/>
                  <a:gd name="connsiteY42" fmla="*/ 1590148 h 4702319"/>
                  <a:gd name="connsiteX43" fmla="*/ 1744424 w 2991257"/>
                  <a:gd name="connsiteY43" fmla="*/ 1609721 h 4702319"/>
                  <a:gd name="connsiteX44" fmla="*/ 1625191 w 2991257"/>
                  <a:gd name="connsiteY44" fmla="*/ 1558904 h 4702319"/>
                  <a:gd name="connsiteX45" fmla="*/ 1505957 w 2991257"/>
                  <a:gd name="connsiteY45" fmla="*/ 1609721 h 4702319"/>
                  <a:gd name="connsiteX46" fmla="*/ 1386722 w 2991257"/>
                  <a:gd name="connsiteY46" fmla="*/ 1558904 h 4702319"/>
                  <a:gd name="connsiteX47" fmla="*/ 1492336 w 2991257"/>
                  <a:gd name="connsiteY47" fmla="*/ 296022 h 4702319"/>
                  <a:gd name="connsiteX48" fmla="*/ 274831 w 2991257"/>
                  <a:gd name="connsiteY48" fmla="*/ 1488534 h 4702319"/>
                  <a:gd name="connsiteX49" fmla="*/ 855798 w 2991257"/>
                  <a:gd name="connsiteY49" fmla="*/ 2574654 h 4702319"/>
                  <a:gd name="connsiteX50" fmla="*/ 1010657 w 2991257"/>
                  <a:gd name="connsiteY50" fmla="*/ 2878465 h 4702319"/>
                  <a:gd name="connsiteX51" fmla="*/ 1099844 w 2991257"/>
                  <a:gd name="connsiteY51" fmla="*/ 3014995 h 4702319"/>
                  <a:gd name="connsiteX52" fmla="*/ 1178890 w 2991257"/>
                  <a:gd name="connsiteY52" fmla="*/ 3014374 h 4702319"/>
                  <a:gd name="connsiteX53" fmla="*/ 912952 w 2991257"/>
                  <a:gd name="connsiteY53" fmla="*/ 1371837 h 4702319"/>
                  <a:gd name="connsiteX54" fmla="*/ 1002548 w 2991257"/>
                  <a:gd name="connsiteY54" fmla="*/ 1251201 h 4702319"/>
                  <a:gd name="connsiteX55" fmla="*/ 1006296 w 2991257"/>
                  <a:gd name="connsiteY55" fmla="*/ 1250621 h 4702319"/>
                  <a:gd name="connsiteX56" fmla="*/ 1124040 w 2991257"/>
                  <a:gd name="connsiteY56" fmla="*/ 1323612 h 4702319"/>
                  <a:gd name="connsiteX57" fmla="*/ 1267488 w 2991257"/>
                  <a:gd name="connsiteY57" fmla="*/ 1239026 h 4702319"/>
                  <a:gd name="connsiteX58" fmla="*/ 1386722 w 2991257"/>
                  <a:gd name="connsiteY58" fmla="*/ 1289845 h 4702319"/>
                  <a:gd name="connsiteX59" fmla="*/ 1505957 w 2991257"/>
                  <a:gd name="connsiteY59" fmla="*/ 1239026 h 4702319"/>
                  <a:gd name="connsiteX60" fmla="*/ 1625191 w 2991257"/>
                  <a:gd name="connsiteY60" fmla="*/ 1289845 h 4702319"/>
                  <a:gd name="connsiteX61" fmla="*/ 1744424 w 2991257"/>
                  <a:gd name="connsiteY61" fmla="*/ 1239026 h 4702319"/>
                  <a:gd name="connsiteX62" fmla="*/ 1873330 w 2991257"/>
                  <a:gd name="connsiteY62" fmla="*/ 1300835 h 4702319"/>
                  <a:gd name="connsiteX63" fmla="*/ 1984961 w 2991257"/>
                  <a:gd name="connsiteY63" fmla="*/ 1243910 h 4702319"/>
                  <a:gd name="connsiteX64" fmla="*/ 1988709 w 2991257"/>
                  <a:gd name="connsiteY64" fmla="*/ 1244491 h 4702319"/>
                  <a:gd name="connsiteX65" fmla="*/ 2078307 w 2991257"/>
                  <a:gd name="connsiteY65" fmla="*/ 1365125 h 4702319"/>
                  <a:gd name="connsiteX66" fmla="*/ 1811283 w 2991257"/>
                  <a:gd name="connsiteY66" fmla="*/ 3014366 h 4702319"/>
                  <a:gd name="connsiteX67" fmla="*/ 1891413 w 2991257"/>
                  <a:gd name="connsiteY67" fmla="*/ 3014995 h 4702319"/>
                  <a:gd name="connsiteX68" fmla="*/ 1980600 w 2991257"/>
                  <a:gd name="connsiteY68" fmla="*/ 2878465 h 4702319"/>
                  <a:gd name="connsiteX69" fmla="*/ 2135459 w 2991257"/>
                  <a:gd name="connsiteY69" fmla="*/ 2574654 h 4702319"/>
                  <a:gd name="connsiteX70" fmla="*/ 2716427 w 2991257"/>
                  <a:gd name="connsiteY70" fmla="*/ 1488534 h 4702319"/>
                  <a:gd name="connsiteX71" fmla="*/ 1498923 w 2991257"/>
                  <a:gd name="connsiteY71" fmla="*/ 296022 h 4702319"/>
                  <a:gd name="connsiteX72" fmla="*/ 1498923 w 2991257"/>
                  <a:gd name="connsiteY72" fmla="*/ 296319 h 4702319"/>
                  <a:gd name="connsiteX73" fmla="*/ 1495631 w 2991257"/>
                  <a:gd name="connsiteY73" fmla="*/ 296070 h 4702319"/>
                  <a:gd name="connsiteX74" fmla="*/ 1492336 w 2991257"/>
                  <a:gd name="connsiteY74" fmla="*/ 296319 h 4702319"/>
                  <a:gd name="connsiteX75" fmla="*/ 1492826 w 2991257"/>
                  <a:gd name="connsiteY75" fmla="*/ 0 h 4702319"/>
                  <a:gd name="connsiteX76" fmla="*/ 1495631 w 2991257"/>
                  <a:gd name="connsiteY76" fmla="*/ 211 h 4702319"/>
                  <a:gd name="connsiteX77" fmla="*/ 1498432 w 2991257"/>
                  <a:gd name="connsiteY77" fmla="*/ 0 h 4702319"/>
                  <a:gd name="connsiteX78" fmla="*/ 2991257 w 2991257"/>
                  <a:gd name="connsiteY78" fmla="*/ 1460348 h 4702319"/>
                  <a:gd name="connsiteX79" fmla="*/ 2279478 w 2991257"/>
                  <a:gd name="connsiteY79" fmla="*/ 2790647 h 4702319"/>
                  <a:gd name="connsiteX80" fmla="*/ 2207246 w 2991257"/>
                  <a:gd name="connsiteY80" fmla="*/ 3088369 h 4702319"/>
                  <a:gd name="connsiteX81" fmla="*/ 2016213 w 2991257"/>
                  <a:gd name="connsiteY81" fmla="*/ 3228140 h 4702319"/>
                  <a:gd name="connsiteX82" fmla="*/ 1495631 w 2991257"/>
                  <a:gd name="connsiteY82" fmla="*/ 3226317 h 4702319"/>
                  <a:gd name="connsiteX83" fmla="*/ 975044 w 2991257"/>
                  <a:gd name="connsiteY83" fmla="*/ 3228140 h 4702319"/>
                  <a:gd name="connsiteX84" fmla="*/ 784011 w 2991257"/>
                  <a:gd name="connsiteY84" fmla="*/ 3088369 h 4702319"/>
                  <a:gd name="connsiteX85" fmla="*/ 711780 w 2991257"/>
                  <a:gd name="connsiteY85" fmla="*/ 2790647 h 4702319"/>
                  <a:gd name="connsiteX86" fmla="*/ 0 w 2991257"/>
                  <a:gd name="connsiteY86" fmla="*/ 1460348 h 4702319"/>
                  <a:gd name="connsiteX87" fmla="*/ 1492826 w 2991257"/>
                  <a:gd name="connsiteY87" fmla="*/ 0 h 470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991257" h="4702319">
                    <a:moveTo>
                      <a:pt x="951056" y="4310393"/>
                    </a:moveTo>
                    <a:lnTo>
                      <a:pt x="2052826" y="4310393"/>
                    </a:lnTo>
                    <a:lnTo>
                      <a:pt x="2052826" y="4506356"/>
                    </a:lnTo>
                    <a:cubicBezTo>
                      <a:pt x="2052826" y="4614583"/>
                      <a:pt x="1806188" y="4702319"/>
                      <a:pt x="1501941" y="4702319"/>
                    </a:cubicBezTo>
                    <a:cubicBezTo>
                      <a:pt x="1197696" y="4702319"/>
                      <a:pt x="951056" y="4614583"/>
                      <a:pt x="951056" y="4506356"/>
                    </a:cubicBezTo>
                    <a:close/>
                    <a:moveTo>
                      <a:pt x="953472" y="3978828"/>
                    </a:moveTo>
                    <a:lnTo>
                      <a:pt x="2050412" y="3978828"/>
                    </a:lnTo>
                    <a:cubicBezTo>
                      <a:pt x="2107063" y="3978828"/>
                      <a:pt x="2152988" y="4023754"/>
                      <a:pt x="2152988" y="4079172"/>
                    </a:cubicBezTo>
                    <a:lnTo>
                      <a:pt x="2152988" y="4123466"/>
                    </a:lnTo>
                    <a:cubicBezTo>
                      <a:pt x="2152988" y="4178882"/>
                      <a:pt x="2107063" y="4223810"/>
                      <a:pt x="2050412" y="4223810"/>
                    </a:cubicBezTo>
                    <a:lnTo>
                      <a:pt x="953472" y="4223810"/>
                    </a:lnTo>
                    <a:cubicBezTo>
                      <a:pt x="896821" y="4223810"/>
                      <a:pt x="850896" y="4178882"/>
                      <a:pt x="850896" y="4123466"/>
                    </a:cubicBezTo>
                    <a:lnTo>
                      <a:pt x="850896" y="4079172"/>
                    </a:lnTo>
                    <a:cubicBezTo>
                      <a:pt x="850896" y="4023754"/>
                      <a:pt x="896821" y="3978828"/>
                      <a:pt x="953472" y="3978828"/>
                    </a:cubicBezTo>
                    <a:close/>
                    <a:moveTo>
                      <a:pt x="903390" y="3647264"/>
                    </a:moveTo>
                    <a:lnTo>
                      <a:pt x="2100491" y="3647264"/>
                    </a:lnTo>
                    <a:cubicBezTo>
                      <a:pt x="2157143" y="3647264"/>
                      <a:pt x="2203068" y="3692189"/>
                      <a:pt x="2203068" y="3747607"/>
                    </a:cubicBezTo>
                    <a:lnTo>
                      <a:pt x="2203068" y="3791900"/>
                    </a:lnTo>
                    <a:cubicBezTo>
                      <a:pt x="2203068" y="3847318"/>
                      <a:pt x="2157143" y="3892244"/>
                      <a:pt x="2100491" y="3892244"/>
                    </a:cubicBezTo>
                    <a:lnTo>
                      <a:pt x="903390" y="3892244"/>
                    </a:lnTo>
                    <a:cubicBezTo>
                      <a:pt x="846740" y="3892244"/>
                      <a:pt x="800815" y="3847318"/>
                      <a:pt x="800815" y="3791900"/>
                    </a:cubicBezTo>
                    <a:lnTo>
                      <a:pt x="800815" y="3747607"/>
                    </a:lnTo>
                    <a:cubicBezTo>
                      <a:pt x="800815" y="3692189"/>
                      <a:pt x="846740" y="3647264"/>
                      <a:pt x="903390" y="3647264"/>
                    </a:cubicBezTo>
                    <a:close/>
                    <a:moveTo>
                      <a:pt x="853310" y="3315698"/>
                    </a:moveTo>
                    <a:lnTo>
                      <a:pt x="2150572" y="3315698"/>
                    </a:lnTo>
                    <a:cubicBezTo>
                      <a:pt x="2207223" y="3315698"/>
                      <a:pt x="2253147" y="3360624"/>
                      <a:pt x="2253147" y="3416042"/>
                    </a:cubicBezTo>
                    <a:lnTo>
                      <a:pt x="2253147" y="3460336"/>
                    </a:lnTo>
                    <a:cubicBezTo>
                      <a:pt x="2253147" y="3515753"/>
                      <a:pt x="2207223" y="3560680"/>
                      <a:pt x="2150572" y="3560680"/>
                    </a:cubicBezTo>
                    <a:lnTo>
                      <a:pt x="853310" y="3560680"/>
                    </a:lnTo>
                    <a:cubicBezTo>
                      <a:pt x="796658" y="3560680"/>
                      <a:pt x="750733" y="3515753"/>
                      <a:pt x="750733" y="3460336"/>
                    </a:cubicBezTo>
                    <a:lnTo>
                      <a:pt x="750733" y="3416042"/>
                    </a:lnTo>
                    <a:cubicBezTo>
                      <a:pt x="750733" y="3360624"/>
                      <a:pt x="796658" y="3315698"/>
                      <a:pt x="853310" y="3315698"/>
                    </a:cubicBezTo>
                    <a:close/>
                    <a:moveTo>
                      <a:pt x="1386722" y="1558904"/>
                    </a:moveTo>
                    <a:cubicBezTo>
                      <a:pt x="1356097" y="1590701"/>
                      <a:pt x="1313897" y="1609721"/>
                      <a:pt x="1267488" y="1609721"/>
                    </a:cubicBezTo>
                    <a:cubicBezTo>
                      <a:pt x="1229461" y="1609721"/>
                      <a:pt x="1194258" y="1596950"/>
                      <a:pt x="1167563" y="1572653"/>
                    </a:cubicBezTo>
                    <a:lnTo>
                      <a:pt x="1400707" y="3012633"/>
                    </a:lnTo>
                    <a:lnTo>
                      <a:pt x="1492336" y="3011914"/>
                    </a:lnTo>
                    <a:lnTo>
                      <a:pt x="1492336" y="3011864"/>
                    </a:lnTo>
                    <a:lnTo>
                      <a:pt x="1495631" y="3011889"/>
                    </a:lnTo>
                    <a:lnTo>
                      <a:pt x="1498923" y="3011864"/>
                    </a:lnTo>
                    <a:lnTo>
                      <a:pt x="1498923" y="3011914"/>
                    </a:lnTo>
                    <a:lnTo>
                      <a:pt x="1589466" y="3012625"/>
                    </a:lnTo>
                    <a:lnTo>
                      <a:pt x="1819775" y="1590148"/>
                    </a:lnTo>
                    <a:cubicBezTo>
                      <a:pt x="1797467" y="1603167"/>
                      <a:pt x="1771670" y="1609721"/>
                      <a:pt x="1744424" y="1609721"/>
                    </a:cubicBezTo>
                    <a:cubicBezTo>
                      <a:pt x="1698015" y="1609721"/>
                      <a:pt x="1655815" y="1590701"/>
                      <a:pt x="1625191" y="1558904"/>
                    </a:cubicBezTo>
                    <a:cubicBezTo>
                      <a:pt x="1594564" y="1590701"/>
                      <a:pt x="1552364" y="1609721"/>
                      <a:pt x="1505957" y="1609721"/>
                    </a:cubicBezTo>
                    <a:cubicBezTo>
                      <a:pt x="1459548" y="1609721"/>
                      <a:pt x="1417348" y="1590701"/>
                      <a:pt x="1386722" y="1558904"/>
                    </a:cubicBezTo>
                    <a:close/>
                    <a:moveTo>
                      <a:pt x="1492336" y="296022"/>
                    </a:moveTo>
                    <a:cubicBezTo>
                      <a:pt x="819777" y="296795"/>
                      <a:pt x="274831" y="830410"/>
                      <a:pt x="274831" y="1488534"/>
                    </a:cubicBezTo>
                    <a:cubicBezTo>
                      <a:pt x="274831" y="1934058"/>
                      <a:pt x="599874" y="2373770"/>
                      <a:pt x="855798" y="2574654"/>
                    </a:cubicBezTo>
                    <a:cubicBezTo>
                      <a:pt x="972489" y="2706724"/>
                      <a:pt x="963238" y="2709431"/>
                      <a:pt x="1010657" y="2878465"/>
                    </a:cubicBezTo>
                    <a:cubicBezTo>
                      <a:pt x="1029549" y="2996988"/>
                      <a:pt x="991277" y="3008834"/>
                      <a:pt x="1099844" y="3014995"/>
                    </a:cubicBezTo>
                    <a:lnTo>
                      <a:pt x="1178890" y="3014374"/>
                    </a:lnTo>
                    <a:lnTo>
                      <a:pt x="912952" y="1371837"/>
                    </a:lnTo>
                    <a:cubicBezTo>
                      <a:pt x="903639" y="1314321"/>
                      <a:pt x="943753" y="1260311"/>
                      <a:pt x="1002548" y="1251201"/>
                    </a:cubicBezTo>
                    <a:lnTo>
                      <a:pt x="1006296" y="1250621"/>
                    </a:lnTo>
                    <a:cubicBezTo>
                      <a:pt x="1059733" y="1242341"/>
                      <a:pt x="1110210" y="1274002"/>
                      <a:pt x="1124040" y="1323612"/>
                    </a:cubicBezTo>
                    <a:cubicBezTo>
                      <a:pt x="1152654" y="1271953"/>
                      <a:pt x="1206429" y="1239026"/>
                      <a:pt x="1267488" y="1239026"/>
                    </a:cubicBezTo>
                    <a:cubicBezTo>
                      <a:pt x="1313897" y="1239026"/>
                      <a:pt x="1356097" y="1258048"/>
                      <a:pt x="1386722" y="1289845"/>
                    </a:cubicBezTo>
                    <a:cubicBezTo>
                      <a:pt x="1417348" y="1258048"/>
                      <a:pt x="1459548" y="1239026"/>
                      <a:pt x="1505957" y="1239026"/>
                    </a:cubicBezTo>
                    <a:cubicBezTo>
                      <a:pt x="1552364" y="1239026"/>
                      <a:pt x="1594564" y="1258048"/>
                      <a:pt x="1625191" y="1289845"/>
                    </a:cubicBezTo>
                    <a:cubicBezTo>
                      <a:pt x="1655815" y="1258048"/>
                      <a:pt x="1698015" y="1239026"/>
                      <a:pt x="1744424" y="1239026"/>
                    </a:cubicBezTo>
                    <a:cubicBezTo>
                      <a:pt x="1795987" y="1239026"/>
                      <a:pt x="1842359" y="1262509"/>
                      <a:pt x="1873330" y="1300835"/>
                    </a:cubicBezTo>
                    <a:cubicBezTo>
                      <a:pt x="1892646" y="1260564"/>
                      <a:pt x="1937643" y="1236578"/>
                      <a:pt x="1984961" y="1243910"/>
                    </a:cubicBezTo>
                    <a:lnTo>
                      <a:pt x="1988709" y="1244491"/>
                    </a:lnTo>
                    <a:cubicBezTo>
                      <a:pt x="2047506" y="1253600"/>
                      <a:pt x="2087618" y="1307610"/>
                      <a:pt x="2078307" y="1365125"/>
                    </a:cubicBezTo>
                    <a:lnTo>
                      <a:pt x="1811283" y="3014366"/>
                    </a:lnTo>
                    <a:lnTo>
                      <a:pt x="1891413" y="3014995"/>
                    </a:lnTo>
                    <a:cubicBezTo>
                      <a:pt x="1999980" y="3008834"/>
                      <a:pt x="1961709" y="2996988"/>
                      <a:pt x="1980600" y="2878465"/>
                    </a:cubicBezTo>
                    <a:cubicBezTo>
                      <a:pt x="2028019" y="2709431"/>
                      <a:pt x="2018769" y="2706724"/>
                      <a:pt x="2135459" y="2574654"/>
                    </a:cubicBezTo>
                    <a:cubicBezTo>
                      <a:pt x="2391383" y="2373770"/>
                      <a:pt x="2716427" y="1934058"/>
                      <a:pt x="2716427" y="1488534"/>
                    </a:cubicBezTo>
                    <a:cubicBezTo>
                      <a:pt x="2716427" y="830410"/>
                      <a:pt x="2171481" y="296795"/>
                      <a:pt x="1498923" y="296022"/>
                    </a:cubicBezTo>
                    <a:lnTo>
                      <a:pt x="1498923" y="296319"/>
                    </a:lnTo>
                    <a:lnTo>
                      <a:pt x="1495631" y="296070"/>
                    </a:lnTo>
                    <a:lnTo>
                      <a:pt x="1492336" y="296319"/>
                    </a:lnTo>
                    <a:close/>
                    <a:moveTo>
                      <a:pt x="1492826" y="0"/>
                    </a:moveTo>
                    <a:lnTo>
                      <a:pt x="1495631" y="211"/>
                    </a:lnTo>
                    <a:lnTo>
                      <a:pt x="1498432" y="0"/>
                    </a:lnTo>
                    <a:cubicBezTo>
                      <a:pt x="2322897" y="0"/>
                      <a:pt x="2991257" y="653819"/>
                      <a:pt x="2991257" y="1460348"/>
                    </a:cubicBezTo>
                    <a:cubicBezTo>
                      <a:pt x="2991257" y="2006129"/>
                      <a:pt x="2592903" y="2544781"/>
                      <a:pt x="2279478" y="2790647"/>
                    </a:cubicBezTo>
                    <a:cubicBezTo>
                      <a:pt x="2186103" y="2895884"/>
                      <a:pt x="2227311" y="2951181"/>
                      <a:pt x="2207246" y="3088369"/>
                    </a:cubicBezTo>
                    <a:cubicBezTo>
                      <a:pt x="2155081" y="3194275"/>
                      <a:pt x="2108422" y="3228140"/>
                      <a:pt x="2016213" y="3228140"/>
                    </a:cubicBezTo>
                    <a:lnTo>
                      <a:pt x="1495631" y="3226317"/>
                    </a:lnTo>
                    <a:lnTo>
                      <a:pt x="975044" y="3228140"/>
                    </a:lnTo>
                    <a:cubicBezTo>
                      <a:pt x="882838" y="3228140"/>
                      <a:pt x="836177" y="3194275"/>
                      <a:pt x="784011" y="3088369"/>
                    </a:cubicBezTo>
                    <a:cubicBezTo>
                      <a:pt x="763946" y="2951181"/>
                      <a:pt x="805155" y="2895884"/>
                      <a:pt x="711780" y="2790647"/>
                    </a:cubicBezTo>
                    <a:cubicBezTo>
                      <a:pt x="398354" y="2544781"/>
                      <a:pt x="0" y="2006129"/>
                      <a:pt x="0" y="1460348"/>
                    </a:cubicBezTo>
                    <a:cubicBezTo>
                      <a:pt x="0" y="653819"/>
                      <a:pt x="668362" y="0"/>
                      <a:pt x="14928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grpSp>
    </p:spTree>
    <p:extLst>
      <p:ext uri="{BB962C8B-B14F-4D97-AF65-F5344CB8AC3E}">
        <p14:creationId xmlns:p14="http://schemas.microsoft.com/office/powerpoint/2010/main" val="3778951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xmlns="" id="{42844DAE-4023-4E06-8AFF-B5C155740B80}"/>
              </a:ext>
            </a:extLst>
          </p:cNvPr>
          <p:cNvSpPr/>
          <p:nvPr/>
        </p:nvSpPr>
        <p:spPr>
          <a:xfrm rot="1200000">
            <a:off x="-311856" y="-193471"/>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rgbClr val="32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0913C27F-8D18-49F4-AAC4-58A78E98CE44}"/>
              </a:ext>
            </a:extLst>
          </p:cNvPr>
          <p:cNvSpPr txBox="1"/>
          <p:nvPr/>
        </p:nvSpPr>
        <p:spPr>
          <a:xfrm>
            <a:off x="761535" y="1524674"/>
            <a:ext cx="11149111" cy="4247317"/>
          </a:xfrm>
          <a:prstGeom prst="rect">
            <a:avLst/>
          </a:prstGeom>
          <a:noFill/>
        </p:spPr>
        <p:txBody>
          <a:bodyPr wrap="square" rtlCol="0">
            <a:spAutoFit/>
          </a:bodyPr>
          <a:lstStyle/>
          <a:p>
            <a:pPr>
              <a:lnSpc>
                <a:spcPct val="150000"/>
              </a:lnSpc>
            </a:pPr>
            <a:r>
              <a:rPr lang="en-US" dirty="0"/>
              <a:t>Many digital images contain blurred regions which are caused by motion or defocus. Automatic detection and classification of blurred image regions are very important for different multimedia analyzing tasks. This paper presents a simple and effective automatic image blurred region detection and classification technique. In the proposed technique, blurred image regions are first detected by examining singular value information for each image pixels. The blur types (i.e. motion blur or defocus blur) are then determined based on certain alpha channel constraint that requires neither image </a:t>
            </a:r>
            <a:r>
              <a:rPr lang="en-US" dirty="0" err="1" smtClean="0"/>
              <a:t>deblurring</a:t>
            </a:r>
            <a:r>
              <a:rPr lang="en-US" dirty="0" smtClean="0"/>
              <a:t> </a:t>
            </a:r>
            <a:r>
              <a:rPr lang="en-US" dirty="0"/>
              <a:t>nor blur kernel estimation. Extensive experiments have been conducted over a dataset that consists of 200 blurred image regions and 200 image regions with no blur that are extracted from 100 digital images. Experimental results show that the proposed technique detects and classifies the two types of image blurs accurately. The proposed technique can be used in many different multimedia analysis applications such as image segmentation, depth estimation and information retrieval.</a:t>
            </a:r>
            <a:endParaRPr lang="en-IN" dirty="0">
              <a:latin typeface="Cambria" panose="02040503050406030204" pitchFamily="18" charset="0"/>
              <a:ea typeface="Cambria" panose="02040503050406030204" pitchFamily="18" charset="0"/>
            </a:endParaRPr>
          </a:p>
        </p:txBody>
      </p:sp>
      <p:sp>
        <p:nvSpPr>
          <p:cNvPr id="55" name="TextBox 54">
            <a:extLst>
              <a:ext uri="{FF2B5EF4-FFF2-40B4-BE49-F238E27FC236}">
                <a16:creationId xmlns:a16="http://schemas.microsoft.com/office/drawing/2014/main" xmlns="" id="{A7786A9D-2BAF-47AF-A9A6-7981923EF8E8}"/>
              </a:ext>
            </a:extLst>
          </p:cNvPr>
          <p:cNvSpPr txBox="1"/>
          <p:nvPr/>
        </p:nvSpPr>
        <p:spPr>
          <a:xfrm>
            <a:off x="2354378" y="237189"/>
            <a:ext cx="4746123" cy="830997"/>
          </a:xfrm>
          <a:prstGeom prst="rect">
            <a:avLst/>
          </a:prstGeom>
          <a:noFill/>
        </p:spPr>
        <p:txBody>
          <a:bodyPr wrap="square" rtlCol="0" anchor="ctr">
            <a:spAutoFit/>
          </a:bodyPr>
          <a:lstStyle/>
          <a:p>
            <a:pPr algn="ctr"/>
            <a:r>
              <a:rPr lang="en-US" altLang="ko-KR" sz="4800" b="1" spc="1800" dirty="0" smtClean="0">
                <a:solidFill>
                  <a:srgbClr val="FD2120"/>
                </a:solidFill>
                <a:cs typeface="Arial" pitchFamily="34" charset="0"/>
              </a:rPr>
              <a:t>PROBLEM</a:t>
            </a:r>
            <a:endParaRPr lang="en-US" altLang="ko-KR" sz="4800" b="1" spc="1800" dirty="0">
              <a:solidFill>
                <a:srgbClr val="FD2120"/>
              </a:solidFill>
              <a:cs typeface="Arial" pitchFamily="34" charset="0"/>
            </a:endParaRPr>
          </a:p>
        </p:txBody>
      </p:sp>
      <p:sp>
        <p:nvSpPr>
          <p:cNvPr id="56" name="TextBox 55">
            <a:extLst>
              <a:ext uri="{FF2B5EF4-FFF2-40B4-BE49-F238E27FC236}">
                <a16:creationId xmlns:a16="http://schemas.microsoft.com/office/drawing/2014/main" xmlns="" id="{72D917A2-4775-4A8A-A467-E5B1FCB8351A}"/>
              </a:ext>
            </a:extLst>
          </p:cNvPr>
          <p:cNvSpPr txBox="1"/>
          <p:nvPr/>
        </p:nvSpPr>
        <p:spPr>
          <a:xfrm>
            <a:off x="2775719" y="919821"/>
            <a:ext cx="3741621" cy="584775"/>
          </a:xfrm>
          <a:prstGeom prst="rect">
            <a:avLst/>
          </a:prstGeom>
          <a:noFill/>
        </p:spPr>
        <p:txBody>
          <a:bodyPr wrap="square" rtlCol="0" anchor="ctr">
            <a:spAutoFit/>
          </a:bodyPr>
          <a:lstStyle/>
          <a:p>
            <a:pPr algn="ctr"/>
            <a:r>
              <a:rPr lang="en-GB" altLang="ko-KR" sz="3200" b="1" spc="1200" dirty="0" smtClean="0">
                <a:solidFill>
                  <a:srgbClr val="92CF2A"/>
                </a:solidFill>
                <a:cs typeface="Arial" pitchFamily="34" charset="0"/>
              </a:rPr>
              <a:t>STATEMENT</a:t>
            </a:r>
            <a:endParaRPr lang="ko-KR" altLang="en-US" sz="3200" b="1" spc="1200" dirty="0">
              <a:solidFill>
                <a:srgbClr val="92CF2A"/>
              </a:solidFill>
              <a:cs typeface="Arial" pitchFamily="34" charset="0"/>
            </a:endParaRPr>
          </a:p>
        </p:txBody>
      </p:sp>
    </p:spTree>
    <p:extLst>
      <p:ext uri="{BB962C8B-B14F-4D97-AF65-F5344CB8AC3E}">
        <p14:creationId xmlns:p14="http://schemas.microsoft.com/office/powerpoint/2010/main" val="3010175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858" y="475129"/>
            <a:ext cx="3218329" cy="584775"/>
          </a:xfrm>
          <a:prstGeom prst="rect">
            <a:avLst/>
          </a:prstGeom>
          <a:noFill/>
        </p:spPr>
        <p:txBody>
          <a:bodyPr wrap="square" rtlCol="0">
            <a:spAutoFit/>
          </a:bodyPr>
          <a:lstStyle/>
          <a:p>
            <a:r>
              <a:rPr lang="en-IN" sz="3200" b="1" spc="600" dirty="0" smtClean="0">
                <a:solidFill>
                  <a:srgbClr val="EC6147"/>
                </a:solidFill>
              </a:rPr>
              <a:t>THANKS</a:t>
            </a:r>
            <a:endParaRPr lang="en-IN" sz="3200" spc="600" dirty="0">
              <a:solidFill>
                <a:srgbClr val="EC6147"/>
              </a:solidFill>
            </a:endParaRPr>
          </a:p>
        </p:txBody>
      </p:sp>
      <p:sp>
        <p:nvSpPr>
          <p:cNvPr id="3" name="TextBox 2"/>
          <p:cNvSpPr txBox="1"/>
          <p:nvPr/>
        </p:nvSpPr>
        <p:spPr>
          <a:xfrm>
            <a:off x="784003" y="1132813"/>
            <a:ext cx="9879106" cy="1200329"/>
          </a:xfrm>
          <a:prstGeom prst="rect">
            <a:avLst/>
          </a:prstGeom>
          <a:noFill/>
        </p:spPr>
        <p:txBody>
          <a:bodyPr wrap="square" rtlCol="0">
            <a:spAutoFit/>
          </a:bodyPr>
          <a:lstStyle/>
          <a:p>
            <a:pPr algn="just"/>
            <a:r>
              <a:rPr lang="en-IN" sz="2400" dirty="0" smtClean="0"/>
              <a:t>We, are thankful to our beloved HODs  for their fruitful guidance.</a:t>
            </a:r>
          </a:p>
          <a:p>
            <a:pPr algn="just"/>
            <a:endParaRPr lang="en-IN" sz="2400" dirty="0" smtClean="0"/>
          </a:p>
          <a:p>
            <a:pPr algn="just"/>
            <a:r>
              <a:rPr lang="en-IN" sz="2400" dirty="0" smtClean="0"/>
              <a:t>We are also thankful to Prof. Sandeep </a:t>
            </a:r>
            <a:r>
              <a:rPr lang="en-IN" sz="2400" dirty="0" err="1" smtClean="0"/>
              <a:t>Rao</a:t>
            </a:r>
            <a:r>
              <a:rPr lang="en-IN" sz="2400" dirty="0" smtClean="0"/>
              <a:t> for wonderful guidance  and help.</a:t>
            </a:r>
            <a:endParaRPr lang="en-IN" sz="2000" dirty="0"/>
          </a:p>
        </p:txBody>
      </p:sp>
      <p:pic>
        <p:nvPicPr>
          <p:cNvPr id="34818" name="Picture 2" descr="Words to Thank Volunteers | LoveToKnow"/>
          <p:cNvPicPr>
            <a:picLocks noChangeAspect="1" noChangeArrowheads="1"/>
          </p:cNvPicPr>
          <p:nvPr/>
        </p:nvPicPr>
        <p:blipFill>
          <a:blip r:embed="rId2" cstate="print"/>
          <a:srcRect/>
          <a:stretch>
            <a:fillRect/>
          </a:stretch>
        </p:blipFill>
        <p:spPr bwMode="auto">
          <a:xfrm>
            <a:off x="5663478" y="2629965"/>
            <a:ext cx="6528522" cy="4228035"/>
          </a:xfrm>
          <a:prstGeom prst="rect">
            <a:avLst/>
          </a:prstGeom>
          <a:noFill/>
        </p:spPr>
      </p:pic>
    </p:spTree>
    <p:extLst>
      <p:ext uri="{BB962C8B-B14F-4D97-AF65-F5344CB8AC3E}">
        <p14:creationId xmlns:p14="http://schemas.microsoft.com/office/powerpoint/2010/main" val="3778951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xmlns="" id="{FE4284FE-ABB8-4CDA-AAFD-D7360E22BF5C}"/>
              </a:ext>
            </a:extLst>
          </p:cNvPr>
          <p:cNvSpPr txBox="1"/>
          <p:nvPr/>
        </p:nvSpPr>
        <p:spPr>
          <a:xfrm>
            <a:off x="539262" y="996463"/>
            <a:ext cx="11401727" cy="5632311"/>
          </a:xfrm>
          <a:prstGeom prst="rect">
            <a:avLst/>
          </a:prstGeom>
          <a:noFill/>
        </p:spPr>
        <p:txBody>
          <a:bodyPr wrap="square" rtlCol="0">
            <a:spAutoFit/>
          </a:bodyPr>
          <a:lstStyle/>
          <a:p>
            <a:r>
              <a:rPr lang="en-US" sz="2400" dirty="0"/>
              <a:t>The quality of images is essential in computer vision, image processing, and other related fields. </a:t>
            </a:r>
            <a:r>
              <a:rPr lang="en-US" sz="2400" dirty="0" smtClean="0"/>
              <a:t>Image restoration </a:t>
            </a:r>
            <a:r>
              <a:rPr lang="en-US" sz="2400" dirty="0"/>
              <a:t>is one of the categories in image processing, where the quality of an image plays a vital role </a:t>
            </a:r>
            <a:r>
              <a:rPr lang="en-US" sz="2400" dirty="0" smtClean="0"/>
              <a:t>in the </a:t>
            </a:r>
            <a:r>
              <a:rPr lang="en-US" sz="2400" dirty="0"/>
              <a:t>process. Blur detection is a pre-processing stage in image restoration. Using different blur </a:t>
            </a:r>
            <a:r>
              <a:rPr lang="en-US" sz="2400" dirty="0" smtClean="0"/>
              <a:t>detection techniques</a:t>
            </a:r>
            <a:r>
              <a:rPr lang="en-US" sz="2400" dirty="0"/>
              <a:t>, the quality of an image can identify if blurry or not. This study aims to provide a </a:t>
            </a:r>
            <a:r>
              <a:rPr lang="en-US" sz="2400" dirty="0" smtClean="0"/>
              <a:t>comparative performance </a:t>
            </a:r>
            <a:r>
              <a:rPr lang="en-US" sz="2400" dirty="0"/>
              <a:t>of the available state-of-the-art blur measure operators or blur detection techniques. Python </a:t>
            </a:r>
            <a:r>
              <a:rPr lang="en-US" sz="2400" dirty="0" smtClean="0"/>
              <a:t>6.3 was </a:t>
            </a:r>
            <a:r>
              <a:rPr lang="en-US" sz="2400" dirty="0"/>
              <a:t>used for testing and evaluating the blur detection techniques. Providing the confusion matrix, </a:t>
            </a:r>
            <a:r>
              <a:rPr lang="en-US" sz="2400" dirty="0" smtClean="0"/>
              <a:t>precision, recall</a:t>
            </a:r>
            <a:r>
              <a:rPr lang="en-US" sz="2400" dirty="0"/>
              <a:t>, f-measure, accuracy, and execution time were used to compare blur detection techniques. In </a:t>
            </a:r>
            <a:r>
              <a:rPr lang="en-US" sz="2400" dirty="0" smtClean="0"/>
              <a:t>testing, the </a:t>
            </a:r>
            <a:r>
              <a:rPr lang="en-US" sz="2400" dirty="0"/>
              <a:t>Gaussian kernel and threshold value were set to measure the performance of each technique. </a:t>
            </a:r>
            <a:r>
              <a:rPr lang="en-US" sz="2400" dirty="0" smtClean="0"/>
              <a:t>Provided on </a:t>
            </a:r>
            <a:r>
              <a:rPr lang="en-US" sz="2400" dirty="0"/>
              <a:t>the evaluation results, in terms of accuracy rate, HWT leads the best result. Based on the </a:t>
            </a:r>
            <a:r>
              <a:rPr lang="en-US" sz="2400" dirty="0" smtClean="0"/>
              <a:t>computed scores</a:t>
            </a:r>
            <a:r>
              <a:rPr lang="en-US" sz="2400" dirty="0"/>
              <a:t>, FFT got the highest precision score, while LAP got the highest recall score, and HWT got </a:t>
            </a:r>
            <a:r>
              <a:rPr lang="en-US" sz="2400" dirty="0" smtClean="0"/>
              <a:t>the highest </a:t>
            </a:r>
            <a:r>
              <a:rPr lang="en-US" sz="2400" dirty="0"/>
              <a:t>f-measure score. In terms of the execution time, MLAP performs the fastest processing time </a:t>
            </a:r>
            <a:r>
              <a:rPr lang="en-US" sz="2400" dirty="0" smtClean="0"/>
              <a:t>among them </a:t>
            </a:r>
            <a:r>
              <a:rPr lang="en-US" sz="2400" dirty="0"/>
              <a:t>all. Likewise, results of this study can use as resources before performing the image restoration.</a:t>
            </a:r>
            <a:endParaRPr lang="en-US" altLang="ko-KR" sz="2400" dirty="0">
              <a:latin typeface="Cambria" panose="02040503050406030204" pitchFamily="18" charset="0"/>
              <a:ea typeface="Cambria" panose="02040503050406030204" pitchFamily="18" charset="0"/>
              <a:cs typeface="Arial" pitchFamily="34" charset="0"/>
            </a:endParaRPr>
          </a:p>
        </p:txBody>
      </p:sp>
      <p:sp>
        <p:nvSpPr>
          <p:cNvPr id="54" name="TextBox 53">
            <a:extLst>
              <a:ext uri="{FF2B5EF4-FFF2-40B4-BE49-F238E27FC236}">
                <a16:creationId xmlns:a16="http://schemas.microsoft.com/office/drawing/2014/main" xmlns="" id="{A7786A9D-2BAF-47AF-A9A6-7981923EF8E8}"/>
              </a:ext>
            </a:extLst>
          </p:cNvPr>
          <p:cNvSpPr txBox="1"/>
          <p:nvPr/>
        </p:nvSpPr>
        <p:spPr>
          <a:xfrm>
            <a:off x="5809969" y="336919"/>
            <a:ext cx="5026563" cy="830997"/>
          </a:xfrm>
          <a:prstGeom prst="rect">
            <a:avLst/>
          </a:prstGeom>
          <a:noFill/>
        </p:spPr>
        <p:txBody>
          <a:bodyPr wrap="square" rtlCol="0" anchor="ctr">
            <a:spAutoFit/>
          </a:bodyPr>
          <a:lstStyle/>
          <a:p>
            <a:pPr algn="ctr"/>
            <a:r>
              <a:rPr lang="en-US" altLang="ko-KR" sz="4800" b="1" spc="2000" dirty="0" smtClean="0">
                <a:solidFill>
                  <a:srgbClr val="FD2120"/>
                </a:solidFill>
                <a:cs typeface="Arial" pitchFamily="34" charset="0"/>
              </a:rPr>
              <a:t>SOLUTION</a:t>
            </a:r>
            <a:endParaRPr lang="en-US" altLang="ko-KR" sz="4800" b="1" spc="2000" dirty="0">
              <a:solidFill>
                <a:srgbClr val="FD2120"/>
              </a:solidFill>
              <a:cs typeface="Arial" pitchFamily="34" charset="0"/>
            </a:endParaRPr>
          </a:p>
        </p:txBody>
      </p:sp>
    </p:spTree>
    <p:extLst>
      <p:ext uri="{BB962C8B-B14F-4D97-AF65-F5344CB8AC3E}">
        <p14:creationId xmlns:p14="http://schemas.microsoft.com/office/powerpoint/2010/main" val="2637273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7CB4732-19F4-41D3-A198-2FB2954A36A4}"/>
              </a:ext>
            </a:extLst>
          </p:cNvPr>
          <p:cNvSpPr/>
          <p:nvPr/>
        </p:nvSpPr>
        <p:spPr>
          <a:xfrm>
            <a:off x="783151" y="653168"/>
            <a:ext cx="10988067" cy="16001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xmlns="" id="{A95F1874-7624-4C74-BBA4-96E2DD102648}"/>
              </a:ext>
            </a:extLst>
          </p:cNvPr>
          <p:cNvSpPr/>
          <p:nvPr/>
        </p:nvSpPr>
        <p:spPr>
          <a:xfrm>
            <a:off x="792220" y="2427680"/>
            <a:ext cx="10983626" cy="14480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xmlns="" id="{8DAC5C6B-3EAC-4289-B5C0-8BF76EB1D856}"/>
              </a:ext>
            </a:extLst>
          </p:cNvPr>
          <p:cNvSpPr/>
          <p:nvPr/>
        </p:nvSpPr>
        <p:spPr>
          <a:xfrm>
            <a:off x="783151" y="4066819"/>
            <a:ext cx="10976414" cy="110937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E81E2CD8-5D6E-451B-B356-30080C6CFB22}"/>
              </a:ext>
            </a:extLst>
          </p:cNvPr>
          <p:cNvSpPr/>
          <p:nvPr/>
        </p:nvSpPr>
        <p:spPr>
          <a:xfrm>
            <a:off x="819116" y="5399025"/>
            <a:ext cx="10951318" cy="1097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a:extLst>
              <a:ext uri="{FF2B5EF4-FFF2-40B4-BE49-F238E27FC236}">
                <a16:creationId xmlns:a16="http://schemas.microsoft.com/office/drawing/2014/main" xmlns="" id="{D0E43618-660D-45A3-B041-489A656BB3D2}"/>
              </a:ext>
            </a:extLst>
          </p:cNvPr>
          <p:cNvSpPr txBox="1"/>
          <p:nvPr/>
        </p:nvSpPr>
        <p:spPr>
          <a:xfrm>
            <a:off x="896096" y="817270"/>
            <a:ext cx="10879647" cy="1477328"/>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 The head is provided with login and password .Only administrator can login </a:t>
            </a:r>
            <a:r>
              <a:rPr lang="en-IN" dirty="0" smtClean="0">
                <a:latin typeface="Cambria" panose="02040503050406030204" pitchFamily="18" charset="0"/>
                <a:ea typeface="Cambria" panose="02040503050406030204" pitchFamily="18" charset="0"/>
              </a:rPr>
              <a:t>into the main </a:t>
            </a:r>
            <a:r>
              <a:rPr lang="en-IN" dirty="0">
                <a:latin typeface="Cambria" panose="02040503050406030204" pitchFamily="18" charset="0"/>
                <a:ea typeface="Cambria" panose="02040503050406030204" pitchFamily="18" charset="0"/>
              </a:rPr>
              <a:t>server .</a:t>
            </a:r>
          </a:p>
          <a:p>
            <a:r>
              <a:rPr lang="en-IN" dirty="0" smtClean="0">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The administrator can view the availability of food delivery boys and change the cost </a:t>
            </a:r>
            <a:r>
              <a:rPr lang="en-IN" dirty="0" smtClean="0">
                <a:latin typeface="Cambria" panose="02040503050406030204" pitchFamily="18" charset="0"/>
                <a:ea typeface="Cambria" panose="02040503050406030204" pitchFamily="18" charset="0"/>
              </a:rPr>
              <a:t>of food </a:t>
            </a:r>
            <a:r>
              <a:rPr lang="en-IN" dirty="0">
                <a:latin typeface="Cambria" panose="02040503050406030204" pitchFamily="18" charset="0"/>
                <a:ea typeface="Cambria" panose="02040503050406030204" pitchFamily="18" charset="0"/>
              </a:rPr>
              <a:t>items and other details .</a:t>
            </a:r>
          </a:p>
          <a:p>
            <a:r>
              <a:rPr lang="en-IN" dirty="0" smtClean="0">
                <a:latin typeface="Cambria" panose="02040503050406030204" pitchFamily="18" charset="0"/>
                <a:ea typeface="Cambria" panose="02040503050406030204" pitchFamily="18" charset="0"/>
              </a:rPr>
              <a:t>3</a:t>
            </a:r>
            <a:r>
              <a:rPr lang="en-IN" dirty="0">
                <a:latin typeface="Cambria" panose="02040503050406030204" pitchFamily="18" charset="0"/>
                <a:ea typeface="Cambria" panose="02040503050406030204" pitchFamily="18" charset="0"/>
              </a:rPr>
              <a:t>. Administrator can manage new added customers and can also remove anyone from </a:t>
            </a:r>
            <a:r>
              <a:rPr lang="en-IN" dirty="0" smtClean="0">
                <a:latin typeface="Cambria" panose="02040503050406030204" pitchFamily="18" charset="0"/>
                <a:ea typeface="Cambria" panose="02040503050406030204" pitchFamily="18" charset="0"/>
              </a:rPr>
              <a:t>the </a:t>
            </a:r>
            <a:r>
              <a:rPr lang="en-IN" dirty="0">
                <a:latin typeface="Cambria" panose="02040503050406030204" pitchFamily="18" charset="0"/>
                <a:ea typeface="Cambria" panose="02040503050406030204" pitchFamily="18" charset="0"/>
              </a:rPr>
              <a:t>system and at the same time.</a:t>
            </a:r>
          </a:p>
        </p:txBody>
      </p:sp>
      <p:sp>
        <p:nvSpPr>
          <p:cNvPr id="7" name="TextBox 6">
            <a:extLst>
              <a:ext uri="{FF2B5EF4-FFF2-40B4-BE49-F238E27FC236}">
                <a16:creationId xmlns:a16="http://schemas.microsoft.com/office/drawing/2014/main" xmlns="" id="{AF181E77-CBCD-42AE-B334-3C09F4B6A91F}"/>
              </a:ext>
            </a:extLst>
          </p:cNvPr>
          <p:cNvSpPr txBox="1"/>
          <p:nvPr/>
        </p:nvSpPr>
        <p:spPr>
          <a:xfrm>
            <a:off x="926804" y="2673455"/>
            <a:ext cx="10732181" cy="1200329"/>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 Every customer will be given an I'd .</a:t>
            </a:r>
          </a:p>
          <a:p>
            <a:r>
              <a:rPr lang="en-IN" dirty="0" smtClean="0">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The client will register with his name , mobile no ,email, password and their residence </a:t>
            </a:r>
            <a:r>
              <a:rPr lang="en-IN" dirty="0" smtClean="0">
                <a:latin typeface="Cambria" panose="02040503050406030204" pitchFamily="18" charset="0"/>
                <a:ea typeface="Cambria" panose="02040503050406030204" pitchFamily="18" charset="0"/>
              </a:rPr>
              <a:t> address</a:t>
            </a:r>
            <a:r>
              <a:rPr lang="en-IN" dirty="0">
                <a:latin typeface="Cambria" panose="02040503050406030204" pitchFamily="18" charset="0"/>
                <a:ea typeface="Cambria" panose="02040503050406030204" pitchFamily="18" charset="0"/>
              </a:rPr>
              <a:t>.</a:t>
            </a:r>
          </a:p>
          <a:p>
            <a:r>
              <a:rPr lang="en-IN" dirty="0" smtClean="0">
                <a:latin typeface="Cambria" panose="02040503050406030204" pitchFamily="18" charset="0"/>
                <a:ea typeface="Cambria" panose="02040503050406030204" pitchFamily="18" charset="0"/>
              </a:rPr>
              <a:t>3</a:t>
            </a:r>
            <a:r>
              <a:rPr lang="en-IN" dirty="0">
                <a:latin typeface="Cambria" panose="02040503050406030204" pitchFamily="18" charset="0"/>
                <a:ea typeface="Cambria" panose="02040503050406030204" pitchFamily="18" charset="0"/>
              </a:rPr>
              <a:t>. The customer will choose from the provided meal plans and the number of meals to be </a:t>
            </a:r>
            <a:r>
              <a:rPr lang="en-IN" dirty="0" smtClean="0">
                <a:latin typeface="Cambria" panose="02040503050406030204" pitchFamily="18" charset="0"/>
                <a:ea typeface="Cambria" panose="02040503050406030204" pitchFamily="18" charset="0"/>
              </a:rPr>
              <a:t> provided </a:t>
            </a:r>
            <a:r>
              <a:rPr lang="en-IN" dirty="0">
                <a:latin typeface="Cambria" panose="02040503050406030204" pitchFamily="18" charset="0"/>
                <a:ea typeface="Cambria" panose="02040503050406030204" pitchFamily="18" charset="0"/>
              </a:rPr>
              <a:t>in a day along with the timings .</a:t>
            </a:r>
          </a:p>
        </p:txBody>
      </p:sp>
      <p:sp>
        <p:nvSpPr>
          <p:cNvPr id="8" name="TextBox 7">
            <a:extLst>
              <a:ext uri="{FF2B5EF4-FFF2-40B4-BE49-F238E27FC236}">
                <a16:creationId xmlns:a16="http://schemas.microsoft.com/office/drawing/2014/main" xmlns="" id="{F14CB549-68B7-44B8-B083-F1BD277E5C0C}"/>
              </a:ext>
            </a:extLst>
          </p:cNvPr>
          <p:cNvSpPr txBox="1"/>
          <p:nvPr/>
        </p:nvSpPr>
        <p:spPr>
          <a:xfrm>
            <a:off x="891990" y="4217231"/>
            <a:ext cx="10766995" cy="92333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 Manager will inform the kitchen about the orders.</a:t>
            </a:r>
          </a:p>
          <a:p>
            <a:r>
              <a:rPr lang="en-IN" dirty="0" smtClean="0">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Manager will forward the Name, Address and phone number to the delivery boy for delivery </a:t>
            </a:r>
          </a:p>
          <a:p>
            <a:r>
              <a:rPr lang="en-IN" dirty="0" smtClean="0">
                <a:latin typeface="Cambria" panose="02040503050406030204" pitchFamily="18" charset="0"/>
                <a:ea typeface="Cambria" panose="02040503050406030204" pitchFamily="18" charset="0"/>
              </a:rPr>
              <a:t>3</a:t>
            </a:r>
            <a:r>
              <a:rPr lang="en-IN" dirty="0">
                <a:latin typeface="Cambria" panose="02040503050406030204" pitchFamily="18" charset="0"/>
                <a:ea typeface="Cambria" panose="02040503050406030204" pitchFamily="18" charset="0"/>
              </a:rPr>
              <a:t>. Manger will make the management report</a:t>
            </a:r>
          </a:p>
        </p:txBody>
      </p:sp>
      <p:sp>
        <p:nvSpPr>
          <p:cNvPr id="9" name="TextBox 8">
            <a:extLst>
              <a:ext uri="{FF2B5EF4-FFF2-40B4-BE49-F238E27FC236}">
                <a16:creationId xmlns:a16="http://schemas.microsoft.com/office/drawing/2014/main" xmlns="" id="{987A773F-B0B5-434E-9A66-CCE658247B83}"/>
              </a:ext>
            </a:extLst>
          </p:cNvPr>
          <p:cNvSpPr txBox="1"/>
          <p:nvPr/>
        </p:nvSpPr>
        <p:spPr>
          <a:xfrm>
            <a:off x="891990" y="5529237"/>
            <a:ext cx="9454603" cy="92333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 View pending order and delivery details .</a:t>
            </a:r>
          </a:p>
          <a:p>
            <a:r>
              <a:rPr lang="en-IN" dirty="0" smtClean="0">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Tiffin will be delivered to the customers by the delivery boy.</a:t>
            </a:r>
          </a:p>
          <a:p>
            <a:r>
              <a:rPr lang="en-IN" dirty="0" smtClean="0">
                <a:latin typeface="Cambria" panose="02040503050406030204" pitchFamily="18" charset="0"/>
                <a:ea typeface="Cambria" panose="02040503050406030204" pitchFamily="18" charset="0"/>
              </a:rPr>
              <a:t>3 </a:t>
            </a:r>
            <a:r>
              <a:rPr lang="en-IN" dirty="0">
                <a:latin typeface="Cambria" panose="02040503050406030204" pitchFamily="18" charset="0"/>
                <a:ea typeface="Cambria" panose="02040503050406030204" pitchFamily="18" charset="0"/>
              </a:rPr>
              <a:t>.We will have all details of tiffin provider and the delivery boy.</a:t>
            </a:r>
          </a:p>
        </p:txBody>
      </p:sp>
      <p:grpSp>
        <p:nvGrpSpPr>
          <p:cNvPr id="10" name="Group 9">
            <a:extLst>
              <a:ext uri="{FF2B5EF4-FFF2-40B4-BE49-F238E27FC236}">
                <a16:creationId xmlns:a16="http://schemas.microsoft.com/office/drawing/2014/main" xmlns="" id="{746A9CB8-855A-438E-815C-9CC4D6395D43}"/>
              </a:ext>
            </a:extLst>
          </p:cNvPr>
          <p:cNvGrpSpPr/>
          <p:nvPr/>
        </p:nvGrpSpPr>
        <p:grpSpPr>
          <a:xfrm>
            <a:off x="7929920" y="466017"/>
            <a:ext cx="4003676" cy="475860"/>
            <a:chOff x="1487532" y="2017033"/>
            <a:chExt cx="2952328" cy="376914"/>
          </a:xfrm>
        </p:grpSpPr>
        <p:sp>
          <p:nvSpPr>
            <p:cNvPr id="11" name="Rectangle 9">
              <a:extLst>
                <a:ext uri="{FF2B5EF4-FFF2-40B4-BE49-F238E27FC236}">
                  <a16:creationId xmlns:a16="http://schemas.microsoft.com/office/drawing/2014/main" xmlns="" id="{E9F9E0C1-D5A6-4617-8070-D67CBA2B3EFA}"/>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6">
              <a:extLst>
                <a:ext uri="{FF2B5EF4-FFF2-40B4-BE49-F238E27FC236}">
                  <a16:creationId xmlns:a16="http://schemas.microsoft.com/office/drawing/2014/main" xmlns="" id="{C7E5B4DA-8BF8-4E04-AC15-15FBC1E6020B}"/>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3" name="Group 12">
            <a:extLst>
              <a:ext uri="{FF2B5EF4-FFF2-40B4-BE49-F238E27FC236}">
                <a16:creationId xmlns:a16="http://schemas.microsoft.com/office/drawing/2014/main" xmlns="" id="{4CC6F952-4FCE-48E8-B904-03839C11B1F2}"/>
              </a:ext>
            </a:extLst>
          </p:cNvPr>
          <p:cNvGrpSpPr/>
          <p:nvPr/>
        </p:nvGrpSpPr>
        <p:grpSpPr>
          <a:xfrm>
            <a:off x="7919052" y="2306665"/>
            <a:ext cx="4003676" cy="475860"/>
            <a:chOff x="1487532" y="2017033"/>
            <a:chExt cx="2952328" cy="376914"/>
          </a:xfrm>
        </p:grpSpPr>
        <p:sp>
          <p:nvSpPr>
            <p:cNvPr id="14" name="Rectangle 9">
              <a:extLst>
                <a:ext uri="{FF2B5EF4-FFF2-40B4-BE49-F238E27FC236}">
                  <a16:creationId xmlns:a16="http://schemas.microsoft.com/office/drawing/2014/main" xmlns="" id="{68A61AB8-3AE0-473A-8C3B-C89B04A8F17B}"/>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6">
              <a:extLst>
                <a:ext uri="{FF2B5EF4-FFF2-40B4-BE49-F238E27FC236}">
                  <a16:creationId xmlns:a16="http://schemas.microsoft.com/office/drawing/2014/main" xmlns="" id="{1F531FAC-41FA-43E7-8507-0642DBDACB5C}"/>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6" name="Group 15">
            <a:extLst>
              <a:ext uri="{FF2B5EF4-FFF2-40B4-BE49-F238E27FC236}">
                <a16:creationId xmlns:a16="http://schemas.microsoft.com/office/drawing/2014/main" xmlns="" id="{8476D29A-0FC5-42F2-9B1F-25B0B6517E4F}"/>
              </a:ext>
            </a:extLst>
          </p:cNvPr>
          <p:cNvGrpSpPr/>
          <p:nvPr/>
        </p:nvGrpSpPr>
        <p:grpSpPr>
          <a:xfrm>
            <a:off x="7903692" y="3922923"/>
            <a:ext cx="4003676" cy="475860"/>
            <a:chOff x="1487532" y="2017033"/>
            <a:chExt cx="2952328" cy="376914"/>
          </a:xfrm>
        </p:grpSpPr>
        <p:sp>
          <p:nvSpPr>
            <p:cNvPr id="17" name="Rectangle 9">
              <a:extLst>
                <a:ext uri="{FF2B5EF4-FFF2-40B4-BE49-F238E27FC236}">
                  <a16:creationId xmlns:a16="http://schemas.microsoft.com/office/drawing/2014/main" xmlns="" id="{28721C94-BEF6-4002-9ED4-B25B436D0D59}"/>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6">
              <a:extLst>
                <a:ext uri="{FF2B5EF4-FFF2-40B4-BE49-F238E27FC236}">
                  <a16:creationId xmlns:a16="http://schemas.microsoft.com/office/drawing/2014/main" xmlns="" id="{04458C3C-6339-47BC-B83B-815C57A36581}"/>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 name="Group 18">
            <a:extLst>
              <a:ext uri="{FF2B5EF4-FFF2-40B4-BE49-F238E27FC236}">
                <a16:creationId xmlns:a16="http://schemas.microsoft.com/office/drawing/2014/main" xmlns="" id="{8164ED04-E5AA-41A5-B30A-3A220607DCB4}"/>
              </a:ext>
            </a:extLst>
          </p:cNvPr>
          <p:cNvGrpSpPr/>
          <p:nvPr/>
        </p:nvGrpSpPr>
        <p:grpSpPr>
          <a:xfrm>
            <a:off x="7923855" y="5234887"/>
            <a:ext cx="4003676" cy="475860"/>
            <a:chOff x="1487532" y="2017033"/>
            <a:chExt cx="2952328" cy="376914"/>
          </a:xfrm>
        </p:grpSpPr>
        <p:sp>
          <p:nvSpPr>
            <p:cNvPr id="20" name="Rectangle 9">
              <a:extLst>
                <a:ext uri="{FF2B5EF4-FFF2-40B4-BE49-F238E27FC236}">
                  <a16:creationId xmlns:a16="http://schemas.microsoft.com/office/drawing/2014/main" xmlns="" id="{A0EA57AA-0746-44C1-BE1F-45EFAD8C916C}"/>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ectangle 6">
              <a:extLst>
                <a:ext uri="{FF2B5EF4-FFF2-40B4-BE49-F238E27FC236}">
                  <a16:creationId xmlns:a16="http://schemas.microsoft.com/office/drawing/2014/main" xmlns="" id="{95EEB0DD-31EE-4C65-9B94-7C7EF746E546}"/>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TextBox 21">
            <a:extLst>
              <a:ext uri="{FF2B5EF4-FFF2-40B4-BE49-F238E27FC236}">
                <a16:creationId xmlns:a16="http://schemas.microsoft.com/office/drawing/2014/main" xmlns="" id="{C16055BF-2DEA-4B0B-A871-9576B735EF6D}"/>
              </a:ext>
            </a:extLst>
          </p:cNvPr>
          <p:cNvSpPr txBox="1"/>
          <p:nvPr/>
        </p:nvSpPr>
        <p:spPr>
          <a:xfrm>
            <a:off x="8588717" y="454079"/>
            <a:ext cx="2903328" cy="369332"/>
          </a:xfrm>
          <a:prstGeom prst="rect">
            <a:avLst/>
          </a:prstGeom>
          <a:noFill/>
        </p:spPr>
        <p:txBody>
          <a:bodyPr wrap="square" rtlCol="0" anchor="ctr">
            <a:spAutoFit/>
          </a:bodyPr>
          <a:lstStyle/>
          <a:p>
            <a:pPr algn="ctr"/>
            <a:r>
              <a:rPr lang="en-US" altLang="ko-KR" b="1" dirty="0" smtClean="0">
                <a:solidFill>
                  <a:schemeClr val="bg1"/>
                </a:solidFill>
                <a:cs typeface="Arial" pitchFamily="34" charset="0"/>
              </a:rPr>
              <a:t>Administrator</a:t>
            </a:r>
            <a:endParaRPr lang="ko-KR" altLang="en-US" b="1" dirty="0">
              <a:solidFill>
                <a:schemeClr val="bg1"/>
              </a:solidFill>
            </a:endParaRPr>
          </a:p>
        </p:txBody>
      </p:sp>
      <p:sp>
        <p:nvSpPr>
          <p:cNvPr id="23" name="TextBox 22">
            <a:extLst>
              <a:ext uri="{FF2B5EF4-FFF2-40B4-BE49-F238E27FC236}">
                <a16:creationId xmlns:a16="http://schemas.microsoft.com/office/drawing/2014/main" xmlns="" id="{0F5C19A3-6BFE-4B02-8552-955CB182C737}"/>
              </a:ext>
            </a:extLst>
          </p:cNvPr>
          <p:cNvSpPr txBox="1"/>
          <p:nvPr/>
        </p:nvSpPr>
        <p:spPr>
          <a:xfrm>
            <a:off x="8623852" y="2294295"/>
            <a:ext cx="2903328" cy="369332"/>
          </a:xfrm>
          <a:prstGeom prst="rect">
            <a:avLst/>
          </a:prstGeom>
          <a:noFill/>
        </p:spPr>
        <p:txBody>
          <a:bodyPr wrap="square" rtlCol="0" anchor="ctr">
            <a:spAutoFit/>
          </a:bodyPr>
          <a:lstStyle/>
          <a:p>
            <a:pPr algn="ctr"/>
            <a:r>
              <a:rPr lang="en-US" altLang="ko-KR" b="1" dirty="0" smtClean="0">
                <a:solidFill>
                  <a:schemeClr val="bg1"/>
                </a:solidFill>
                <a:cs typeface="Arial" pitchFamily="34" charset="0"/>
              </a:rPr>
              <a:t>Customer</a:t>
            </a:r>
            <a:endParaRPr lang="ko-KR" altLang="en-US" b="1" dirty="0">
              <a:solidFill>
                <a:schemeClr val="bg1"/>
              </a:solidFill>
            </a:endParaRPr>
          </a:p>
        </p:txBody>
      </p:sp>
      <p:sp>
        <p:nvSpPr>
          <p:cNvPr id="24" name="TextBox 23">
            <a:extLst>
              <a:ext uri="{FF2B5EF4-FFF2-40B4-BE49-F238E27FC236}">
                <a16:creationId xmlns:a16="http://schemas.microsoft.com/office/drawing/2014/main" xmlns="" id="{37A2FA8C-BE32-4EF2-A355-6AE08B53CCEC}"/>
              </a:ext>
            </a:extLst>
          </p:cNvPr>
          <p:cNvSpPr txBox="1"/>
          <p:nvPr/>
        </p:nvSpPr>
        <p:spPr>
          <a:xfrm>
            <a:off x="8668675" y="3919559"/>
            <a:ext cx="2903328" cy="369332"/>
          </a:xfrm>
          <a:prstGeom prst="rect">
            <a:avLst/>
          </a:prstGeom>
          <a:noFill/>
        </p:spPr>
        <p:txBody>
          <a:bodyPr wrap="square" rtlCol="0" anchor="ctr">
            <a:spAutoFit/>
          </a:bodyPr>
          <a:lstStyle/>
          <a:p>
            <a:pPr algn="ctr"/>
            <a:r>
              <a:rPr lang="en-US" altLang="ko-KR" b="1" dirty="0" smtClean="0">
                <a:solidFill>
                  <a:schemeClr val="bg1"/>
                </a:solidFill>
                <a:cs typeface="Arial" pitchFamily="34" charset="0"/>
              </a:rPr>
              <a:t>Manager</a:t>
            </a:r>
            <a:endParaRPr lang="ko-KR" altLang="en-US" b="1" dirty="0">
              <a:solidFill>
                <a:schemeClr val="bg1"/>
              </a:solidFill>
            </a:endParaRPr>
          </a:p>
        </p:txBody>
      </p:sp>
      <p:sp>
        <p:nvSpPr>
          <p:cNvPr id="25" name="TextBox 24">
            <a:extLst>
              <a:ext uri="{FF2B5EF4-FFF2-40B4-BE49-F238E27FC236}">
                <a16:creationId xmlns:a16="http://schemas.microsoft.com/office/drawing/2014/main" xmlns="" id="{57A73C63-1C70-4232-AFF1-D43E29861D48}"/>
              </a:ext>
            </a:extLst>
          </p:cNvPr>
          <p:cNvSpPr txBox="1"/>
          <p:nvPr/>
        </p:nvSpPr>
        <p:spPr>
          <a:xfrm>
            <a:off x="8748930" y="5230051"/>
            <a:ext cx="2903328" cy="369332"/>
          </a:xfrm>
          <a:prstGeom prst="rect">
            <a:avLst/>
          </a:prstGeom>
          <a:noFill/>
        </p:spPr>
        <p:txBody>
          <a:bodyPr wrap="square" rtlCol="0" anchor="ctr">
            <a:spAutoFit/>
          </a:bodyPr>
          <a:lstStyle/>
          <a:p>
            <a:pPr algn="ctr"/>
            <a:r>
              <a:rPr lang="en-US" altLang="ko-KR" b="1" dirty="0" smtClean="0">
                <a:solidFill>
                  <a:schemeClr val="bg1"/>
                </a:solidFill>
                <a:cs typeface="Arial" pitchFamily="34" charset="0"/>
              </a:rPr>
              <a:t>Delivery Boy</a:t>
            </a:r>
            <a:endParaRPr lang="ko-KR" altLang="en-US" b="1" dirty="0">
              <a:solidFill>
                <a:schemeClr val="bg1"/>
              </a:solidFill>
            </a:endParaRPr>
          </a:p>
        </p:txBody>
      </p:sp>
      <p:sp>
        <p:nvSpPr>
          <p:cNvPr id="26" name="TextBox 25">
            <a:extLst>
              <a:ext uri="{FF2B5EF4-FFF2-40B4-BE49-F238E27FC236}">
                <a16:creationId xmlns:a16="http://schemas.microsoft.com/office/drawing/2014/main" xmlns="" id="{A7786A9D-2BAF-47AF-A9A6-7981923EF8E8}"/>
              </a:ext>
            </a:extLst>
          </p:cNvPr>
          <p:cNvSpPr txBox="1"/>
          <p:nvPr/>
        </p:nvSpPr>
        <p:spPr>
          <a:xfrm>
            <a:off x="164103" y="1743585"/>
            <a:ext cx="926804" cy="3785652"/>
          </a:xfrm>
          <a:prstGeom prst="rect">
            <a:avLst/>
          </a:prstGeom>
          <a:noFill/>
        </p:spPr>
        <p:txBody>
          <a:bodyPr wrap="square" rtlCol="0" anchor="ctr">
            <a:spAutoFit/>
          </a:bodyPr>
          <a:lstStyle/>
          <a:p>
            <a:pPr algn="ctr"/>
            <a:r>
              <a:rPr lang="en-US" altLang="ko-KR" sz="4000" b="1" spc="2000" dirty="0" smtClean="0">
                <a:solidFill>
                  <a:srgbClr val="7030A0"/>
                </a:solidFill>
                <a:cs typeface="Arial" pitchFamily="34" charset="0"/>
              </a:rPr>
              <a:t>MODULE</a:t>
            </a:r>
            <a:endParaRPr lang="en-US" altLang="ko-KR" sz="4000" b="1" spc="2000" dirty="0">
              <a:solidFill>
                <a:srgbClr val="7030A0"/>
              </a:solidFill>
              <a:cs typeface="Arial" pitchFamily="34" charset="0"/>
            </a:endParaRPr>
          </a:p>
        </p:txBody>
      </p:sp>
    </p:spTree>
    <p:extLst>
      <p:ext uri="{BB962C8B-B14F-4D97-AF65-F5344CB8AC3E}">
        <p14:creationId xmlns:p14="http://schemas.microsoft.com/office/powerpoint/2010/main" val="119306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8B0AD5FC-4B93-4F64-8B62-C16A7399E13D}"/>
              </a:ext>
            </a:extLst>
          </p:cNvPr>
          <p:cNvGrpSpPr/>
          <p:nvPr/>
        </p:nvGrpSpPr>
        <p:grpSpPr>
          <a:xfrm>
            <a:off x="6741456" y="1275983"/>
            <a:ext cx="4858984" cy="4396323"/>
            <a:chOff x="2201754" y="1310567"/>
            <a:chExt cx="4674894" cy="4244242"/>
          </a:xfrm>
        </p:grpSpPr>
        <p:grpSp>
          <p:nvGrpSpPr>
            <p:cNvPr id="3" name="Group 2">
              <a:extLst>
                <a:ext uri="{FF2B5EF4-FFF2-40B4-BE49-F238E27FC236}">
                  <a16:creationId xmlns:a16="http://schemas.microsoft.com/office/drawing/2014/main" xmlns="" id="{BEE59A83-240D-4F6B-8B0E-1BA0550131E8}"/>
                </a:ext>
              </a:extLst>
            </p:cNvPr>
            <p:cNvGrpSpPr/>
            <p:nvPr/>
          </p:nvGrpSpPr>
          <p:grpSpPr>
            <a:xfrm>
              <a:off x="3945700" y="1310567"/>
              <a:ext cx="1139838" cy="1632238"/>
              <a:chOff x="3692771" y="766216"/>
              <a:chExt cx="1954016" cy="2798142"/>
            </a:xfrm>
          </p:grpSpPr>
          <p:sp>
            <p:nvSpPr>
              <p:cNvPr id="16" name="Freeform 18">
                <a:extLst>
                  <a:ext uri="{FF2B5EF4-FFF2-40B4-BE49-F238E27FC236}">
                    <a16:creationId xmlns:a16="http://schemas.microsoft.com/office/drawing/2014/main" xmlns="" id="{B7065D1D-4965-4374-80E1-1E4BB21F503D}"/>
                  </a:ext>
                </a:extLst>
              </p:cNvPr>
              <p:cNvSpPr/>
              <p:nvPr/>
            </p:nvSpPr>
            <p:spPr>
              <a:xfrm>
                <a:off x="3692771" y="766216"/>
                <a:ext cx="1593605" cy="1038640"/>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7" name="Down Arrow 1">
                <a:extLst>
                  <a:ext uri="{FF2B5EF4-FFF2-40B4-BE49-F238E27FC236}">
                    <a16:creationId xmlns:a16="http://schemas.microsoft.com/office/drawing/2014/main" xmlns="" id="{64942D5B-DD4F-42A6-8A24-52C100F9573D}"/>
                  </a:ext>
                </a:extLst>
              </p:cNvPr>
              <p:cNvSpPr/>
              <p:nvPr/>
            </p:nvSpPr>
            <p:spPr>
              <a:xfrm>
                <a:off x="3846588" y="797535"/>
                <a:ext cx="1800199" cy="2766823"/>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4" name="Group 3">
              <a:extLst>
                <a:ext uri="{FF2B5EF4-FFF2-40B4-BE49-F238E27FC236}">
                  <a16:creationId xmlns:a16="http://schemas.microsoft.com/office/drawing/2014/main" xmlns="" id="{03176FD0-7445-4716-B156-8D8889982B71}"/>
                </a:ext>
              </a:extLst>
            </p:cNvPr>
            <p:cNvGrpSpPr/>
            <p:nvPr/>
          </p:nvGrpSpPr>
          <p:grpSpPr>
            <a:xfrm rot="4113254">
              <a:off x="5490613" y="2409233"/>
              <a:ext cx="1139836" cy="1632234"/>
              <a:chOff x="3899501" y="727599"/>
              <a:chExt cx="1954017" cy="2798132"/>
            </a:xfrm>
          </p:grpSpPr>
          <p:sp>
            <p:nvSpPr>
              <p:cNvPr id="14" name="Freeform 28">
                <a:extLst>
                  <a:ext uri="{FF2B5EF4-FFF2-40B4-BE49-F238E27FC236}">
                    <a16:creationId xmlns:a16="http://schemas.microsoft.com/office/drawing/2014/main" xmlns="" id="{BB9F0748-1364-4B79-B2F5-F4B63E367A25}"/>
                  </a:ext>
                </a:extLst>
              </p:cNvPr>
              <p:cNvSpPr/>
              <p:nvPr/>
            </p:nvSpPr>
            <p:spPr>
              <a:xfrm>
                <a:off x="3899501" y="727599"/>
                <a:ext cx="1593602" cy="1038642"/>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Down Arrow 1">
                <a:extLst>
                  <a:ext uri="{FF2B5EF4-FFF2-40B4-BE49-F238E27FC236}">
                    <a16:creationId xmlns:a16="http://schemas.microsoft.com/office/drawing/2014/main" xmlns="" id="{D1CAA570-3D40-4045-AE33-211C27906E16}"/>
                  </a:ext>
                </a:extLst>
              </p:cNvPr>
              <p:cNvSpPr/>
              <p:nvPr/>
            </p:nvSpPr>
            <p:spPr>
              <a:xfrm>
                <a:off x="4053319" y="758929"/>
                <a:ext cx="1800199" cy="2766802"/>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rgbClr val="FD2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5" name="Group 4">
              <a:extLst>
                <a:ext uri="{FF2B5EF4-FFF2-40B4-BE49-F238E27FC236}">
                  <a16:creationId xmlns:a16="http://schemas.microsoft.com/office/drawing/2014/main" xmlns="" id="{FD2F00F3-6E29-42CF-803D-698D9255D6B1}"/>
                </a:ext>
              </a:extLst>
            </p:cNvPr>
            <p:cNvGrpSpPr/>
            <p:nvPr/>
          </p:nvGrpSpPr>
          <p:grpSpPr>
            <a:xfrm rot="8531373">
              <a:off x="4908870" y="3899142"/>
              <a:ext cx="1139834" cy="1632242"/>
              <a:chOff x="3590286" y="1046481"/>
              <a:chExt cx="1954007" cy="2798143"/>
            </a:xfrm>
          </p:grpSpPr>
          <p:sp>
            <p:nvSpPr>
              <p:cNvPr id="12" name="Freeform 32">
                <a:extLst>
                  <a:ext uri="{FF2B5EF4-FFF2-40B4-BE49-F238E27FC236}">
                    <a16:creationId xmlns:a16="http://schemas.microsoft.com/office/drawing/2014/main" xmlns="" id="{20156C81-2362-4434-9C32-C610062872EE}"/>
                  </a:ext>
                </a:extLst>
              </p:cNvPr>
              <p:cNvSpPr/>
              <p:nvPr/>
            </p:nvSpPr>
            <p:spPr>
              <a:xfrm>
                <a:off x="3590286" y="1046481"/>
                <a:ext cx="1593602" cy="1038638"/>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Down Arrow 1">
                <a:extLst>
                  <a:ext uri="{FF2B5EF4-FFF2-40B4-BE49-F238E27FC236}">
                    <a16:creationId xmlns:a16="http://schemas.microsoft.com/office/drawing/2014/main" xmlns="" id="{2184C029-7A5D-4C74-A731-5BF58C8A1A0A}"/>
                  </a:ext>
                </a:extLst>
              </p:cNvPr>
              <p:cNvSpPr/>
              <p:nvPr/>
            </p:nvSpPr>
            <p:spPr>
              <a:xfrm>
                <a:off x="3744090" y="1077802"/>
                <a:ext cx="1800203" cy="2766822"/>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 name="Group 5">
              <a:extLst>
                <a:ext uri="{FF2B5EF4-FFF2-40B4-BE49-F238E27FC236}">
                  <a16:creationId xmlns:a16="http://schemas.microsoft.com/office/drawing/2014/main" xmlns="" id="{A79FB0C0-78E7-4C87-AAB3-9F6615B83370}"/>
                </a:ext>
              </a:extLst>
            </p:cNvPr>
            <p:cNvGrpSpPr/>
            <p:nvPr/>
          </p:nvGrpSpPr>
          <p:grpSpPr>
            <a:xfrm rot="13128837">
              <a:off x="2969144" y="3922574"/>
              <a:ext cx="1139844" cy="1632235"/>
              <a:chOff x="4018114" y="841118"/>
              <a:chExt cx="1954031" cy="2798147"/>
            </a:xfrm>
          </p:grpSpPr>
          <p:sp>
            <p:nvSpPr>
              <p:cNvPr id="10" name="Freeform 37">
                <a:extLst>
                  <a:ext uri="{FF2B5EF4-FFF2-40B4-BE49-F238E27FC236}">
                    <a16:creationId xmlns:a16="http://schemas.microsoft.com/office/drawing/2014/main" xmlns="" id="{4D47D263-8A58-4ED0-A96F-9778938121D8}"/>
                  </a:ext>
                </a:extLst>
              </p:cNvPr>
              <p:cNvSpPr/>
              <p:nvPr/>
            </p:nvSpPr>
            <p:spPr>
              <a:xfrm>
                <a:off x="4018114" y="841118"/>
                <a:ext cx="1593609" cy="1038645"/>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Down Arrow 1">
                <a:extLst>
                  <a:ext uri="{FF2B5EF4-FFF2-40B4-BE49-F238E27FC236}">
                    <a16:creationId xmlns:a16="http://schemas.microsoft.com/office/drawing/2014/main" xmlns="" id="{DB125E9B-F3F1-4740-907F-DFEFDF6D6F6E}"/>
                  </a:ext>
                </a:extLst>
              </p:cNvPr>
              <p:cNvSpPr/>
              <p:nvPr/>
            </p:nvSpPr>
            <p:spPr>
              <a:xfrm>
                <a:off x="4171940" y="872441"/>
                <a:ext cx="1800205" cy="2766824"/>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7" name="Group 6">
              <a:extLst>
                <a:ext uri="{FF2B5EF4-FFF2-40B4-BE49-F238E27FC236}">
                  <a16:creationId xmlns:a16="http://schemas.microsoft.com/office/drawing/2014/main" xmlns="" id="{B90538BE-E4BE-4806-ACD0-07D69B8642B4}"/>
                </a:ext>
              </a:extLst>
            </p:cNvPr>
            <p:cNvGrpSpPr/>
            <p:nvPr/>
          </p:nvGrpSpPr>
          <p:grpSpPr>
            <a:xfrm rot="17414357">
              <a:off x="2443396" y="2185683"/>
              <a:ext cx="1155596" cy="1638880"/>
              <a:chOff x="3930321" y="550690"/>
              <a:chExt cx="1981029" cy="2809520"/>
            </a:xfrm>
          </p:grpSpPr>
          <p:sp>
            <p:nvSpPr>
              <p:cNvPr id="8" name="Freeform 40">
                <a:extLst>
                  <a:ext uri="{FF2B5EF4-FFF2-40B4-BE49-F238E27FC236}">
                    <a16:creationId xmlns:a16="http://schemas.microsoft.com/office/drawing/2014/main" xmlns="" id="{7222905F-A268-4266-A83B-441260F439FE}"/>
                  </a:ext>
                </a:extLst>
              </p:cNvPr>
              <p:cNvSpPr/>
              <p:nvPr/>
            </p:nvSpPr>
            <p:spPr>
              <a:xfrm>
                <a:off x="3930321" y="550690"/>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Down Arrow 1">
                <a:extLst>
                  <a:ext uri="{FF2B5EF4-FFF2-40B4-BE49-F238E27FC236}">
                    <a16:creationId xmlns:a16="http://schemas.microsoft.com/office/drawing/2014/main" xmlns="" id="{6B8446BB-68F2-485B-A025-1F181BF4F106}"/>
                  </a:ext>
                </a:extLst>
              </p:cNvPr>
              <p:cNvSpPr/>
              <p:nvPr/>
            </p:nvSpPr>
            <p:spPr>
              <a:xfrm>
                <a:off x="4111151" y="593394"/>
                <a:ext cx="1800199" cy="2766816"/>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rgbClr val="32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sp>
        <p:nvSpPr>
          <p:cNvPr id="18" name="TextBox 17"/>
          <p:cNvSpPr txBox="1"/>
          <p:nvPr/>
        </p:nvSpPr>
        <p:spPr>
          <a:xfrm>
            <a:off x="8046253" y="3384066"/>
            <a:ext cx="1972235" cy="523220"/>
          </a:xfrm>
          <a:prstGeom prst="rect">
            <a:avLst/>
          </a:prstGeom>
          <a:noFill/>
        </p:spPr>
        <p:txBody>
          <a:bodyPr wrap="square" rtlCol="0">
            <a:spAutoFit/>
          </a:bodyPr>
          <a:lstStyle/>
          <a:p>
            <a:r>
              <a:rPr lang="en-IN" sz="2800" b="1" dirty="0" smtClean="0">
                <a:latin typeface="Times New Roman" panose="02020603050405020304" pitchFamily="18" charset="0"/>
                <a:ea typeface="Cambria" panose="02040503050406030204" pitchFamily="18" charset="0"/>
                <a:cs typeface="Times New Roman" panose="02020603050405020304" pitchFamily="18" charset="0"/>
              </a:rPr>
              <a:t>Advantages</a:t>
            </a:r>
            <a:endParaRPr lang="en-IN" sz="28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9" name="TextBox 18"/>
          <p:cNvSpPr txBox="1"/>
          <p:nvPr/>
        </p:nvSpPr>
        <p:spPr>
          <a:xfrm>
            <a:off x="7590352" y="749773"/>
            <a:ext cx="2296760" cy="496931"/>
          </a:xfrm>
          <a:prstGeom prst="rect">
            <a:avLst/>
          </a:prstGeom>
          <a:noFill/>
        </p:spPr>
        <p:txBody>
          <a:bodyPr wrap="square" rtlCol="0">
            <a:spAutoFit/>
          </a:bodyPr>
          <a:lstStyle/>
          <a:p>
            <a:pPr>
              <a:lnSpc>
                <a:spcPct val="150000"/>
              </a:lnSpc>
            </a:pPr>
            <a:r>
              <a:rPr lang="en-IN" sz="2000" b="1" dirty="0" smtClean="0">
                <a:solidFill>
                  <a:srgbClr val="00B050"/>
                </a:solidFill>
                <a:latin typeface="Cambria" panose="02040503050406030204" pitchFamily="18" charset="0"/>
                <a:ea typeface="Cambria" panose="02040503050406030204" pitchFamily="18" charset="0"/>
              </a:rPr>
              <a:t>Doorstep delivery</a:t>
            </a:r>
            <a:endParaRPr lang="en-IN" sz="2000" b="1" dirty="0">
              <a:solidFill>
                <a:srgbClr val="00B050"/>
              </a:solidFill>
              <a:latin typeface="Cambria" panose="02040503050406030204" pitchFamily="18" charset="0"/>
              <a:ea typeface="Cambria" panose="02040503050406030204" pitchFamily="18"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8529" y="2026413"/>
            <a:ext cx="682035" cy="67142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560127">
            <a:off x="7352880" y="2623371"/>
            <a:ext cx="918467" cy="918467"/>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48449">
            <a:off x="7854987" y="4280931"/>
            <a:ext cx="713885" cy="770996"/>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253385">
            <a:off x="9671537" y="4359291"/>
            <a:ext cx="628313" cy="628313"/>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084127">
            <a:off x="10247651" y="3095684"/>
            <a:ext cx="565005" cy="565005"/>
          </a:xfrm>
          <a:prstGeom prst="rect">
            <a:avLst/>
          </a:prstGeom>
        </p:spPr>
      </p:pic>
      <p:sp>
        <p:nvSpPr>
          <p:cNvPr id="29" name="TextBox 28"/>
          <p:cNvSpPr txBox="1"/>
          <p:nvPr/>
        </p:nvSpPr>
        <p:spPr>
          <a:xfrm>
            <a:off x="9984458" y="2037901"/>
            <a:ext cx="2079812" cy="400110"/>
          </a:xfrm>
          <a:prstGeom prst="rect">
            <a:avLst/>
          </a:prstGeom>
          <a:noFill/>
        </p:spPr>
        <p:txBody>
          <a:bodyPr wrap="square" rtlCol="0">
            <a:spAutoFit/>
          </a:bodyPr>
          <a:lstStyle/>
          <a:p>
            <a:r>
              <a:rPr lang="en-IN" sz="2000" b="1" dirty="0">
                <a:solidFill>
                  <a:srgbClr val="FD2120"/>
                </a:solidFill>
                <a:latin typeface="Cambria" panose="02040503050406030204" pitchFamily="18" charset="0"/>
                <a:ea typeface="Cambria" panose="02040503050406030204" pitchFamily="18" charset="0"/>
              </a:rPr>
              <a:t>Easy availability </a:t>
            </a:r>
          </a:p>
        </p:txBody>
      </p:sp>
      <p:sp>
        <p:nvSpPr>
          <p:cNvPr id="30" name="TextBox 29"/>
          <p:cNvSpPr txBox="1"/>
          <p:nvPr/>
        </p:nvSpPr>
        <p:spPr>
          <a:xfrm>
            <a:off x="6100346" y="4827731"/>
            <a:ext cx="1657691" cy="1323439"/>
          </a:xfrm>
          <a:prstGeom prst="rect">
            <a:avLst/>
          </a:prstGeom>
          <a:noFill/>
        </p:spPr>
        <p:txBody>
          <a:bodyPr wrap="square" rtlCol="0">
            <a:spAutoFit/>
          </a:bodyPr>
          <a:lstStyle/>
          <a:p>
            <a:r>
              <a:rPr lang="en-IN" sz="2000" b="1" dirty="0">
                <a:solidFill>
                  <a:srgbClr val="F6AF2F"/>
                </a:solidFill>
                <a:latin typeface="Cambria" panose="02040503050406030204" pitchFamily="18" charset="0"/>
                <a:ea typeface="Cambria" panose="02040503050406030204" pitchFamily="18" charset="0"/>
              </a:rPr>
              <a:t>D</a:t>
            </a:r>
            <a:r>
              <a:rPr lang="en-IN" sz="2000" b="1" dirty="0" smtClean="0">
                <a:solidFill>
                  <a:srgbClr val="F6AF2F"/>
                </a:solidFill>
                <a:latin typeface="Cambria" panose="02040503050406030204" pitchFamily="18" charset="0"/>
                <a:ea typeface="Cambria" panose="02040503050406030204" pitchFamily="18" charset="0"/>
              </a:rPr>
              <a:t>elivered </a:t>
            </a:r>
            <a:r>
              <a:rPr lang="en-IN" sz="2000" b="1" dirty="0">
                <a:solidFill>
                  <a:srgbClr val="F6AF2F"/>
                </a:solidFill>
                <a:latin typeface="Cambria" panose="02040503050406030204" pitchFamily="18" charset="0"/>
                <a:ea typeface="Cambria" panose="02040503050406030204" pitchFamily="18" charset="0"/>
              </a:rPr>
              <a:t>in food grade disposable </a:t>
            </a:r>
            <a:r>
              <a:rPr lang="en-IN" sz="2000" b="1" dirty="0" smtClean="0">
                <a:solidFill>
                  <a:srgbClr val="F6AF2F"/>
                </a:solidFill>
                <a:latin typeface="Cambria" panose="02040503050406030204" pitchFamily="18" charset="0"/>
                <a:ea typeface="Cambria" panose="02040503050406030204" pitchFamily="18" charset="0"/>
              </a:rPr>
              <a:t>boxes</a:t>
            </a:r>
            <a:endParaRPr lang="en-IN" sz="2000" b="1" dirty="0">
              <a:solidFill>
                <a:srgbClr val="F6AF2F"/>
              </a:solidFill>
              <a:latin typeface="Cambria" panose="02040503050406030204" pitchFamily="18" charset="0"/>
              <a:ea typeface="Cambria" panose="02040503050406030204" pitchFamily="18" charset="0"/>
            </a:endParaRPr>
          </a:p>
        </p:txBody>
      </p:sp>
      <p:sp>
        <p:nvSpPr>
          <p:cNvPr id="31" name="TextBox 30"/>
          <p:cNvSpPr txBox="1"/>
          <p:nvPr/>
        </p:nvSpPr>
        <p:spPr>
          <a:xfrm>
            <a:off x="9060232" y="5255027"/>
            <a:ext cx="2844501" cy="707886"/>
          </a:xfrm>
          <a:prstGeom prst="rect">
            <a:avLst/>
          </a:prstGeom>
          <a:noFill/>
        </p:spPr>
        <p:txBody>
          <a:bodyPr wrap="square" rtlCol="0">
            <a:spAutoFit/>
          </a:bodyPr>
          <a:lstStyle/>
          <a:p>
            <a:pPr algn="ctr"/>
            <a:r>
              <a:rPr lang="en-IN" sz="2000" b="1" dirty="0" smtClean="0">
                <a:solidFill>
                  <a:schemeClr val="bg1">
                    <a:lumMod val="50000"/>
                  </a:schemeClr>
                </a:solidFill>
                <a:latin typeface="Cambria" panose="02040503050406030204" pitchFamily="18" charset="0"/>
                <a:ea typeface="Cambria" panose="02040503050406030204" pitchFamily="18" charset="0"/>
              </a:rPr>
              <a:t>Hygienic &amp; good </a:t>
            </a:r>
            <a:r>
              <a:rPr lang="en-IN" sz="2000" b="1" dirty="0">
                <a:solidFill>
                  <a:schemeClr val="bg1">
                    <a:lumMod val="50000"/>
                  </a:schemeClr>
                </a:solidFill>
                <a:latin typeface="Cambria" panose="02040503050406030204" pitchFamily="18" charset="0"/>
                <a:ea typeface="Cambria" panose="02040503050406030204" pitchFamily="18" charset="0"/>
              </a:rPr>
              <a:t>quality</a:t>
            </a:r>
          </a:p>
        </p:txBody>
      </p:sp>
      <p:sp>
        <p:nvSpPr>
          <p:cNvPr id="32" name="TextBox 31"/>
          <p:cNvSpPr txBox="1"/>
          <p:nvPr/>
        </p:nvSpPr>
        <p:spPr>
          <a:xfrm>
            <a:off x="6200654" y="2186568"/>
            <a:ext cx="1223623" cy="400110"/>
          </a:xfrm>
          <a:prstGeom prst="rect">
            <a:avLst/>
          </a:prstGeom>
          <a:noFill/>
        </p:spPr>
        <p:txBody>
          <a:bodyPr wrap="square" rtlCol="0">
            <a:spAutoFit/>
          </a:bodyPr>
          <a:lstStyle/>
          <a:p>
            <a:r>
              <a:rPr lang="en-IN" sz="2000" b="1" dirty="0" smtClean="0">
                <a:solidFill>
                  <a:srgbClr val="3256A2"/>
                </a:solidFill>
                <a:latin typeface="Cambria" panose="02040503050406030204" pitchFamily="18" charset="0"/>
                <a:ea typeface="Cambria" panose="02040503050406030204" pitchFamily="18" charset="0"/>
              </a:rPr>
              <a:t>Low cost</a:t>
            </a:r>
            <a:endParaRPr lang="en-IN" sz="2000" b="1" dirty="0">
              <a:solidFill>
                <a:srgbClr val="3256A2"/>
              </a:solidFill>
              <a:latin typeface="Cambria" panose="02040503050406030204" pitchFamily="18" charset="0"/>
              <a:ea typeface="Cambria" panose="02040503050406030204" pitchFamily="18" charset="0"/>
            </a:endParaRPr>
          </a:p>
        </p:txBody>
      </p:sp>
      <p:sp>
        <p:nvSpPr>
          <p:cNvPr id="33" name="Wave 32"/>
          <p:cNvSpPr/>
          <p:nvPr/>
        </p:nvSpPr>
        <p:spPr>
          <a:xfrm rot="16200000">
            <a:off x="-231683" y="195746"/>
            <a:ext cx="6875035" cy="6449471"/>
          </a:xfrm>
          <a:prstGeom prst="wav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752446" y="-51901"/>
            <a:ext cx="370307" cy="739690"/>
          </a:xfrm>
          <a:prstGeom prst="rect">
            <a:avLst/>
          </a:prstGeom>
          <a:noFill/>
        </p:spPr>
        <p:txBody>
          <a:bodyPr wrap="square" rtlCol="0">
            <a:spAutoFit/>
          </a:bodyPr>
          <a:lstStyle/>
          <a:p>
            <a:pPr>
              <a:lnSpc>
                <a:spcPct val="150000"/>
              </a:lnSpc>
            </a:pPr>
            <a:r>
              <a:rPr lang="en-IN" sz="3200" b="1" dirty="0" smtClean="0">
                <a:solidFill>
                  <a:srgbClr val="3256A2"/>
                </a:solidFill>
                <a:latin typeface="Cambria" panose="02040503050406030204" pitchFamily="18" charset="0"/>
                <a:ea typeface="Cambria" panose="02040503050406030204" pitchFamily="18" charset="0"/>
              </a:rPr>
              <a:t>F</a:t>
            </a:r>
            <a:endParaRPr lang="en-IN" sz="3200" b="1" dirty="0">
              <a:solidFill>
                <a:srgbClr val="3256A2"/>
              </a:solidFill>
              <a:latin typeface="Cambria" panose="02040503050406030204" pitchFamily="18" charset="0"/>
              <a:ea typeface="Cambria" panose="02040503050406030204" pitchFamily="18" charset="0"/>
            </a:endParaRPr>
          </a:p>
        </p:txBody>
      </p:sp>
      <p:sp>
        <p:nvSpPr>
          <p:cNvPr id="35" name="TextBox 34"/>
          <p:cNvSpPr txBox="1"/>
          <p:nvPr/>
        </p:nvSpPr>
        <p:spPr>
          <a:xfrm>
            <a:off x="1528122" y="284924"/>
            <a:ext cx="4572224" cy="1015663"/>
          </a:xfrm>
          <a:prstGeom prst="rect">
            <a:avLst/>
          </a:prstGeom>
          <a:noFill/>
        </p:spPr>
        <p:txBody>
          <a:bodyPr wrap="square" rtlCol="0">
            <a:spAutoFit/>
          </a:bodyPr>
          <a:lstStyle/>
          <a:p>
            <a:r>
              <a:rPr lang="en-IN" sz="2000" dirty="0" smtClean="0">
                <a:latin typeface="Cambria" panose="02040503050406030204" pitchFamily="18" charset="0"/>
                <a:ea typeface="Cambria" panose="02040503050406030204" pitchFamily="18" charset="0"/>
              </a:rPr>
              <a:t>1- Simply </a:t>
            </a:r>
            <a:r>
              <a:rPr lang="en-IN" sz="2000" dirty="0">
                <a:latin typeface="Cambria" panose="02040503050406030204" pitchFamily="18" charset="0"/>
                <a:ea typeface="Cambria" panose="02040503050406030204" pitchFamily="18" charset="0"/>
              </a:rPr>
              <a:t>choose from various meal plans (weekly, monthly)and set there preference</a:t>
            </a:r>
            <a:r>
              <a:rPr lang="en-IN" sz="2000" dirty="0" smtClean="0">
                <a:latin typeface="Cambria" panose="02040503050406030204" pitchFamily="18" charset="0"/>
                <a:ea typeface="Cambria" panose="02040503050406030204" pitchFamily="18" charset="0"/>
              </a:rPr>
              <a:t>.</a:t>
            </a:r>
            <a:endParaRPr lang="en-IN" sz="1100" dirty="0">
              <a:latin typeface="Cambria" panose="02040503050406030204" pitchFamily="18" charset="0"/>
              <a:ea typeface="Cambria" panose="02040503050406030204" pitchFamily="18" charset="0"/>
            </a:endParaRPr>
          </a:p>
        </p:txBody>
      </p:sp>
      <p:sp>
        <p:nvSpPr>
          <p:cNvPr id="36" name="TextBox 35"/>
          <p:cNvSpPr txBox="1"/>
          <p:nvPr/>
        </p:nvSpPr>
        <p:spPr>
          <a:xfrm>
            <a:off x="1016553" y="353679"/>
            <a:ext cx="370307" cy="739690"/>
          </a:xfrm>
          <a:prstGeom prst="rect">
            <a:avLst/>
          </a:prstGeom>
          <a:noFill/>
        </p:spPr>
        <p:txBody>
          <a:bodyPr wrap="square" rtlCol="0">
            <a:spAutoFit/>
          </a:bodyPr>
          <a:lstStyle/>
          <a:p>
            <a:pPr>
              <a:lnSpc>
                <a:spcPct val="150000"/>
              </a:lnSpc>
            </a:pPr>
            <a:r>
              <a:rPr lang="en-IN" sz="3200" b="1" dirty="0" smtClean="0">
                <a:solidFill>
                  <a:srgbClr val="3256A2"/>
                </a:solidFill>
                <a:latin typeface="Cambria" panose="02040503050406030204" pitchFamily="18" charset="0"/>
                <a:ea typeface="Cambria" panose="02040503050406030204" pitchFamily="18" charset="0"/>
              </a:rPr>
              <a:t>E</a:t>
            </a:r>
            <a:endParaRPr lang="en-IN" sz="3200" b="1" dirty="0">
              <a:solidFill>
                <a:srgbClr val="3256A2"/>
              </a:solidFill>
              <a:latin typeface="Cambria" panose="02040503050406030204" pitchFamily="18" charset="0"/>
              <a:ea typeface="Cambria" panose="02040503050406030204" pitchFamily="18" charset="0"/>
            </a:endParaRPr>
          </a:p>
        </p:txBody>
      </p:sp>
      <p:sp>
        <p:nvSpPr>
          <p:cNvPr id="37" name="TextBox 36"/>
          <p:cNvSpPr txBox="1"/>
          <p:nvPr/>
        </p:nvSpPr>
        <p:spPr>
          <a:xfrm>
            <a:off x="1084282" y="1423615"/>
            <a:ext cx="421365" cy="830997"/>
          </a:xfrm>
          <a:prstGeom prst="rect">
            <a:avLst/>
          </a:prstGeom>
          <a:noFill/>
        </p:spPr>
        <p:txBody>
          <a:bodyPr wrap="square" rtlCol="0">
            <a:spAutoFit/>
          </a:bodyPr>
          <a:lstStyle/>
          <a:p>
            <a:pPr>
              <a:lnSpc>
                <a:spcPct val="150000"/>
              </a:lnSpc>
            </a:pPr>
            <a:r>
              <a:rPr lang="en-IN" sz="3200" b="1" dirty="0" smtClean="0">
                <a:solidFill>
                  <a:srgbClr val="00B050"/>
                </a:solidFill>
                <a:latin typeface="Cambria" panose="02040503050406030204" pitchFamily="18" charset="0"/>
                <a:ea typeface="Cambria" panose="02040503050406030204" pitchFamily="18" charset="0"/>
              </a:rPr>
              <a:t>T</a:t>
            </a:r>
            <a:endParaRPr lang="en-IN" sz="3200" b="1" dirty="0">
              <a:solidFill>
                <a:srgbClr val="00B050"/>
              </a:solidFill>
              <a:latin typeface="Cambria" panose="02040503050406030204" pitchFamily="18" charset="0"/>
              <a:ea typeface="Cambria" panose="02040503050406030204" pitchFamily="18" charset="0"/>
            </a:endParaRPr>
          </a:p>
        </p:txBody>
      </p:sp>
      <p:sp>
        <p:nvSpPr>
          <p:cNvPr id="38" name="TextBox 37"/>
          <p:cNvSpPr txBox="1"/>
          <p:nvPr/>
        </p:nvSpPr>
        <p:spPr>
          <a:xfrm>
            <a:off x="1109812" y="870443"/>
            <a:ext cx="370307" cy="739690"/>
          </a:xfrm>
          <a:prstGeom prst="rect">
            <a:avLst/>
          </a:prstGeom>
          <a:noFill/>
        </p:spPr>
        <p:txBody>
          <a:bodyPr wrap="square" rtlCol="0">
            <a:spAutoFit/>
          </a:bodyPr>
          <a:lstStyle/>
          <a:p>
            <a:pPr>
              <a:lnSpc>
                <a:spcPct val="150000"/>
              </a:lnSpc>
            </a:pPr>
            <a:r>
              <a:rPr lang="en-IN" sz="3200" b="1" dirty="0" smtClean="0">
                <a:solidFill>
                  <a:srgbClr val="00B050"/>
                </a:solidFill>
                <a:latin typeface="Cambria" panose="02040503050406030204" pitchFamily="18" charset="0"/>
                <a:ea typeface="Cambria" panose="02040503050406030204" pitchFamily="18" charset="0"/>
              </a:rPr>
              <a:t>A</a:t>
            </a:r>
            <a:endParaRPr lang="en-IN" sz="3200" b="1" dirty="0">
              <a:solidFill>
                <a:srgbClr val="00B050"/>
              </a:solidFill>
              <a:latin typeface="Cambria" panose="02040503050406030204" pitchFamily="18" charset="0"/>
              <a:ea typeface="Cambria" panose="02040503050406030204" pitchFamily="18" charset="0"/>
            </a:endParaRPr>
          </a:p>
        </p:txBody>
      </p:sp>
      <p:sp>
        <p:nvSpPr>
          <p:cNvPr id="39" name="TextBox 38"/>
          <p:cNvSpPr txBox="1"/>
          <p:nvPr/>
        </p:nvSpPr>
        <p:spPr>
          <a:xfrm>
            <a:off x="69236" y="3579303"/>
            <a:ext cx="370307" cy="739690"/>
          </a:xfrm>
          <a:prstGeom prst="rect">
            <a:avLst/>
          </a:prstGeom>
          <a:noFill/>
        </p:spPr>
        <p:txBody>
          <a:bodyPr wrap="square" rtlCol="0">
            <a:spAutoFit/>
          </a:bodyPr>
          <a:lstStyle/>
          <a:p>
            <a:pPr>
              <a:lnSpc>
                <a:spcPct val="150000"/>
              </a:lnSpc>
            </a:pPr>
            <a:r>
              <a:rPr lang="en-IN" sz="3200" b="1" dirty="0" smtClean="0">
                <a:solidFill>
                  <a:srgbClr val="FF0000"/>
                </a:solidFill>
                <a:latin typeface="Cambria" panose="02040503050406030204" pitchFamily="18" charset="0"/>
                <a:ea typeface="Cambria" panose="02040503050406030204" pitchFamily="18" charset="0"/>
              </a:rPr>
              <a:t>S</a:t>
            </a:r>
            <a:endParaRPr lang="en-IN" sz="3200" b="1" dirty="0">
              <a:solidFill>
                <a:srgbClr val="FF0000"/>
              </a:solidFill>
              <a:latin typeface="Cambria" panose="02040503050406030204" pitchFamily="18" charset="0"/>
              <a:ea typeface="Cambria" panose="02040503050406030204" pitchFamily="18" charset="0"/>
            </a:endParaRPr>
          </a:p>
        </p:txBody>
      </p:sp>
      <p:sp>
        <p:nvSpPr>
          <p:cNvPr id="40" name="TextBox 39"/>
          <p:cNvSpPr txBox="1"/>
          <p:nvPr/>
        </p:nvSpPr>
        <p:spPr>
          <a:xfrm>
            <a:off x="880537" y="1949275"/>
            <a:ext cx="370307" cy="739690"/>
          </a:xfrm>
          <a:prstGeom prst="rect">
            <a:avLst/>
          </a:prstGeom>
          <a:noFill/>
        </p:spPr>
        <p:txBody>
          <a:bodyPr wrap="square" rtlCol="0">
            <a:spAutoFit/>
          </a:bodyPr>
          <a:lstStyle/>
          <a:p>
            <a:pPr>
              <a:lnSpc>
                <a:spcPct val="150000"/>
              </a:lnSpc>
            </a:pPr>
            <a:r>
              <a:rPr lang="en-IN" sz="3200" b="1" dirty="0" smtClean="0">
                <a:solidFill>
                  <a:srgbClr val="F6AF2F"/>
                </a:solidFill>
                <a:latin typeface="Cambria" panose="02040503050406030204" pitchFamily="18" charset="0"/>
                <a:ea typeface="Cambria" panose="02040503050406030204" pitchFamily="18" charset="0"/>
              </a:rPr>
              <a:t>U</a:t>
            </a:r>
            <a:endParaRPr lang="en-IN" sz="3200" b="1" dirty="0">
              <a:solidFill>
                <a:srgbClr val="F6AF2F"/>
              </a:solidFill>
              <a:latin typeface="Cambria" panose="02040503050406030204" pitchFamily="18" charset="0"/>
              <a:ea typeface="Cambria" panose="02040503050406030204" pitchFamily="18" charset="0"/>
            </a:endParaRPr>
          </a:p>
        </p:txBody>
      </p:sp>
      <p:sp>
        <p:nvSpPr>
          <p:cNvPr id="41" name="TextBox 40"/>
          <p:cNvSpPr txBox="1"/>
          <p:nvPr/>
        </p:nvSpPr>
        <p:spPr>
          <a:xfrm>
            <a:off x="586076" y="2491801"/>
            <a:ext cx="370307" cy="739690"/>
          </a:xfrm>
          <a:prstGeom prst="rect">
            <a:avLst/>
          </a:prstGeom>
          <a:noFill/>
        </p:spPr>
        <p:txBody>
          <a:bodyPr wrap="square" rtlCol="0">
            <a:spAutoFit/>
          </a:bodyPr>
          <a:lstStyle/>
          <a:p>
            <a:pPr>
              <a:lnSpc>
                <a:spcPct val="150000"/>
              </a:lnSpc>
            </a:pPr>
            <a:r>
              <a:rPr lang="en-IN" sz="3200" b="1" dirty="0" smtClean="0">
                <a:solidFill>
                  <a:srgbClr val="F6AF2F"/>
                </a:solidFill>
                <a:latin typeface="Cambria" panose="02040503050406030204" pitchFamily="18" charset="0"/>
                <a:ea typeface="Cambria" panose="02040503050406030204" pitchFamily="18" charset="0"/>
              </a:rPr>
              <a:t>R</a:t>
            </a:r>
            <a:endParaRPr lang="en-IN" sz="3200" b="1" dirty="0">
              <a:solidFill>
                <a:srgbClr val="F6AF2F"/>
              </a:solidFill>
              <a:latin typeface="Cambria" panose="02040503050406030204" pitchFamily="18" charset="0"/>
              <a:ea typeface="Cambria" panose="02040503050406030204" pitchFamily="18" charset="0"/>
            </a:endParaRPr>
          </a:p>
        </p:txBody>
      </p:sp>
      <p:sp>
        <p:nvSpPr>
          <p:cNvPr id="42" name="TextBox 41"/>
          <p:cNvSpPr txBox="1"/>
          <p:nvPr/>
        </p:nvSpPr>
        <p:spPr>
          <a:xfrm>
            <a:off x="315439" y="3024722"/>
            <a:ext cx="370307" cy="739690"/>
          </a:xfrm>
          <a:prstGeom prst="rect">
            <a:avLst/>
          </a:prstGeom>
          <a:noFill/>
        </p:spPr>
        <p:txBody>
          <a:bodyPr wrap="square" rtlCol="0">
            <a:spAutoFit/>
          </a:bodyPr>
          <a:lstStyle/>
          <a:p>
            <a:pPr>
              <a:lnSpc>
                <a:spcPct val="150000"/>
              </a:lnSpc>
            </a:pPr>
            <a:r>
              <a:rPr lang="en-IN" sz="3200" b="1" dirty="0" smtClean="0">
                <a:solidFill>
                  <a:srgbClr val="FF0000"/>
                </a:solidFill>
                <a:latin typeface="Cambria" panose="02040503050406030204" pitchFamily="18" charset="0"/>
                <a:ea typeface="Cambria" panose="02040503050406030204" pitchFamily="18" charset="0"/>
              </a:rPr>
              <a:t>E</a:t>
            </a:r>
            <a:endParaRPr lang="en-IN" sz="3200" b="1" dirty="0">
              <a:solidFill>
                <a:srgbClr val="FF0000"/>
              </a:solidFill>
              <a:latin typeface="Cambria" panose="02040503050406030204" pitchFamily="18" charset="0"/>
              <a:ea typeface="Cambria" panose="02040503050406030204" pitchFamily="18" charset="0"/>
            </a:endParaRPr>
          </a:p>
        </p:txBody>
      </p:sp>
      <p:sp>
        <p:nvSpPr>
          <p:cNvPr id="43" name="TextBox 42"/>
          <p:cNvSpPr txBox="1"/>
          <p:nvPr/>
        </p:nvSpPr>
        <p:spPr>
          <a:xfrm>
            <a:off x="1496591" y="1479739"/>
            <a:ext cx="4766155" cy="707886"/>
          </a:xfrm>
          <a:prstGeom prst="rect">
            <a:avLst/>
          </a:prstGeom>
          <a:noFill/>
        </p:spPr>
        <p:txBody>
          <a:bodyPr wrap="square" rtlCol="0">
            <a:spAutoFit/>
          </a:bodyPr>
          <a:lstStyle/>
          <a:p>
            <a:r>
              <a:rPr lang="en-IN" sz="2000" dirty="0" smtClean="0">
                <a:latin typeface="Cambria" panose="02040503050406030204" pitchFamily="18" charset="0"/>
                <a:ea typeface="Cambria" panose="02040503050406030204" pitchFamily="18" charset="0"/>
              </a:rPr>
              <a:t>2- Our </a:t>
            </a:r>
            <a:r>
              <a:rPr lang="en-IN" sz="2000" dirty="0">
                <a:latin typeface="Cambria" panose="02040503050406030204" pitchFamily="18" charset="0"/>
                <a:ea typeface="Cambria" panose="02040503050406030204" pitchFamily="18" charset="0"/>
              </a:rPr>
              <a:t>tiffin management </a:t>
            </a:r>
            <a:r>
              <a:rPr lang="en-IN" sz="2000" dirty="0" smtClean="0">
                <a:latin typeface="Cambria" panose="02040503050406030204" pitchFamily="18" charset="0"/>
                <a:ea typeface="Cambria" panose="02040503050406030204" pitchFamily="18" charset="0"/>
              </a:rPr>
              <a:t>service manages </a:t>
            </a:r>
            <a:r>
              <a:rPr lang="en-IN" sz="2000" dirty="0">
                <a:latin typeface="Cambria" panose="02040503050406030204" pitchFamily="18" charset="0"/>
                <a:ea typeface="Cambria" panose="02040503050406030204" pitchFamily="18" charset="0"/>
              </a:rPr>
              <a:t>the dates when tier subscription expire.</a:t>
            </a:r>
          </a:p>
        </p:txBody>
      </p:sp>
      <p:sp>
        <p:nvSpPr>
          <p:cNvPr id="45" name="TextBox 44"/>
          <p:cNvSpPr txBox="1"/>
          <p:nvPr/>
        </p:nvSpPr>
        <p:spPr>
          <a:xfrm>
            <a:off x="1294168" y="2363993"/>
            <a:ext cx="4638115" cy="1323439"/>
          </a:xfrm>
          <a:prstGeom prst="rect">
            <a:avLst/>
          </a:prstGeom>
          <a:noFill/>
        </p:spPr>
        <p:txBody>
          <a:bodyPr wrap="square" rtlCol="0">
            <a:spAutoFit/>
          </a:bodyPr>
          <a:lstStyle/>
          <a:p>
            <a:r>
              <a:rPr lang="en-IN" sz="2000" dirty="0" smtClean="0">
                <a:latin typeface="Cambria" panose="02040503050406030204" pitchFamily="18" charset="0"/>
                <a:ea typeface="Cambria" panose="02040503050406030204" pitchFamily="18" charset="0"/>
              </a:rPr>
              <a:t>3- Customer </a:t>
            </a:r>
            <a:r>
              <a:rPr lang="en-IN" sz="2000" dirty="0">
                <a:latin typeface="Cambria" panose="02040503050406030204" pitchFamily="18" charset="0"/>
                <a:ea typeface="Cambria" panose="02040503050406030204" pitchFamily="18" charset="0"/>
              </a:rPr>
              <a:t>have to pay online and enter their address and the most convenient time they want their tiffin to be delivered.</a:t>
            </a:r>
          </a:p>
        </p:txBody>
      </p:sp>
      <p:sp>
        <p:nvSpPr>
          <p:cNvPr id="46" name="TextBox 45"/>
          <p:cNvSpPr txBox="1"/>
          <p:nvPr/>
        </p:nvSpPr>
        <p:spPr>
          <a:xfrm>
            <a:off x="142892" y="4682792"/>
            <a:ext cx="4797672" cy="707886"/>
          </a:xfrm>
          <a:prstGeom prst="rect">
            <a:avLst/>
          </a:prstGeom>
          <a:noFill/>
        </p:spPr>
        <p:txBody>
          <a:bodyPr wrap="square" rtlCol="0">
            <a:spAutoFit/>
          </a:bodyPr>
          <a:lstStyle/>
          <a:p>
            <a:r>
              <a:rPr lang="en-IN" sz="2000" dirty="0" smtClean="0">
                <a:latin typeface="Cambria" panose="02040503050406030204" pitchFamily="18" charset="0"/>
                <a:ea typeface="Cambria" panose="02040503050406030204" pitchFamily="18" charset="0"/>
              </a:rPr>
              <a:t>5- Tiffin </a:t>
            </a:r>
            <a:r>
              <a:rPr lang="en-IN" sz="2000" dirty="0">
                <a:latin typeface="Cambria" panose="02040503050406030204" pitchFamily="18" charset="0"/>
                <a:ea typeface="Cambria" panose="02040503050406030204" pitchFamily="18" charset="0"/>
              </a:rPr>
              <a:t>can be delivered to most of the locations in the city.</a:t>
            </a:r>
          </a:p>
        </p:txBody>
      </p:sp>
      <p:sp>
        <p:nvSpPr>
          <p:cNvPr id="47" name="TextBox 46"/>
          <p:cNvSpPr txBox="1"/>
          <p:nvPr/>
        </p:nvSpPr>
        <p:spPr>
          <a:xfrm>
            <a:off x="142892" y="5466380"/>
            <a:ext cx="4797672" cy="869469"/>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6-The meal is packed and delivered to your doorstep.</a:t>
            </a:r>
          </a:p>
          <a:p>
            <a:endParaRPr lang="en-IN" sz="1050" dirty="0">
              <a:latin typeface="Book Antiqua" panose="02040602050305030304" pitchFamily="18" charset="0"/>
            </a:endParaRPr>
          </a:p>
        </p:txBody>
      </p:sp>
      <p:sp>
        <p:nvSpPr>
          <p:cNvPr id="48" name="TextBox 47"/>
          <p:cNvSpPr txBox="1"/>
          <p:nvPr/>
        </p:nvSpPr>
        <p:spPr>
          <a:xfrm>
            <a:off x="448090" y="3828824"/>
            <a:ext cx="4797672" cy="707886"/>
          </a:xfrm>
          <a:prstGeom prst="rect">
            <a:avLst/>
          </a:prstGeom>
          <a:noFill/>
        </p:spPr>
        <p:txBody>
          <a:bodyPr wrap="square" rtlCol="0">
            <a:spAutoFit/>
          </a:bodyPr>
          <a:lstStyle/>
          <a:p>
            <a:r>
              <a:rPr lang="en-IN" sz="2000" dirty="0" smtClean="0">
                <a:latin typeface="Cambria" panose="02040503050406030204" pitchFamily="18" charset="0"/>
                <a:ea typeface="Cambria" panose="02040503050406030204" pitchFamily="18" charset="0"/>
              </a:rPr>
              <a:t>4- Food </a:t>
            </a:r>
            <a:r>
              <a:rPr lang="en-IN" sz="2000" dirty="0">
                <a:latin typeface="Cambria" panose="02040503050406030204" pitchFamily="18" charset="0"/>
                <a:ea typeface="Cambria" panose="02040503050406030204" pitchFamily="18" charset="0"/>
              </a:rPr>
              <a:t>is prepared, packed and delivered hygienically.</a:t>
            </a:r>
          </a:p>
        </p:txBody>
      </p:sp>
    </p:spTree>
    <p:extLst>
      <p:ext uri="{BB962C8B-B14F-4D97-AF65-F5344CB8AC3E}">
        <p14:creationId xmlns:p14="http://schemas.microsoft.com/office/powerpoint/2010/main" val="2341818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942353" y="0"/>
            <a:ext cx="7010400" cy="6858000"/>
          </a:xfrm>
          <a:prstGeom prst="ellipse">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직사각형 2">
            <a:extLst>
              <a:ext uri="{FF2B5EF4-FFF2-40B4-BE49-F238E27FC236}">
                <a16:creationId xmlns="" xmlns:a16="http://schemas.microsoft.com/office/drawing/2014/main" id="{42F95D4A-0E5D-484A-BF86-FA850D9ECDB8}"/>
              </a:ext>
            </a:extLst>
          </p:cNvPr>
          <p:cNvSpPr/>
          <p:nvPr/>
        </p:nvSpPr>
        <p:spPr>
          <a:xfrm>
            <a:off x="132567" y="784419"/>
            <a:ext cx="3861309" cy="707886"/>
          </a:xfrm>
          <a:prstGeom prst="rect">
            <a:avLst/>
          </a:prstGeom>
        </p:spPr>
        <p:txBody>
          <a:bodyPr wrap="square">
            <a:spAutoFit/>
          </a:bodyPr>
          <a:lstStyle/>
          <a:p>
            <a:r>
              <a:rPr lang="en-IN" altLang="ko-KR" sz="4000" b="1" dirty="0" smtClean="0">
                <a:solidFill>
                  <a:schemeClr val="bg1"/>
                </a:solidFill>
                <a:latin typeface="Cambria" panose="02040503050406030204" pitchFamily="18" charset="0"/>
                <a:ea typeface="Cambria" panose="02040503050406030204" pitchFamily="18" charset="0"/>
                <a:cs typeface="Arial" pitchFamily="34" charset="0"/>
              </a:rPr>
              <a:t>Existing System</a:t>
            </a:r>
            <a:endParaRPr lang="en-US" altLang="ko-KR" sz="4000" b="1" dirty="0">
              <a:solidFill>
                <a:schemeClr val="bg1"/>
              </a:solidFill>
              <a:latin typeface="Cambria" panose="02040503050406030204" pitchFamily="18" charset="0"/>
              <a:ea typeface="Cambria" panose="02040503050406030204" pitchFamily="18" charset="0"/>
              <a:cs typeface="Arial" pitchFamily="34" charset="0"/>
            </a:endParaRPr>
          </a:p>
        </p:txBody>
      </p:sp>
      <p:sp>
        <p:nvSpPr>
          <p:cNvPr id="4" name="TextBox 3">
            <a:extLst>
              <a:ext uri="{FF2B5EF4-FFF2-40B4-BE49-F238E27FC236}">
                <a16:creationId xmlns="" xmlns:a16="http://schemas.microsoft.com/office/drawing/2014/main" id="{90595B94-4FF8-4D7F-83B5-6216DFEF2605}"/>
              </a:ext>
            </a:extLst>
          </p:cNvPr>
          <p:cNvSpPr txBox="1"/>
          <p:nvPr/>
        </p:nvSpPr>
        <p:spPr>
          <a:xfrm>
            <a:off x="277116" y="1922449"/>
            <a:ext cx="4017480" cy="3323987"/>
          </a:xfrm>
          <a:prstGeom prst="rect">
            <a:avLst/>
          </a:prstGeom>
          <a:noFill/>
        </p:spPr>
        <p:txBody>
          <a:bodyPr wrap="square" rtlCol="0">
            <a:spAutoFit/>
          </a:bodyPr>
          <a:lstStyle/>
          <a:p>
            <a:pPr algn="just">
              <a:lnSpc>
                <a:spcPct val="150000"/>
              </a:lnSpc>
            </a:pPr>
            <a:r>
              <a:rPr lang="en-IN" sz="2000" dirty="0" smtClean="0">
                <a:solidFill>
                  <a:schemeClr val="bg1"/>
                </a:solidFill>
                <a:latin typeface="Cambria" panose="02040503050406030204" pitchFamily="18" charset="0"/>
                <a:ea typeface="Cambria" panose="02040503050406030204" pitchFamily="18" charset="0"/>
              </a:rPr>
              <a:t>In </a:t>
            </a:r>
            <a:r>
              <a:rPr lang="en-IN" sz="2000" dirty="0">
                <a:solidFill>
                  <a:schemeClr val="bg1"/>
                </a:solidFill>
                <a:latin typeface="Cambria" panose="02040503050406030204" pitchFamily="18" charset="0"/>
                <a:ea typeface="Cambria" panose="02040503050406030204" pitchFamily="18" charset="0"/>
              </a:rPr>
              <a:t>existing system there are very less tiffin services and thus homemade tiffin's are not available to everyone, which leads to ordering and consumption of fast food on a regularly basis and thus disturbing the proper diet .</a:t>
            </a:r>
          </a:p>
        </p:txBody>
      </p:sp>
      <p:sp>
        <p:nvSpPr>
          <p:cNvPr id="5" name="직사각형 16">
            <a:extLst>
              <a:ext uri="{FF2B5EF4-FFF2-40B4-BE49-F238E27FC236}">
                <a16:creationId xmlns="" xmlns:a16="http://schemas.microsoft.com/office/drawing/2014/main" id="{D6908497-0028-41E1-9ADC-C46BD8D25318}"/>
              </a:ext>
            </a:extLst>
          </p:cNvPr>
          <p:cNvSpPr/>
          <p:nvPr/>
        </p:nvSpPr>
        <p:spPr>
          <a:xfrm>
            <a:off x="6337355" y="837537"/>
            <a:ext cx="5446195" cy="5493812"/>
          </a:xfrm>
          <a:prstGeom prst="rect">
            <a:avLst/>
          </a:prstGeom>
        </p:spPr>
        <p:txBody>
          <a:bodyPr wrap="square">
            <a:spAutoFit/>
          </a:bodyPr>
          <a:lstStyle/>
          <a:p>
            <a:pPr algn="just">
              <a:lnSpc>
                <a:spcPct val="150000"/>
              </a:lnSpc>
            </a:pPr>
            <a:r>
              <a:rPr lang="en-IN" dirty="0" smtClean="0">
                <a:latin typeface="Cambria" panose="02040503050406030204" pitchFamily="18" charset="0"/>
                <a:ea typeface="Cambria" panose="02040503050406030204" pitchFamily="18" charset="0"/>
              </a:rPr>
              <a:t>       </a:t>
            </a:r>
            <a:r>
              <a:rPr lang="en-IN" dirty="0" err="1" smtClean="0">
                <a:latin typeface="Cambria" panose="02040503050406030204" pitchFamily="18" charset="0"/>
                <a:ea typeface="Cambria" panose="02040503050406030204" pitchFamily="18" charset="0"/>
              </a:rPr>
              <a:t>ur</a:t>
            </a:r>
            <a:r>
              <a:rPr lang="en-IN" dirty="0" smtClean="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main objective is to deliver homemade and hygienic food to the people living away from there home. Our service let's people order homemade tiffin just like they order food from restaurants . </a:t>
            </a:r>
            <a:r>
              <a:rPr lang="en-IN" dirty="0" smtClean="0">
                <a:latin typeface="Cambria" panose="02040503050406030204" pitchFamily="18" charset="0"/>
                <a:ea typeface="Cambria" panose="02040503050406030204" pitchFamily="18" charset="0"/>
              </a:rPr>
              <a:t>They </a:t>
            </a:r>
            <a:r>
              <a:rPr lang="en-IN" dirty="0">
                <a:latin typeface="Cambria" panose="02040503050406030204" pitchFamily="18" charset="0"/>
                <a:ea typeface="Cambria" panose="02040503050406030204" pitchFamily="18" charset="0"/>
              </a:rPr>
              <a:t>can easily select a suitable meal plan from a variety of meal plans on our site according to their need and time . The food will be delivered at their doorstep which saves their time </a:t>
            </a:r>
            <a:r>
              <a:rPr lang="en-IN" dirty="0" smtClean="0">
                <a:latin typeface="Cambria" panose="02040503050406030204" pitchFamily="18" charset="0"/>
                <a:ea typeface="Cambria" panose="02040503050406030204" pitchFamily="18" charset="0"/>
              </a:rPr>
              <a:t>Our </a:t>
            </a:r>
            <a:r>
              <a:rPr lang="en-IN" dirty="0">
                <a:latin typeface="Cambria" panose="02040503050406030204" pitchFamily="18" charset="0"/>
                <a:ea typeface="Cambria" panose="02040503050406030204" pitchFamily="18" charset="0"/>
              </a:rPr>
              <a:t>system supports vocal for local as all the kitchens and home cooks from who we deliver the food are locals. Small home grown kitchens and Women's can easily cook comfort food and can get it delivered through our service which can help them earn in the comfort of their homes</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 xmlns:a16="http://schemas.microsoft.com/office/drawing/2014/main" id="{F8EBAA04-754A-4E4A-97F8-D45AF291497A}"/>
              </a:ext>
            </a:extLst>
          </p:cNvPr>
          <p:cNvSpPr txBox="1"/>
          <p:nvPr/>
        </p:nvSpPr>
        <p:spPr>
          <a:xfrm>
            <a:off x="7593703" y="251405"/>
            <a:ext cx="3146612" cy="523220"/>
          </a:xfrm>
          <a:prstGeom prst="rect">
            <a:avLst/>
          </a:prstGeom>
          <a:noFill/>
        </p:spPr>
        <p:txBody>
          <a:bodyPr wrap="square" rtlCol="0">
            <a:spAutoFit/>
          </a:bodyPr>
          <a:lstStyle/>
          <a:p>
            <a:r>
              <a:rPr lang="en-US" altLang="ko-KR" sz="2800" b="1" dirty="0" smtClean="0">
                <a:solidFill>
                  <a:schemeClr val="tx1">
                    <a:lumMod val="75000"/>
                    <a:lumOff val="25000"/>
                  </a:schemeClr>
                </a:solidFill>
                <a:latin typeface="Cambria" panose="02040503050406030204" pitchFamily="18" charset="0"/>
                <a:ea typeface="Cambria" panose="02040503050406030204" pitchFamily="18" charset="0"/>
                <a:cs typeface="Arial" pitchFamily="34" charset="0"/>
              </a:rPr>
              <a:t>Proposed System </a:t>
            </a:r>
            <a:endParaRPr lang="ko-KR" altLang="en-US" sz="2800" b="1" dirty="0">
              <a:solidFill>
                <a:schemeClr val="tx1">
                  <a:lumMod val="75000"/>
                  <a:lumOff val="25000"/>
                </a:schemeClr>
              </a:solidFill>
              <a:latin typeface="Cambria" panose="02040503050406030204" pitchFamily="18" charset="0"/>
              <a:cs typeface="Arial" pitchFamily="34" charset="0"/>
            </a:endParaRPr>
          </a:p>
        </p:txBody>
      </p:sp>
      <p:sp>
        <p:nvSpPr>
          <p:cNvPr id="7" name="TextBox 6">
            <a:extLst>
              <a:ext uri="{FF2B5EF4-FFF2-40B4-BE49-F238E27FC236}">
                <a16:creationId xmlns="" xmlns:a16="http://schemas.microsoft.com/office/drawing/2014/main" id="{F8EBAA04-754A-4E4A-97F8-D45AF291497A}"/>
              </a:ext>
            </a:extLst>
          </p:cNvPr>
          <p:cNvSpPr txBox="1"/>
          <p:nvPr/>
        </p:nvSpPr>
        <p:spPr>
          <a:xfrm>
            <a:off x="6269317" y="513015"/>
            <a:ext cx="634813" cy="923330"/>
          </a:xfrm>
          <a:prstGeom prst="rect">
            <a:avLst/>
          </a:prstGeom>
          <a:noFill/>
        </p:spPr>
        <p:txBody>
          <a:bodyPr wrap="square" rtlCol="0">
            <a:spAutoFit/>
          </a:bodyPr>
          <a:lstStyle/>
          <a:p>
            <a:pPr algn="r"/>
            <a:r>
              <a:rPr lang="en-US" altLang="ko-KR" sz="5400" dirty="0" smtClean="0">
                <a:solidFill>
                  <a:schemeClr val="tx1">
                    <a:lumMod val="75000"/>
                    <a:lumOff val="25000"/>
                  </a:schemeClr>
                </a:solidFill>
                <a:latin typeface="Cambria" panose="02040503050406030204" pitchFamily="18" charset="0"/>
                <a:ea typeface="Cambria" panose="02040503050406030204" pitchFamily="18" charset="0"/>
                <a:cs typeface="Arial" pitchFamily="34" charset="0"/>
              </a:rPr>
              <a:t>O</a:t>
            </a:r>
            <a:endParaRPr lang="ko-KR" altLang="en-US" sz="5400" dirty="0">
              <a:solidFill>
                <a:schemeClr val="tx1">
                  <a:lumMod val="75000"/>
                  <a:lumOff val="25000"/>
                </a:schemeClr>
              </a:solidFill>
              <a:latin typeface="Cambria" panose="02040503050406030204" pitchFamily="18" charset="0"/>
              <a:cs typeface="Arial" pitchFamily="34" charset="0"/>
            </a:endParaRPr>
          </a:p>
        </p:txBody>
      </p:sp>
      <p:grpSp>
        <p:nvGrpSpPr>
          <p:cNvPr id="13" name="Graphic 5343">
            <a:extLst>
              <a:ext uri="{FF2B5EF4-FFF2-40B4-BE49-F238E27FC236}">
                <a16:creationId xmlns="" xmlns:a16="http://schemas.microsoft.com/office/drawing/2014/main" id="{2B82E94A-0B11-49A6-8210-5F3321E36C7D}"/>
              </a:ext>
            </a:extLst>
          </p:cNvPr>
          <p:cNvGrpSpPr/>
          <p:nvPr/>
        </p:nvGrpSpPr>
        <p:grpSpPr>
          <a:xfrm>
            <a:off x="5277372" y="1500511"/>
            <a:ext cx="840506" cy="3856978"/>
            <a:chOff x="7783270" y="3992865"/>
            <a:chExt cx="264448" cy="1213522"/>
          </a:xfrm>
        </p:grpSpPr>
        <p:sp>
          <p:nvSpPr>
            <p:cNvPr id="14" name="Freeform: Shape 113">
              <a:extLst>
                <a:ext uri="{FF2B5EF4-FFF2-40B4-BE49-F238E27FC236}">
                  <a16:creationId xmlns="" xmlns:a16="http://schemas.microsoft.com/office/drawing/2014/main"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rgbClr val="25BDC7"/>
            </a:solidFill>
            <a:ln w="28575" cap="rnd">
              <a:solidFill>
                <a:srgbClr val="333331"/>
              </a:solidFill>
              <a:prstDash val="solid"/>
              <a:round/>
            </a:ln>
          </p:spPr>
          <p:txBody>
            <a:bodyPr rtlCol="0" anchor="ctr"/>
            <a:lstStyle/>
            <a:p>
              <a:endParaRPr lang="en-US"/>
            </a:p>
          </p:txBody>
        </p:sp>
        <p:sp>
          <p:nvSpPr>
            <p:cNvPr id="15" name="Freeform: Shape 114">
              <a:extLst>
                <a:ext uri="{FF2B5EF4-FFF2-40B4-BE49-F238E27FC236}">
                  <a16:creationId xmlns="" xmlns:a16="http://schemas.microsoft.com/office/drawing/2014/main"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6" name="Freeform: Shape 115">
              <a:extLst>
                <a:ext uri="{FF2B5EF4-FFF2-40B4-BE49-F238E27FC236}">
                  <a16:creationId xmlns="" xmlns:a16="http://schemas.microsoft.com/office/drawing/2014/main"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7" name="Freeform: Shape 116">
              <a:extLst>
                <a:ext uri="{FF2B5EF4-FFF2-40B4-BE49-F238E27FC236}">
                  <a16:creationId xmlns="" xmlns:a16="http://schemas.microsoft.com/office/drawing/2014/main" id="{EC6350CB-3962-4B5B-808A-A32F273BF49E}"/>
                </a:ext>
              </a:extLst>
            </p:cNvPr>
            <p:cNvSpPr/>
            <p:nvPr/>
          </p:nvSpPr>
          <p:spPr>
            <a:xfrm>
              <a:off x="7809592"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spTree>
    <p:extLst>
      <p:ext uri="{BB962C8B-B14F-4D97-AF65-F5344CB8AC3E}">
        <p14:creationId xmlns:p14="http://schemas.microsoft.com/office/powerpoint/2010/main" val="288844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05" y="752756"/>
            <a:ext cx="1286972" cy="1400891"/>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2565" y="1076024"/>
            <a:ext cx="1099911" cy="1096245"/>
          </a:xfrm>
          <a:prstGeom prst="rect">
            <a:avLst/>
          </a:prstGeom>
        </p:spPr>
      </p:pic>
      <p:pic>
        <p:nvPicPr>
          <p:cNvPr id="31" name="Picture 30"/>
          <p:cNvPicPr>
            <a:picLocks noChangeAspect="1"/>
          </p:cNvPicPr>
          <p:nvPr/>
        </p:nvPicPr>
        <p:blipFill>
          <a:blip r:embed="rId5" cstate="print">
            <a:extLst>
              <a:ext uri="{BEBA8EAE-BF5A-486C-A8C5-ECC9F3942E4B}">
                <a14:imgProps xmlns:a14="http://schemas.microsoft.com/office/drawing/2010/main">
                  <a14:imgLayer r:embed="rId6">
                    <a14:imgEffect>
                      <a14:backgroundRemoval t="301" b="94737" l="1395" r="96977">
                        <a14:foregroundMark x1="50465" y1="82556" x2="50465" y2="82556"/>
                        <a14:foregroundMark x1="58605" y1="55789" x2="58605" y2="55789"/>
                        <a14:foregroundMark x1="54767" y1="34135" x2="54767" y2="34135"/>
                      </a14:backgroundRemoval>
                    </a14:imgEffect>
                  </a14:imgLayer>
                </a14:imgProps>
              </a:ext>
              <a:ext uri="{28A0092B-C50C-407E-A947-70E740481C1C}">
                <a14:useLocalDpi xmlns:a14="http://schemas.microsoft.com/office/drawing/2010/main" val="0"/>
              </a:ext>
            </a:extLst>
          </a:blip>
          <a:stretch>
            <a:fillRect/>
          </a:stretch>
        </p:blipFill>
        <p:spPr>
          <a:xfrm>
            <a:off x="8740788" y="1144501"/>
            <a:ext cx="1203063" cy="930276"/>
          </a:xfrm>
          <a:prstGeom prst="rect">
            <a:avLst/>
          </a:prstGeom>
        </p:spPr>
      </p:pic>
      <p:sp>
        <p:nvSpPr>
          <p:cNvPr id="33" name="TextBox 32"/>
          <p:cNvSpPr txBox="1"/>
          <p:nvPr/>
        </p:nvSpPr>
        <p:spPr>
          <a:xfrm>
            <a:off x="4154426" y="203200"/>
            <a:ext cx="3982720" cy="584775"/>
          </a:xfrm>
          <a:prstGeom prst="rect">
            <a:avLst/>
          </a:prstGeom>
          <a:noFill/>
        </p:spPr>
        <p:txBody>
          <a:bodyPr wrap="square" rtlCol="0">
            <a:spAutoFit/>
          </a:bodyPr>
          <a:lstStyle/>
          <a:p>
            <a:r>
              <a:rPr lang="en-IN" sz="3200" dirty="0" smtClean="0">
                <a:latin typeface="Cambria" panose="02040503050406030204" pitchFamily="18" charset="0"/>
                <a:ea typeface="Cambria" panose="02040503050406030204" pitchFamily="18" charset="0"/>
              </a:rPr>
              <a:t>System Requirements</a:t>
            </a:r>
            <a:endParaRPr lang="en-IN" sz="3200" dirty="0">
              <a:latin typeface="Cambria" panose="02040503050406030204" pitchFamily="18" charset="0"/>
              <a:ea typeface="Cambria" panose="02040503050406030204" pitchFamily="18" charset="0"/>
            </a:endParaRPr>
          </a:p>
        </p:txBody>
      </p:sp>
      <p:sp>
        <p:nvSpPr>
          <p:cNvPr id="34" name="TextBox 33"/>
          <p:cNvSpPr txBox="1"/>
          <p:nvPr/>
        </p:nvSpPr>
        <p:spPr>
          <a:xfrm>
            <a:off x="733915" y="2506171"/>
            <a:ext cx="3025151" cy="461665"/>
          </a:xfrm>
          <a:prstGeom prst="rect">
            <a:avLst/>
          </a:prstGeom>
          <a:noFill/>
        </p:spPr>
        <p:txBody>
          <a:bodyPr wrap="square" rtlCol="0">
            <a:spAutoFit/>
          </a:bodyPr>
          <a:lstStyle/>
          <a:p>
            <a:pPr algn="ctr"/>
            <a:r>
              <a:rPr lang="en-IN" sz="2400" b="1" dirty="0" smtClean="0">
                <a:ea typeface="Cambria" panose="02040503050406030204" pitchFamily="18" charset="0"/>
              </a:rPr>
              <a:t>Any operating system</a:t>
            </a:r>
            <a:endParaRPr lang="en-IN" sz="2400" b="1" dirty="0">
              <a:ea typeface="Cambria" panose="02040503050406030204" pitchFamily="18" charset="0"/>
            </a:endParaRPr>
          </a:p>
        </p:txBody>
      </p:sp>
      <p:sp>
        <p:nvSpPr>
          <p:cNvPr id="35" name="TextBox 34"/>
          <p:cNvSpPr txBox="1"/>
          <p:nvPr/>
        </p:nvSpPr>
        <p:spPr>
          <a:xfrm>
            <a:off x="4629654" y="2499399"/>
            <a:ext cx="2745636" cy="461665"/>
          </a:xfrm>
          <a:prstGeom prst="rect">
            <a:avLst/>
          </a:prstGeom>
          <a:noFill/>
        </p:spPr>
        <p:txBody>
          <a:bodyPr wrap="square" rtlCol="0">
            <a:spAutoFit/>
          </a:bodyPr>
          <a:lstStyle/>
          <a:p>
            <a:pPr algn="ctr"/>
            <a:r>
              <a:rPr lang="en-IN" sz="2400" b="1" dirty="0" smtClean="0">
                <a:ea typeface="Cambria" panose="02040503050406030204" pitchFamily="18" charset="0"/>
              </a:rPr>
              <a:t>Any web browser</a:t>
            </a:r>
            <a:endParaRPr lang="en-IN" sz="2400" b="1" dirty="0">
              <a:ea typeface="Cambria" panose="02040503050406030204" pitchFamily="18" charset="0"/>
            </a:endParaRPr>
          </a:p>
        </p:txBody>
      </p:sp>
      <p:sp>
        <p:nvSpPr>
          <p:cNvPr id="36" name="Rectangle 35"/>
          <p:cNvSpPr/>
          <p:nvPr/>
        </p:nvSpPr>
        <p:spPr>
          <a:xfrm>
            <a:off x="1255835" y="2231555"/>
            <a:ext cx="1947925" cy="262704"/>
          </a:xfrm>
          <a:prstGeom prst="rect">
            <a:avLst/>
          </a:prstGeom>
          <a:solidFill>
            <a:srgbClr val="1B7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Operating System</a:t>
            </a:r>
            <a:endParaRPr lang="en-IN" dirty="0"/>
          </a:p>
        </p:txBody>
      </p:sp>
      <p:sp>
        <p:nvSpPr>
          <p:cNvPr id="37" name="Rectangle 36"/>
          <p:cNvSpPr/>
          <p:nvPr/>
        </p:nvSpPr>
        <p:spPr>
          <a:xfrm>
            <a:off x="4958559" y="2243467"/>
            <a:ext cx="1947925" cy="262704"/>
          </a:xfrm>
          <a:prstGeom prst="rect">
            <a:avLst/>
          </a:prstGeom>
          <a:solidFill>
            <a:srgbClr val="EC61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a:t>
            </a:r>
            <a:endParaRPr lang="en-IN" dirty="0"/>
          </a:p>
        </p:txBody>
      </p:sp>
      <p:sp>
        <p:nvSpPr>
          <p:cNvPr id="38" name="Rectangle 37"/>
          <p:cNvSpPr/>
          <p:nvPr/>
        </p:nvSpPr>
        <p:spPr>
          <a:xfrm>
            <a:off x="8486745" y="2243467"/>
            <a:ext cx="1947925" cy="262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Connectivity</a:t>
            </a:r>
            <a:endParaRPr lang="en-IN" dirty="0"/>
          </a:p>
        </p:txBody>
      </p:sp>
      <p:sp>
        <p:nvSpPr>
          <p:cNvPr id="39" name="TextBox 38"/>
          <p:cNvSpPr txBox="1"/>
          <p:nvPr/>
        </p:nvSpPr>
        <p:spPr>
          <a:xfrm>
            <a:off x="8183128" y="2499398"/>
            <a:ext cx="2758023" cy="461665"/>
          </a:xfrm>
          <a:prstGeom prst="rect">
            <a:avLst/>
          </a:prstGeom>
          <a:noFill/>
        </p:spPr>
        <p:txBody>
          <a:bodyPr wrap="square" rtlCol="0">
            <a:spAutoFit/>
          </a:bodyPr>
          <a:lstStyle/>
          <a:p>
            <a:pPr algn="ctr"/>
            <a:r>
              <a:rPr lang="en-IN" sz="2400" b="1" dirty="0" smtClean="0">
                <a:ea typeface="Cambria" panose="02040503050406030204" pitchFamily="18" charset="0"/>
              </a:rPr>
              <a:t>Internet connection</a:t>
            </a:r>
            <a:endParaRPr lang="en-IN" sz="2400" b="1" dirty="0">
              <a:ea typeface="Cambria" panose="02040503050406030204" pitchFamily="18" charset="0"/>
            </a:endParaRPr>
          </a:p>
        </p:txBody>
      </p:sp>
      <p:sp>
        <p:nvSpPr>
          <p:cNvPr id="55" name="Rounded Rectangle 3">
            <a:extLst>
              <a:ext uri="{FF2B5EF4-FFF2-40B4-BE49-F238E27FC236}">
                <a16:creationId xmlns="" xmlns:a16="http://schemas.microsoft.com/office/drawing/2014/main" id="{B8E61DA8-BD8E-4BA2-A3DE-F334A44B3224}"/>
              </a:ext>
            </a:extLst>
          </p:cNvPr>
          <p:cNvSpPr/>
          <p:nvPr/>
        </p:nvSpPr>
        <p:spPr>
          <a:xfrm flipH="1">
            <a:off x="172720" y="4199780"/>
            <a:ext cx="1624936" cy="1770014"/>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6" name="Rounded Rectangle 8">
            <a:extLst>
              <a:ext uri="{FF2B5EF4-FFF2-40B4-BE49-F238E27FC236}">
                <a16:creationId xmlns="" xmlns:a16="http://schemas.microsoft.com/office/drawing/2014/main" id="{28804749-AAD8-4735-92EB-9932CCC13B87}"/>
              </a:ext>
            </a:extLst>
          </p:cNvPr>
          <p:cNvSpPr/>
          <p:nvPr/>
        </p:nvSpPr>
        <p:spPr>
          <a:xfrm flipH="1">
            <a:off x="160214" y="4115470"/>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ounded Rectangle 6">
            <a:extLst>
              <a:ext uri="{FF2B5EF4-FFF2-40B4-BE49-F238E27FC236}">
                <a16:creationId xmlns="" xmlns:a16="http://schemas.microsoft.com/office/drawing/2014/main" id="{7AA4DA57-306A-4CE9-8768-E84E11C4F019}"/>
              </a:ext>
            </a:extLst>
          </p:cNvPr>
          <p:cNvSpPr/>
          <p:nvPr/>
        </p:nvSpPr>
        <p:spPr>
          <a:xfrm flipH="1">
            <a:off x="5303919" y="4199780"/>
            <a:ext cx="1624936" cy="1700765"/>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8" name="Rounded Rectangle 8">
            <a:extLst>
              <a:ext uri="{FF2B5EF4-FFF2-40B4-BE49-F238E27FC236}">
                <a16:creationId xmlns="" xmlns:a16="http://schemas.microsoft.com/office/drawing/2014/main" id="{4124F99F-2CE5-4D40-8B51-16629DFD4DE8}"/>
              </a:ext>
            </a:extLst>
          </p:cNvPr>
          <p:cNvSpPr/>
          <p:nvPr/>
        </p:nvSpPr>
        <p:spPr>
          <a:xfrm flipH="1">
            <a:off x="5303918" y="4104639"/>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32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Rounded Rectangle 9">
            <a:extLst>
              <a:ext uri="{FF2B5EF4-FFF2-40B4-BE49-F238E27FC236}">
                <a16:creationId xmlns="" xmlns:a16="http://schemas.microsoft.com/office/drawing/2014/main" id="{541B7681-937A-4BD1-9987-E85EFF64716D}"/>
              </a:ext>
            </a:extLst>
          </p:cNvPr>
          <p:cNvSpPr/>
          <p:nvPr/>
        </p:nvSpPr>
        <p:spPr>
          <a:xfrm flipH="1">
            <a:off x="3586746" y="4199780"/>
            <a:ext cx="1624936" cy="1700765"/>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8">
            <a:extLst>
              <a:ext uri="{FF2B5EF4-FFF2-40B4-BE49-F238E27FC236}">
                <a16:creationId xmlns="" xmlns:a16="http://schemas.microsoft.com/office/drawing/2014/main" id="{65803AF8-61FA-4697-9751-A0DBA07A457B}"/>
              </a:ext>
            </a:extLst>
          </p:cNvPr>
          <p:cNvSpPr/>
          <p:nvPr/>
        </p:nvSpPr>
        <p:spPr>
          <a:xfrm flipH="1">
            <a:off x="3586745" y="4104639"/>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ounded Rectangle 12">
            <a:extLst>
              <a:ext uri="{FF2B5EF4-FFF2-40B4-BE49-F238E27FC236}">
                <a16:creationId xmlns="" xmlns:a16="http://schemas.microsoft.com/office/drawing/2014/main" id="{9BA82624-95D1-4959-8B4B-944BD669DB41}"/>
              </a:ext>
            </a:extLst>
          </p:cNvPr>
          <p:cNvSpPr/>
          <p:nvPr/>
        </p:nvSpPr>
        <p:spPr>
          <a:xfrm flipH="1">
            <a:off x="8748424" y="4199780"/>
            <a:ext cx="1624936" cy="1713340"/>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8">
            <a:extLst>
              <a:ext uri="{FF2B5EF4-FFF2-40B4-BE49-F238E27FC236}">
                <a16:creationId xmlns="" xmlns:a16="http://schemas.microsoft.com/office/drawing/2014/main" id="{67CC823D-B53A-4205-B89B-A1FB23FAE935}"/>
              </a:ext>
            </a:extLst>
          </p:cNvPr>
          <p:cNvSpPr/>
          <p:nvPr/>
        </p:nvSpPr>
        <p:spPr>
          <a:xfrm flipH="1">
            <a:off x="8748423" y="4104639"/>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TextBox 62">
            <a:extLst>
              <a:ext uri="{FF2B5EF4-FFF2-40B4-BE49-F238E27FC236}">
                <a16:creationId xmlns="" xmlns:a16="http://schemas.microsoft.com/office/drawing/2014/main" id="{E5C981E0-6E3D-4E68-8650-37C48358978F}"/>
              </a:ext>
            </a:extLst>
          </p:cNvPr>
          <p:cNvSpPr txBox="1"/>
          <p:nvPr/>
        </p:nvSpPr>
        <p:spPr>
          <a:xfrm>
            <a:off x="303295" y="4941599"/>
            <a:ext cx="1338774" cy="584775"/>
          </a:xfrm>
          <a:prstGeom prst="rect">
            <a:avLst/>
          </a:prstGeom>
          <a:noFill/>
        </p:spPr>
        <p:txBody>
          <a:bodyPr wrap="square" rtlCol="0">
            <a:spAutoFit/>
          </a:bodyPr>
          <a:lstStyle/>
          <a:p>
            <a:pPr algn="ctr"/>
            <a:r>
              <a:rPr lang="en-US" altLang="ko-KR" sz="1600" dirty="0" smtClean="0">
                <a:solidFill>
                  <a:schemeClr val="tx1">
                    <a:lumMod val="75000"/>
                    <a:lumOff val="25000"/>
                  </a:schemeClr>
                </a:solidFill>
                <a:cs typeface="Arial" pitchFamily="34" charset="0"/>
              </a:rPr>
              <a:t>Front-end development</a:t>
            </a:r>
            <a:endParaRPr lang="en-US" altLang="ko-KR" sz="1600" dirty="0">
              <a:solidFill>
                <a:schemeClr val="tx1">
                  <a:lumMod val="65000"/>
                  <a:lumOff val="35000"/>
                </a:schemeClr>
              </a:solidFill>
              <a:cs typeface="Arial" pitchFamily="34" charset="0"/>
            </a:endParaRPr>
          </a:p>
        </p:txBody>
      </p:sp>
      <p:sp>
        <p:nvSpPr>
          <p:cNvPr id="64" name="TextBox 63">
            <a:extLst>
              <a:ext uri="{FF2B5EF4-FFF2-40B4-BE49-F238E27FC236}">
                <a16:creationId xmlns="" xmlns:a16="http://schemas.microsoft.com/office/drawing/2014/main" id="{F154565C-881A-49CB-9015-D7C16FF3B008}"/>
              </a:ext>
            </a:extLst>
          </p:cNvPr>
          <p:cNvSpPr txBox="1"/>
          <p:nvPr/>
        </p:nvSpPr>
        <p:spPr>
          <a:xfrm>
            <a:off x="5459807" y="4941599"/>
            <a:ext cx="1338774" cy="584775"/>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Front-end development</a:t>
            </a:r>
            <a:endParaRPr lang="en-US" altLang="ko-KR" sz="1600" dirty="0">
              <a:solidFill>
                <a:schemeClr val="tx1">
                  <a:lumMod val="65000"/>
                  <a:lumOff val="35000"/>
                </a:schemeClr>
              </a:solidFill>
              <a:cs typeface="Arial" pitchFamily="34" charset="0"/>
            </a:endParaRPr>
          </a:p>
        </p:txBody>
      </p:sp>
      <p:sp>
        <p:nvSpPr>
          <p:cNvPr id="65" name="TextBox 64">
            <a:extLst>
              <a:ext uri="{FF2B5EF4-FFF2-40B4-BE49-F238E27FC236}">
                <a16:creationId xmlns="" xmlns:a16="http://schemas.microsoft.com/office/drawing/2014/main" id="{F21CA100-5BBD-4380-AB3F-6A942684D9E8}"/>
              </a:ext>
            </a:extLst>
          </p:cNvPr>
          <p:cNvSpPr txBox="1"/>
          <p:nvPr/>
        </p:nvSpPr>
        <p:spPr>
          <a:xfrm>
            <a:off x="3745067" y="4942408"/>
            <a:ext cx="1338774" cy="584775"/>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Front-end development</a:t>
            </a:r>
            <a:endParaRPr lang="en-US" altLang="ko-KR" sz="1600" dirty="0">
              <a:solidFill>
                <a:schemeClr val="tx1">
                  <a:lumMod val="65000"/>
                  <a:lumOff val="35000"/>
                </a:schemeClr>
              </a:solidFill>
              <a:cs typeface="Arial" pitchFamily="34" charset="0"/>
            </a:endParaRPr>
          </a:p>
        </p:txBody>
      </p:sp>
      <p:sp>
        <p:nvSpPr>
          <p:cNvPr id="66" name="TextBox 65">
            <a:extLst>
              <a:ext uri="{FF2B5EF4-FFF2-40B4-BE49-F238E27FC236}">
                <a16:creationId xmlns="" xmlns:a16="http://schemas.microsoft.com/office/drawing/2014/main" id="{B1A54256-28DB-41F1-BB7B-D7DAB005F9A9}"/>
              </a:ext>
            </a:extLst>
          </p:cNvPr>
          <p:cNvSpPr txBox="1"/>
          <p:nvPr/>
        </p:nvSpPr>
        <p:spPr>
          <a:xfrm>
            <a:off x="8904311" y="4942408"/>
            <a:ext cx="1338774" cy="338554"/>
          </a:xfrm>
          <a:prstGeom prst="rect">
            <a:avLst/>
          </a:prstGeom>
          <a:noFill/>
        </p:spPr>
        <p:txBody>
          <a:bodyPr wrap="square" rtlCol="0">
            <a:spAutoFit/>
          </a:bodyPr>
          <a:lstStyle/>
          <a:p>
            <a:pPr algn="ctr"/>
            <a:r>
              <a:rPr lang="en-US" altLang="ko-KR" sz="1600" dirty="0" smtClean="0">
                <a:solidFill>
                  <a:schemeClr val="tx1">
                    <a:lumMod val="75000"/>
                    <a:lumOff val="25000"/>
                  </a:schemeClr>
                </a:solidFill>
                <a:cs typeface="Arial" pitchFamily="34" charset="0"/>
              </a:rPr>
              <a:t>Database</a:t>
            </a:r>
            <a:endParaRPr lang="en-US" altLang="ko-KR" sz="1600" dirty="0">
              <a:solidFill>
                <a:schemeClr val="tx1">
                  <a:lumMod val="65000"/>
                  <a:lumOff val="35000"/>
                </a:schemeClr>
              </a:solidFill>
              <a:cs typeface="Arial" pitchFamily="34" charset="0"/>
            </a:endParaRPr>
          </a:p>
        </p:txBody>
      </p:sp>
      <p:sp>
        <p:nvSpPr>
          <p:cNvPr id="67" name="Rounded Rectangle 33">
            <a:extLst>
              <a:ext uri="{FF2B5EF4-FFF2-40B4-BE49-F238E27FC236}">
                <a16:creationId xmlns="" xmlns:a16="http://schemas.microsoft.com/office/drawing/2014/main" id="{F6E16F3F-FE25-42A3-ACD8-8F616B4D2805}"/>
              </a:ext>
            </a:extLst>
          </p:cNvPr>
          <p:cNvSpPr/>
          <p:nvPr/>
        </p:nvSpPr>
        <p:spPr>
          <a:xfrm flipH="1">
            <a:off x="1869573" y="4199780"/>
            <a:ext cx="1624936" cy="1700765"/>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Rounded Rectangle 8">
            <a:extLst>
              <a:ext uri="{FF2B5EF4-FFF2-40B4-BE49-F238E27FC236}">
                <a16:creationId xmlns="" xmlns:a16="http://schemas.microsoft.com/office/drawing/2014/main" id="{9C4F290A-C471-4189-80E8-F8C22516D58C}"/>
              </a:ext>
            </a:extLst>
          </p:cNvPr>
          <p:cNvSpPr/>
          <p:nvPr/>
        </p:nvSpPr>
        <p:spPr>
          <a:xfrm flipH="1">
            <a:off x="1869572" y="4104639"/>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1B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TextBox 68">
            <a:extLst>
              <a:ext uri="{FF2B5EF4-FFF2-40B4-BE49-F238E27FC236}">
                <a16:creationId xmlns="" xmlns:a16="http://schemas.microsoft.com/office/drawing/2014/main" id="{AE1EF70A-8FB6-415D-848B-584D49A23517}"/>
              </a:ext>
            </a:extLst>
          </p:cNvPr>
          <p:cNvSpPr txBox="1"/>
          <p:nvPr/>
        </p:nvSpPr>
        <p:spPr>
          <a:xfrm>
            <a:off x="2017734" y="4945438"/>
            <a:ext cx="1338774" cy="584775"/>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Front-end development</a:t>
            </a:r>
            <a:endParaRPr lang="en-US" altLang="ko-KR" sz="1600" dirty="0">
              <a:solidFill>
                <a:schemeClr val="tx1">
                  <a:lumMod val="65000"/>
                  <a:lumOff val="35000"/>
                </a:schemeClr>
              </a:solidFill>
              <a:cs typeface="Arial" pitchFamily="34" charset="0"/>
            </a:endParaRPr>
          </a:p>
        </p:txBody>
      </p:sp>
      <p:sp>
        <p:nvSpPr>
          <p:cNvPr id="83" name="Rounded Rectangle 12">
            <a:extLst>
              <a:ext uri="{FF2B5EF4-FFF2-40B4-BE49-F238E27FC236}">
                <a16:creationId xmlns="" xmlns:a16="http://schemas.microsoft.com/office/drawing/2014/main" id="{FF35C142-30F2-42BB-9E46-017387D6FAB4}"/>
              </a:ext>
            </a:extLst>
          </p:cNvPr>
          <p:cNvSpPr/>
          <p:nvPr/>
        </p:nvSpPr>
        <p:spPr>
          <a:xfrm flipH="1">
            <a:off x="7031252" y="4199780"/>
            <a:ext cx="1624936" cy="1713340"/>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8">
            <a:extLst>
              <a:ext uri="{FF2B5EF4-FFF2-40B4-BE49-F238E27FC236}">
                <a16:creationId xmlns="" xmlns:a16="http://schemas.microsoft.com/office/drawing/2014/main" id="{03D83E35-FC92-4772-85BF-34C00F453C29}"/>
              </a:ext>
            </a:extLst>
          </p:cNvPr>
          <p:cNvSpPr/>
          <p:nvPr/>
        </p:nvSpPr>
        <p:spPr>
          <a:xfrm flipH="1">
            <a:off x="7031251" y="4104639"/>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92C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TextBox 84">
            <a:extLst>
              <a:ext uri="{FF2B5EF4-FFF2-40B4-BE49-F238E27FC236}">
                <a16:creationId xmlns="" xmlns:a16="http://schemas.microsoft.com/office/drawing/2014/main" id="{EA8AEF64-861E-4A37-90E9-4C3B6E4180FB}"/>
              </a:ext>
            </a:extLst>
          </p:cNvPr>
          <p:cNvSpPr txBox="1"/>
          <p:nvPr/>
        </p:nvSpPr>
        <p:spPr>
          <a:xfrm>
            <a:off x="7174332" y="4941599"/>
            <a:ext cx="1338774" cy="584775"/>
          </a:xfrm>
          <a:prstGeom prst="rect">
            <a:avLst/>
          </a:prstGeom>
          <a:noFill/>
        </p:spPr>
        <p:txBody>
          <a:bodyPr wrap="square" rtlCol="0">
            <a:spAutoFit/>
          </a:bodyPr>
          <a:lstStyle/>
          <a:p>
            <a:pPr algn="ctr"/>
            <a:r>
              <a:rPr lang="en-US" altLang="ko-KR" sz="1600" dirty="0" smtClean="0">
                <a:solidFill>
                  <a:schemeClr val="tx1">
                    <a:lumMod val="75000"/>
                    <a:lumOff val="25000"/>
                  </a:schemeClr>
                </a:solidFill>
                <a:cs typeface="Arial" pitchFamily="34" charset="0"/>
              </a:rPr>
              <a:t>Back-end </a:t>
            </a:r>
            <a:r>
              <a:rPr lang="en-US" altLang="ko-KR" sz="1600" dirty="0">
                <a:solidFill>
                  <a:schemeClr val="tx1">
                    <a:lumMod val="75000"/>
                    <a:lumOff val="25000"/>
                  </a:schemeClr>
                </a:solidFill>
                <a:cs typeface="Arial" pitchFamily="34" charset="0"/>
              </a:rPr>
              <a:t>development</a:t>
            </a:r>
            <a:endParaRPr lang="en-US" altLang="ko-KR" sz="1600" dirty="0">
              <a:solidFill>
                <a:schemeClr val="tx1">
                  <a:lumMod val="65000"/>
                  <a:lumOff val="35000"/>
                </a:schemeClr>
              </a:solidFill>
              <a:cs typeface="Arial" pitchFamily="34" charset="0"/>
            </a:endParaRPr>
          </a:p>
        </p:txBody>
      </p:sp>
      <p:sp>
        <p:nvSpPr>
          <p:cNvPr id="92" name="TextBox 91"/>
          <p:cNvSpPr txBox="1"/>
          <p:nvPr/>
        </p:nvSpPr>
        <p:spPr>
          <a:xfrm>
            <a:off x="455210" y="4286324"/>
            <a:ext cx="1034944"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HTML5</a:t>
            </a:r>
            <a:endParaRPr lang="en-IN" sz="2000" b="1" dirty="0">
              <a:solidFill>
                <a:schemeClr val="bg1"/>
              </a:solidFill>
              <a:latin typeface="Cambria" panose="02040503050406030204" pitchFamily="18" charset="0"/>
              <a:ea typeface="Cambria" panose="02040503050406030204" pitchFamily="18" charset="0"/>
            </a:endParaRPr>
          </a:p>
        </p:txBody>
      </p:sp>
      <p:sp>
        <p:nvSpPr>
          <p:cNvPr id="93" name="TextBox 92"/>
          <p:cNvSpPr txBox="1"/>
          <p:nvPr/>
        </p:nvSpPr>
        <p:spPr>
          <a:xfrm>
            <a:off x="2297766" y="4275493"/>
            <a:ext cx="743537"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CSS3</a:t>
            </a:r>
            <a:endParaRPr lang="en-IN" sz="2000" b="1" dirty="0">
              <a:solidFill>
                <a:schemeClr val="bg1"/>
              </a:solidFill>
              <a:latin typeface="Cambria" panose="02040503050406030204" pitchFamily="18" charset="0"/>
              <a:ea typeface="Cambria" panose="02040503050406030204" pitchFamily="18" charset="0"/>
            </a:endParaRPr>
          </a:p>
        </p:txBody>
      </p:sp>
      <p:sp>
        <p:nvSpPr>
          <p:cNvPr id="94" name="TextBox 93"/>
          <p:cNvSpPr txBox="1"/>
          <p:nvPr/>
        </p:nvSpPr>
        <p:spPr>
          <a:xfrm>
            <a:off x="3730567" y="4275493"/>
            <a:ext cx="1475347"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JavaScript</a:t>
            </a:r>
            <a:endParaRPr lang="en-IN" sz="2000" b="1" dirty="0">
              <a:solidFill>
                <a:schemeClr val="bg1"/>
              </a:solidFill>
              <a:latin typeface="Cambria" panose="02040503050406030204" pitchFamily="18" charset="0"/>
              <a:ea typeface="Cambria" panose="02040503050406030204" pitchFamily="18" charset="0"/>
            </a:endParaRPr>
          </a:p>
        </p:txBody>
      </p:sp>
      <p:sp>
        <p:nvSpPr>
          <p:cNvPr id="95" name="TextBox 94"/>
          <p:cNvSpPr txBox="1"/>
          <p:nvPr/>
        </p:nvSpPr>
        <p:spPr>
          <a:xfrm>
            <a:off x="5459807" y="4274297"/>
            <a:ext cx="1410374"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Bootstrap</a:t>
            </a:r>
            <a:endParaRPr lang="en-IN" sz="2000" b="1" dirty="0">
              <a:solidFill>
                <a:schemeClr val="bg1"/>
              </a:solidFill>
              <a:latin typeface="Cambria" panose="02040503050406030204" pitchFamily="18" charset="0"/>
              <a:ea typeface="Cambria" panose="02040503050406030204" pitchFamily="18" charset="0"/>
            </a:endParaRPr>
          </a:p>
        </p:txBody>
      </p:sp>
      <p:sp>
        <p:nvSpPr>
          <p:cNvPr id="96" name="TextBox 95"/>
          <p:cNvSpPr txBox="1"/>
          <p:nvPr/>
        </p:nvSpPr>
        <p:spPr>
          <a:xfrm>
            <a:off x="7536920" y="4286324"/>
            <a:ext cx="730944"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PHP</a:t>
            </a:r>
            <a:endParaRPr lang="en-IN" sz="2000" b="1" dirty="0">
              <a:solidFill>
                <a:schemeClr val="bg1"/>
              </a:solidFill>
              <a:latin typeface="Cambria" panose="02040503050406030204" pitchFamily="18" charset="0"/>
              <a:ea typeface="Cambria" panose="02040503050406030204" pitchFamily="18" charset="0"/>
            </a:endParaRPr>
          </a:p>
        </p:txBody>
      </p:sp>
      <p:sp>
        <p:nvSpPr>
          <p:cNvPr id="97" name="TextBox 96"/>
          <p:cNvSpPr txBox="1"/>
          <p:nvPr/>
        </p:nvSpPr>
        <p:spPr>
          <a:xfrm>
            <a:off x="9049865" y="4263396"/>
            <a:ext cx="1047666"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MySQL</a:t>
            </a:r>
            <a:endParaRPr lang="en-IN" sz="2000" b="1" dirty="0">
              <a:solidFill>
                <a:schemeClr val="bg1"/>
              </a:solidFill>
              <a:latin typeface="Cambria" panose="02040503050406030204" pitchFamily="18" charset="0"/>
              <a:ea typeface="Cambria" panose="02040503050406030204" pitchFamily="18" charset="0"/>
            </a:endParaRPr>
          </a:p>
        </p:txBody>
      </p:sp>
      <p:sp>
        <p:nvSpPr>
          <p:cNvPr id="98" name="Rounded Rectangle 12">
            <a:extLst>
              <a:ext uri="{FF2B5EF4-FFF2-40B4-BE49-F238E27FC236}">
                <a16:creationId xmlns="" xmlns:a16="http://schemas.microsoft.com/office/drawing/2014/main" id="{9BA82624-95D1-4959-8B4B-944BD669DB41}"/>
              </a:ext>
            </a:extLst>
          </p:cNvPr>
          <p:cNvSpPr/>
          <p:nvPr/>
        </p:nvSpPr>
        <p:spPr>
          <a:xfrm flipH="1">
            <a:off x="10450965" y="4187205"/>
            <a:ext cx="1624936" cy="1713340"/>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Rounded Rectangle 8">
            <a:extLst>
              <a:ext uri="{FF2B5EF4-FFF2-40B4-BE49-F238E27FC236}">
                <a16:creationId xmlns="" xmlns:a16="http://schemas.microsoft.com/office/drawing/2014/main" id="{67CC823D-B53A-4205-B89B-A1FB23FAE935}"/>
              </a:ext>
            </a:extLst>
          </p:cNvPr>
          <p:cNvSpPr/>
          <p:nvPr/>
        </p:nvSpPr>
        <p:spPr>
          <a:xfrm flipH="1">
            <a:off x="10450964" y="4092064"/>
            <a:ext cx="1624936" cy="741819"/>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0" name="TextBox 99">
            <a:extLst>
              <a:ext uri="{FF2B5EF4-FFF2-40B4-BE49-F238E27FC236}">
                <a16:creationId xmlns="" xmlns:a16="http://schemas.microsoft.com/office/drawing/2014/main" id="{B1A54256-28DB-41F1-BB7B-D7DAB005F9A9}"/>
              </a:ext>
            </a:extLst>
          </p:cNvPr>
          <p:cNvSpPr txBox="1"/>
          <p:nvPr/>
        </p:nvSpPr>
        <p:spPr>
          <a:xfrm>
            <a:off x="10606852" y="4941599"/>
            <a:ext cx="1338774" cy="338554"/>
          </a:xfrm>
          <a:prstGeom prst="rect">
            <a:avLst/>
          </a:prstGeom>
          <a:noFill/>
        </p:spPr>
        <p:txBody>
          <a:bodyPr wrap="square" rtlCol="0">
            <a:spAutoFit/>
          </a:bodyPr>
          <a:lstStyle/>
          <a:p>
            <a:pPr algn="ctr"/>
            <a:r>
              <a:rPr lang="en-US" altLang="ko-KR" sz="1600" dirty="0" smtClean="0">
                <a:solidFill>
                  <a:schemeClr val="tx1">
                    <a:lumMod val="75000"/>
                    <a:lumOff val="25000"/>
                  </a:schemeClr>
                </a:solidFill>
                <a:cs typeface="Arial" pitchFamily="34" charset="0"/>
              </a:rPr>
              <a:t>Server</a:t>
            </a:r>
            <a:endParaRPr lang="en-US" altLang="ko-KR" sz="1600" dirty="0">
              <a:solidFill>
                <a:schemeClr val="tx1">
                  <a:lumMod val="65000"/>
                  <a:lumOff val="35000"/>
                </a:schemeClr>
              </a:solidFill>
              <a:cs typeface="Arial" pitchFamily="34" charset="0"/>
            </a:endParaRPr>
          </a:p>
        </p:txBody>
      </p:sp>
      <p:sp>
        <p:nvSpPr>
          <p:cNvPr id="101" name="TextBox 100"/>
          <p:cNvSpPr txBox="1"/>
          <p:nvPr/>
        </p:nvSpPr>
        <p:spPr>
          <a:xfrm>
            <a:off x="10752406" y="4250821"/>
            <a:ext cx="1047666" cy="400110"/>
          </a:xfrm>
          <a:prstGeom prst="rect">
            <a:avLst/>
          </a:prstGeom>
          <a:noFill/>
        </p:spPr>
        <p:txBody>
          <a:bodyPr wrap="square" rtlCol="0">
            <a:spAutoFit/>
          </a:bodyPr>
          <a:lstStyle/>
          <a:p>
            <a:r>
              <a:rPr lang="en-IN" sz="2000" b="1" dirty="0" smtClean="0">
                <a:solidFill>
                  <a:schemeClr val="bg1"/>
                </a:solidFill>
                <a:latin typeface="Cambria" panose="02040503050406030204" pitchFamily="18" charset="0"/>
                <a:ea typeface="Cambria" panose="02040503050406030204" pitchFamily="18" charset="0"/>
              </a:rPr>
              <a:t>XAMPP</a:t>
            </a:r>
            <a:endParaRPr lang="en-IN" sz="2000" b="1" dirty="0">
              <a:solidFill>
                <a:schemeClr val="bg1"/>
              </a:solidFill>
              <a:latin typeface="Cambria" panose="02040503050406030204" pitchFamily="18" charset="0"/>
              <a:ea typeface="Cambria" panose="02040503050406030204" pitchFamily="18" charset="0"/>
            </a:endParaRPr>
          </a:p>
        </p:txBody>
      </p:sp>
      <p:sp>
        <p:nvSpPr>
          <p:cNvPr id="103" name="TextBox 102">
            <a:extLst>
              <a:ext uri="{FF2B5EF4-FFF2-40B4-BE49-F238E27FC236}">
                <a16:creationId xmlns="" xmlns:a16="http://schemas.microsoft.com/office/drawing/2014/main" id="{B1A54256-28DB-41F1-BB7B-D7DAB005F9A9}"/>
              </a:ext>
            </a:extLst>
          </p:cNvPr>
          <p:cNvSpPr txBox="1"/>
          <p:nvPr/>
        </p:nvSpPr>
        <p:spPr>
          <a:xfrm>
            <a:off x="10608646" y="4509617"/>
            <a:ext cx="1338774" cy="307777"/>
          </a:xfrm>
          <a:prstGeom prst="rect">
            <a:avLst/>
          </a:prstGeom>
          <a:noFill/>
        </p:spPr>
        <p:txBody>
          <a:bodyPr wrap="square" rtlCol="0">
            <a:spAutoFit/>
          </a:bodyPr>
          <a:lstStyle/>
          <a:p>
            <a:pPr algn="ctr"/>
            <a:r>
              <a:rPr lang="en-US" altLang="ko-KR" sz="1400" dirty="0" smtClean="0">
                <a:solidFill>
                  <a:schemeClr val="bg1"/>
                </a:solidFill>
                <a:cs typeface="Arial" pitchFamily="34" charset="0"/>
              </a:rPr>
              <a:t>Ver.3.2.4</a:t>
            </a:r>
            <a:endParaRPr lang="en-US" altLang="ko-KR" sz="1400" dirty="0">
              <a:solidFill>
                <a:schemeClr val="bg1"/>
              </a:solidFill>
              <a:cs typeface="Arial" pitchFamily="34" charset="0"/>
            </a:endParaRPr>
          </a:p>
        </p:txBody>
      </p:sp>
      <p:sp>
        <p:nvSpPr>
          <p:cNvPr id="104" name="TextBox 103">
            <a:extLst>
              <a:ext uri="{FF2B5EF4-FFF2-40B4-BE49-F238E27FC236}">
                <a16:creationId xmlns="" xmlns:a16="http://schemas.microsoft.com/office/drawing/2014/main" id="{B1A54256-28DB-41F1-BB7B-D7DAB005F9A9}"/>
              </a:ext>
            </a:extLst>
          </p:cNvPr>
          <p:cNvSpPr txBox="1"/>
          <p:nvPr/>
        </p:nvSpPr>
        <p:spPr>
          <a:xfrm>
            <a:off x="4186700" y="3244972"/>
            <a:ext cx="3631545" cy="584775"/>
          </a:xfrm>
          <a:prstGeom prst="rect">
            <a:avLst/>
          </a:prstGeom>
          <a:noFill/>
        </p:spPr>
        <p:txBody>
          <a:bodyPr wrap="square" rtlCol="0">
            <a:spAutoFit/>
          </a:bodyPr>
          <a:lstStyle/>
          <a:p>
            <a:pPr algn="ctr"/>
            <a:r>
              <a:rPr lang="en-US" altLang="ko-KR" sz="3200" dirty="0" smtClean="0">
                <a:solidFill>
                  <a:schemeClr val="tx1">
                    <a:lumMod val="75000"/>
                    <a:lumOff val="25000"/>
                  </a:schemeClr>
                </a:solidFill>
                <a:latin typeface="Cambria" panose="02040503050406030204" pitchFamily="18" charset="0"/>
                <a:ea typeface="Cambria" panose="02040503050406030204" pitchFamily="18" charset="0"/>
                <a:cs typeface="Arial" pitchFamily="34" charset="0"/>
              </a:rPr>
              <a:t>Technology Used</a:t>
            </a:r>
            <a:endParaRPr lang="en-US" altLang="ko-KR" sz="3200" dirty="0">
              <a:solidFill>
                <a:schemeClr val="tx1">
                  <a:lumMod val="65000"/>
                  <a:lumOff val="35000"/>
                </a:schemeClr>
              </a:solidFill>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296075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942353" y="0"/>
            <a:ext cx="7010400" cy="6858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3" name="직사각형 2">
            <a:extLst>
              <a:ext uri="{FF2B5EF4-FFF2-40B4-BE49-F238E27FC236}">
                <a16:creationId xmlns="" xmlns:a16="http://schemas.microsoft.com/office/drawing/2014/main" id="{42F95D4A-0E5D-484A-BF86-FA850D9ECDB8}"/>
              </a:ext>
            </a:extLst>
          </p:cNvPr>
          <p:cNvSpPr/>
          <p:nvPr/>
        </p:nvSpPr>
        <p:spPr>
          <a:xfrm>
            <a:off x="132567" y="784419"/>
            <a:ext cx="3861309" cy="707886"/>
          </a:xfrm>
          <a:prstGeom prst="rect">
            <a:avLst/>
          </a:prstGeom>
        </p:spPr>
        <p:txBody>
          <a:bodyPr wrap="square">
            <a:spAutoFit/>
          </a:bodyPr>
          <a:lstStyle/>
          <a:p>
            <a:r>
              <a:rPr lang="en-IN" altLang="ko-KR" sz="4000" b="1" dirty="0" smtClean="0">
                <a:solidFill>
                  <a:schemeClr val="bg1"/>
                </a:solidFill>
                <a:latin typeface="Cambria" panose="02040503050406030204" pitchFamily="18" charset="0"/>
                <a:ea typeface="Cambria" panose="02040503050406030204" pitchFamily="18" charset="0"/>
                <a:cs typeface="Arial" pitchFamily="34" charset="0"/>
              </a:rPr>
              <a:t>Cost Estimation</a:t>
            </a:r>
            <a:endParaRPr lang="en-US" altLang="ko-KR" sz="4000" b="1" dirty="0">
              <a:solidFill>
                <a:schemeClr val="bg1"/>
              </a:solidFill>
              <a:latin typeface="Cambria" panose="02040503050406030204" pitchFamily="18" charset="0"/>
              <a:ea typeface="Cambria" panose="02040503050406030204" pitchFamily="18" charset="0"/>
              <a:cs typeface="Arial" pitchFamily="34" charset="0"/>
            </a:endParaRPr>
          </a:p>
        </p:txBody>
      </p:sp>
      <p:sp>
        <p:nvSpPr>
          <p:cNvPr id="4" name="TextBox 3">
            <a:extLst>
              <a:ext uri="{FF2B5EF4-FFF2-40B4-BE49-F238E27FC236}">
                <a16:creationId xmlns="" xmlns:a16="http://schemas.microsoft.com/office/drawing/2014/main" id="{90595B94-4FF8-4D7F-83B5-6216DFEF2605}"/>
              </a:ext>
            </a:extLst>
          </p:cNvPr>
          <p:cNvSpPr txBox="1"/>
          <p:nvPr/>
        </p:nvSpPr>
        <p:spPr>
          <a:xfrm>
            <a:off x="277116" y="1922449"/>
            <a:ext cx="4017480" cy="1938992"/>
          </a:xfrm>
          <a:prstGeom prst="rect">
            <a:avLst/>
          </a:prstGeom>
          <a:noFill/>
        </p:spPr>
        <p:txBody>
          <a:bodyPr wrap="square" rtlCol="0">
            <a:spAutoFit/>
          </a:bodyPr>
          <a:lstStyle/>
          <a:p>
            <a:pPr algn="just">
              <a:lnSpc>
                <a:spcPct val="150000"/>
              </a:lnSpc>
            </a:pPr>
            <a:r>
              <a:rPr lang="en-IN" sz="2000" dirty="0" smtClean="0">
                <a:solidFill>
                  <a:schemeClr val="bg1"/>
                </a:solidFill>
                <a:latin typeface="Cambria" panose="02040503050406030204" pitchFamily="18" charset="0"/>
                <a:ea typeface="Cambria" panose="02040503050406030204" pitchFamily="18" charset="0"/>
              </a:rPr>
              <a:t>Our Project costing would be approx Rs.11000/- with </a:t>
            </a:r>
          </a:p>
          <a:p>
            <a:pPr algn="just">
              <a:lnSpc>
                <a:spcPct val="150000"/>
              </a:lnSpc>
            </a:pPr>
            <a:r>
              <a:rPr lang="en-IN" sz="2000" dirty="0" smtClean="0">
                <a:solidFill>
                  <a:schemeClr val="bg1"/>
                </a:solidFill>
                <a:latin typeface="Cambria" panose="02040503050406030204" pitchFamily="18" charset="0"/>
                <a:ea typeface="Cambria" panose="02040503050406030204" pitchFamily="18" charset="0"/>
              </a:rPr>
              <a:t>05 Modules.</a:t>
            </a:r>
          </a:p>
          <a:p>
            <a:pPr algn="just">
              <a:lnSpc>
                <a:spcPct val="150000"/>
              </a:lnSpc>
            </a:pPr>
            <a:endParaRPr lang="en-IN" sz="2000" dirty="0" smtClean="0">
              <a:solidFill>
                <a:schemeClr val="bg1"/>
              </a:solidFill>
              <a:latin typeface="Cambria" panose="02040503050406030204" pitchFamily="18" charset="0"/>
              <a:ea typeface="Cambria" panose="02040503050406030204" pitchFamily="18" charset="0"/>
            </a:endParaRPr>
          </a:p>
        </p:txBody>
      </p:sp>
      <p:sp>
        <p:nvSpPr>
          <p:cNvPr id="5" name="직사각형 16">
            <a:extLst>
              <a:ext uri="{FF2B5EF4-FFF2-40B4-BE49-F238E27FC236}">
                <a16:creationId xmlns="" xmlns:a16="http://schemas.microsoft.com/office/drawing/2014/main" id="{D6908497-0028-41E1-9ADC-C46BD8D25318}"/>
              </a:ext>
            </a:extLst>
          </p:cNvPr>
          <p:cNvSpPr/>
          <p:nvPr/>
        </p:nvSpPr>
        <p:spPr>
          <a:xfrm>
            <a:off x="6337355" y="837537"/>
            <a:ext cx="5446195" cy="3785652"/>
          </a:xfrm>
          <a:prstGeom prst="rect">
            <a:avLst/>
          </a:prstGeom>
        </p:spPr>
        <p:txBody>
          <a:bodyPr wrap="square">
            <a:spAutoFit/>
          </a:bodyPr>
          <a:lstStyle/>
          <a:p>
            <a:pPr algn="just">
              <a:lnSpc>
                <a:spcPct val="150000"/>
              </a:lnSpc>
            </a:pPr>
            <a:r>
              <a:rPr lang="en-IN" sz="2000" b="1" dirty="0" smtClean="0">
                <a:latin typeface="Cambria" panose="02040503050406030204" pitchFamily="18" charset="0"/>
                <a:ea typeface="Cambria" panose="02040503050406030204" pitchFamily="18" charset="0"/>
              </a:rPr>
              <a:t>      </a:t>
            </a:r>
          </a:p>
          <a:p>
            <a:pPr algn="just">
              <a:lnSpc>
                <a:spcPct val="150000"/>
              </a:lnSpc>
            </a:pPr>
            <a:endParaRPr lang="en-IN" sz="2000" b="1" dirty="0" smtClean="0">
              <a:latin typeface="Cambria" panose="02040503050406030204" pitchFamily="18" charset="0"/>
              <a:ea typeface="Cambria" panose="02040503050406030204" pitchFamily="18" charset="0"/>
            </a:endParaRPr>
          </a:p>
          <a:p>
            <a:pPr marL="342900" indent="-342900" algn="just">
              <a:lnSpc>
                <a:spcPct val="150000"/>
              </a:lnSpc>
              <a:buAutoNum type="arabicPeriod"/>
            </a:pPr>
            <a:r>
              <a:rPr lang="en-IN" sz="2000" b="1" dirty="0" smtClean="0">
                <a:latin typeface="Cambria" panose="02040503050406030204" pitchFamily="18" charset="0"/>
                <a:ea typeface="Cambria" panose="02040503050406030204" pitchFamily="18" charset="0"/>
              </a:rPr>
              <a:t>Designing Cost = Rs. 5000/-</a:t>
            </a:r>
          </a:p>
          <a:p>
            <a:pPr marL="342900" indent="-342900" algn="just">
              <a:lnSpc>
                <a:spcPct val="150000"/>
              </a:lnSpc>
              <a:buAutoNum type="arabicPeriod"/>
            </a:pPr>
            <a:r>
              <a:rPr lang="en-IN" sz="2000" b="1" dirty="0" smtClean="0">
                <a:latin typeface="Cambria" panose="02040503050406030204" pitchFamily="18" charset="0"/>
                <a:ea typeface="Cambria" panose="02040503050406030204" pitchFamily="18" charset="0"/>
              </a:rPr>
              <a:t>Web Server LINUX = Rs. 2500/-</a:t>
            </a:r>
          </a:p>
          <a:p>
            <a:pPr marL="342900" indent="-342900" algn="just">
              <a:lnSpc>
                <a:spcPct val="150000"/>
              </a:lnSpc>
              <a:buAutoNum type="arabicPeriod"/>
            </a:pPr>
            <a:r>
              <a:rPr lang="en-IN" sz="2000" b="1" dirty="0" smtClean="0">
                <a:latin typeface="Cambria" panose="02040503050406030204" pitchFamily="18" charset="0"/>
                <a:ea typeface="Cambria" panose="02040503050406030204" pitchFamily="18" charset="0"/>
              </a:rPr>
              <a:t>Domain Name = Rs. 1200/-</a:t>
            </a:r>
          </a:p>
          <a:p>
            <a:pPr marL="342900" indent="-342900" algn="just">
              <a:lnSpc>
                <a:spcPct val="150000"/>
              </a:lnSpc>
              <a:buAutoNum type="arabicPeriod"/>
            </a:pPr>
            <a:r>
              <a:rPr lang="en-IN" sz="2000" b="1" dirty="0" smtClean="0">
                <a:latin typeface="Cambria" panose="02040503050406030204" pitchFamily="18" charset="0"/>
                <a:ea typeface="Cambria" panose="02040503050406030204" pitchFamily="18" charset="0"/>
              </a:rPr>
              <a:t>Miscellaneous Cost = Rs. 2000/-</a:t>
            </a:r>
          </a:p>
          <a:p>
            <a:pPr algn="just">
              <a:lnSpc>
                <a:spcPct val="150000"/>
              </a:lnSpc>
            </a:pPr>
            <a:endParaRPr lang="en-IN" sz="2000" b="1" dirty="0" smtClean="0">
              <a:latin typeface="Cambria" panose="02040503050406030204" pitchFamily="18" charset="0"/>
              <a:ea typeface="Cambria" panose="02040503050406030204" pitchFamily="18" charset="0"/>
            </a:endParaRPr>
          </a:p>
          <a:p>
            <a:pPr algn="just">
              <a:lnSpc>
                <a:spcPct val="150000"/>
              </a:lnSpc>
            </a:pPr>
            <a:endParaRPr lang="en-IN" sz="20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 xmlns:a16="http://schemas.microsoft.com/office/drawing/2014/main" id="{F8EBAA04-754A-4E4A-97F8-D45AF291497A}"/>
              </a:ext>
            </a:extLst>
          </p:cNvPr>
          <p:cNvSpPr txBox="1"/>
          <p:nvPr/>
        </p:nvSpPr>
        <p:spPr>
          <a:xfrm>
            <a:off x="6486525" y="251405"/>
            <a:ext cx="4253790" cy="523220"/>
          </a:xfrm>
          <a:prstGeom prst="rect">
            <a:avLst/>
          </a:prstGeom>
          <a:noFill/>
        </p:spPr>
        <p:txBody>
          <a:bodyPr wrap="square" rtlCol="0">
            <a:spAutoFit/>
          </a:bodyPr>
          <a:lstStyle/>
          <a:p>
            <a:r>
              <a:rPr lang="en-IN" sz="2800" b="1" dirty="0" smtClean="0">
                <a:latin typeface="Cambria" panose="02040503050406030204" pitchFamily="18" charset="0"/>
                <a:ea typeface="Cambria" panose="02040503050406030204" pitchFamily="18" charset="0"/>
              </a:rPr>
              <a:t>Approx Tentative Rates</a:t>
            </a:r>
            <a:endParaRPr lang="ko-KR" altLang="en-US" sz="2800" b="1" dirty="0">
              <a:solidFill>
                <a:schemeClr val="tx1">
                  <a:lumMod val="75000"/>
                  <a:lumOff val="25000"/>
                </a:schemeClr>
              </a:solidFill>
              <a:latin typeface="Cambria" panose="02040503050406030204" pitchFamily="18" charset="0"/>
              <a:cs typeface="Arial" pitchFamily="34" charset="0"/>
            </a:endParaRPr>
          </a:p>
        </p:txBody>
      </p:sp>
      <p:grpSp>
        <p:nvGrpSpPr>
          <p:cNvPr id="8" name="Graphic 5343">
            <a:extLst>
              <a:ext uri="{FF2B5EF4-FFF2-40B4-BE49-F238E27FC236}">
                <a16:creationId xmlns="" xmlns:a16="http://schemas.microsoft.com/office/drawing/2014/main" id="{2B82E94A-0B11-49A6-8210-5F3321E36C7D}"/>
              </a:ext>
            </a:extLst>
          </p:cNvPr>
          <p:cNvGrpSpPr/>
          <p:nvPr/>
        </p:nvGrpSpPr>
        <p:grpSpPr>
          <a:xfrm>
            <a:off x="5277372" y="1500511"/>
            <a:ext cx="840506" cy="3856978"/>
            <a:chOff x="7783270" y="3992865"/>
            <a:chExt cx="264448" cy="1213522"/>
          </a:xfrm>
        </p:grpSpPr>
        <p:sp>
          <p:nvSpPr>
            <p:cNvPr id="14" name="Freeform: Shape 113">
              <a:extLst>
                <a:ext uri="{FF2B5EF4-FFF2-40B4-BE49-F238E27FC236}">
                  <a16:creationId xmlns="" xmlns:a16="http://schemas.microsoft.com/office/drawing/2014/main"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rgbClr val="25BDC7"/>
            </a:solidFill>
            <a:ln w="28575" cap="rnd">
              <a:solidFill>
                <a:srgbClr val="333331"/>
              </a:solidFill>
              <a:prstDash val="solid"/>
              <a:round/>
            </a:ln>
          </p:spPr>
          <p:txBody>
            <a:bodyPr rtlCol="0" anchor="ctr"/>
            <a:lstStyle/>
            <a:p>
              <a:endParaRPr lang="en-US"/>
            </a:p>
          </p:txBody>
        </p:sp>
        <p:sp>
          <p:nvSpPr>
            <p:cNvPr id="15" name="Freeform: Shape 114">
              <a:extLst>
                <a:ext uri="{FF2B5EF4-FFF2-40B4-BE49-F238E27FC236}">
                  <a16:creationId xmlns="" xmlns:a16="http://schemas.microsoft.com/office/drawing/2014/main"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6" name="Freeform: Shape 115">
              <a:extLst>
                <a:ext uri="{FF2B5EF4-FFF2-40B4-BE49-F238E27FC236}">
                  <a16:creationId xmlns="" xmlns:a16="http://schemas.microsoft.com/office/drawing/2014/main"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7" name="Freeform: Shape 116">
              <a:extLst>
                <a:ext uri="{FF2B5EF4-FFF2-40B4-BE49-F238E27FC236}">
                  <a16:creationId xmlns="" xmlns:a16="http://schemas.microsoft.com/office/drawing/2014/main" id="{EC6350CB-3962-4B5B-808A-A32F273BF49E}"/>
                </a:ext>
              </a:extLst>
            </p:cNvPr>
            <p:cNvSpPr/>
            <p:nvPr/>
          </p:nvSpPr>
          <p:spPr>
            <a:xfrm>
              <a:off x="7809592"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spTree>
    <p:extLst>
      <p:ext uri="{BB962C8B-B14F-4D97-AF65-F5344CB8AC3E}">
        <p14:creationId xmlns:p14="http://schemas.microsoft.com/office/powerpoint/2010/main" val="288844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24B0FF5B-5857-4DD2-8316-525F7AB76D4C}"/>
              </a:ext>
            </a:extLst>
          </p:cNvPr>
          <p:cNvGrpSpPr/>
          <p:nvPr/>
        </p:nvGrpSpPr>
        <p:grpSpPr>
          <a:xfrm rot="10800000">
            <a:off x="0" y="124516"/>
            <a:ext cx="3596640" cy="576521"/>
            <a:chOff x="5170925" y="2573079"/>
            <a:chExt cx="7020926" cy="1711842"/>
          </a:xfrm>
        </p:grpSpPr>
        <p:sp>
          <p:nvSpPr>
            <p:cNvPr id="4" name="Rectangle 3">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AE50E034-FB76-415F-B18C-807D285EA85C}"/>
                </a:ext>
              </a:extLst>
            </p:cNvPr>
            <p:cNvSpPr/>
            <p:nvPr/>
          </p:nvSpPr>
          <p:spPr>
            <a:xfrm>
              <a:off x="5170925" y="2573079"/>
              <a:ext cx="168407" cy="1711842"/>
            </a:xfrm>
            <a:prstGeom prst="rect">
              <a:avLst/>
            </a:prstGeom>
            <a:solidFill>
              <a:srgbClr val="F6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p:cNvSpPr txBox="1"/>
          <p:nvPr/>
        </p:nvSpPr>
        <p:spPr>
          <a:xfrm>
            <a:off x="352129" y="181943"/>
            <a:ext cx="2997021" cy="461665"/>
          </a:xfrm>
          <a:prstGeom prst="rect">
            <a:avLst/>
          </a:prstGeom>
          <a:noFill/>
        </p:spPr>
        <p:txBody>
          <a:bodyPr wrap="square" rtlCol="0">
            <a:spAutoFit/>
          </a:bodyPr>
          <a:lstStyle/>
          <a:p>
            <a:r>
              <a:rPr lang="en-IN" sz="2400" b="1" dirty="0" smtClean="0">
                <a:solidFill>
                  <a:schemeClr val="bg1"/>
                </a:solidFill>
                <a:latin typeface="Cambria" panose="02040503050406030204" pitchFamily="18" charset="0"/>
                <a:ea typeface="Cambria" panose="02040503050406030204" pitchFamily="18" charset="0"/>
              </a:rPr>
              <a:t>MODULES</a:t>
            </a:r>
            <a:endParaRPr lang="en-IN" sz="2400" b="1" dirty="0">
              <a:solidFill>
                <a:schemeClr val="bg1"/>
              </a:solidFill>
              <a:latin typeface="Cambria" panose="02040503050406030204" pitchFamily="18" charset="0"/>
              <a:ea typeface="Cambria" panose="02040503050406030204" pitchFamily="18" charset="0"/>
            </a:endParaRPr>
          </a:p>
        </p:txBody>
      </p:sp>
      <p:sp>
        <p:nvSpPr>
          <p:cNvPr id="7" name="TextBox 6"/>
          <p:cNvSpPr txBox="1"/>
          <p:nvPr/>
        </p:nvSpPr>
        <p:spPr>
          <a:xfrm>
            <a:off x="3311236" y="720436"/>
            <a:ext cx="5569527" cy="5693866"/>
          </a:xfrm>
          <a:prstGeom prst="rect">
            <a:avLst/>
          </a:prstGeom>
          <a:noFill/>
        </p:spPr>
        <p:txBody>
          <a:bodyPr wrap="square" rtlCol="0">
            <a:spAutoFit/>
          </a:bodyPr>
          <a:lstStyle/>
          <a:p>
            <a:pPr marL="342900" indent="-342900">
              <a:buAutoNum type="arabicPeriod"/>
            </a:pPr>
            <a:r>
              <a:rPr lang="en-US" sz="2800" b="1" dirty="0" smtClean="0"/>
              <a:t>ADMIN</a:t>
            </a:r>
          </a:p>
          <a:p>
            <a:pPr marL="342900" indent="-342900"/>
            <a:r>
              <a:rPr lang="en-US" sz="2800" b="1" dirty="0" smtClean="0"/>
              <a:t>    Details about admin module</a:t>
            </a:r>
          </a:p>
          <a:p>
            <a:pPr marL="342900" indent="-342900"/>
            <a:endParaRPr lang="en-US" sz="2800" b="1" dirty="0" smtClean="0"/>
          </a:p>
          <a:p>
            <a:pPr marL="342900" indent="-342900"/>
            <a:r>
              <a:rPr lang="en-US" sz="2800" b="1" dirty="0" smtClean="0"/>
              <a:t>2. RESTAURANT MANAGER</a:t>
            </a:r>
          </a:p>
          <a:p>
            <a:pPr marL="342900" indent="-342900"/>
            <a:r>
              <a:rPr lang="en-US" sz="2800" b="1" dirty="0" smtClean="0"/>
              <a:t>	Details about other modules</a:t>
            </a:r>
          </a:p>
          <a:p>
            <a:pPr marL="342900" indent="-342900"/>
            <a:endParaRPr lang="en-US" sz="2800" b="1" dirty="0" smtClean="0"/>
          </a:p>
          <a:p>
            <a:pPr marL="342900" indent="-342900"/>
            <a:r>
              <a:rPr lang="en-US" sz="2800" b="1" dirty="0" smtClean="0"/>
              <a:t>3. DELIVERY BOY</a:t>
            </a:r>
          </a:p>
          <a:p>
            <a:pPr marL="342900" indent="-342900"/>
            <a:r>
              <a:rPr lang="en-US" sz="2800" b="1" dirty="0" smtClean="0"/>
              <a:t>	Details about other modules</a:t>
            </a:r>
          </a:p>
          <a:p>
            <a:pPr marL="342900" indent="-342900"/>
            <a:endParaRPr lang="en-US" sz="2800" b="1" dirty="0" smtClean="0"/>
          </a:p>
          <a:p>
            <a:pPr marL="342900" indent="-342900"/>
            <a:r>
              <a:rPr lang="en-US" sz="2800" b="1" dirty="0" smtClean="0"/>
              <a:t>4. CUSTOMER</a:t>
            </a:r>
          </a:p>
          <a:p>
            <a:pPr marL="342900" indent="-342900"/>
            <a:r>
              <a:rPr lang="en-US" sz="2800" b="1" dirty="0" smtClean="0"/>
              <a:t>	Details about other modules</a:t>
            </a:r>
          </a:p>
          <a:p>
            <a:pPr marL="342900" indent="-342900"/>
            <a:endParaRPr lang="en-US" sz="2800" b="1" dirty="0" smtClean="0"/>
          </a:p>
          <a:p>
            <a:pPr marL="342900" indent="-342900">
              <a:buAutoNum type="arabicPeriod"/>
            </a:pPr>
            <a:endParaRPr lang="en-US" sz="2800" b="1" dirty="0"/>
          </a:p>
        </p:txBody>
      </p:sp>
    </p:spTree>
    <p:extLst>
      <p:ext uri="{BB962C8B-B14F-4D97-AF65-F5344CB8AC3E}">
        <p14:creationId xmlns:p14="http://schemas.microsoft.com/office/powerpoint/2010/main" val="125263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1176</Words>
  <Application>Microsoft Office PowerPoint</Application>
  <PresentationFormat>Custom</PresentationFormat>
  <Paragraphs>116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cyberghost</cp:lastModifiedBy>
  <cp:revision>91</cp:revision>
  <dcterms:created xsi:type="dcterms:W3CDTF">2020-12-07T16:38:03Z</dcterms:created>
  <dcterms:modified xsi:type="dcterms:W3CDTF">2021-05-31T19:46:50Z</dcterms:modified>
</cp:coreProperties>
</file>