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JwN6PGNZbZ7N+1VettdSCrAkc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DC8157-D609-4C2B-A32D-D4E87F44453E}">
  <a:tblStyle styleId="{1ADC8157-D609-4C2B-A32D-D4E87F444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a05ad046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da05ad04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a05ad0467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da05ad0467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a05ad046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da05ad046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5ad0467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a05ad0467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a05ad046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da05ad046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7c3796c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e7c3796c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7c3796cf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e7c3796cf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7c3796c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7c3796c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7c3796cf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e7c3796cf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7c3796c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e7c3796c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7c3796cf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e7c3796cf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7c3796cf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e7c3796cf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7c3796cf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e7c3796cf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7c3796cf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e7c3796cf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7c3796cf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e7c3796cf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7c3796cf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e7c3796cf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7c3796cf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e7c3796cf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7c37978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e7c37978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7c379780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e7c37978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7c37978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e7c37978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7c379780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e7c379780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7c379780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e7c379780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7c379780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e7c379780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7c37978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e7c37978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7c379780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e7c379780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7c379780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e7c379780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7c379780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e7c379780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7c379780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e7c379780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da05ad04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da05ad04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70e110b65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270e110b65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e110b65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70e110b65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a05ad04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da05ad04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05ad046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da05ad046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05ad046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a05ad046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7762875"/>
            <a:ext cx="184308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4425" y="1819275"/>
            <a:ext cx="437197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6335688" y="2795855"/>
            <a:ext cx="118029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텀프로젝트</a:t>
            </a:r>
            <a:endParaRPr sz="8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2672392" y="4281726"/>
            <a:ext cx="496161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병원 관리 시스템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4616608" y="8314848"/>
            <a:ext cx="316625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7조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20214252 김혜인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20214282 권보람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da05ad0467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da05ad0467_0_2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da05ad0467_0_2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5" name="Google Shape;105;g2da05ad0467_0_2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환자</a:t>
            </a:r>
            <a:endParaRPr sz="3500"/>
          </a:p>
        </p:txBody>
      </p:sp>
      <p:sp>
        <p:nvSpPr>
          <p:cNvPr id="106" name="Google Shape;106;g2da05ad0467_0_2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시행</a:t>
            </a:r>
            <a:endParaRPr sz="3500"/>
          </a:p>
        </p:txBody>
      </p:sp>
      <p:sp>
        <p:nvSpPr>
          <p:cNvPr id="107" name="Google Shape;107;g2da05ad0467_0_2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예약</a:t>
            </a:r>
            <a:endParaRPr sz="3500"/>
          </a:p>
        </p:txBody>
      </p:sp>
      <p:cxnSp>
        <p:nvCxnSpPr>
          <p:cNvPr id="108" name="Google Shape;108;g2da05ad0467_0_23"/>
          <p:cNvCxnSpPr>
            <a:endCxn id="106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g2da05ad0467_0_2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g2da05ad0467_0_2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11" name="Google Shape;111;g2da05ad0467_0_2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12" name="Google Shape;112;g2da05ad0467_0_23"/>
          <p:cNvSpPr txBox="1"/>
          <p:nvPr/>
        </p:nvSpPr>
        <p:spPr>
          <a:xfrm>
            <a:off x="3874400" y="536607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&lt;시행&gt;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다수의 환자가 예약을 한다는 의미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환자 &amp; 예약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대응수 [Mapping Cardinality]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환자 대 예약 : 1 대 N</a:t>
            </a: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2da05ad0467_2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da05ad0467_2_26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2da05ad0467_2_26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0" name="Google Shape;120;g2da05ad0467_2_26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예약</a:t>
            </a:r>
            <a:endParaRPr sz="3500"/>
          </a:p>
        </p:txBody>
      </p:sp>
      <p:sp>
        <p:nvSpPr>
          <p:cNvPr id="121" name="Google Shape;121;g2da05ad0467_2_26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확인</a:t>
            </a:r>
            <a:endParaRPr sz="3500"/>
          </a:p>
        </p:txBody>
      </p:sp>
      <p:sp>
        <p:nvSpPr>
          <p:cNvPr id="122" name="Google Shape;122;g2da05ad0467_2_26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병원</a:t>
            </a:r>
            <a:endParaRPr sz="3500"/>
          </a:p>
        </p:txBody>
      </p:sp>
      <p:cxnSp>
        <p:nvCxnSpPr>
          <p:cNvPr id="123" name="Google Shape;123;g2da05ad0467_2_26"/>
          <p:cNvCxnSpPr>
            <a:endCxn id="12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g2da05ad0467_2_26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g2da05ad0467_2_26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26" name="Google Shape;126;g2da05ad0467_2_26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27" name="Google Shape;127;g2da05ad0467_2_26"/>
          <p:cNvSpPr txBox="1"/>
          <p:nvPr/>
        </p:nvSpPr>
        <p:spPr>
          <a:xfrm>
            <a:off x="3874388" y="536607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&lt;확인&gt;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다수의 예약을 병원에서 확인한다는 의미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예약 &amp; 병원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대응수 [Mapping Cardinality]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예약 대 병원 : N 대 1</a:t>
            </a: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da05ad0467_2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da05ad0467_2_3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2da05ad0467_2_3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5" name="Google Shape;135;g2da05ad0467_2_34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의사</a:t>
            </a:r>
            <a:endParaRPr sz="3500"/>
          </a:p>
        </p:txBody>
      </p:sp>
      <p:sp>
        <p:nvSpPr>
          <p:cNvPr id="136" name="Google Shape;136;g2da05ad0467_2_34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소속</a:t>
            </a:r>
            <a:endParaRPr sz="3500"/>
          </a:p>
        </p:txBody>
      </p:sp>
      <p:sp>
        <p:nvSpPr>
          <p:cNvPr id="137" name="Google Shape;137;g2da05ad0467_2_34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병원</a:t>
            </a:r>
            <a:endParaRPr sz="3500"/>
          </a:p>
        </p:txBody>
      </p:sp>
      <p:cxnSp>
        <p:nvCxnSpPr>
          <p:cNvPr id="138" name="Google Shape;138;g2da05ad0467_2_34"/>
          <p:cNvCxnSpPr>
            <a:endCxn id="136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g2da05ad0467_2_34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g2da05ad0467_2_34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41" name="Google Shape;141;g2da05ad0467_2_34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42" name="Google Shape;142;g2da05ad0467_2_34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&lt;소속&gt;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다수의 의사가 한 병원에 소속되어 있음을 의미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의사 &amp; 병원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대응수 [Mapping Cardinality]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의사 대 병원 : N 대 1</a:t>
            </a: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da05ad0467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da05ad0467_3_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da05ad0467_3_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관계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0" name="Google Shape;150;g2da05ad0467_3_3"/>
          <p:cNvSpPr/>
          <p:nvPr/>
        </p:nvSpPr>
        <p:spPr>
          <a:xfrm>
            <a:off x="3060250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예약	</a:t>
            </a:r>
            <a:endParaRPr sz="3500"/>
          </a:p>
        </p:txBody>
      </p:sp>
      <p:sp>
        <p:nvSpPr>
          <p:cNvPr id="151" name="Google Shape;151;g2da05ad0467_3_3"/>
          <p:cNvSpPr/>
          <p:nvPr/>
        </p:nvSpPr>
        <p:spPr>
          <a:xfrm>
            <a:off x="7213251" y="3154025"/>
            <a:ext cx="3737700" cy="1457400"/>
          </a:xfrm>
          <a:prstGeom prst="diamond">
            <a:avLst/>
          </a:prstGeom>
          <a:solidFill>
            <a:srgbClr val="FFD8E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진료</a:t>
            </a:r>
            <a:endParaRPr sz="3500"/>
          </a:p>
        </p:txBody>
      </p:sp>
      <p:sp>
        <p:nvSpPr>
          <p:cNvPr id="152" name="Google Shape;152;g2da05ad0467_3_3"/>
          <p:cNvSpPr/>
          <p:nvPr/>
        </p:nvSpPr>
        <p:spPr>
          <a:xfrm>
            <a:off x="12474752" y="3203506"/>
            <a:ext cx="2629200" cy="1358400"/>
          </a:xfrm>
          <a:prstGeom prst="rect">
            <a:avLst/>
          </a:prstGeom>
          <a:solidFill>
            <a:srgbClr val="C8E1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/>
              <a:t>의사</a:t>
            </a:r>
            <a:endParaRPr sz="3500"/>
          </a:p>
        </p:txBody>
      </p:sp>
      <p:cxnSp>
        <p:nvCxnSpPr>
          <p:cNvPr id="153" name="Google Shape;153;g2da05ad0467_3_3"/>
          <p:cNvCxnSpPr>
            <a:endCxn id="151" idx="1"/>
          </p:cNvCxnSpPr>
          <p:nvPr/>
        </p:nvCxnSpPr>
        <p:spPr>
          <a:xfrm rot="10800000" flipH="1">
            <a:off x="5712951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da05ad0467_3_3"/>
          <p:cNvCxnSpPr/>
          <p:nvPr/>
        </p:nvCxnSpPr>
        <p:spPr>
          <a:xfrm rot="10800000" flipH="1">
            <a:off x="10953789" y="3882725"/>
            <a:ext cx="15003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g2da05ad0467_3_3"/>
          <p:cNvSpPr txBox="1"/>
          <p:nvPr/>
        </p:nvSpPr>
        <p:spPr>
          <a:xfrm>
            <a:off x="625202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N</a:t>
            </a:r>
            <a:endParaRPr sz="3000"/>
          </a:p>
        </p:txBody>
      </p:sp>
      <p:sp>
        <p:nvSpPr>
          <p:cNvPr id="156" name="Google Shape;156;g2da05ad0467_3_3"/>
          <p:cNvSpPr txBox="1"/>
          <p:nvPr/>
        </p:nvSpPr>
        <p:spPr>
          <a:xfrm>
            <a:off x="11469075" y="3251650"/>
            <a:ext cx="44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/>
              <a:t>1</a:t>
            </a:r>
            <a:endParaRPr sz="3000"/>
          </a:p>
        </p:txBody>
      </p:sp>
      <p:sp>
        <p:nvSpPr>
          <p:cNvPr id="157" name="Google Shape;157;g2da05ad0467_3_3"/>
          <p:cNvSpPr txBox="1"/>
          <p:nvPr/>
        </p:nvSpPr>
        <p:spPr>
          <a:xfrm>
            <a:off x="3879150" y="5434425"/>
            <a:ext cx="105297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&lt;진료&gt;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다수의 예약을 의사가 진료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관련 엔티티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예약 &amp; 의사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Char char="●"/>
            </a:pP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대응수 [Mapping Cardinality]</a:t>
            </a:r>
            <a:b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3100">
                <a:latin typeface="Malgun Gothic"/>
                <a:ea typeface="Malgun Gothic"/>
                <a:cs typeface="Malgun Gothic"/>
                <a:sym typeface="Malgun Gothic"/>
              </a:rPr>
              <a:t>예약 대 의사 : N 대 1</a:t>
            </a:r>
            <a:endParaRPr sz="3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da05ad0467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da05ad0467_0_29"/>
          <p:cNvSpPr txBox="1"/>
          <p:nvPr/>
        </p:nvSpPr>
        <p:spPr>
          <a:xfrm>
            <a:off x="149263" y="181050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2da05ad0467_0_29"/>
          <p:cNvSpPr txBox="1"/>
          <p:nvPr/>
        </p:nvSpPr>
        <p:spPr>
          <a:xfrm>
            <a:off x="934513" y="1673050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ERD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65" name="Google Shape;165;g2da05ad046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63" y="772225"/>
            <a:ext cx="16627875" cy="90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2e7c3796cfe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e7c3796cfe_0_3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2e7c3796cfe_0_3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목록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73" name="Google Shape;173;g2e7c3796cfe_0_34"/>
          <p:cNvGraphicFramePr/>
          <p:nvPr/>
        </p:nvGraphicFramePr>
        <p:xfrm>
          <a:off x="3252375" y="31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358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FFFFFF"/>
                          </a:solidFill>
                        </a:rPr>
                        <a:t>테이블 이름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78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FFFFFF"/>
                          </a:solidFill>
                        </a:rPr>
                        <a:t>설명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7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의사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의사에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직원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직원에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약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처방약에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제약회사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제약회사에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진료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환자들의 진료에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입원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입원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병실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병실에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차트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진료 내용을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수술실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수술실에 관한 정보를 관리하기 위한 테이블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2e7c3796cfe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e7c3796cfe_0_56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2e7c3796cfe_0_56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81" name="Google Shape;181;g2e7c3796cfe_0_56"/>
          <p:cNvGraphicFramePr/>
          <p:nvPr/>
        </p:nvGraphicFramePr>
        <p:xfrm>
          <a:off x="1921275" y="30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6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8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225">
                <a:tc row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VARCHAR(13)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8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의사출신학교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의사분야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e7c3796cf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e7c3796cfe_0_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e7c3796cfe_0_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89" name="Google Shape;189;g2e7c3796cfe_0_8"/>
          <p:cNvGraphicFramePr/>
          <p:nvPr/>
        </p:nvGraphicFramePr>
        <p:xfrm>
          <a:off x="1370050" y="32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4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2e7c3796cfe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e7c3796cfe_0_4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2e7c3796cfe_0_4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97" name="Google Shape;197;g2e7c3796cfe_0_44"/>
          <p:cNvGraphicFramePr/>
          <p:nvPr/>
        </p:nvGraphicFramePr>
        <p:xfrm>
          <a:off x="1409925" y="33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4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37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0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주민등록번호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직원성별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직원담당부서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e7c3796cfe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e7c3796cfe_0_5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2e7c3796cfe_0_5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05" name="Google Shape;205;g2e7c3796cfe_0_50"/>
          <p:cNvGraphicFramePr/>
          <p:nvPr/>
        </p:nvGraphicFramePr>
        <p:xfrm>
          <a:off x="2046613" y="417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38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6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진료내용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142875"/>
            <a:ext cx="18430875" cy="25500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8020995" y="624251"/>
            <a:ext cx="223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6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72230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계획 수립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5235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개념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58476" y="6014575"/>
            <a:ext cx="3883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 개발 주제 및 목적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1.2 자료 조사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1.3 시스템 필수요소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5461575" y="6014575"/>
            <a:ext cx="3003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엔티티&amp;속성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관계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ERD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ER-win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298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논리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524575" y="6014575"/>
            <a:ext cx="3229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테이블 목록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테이블 명세서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3361214" y="3589314"/>
            <a:ext cx="3456300" cy="1440300"/>
          </a:xfrm>
          <a:prstGeom prst="flowChartMagneticTape">
            <a:avLst/>
          </a:prstGeom>
          <a:solidFill>
            <a:srgbClr val="0578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물리 설계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3587575" y="6014575"/>
            <a:ext cx="3003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테이블 생성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데이터 입력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 예제문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e7c3796cfe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e7c3796cfe_0_6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7c3796cfe_0_6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13" name="Google Shape;213;g2e7c3796cfe_0_68"/>
          <p:cNvGraphicFramePr/>
          <p:nvPr/>
        </p:nvGraphicFramePr>
        <p:xfrm>
          <a:off x="775888" y="39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6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3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직원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차트위치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2e7c3796cfe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e7c3796cfe_0_7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e7c3796cfe_0_7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21" name="Google Shape;221;g2e7c3796cfe_0_74"/>
          <p:cNvGraphicFramePr/>
          <p:nvPr/>
        </p:nvGraphicFramePr>
        <p:xfrm>
          <a:off x="479863" y="311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63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VARVHAR(50)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약용도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VARCHAR(500)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약금액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2e7c3796cfe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e7c3796cfe_0_11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e7c3796cfe_0_11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29" name="Google Shape;229;g2e7c3796cfe_0_110"/>
          <p:cNvGraphicFramePr/>
          <p:nvPr/>
        </p:nvGraphicFramePr>
        <p:xfrm>
          <a:off x="796975" y="374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수술시작시간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수술시간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2e7c3796cfe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e7c3796cfe_0_8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2e7c3796cfe_0_8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37" name="Google Shape;237;g2e7c3796cfe_0_80"/>
          <p:cNvGraphicFramePr/>
          <p:nvPr/>
        </p:nvGraphicFramePr>
        <p:xfrm>
          <a:off x="1503725" y="34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48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8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진료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 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의사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환자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퇴원일자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DATE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e7c3796cfe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e7c3796cfe_0_92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e7c3796cfe_0_92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45" name="Google Shape;245;g2e7c3796cfe_0_92"/>
          <p:cNvGraphicFramePr/>
          <p:nvPr/>
        </p:nvGraphicFramePr>
        <p:xfrm>
          <a:off x="2927888" y="47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19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수술실번호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분류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e7c3796cfe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e7c3796cfe_0_98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2e7c3796cfe_0_98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53" name="Google Shape;253;g2e7c3796cfe_0_98"/>
          <p:cNvGraphicFramePr/>
          <p:nvPr/>
        </p:nvGraphicFramePr>
        <p:xfrm>
          <a:off x="2545363" y="40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2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2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9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6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병실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병실번호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입원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등록번호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분류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1일 사용금액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수용인원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2e7c3796cfe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e7c3796cfe_0_10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e7c3796cfe_0_10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명세서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261" name="Google Shape;261;g2e7c3796cfe_0_104"/>
          <p:cNvGraphicFramePr/>
          <p:nvPr/>
        </p:nvGraphicFramePr>
        <p:xfrm>
          <a:off x="1240713" y="44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{1ADC8157-D609-4C2B-A32D-D4E87F44453E}</a:tableStyleId>
              </a:tblPr>
              <a:tblGrid>
                <a:gridCol w="14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4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테이블명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데이터 형식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NULL 유무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기본키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외래키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테이블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FK 열 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비고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PK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제약회사이름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VARCHAR(30)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제약회사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전화번호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INTEGER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제약회사주소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VARCHAR(120)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2e7c3797806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e7c3797806_0_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2e7c3797806_0_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69" name="Google Shape;269;g2e7c379780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125" y="3714750"/>
            <a:ext cx="6636375" cy="5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e7c3797806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e7c3797806_0_11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2e7c3797806_0_11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77" name="Google Shape;277;g2e7c3797806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75" y="3272825"/>
            <a:ext cx="8887400" cy="6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2e7c3797806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e7c3797806_0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2e7c3797806_0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85" name="Google Shape;285;g2e7c3797806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25" y="3307325"/>
            <a:ext cx="9815625" cy="64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6896254" y="1810475"/>
            <a:ext cx="44955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개발 주제 및 목적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64125" y="3341750"/>
            <a:ext cx="16431600" cy="1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algun Gothic"/>
              <a:buChar char="❖"/>
            </a:pPr>
            <a:r>
              <a:rPr lang="ko-KR" sz="4500" b="1">
                <a:latin typeface="Malgun Gothic"/>
                <a:ea typeface="Malgun Gothic"/>
                <a:cs typeface="Malgun Gothic"/>
                <a:sym typeface="Malgun Gothic"/>
              </a:rPr>
              <a:t>개발 주제</a:t>
            </a:r>
            <a:endParaRPr sz="4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latin typeface="Malgun Gothic"/>
                <a:ea typeface="Malgun Gothic"/>
                <a:cs typeface="Malgun Gothic"/>
                <a:sym typeface="Malgun Gothic"/>
              </a:rPr>
              <a:t>병원 관리 시스템</a:t>
            </a:r>
            <a:endParaRPr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64125" y="6168725"/>
            <a:ext cx="165102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algun Gothic"/>
              <a:buChar char="❖"/>
            </a:pPr>
            <a:r>
              <a:rPr lang="ko-KR" sz="4500" b="1">
                <a:latin typeface="Malgun Gothic"/>
                <a:ea typeface="Malgun Gothic"/>
                <a:cs typeface="Malgun Gothic"/>
                <a:sym typeface="Malgun Gothic"/>
              </a:rPr>
              <a:t>개발 목적</a:t>
            </a:r>
            <a:endParaRPr sz="4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latin typeface="Malgun Gothic"/>
                <a:ea typeface="Malgun Gothic"/>
                <a:cs typeface="Malgun Gothic"/>
                <a:sym typeface="Malgun Gothic"/>
              </a:rPr>
              <a:t>병원 정보를 제공하고 환자들이 시스템을 통해 진료정보를 진행함으로써 효율적이고 체계적인 환자 관리를 할 수 있음</a:t>
            </a:r>
            <a:endParaRPr sz="3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2e7c3797806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e7c3797806_0_23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2e7c3797806_0_23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93" name="Google Shape;293;g2e7c379780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75" y="3272825"/>
            <a:ext cx="9470850" cy="64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2e7c3797806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e7c3797806_0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2e7c3797806_0_29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01" name="Google Shape;301;g2e7c3797806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00" y="3169325"/>
            <a:ext cx="7211900" cy="669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2e7c3797806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e7c3797806_0_35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2e7c3797806_0_35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09" name="Google Shape;309;g2e7c3797806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75" y="3755900"/>
            <a:ext cx="10185925" cy="55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2e7c3797806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e7c3797806_0_4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2e7c3797806_0_4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17" name="Google Shape;317;g2e7c3797806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00" y="3031300"/>
            <a:ext cx="6882925" cy="67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g2e7c3797806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2e7c3797806_0_54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2e7c3797806_0_54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25" name="Google Shape;325;g2e7c3797806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8263150" cy="71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2e7c3797806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e7c3797806_0_60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2e7c3797806_0_60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33" name="Google Shape;333;g2e7c3797806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275"/>
            <a:ext cx="7849075" cy="7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e7c3797806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e7c3797806_0_6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2e7c3797806_0_69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41" name="Google Shape;341;g2e7c3797806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50" y="3928425"/>
            <a:ext cx="10101250" cy="5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2e7c3797806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e7c3797806_0_76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물리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2e7c3797806_0_76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테이블 생성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349" name="Google Shape;349;g2e7c3797806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75" y="3479875"/>
            <a:ext cx="11196675" cy="63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7762875"/>
            <a:ext cx="184308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6250" y="4152900"/>
            <a:ext cx="97059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1475" y="1247775"/>
            <a:ext cx="22955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2da05ad0467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da05ad0467_0_5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g2da05ad0467_0_5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자료조사 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46" name="Google Shape;46;g2da05ad0467_0_5"/>
          <p:cNvPicPr preferRelativeResize="0"/>
          <p:nvPr/>
        </p:nvPicPr>
        <p:blipFill rotWithShape="1">
          <a:blip r:embed="rId4">
            <a:alphaModFix/>
          </a:blip>
          <a:srcRect t="3232"/>
          <a:stretch/>
        </p:blipFill>
        <p:spPr>
          <a:xfrm>
            <a:off x="3322100" y="3946339"/>
            <a:ext cx="3649258" cy="575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2da05ad0467_0_5"/>
          <p:cNvPicPr preferRelativeResize="0"/>
          <p:nvPr/>
        </p:nvPicPr>
        <p:blipFill rotWithShape="1">
          <a:blip r:embed="rId5">
            <a:alphaModFix/>
          </a:blip>
          <a:srcRect t="3222"/>
          <a:stretch/>
        </p:blipFill>
        <p:spPr>
          <a:xfrm>
            <a:off x="7257471" y="3946325"/>
            <a:ext cx="3649258" cy="575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2da05ad0467_0_5"/>
          <p:cNvPicPr preferRelativeResize="0"/>
          <p:nvPr/>
        </p:nvPicPr>
        <p:blipFill rotWithShape="1">
          <a:blip r:embed="rId6">
            <a:alphaModFix/>
          </a:blip>
          <a:srcRect t="3540"/>
          <a:stretch/>
        </p:blipFill>
        <p:spPr>
          <a:xfrm>
            <a:off x="11192842" y="3946325"/>
            <a:ext cx="3649258" cy="575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70e110b65a_2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70e110b65a_2_2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g270e110b65a_2_2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자료조사 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56" name="Google Shape;56;g270e110b65a_2_2"/>
          <p:cNvPicPr preferRelativeResize="0"/>
          <p:nvPr/>
        </p:nvPicPr>
        <p:blipFill rotWithShape="1">
          <a:blip r:embed="rId4">
            <a:alphaModFix/>
          </a:blip>
          <a:srcRect t="3540"/>
          <a:stretch/>
        </p:blipFill>
        <p:spPr>
          <a:xfrm>
            <a:off x="420375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70e110b65a_2_2"/>
          <p:cNvPicPr preferRelativeResize="0"/>
          <p:nvPr/>
        </p:nvPicPr>
        <p:blipFill rotWithShape="1">
          <a:blip r:embed="rId5">
            <a:alphaModFix/>
          </a:blip>
          <a:srcRect t="4552"/>
          <a:stretch/>
        </p:blipFill>
        <p:spPr>
          <a:xfrm>
            <a:off x="3896854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70e110b65a_2_2"/>
          <p:cNvPicPr preferRelativeResize="0"/>
          <p:nvPr/>
        </p:nvPicPr>
        <p:blipFill rotWithShape="1">
          <a:blip r:embed="rId6">
            <a:alphaModFix/>
          </a:blip>
          <a:srcRect t="4113"/>
          <a:stretch/>
        </p:blipFill>
        <p:spPr>
          <a:xfrm>
            <a:off x="7373334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70e110b65a_2_2"/>
          <p:cNvPicPr preferRelativeResize="0"/>
          <p:nvPr/>
        </p:nvPicPr>
        <p:blipFill rotWithShape="1">
          <a:blip r:embed="rId7">
            <a:alphaModFix/>
          </a:blip>
          <a:srcRect t="4852"/>
          <a:stretch/>
        </p:blipFill>
        <p:spPr>
          <a:xfrm>
            <a:off x="10849801" y="4555476"/>
            <a:ext cx="3240000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270e110b65a_2_2"/>
          <p:cNvPicPr preferRelativeResize="0"/>
          <p:nvPr/>
        </p:nvPicPr>
        <p:blipFill rotWithShape="1">
          <a:blip r:embed="rId8">
            <a:alphaModFix/>
          </a:blip>
          <a:srcRect t="2997"/>
          <a:stretch/>
        </p:blipFill>
        <p:spPr>
          <a:xfrm>
            <a:off x="14326280" y="4555475"/>
            <a:ext cx="3240000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70e110b65a_2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0e110b65a_2_29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계획 수립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70e110b65a_2_29"/>
          <p:cNvSpPr txBox="1"/>
          <p:nvPr/>
        </p:nvSpPr>
        <p:spPr>
          <a:xfrm>
            <a:off x="6775542" y="1790850"/>
            <a:ext cx="4613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시스템 필수요소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8" name="Google Shape;68;g270e110b65a_2_29"/>
          <p:cNvSpPr txBox="1"/>
          <p:nvPr/>
        </p:nvSpPr>
        <p:spPr>
          <a:xfrm>
            <a:off x="436000" y="3249800"/>
            <a:ext cx="153774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sz="3500" b="1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endParaRPr sz="3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	병원을 이용하는 주체이고, 필수적으로 회원가입을 해야하며 병원 검색 등의 기능을 이용할 수 있다.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g270e110b65a_2_29"/>
          <p:cNvSpPr txBox="1"/>
          <p:nvPr/>
        </p:nvSpPr>
        <p:spPr>
          <a:xfrm>
            <a:off x="436000" y="5754300"/>
            <a:ext cx="153774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sz="3500" b="1">
                <a:latin typeface="Malgun Gothic"/>
                <a:ea typeface="Malgun Gothic"/>
                <a:cs typeface="Malgun Gothic"/>
                <a:sym typeface="Malgun Gothic"/>
              </a:rPr>
              <a:t>병원</a:t>
            </a:r>
            <a:endParaRPr sz="3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	환자에게 소속 의사의 정보와 병원의 정보를 제공한다.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g270e110b65a_2_29"/>
          <p:cNvSpPr txBox="1"/>
          <p:nvPr/>
        </p:nvSpPr>
        <p:spPr>
          <a:xfrm>
            <a:off x="436000" y="7792250"/>
            <a:ext cx="153774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lgun Gothic"/>
              <a:buChar char="❖"/>
            </a:pPr>
            <a:r>
              <a:rPr lang="ko-KR" sz="3500" b="1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3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	예약번호, 예약날짜 등으로 구분한다.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2da05ad0467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da05ad0467_0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g2da05ad0467_0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78" name="Google Shape;78;g2da05ad046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00" y="3453100"/>
            <a:ext cx="7663201" cy="60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da05ad0467_0_17"/>
          <p:cNvSpPr txBox="1"/>
          <p:nvPr/>
        </p:nvSpPr>
        <p:spPr>
          <a:xfrm>
            <a:off x="8897450" y="3547200"/>
            <a:ext cx="8978400" cy="58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환자ID를 유일하게 식별함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환자는 환자 ID, 이름, 비밀번호, 거주지, 전화번호, 생년월일, 환자성별을 속성으로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각 환자는 고유한 환자 ID와 전화번호를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환자는 순천시 ‘동’ 단위의 거주지를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환자ID [p_ID] : 주키[Primary Key]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성별 [p_gender]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이름 [p_name]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거주지 [p_add]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전화번호 [p_phone]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비밀번호 [p_password]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생년월일 [p_birth]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da05ad0467_2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da05ad0467_2_1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g2da05ad0467_2_1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87" name="Google Shape;87;g2da05ad0467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5" y="3273475"/>
            <a:ext cx="6823125" cy="65971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da05ad0467_2_1"/>
          <p:cNvSpPr txBox="1"/>
          <p:nvPr/>
        </p:nvSpPr>
        <p:spPr>
          <a:xfrm>
            <a:off x="7855525" y="3292700"/>
            <a:ext cx="10047900" cy="6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 ID는 유일하게 식별함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의사는 의사ID, 이름, 전화번호, 경력을 속성으로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각 의사는 고유한 의사ID, 의사 전화번호를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의사는 하나의 병원에만 소속됨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 ID [d_ID] : 주키[Primary Key]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경력 [d_career]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번호 [d_phone]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이름 [d_name]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9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da05ad0467_2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9525"/>
            <a:ext cx="1843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da05ad0467_2_17"/>
          <p:cNvSpPr txBox="1"/>
          <p:nvPr/>
        </p:nvSpPr>
        <p:spPr>
          <a:xfrm>
            <a:off x="6579038" y="514775"/>
            <a:ext cx="5006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highlight>
                  <a:srgbClr val="05786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개념 설계</a:t>
            </a:r>
            <a:endParaRPr sz="6000" b="1">
              <a:solidFill>
                <a:schemeClr val="lt1"/>
              </a:solidFill>
              <a:highlight>
                <a:srgbClr val="05786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da05ad0467_2_17"/>
          <p:cNvSpPr txBox="1"/>
          <p:nvPr/>
        </p:nvSpPr>
        <p:spPr>
          <a:xfrm>
            <a:off x="7364288" y="1810475"/>
            <a:ext cx="3435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</a:rPr>
              <a:t>엔티티 &amp; 속성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96" name="Google Shape;96;g2da05ad0467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50" y="3256750"/>
            <a:ext cx="8334375" cy="65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da05ad0467_2_17"/>
          <p:cNvSpPr txBox="1"/>
          <p:nvPr/>
        </p:nvSpPr>
        <p:spPr>
          <a:xfrm>
            <a:off x="8887700" y="3020300"/>
            <a:ext cx="9200100" cy="7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ID는 유일하게 식별함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병원은 병원ID, 특이사항, 이름, 전화번호, 비밀번호, 오픈시간, 마감시간, 진료과목, 규모, 소재지, 의사기록을 속성으로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각 병원은 고유한 병원ID, 전화번호를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병원소재지는 순천시 ‘동’ 단위의 소재지를 가짐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하나의 병원에 여러 예약이 들어올 수 있음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열 이름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ID [h_ID] : 주키[Primary Key]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특이사항[h_special]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이름 [h_name]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전화번호 [h_phone]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비밀번호 [h_password]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오픈시간 [h_open]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진료과목 [h_medical]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의사 기록 [d_record]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규모 [h_scale]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소재지 [h_location]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●"/>
            </a:pPr>
            <a:r>
              <a:rPr lang="ko-KR" sz="2300">
                <a:latin typeface="Malgun Gothic"/>
                <a:ea typeface="Malgun Gothic"/>
                <a:cs typeface="Malgun Gothic"/>
                <a:sym typeface="Malgun Gothic"/>
              </a:rPr>
              <a:t>병원 마감시간[h_close]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Microsoft Office PowerPoint</Application>
  <PresentationFormat>사용자 지정</PresentationFormat>
  <Paragraphs>574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Malgun Gothic</vt:lpstr>
      <vt:lpstr>Arial</vt:lpstr>
      <vt:lpstr>Calibri</vt:lpstr>
      <vt:lpstr>Theme54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김혜인</cp:lastModifiedBy>
  <cp:revision>1</cp:revision>
  <dcterms:created xsi:type="dcterms:W3CDTF">2024-05-07T09:06:54Z</dcterms:created>
  <dcterms:modified xsi:type="dcterms:W3CDTF">2024-06-24T10:58:15Z</dcterms:modified>
</cp:coreProperties>
</file>