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Ta65gN9JOe99cbV6vn14V2nq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042467-2E92-49CA-A1F6-89D4B5E00E05}">
  <a:tblStyle styleId="{A0042467-2E92-49CA-A1F6-89D4B5E00E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a05ad046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da05ad046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7c3796c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e7c3796c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7c3796cf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e7c3796cf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7c3796cf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7c3796c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7c3796cf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e7c3796cf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7c3796c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e7c3796c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7c3796cf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e7c3796cf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7c3796cf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e7c3796cf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7c3796cf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e7c3796cf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7c3796cf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e7c3796cf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7c3796cf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e7c3796cf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7c3796cf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e7c3796cf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7c3796cf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e7c3796cf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7c37978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e7c37978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7c379780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e7c37978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7c37978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e7c37978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7c379780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e7c379780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7c379780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e7c379780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7c379780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7c379780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7c379780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e7c379780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7c379780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e7c379780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7c379780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e7c379780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7c379780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2e7c379780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7c379780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e7c379780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7c379780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e7c379780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7c379780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e7c379780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7c379780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e7c379780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7c379780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e7c379780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7c379780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e7c379780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da05ad04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2da05ad04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70e110b65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270e110b65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0e110b65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70e110b65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a05ad046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da05ad04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05ad046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da05ad046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7762875"/>
            <a:ext cx="184308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4425" y="1819275"/>
            <a:ext cx="437197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6335688" y="2795855"/>
            <a:ext cx="118029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텀프로젝트</a:t>
            </a:r>
            <a:endParaRPr sz="8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2672392" y="4281726"/>
            <a:ext cx="496161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병원 관리 시스템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4616608" y="8314848"/>
            <a:ext cx="316625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7조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20214252 김혜인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20214282 권보람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2da05ad0467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da05ad0467_0_29"/>
          <p:cNvSpPr txBox="1"/>
          <p:nvPr/>
        </p:nvSpPr>
        <p:spPr>
          <a:xfrm>
            <a:off x="149263" y="181050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da05ad0467_0_29"/>
          <p:cNvSpPr txBox="1"/>
          <p:nvPr/>
        </p:nvSpPr>
        <p:spPr>
          <a:xfrm>
            <a:off x="934513" y="1673050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ERD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05" name="Google Shape;105;g2da05ad0467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63" y="772225"/>
            <a:ext cx="16627875" cy="90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e7c3796cfe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e7c3796cfe_0_3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g2e7c3796cfe_0_3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목록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13" name="Google Shape;113;g2e7c3796cfe_0_34"/>
          <p:cNvGraphicFramePr/>
          <p:nvPr/>
        </p:nvGraphicFramePr>
        <p:xfrm>
          <a:off x="3252375" y="31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358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FFFFFF"/>
                          </a:solidFill>
                        </a:rPr>
                        <a:t>테이블 이름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78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FFFFFF"/>
                          </a:solidFill>
                        </a:rPr>
                        <a:t>설명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의사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의사에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직원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직원에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환자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환자에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약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처방약에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제약회사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제약회사에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진료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환자들의 진료에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입원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입원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병실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병실에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차트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진료 내용을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수술실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수술실에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e7c3796cfe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e7c3796cfe_0_56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2e7c3796cfe_0_56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21" name="Google Shape;121;g2e7c3796cfe_0_56"/>
          <p:cNvGraphicFramePr/>
          <p:nvPr/>
        </p:nvGraphicFramePr>
        <p:xfrm>
          <a:off x="1921275" y="30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6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8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225">
                <a:tc row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주민등록번호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VARCHAR(13)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의사성별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CHAR(1)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8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의사출신학교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의사전화번호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의사분야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e7c3796cf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e7c3796cfe_0_8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2e7c3796cfe_0_8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29" name="Google Shape;129;g2e7c3796cfe_0_8"/>
          <p:cNvGraphicFramePr/>
          <p:nvPr/>
        </p:nvGraphicFramePr>
        <p:xfrm>
          <a:off x="1370050" y="32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4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주민등록번호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환자성별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CHAR(1)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환자전화번호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e7c3796cfe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e7c3796cfe_0_4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2e7c3796cfe_0_4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37" name="Google Shape;137;g2e7c3796cfe_0_44"/>
          <p:cNvGraphicFramePr/>
          <p:nvPr/>
        </p:nvGraphicFramePr>
        <p:xfrm>
          <a:off x="1409925" y="331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4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37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0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직원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주민등록번호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직원성별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직원담당부서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e7c3796cfe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e7c3796cfe_0_5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2e7c3796cfe_0_5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45" name="Google Shape;145;g2e7c3796cfe_0_50"/>
          <p:cNvGraphicFramePr/>
          <p:nvPr/>
        </p:nvGraphicFramePr>
        <p:xfrm>
          <a:off x="2046613" y="417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38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6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진료내용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VARCHAR(500)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진료일자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DATE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e7c3796cfe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e7c3796cfe_0_68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2e7c3796cfe_0_68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53" name="Google Shape;153;g2e7c3796cfe_0_68"/>
          <p:cNvGraphicFramePr/>
          <p:nvPr/>
        </p:nvGraphicFramePr>
        <p:xfrm>
          <a:off x="775888" y="39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6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3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25">
                <a:tc row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차트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차트번호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차트위치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VARCHAR(50)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2e7c3796cfe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e7c3796cfe_0_7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2e7c3796cfe_0_7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61" name="Google Shape;161;g2e7c3796cfe_0_74"/>
          <p:cNvGraphicFramePr/>
          <p:nvPr/>
        </p:nvGraphicFramePr>
        <p:xfrm>
          <a:off x="479863" y="311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63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0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VARVHAR(50)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약용도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VARCHAR(500)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약금액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e7c3796cfe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e7c3796cfe_0_11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2e7c3796cfe_0_11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69" name="Google Shape;169;g2e7c3796cfe_0_110"/>
          <p:cNvGraphicFramePr/>
          <p:nvPr/>
        </p:nvGraphicFramePr>
        <p:xfrm>
          <a:off x="796975" y="374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1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수술시작시간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수술시간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e7c3796cfe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e7c3796cfe_0_8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2e7c3796cfe_0_8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77" name="Google Shape;177;g2e7c3796cfe_0_80"/>
          <p:cNvGraphicFramePr/>
          <p:nvPr/>
        </p:nvGraphicFramePr>
        <p:xfrm>
          <a:off x="1503725" y="34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48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1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8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 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입원금액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입원일자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DATE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퇴원일자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DATE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142875"/>
            <a:ext cx="18430875" cy="25500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8020995" y="624251"/>
            <a:ext cx="2236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6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72230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계획 수립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5235214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개념 설계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958476" y="6014575"/>
            <a:ext cx="3883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 개발 주제 및 목적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 자료 조사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 시스템 필수요소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5461575" y="6014575"/>
            <a:ext cx="3003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엔티티&amp;속성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ERD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298214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논리 설계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9524575" y="6014575"/>
            <a:ext cx="3229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테이블 목록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테이블 명세서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3361214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물리 설계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3587575" y="6014575"/>
            <a:ext cx="3003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테이블 생성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 데이터 입력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e7c3796cfe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e7c3796cfe_0_92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2e7c3796cfe_0_92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85" name="Google Shape;185;g2e7c3796cfe_0_92"/>
          <p:cNvGraphicFramePr/>
          <p:nvPr/>
        </p:nvGraphicFramePr>
        <p:xfrm>
          <a:off x="2927888" y="47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19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수술실번호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분류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e7c3796cfe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e7c3796cfe_0_98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2e7c3796cfe_0_98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93" name="Google Shape;193;g2e7c3796cfe_0_98"/>
          <p:cNvGraphicFramePr/>
          <p:nvPr/>
        </p:nvGraphicFramePr>
        <p:xfrm>
          <a:off x="2545363" y="40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2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2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9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6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병실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병실번호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분류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1일 사용금액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수용인원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e7c3796cfe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e7c3796cfe_0_10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2e7c3796cfe_0_10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01" name="Google Shape;201;g2e7c3796cfe_0_104"/>
          <p:cNvGraphicFramePr/>
          <p:nvPr/>
        </p:nvGraphicFramePr>
        <p:xfrm>
          <a:off x="1240713" y="44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{A0042467-2E92-49CA-A1F6-89D4B5E00E05}</a:tableStyleId>
              </a:tblPr>
              <a:tblGrid>
                <a:gridCol w="14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3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4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제약회사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전화번호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e7c3797806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e7c3797806_0_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7c3797806_0_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09" name="Google Shape;209;g2e7c379780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125" y="3714750"/>
            <a:ext cx="6636375" cy="5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e7c3797806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e7c3797806_0_11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2e7c3797806_0_11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17" name="Google Shape;217;g2e7c3797806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75" y="3272825"/>
            <a:ext cx="8887400" cy="6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2e7c3797806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e7c3797806_0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g2e7c3797806_0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25" name="Google Shape;225;g2e7c3797806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25" y="3307325"/>
            <a:ext cx="9815625" cy="64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2e7c3797806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e7c3797806_0_2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2e7c3797806_0_2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33" name="Google Shape;233;g2e7c379780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75" y="3272825"/>
            <a:ext cx="9470850" cy="64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e7c3797806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e7c3797806_0_2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2e7c3797806_0_29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41" name="Google Shape;241;g2e7c3797806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00" y="3169325"/>
            <a:ext cx="7211900" cy="669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2e7c3797806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e7c3797806_0_35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2e7c3797806_0_35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49" name="Google Shape;249;g2e7c3797806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75" y="3755900"/>
            <a:ext cx="10185925" cy="55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2e7c3797806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e7c3797806_0_4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2e7c3797806_0_4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57" name="Google Shape;257;g2e7c3797806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00" y="3031300"/>
            <a:ext cx="6882925" cy="67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6896254" y="1810475"/>
            <a:ext cx="44955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개발 주제 및 목적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64125" y="3341750"/>
            <a:ext cx="16431600" cy="1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algun Gothic"/>
              <a:buChar char="❖"/>
            </a:pPr>
            <a:r>
              <a:rPr lang="ko-KR" sz="4500" b="1">
                <a:latin typeface="Malgun Gothic"/>
                <a:ea typeface="Malgun Gothic"/>
                <a:cs typeface="Malgun Gothic"/>
                <a:sym typeface="Malgun Gothic"/>
              </a:rPr>
              <a:t>개발 주제</a:t>
            </a:r>
            <a:endParaRPr sz="4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latin typeface="Malgun Gothic"/>
                <a:ea typeface="Malgun Gothic"/>
                <a:cs typeface="Malgun Gothic"/>
                <a:sym typeface="Malgun Gothic"/>
              </a:rPr>
              <a:t>병원 관리 시스템</a:t>
            </a:r>
            <a:endParaRPr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64125" y="6168725"/>
            <a:ext cx="165102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algun Gothic"/>
              <a:buChar char="❖"/>
            </a:pPr>
            <a:r>
              <a:rPr lang="ko-KR" sz="4500" b="1">
                <a:latin typeface="Malgun Gothic"/>
                <a:ea typeface="Malgun Gothic"/>
                <a:cs typeface="Malgun Gothic"/>
                <a:sym typeface="Malgun Gothic"/>
              </a:rPr>
              <a:t>개발 목적</a:t>
            </a:r>
            <a:endParaRPr sz="4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latin typeface="Malgun Gothic"/>
                <a:ea typeface="Malgun Gothic"/>
                <a:cs typeface="Malgun Gothic"/>
                <a:sym typeface="Malgun Gothic"/>
              </a:rPr>
              <a:t>병원 정보를 제공하고 환자들이 시스템을 통해 진료정보를 진행함으로써 효율적이고 체계적인 환자 관리를 할 수 있음</a:t>
            </a:r>
            <a:endParaRPr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2e7c3797806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e7c3797806_0_5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2e7c3797806_0_5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65" name="Google Shape;265;g2e7c3797806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8263150" cy="71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2e7c3797806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e7c3797806_0_6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2e7c3797806_0_6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73" name="Google Shape;273;g2e7c3797806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7849075" cy="7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2e7c3797806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e7c3797806_0_6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2e7c3797806_0_69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81" name="Google Shape;281;g2e7c3797806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50" y="3928425"/>
            <a:ext cx="10101250" cy="51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2e7c3797806_0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e7c3797806_0_76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e7c3797806_0_76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89" name="Google Shape;289;g2e7c3797806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75" y="3479875"/>
            <a:ext cx="11196675" cy="63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2e7c3797806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e7c3797806_0_85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2e7c3797806_0_85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데이터 입력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97" name="Google Shape;297;g2e7c3797806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12983376" cy="6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2e7c3797806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e7c3797806_0_9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2e7c3797806_0_9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데이터 입력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05" name="Google Shape;305;g2e7c3797806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11628800" cy="68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2e7c3797806_0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e7c3797806_0_101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2e7c3797806_0_101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데이터 입력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13" name="Google Shape;313;g2e7c3797806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250" y="3080050"/>
            <a:ext cx="11609150" cy="6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e7c3797806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e7c3797806_0_10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2e7c3797806_0_109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데이터 입력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21" name="Google Shape;321;g2e7c3797806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17560326" cy="45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e7c3797806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2e7c3797806_0_1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g2e7c3797806_0_1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데이터 입력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29" name="Google Shape;329;g2e7c3797806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14279026" cy="6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7762875"/>
            <a:ext cx="184308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6250" y="4152900"/>
            <a:ext cx="97059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1475" y="1247775"/>
            <a:ext cx="22955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2da05ad0467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da05ad0467_0_5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g2da05ad0467_0_5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자료조사 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46" name="Google Shape;46;g2da05ad0467_0_5"/>
          <p:cNvPicPr preferRelativeResize="0"/>
          <p:nvPr/>
        </p:nvPicPr>
        <p:blipFill rotWithShape="1">
          <a:blip r:embed="rId4">
            <a:alphaModFix/>
          </a:blip>
          <a:srcRect t="3232"/>
          <a:stretch/>
        </p:blipFill>
        <p:spPr>
          <a:xfrm>
            <a:off x="3322100" y="3946339"/>
            <a:ext cx="3649258" cy="575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2da05ad0467_0_5"/>
          <p:cNvPicPr preferRelativeResize="0"/>
          <p:nvPr/>
        </p:nvPicPr>
        <p:blipFill rotWithShape="1">
          <a:blip r:embed="rId5">
            <a:alphaModFix/>
          </a:blip>
          <a:srcRect t="3222"/>
          <a:stretch/>
        </p:blipFill>
        <p:spPr>
          <a:xfrm>
            <a:off x="7257471" y="3946325"/>
            <a:ext cx="3649258" cy="575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2da05ad0467_0_5"/>
          <p:cNvPicPr preferRelativeResize="0"/>
          <p:nvPr/>
        </p:nvPicPr>
        <p:blipFill rotWithShape="1">
          <a:blip r:embed="rId6">
            <a:alphaModFix/>
          </a:blip>
          <a:srcRect t="3540"/>
          <a:stretch/>
        </p:blipFill>
        <p:spPr>
          <a:xfrm>
            <a:off x="11192842" y="3946325"/>
            <a:ext cx="3649258" cy="575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70e110b65a_2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70e110b65a_2_2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g270e110b65a_2_2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자료조사 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56" name="Google Shape;56;g270e110b65a_2_2"/>
          <p:cNvPicPr preferRelativeResize="0"/>
          <p:nvPr/>
        </p:nvPicPr>
        <p:blipFill rotWithShape="1">
          <a:blip r:embed="rId4">
            <a:alphaModFix/>
          </a:blip>
          <a:srcRect t="3540"/>
          <a:stretch/>
        </p:blipFill>
        <p:spPr>
          <a:xfrm>
            <a:off x="420375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70e110b65a_2_2"/>
          <p:cNvPicPr preferRelativeResize="0"/>
          <p:nvPr/>
        </p:nvPicPr>
        <p:blipFill rotWithShape="1">
          <a:blip r:embed="rId5">
            <a:alphaModFix/>
          </a:blip>
          <a:srcRect t="4552"/>
          <a:stretch/>
        </p:blipFill>
        <p:spPr>
          <a:xfrm>
            <a:off x="3896854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70e110b65a_2_2"/>
          <p:cNvPicPr preferRelativeResize="0"/>
          <p:nvPr/>
        </p:nvPicPr>
        <p:blipFill rotWithShape="1">
          <a:blip r:embed="rId6">
            <a:alphaModFix/>
          </a:blip>
          <a:srcRect t="4113"/>
          <a:stretch/>
        </p:blipFill>
        <p:spPr>
          <a:xfrm>
            <a:off x="7373334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70e110b65a_2_2"/>
          <p:cNvPicPr preferRelativeResize="0"/>
          <p:nvPr/>
        </p:nvPicPr>
        <p:blipFill rotWithShape="1">
          <a:blip r:embed="rId7">
            <a:alphaModFix/>
          </a:blip>
          <a:srcRect t="4852"/>
          <a:stretch/>
        </p:blipFill>
        <p:spPr>
          <a:xfrm>
            <a:off x="10849801" y="4555476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270e110b65a_2_2"/>
          <p:cNvPicPr preferRelativeResize="0"/>
          <p:nvPr/>
        </p:nvPicPr>
        <p:blipFill rotWithShape="1">
          <a:blip r:embed="rId8">
            <a:alphaModFix/>
          </a:blip>
          <a:srcRect t="2997"/>
          <a:stretch/>
        </p:blipFill>
        <p:spPr>
          <a:xfrm>
            <a:off x="14326280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70e110b65a_2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0e110b65a_2_2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70e110b65a_2_29"/>
          <p:cNvSpPr txBox="1"/>
          <p:nvPr/>
        </p:nvSpPr>
        <p:spPr>
          <a:xfrm>
            <a:off x="6775542" y="1790850"/>
            <a:ext cx="461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시스템 필수요소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8" name="Google Shape;68;g270e110b65a_2_29"/>
          <p:cNvSpPr txBox="1"/>
          <p:nvPr/>
        </p:nvSpPr>
        <p:spPr>
          <a:xfrm>
            <a:off x="436000" y="3249800"/>
            <a:ext cx="153774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sz="3500" b="1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endParaRPr sz="3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	병원을 이용하는 주체이고, 필수적으로 회원가입을 해야하며 병원 검색 등의 기능을 이용할 수 있다.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g270e110b65a_2_29"/>
          <p:cNvSpPr txBox="1"/>
          <p:nvPr/>
        </p:nvSpPr>
        <p:spPr>
          <a:xfrm>
            <a:off x="436000" y="5754300"/>
            <a:ext cx="153774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sz="3500" b="1">
                <a:latin typeface="Malgun Gothic"/>
                <a:ea typeface="Malgun Gothic"/>
                <a:cs typeface="Malgun Gothic"/>
                <a:sym typeface="Malgun Gothic"/>
              </a:rPr>
              <a:t>병원</a:t>
            </a:r>
            <a:endParaRPr sz="3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	환자에게 소속 의사의 정보와 병원의 정보를 제공한다.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g270e110b65a_2_29"/>
          <p:cNvSpPr txBox="1"/>
          <p:nvPr/>
        </p:nvSpPr>
        <p:spPr>
          <a:xfrm>
            <a:off x="436000" y="7792250"/>
            <a:ext cx="153774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sz="3500" b="1">
                <a:latin typeface="Malgun Gothic"/>
                <a:ea typeface="Malgun Gothic"/>
                <a:cs typeface="Malgun Gothic"/>
                <a:sym typeface="Malgun Gothic"/>
              </a:rPr>
              <a:t>진료</a:t>
            </a:r>
            <a:endParaRPr sz="3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	진료내용, 진료날짜 등으로 구분한다.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2da05ad0467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da05ad0467_0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g2da05ad0467_0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78" name="Google Shape;78;g2da05ad0467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00" y="3453100"/>
            <a:ext cx="7663201" cy="60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da05ad0467_0_17"/>
          <p:cNvSpPr txBox="1"/>
          <p:nvPr/>
        </p:nvSpPr>
        <p:spPr>
          <a:xfrm>
            <a:off x="8897450" y="3547200"/>
            <a:ext cx="8978400" cy="58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환자ID를 유일하게 식별함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환자는 환자 ID, 이름, 비밀번호, 거주지, 전화번호, 생년월일, 환자성별을 속성으로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각 환자는 고유한 환자 ID와 전화번호를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환자는 순천시 ‘동’ 단위의 거주지를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환자ID [p_ID] : 주키[Primary Key]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성별 [p_gender]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이름 [p_name]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거주지 [p_add]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전화번호 [p_phone]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비밀번호 [p_password]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생년월일 [p_birth]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da05ad0467_2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da05ad0467_2_1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g2da05ad0467_2_1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87" name="Google Shape;87;g2da05ad0467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75" y="3273475"/>
            <a:ext cx="6823125" cy="65971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da05ad0467_2_1"/>
          <p:cNvSpPr txBox="1"/>
          <p:nvPr/>
        </p:nvSpPr>
        <p:spPr>
          <a:xfrm>
            <a:off x="7855525" y="3292700"/>
            <a:ext cx="10047900" cy="6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 ID는 유일하게 식별함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의사는 의사ID, 이름, 전화번호, 경력을 속성으로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각 의사는 고유한 의사ID, 의사 전화번호를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의사는 하나의 병원에만 소속됨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 ID [d_ID] : 주키[Primary Key]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경력 [d_career]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번호 [d_phone]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이름 [d_name]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96" name="Google Shape;96;g2da05ad0467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50" y="3256750"/>
            <a:ext cx="8334375" cy="65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ID는 유일하게 식별함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병원은 병원ID, 특이사항, 이름, 전화번호, 비밀번호, 오픈시간, 마감시간, 진료과목, 규모, 소재지, 의사기록을 속성으로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각 병원은 고유한 병원ID, 전화번호를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병원소재지는 순천시 ‘동’ 단위의 소재지를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하나의 병원에 여러 예약이 들어올 수 있음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ID [h_ID] : 주키[Primary Key]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특이사항[h_special]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이름 [h_name]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전화번호 [h_phone]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비밀번호 [h_password]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오픈시간 [h_open]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진료과목 [h_medical]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 기록 [d_record]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규모 [h_scale]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소재지 [h_location]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마감시간[h_close]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Microsoft Office PowerPoint</Application>
  <PresentationFormat>사용자 지정</PresentationFormat>
  <Paragraphs>541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Malgun Gothic</vt:lpstr>
      <vt:lpstr>Arial</vt:lpstr>
      <vt:lpstr>Calibri</vt:lpstr>
      <vt:lpstr>Theme54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김혜인</cp:lastModifiedBy>
  <cp:revision>1</cp:revision>
  <dcterms:created xsi:type="dcterms:W3CDTF">2024-05-07T09:06:54Z</dcterms:created>
  <dcterms:modified xsi:type="dcterms:W3CDTF">2024-06-24T11:20:43Z</dcterms:modified>
</cp:coreProperties>
</file>