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66" r:id="rId6"/>
    <p:sldId id="267" r:id="rId7"/>
    <p:sldId id="268" r:id="rId8"/>
    <p:sldId id="263" r:id="rId9"/>
    <p:sldId id="272" r:id="rId10"/>
    <p:sldId id="271" r:id="rId11"/>
    <p:sldId id="277" r:id="rId12"/>
    <p:sldId id="264" r:id="rId13"/>
    <p:sldId id="276" r:id="rId14"/>
    <p:sldId id="273" r:id="rId15"/>
    <p:sldId id="278" r:id="rId17"/>
    <p:sldId id="281" r:id="rId18"/>
    <p:sldId id="265" r:id="rId19"/>
    <p:sldId id="283" r:id="rId20"/>
    <p:sldId id="2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760FE-701D-41CA-A85B-12B0959F47ED}"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802712" y="2099987"/>
            <a:ext cx="6802879" cy="1198880"/>
          </a:xfrm>
          <a:prstGeom prst="rect">
            <a:avLst/>
          </a:prstGeom>
          <a:noFill/>
        </p:spPr>
        <p:txBody>
          <a:bodyPr wrap="square" rtlCol="0">
            <a:spAutoFit/>
            <a:scene3d>
              <a:camera prst="orthographicFront"/>
              <a:lightRig rig="threePt" dir="t"/>
            </a:scene3d>
          </a:bodyPr>
          <a:lstStyle/>
          <a:p>
            <a:pPr algn="ctr"/>
            <a:r>
              <a:rPr lang="zh-CN" altLang="zh-CN" sz="72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合肥学院</a:t>
            </a:r>
            <a:endParaRPr lang="zh-CN" altLang="zh-CN" sz="72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4045266" y="3298632"/>
            <a:ext cx="6428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212026" y="3781356"/>
            <a:ext cx="3393305" cy="1015663"/>
          </a:xfrm>
          <a:prstGeom prst="rect">
            <a:avLst/>
          </a:prstGeom>
          <a:noFill/>
        </p:spPr>
        <p:txBody>
          <a:bodyPr wrap="square" rtlCol="0">
            <a:spAutoFit/>
          </a:bodyPr>
          <a:lstStyle/>
          <a:p>
            <a:pPr algn="ctr"/>
            <a:r>
              <a:rPr lang="zh-CN" altLang="en-US" sz="6000" b="1" dirty="0">
                <a:solidFill>
                  <a:srgbClr val="4472C4"/>
                </a:solidFill>
                <a:latin typeface="微软雅黑" panose="020B0503020204020204" pitchFamily="34" charset="-122"/>
                <a:ea typeface="微软雅黑" panose="020B0503020204020204" pitchFamily="34" charset="-122"/>
              </a:rPr>
              <a:t>论文答辩</a:t>
            </a:r>
            <a:endParaRPr lang="zh-CN" altLang="en-US" sz="6000" b="1" dirty="0">
              <a:solidFill>
                <a:srgbClr val="4472C4"/>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132046" y="5278059"/>
            <a:ext cx="2341479" cy="645160"/>
          </a:xfrm>
          <a:prstGeom prst="rect">
            <a:avLst/>
          </a:prstGeom>
          <a:noFill/>
        </p:spPr>
        <p:txBody>
          <a:bodyPr wrap="square" rtlCol="0">
            <a:spAutoFit/>
          </a:bodyPr>
          <a:lstStyle/>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学生：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xxx</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指导老师：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xxx</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22140" y="3413125"/>
            <a:ext cx="6050915" cy="368300"/>
          </a:xfrm>
          <a:prstGeom prst="rect">
            <a:avLst/>
          </a:prstGeom>
          <a:noFill/>
        </p:spPr>
        <p:txBody>
          <a:bodyPr wrap="square" rtlCol="0">
            <a:spAutoFit/>
          </a:bodyPr>
          <a:p>
            <a:r>
              <a:rPr lang="zh-CN" altLang="en-US" b="1">
                <a:solidFill>
                  <a:srgbClr val="FF0000"/>
                </a:solidFill>
                <a:latin typeface="仿宋" panose="02010609060101010101" charset="-122"/>
                <a:ea typeface="仿宋" panose="02010609060101010101" charset="-122"/>
              </a:rPr>
              <a:t>基于据侧树算法的学生成绩分析的研究与实现</a:t>
            </a:r>
            <a:endParaRPr lang="zh-CN" altLang="en-US" b="1">
              <a:solidFill>
                <a:srgbClr val="FF0000"/>
              </a:solidFill>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决策树的作用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 name="Text Placeholder 1"/>
          <p:cNvSpPr txBox="1"/>
          <p:nvPr/>
        </p:nvSpPr>
        <p:spPr>
          <a:xfrm>
            <a:off x="1706880" y="2107565"/>
            <a:ext cx="7672705"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id-ID" dirty="0">
                <a:solidFill>
                  <a:schemeClr val="bg1">
                    <a:lumMod val="50000"/>
                  </a:schemeClr>
                </a:solidFill>
                <a:latin typeface="Raleway" panose="020B0003030101060003" pitchFamily="34" charset="0"/>
                <a:ea typeface="宋体" panose="02010600030101010101" pitchFamily="2" charset="-122"/>
              </a:rPr>
              <a:t>根据完备的规则数据训练，机器快速执行学习，具备基本决策功能。</a:t>
            </a:r>
            <a:endParaRPr lang="zh-CN" altLang="id-ID" dirty="0">
              <a:solidFill>
                <a:schemeClr val="bg1">
                  <a:lumMod val="50000"/>
                </a:schemeClr>
              </a:solidFill>
              <a:latin typeface="Raleway" panose="020B0003030101060003" pitchFamily="34" charset="0"/>
              <a:ea typeface="宋体" panose="02010600030101010101" pitchFamily="2" charset="-122"/>
            </a:endParaRPr>
          </a:p>
        </p:txBody>
      </p:sp>
      <p:sp>
        <p:nvSpPr>
          <p:cNvPr id="33" name="Text Placeholder 1"/>
          <p:cNvSpPr txBox="1"/>
          <p:nvPr/>
        </p:nvSpPr>
        <p:spPr>
          <a:xfrm>
            <a:off x="1706880" y="3152140"/>
            <a:ext cx="7038340"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id-ID" dirty="0">
                <a:solidFill>
                  <a:schemeClr val="bg1">
                    <a:lumMod val="50000"/>
                  </a:schemeClr>
                </a:solidFill>
                <a:latin typeface="Raleway" panose="020B0003030101060003" pitchFamily="34" charset="0"/>
                <a:ea typeface="宋体" panose="02010600030101010101" pitchFamily="2" charset="-122"/>
              </a:rPr>
              <a:t>永不停歇的学习、分析、结果。减轻人类难以计算的数据量工程，系统工程化计算大量复杂数据。</a:t>
            </a:r>
            <a:endParaRPr lang="zh-CN" altLang="id-ID" dirty="0">
              <a:solidFill>
                <a:schemeClr val="bg1">
                  <a:lumMod val="50000"/>
                </a:schemeClr>
              </a:solidFill>
              <a:latin typeface="Raleway" panose="020B0003030101060003" pitchFamily="34" charset="0"/>
              <a:ea typeface="宋体" panose="02010600030101010101" pitchFamily="2" charset="-122"/>
            </a:endParaRPr>
          </a:p>
        </p:txBody>
      </p:sp>
      <p:sp>
        <p:nvSpPr>
          <p:cNvPr id="34" name="Text Placeholder 1"/>
          <p:cNvSpPr txBox="1"/>
          <p:nvPr/>
        </p:nvSpPr>
        <p:spPr>
          <a:xfrm>
            <a:off x="1706880" y="4177030"/>
            <a:ext cx="9185275"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id-ID" dirty="0">
                <a:solidFill>
                  <a:schemeClr val="bg1">
                    <a:lumMod val="50000"/>
                  </a:schemeClr>
                </a:solidFill>
                <a:latin typeface="Raleway" panose="020B0003030101060003" pitchFamily="34" charset="0"/>
                <a:ea typeface="宋体" panose="02010600030101010101" pitchFamily="2" charset="-122"/>
              </a:rPr>
              <a:t>精准的数据分析，为教师与学生提供改进方向，能更快速的发展教育质量。</a:t>
            </a:r>
            <a:endParaRPr lang="zh-CN" altLang="id-ID" dirty="0">
              <a:solidFill>
                <a:schemeClr val="bg1">
                  <a:lumMod val="50000"/>
                </a:schemeClr>
              </a:solidFill>
              <a:latin typeface="Raleway" panose="020B0003030101060003" pitchFamily="34" charset="0"/>
              <a:ea typeface="宋体" panose="02010600030101010101" pitchFamily="2" charset="-122"/>
            </a:endParaRPr>
          </a:p>
        </p:txBody>
      </p:sp>
      <p:sp>
        <p:nvSpPr>
          <p:cNvPr id="35" name="Text Placeholder 1"/>
          <p:cNvSpPr txBox="1"/>
          <p:nvPr/>
        </p:nvSpPr>
        <p:spPr>
          <a:xfrm>
            <a:off x="1706880" y="5172710"/>
            <a:ext cx="7606030"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id-ID" dirty="0">
                <a:solidFill>
                  <a:schemeClr val="bg1">
                    <a:lumMod val="50000"/>
                  </a:schemeClr>
                </a:solidFill>
                <a:latin typeface="Raleway" panose="020B0003030101060003" pitchFamily="34" charset="0"/>
                <a:ea typeface="宋体" panose="02010600030101010101" pitchFamily="2" charset="-122"/>
              </a:rPr>
              <a:t>作为数据挖掘的算法之一，能更好的解决现实生活中的各种量化的痛点，让教育上升到智能的时代。</a:t>
            </a:r>
            <a:endParaRPr lang="zh-CN" altLang="id-ID" dirty="0">
              <a:solidFill>
                <a:schemeClr val="bg1">
                  <a:lumMod val="50000"/>
                </a:schemeClr>
              </a:solidFill>
              <a:latin typeface="Raleway" panose="020B0003030101060003" pitchFamily="34" charset="0"/>
              <a:ea typeface="宋体" panose="02010600030101010101" pitchFamily="2" charset="-122"/>
            </a:endParaRPr>
          </a:p>
        </p:txBody>
      </p:sp>
      <p:grpSp>
        <p:nvGrpSpPr>
          <p:cNvPr id="36" name="Group 1"/>
          <p:cNvGrpSpPr/>
          <p:nvPr/>
        </p:nvGrpSpPr>
        <p:grpSpPr>
          <a:xfrm>
            <a:off x="828046" y="2107553"/>
            <a:ext cx="638053" cy="638053"/>
            <a:chOff x="828046" y="2107553"/>
            <a:chExt cx="638053" cy="638053"/>
          </a:xfrm>
        </p:grpSpPr>
        <p:sp>
          <p:nvSpPr>
            <p:cNvPr id="37" name="Oval 36"/>
            <p:cNvSpPr/>
            <p:nvPr/>
          </p:nvSpPr>
          <p:spPr>
            <a:xfrm>
              <a:off x="828046" y="2107553"/>
              <a:ext cx="638053" cy="6380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8" name="Freeform 21"/>
            <p:cNvSpPr>
              <a:spLocks noEditPoints="1"/>
            </p:cNvSpPr>
            <p:nvPr/>
          </p:nvSpPr>
          <p:spPr bwMode="auto">
            <a:xfrm>
              <a:off x="976983" y="2207167"/>
              <a:ext cx="350770" cy="400652"/>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bg1"/>
            </a:solidFill>
            <a:ln>
              <a:noFill/>
            </a:ln>
          </p:spPr>
          <p:txBody>
            <a:bodyPr vert="horz" wrap="square" lIns="91440" tIns="45720" rIns="91440" bIns="45720" numCol="1" anchor="t" anchorCtr="0" compatLnSpc="1"/>
            <a:lstStyle/>
            <a:p>
              <a:endParaRPr lang="id-ID" dirty="0">
                <a:latin typeface="微软雅黑" panose="020B0503020204020204" pitchFamily="34" charset="-122"/>
              </a:endParaRPr>
            </a:p>
          </p:txBody>
        </p:sp>
      </p:grpSp>
      <p:grpSp>
        <p:nvGrpSpPr>
          <p:cNvPr id="39" name="Group 2"/>
          <p:cNvGrpSpPr/>
          <p:nvPr/>
        </p:nvGrpSpPr>
        <p:grpSpPr>
          <a:xfrm>
            <a:off x="828046" y="3125522"/>
            <a:ext cx="638053" cy="638053"/>
            <a:chOff x="828046" y="3125522"/>
            <a:chExt cx="638053" cy="638053"/>
          </a:xfrm>
        </p:grpSpPr>
        <p:sp>
          <p:nvSpPr>
            <p:cNvPr id="40" name="Oval 42"/>
            <p:cNvSpPr/>
            <p:nvPr/>
          </p:nvSpPr>
          <p:spPr>
            <a:xfrm>
              <a:off x="828046" y="3125522"/>
              <a:ext cx="638053" cy="638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AutoShape 60"/>
            <p:cNvSpPr/>
            <p:nvPr/>
          </p:nvSpPr>
          <p:spPr bwMode="auto">
            <a:xfrm>
              <a:off x="1002095" y="3289348"/>
              <a:ext cx="347119" cy="347116"/>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lIns="38100" tIns="38100" rIns="38100" bIns="38100" anchor="ctr"/>
            <a:lstStyle/>
            <a:p>
              <a:endParaRPr lang="en-US" dirty="0">
                <a:latin typeface="微软雅黑" panose="020B0503020204020204" pitchFamily="34" charset="-122"/>
              </a:endParaRPr>
            </a:p>
          </p:txBody>
        </p:sp>
      </p:grpSp>
      <p:grpSp>
        <p:nvGrpSpPr>
          <p:cNvPr id="42" name="Group 23"/>
          <p:cNvGrpSpPr/>
          <p:nvPr/>
        </p:nvGrpSpPr>
        <p:grpSpPr>
          <a:xfrm>
            <a:off x="828046" y="5172506"/>
            <a:ext cx="638053" cy="638053"/>
            <a:chOff x="828046" y="5172506"/>
            <a:chExt cx="638053" cy="638053"/>
          </a:xfrm>
        </p:grpSpPr>
        <p:sp>
          <p:nvSpPr>
            <p:cNvPr id="43" name="Oval 48"/>
            <p:cNvSpPr/>
            <p:nvPr/>
          </p:nvSpPr>
          <p:spPr>
            <a:xfrm>
              <a:off x="828046" y="5172506"/>
              <a:ext cx="638053" cy="6380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4" name="Freeform 328"/>
            <p:cNvSpPr>
              <a:spLocks noChangeAspect="1" noChangeArrowheads="1"/>
            </p:cNvSpPr>
            <p:nvPr/>
          </p:nvSpPr>
          <p:spPr bwMode="auto">
            <a:xfrm>
              <a:off x="912828" y="5360849"/>
              <a:ext cx="468488" cy="26136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latin typeface="微软雅黑" panose="020B0503020204020204" pitchFamily="34" charset="-122"/>
                <a:ea typeface="宋体" panose="02010600030101010101" pitchFamily="2" charset="-122"/>
              </a:endParaRPr>
            </a:p>
          </p:txBody>
        </p:sp>
      </p:grpSp>
      <p:grpSp>
        <p:nvGrpSpPr>
          <p:cNvPr id="45" name="Group 22"/>
          <p:cNvGrpSpPr/>
          <p:nvPr/>
        </p:nvGrpSpPr>
        <p:grpSpPr>
          <a:xfrm>
            <a:off x="828046" y="4152296"/>
            <a:ext cx="638053" cy="638053"/>
            <a:chOff x="828046" y="4152296"/>
            <a:chExt cx="638053" cy="638053"/>
          </a:xfrm>
        </p:grpSpPr>
        <p:sp>
          <p:nvSpPr>
            <p:cNvPr id="46" name="Oval 45"/>
            <p:cNvSpPr/>
            <p:nvPr/>
          </p:nvSpPr>
          <p:spPr>
            <a:xfrm>
              <a:off x="828046" y="4152296"/>
              <a:ext cx="638053" cy="6380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7" name="Freeform 66"/>
            <p:cNvSpPr>
              <a:spLocks noChangeAspect="1" noChangeArrowheads="1"/>
            </p:cNvSpPr>
            <p:nvPr/>
          </p:nvSpPr>
          <p:spPr bwMode="auto">
            <a:xfrm>
              <a:off x="951562" y="4271884"/>
              <a:ext cx="341250" cy="40842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latin typeface="微软雅黑" panose="020B0503020204020204" pitchFamily="34" charset="-122"/>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up)">
                                      <p:cBhvr>
                                        <p:cTn id="25" dur="500"/>
                                        <p:tgtEl>
                                          <p:spTgt spid="39"/>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研究思路与方法</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23578" y="4863932"/>
            <a:ext cx="5344844"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Research ideas and methods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项目管理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Oval 15"/>
          <p:cNvSpPr/>
          <p:nvPr/>
        </p:nvSpPr>
        <p:spPr>
          <a:xfrm>
            <a:off x="8469241" y="2044253"/>
            <a:ext cx="1616687" cy="1616687"/>
          </a:xfrm>
          <a:prstGeom prst="ellipse">
            <a:avLst/>
          </a:prstGeom>
          <a:solidFill>
            <a:srgbClr val="404040"/>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noAutofit/>
          </a:bodyPr>
          <a:lstStyle/>
          <a:p>
            <a:pPr algn="ctr" defTabSz="544195">
              <a:defRPr/>
            </a:pPr>
            <a:endParaRPr lang="en-US" sz="2150" kern="0" dirty="0">
              <a:solidFill>
                <a:prstClr val="white"/>
              </a:solidFill>
              <a:latin typeface="微软雅黑" panose="020B0503020204020204" pitchFamily="34" charset="-122"/>
            </a:endParaRPr>
          </a:p>
        </p:txBody>
      </p:sp>
      <p:sp>
        <p:nvSpPr>
          <p:cNvPr id="7" name="Freeform 23"/>
          <p:cNvSpPr>
            <a:spLocks noChangeAspect="1" noEditPoints="1"/>
          </p:cNvSpPr>
          <p:nvPr/>
        </p:nvSpPr>
        <p:spPr bwMode="auto">
          <a:xfrm>
            <a:off x="8909186" y="2428024"/>
            <a:ext cx="798235" cy="75479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vert="horz" wrap="square" lIns="45714" tIns="22857" rIns="45714" bIns="22857" numCol="1" anchor="t" anchorCtr="0" compatLnSpc="1"/>
          <a:lstStyle/>
          <a:p>
            <a:pPr defTabSz="544195">
              <a:defRPr/>
            </a:pPr>
            <a:endParaRPr lang="en-US" sz="2150" kern="0" dirty="0">
              <a:solidFill>
                <a:srgbClr val="737572"/>
              </a:solidFill>
              <a:latin typeface="微软雅黑" panose="020B0503020204020204" pitchFamily="34" charset="-122"/>
            </a:endParaRPr>
          </a:p>
        </p:txBody>
      </p:sp>
      <p:sp>
        <p:nvSpPr>
          <p:cNvPr id="8" name="Oval 2"/>
          <p:cNvSpPr/>
          <p:nvPr/>
        </p:nvSpPr>
        <p:spPr>
          <a:xfrm>
            <a:off x="2094992" y="2044253"/>
            <a:ext cx="1616687" cy="1616687"/>
          </a:xfrm>
          <a:prstGeom prst="ellipse">
            <a:avLst/>
          </a:prstGeom>
          <a:solidFill>
            <a:schemeClr val="tx1">
              <a:lumMod val="75000"/>
              <a:lumOff val="25000"/>
            </a:schemeClr>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noAutofit/>
          </a:bodyPr>
          <a:lstStyle/>
          <a:p>
            <a:pPr algn="ctr" defTabSz="544195">
              <a:defRPr/>
            </a:pPr>
            <a:endParaRPr lang="en-US" sz="2150" kern="0" dirty="0">
              <a:solidFill>
                <a:prstClr val="white"/>
              </a:solidFill>
              <a:latin typeface="微软雅黑" panose="020B0503020204020204" pitchFamily="34" charset="-122"/>
            </a:endParaRPr>
          </a:p>
        </p:txBody>
      </p:sp>
      <p:sp>
        <p:nvSpPr>
          <p:cNvPr id="9" name="Freeform 62"/>
          <p:cNvSpPr>
            <a:spLocks noEditPoints="1"/>
          </p:cNvSpPr>
          <p:nvPr/>
        </p:nvSpPr>
        <p:spPr bwMode="auto">
          <a:xfrm>
            <a:off x="2552786" y="2472565"/>
            <a:ext cx="758553" cy="686173"/>
          </a:xfrm>
          <a:custGeom>
            <a:avLst/>
            <a:gdLst/>
            <a:ahLst/>
            <a:cxnLst>
              <a:cxn ang="0">
                <a:pos x="244" y="232"/>
              </a:cxn>
              <a:cxn ang="0">
                <a:pos x="224" y="232"/>
              </a:cxn>
              <a:cxn ang="0">
                <a:pos x="224" y="136"/>
              </a:cxn>
              <a:cxn ang="0">
                <a:pos x="224" y="60"/>
              </a:cxn>
              <a:cxn ang="0">
                <a:pos x="244" y="60"/>
              </a:cxn>
              <a:cxn ang="0">
                <a:pos x="256" y="72"/>
              </a:cxn>
              <a:cxn ang="0">
                <a:pos x="256" y="148"/>
              </a:cxn>
              <a:cxn ang="0">
                <a:pos x="256" y="196"/>
              </a:cxn>
              <a:cxn ang="0">
                <a:pos x="256" y="220"/>
              </a:cxn>
              <a:cxn ang="0">
                <a:pos x="244" y="232"/>
              </a:cxn>
              <a:cxn ang="0">
                <a:pos x="44" y="232"/>
              </a:cxn>
              <a:cxn ang="0">
                <a:pos x="44" y="136"/>
              </a:cxn>
              <a:cxn ang="0">
                <a:pos x="44" y="132"/>
              </a:cxn>
              <a:cxn ang="0">
                <a:pos x="44" y="60"/>
              </a:cxn>
              <a:cxn ang="0">
                <a:pos x="68" y="60"/>
              </a:cxn>
              <a:cxn ang="0">
                <a:pos x="128" y="0"/>
              </a:cxn>
              <a:cxn ang="0">
                <a:pos x="188" y="60"/>
              </a:cxn>
              <a:cxn ang="0">
                <a:pos x="212" y="60"/>
              </a:cxn>
              <a:cxn ang="0">
                <a:pos x="212" y="136"/>
              </a:cxn>
              <a:cxn ang="0">
                <a:pos x="212" y="232"/>
              </a:cxn>
              <a:cxn ang="0">
                <a:pos x="44" y="232"/>
              </a:cxn>
              <a:cxn ang="0">
                <a:pos x="128" y="24"/>
              </a:cxn>
              <a:cxn ang="0">
                <a:pos x="92" y="60"/>
              </a:cxn>
              <a:cxn ang="0">
                <a:pos x="164" y="60"/>
              </a:cxn>
              <a:cxn ang="0">
                <a:pos x="128" y="24"/>
              </a:cxn>
              <a:cxn ang="0">
                <a:pos x="0" y="220"/>
              </a:cxn>
              <a:cxn ang="0">
                <a:pos x="0" y="196"/>
              </a:cxn>
              <a:cxn ang="0">
                <a:pos x="0" y="148"/>
              </a:cxn>
              <a:cxn ang="0">
                <a:pos x="0" y="72"/>
              </a:cxn>
              <a:cxn ang="0">
                <a:pos x="12" y="60"/>
              </a:cxn>
              <a:cxn ang="0">
                <a:pos x="32" y="60"/>
              </a:cxn>
              <a:cxn ang="0">
                <a:pos x="32" y="132"/>
              </a:cxn>
              <a:cxn ang="0">
                <a:pos x="32" y="136"/>
              </a:cxn>
              <a:cxn ang="0">
                <a:pos x="32" y="232"/>
              </a:cxn>
              <a:cxn ang="0">
                <a:pos x="12" y="232"/>
              </a:cxn>
              <a:cxn ang="0">
                <a:pos x="0" y="220"/>
              </a:cxn>
            </a:cxnLst>
            <a:rect l="0" t="0" r="r" b="b"/>
            <a:pathLst>
              <a:path w="256" h="232">
                <a:moveTo>
                  <a:pt x="244" y="232"/>
                </a:moveTo>
                <a:cubicBezTo>
                  <a:pt x="224" y="232"/>
                  <a:pt x="224" y="232"/>
                  <a:pt x="224" y="232"/>
                </a:cubicBezTo>
                <a:cubicBezTo>
                  <a:pt x="224" y="136"/>
                  <a:pt x="224" y="136"/>
                  <a:pt x="224" y="136"/>
                </a:cubicBezTo>
                <a:cubicBezTo>
                  <a:pt x="224" y="60"/>
                  <a:pt x="224" y="60"/>
                  <a:pt x="224"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44" y="232"/>
                </a:moveTo>
                <a:cubicBezTo>
                  <a:pt x="44" y="136"/>
                  <a:pt x="44" y="136"/>
                  <a:pt x="44" y="136"/>
                </a:cubicBezTo>
                <a:cubicBezTo>
                  <a:pt x="44" y="132"/>
                  <a:pt x="44" y="132"/>
                  <a:pt x="44" y="132"/>
                </a:cubicBezTo>
                <a:cubicBezTo>
                  <a:pt x="44" y="60"/>
                  <a:pt x="44" y="60"/>
                  <a:pt x="44" y="60"/>
                </a:cubicBezTo>
                <a:cubicBezTo>
                  <a:pt x="68" y="60"/>
                  <a:pt x="68" y="60"/>
                  <a:pt x="68" y="60"/>
                </a:cubicBezTo>
                <a:cubicBezTo>
                  <a:pt x="68" y="27"/>
                  <a:pt x="95" y="0"/>
                  <a:pt x="128" y="0"/>
                </a:cubicBezTo>
                <a:cubicBezTo>
                  <a:pt x="161" y="0"/>
                  <a:pt x="188" y="27"/>
                  <a:pt x="188" y="60"/>
                </a:cubicBezTo>
                <a:cubicBezTo>
                  <a:pt x="212" y="60"/>
                  <a:pt x="212" y="60"/>
                  <a:pt x="212" y="60"/>
                </a:cubicBezTo>
                <a:cubicBezTo>
                  <a:pt x="212" y="136"/>
                  <a:pt x="212" y="136"/>
                  <a:pt x="212" y="136"/>
                </a:cubicBezTo>
                <a:cubicBezTo>
                  <a:pt x="212" y="232"/>
                  <a:pt x="212" y="232"/>
                  <a:pt x="212" y="232"/>
                </a:cubicBezTo>
                <a:lnTo>
                  <a:pt x="44" y="232"/>
                </a:lnTo>
                <a:close/>
                <a:moveTo>
                  <a:pt x="128" y="24"/>
                </a:moveTo>
                <a:cubicBezTo>
                  <a:pt x="108" y="24"/>
                  <a:pt x="92" y="40"/>
                  <a:pt x="92" y="60"/>
                </a:cubicBezTo>
                <a:cubicBezTo>
                  <a:pt x="164" y="60"/>
                  <a:pt x="164" y="60"/>
                  <a:pt x="164" y="60"/>
                </a:cubicBezTo>
                <a:cubicBezTo>
                  <a:pt x="164" y="40"/>
                  <a:pt x="148" y="24"/>
                  <a:pt x="128" y="24"/>
                </a:cubicBezTo>
                <a:moveTo>
                  <a:pt x="0" y="220"/>
                </a:moveTo>
                <a:cubicBezTo>
                  <a:pt x="0" y="196"/>
                  <a:pt x="0" y="196"/>
                  <a:pt x="0" y="196"/>
                </a:cubicBezTo>
                <a:cubicBezTo>
                  <a:pt x="0" y="148"/>
                  <a:pt x="0" y="148"/>
                  <a:pt x="0" y="148"/>
                </a:cubicBezTo>
                <a:cubicBezTo>
                  <a:pt x="0" y="72"/>
                  <a:pt x="0" y="72"/>
                  <a:pt x="0" y="72"/>
                </a:cubicBezTo>
                <a:cubicBezTo>
                  <a:pt x="0" y="65"/>
                  <a:pt x="5" y="60"/>
                  <a:pt x="12" y="60"/>
                </a:cubicBezTo>
                <a:cubicBezTo>
                  <a:pt x="32" y="60"/>
                  <a:pt x="32" y="60"/>
                  <a:pt x="32" y="60"/>
                </a:cubicBezTo>
                <a:cubicBezTo>
                  <a:pt x="32" y="132"/>
                  <a:pt x="32" y="132"/>
                  <a:pt x="32" y="132"/>
                </a:cubicBezTo>
                <a:cubicBezTo>
                  <a:pt x="32" y="136"/>
                  <a:pt x="32" y="136"/>
                  <a:pt x="32" y="136"/>
                </a:cubicBezTo>
                <a:cubicBezTo>
                  <a:pt x="32" y="232"/>
                  <a:pt x="32" y="232"/>
                  <a:pt x="32" y="232"/>
                </a:cubicBezTo>
                <a:cubicBezTo>
                  <a:pt x="12" y="232"/>
                  <a:pt x="12" y="232"/>
                  <a:pt x="12" y="232"/>
                </a:cubicBezTo>
                <a:cubicBezTo>
                  <a:pt x="5" y="232"/>
                  <a:pt x="0" y="227"/>
                  <a:pt x="0" y="220"/>
                </a:cubicBezTo>
              </a:path>
            </a:pathLst>
          </a:custGeom>
          <a:solidFill>
            <a:srgbClr val="FFFFFF"/>
          </a:solidFill>
          <a:ln w="9525">
            <a:noFill/>
            <a:round/>
          </a:ln>
        </p:spPr>
        <p:txBody>
          <a:bodyPr vert="horz" wrap="square" lIns="45714" tIns="22857" rIns="45714" bIns="22857" numCol="1" anchor="t" anchorCtr="0" compatLnSpc="1"/>
          <a:lstStyle/>
          <a:p>
            <a:pPr defTabSz="544195">
              <a:defRPr/>
            </a:pPr>
            <a:endParaRPr lang="en-US" sz="2150" kern="0" dirty="0">
              <a:solidFill>
                <a:srgbClr val="737572"/>
              </a:solidFill>
              <a:latin typeface="微软雅黑" panose="020B0503020204020204" pitchFamily="34" charset="-122"/>
            </a:endParaRPr>
          </a:p>
        </p:txBody>
      </p:sp>
      <p:sp>
        <p:nvSpPr>
          <p:cNvPr id="10" name="Oval 11"/>
          <p:cNvSpPr/>
          <p:nvPr/>
        </p:nvSpPr>
        <p:spPr>
          <a:xfrm>
            <a:off x="5282117" y="2044253"/>
            <a:ext cx="1616687" cy="1616687"/>
          </a:xfrm>
          <a:prstGeom prst="ellipse">
            <a:avLst/>
          </a:prstGeom>
          <a:solidFill>
            <a:srgbClr val="4472C4"/>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45714" tIns="22857" rIns="45714" bIns="22857" numCol="1" spcCol="0" rtlCol="0" fromWordArt="0" anchor="ctr" anchorCtr="0" forceAA="0" compatLnSpc="1">
            <a:noAutofit/>
          </a:bodyPr>
          <a:lstStyle/>
          <a:p>
            <a:pPr algn="ctr" defTabSz="544195">
              <a:defRPr/>
            </a:pPr>
            <a:endParaRPr lang="en-US" sz="2150" kern="0" dirty="0">
              <a:solidFill>
                <a:prstClr val="white"/>
              </a:solidFill>
              <a:latin typeface="微软雅黑" panose="020B0503020204020204" pitchFamily="34" charset="-122"/>
            </a:endParaRPr>
          </a:p>
        </p:txBody>
      </p:sp>
      <p:sp>
        <p:nvSpPr>
          <p:cNvPr id="11" name="Freeform 37"/>
          <p:cNvSpPr/>
          <p:nvPr/>
        </p:nvSpPr>
        <p:spPr bwMode="auto">
          <a:xfrm>
            <a:off x="5698295" y="2481142"/>
            <a:ext cx="893631" cy="810614"/>
          </a:xfrm>
          <a:custGeom>
            <a:avLst/>
            <a:gdLst/>
            <a:ahLst/>
            <a:cxnLst>
              <a:cxn ang="0">
                <a:pos x="83" y="5"/>
              </a:cxn>
              <a:cxn ang="0">
                <a:pos x="46" y="7"/>
              </a:cxn>
              <a:cxn ang="0">
                <a:pos x="8" y="14"/>
              </a:cxn>
              <a:cxn ang="0">
                <a:pos x="3" y="14"/>
              </a:cxn>
              <a:cxn ang="0">
                <a:pos x="1" y="20"/>
              </a:cxn>
              <a:cxn ang="0">
                <a:pos x="51" y="101"/>
              </a:cxn>
              <a:cxn ang="0">
                <a:pos x="55" y="103"/>
              </a:cxn>
              <a:cxn ang="0">
                <a:pos x="58" y="102"/>
              </a:cxn>
              <a:cxn ang="0">
                <a:pos x="59" y="96"/>
              </a:cxn>
              <a:cxn ang="0">
                <a:pos x="37" y="60"/>
              </a:cxn>
              <a:cxn ang="0">
                <a:pos x="75" y="54"/>
              </a:cxn>
              <a:cxn ang="0">
                <a:pos x="113" y="51"/>
              </a:cxn>
              <a:cxn ang="0">
                <a:pos x="83" y="5"/>
              </a:cxn>
            </a:cxnLst>
            <a:rect l="0" t="0" r="r" b="b"/>
            <a:pathLst>
              <a:path w="113" h="103">
                <a:moveTo>
                  <a:pt x="83" y="5"/>
                </a:moveTo>
                <a:cubicBezTo>
                  <a:pt x="83" y="5"/>
                  <a:pt x="65" y="14"/>
                  <a:pt x="46" y="7"/>
                </a:cubicBezTo>
                <a:cubicBezTo>
                  <a:pt x="26" y="0"/>
                  <a:pt x="16" y="3"/>
                  <a:pt x="8" y="14"/>
                </a:cubicBezTo>
                <a:cubicBezTo>
                  <a:pt x="6" y="13"/>
                  <a:pt x="4" y="13"/>
                  <a:pt x="3" y="14"/>
                </a:cubicBezTo>
                <a:cubicBezTo>
                  <a:pt x="1" y="15"/>
                  <a:pt x="0" y="18"/>
                  <a:pt x="1" y="20"/>
                </a:cubicBezTo>
                <a:cubicBezTo>
                  <a:pt x="51" y="101"/>
                  <a:pt x="51" y="101"/>
                  <a:pt x="51" y="101"/>
                </a:cubicBezTo>
                <a:cubicBezTo>
                  <a:pt x="52" y="102"/>
                  <a:pt x="53" y="103"/>
                  <a:pt x="55" y="103"/>
                </a:cubicBezTo>
                <a:cubicBezTo>
                  <a:pt x="56" y="103"/>
                  <a:pt x="57" y="103"/>
                  <a:pt x="58" y="102"/>
                </a:cubicBezTo>
                <a:cubicBezTo>
                  <a:pt x="60" y="101"/>
                  <a:pt x="61" y="98"/>
                  <a:pt x="59" y="96"/>
                </a:cubicBezTo>
                <a:cubicBezTo>
                  <a:pt x="37" y="60"/>
                  <a:pt x="37" y="60"/>
                  <a:pt x="37" y="60"/>
                </a:cubicBezTo>
                <a:cubicBezTo>
                  <a:pt x="46" y="49"/>
                  <a:pt x="55" y="46"/>
                  <a:pt x="75" y="54"/>
                </a:cubicBezTo>
                <a:cubicBezTo>
                  <a:pt x="94" y="60"/>
                  <a:pt x="113" y="51"/>
                  <a:pt x="113" y="51"/>
                </a:cubicBezTo>
                <a:lnTo>
                  <a:pt x="83" y="5"/>
                </a:lnTo>
                <a:close/>
              </a:path>
            </a:pathLst>
          </a:custGeom>
          <a:solidFill>
            <a:srgbClr val="FFFFFF"/>
          </a:solidFill>
          <a:ln w="9525">
            <a:noFill/>
            <a:round/>
          </a:ln>
        </p:spPr>
        <p:txBody>
          <a:bodyPr vert="horz" wrap="square" lIns="45714" tIns="22857" rIns="45714" bIns="22857" numCol="1" anchor="t" anchorCtr="0" compatLnSpc="1"/>
          <a:lstStyle/>
          <a:p>
            <a:pPr defTabSz="544195">
              <a:defRPr/>
            </a:pPr>
            <a:endParaRPr lang="en-US" sz="2150" kern="0" dirty="0">
              <a:solidFill>
                <a:srgbClr val="737572"/>
              </a:solidFill>
              <a:latin typeface="微软雅黑" panose="020B0503020204020204" pitchFamily="34" charset="-122"/>
            </a:endParaRPr>
          </a:p>
        </p:txBody>
      </p:sp>
      <p:sp>
        <p:nvSpPr>
          <p:cNvPr id="12" name="出自【趣你的PPT】(微信:qunideppt)：最优质的PPT资源库"/>
          <p:cNvSpPr txBox="1"/>
          <p:nvPr/>
        </p:nvSpPr>
        <p:spPr>
          <a:xfrm>
            <a:off x="2383522" y="4099842"/>
            <a:ext cx="1269641" cy="337185"/>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超级管理员</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txBox="1"/>
          <p:nvPr/>
        </p:nvSpPr>
        <p:spPr>
          <a:xfrm>
            <a:off x="5579396" y="4089252"/>
            <a:ext cx="1269641" cy="337185"/>
          </a:xfrm>
          <a:prstGeom prst="rect">
            <a:avLst/>
          </a:prstGeom>
          <a:noFill/>
        </p:spPr>
        <p:txBody>
          <a:bodyPr wrap="square" rtlCol="0">
            <a:spAutoFit/>
          </a:bodyPr>
          <a:lstStyle/>
          <a:p>
            <a:pPr algn="ctr"/>
            <a:r>
              <a:rPr lang="zh-CN" altLang="en-US" sz="1600" b="1" dirty="0">
                <a:solidFill>
                  <a:srgbClr val="4472C4"/>
                </a:solidFill>
                <a:latin typeface="微软雅黑" panose="020B0503020204020204" pitchFamily="34" charset="-122"/>
                <a:ea typeface="微软雅黑" panose="020B0503020204020204" pitchFamily="34" charset="-122"/>
              </a:rPr>
              <a:t>教师</a:t>
            </a:r>
            <a:endParaRPr lang="zh-CN" altLang="en-US" sz="1600" b="1" dirty="0">
              <a:solidFill>
                <a:srgbClr val="4472C4"/>
              </a:solidFill>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txBox="1"/>
          <p:nvPr/>
        </p:nvSpPr>
        <p:spPr>
          <a:xfrm>
            <a:off x="8772943" y="4090317"/>
            <a:ext cx="1269641" cy="337185"/>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学生</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1960030" y="4580702"/>
            <a:ext cx="1868843" cy="1124585"/>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项目配置的管理，教师、学生信息等全部信息得管理。</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190823" y="4571177"/>
            <a:ext cx="1868843" cy="86614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自身课程的管理，课程下学生的成绩管理。</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8421616" y="4571177"/>
            <a:ext cx="1868843" cy="1383030"/>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自身成绩的管理，综合分析自身成绩，根据决策树提供的信息，改变学习方式。</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出自【趣你的PPT】(微信:qunideppt)：最优质的PPT资源库"/>
          <p:cNvGrpSpPr/>
          <p:nvPr/>
        </p:nvGrpSpPr>
        <p:grpSpPr>
          <a:xfrm>
            <a:off x="3124100" y="3386070"/>
            <a:ext cx="754185" cy="754185"/>
            <a:chOff x="2986535" y="3369886"/>
            <a:chExt cx="754185" cy="754185"/>
          </a:xfrm>
        </p:grpSpPr>
        <p:sp>
          <p:nvSpPr>
            <p:cNvPr id="24" name="出自【趣你的PPT】(微信:qunideppt)：最优质的PPT资源库"/>
            <p:cNvSpPr>
              <a:spLocks noEditPoints="1"/>
            </p:cNvSpPr>
            <p:nvPr/>
          </p:nvSpPr>
          <p:spPr bwMode="auto">
            <a:xfrm>
              <a:off x="3194806" y="3605843"/>
              <a:ext cx="353253" cy="355419"/>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p:nvPr/>
          </p:nvSpPr>
          <p:spPr>
            <a:xfrm>
              <a:off x="2986535" y="3369886"/>
              <a:ext cx="754185" cy="7541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40" name="矩形 39"/>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1231265" y="5477858"/>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项目介绍</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4390" y="857885"/>
            <a:ext cx="4694555" cy="306705"/>
          </a:xfrm>
          <a:prstGeom prst="rect">
            <a:avLst/>
          </a:prstGeom>
          <a:noFill/>
        </p:spPr>
        <p:txBody>
          <a:bodyPr wrap="square" rtlCol="0">
            <a:spAutoFit/>
          </a:bodyPr>
          <a:p>
            <a:r>
              <a:rPr lang="en-US" altLang="zh-CN" sz="1400" b="1">
                <a:latin typeface="微软雅黑" panose="020B0503020204020204" pitchFamily="34" charset="-122"/>
                <a:ea typeface="微软雅黑" panose="020B0503020204020204" pitchFamily="34" charset="-122"/>
              </a:rPr>
              <a:t>1.</a:t>
            </a:r>
            <a:r>
              <a:rPr lang="zh-CN" altLang="en-US" sz="1400" b="1">
                <a:latin typeface="微软雅黑" panose="020B0503020204020204" pitchFamily="34" charset="-122"/>
                <a:ea typeface="微软雅黑" panose="020B0503020204020204" pitchFamily="34" charset="-122"/>
              </a:rPr>
              <a:t>项目架构。</a:t>
            </a:r>
            <a:endParaRPr lang="zh-CN" altLang="en-US" sz="1400" b="1">
              <a:latin typeface="微软雅黑" panose="020B0503020204020204" pitchFamily="34" charset="-122"/>
              <a:ea typeface="微软雅黑" panose="020B0503020204020204" pitchFamily="34" charset="-122"/>
            </a:endParaRPr>
          </a:p>
        </p:txBody>
      </p:sp>
      <p:sp>
        <p:nvSpPr>
          <p:cNvPr id="3" name="文本框 2"/>
          <p:cNvSpPr txBox="1"/>
          <p:nvPr/>
        </p:nvSpPr>
        <p:spPr>
          <a:xfrm>
            <a:off x="1063625" y="1164590"/>
            <a:ext cx="10890250" cy="27559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典型的</a:t>
            </a:r>
            <a:r>
              <a:rPr lang="en-US" altLang="zh-CN" sz="1200">
                <a:latin typeface="微软雅黑" panose="020B0503020204020204" pitchFamily="34" charset="-122"/>
                <a:ea typeface="微软雅黑" panose="020B0503020204020204" pitchFamily="34" charset="-122"/>
              </a:rPr>
              <a:t>b/s</a:t>
            </a:r>
            <a:r>
              <a:rPr lang="zh-CN" altLang="en-US" sz="1200">
                <a:latin typeface="微软雅黑" panose="020B0503020204020204" pitchFamily="34" charset="-122"/>
                <a:ea typeface="微软雅黑" panose="020B0503020204020204" pitchFamily="34" charset="-122"/>
              </a:rPr>
              <a:t>（浏览器</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服务器）架构，后端</a:t>
            </a:r>
            <a:r>
              <a:rPr lang="en-US" altLang="zh-CN" sz="1200">
                <a:latin typeface="微软雅黑" panose="020B0503020204020204" pitchFamily="34" charset="-122"/>
                <a:ea typeface="微软雅黑" panose="020B0503020204020204" pitchFamily="34" charset="-122"/>
              </a:rPr>
              <a:t>java</a:t>
            </a:r>
            <a:r>
              <a:rPr lang="zh-CN" altLang="en-US" sz="1200">
                <a:latin typeface="微软雅黑" panose="020B0503020204020204" pitchFamily="34" charset="-122"/>
                <a:ea typeface="微软雅黑" panose="020B0503020204020204" pitchFamily="34" charset="-122"/>
              </a:rPr>
              <a:t>语言，</a:t>
            </a:r>
            <a:r>
              <a:rPr lang="en-US" altLang="zh-CN" sz="1200">
                <a:latin typeface="微软雅黑" panose="020B0503020204020204" pitchFamily="34" charset="-122"/>
                <a:ea typeface="微软雅黑" panose="020B0503020204020204" pitchFamily="34" charset="-122"/>
              </a:rPr>
              <a:t>ssh</a:t>
            </a:r>
            <a:r>
              <a:rPr lang="zh-CN" altLang="en-US" sz="1200">
                <a:latin typeface="微软雅黑" panose="020B0503020204020204" pitchFamily="34" charset="-122"/>
                <a:ea typeface="微软雅黑" panose="020B0503020204020204" pitchFamily="34" charset="-122"/>
              </a:rPr>
              <a:t>框架；前端</a:t>
            </a:r>
            <a:r>
              <a:rPr lang="en-US" altLang="zh-CN" sz="1200">
                <a:latin typeface="微软雅黑" panose="020B0503020204020204" pitchFamily="34" charset="-122"/>
                <a:ea typeface="微软雅黑" panose="020B0503020204020204" pitchFamily="34" charset="-122"/>
              </a:rPr>
              <a:t>html+js+jquery+bootstrap.</a:t>
            </a:r>
            <a:endParaRPr lang="en-US" altLang="zh-CN" sz="1200">
              <a:latin typeface="微软雅黑" panose="020B0503020204020204" pitchFamily="34" charset="-122"/>
              <a:ea typeface="微软雅黑" panose="020B0503020204020204" pitchFamily="34" charset="-122"/>
            </a:endParaRPr>
          </a:p>
        </p:txBody>
      </p:sp>
      <p:sp>
        <p:nvSpPr>
          <p:cNvPr id="15" name="文本框 14"/>
          <p:cNvSpPr txBox="1"/>
          <p:nvPr/>
        </p:nvSpPr>
        <p:spPr>
          <a:xfrm>
            <a:off x="834390" y="1440180"/>
            <a:ext cx="1232535" cy="306705"/>
          </a:xfrm>
          <a:prstGeom prst="rect">
            <a:avLst/>
          </a:prstGeom>
          <a:noFill/>
        </p:spPr>
        <p:txBody>
          <a:bodyPr wrap="none" rtlCol="0" anchor="t">
            <a:spAutoFit/>
          </a:bodyPr>
          <a:p>
            <a:r>
              <a:rPr lang="en-US" altLang="zh-CN" sz="1400" b="1">
                <a:latin typeface="微软雅黑" panose="020B0503020204020204" pitchFamily="34" charset="-122"/>
                <a:ea typeface="微软雅黑" panose="020B0503020204020204" pitchFamily="34" charset="-122"/>
                <a:sym typeface="+mn-ea"/>
              </a:rPr>
              <a:t>2.</a:t>
            </a:r>
            <a:r>
              <a:rPr lang="zh-CN" altLang="en-US" sz="1400" b="1">
                <a:latin typeface="微软雅黑" panose="020B0503020204020204" pitchFamily="34" charset="-122"/>
                <a:ea typeface="微软雅黑" panose="020B0503020204020204" pitchFamily="34" charset="-122"/>
                <a:sym typeface="+mn-ea"/>
              </a:rPr>
              <a:t>项目结构</a:t>
            </a:r>
            <a:r>
              <a:rPr lang="zh-CN" altLang="en-US" sz="1400" b="1">
                <a:latin typeface="微软雅黑" panose="020B0503020204020204" pitchFamily="34" charset="-122"/>
                <a:ea typeface="微软雅黑" panose="020B0503020204020204" pitchFamily="34" charset="-122"/>
                <a:sym typeface="+mn-ea"/>
              </a:rPr>
              <a:t>。</a:t>
            </a:r>
            <a:endParaRPr lang="zh-CN" altLang="en-US" sz="1400"/>
          </a:p>
        </p:txBody>
      </p:sp>
      <p:sp>
        <p:nvSpPr>
          <p:cNvPr id="16" name="文本框 15"/>
          <p:cNvSpPr txBox="1"/>
          <p:nvPr/>
        </p:nvSpPr>
        <p:spPr>
          <a:xfrm>
            <a:off x="1063625" y="1746885"/>
            <a:ext cx="1186815" cy="275590"/>
          </a:xfrm>
          <a:prstGeom prst="rect">
            <a:avLst/>
          </a:prstGeom>
          <a:noFill/>
        </p:spPr>
        <p:txBody>
          <a:bodyPr wrap="none" rtlCol="0" anchor="t">
            <a:spAutoFit/>
          </a:bodyPr>
          <a:p>
            <a:r>
              <a:rPr lang="en-US" sz="1200">
                <a:latin typeface="微软雅黑" panose="020B0503020204020204" pitchFamily="34" charset="-122"/>
                <a:ea typeface="微软雅黑" panose="020B0503020204020204" pitchFamily="34" charset="-122"/>
                <a:sym typeface="+mn-ea"/>
              </a:rPr>
              <a:t>1</a:t>
            </a:r>
            <a:r>
              <a:rPr lang="zh-CN" altLang="en-US" sz="1200">
                <a:latin typeface="微软雅黑" panose="020B0503020204020204" pitchFamily="34" charset="-122"/>
                <a:ea typeface="微软雅黑" panose="020B0503020204020204" pitchFamily="34" charset="-122"/>
                <a:sym typeface="+mn-ea"/>
              </a:rPr>
              <a:t>，对象结构：</a:t>
            </a:r>
            <a:endParaRPr lang="zh-CN" altLang="en-US" sz="1200">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1231265" y="2022475"/>
            <a:ext cx="9575165" cy="1198880"/>
          </a:xfrm>
          <a:prstGeom prst="rect">
            <a:avLst/>
          </a:prstGeom>
          <a:noFill/>
        </p:spPr>
        <p:txBody>
          <a:bodyPr wrap="square" rtlCol="0" anchor="t">
            <a:spAutoFit/>
          </a:bodyPr>
          <a:p>
            <a:r>
              <a:rPr lang="en-US" altLang="zh-CN" sz="1200">
                <a:latin typeface="微软雅黑" panose="020B0503020204020204" pitchFamily="34" charset="-122"/>
                <a:ea typeface="微软雅黑" panose="020B0503020204020204" pitchFamily="34" charset="-122"/>
                <a:sym typeface="+mn-ea"/>
              </a:rPr>
              <a:t>a</a:t>
            </a:r>
            <a:r>
              <a:rPr lang="zh-CN" altLang="en-US" sz="1200">
                <a:latin typeface="微软雅黑" panose="020B0503020204020204" pitchFamily="34" charset="-122"/>
                <a:ea typeface="微软雅黑" panose="020B0503020204020204" pitchFamily="34" charset="-122"/>
                <a:sym typeface="+mn-ea"/>
              </a:rPr>
              <a:t>，角色</a:t>
            </a:r>
            <a:r>
              <a:rPr lang="en-US" altLang="zh-CN" sz="1200">
                <a:latin typeface="微软雅黑" panose="020B0503020204020204" pitchFamily="34" charset="-122"/>
                <a:ea typeface="微软雅黑" panose="020B0503020204020204" pitchFamily="34" charset="-122"/>
                <a:sym typeface="+mn-ea"/>
              </a:rPr>
              <a:t>(Role)</a:t>
            </a:r>
            <a:r>
              <a:rPr lang="zh-CN" altLang="en-US" sz="1200">
                <a:latin typeface="微软雅黑" panose="020B0503020204020204" pitchFamily="34" charset="-122"/>
                <a:ea typeface="微软雅黑" panose="020B0503020204020204" pitchFamily="34" charset="-122"/>
                <a:sym typeface="+mn-ea"/>
              </a:rPr>
              <a:t>，账户的角色分类，给予账户权限；本项目定三类角色，分别为：超级管理员，教师，学生。</a:t>
            </a:r>
            <a:endParaRPr lang="zh-CN" altLang="en-US" sz="1200">
              <a:latin typeface="微软雅黑" panose="020B0503020204020204" pitchFamily="34" charset="-122"/>
              <a:ea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，账户</a:t>
            </a:r>
            <a:r>
              <a:rPr lang="en-US" altLang="zh-CN" sz="1200">
                <a:latin typeface="微软雅黑" panose="020B0503020204020204" pitchFamily="34" charset="-122"/>
                <a:ea typeface="微软雅黑" panose="020B0503020204020204" pitchFamily="34" charset="-122"/>
                <a:sym typeface="+mn-ea"/>
              </a:rPr>
              <a:t>(Account)</a:t>
            </a:r>
            <a:r>
              <a:rPr lang="zh-CN" altLang="en-US" sz="1200">
                <a:latin typeface="微软雅黑" panose="020B0503020204020204" pitchFamily="34" charset="-122"/>
                <a:ea typeface="微软雅黑" panose="020B0503020204020204" pitchFamily="34" charset="-122"/>
                <a:sym typeface="+mn-ea"/>
              </a:rPr>
              <a:t>，账户信息；如：账户登陆，账户的各类操作，是活动的主题。</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sym typeface="+mn-ea"/>
              </a:rPr>
              <a:t>c</a:t>
            </a:r>
            <a:r>
              <a:rPr lang="zh-CN" altLang="en-US" sz="1200">
                <a:latin typeface="微软雅黑" panose="020B0503020204020204" pitchFamily="34" charset="-122"/>
                <a:ea typeface="微软雅黑" panose="020B0503020204020204" pitchFamily="34" charset="-122"/>
                <a:sym typeface="+mn-ea"/>
              </a:rPr>
              <a:t>，课程</a:t>
            </a:r>
            <a:r>
              <a:rPr lang="en-US" altLang="zh-CN" sz="1200">
                <a:latin typeface="微软雅黑" panose="020B0503020204020204" pitchFamily="34" charset="-122"/>
                <a:ea typeface="微软雅黑" panose="020B0503020204020204" pitchFamily="34" charset="-122"/>
                <a:sym typeface="+mn-ea"/>
              </a:rPr>
              <a:t>(Course)</a:t>
            </a:r>
            <a:r>
              <a:rPr lang="zh-CN" altLang="en-US" sz="1200">
                <a:latin typeface="微软雅黑" panose="020B0503020204020204" pitchFamily="34" charset="-122"/>
                <a:ea typeface="微软雅黑" panose="020B0503020204020204" pitchFamily="34" charset="-122"/>
                <a:sym typeface="+mn-ea"/>
              </a:rPr>
              <a:t>，课程信息；如：语文，数学，英语。</a:t>
            </a:r>
            <a:endParaRPr lang="zh-CN" altLang="en-US" sz="1200">
              <a:latin typeface="微软雅黑" panose="020B0503020204020204" pitchFamily="34" charset="-122"/>
              <a:ea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sym typeface="+mn-ea"/>
              </a:rPr>
              <a:t>d</a:t>
            </a:r>
            <a:r>
              <a:rPr lang="zh-CN" altLang="en-US" sz="1200">
                <a:latin typeface="微软雅黑" panose="020B0503020204020204" pitchFamily="34" charset="-122"/>
                <a:ea typeface="微软雅黑" panose="020B0503020204020204" pitchFamily="34" charset="-122"/>
                <a:sym typeface="+mn-ea"/>
              </a:rPr>
              <a:t>，教师课程关系</a:t>
            </a:r>
            <a:r>
              <a:rPr lang="en-US" altLang="zh-CN" sz="1200">
                <a:latin typeface="微软雅黑" panose="020B0503020204020204" pitchFamily="34" charset="-122"/>
                <a:ea typeface="微软雅黑" panose="020B0503020204020204" pitchFamily="34" charset="-122"/>
                <a:sym typeface="+mn-ea"/>
              </a:rPr>
              <a:t>(TeacherCourse)</a:t>
            </a:r>
            <a:r>
              <a:rPr lang="zh-CN" altLang="en-US" sz="1200">
                <a:latin typeface="微软雅黑" panose="020B0503020204020204" pitchFamily="34" charset="-122"/>
                <a:ea typeface="微软雅黑" panose="020B0503020204020204" pitchFamily="34" charset="-122"/>
                <a:sym typeface="+mn-ea"/>
              </a:rPr>
              <a:t>，教师自己拥有的课程信息，多对多；如：张教师</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语文，张教师</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数学，李教师</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语文。</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sym typeface="+mn-ea"/>
              </a:rPr>
              <a:t>e</a:t>
            </a:r>
            <a:r>
              <a:rPr lang="zh-CN" altLang="en-US" sz="1200">
                <a:latin typeface="微软雅黑" panose="020B0503020204020204" pitchFamily="34" charset="-122"/>
                <a:ea typeface="微软雅黑" panose="020B0503020204020204" pitchFamily="34" charset="-122"/>
                <a:sym typeface="+mn-ea"/>
              </a:rPr>
              <a:t>，成绩</a:t>
            </a:r>
            <a:r>
              <a:rPr lang="en-US" altLang="zh-CN" sz="1200">
                <a:latin typeface="微软雅黑" panose="020B0503020204020204" pitchFamily="34" charset="-122"/>
                <a:ea typeface="微软雅黑" panose="020B0503020204020204" pitchFamily="34" charset="-122"/>
                <a:sym typeface="+mn-ea"/>
              </a:rPr>
              <a:t>(Score)</a:t>
            </a:r>
            <a:r>
              <a:rPr lang="zh-CN" altLang="en-US" sz="1200">
                <a:latin typeface="微软雅黑" panose="020B0503020204020204" pitchFamily="34" charset="-122"/>
                <a:ea typeface="微软雅黑" panose="020B0503020204020204" pitchFamily="34" charset="-122"/>
                <a:sym typeface="+mn-ea"/>
              </a:rPr>
              <a:t>，学生成绩信息，每个成绩对应一个学生与一个教师的课程，即一对一对一，如：张教师</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语文</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刘学生。</a:t>
            </a:r>
            <a:endParaRPr lang="en-US" altLang="zh-CN" sz="1200">
              <a:latin typeface="微软雅黑" panose="020B0503020204020204" pitchFamily="34" charset="-122"/>
              <a:ea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sym typeface="+mn-ea"/>
              </a:rPr>
              <a:t>f</a:t>
            </a:r>
            <a:r>
              <a:rPr lang="zh-CN" altLang="en-US" sz="1200">
                <a:latin typeface="微软雅黑" panose="020B0503020204020204" pitchFamily="34" charset="-122"/>
                <a:ea typeface="微软雅黑" panose="020B0503020204020204" pitchFamily="34" charset="-122"/>
                <a:sym typeface="+mn-ea"/>
              </a:rPr>
              <a:t>、分析建议（</a:t>
            </a:r>
            <a:r>
              <a:rPr lang="en-US" altLang="zh-CN" sz="1200">
                <a:latin typeface="微软雅黑" panose="020B0503020204020204" pitchFamily="34" charset="-122"/>
                <a:ea typeface="微软雅黑" panose="020B0503020204020204" pitchFamily="34" charset="-122"/>
                <a:sym typeface="+mn-ea"/>
              </a:rPr>
              <a:t>Analyse</a:t>
            </a:r>
            <a:r>
              <a:rPr lang="zh-CN" altLang="en-US" sz="1200">
                <a:latin typeface="微软雅黑" panose="020B0503020204020204" pitchFamily="34" charset="-122"/>
                <a:ea typeface="微软雅黑" panose="020B0503020204020204" pitchFamily="34" charset="-122"/>
                <a:sym typeface="+mn-ea"/>
              </a:rPr>
              <a:t>）</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根据决策树分析教师课程下的学习成绩分析建议，根据单个学生成绩分析建议。</a:t>
            </a:r>
            <a:endParaRPr lang="zh-CN" altLang="en-US" sz="1200">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834390" y="3221355"/>
            <a:ext cx="1232535" cy="306705"/>
          </a:xfrm>
          <a:prstGeom prst="rect">
            <a:avLst/>
          </a:prstGeom>
          <a:noFill/>
        </p:spPr>
        <p:txBody>
          <a:bodyPr wrap="none" rtlCol="0" anchor="t">
            <a:spAutoFit/>
          </a:bodyPr>
          <a:p>
            <a:r>
              <a:rPr lang="en-US" altLang="zh-CN" sz="1400" b="1">
                <a:latin typeface="微软雅黑" panose="020B0503020204020204" pitchFamily="34" charset="-122"/>
                <a:ea typeface="微软雅黑" panose="020B0503020204020204" pitchFamily="34" charset="-122"/>
                <a:sym typeface="+mn-ea"/>
              </a:rPr>
              <a:t>3.</a:t>
            </a:r>
            <a:r>
              <a:rPr lang="zh-CN" altLang="en-US" sz="1400" b="1">
                <a:latin typeface="微软雅黑" panose="020B0503020204020204" pitchFamily="34" charset="-122"/>
                <a:ea typeface="微软雅黑" panose="020B0503020204020204" pitchFamily="34" charset="-122"/>
                <a:sym typeface="+mn-ea"/>
              </a:rPr>
              <a:t>项目</a:t>
            </a:r>
            <a:r>
              <a:rPr lang="zh-CN" altLang="en-US" sz="1400" b="1">
                <a:latin typeface="微软雅黑" panose="020B0503020204020204" pitchFamily="34" charset="-122"/>
                <a:ea typeface="微软雅黑" panose="020B0503020204020204" pitchFamily="34" charset="-122"/>
                <a:sym typeface="+mn-ea"/>
              </a:rPr>
              <a:t>功能</a:t>
            </a:r>
            <a:r>
              <a:rPr lang="zh-CN" altLang="en-US" sz="1400" b="1">
                <a:latin typeface="微软雅黑" panose="020B0503020204020204" pitchFamily="34" charset="-122"/>
                <a:ea typeface="微软雅黑" panose="020B0503020204020204" pitchFamily="34" charset="-122"/>
                <a:sym typeface="+mn-ea"/>
              </a:rPr>
              <a:t>。</a:t>
            </a:r>
            <a:endParaRPr lang="zh-CN" altLang="en-US" sz="1400"/>
          </a:p>
        </p:txBody>
      </p:sp>
      <p:sp>
        <p:nvSpPr>
          <p:cNvPr id="46" name="文本框 45"/>
          <p:cNvSpPr txBox="1"/>
          <p:nvPr/>
        </p:nvSpPr>
        <p:spPr>
          <a:xfrm>
            <a:off x="1063625" y="3528060"/>
            <a:ext cx="3509010" cy="1568450"/>
          </a:xfrm>
          <a:prstGeom prst="rect">
            <a:avLst/>
          </a:prstGeom>
          <a:noFill/>
        </p:spPr>
        <p:txBody>
          <a:bodyPr wrap="none" rtlCol="0" anchor="t">
            <a:spAutoFit/>
          </a:bodyPr>
          <a:p>
            <a:pPr algn="l"/>
            <a:r>
              <a:rPr lang="en-US" altLang="zh-CN" sz="1200">
                <a:latin typeface="微软雅黑" panose="020B0503020204020204" pitchFamily="34" charset="-122"/>
                <a:ea typeface="微软雅黑" panose="020B0503020204020204" pitchFamily="34" charset="-122"/>
                <a:sym typeface="+mn-ea"/>
              </a:rPr>
              <a:t>1</a:t>
            </a:r>
            <a:r>
              <a:rPr lang="zh-CN" altLang="en-US" sz="1200">
                <a:latin typeface="微软雅黑" panose="020B0503020204020204" pitchFamily="34" charset="-122"/>
                <a:ea typeface="微软雅黑" panose="020B0503020204020204" pitchFamily="34" charset="-122"/>
                <a:sym typeface="+mn-ea"/>
              </a:rPr>
              <a:t>、超级管理员： （自身账户信息修改保存）</a:t>
            </a:r>
            <a:endParaRPr lang="zh-CN" altLang="en-US" sz="1200">
              <a:latin typeface="微软雅黑" panose="020B0503020204020204" pitchFamily="34" charset="-122"/>
              <a:ea typeface="微软雅黑" panose="020B0503020204020204" pitchFamily="34" charset="-122"/>
              <a:sym typeface="+mn-ea"/>
            </a:endParaRPr>
          </a:p>
          <a:p>
            <a:pPr algn="l"/>
            <a:r>
              <a:rPr lang="en-US" altLang="zh-CN" sz="1200">
                <a:latin typeface="微软雅黑" panose="020B0503020204020204" pitchFamily="34" charset="-122"/>
                <a:ea typeface="微软雅黑" panose="020B0503020204020204" pitchFamily="34" charset="-122"/>
                <a:sym typeface="+mn-ea"/>
              </a:rPr>
              <a:t>    a</a:t>
            </a:r>
            <a:r>
              <a:rPr lang="zh-CN" altLang="en-US" sz="1200">
                <a:latin typeface="微软雅黑" panose="020B0503020204020204" pitchFamily="34" charset="-122"/>
                <a:ea typeface="微软雅黑" panose="020B0503020204020204" pitchFamily="34" charset="-122"/>
                <a:sym typeface="+mn-ea"/>
              </a:rPr>
              <a:t>、教师</a:t>
            </a:r>
            <a:r>
              <a:rPr lang="zh-CN" altLang="en-US" sz="1200">
                <a:latin typeface="微软雅黑" panose="020B0503020204020204" pitchFamily="34" charset="-122"/>
                <a:ea typeface="微软雅黑" panose="020B0503020204020204" pitchFamily="34" charset="-122"/>
                <a:sym typeface="+mn-ea"/>
              </a:rPr>
              <a:t>信息管理：添加，删除，修改，查询；</a:t>
            </a:r>
            <a:endParaRPr lang="zh-CN" altLang="en-US" sz="1200">
              <a:latin typeface="微软雅黑" panose="020B0503020204020204" pitchFamily="34" charset="-122"/>
              <a:ea typeface="微软雅黑" panose="020B0503020204020204" pitchFamily="34" charset="-122"/>
              <a:sym typeface="+mn-ea"/>
            </a:endParaRPr>
          </a:p>
          <a:p>
            <a:pPr algn="l"/>
            <a:r>
              <a:rPr lang="en-US" altLang="zh-CN" sz="1200">
                <a:latin typeface="微软雅黑" panose="020B0503020204020204" pitchFamily="34" charset="-122"/>
                <a:ea typeface="微软雅黑" panose="020B0503020204020204" pitchFamily="34" charset="-122"/>
                <a:sym typeface="+mn-ea"/>
              </a:rPr>
              <a:t>    b</a:t>
            </a:r>
            <a:r>
              <a:rPr lang="zh-CN" altLang="en-US" sz="1200">
                <a:latin typeface="微软雅黑" panose="020B0503020204020204" pitchFamily="34" charset="-122"/>
                <a:ea typeface="微软雅黑" panose="020B0503020204020204" pitchFamily="34" charset="-122"/>
                <a:sym typeface="+mn-ea"/>
              </a:rPr>
              <a:t>、学生信息管理：添加，删除，修改，查询；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c</a:t>
            </a:r>
            <a:r>
              <a:rPr lang="zh-CN" altLang="en-US" sz="1200">
                <a:latin typeface="微软雅黑" panose="020B0503020204020204" pitchFamily="34" charset="-122"/>
                <a:ea typeface="微软雅黑" panose="020B0503020204020204" pitchFamily="34" charset="-122"/>
                <a:sym typeface="+mn-ea"/>
              </a:rPr>
              <a:t>、课程管理：添加，删除，修改，查询</a:t>
            </a: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d</a:t>
            </a:r>
            <a:r>
              <a:rPr lang="zh-CN" altLang="en-US" sz="1200">
                <a:latin typeface="微软雅黑" panose="020B0503020204020204" pitchFamily="34" charset="-122"/>
                <a:ea typeface="微软雅黑" panose="020B0503020204020204" pitchFamily="34" charset="-122"/>
                <a:sym typeface="+mn-ea"/>
              </a:rPr>
              <a:t>、教师课程管理：</a:t>
            </a:r>
            <a:r>
              <a:rPr lang="zh-CN" altLang="en-US" sz="1200">
                <a:latin typeface="微软雅黑" panose="020B0503020204020204" pitchFamily="34" charset="-122"/>
                <a:ea typeface="微软雅黑" panose="020B0503020204020204" pitchFamily="34" charset="-122"/>
                <a:sym typeface="+mn-ea"/>
              </a:rPr>
              <a:t>添加，删除，修改，查询；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e</a:t>
            </a:r>
            <a:r>
              <a:rPr lang="zh-CN" altLang="en-US" sz="1200">
                <a:latin typeface="微软雅黑" panose="020B0503020204020204" pitchFamily="34" charset="-122"/>
                <a:ea typeface="微软雅黑" panose="020B0503020204020204" pitchFamily="34" charset="-122"/>
                <a:sym typeface="+mn-ea"/>
              </a:rPr>
              <a:t>、学生成绩管理：</a:t>
            </a:r>
            <a:r>
              <a:rPr lang="zh-CN" altLang="en-US" sz="1200">
                <a:latin typeface="微软雅黑" panose="020B0503020204020204" pitchFamily="34" charset="-122"/>
                <a:ea typeface="微软雅黑" panose="020B0503020204020204" pitchFamily="34" charset="-122"/>
                <a:sym typeface="+mn-ea"/>
              </a:rPr>
              <a:t>添加，删除，修改，查询；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f</a:t>
            </a:r>
            <a:r>
              <a:rPr lang="zh-CN" altLang="en-US" sz="1200">
                <a:latin typeface="微软雅黑" panose="020B0503020204020204" pitchFamily="34" charset="-122"/>
                <a:ea typeface="微软雅黑" panose="020B0503020204020204" pitchFamily="34" charset="-122"/>
                <a:sym typeface="+mn-ea"/>
              </a:rPr>
              <a:t>、教师课程学生成绩分析建议：查询；</a:t>
            </a:r>
            <a:endParaRPr lang="zh-CN" altLang="en-US" sz="1200">
              <a:latin typeface="微软雅黑" panose="020B0503020204020204" pitchFamily="34" charset="-122"/>
              <a:ea typeface="微软雅黑" panose="020B0503020204020204" pitchFamily="34" charset="-122"/>
              <a:sym typeface="+mn-ea"/>
            </a:endParaRPr>
          </a:p>
          <a:p>
            <a:pPr algn="l"/>
            <a:r>
              <a:rPr lang="en-US" altLang="zh-CN" sz="1200">
                <a:latin typeface="微软雅黑" panose="020B0503020204020204" pitchFamily="34" charset="-122"/>
                <a:ea typeface="微软雅黑" panose="020B0503020204020204" pitchFamily="34" charset="-122"/>
                <a:sym typeface="+mn-ea"/>
              </a:rPr>
              <a:t>    g</a:t>
            </a:r>
            <a:r>
              <a:rPr lang="zh-CN" altLang="en-US" sz="1200">
                <a:latin typeface="微软雅黑" panose="020B0503020204020204" pitchFamily="34" charset="-122"/>
                <a:ea typeface="微软雅黑" panose="020B0503020204020204" pitchFamily="34" charset="-122"/>
                <a:sym typeface="+mn-ea"/>
              </a:rPr>
              <a:t>、学生成绩分析建议：查询；</a:t>
            </a:r>
            <a:endParaRPr lang="en-US" altLang="zh-CN" sz="1200">
              <a:latin typeface="微软雅黑" panose="020B0503020204020204" pitchFamily="34" charset="-122"/>
              <a:ea typeface="微软雅黑" panose="020B0503020204020204" pitchFamily="34" charset="-122"/>
              <a:sym typeface="+mn-ea"/>
            </a:endParaRPr>
          </a:p>
        </p:txBody>
      </p:sp>
      <p:sp>
        <p:nvSpPr>
          <p:cNvPr id="48" name="文本框 47"/>
          <p:cNvSpPr txBox="1"/>
          <p:nvPr/>
        </p:nvSpPr>
        <p:spPr>
          <a:xfrm>
            <a:off x="1063625" y="5096510"/>
            <a:ext cx="5631815" cy="829945"/>
          </a:xfrm>
          <a:prstGeom prst="rect">
            <a:avLst/>
          </a:prstGeom>
          <a:noFill/>
        </p:spPr>
        <p:txBody>
          <a:bodyPr wrap="square" rtlCol="0" anchor="t">
            <a:spAutoFit/>
          </a:bodyPr>
          <a:p>
            <a:pPr algn="l"/>
            <a:r>
              <a:rPr lang="en-US" altLang="zh-CN" sz="1200">
                <a:latin typeface="微软雅黑" panose="020B0503020204020204" pitchFamily="34" charset="-122"/>
                <a:ea typeface="微软雅黑" panose="020B0503020204020204" pitchFamily="34" charset="-122"/>
                <a:sym typeface="+mn-ea"/>
              </a:rPr>
              <a:t>2</a:t>
            </a:r>
            <a:r>
              <a:rPr lang="zh-CN" altLang="en-US" sz="1200">
                <a:latin typeface="微软雅黑" panose="020B0503020204020204" pitchFamily="34" charset="-122"/>
                <a:ea typeface="微软雅黑" panose="020B0503020204020204" pitchFamily="34" charset="-122"/>
                <a:sym typeface="+mn-ea"/>
              </a:rPr>
              <a:t>、教师：（自身账户信息修改保存）</a:t>
            </a:r>
            <a:endParaRPr lang="zh-CN" altLang="en-US" sz="1200">
              <a:latin typeface="微软雅黑" panose="020B0503020204020204" pitchFamily="34" charset="-122"/>
              <a:ea typeface="微软雅黑" panose="020B0503020204020204" pitchFamily="34" charset="-122"/>
              <a:sym typeface="+mn-ea"/>
            </a:endParaRPr>
          </a:p>
          <a:p>
            <a:pPr algn="l"/>
            <a:r>
              <a:rPr lang="en-US" altLang="zh-CN" sz="1200">
                <a:latin typeface="微软雅黑" panose="020B0503020204020204" pitchFamily="34" charset="-122"/>
                <a:ea typeface="微软雅黑" panose="020B0503020204020204" pitchFamily="34" charset="-122"/>
                <a:sym typeface="+mn-ea"/>
              </a:rPr>
              <a:t>    a</a:t>
            </a:r>
            <a:r>
              <a:rPr lang="zh-CN" altLang="en-US" sz="1200">
                <a:latin typeface="微软雅黑" panose="020B0503020204020204" pitchFamily="34" charset="-122"/>
                <a:ea typeface="微软雅黑" panose="020B0503020204020204" pitchFamily="34" charset="-122"/>
                <a:sym typeface="+mn-ea"/>
              </a:rPr>
              <a:t>、教师信息管理：自身查询；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、教师课程管理：查询；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c</a:t>
            </a:r>
            <a:r>
              <a:rPr lang="zh-CN" altLang="en-US" sz="1200">
                <a:latin typeface="微软雅黑" panose="020B0503020204020204" pitchFamily="34" charset="-122"/>
                <a:ea typeface="微软雅黑" panose="020B0503020204020204" pitchFamily="34" charset="-122"/>
                <a:sym typeface="+mn-ea"/>
              </a:rPr>
              <a:t>、教师课程学生成绩分析建议：查询；</a:t>
            </a:r>
            <a:endParaRPr lang="zh-CN" altLang="en-US" sz="1200"/>
          </a:p>
        </p:txBody>
      </p:sp>
      <p:sp>
        <p:nvSpPr>
          <p:cNvPr id="49" name="文本框 48"/>
          <p:cNvSpPr txBox="1"/>
          <p:nvPr/>
        </p:nvSpPr>
        <p:spPr>
          <a:xfrm>
            <a:off x="1063625" y="5926455"/>
            <a:ext cx="4185920" cy="829945"/>
          </a:xfrm>
          <a:prstGeom prst="rect">
            <a:avLst/>
          </a:prstGeom>
          <a:noFill/>
        </p:spPr>
        <p:txBody>
          <a:bodyPr wrap="square" rtlCol="0" anchor="t">
            <a:spAutoFit/>
          </a:bodyPr>
          <a:p>
            <a:pPr algn="l"/>
            <a:r>
              <a:rPr lang="en-US" altLang="zh-CN" sz="1200">
                <a:latin typeface="微软雅黑" panose="020B0503020204020204" pitchFamily="34" charset="-122"/>
                <a:ea typeface="微软雅黑" panose="020B0503020204020204" pitchFamily="34" charset="-122"/>
                <a:sym typeface="+mn-ea"/>
              </a:rPr>
              <a:t>3</a:t>
            </a:r>
            <a:r>
              <a:rPr lang="zh-CN" altLang="en-US" sz="1200">
                <a:latin typeface="微软雅黑" panose="020B0503020204020204" pitchFamily="34" charset="-122"/>
                <a:ea typeface="微软雅黑" panose="020B0503020204020204" pitchFamily="34" charset="-122"/>
                <a:sym typeface="+mn-ea"/>
              </a:rPr>
              <a:t>、学生：（自身账户信息修改保存）</a:t>
            </a:r>
            <a:endParaRPr lang="zh-CN" altLang="en-US" sz="1200">
              <a:latin typeface="微软雅黑" panose="020B0503020204020204" pitchFamily="34" charset="-122"/>
              <a:ea typeface="微软雅黑" panose="020B0503020204020204" pitchFamily="34" charset="-122"/>
              <a:sym typeface="+mn-ea"/>
            </a:endParaRPr>
          </a:p>
          <a:p>
            <a:pPr algn="l"/>
            <a:r>
              <a:rPr lang="en-US" altLang="zh-CN" sz="1200">
                <a:latin typeface="微软雅黑" panose="020B0503020204020204" pitchFamily="34" charset="-122"/>
                <a:ea typeface="微软雅黑" panose="020B0503020204020204" pitchFamily="34" charset="-122"/>
                <a:sym typeface="+mn-ea"/>
              </a:rPr>
              <a:t>    a</a:t>
            </a:r>
            <a:r>
              <a:rPr lang="zh-CN" altLang="en-US" sz="1200">
                <a:latin typeface="微软雅黑" panose="020B0503020204020204" pitchFamily="34" charset="-122"/>
                <a:ea typeface="微软雅黑" panose="020B0503020204020204" pitchFamily="34" charset="-122"/>
                <a:sym typeface="+mn-ea"/>
              </a:rPr>
              <a:t>、学生</a:t>
            </a:r>
            <a:r>
              <a:rPr lang="zh-CN" altLang="en-US" sz="1200">
                <a:latin typeface="微软雅黑" panose="020B0503020204020204" pitchFamily="34" charset="-122"/>
                <a:ea typeface="微软雅黑" panose="020B0503020204020204" pitchFamily="34" charset="-122"/>
                <a:sym typeface="+mn-ea"/>
              </a:rPr>
              <a:t>信息管理：自身查询；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、学生</a:t>
            </a:r>
            <a:r>
              <a:rPr lang="zh-CN" altLang="en-US" sz="1200">
                <a:latin typeface="微软雅黑" panose="020B0503020204020204" pitchFamily="34" charset="-122"/>
                <a:ea typeface="微软雅黑" panose="020B0503020204020204" pitchFamily="34" charset="-122"/>
                <a:sym typeface="+mn-ea"/>
              </a:rPr>
              <a:t>课程管理：查询；</a:t>
            </a:r>
            <a:endParaRPr lang="zh-CN" altLang="en-US" sz="1200">
              <a:latin typeface="微软雅黑" panose="020B0503020204020204" pitchFamily="34" charset="-122"/>
              <a:ea typeface="微软雅黑" panose="020B0503020204020204" pitchFamily="34" charset="-122"/>
              <a:sym typeface="+mn-ea"/>
            </a:endParaRPr>
          </a:p>
          <a:p>
            <a:pPr algn="l"/>
            <a:r>
              <a:rPr lang="zh-CN" altLang="en-US" sz="1200">
                <a:latin typeface="微软雅黑" panose="020B0503020204020204" pitchFamily="34" charset="-122"/>
                <a:ea typeface="微软雅黑" panose="020B0503020204020204" pitchFamily="34" charset="-122"/>
                <a:sym typeface="+mn-ea"/>
              </a:rPr>
              <a:t>    </a:t>
            </a:r>
            <a:r>
              <a:rPr lang="en-US" altLang="zh-CN" sz="1200">
                <a:latin typeface="微软雅黑" panose="020B0503020204020204" pitchFamily="34" charset="-122"/>
                <a:ea typeface="微软雅黑" panose="020B0503020204020204" pitchFamily="34" charset="-122"/>
                <a:sym typeface="+mn-ea"/>
              </a:rPr>
              <a:t>c</a:t>
            </a:r>
            <a:r>
              <a:rPr lang="zh-CN" altLang="en-US" sz="1200">
                <a:latin typeface="微软雅黑" panose="020B0503020204020204" pitchFamily="34" charset="-122"/>
                <a:ea typeface="微软雅黑" panose="020B0503020204020204" pitchFamily="34" charset="-122"/>
                <a:sym typeface="+mn-ea"/>
              </a:rPr>
              <a:t>、学生成绩分析建议：查询；</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par>
                                <p:cTn id="14" presetID="2" presetClass="entr" presetSubtype="4"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260090" y="82550"/>
            <a:ext cx="467106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决策树在项目中的使用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 name="Freeform 2"/>
          <p:cNvSpPr/>
          <p:nvPr/>
        </p:nvSpPr>
        <p:spPr bwMode="blackWhite">
          <a:xfrm>
            <a:off x="5157710" y="2204438"/>
            <a:ext cx="1592188" cy="326472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4100" b="1" i="0" u="none" strike="noStrike" kern="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8" name="Freeform 3"/>
          <p:cNvSpPr/>
          <p:nvPr/>
        </p:nvSpPr>
        <p:spPr bwMode="blackWhite">
          <a:xfrm>
            <a:off x="4139618" y="1694388"/>
            <a:ext cx="3756411" cy="1408313"/>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404040"/>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9" name="Oval 4"/>
          <p:cNvSpPr>
            <a:spLocks noChangeArrowheads="1"/>
          </p:cNvSpPr>
          <p:nvPr/>
        </p:nvSpPr>
        <p:spPr bwMode="blackWhite">
          <a:xfrm>
            <a:off x="5855713" y="2159008"/>
            <a:ext cx="196183" cy="189978"/>
          </a:xfrm>
          <a:prstGeom prst="ellipse">
            <a:avLst/>
          </a:pr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410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6958475" y="1871976"/>
            <a:ext cx="1528172" cy="2075302"/>
            <a:chOff x="6958475" y="1871976"/>
            <a:chExt cx="1528172" cy="2075302"/>
          </a:xfrm>
        </p:grpSpPr>
        <p:sp>
          <p:nvSpPr>
            <p:cNvPr id="10" name="Line 5"/>
            <p:cNvSpPr>
              <a:spLocks noChangeShapeType="1"/>
            </p:cNvSpPr>
            <p:nvPr/>
          </p:nvSpPr>
          <p:spPr bwMode="blackWhite">
            <a:xfrm>
              <a:off x="7770057" y="1871976"/>
              <a:ext cx="675287" cy="1621006"/>
            </a:xfrm>
            <a:prstGeom prst="line">
              <a:avLst/>
            </a:prstGeom>
            <a:gradFill>
              <a:gsLst>
                <a:gs pos="33000">
                  <a:srgbClr val="F9F9F9"/>
                </a:gs>
                <a:gs pos="100000">
                  <a:srgbClr val="D7D7D7"/>
                </a:gs>
              </a:gsLst>
              <a:lin ang="5400000" scaled="0"/>
            </a:gradFill>
            <a:ln w="3175" cap="flat" cmpd="sng" algn="ctr">
              <a:solidFill>
                <a:schemeClr val="accent3">
                  <a:lumMod val="7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1" name="Line 6"/>
            <p:cNvSpPr>
              <a:spLocks noChangeShapeType="1"/>
            </p:cNvSpPr>
            <p:nvPr/>
          </p:nvSpPr>
          <p:spPr bwMode="blackWhite">
            <a:xfrm>
              <a:off x="7755601" y="1871976"/>
              <a:ext cx="0" cy="1610681"/>
            </a:xfrm>
            <a:prstGeom prst="line">
              <a:avLst/>
            </a:prstGeom>
            <a:gradFill>
              <a:gsLst>
                <a:gs pos="33000">
                  <a:srgbClr val="F9F9F9"/>
                </a:gs>
                <a:gs pos="100000">
                  <a:srgbClr val="D7D7D7"/>
                </a:gs>
              </a:gsLst>
              <a:lin ang="5400000" scaled="0"/>
            </a:gradFill>
            <a:ln w="3175" cap="flat" cmpd="sng" algn="ctr">
              <a:solidFill>
                <a:schemeClr val="accent3">
                  <a:lumMod val="7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2" name="Line 7"/>
            <p:cNvSpPr>
              <a:spLocks noChangeShapeType="1"/>
            </p:cNvSpPr>
            <p:nvPr/>
          </p:nvSpPr>
          <p:spPr bwMode="blackWhite">
            <a:xfrm flipH="1">
              <a:off x="7043143" y="1876106"/>
              <a:ext cx="704198" cy="1569381"/>
            </a:xfrm>
            <a:prstGeom prst="line">
              <a:avLst/>
            </a:prstGeom>
            <a:gradFill>
              <a:gsLst>
                <a:gs pos="33000">
                  <a:srgbClr val="F9F9F9"/>
                </a:gs>
                <a:gs pos="100000">
                  <a:srgbClr val="D7D7D7"/>
                </a:gs>
              </a:gsLst>
              <a:lin ang="5400000" scaled="0"/>
            </a:gradFill>
            <a:ln w="3175" cap="flat" cmpd="sng" algn="ctr">
              <a:solidFill>
                <a:schemeClr val="accent3">
                  <a:lumMod val="7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3" name="Freeform 8"/>
            <p:cNvSpPr/>
            <p:nvPr/>
          </p:nvSpPr>
          <p:spPr bwMode="blackWhite">
            <a:xfrm>
              <a:off x="6958475" y="3455814"/>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4472C4"/>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grpSp>
        <p:nvGrpSpPr>
          <p:cNvPr id="2" name="组合 1"/>
          <p:cNvGrpSpPr/>
          <p:nvPr/>
        </p:nvGrpSpPr>
        <p:grpSpPr>
          <a:xfrm>
            <a:off x="3505633" y="3034558"/>
            <a:ext cx="1528172" cy="2073236"/>
            <a:chOff x="3505633" y="3034558"/>
            <a:chExt cx="1528172" cy="2073236"/>
          </a:xfrm>
        </p:grpSpPr>
        <p:sp>
          <p:nvSpPr>
            <p:cNvPr id="14" name="Line 9"/>
            <p:cNvSpPr>
              <a:spLocks noChangeShapeType="1"/>
            </p:cNvSpPr>
            <p:nvPr/>
          </p:nvSpPr>
          <p:spPr bwMode="blackWhite">
            <a:xfrm>
              <a:off x="4315151" y="3034558"/>
              <a:ext cx="675286" cy="1618941"/>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5" name="Line 10"/>
            <p:cNvSpPr>
              <a:spLocks noChangeShapeType="1"/>
            </p:cNvSpPr>
            <p:nvPr/>
          </p:nvSpPr>
          <p:spPr bwMode="blackWhite">
            <a:xfrm>
              <a:off x="4304824" y="3034558"/>
              <a:ext cx="0" cy="1610681"/>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Line 11"/>
            <p:cNvSpPr>
              <a:spLocks noChangeShapeType="1"/>
            </p:cNvSpPr>
            <p:nvPr/>
          </p:nvSpPr>
          <p:spPr bwMode="blackWhite">
            <a:xfrm flipH="1">
              <a:off x="3579976" y="3036622"/>
              <a:ext cx="714524" cy="1579707"/>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Freeform 12"/>
            <p:cNvSpPr/>
            <p:nvPr/>
          </p:nvSpPr>
          <p:spPr bwMode="blackWhite">
            <a:xfrm>
              <a:off x="3505633" y="4616330"/>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4472C4"/>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18" name="矩形 17"/>
          <p:cNvSpPr/>
          <p:nvPr/>
        </p:nvSpPr>
        <p:spPr>
          <a:xfrm>
            <a:off x="8914121" y="2907898"/>
            <a:ext cx="2638681" cy="1383030"/>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思路：每个学生有多个课程，多个课程根据每个学生的成绩的优良占比，老分析出教师在此课程中的教学质量，改善方向。</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494605" y="4084169"/>
            <a:ext cx="2638681" cy="1383030"/>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思路：每个教师有多个课程，每个课程都多个学生的成绩。</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根据每个学生的成绩的优良占比，老分析出教师在此课程中的教学质量，改善方向。</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出自【趣你的PPT】(微信:qunideppt)：最优质的PPT资源库"/>
          <p:cNvSpPr txBox="1"/>
          <p:nvPr/>
        </p:nvSpPr>
        <p:spPr>
          <a:xfrm>
            <a:off x="489585" y="3656965"/>
            <a:ext cx="2643505" cy="337185"/>
          </a:xfrm>
          <a:prstGeom prst="rect">
            <a:avLst/>
          </a:prstGeom>
          <a:noFill/>
        </p:spPr>
        <p:txBody>
          <a:bodyPr wrap="squar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教师课程下学生的成绩模型</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出自【趣你的PPT】(微信:qunideppt)：最优质的PPT资源库"/>
          <p:cNvSpPr txBox="1"/>
          <p:nvPr/>
        </p:nvSpPr>
        <p:spPr>
          <a:xfrm>
            <a:off x="8914130" y="2508250"/>
            <a:ext cx="2261235" cy="337185"/>
          </a:xfrm>
          <a:prstGeom prst="rect">
            <a:avLst/>
          </a:prstGeom>
          <a:noFill/>
        </p:spPr>
        <p:txBody>
          <a:bodyPr wrap="squar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学生自身的成绩模型</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54780" y="1009650"/>
            <a:ext cx="3281680" cy="521970"/>
          </a:xfrm>
          <a:prstGeom prst="rect">
            <a:avLst/>
          </a:prstGeom>
          <a:noFill/>
        </p:spPr>
        <p:txBody>
          <a:bodyPr wrap="square" rtlCol="0">
            <a:spAutoFit/>
          </a:bodyPr>
          <a:p>
            <a:pPr algn="ctr"/>
            <a:r>
              <a:rPr lang="zh-CN" altLang="en-US" sz="2800" b="1">
                <a:solidFill>
                  <a:schemeClr val="accent1">
                    <a:lumMod val="60000"/>
                    <a:lumOff val="40000"/>
                  </a:schemeClr>
                </a:solidFill>
                <a:latin typeface="微软雅黑" panose="020B0503020204020204" pitchFamily="34" charset="-122"/>
                <a:ea typeface="微软雅黑" panose="020B0503020204020204" pitchFamily="34" charset="-122"/>
              </a:rPr>
              <a:t>两个模型</a:t>
            </a:r>
            <a:endParaRPr lang="zh-CN" altLang="en-US" sz="2800" b="1">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750"/>
                                        <p:tgtEl>
                                          <p:spTgt spid="7"/>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2500"/>
                            </p:stCondLst>
                            <p:childTnLst>
                              <p:par>
                                <p:cTn id="26" presetID="47"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8"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使用步骤</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46" name="Group 35"/>
          <p:cNvGrpSpPr/>
          <p:nvPr/>
        </p:nvGrpSpPr>
        <p:grpSpPr>
          <a:xfrm>
            <a:off x="4770691" y="1769533"/>
            <a:ext cx="1649984" cy="1422400"/>
            <a:chOff x="3578018" y="1327150"/>
            <a:chExt cx="1237488" cy="1066800"/>
          </a:xfrm>
        </p:grpSpPr>
        <p:sp>
          <p:nvSpPr>
            <p:cNvPr id="47" name="Isosceles Triangle 3"/>
            <p:cNvSpPr/>
            <p:nvPr/>
          </p:nvSpPr>
          <p:spPr bwMode="auto">
            <a:xfrm flipV="1">
              <a:off x="3578018" y="1327150"/>
              <a:ext cx="1237488" cy="1066800"/>
            </a:xfrm>
            <a:prstGeom prst="triangle">
              <a:avLst/>
            </a:prstGeom>
            <a:solidFill>
              <a:schemeClr val="accent3"/>
            </a:solidFill>
            <a:ln w="9525">
              <a:no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48" name="TextBox 10"/>
            <p:cNvSpPr txBox="1"/>
            <p:nvPr/>
          </p:nvSpPr>
          <p:spPr>
            <a:xfrm>
              <a:off x="3896038" y="1441450"/>
              <a:ext cx="645850" cy="561741"/>
            </a:xfrm>
            <a:prstGeom prst="rect">
              <a:avLst/>
            </a:prstGeom>
            <a:noFill/>
          </p:spPr>
          <p:txBody>
            <a:bodyPr wrap="none" rtlCol="0">
              <a:spAutoFit/>
            </a:bodyPr>
            <a:lstStyle/>
            <a:p>
              <a:r>
                <a:rPr lang="en-US" sz="4265" b="1" dirty="0">
                  <a:solidFill>
                    <a:schemeClr val="bg1"/>
                  </a:solidFill>
                  <a:latin typeface="微软雅黑" panose="020B0503020204020204" pitchFamily="34" charset="-122"/>
                </a:rPr>
                <a:t>03</a:t>
              </a:r>
              <a:endParaRPr lang="en-US" sz="4265" b="1" dirty="0">
                <a:solidFill>
                  <a:schemeClr val="bg1"/>
                </a:solidFill>
                <a:latin typeface="微软雅黑" panose="020B0503020204020204" pitchFamily="34" charset="-122"/>
              </a:endParaRPr>
            </a:p>
          </p:txBody>
        </p:sp>
      </p:grpSp>
      <p:grpSp>
        <p:nvGrpSpPr>
          <p:cNvPr id="49" name="Group 11"/>
          <p:cNvGrpSpPr/>
          <p:nvPr/>
        </p:nvGrpSpPr>
        <p:grpSpPr>
          <a:xfrm>
            <a:off x="6812893" y="1849574"/>
            <a:ext cx="3059240" cy="705352"/>
            <a:chOff x="1363170" y="1172359"/>
            <a:chExt cx="2294430" cy="529014"/>
          </a:xfrm>
        </p:grpSpPr>
        <p:sp>
          <p:nvSpPr>
            <p:cNvPr id="50" name="TextBox 12"/>
            <p:cNvSpPr txBox="1"/>
            <p:nvPr/>
          </p:nvSpPr>
          <p:spPr>
            <a:xfrm>
              <a:off x="1363186" y="1448484"/>
              <a:ext cx="2294414" cy="252889"/>
            </a:xfrm>
            <a:prstGeom prst="rect">
              <a:avLst/>
            </a:prstGeom>
            <a:noFill/>
          </p:spPr>
          <p:txBody>
            <a:bodyPr wrap="square" rtlCol="0">
              <a:spAutoFit/>
            </a:bodyPr>
            <a:lstStyle/>
            <a:p>
              <a:pPr lvl="0"/>
              <a:r>
                <a:rPr lang="zh-CN" altLang="en-US" sz="1600" dirty="0">
                  <a:latin typeface="微软雅黑" panose="020B0503020204020204" pitchFamily="34" charset="-122"/>
                  <a:ea typeface="宋体" panose="02010600030101010101" pitchFamily="2" charset="-122"/>
                </a:rPr>
                <a:t>检验决策数据与建议的正确性。</a:t>
              </a:r>
              <a:endParaRPr lang="zh-CN" altLang="en-US" sz="1600" dirty="0">
                <a:latin typeface="微软雅黑" panose="020B0503020204020204" pitchFamily="34" charset="-122"/>
                <a:ea typeface="宋体" panose="02010600030101010101" pitchFamily="2" charset="-122"/>
              </a:endParaRPr>
            </a:p>
          </p:txBody>
        </p:sp>
        <p:sp>
          <p:nvSpPr>
            <p:cNvPr id="51" name="TextBox 13"/>
            <p:cNvSpPr txBox="1"/>
            <p:nvPr/>
          </p:nvSpPr>
          <p:spPr>
            <a:xfrm>
              <a:off x="1363170" y="1172359"/>
              <a:ext cx="883412" cy="315423"/>
            </a:xfrm>
            <a:prstGeom prst="rect">
              <a:avLst/>
            </a:prstGeom>
            <a:noFill/>
          </p:spPr>
          <p:txBody>
            <a:bodyPr wrap="square" rtlCol="0">
              <a:spAutoFit/>
            </a:bodyPr>
            <a:lstStyle/>
            <a:p>
              <a:pPr lvl="0"/>
              <a:r>
                <a:rPr lang="en-US" sz="2135" b="1" dirty="0">
                  <a:solidFill>
                    <a:schemeClr val="accent3"/>
                  </a:solidFill>
                  <a:latin typeface="微软雅黑" panose="020B0503020204020204" pitchFamily="34" charset="-122"/>
                </a:rPr>
                <a:t>Step03</a:t>
              </a:r>
              <a:endParaRPr lang="en-US" sz="1600" b="1" dirty="0">
                <a:solidFill>
                  <a:schemeClr val="accent3"/>
                </a:solidFill>
                <a:latin typeface="微软雅黑" panose="020B0503020204020204" pitchFamily="34" charset="-122"/>
              </a:endParaRPr>
            </a:p>
          </p:txBody>
        </p:sp>
      </p:grpSp>
      <p:grpSp>
        <p:nvGrpSpPr>
          <p:cNvPr id="52" name="Group 33"/>
          <p:cNvGrpSpPr/>
          <p:nvPr/>
        </p:nvGrpSpPr>
        <p:grpSpPr>
          <a:xfrm>
            <a:off x="3946153" y="3191933"/>
            <a:ext cx="1649984" cy="1422400"/>
            <a:chOff x="2959615" y="2393950"/>
            <a:chExt cx="1237488" cy="1066800"/>
          </a:xfrm>
        </p:grpSpPr>
        <p:sp>
          <p:nvSpPr>
            <p:cNvPr id="53" name="Isosceles Triangle 16"/>
            <p:cNvSpPr/>
            <p:nvPr/>
          </p:nvSpPr>
          <p:spPr bwMode="auto">
            <a:xfrm flipV="1">
              <a:off x="2959615" y="2393950"/>
              <a:ext cx="1237488" cy="1066800"/>
            </a:xfrm>
            <a:prstGeom prst="triangle">
              <a:avLst/>
            </a:prstGeom>
            <a:solidFill>
              <a:schemeClr val="accent2"/>
            </a:solidFill>
            <a:ln w="9525">
              <a:no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54" name="TextBox 17"/>
            <p:cNvSpPr txBox="1"/>
            <p:nvPr/>
          </p:nvSpPr>
          <p:spPr>
            <a:xfrm>
              <a:off x="3277635" y="2508250"/>
              <a:ext cx="645850" cy="561741"/>
            </a:xfrm>
            <a:prstGeom prst="rect">
              <a:avLst/>
            </a:prstGeom>
            <a:noFill/>
          </p:spPr>
          <p:txBody>
            <a:bodyPr wrap="none" rtlCol="0">
              <a:spAutoFit/>
            </a:bodyPr>
            <a:lstStyle/>
            <a:p>
              <a:r>
                <a:rPr lang="en-US" sz="4265" b="1" dirty="0">
                  <a:solidFill>
                    <a:schemeClr val="bg1"/>
                  </a:solidFill>
                  <a:latin typeface="微软雅黑" panose="020B0503020204020204" pitchFamily="34" charset="-122"/>
                </a:rPr>
                <a:t>02</a:t>
              </a:r>
              <a:endParaRPr lang="en-US" sz="4265" b="1" dirty="0">
                <a:solidFill>
                  <a:schemeClr val="bg1"/>
                </a:solidFill>
                <a:latin typeface="微软雅黑" panose="020B0503020204020204" pitchFamily="34" charset="-122"/>
              </a:endParaRPr>
            </a:p>
          </p:txBody>
        </p:sp>
      </p:grpSp>
      <p:grpSp>
        <p:nvGrpSpPr>
          <p:cNvPr id="55" name="Group 18"/>
          <p:cNvGrpSpPr/>
          <p:nvPr/>
        </p:nvGrpSpPr>
        <p:grpSpPr>
          <a:xfrm>
            <a:off x="5988378" y="3219904"/>
            <a:ext cx="3059218" cy="757421"/>
            <a:chOff x="1363186" y="1133307"/>
            <a:chExt cx="2294414" cy="568066"/>
          </a:xfrm>
        </p:grpSpPr>
        <p:sp>
          <p:nvSpPr>
            <p:cNvPr id="56" name="TextBox 19"/>
            <p:cNvSpPr txBox="1"/>
            <p:nvPr/>
          </p:nvSpPr>
          <p:spPr>
            <a:xfrm>
              <a:off x="1363186" y="1448484"/>
              <a:ext cx="2294414" cy="252889"/>
            </a:xfrm>
            <a:prstGeom prst="rect">
              <a:avLst/>
            </a:prstGeom>
            <a:noFill/>
          </p:spPr>
          <p:txBody>
            <a:bodyPr wrap="square" rtlCol="0">
              <a:spAutoFit/>
            </a:bodyPr>
            <a:lstStyle/>
            <a:p>
              <a:pPr lvl="0"/>
              <a:r>
                <a:rPr lang="zh-CN" altLang="en-US" sz="1600" dirty="0">
                  <a:latin typeface="微软雅黑" panose="020B0503020204020204" pitchFamily="34" charset="-122"/>
                  <a:ea typeface="宋体" panose="02010600030101010101" pitchFamily="2" charset="-122"/>
                </a:rPr>
                <a:t>模型自动决策数据，分析结论。</a:t>
              </a:r>
              <a:endParaRPr lang="zh-CN" altLang="en-US" sz="1600" dirty="0">
                <a:latin typeface="微软雅黑" panose="020B0503020204020204" pitchFamily="34" charset="-122"/>
                <a:ea typeface="宋体" panose="02010600030101010101" pitchFamily="2" charset="-122"/>
              </a:endParaRPr>
            </a:p>
          </p:txBody>
        </p:sp>
        <p:sp>
          <p:nvSpPr>
            <p:cNvPr id="57" name="TextBox 20"/>
            <p:cNvSpPr txBox="1"/>
            <p:nvPr/>
          </p:nvSpPr>
          <p:spPr>
            <a:xfrm>
              <a:off x="1363646" y="1133307"/>
              <a:ext cx="883412" cy="315423"/>
            </a:xfrm>
            <a:prstGeom prst="rect">
              <a:avLst/>
            </a:prstGeom>
            <a:noFill/>
          </p:spPr>
          <p:txBody>
            <a:bodyPr wrap="square" rtlCol="0">
              <a:spAutoFit/>
            </a:bodyPr>
            <a:lstStyle/>
            <a:p>
              <a:pPr lvl="0"/>
              <a:r>
                <a:rPr lang="en-US" sz="2135" b="1" dirty="0">
                  <a:solidFill>
                    <a:schemeClr val="accent2"/>
                  </a:solidFill>
                  <a:latin typeface="微软雅黑" panose="020B0503020204020204" pitchFamily="34" charset="-122"/>
                </a:rPr>
                <a:t>Step02</a:t>
              </a:r>
              <a:endParaRPr lang="en-US" sz="1600" b="1" dirty="0">
                <a:solidFill>
                  <a:schemeClr val="accent2"/>
                </a:solidFill>
                <a:latin typeface="微软雅黑" panose="020B0503020204020204" pitchFamily="34" charset="-122"/>
              </a:endParaRPr>
            </a:p>
          </p:txBody>
        </p:sp>
      </p:grpSp>
      <p:grpSp>
        <p:nvGrpSpPr>
          <p:cNvPr id="58" name="Group 32"/>
          <p:cNvGrpSpPr/>
          <p:nvPr/>
        </p:nvGrpSpPr>
        <p:grpSpPr>
          <a:xfrm>
            <a:off x="3124771" y="4619413"/>
            <a:ext cx="1649984" cy="1422400"/>
            <a:chOff x="2343578" y="3464560"/>
            <a:chExt cx="1237488" cy="1066800"/>
          </a:xfrm>
        </p:grpSpPr>
        <p:sp>
          <p:nvSpPr>
            <p:cNvPr id="59" name="Isosceles Triangle 22"/>
            <p:cNvSpPr/>
            <p:nvPr/>
          </p:nvSpPr>
          <p:spPr bwMode="auto">
            <a:xfrm flipV="1">
              <a:off x="2343578" y="3464560"/>
              <a:ext cx="1237488" cy="1066800"/>
            </a:xfrm>
            <a:prstGeom prst="triangle">
              <a:avLst/>
            </a:prstGeom>
            <a:solidFill>
              <a:schemeClr val="accent1"/>
            </a:solidFill>
            <a:ln w="9525">
              <a:noFill/>
              <a:round/>
            </a:ln>
          </p:spPr>
          <p:txBody>
            <a:bodyPr vert="horz" wrap="square" lIns="121920" tIns="60960" rIns="121920" bIns="60960" numCol="1" rtlCol="0" anchor="t" anchorCtr="0" compatLnSpc="1"/>
            <a:lstStyle/>
            <a:p>
              <a:pPr algn="ctr"/>
              <a:endParaRPr lang="en-US" sz="2400" dirty="0">
                <a:solidFill>
                  <a:schemeClr val="accent1"/>
                </a:solidFill>
                <a:latin typeface="微软雅黑" panose="020B0503020204020204" pitchFamily="34" charset="-122"/>
              </a:endParaRPr>
            </a:p>
          </p:txBody>
        </p:sp>
        <p:sp>
          <p:nvSpPr>
            <p:cNvPr id="60" name="TextBox 23"/>
            <p:cNvSpPr txBox="1"/>
            <p:nvPr/>
          </p:nvSpPr>
          <p:spPr>
            <a:xfrm>
              <a:off x="2661598" y="3578860"/>
              <a:ext cx="645850" cy="561741"/>
            </a:xfrm>
            <a:prstGeom prst="rect">
              <a:avLst/>
            </a:prstGeom>
            <a:noFill/>
          </p:spPr>
          <p:txBody>
            <a:bodyPr wrap="none" rtlCol="0">
              <a:spAutoFit/>
            </a:bodyPr>
            <a:lstStyle/>
            <a:p>
              <a:r>
                <a:rPr lang="en-US" sz="4265" b="1" dirty="0">
                  <a:solidFill>
                    <a:schemeClr val="bg1"/>
                  </a:solidFill>
                  <a:latin typeface="微软雅黑" panose="020B0503020204020204" pitchFamily="34" charset="-122"/>
                </a:rPr>
                <a:t>01</a:t>
              </a:r>
              <a:endParaRPr lang="en-US" sz="4265" b="1" dirty="0">
                <a:solidFill>
                  <a:schemeClr val="bg1"/>
                </a:solidFill>
                <a:latin typeface="微软雅黑" panose="020B0503020204020204" pitchFamily="34" charset="-122"/>
              </a:endParaRPr>
            </a:p>
          </p:txBody>
        </p:sp>
      </p:grpSp>
      <p:grpSp>
        <p:nvGrpSpPr>
          <p:cNvPr id="61" name="Group 24"/>
          <p:cNvGrpSpPr/>
          <p:nvPr/>
        </p:nvGrpSpPr>
        <p:grpSpPr>
          <a:xfrm>
            <a:off x="5147288" y="4731839"/>
            <a:ext cx="3078925" cy="919347"/>
            <a:chOff x="1348406" y="1196648"/>
            <a:chExt cx="2309194" cy="689510"/>
          </a:xfrm>
        </p:grpSpPr>
        <p:sp>
          <p:nvSpPr>
            <p:cNvPr id="62" name="TextBox 25"/>
            <p:cNvSpPr txBox="1"/>
            <p:nvPr/>
          </p:nvSpPr>
          <p:spPr>
            <a:xfrm>
              <a:off x="1363186" y="1448484"/>
              <a:ext cx="2294414" cy="437674"/>
            </a:xfrm>
            <a:prstGeom prst="rect">
              <a:avLst/>
            </a:prstGeom>
            <a:noFill/>
          </p:spPr>
          <p:txBody>
            <a:bodyPr wrap="square" rtlCol="0">
              <a:spAutoFit/>
            </a:bodyPr>
            <a:lstStyle/>
            <a:p>
              <a:pPr lvl="0"/>
              <a:r>
                <a:rPr lang="zh-CN" altLang="en-US" sz="1600" dirty="0">
                  <a:latin typeface="微软雅黑" panose="020B0503020204020204" pitchFamily="34" charset="-122"/>
                  <a:ea typeface="宋体" panose="02010600030101010101" pitchFamily="2" charset="-122"/>
                </a:rPr>
                <a:t>创建课程、教师、学生、教师课程以及成绩数据集。</a:t>
              </a:r>
              <a:endParaRPr lang="zh-CN" altLang="en-US" sz="1600" dirty="0">
                <a:latin typeface="微软雅黑" panose="020B0503020204020204" pitchFamily="34" charset="-122"/>
                <a:ea typeface="宋体" panose="02010600030101010101" pitchFamily="2" charset="-122"/>
              </a:endParaRPr>
            </a:p>
          </p:txBody>
        </p:sp>
        <p:sp>
          <p:nvSpPr>
            <p:cNvPr id="63" name="TextBox 26"/>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accent1"/>
                  </a:solidFill>
                  <a:latin typeface="微软雅黑" panose="020B0503020204020204" pitchFamily="34" charset="-122"/>
                </a:rPr>
                <a:t>Step01</a:t>
              </a:r>
              <a:endParaRPr lang="en-US" sz="1600" b="1" dirty="0">
                <a:solidFill>
                  <a:schemeClr val="accent1"/>
                </a:solidFill>
                <a:latin typeface="微软雅黑" panose="020B0503020204020204" pitchFamily="34" charset="-122"/>
              </a:endParaRPr>
            </a:p>
          </p:txBody>
        </p:sp>
      </p:grpSp>
      <p:grpSp>
        <p:nvGrpSpPr>
          <p:cNvPr id="64" name="Group 27"/>
          <p:cNvGrpSpPr>
            <a:grpSpLocks noChangeAspect="1"/>
          </p:cNvGrpSpPr>
          <p:nvPr/>
        </p:nvGrpSpPr>
        <p:grpSpPr>
          <a:xfrm>
            <a:off x="2693273" y="5263060"/>
            <a:ext cx="691476" cy="503853"/>
            <a:chOff x="2514608" y="2813669"/>
            <a:chExt cx="347255" cy="253032"/>
          </a:xfrm>
          <a:solidFill>
            <a:schemeClr val="accent1"/>
          </a:solidFill>
        </p:grpSpPr>
        <p:sp>
          <p:nvSpPr>
            <p:cNvPr id="65" name="Freeform 157"/>
            <p:cNvSpPr>
              <a:spLocks noChangeAspect="1" noEditPoints="1"/>
            </p:cNvSpPr>
            <p:nvPr/>
          </p:nvSpPr>
          <p:spPr bwMode="auto">
            <a:xfrm>
              <a:off x="2706493" y="2885416"/>
              <a:ext cx="155370" cy="17206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6" name="Freeform 157"/>
            <p:cNvSpPr>
              <a:spLocks noChangeAspect="1" noEditPoints="1"/>
            </p:cNvSpPr>
            <p:nvPr/>
          </p:nvSpPr>
          <p:spPr bwMode="auto">
            <a:xfrm>
              <a:off x="2514608" y="2813669"/>
              <a:ext cx="228485" cy="25303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67" name="Freeform 217"/>
          <p:cNvSpPr>
            <a:spLocks noChangeAspect="1" noEditPoints="1"/>
          </p:cNvSpPr>
          <p:nvPr/>
        </p:nvSpPr>
        <p:spPr bwMode="auto">
          <a:xfrm>
            <a:off x="3548794" y="3889444"/>
            <a:ext cx="626220" cy="469667"/>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8" name="Freeform 181"/>
          <p:cNvSpPr>
            <a:spLocks noChangeAspect="1"/>
          </p:cNvSpPr>
          <p:nvPr/>
        </p:nvSpPr>
        <p:spPr bwMode="auto">
          <a:xfrm>
            <a:off x="4557314" y="2269896"/>
            <a:ext cx="369757" cy="696869"/>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ppt_x"/>
                                          </p:val>
                                        </p:tav>
                                        <p:tav tm="100000">
                                          <p:val>
                                            <p:strVal val="#ppt_x"/>
                                          </p:val>
                                        </p:tav>
                                      </p:tavLst>
                                    </p:anim>
                                    <p:anim calcmode="lin" valueType="num">
                                      <p:cBhvr additive="base">
                                        <p:cTn id="18" dur="500" fill="hold"/>
                                        <p:tgtEl>
                                          <p:spTgt spid="5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left)">
                                      <p:cBhvr>
                                        <p:cTn id="28" dur="750"/>
                                        <p:tgtEl>
                                          <p:spTgt spid="61"/>
                                        </p:tgtEl>
                                      </p:cBhvr>
                                    </p:animEffect>
                                  </p:childTnLst>
                                </p:cTn>
                              </p:par>
                            </p:childTnLst>
                          </p:cTn>
                        </p:par>
                        <p:par>
                          <p:cTn id="29" fill="hold">
                            <p:stCondLst>
                              <p:cond delay="3000"/>
                            </p:stCondLst>
                            <p:childTnLst>
                              <p:par>
                                <p:cTn id="30" presetID="2" presetClass="entr" presetSubtype="1"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0-#ppt_h/2"/>
                                          </p:val>
                                        </p:tav>
                                        <p:tav tm="100000">
                                          <p:val>
                                            <p:strVal val="#ppt_y"/>
                                          </p:val>
                                        </p:tav>
                                      </p:tavLst>
                                    </p:anim>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750"/>
                                        <p:tgtEl>
                                          <p:spTgt spid="55"/>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0-#ppt_h/2"/>
                                          </p:val>
                                        </p:tav>
                                        <p:tav tm="100000">
                                          <p:val>
                                            <p:strVal val="#ppt_y"/>
                                          </p:val>
                                        </p:tav>
                                      </p:tavLst>
                                    </p:anim>
                                  </p:childTnLst>
                                </p:cTn>
                              </p:par>
                            </p:childTnLst>
                          </p:cTn>
                        </p:par>
                        <p:par>
                          <p:cTn id="49" fill="hold">
                            <p:stCondLst>
                              <p:cond delay="5500"/>
                            </p:stCondLst>
                            <p:childTnLst>
                              <p:par>
                                <p:cTn id="50" presetID="53" presetClass="entr" presetSubtype="16"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p:cTn id="52" dur="500" fill="hold"/>
                                        <p:tgtEl>
                                          <p:spTgt spid="68"/>
                                        </p:tgtEl>
                                        <p:attrNameLst>
                                          <p:attrName>ppt_w</p:attrName>
                                        </p:attrNameLst>
                                      </p:cBhvr>
                                      <p:tavLst>
                                        <p:tav tm="0">
                                          <p:val>
                                            <p:fltVal val="0"/>
                                          </p:val>
                                        </p:tav>
                                        <p:tav tm="100000">
                                          <p:val>
                                            <p:strVal val="#ppt_w"/>
                                          </p:val>
                                        </p:tav>
                                      </p:tavLst>
                                    </p:anim>
                                    <p:anim calcmode="lin" valueType="num">
                                      <p:cBhvr>
                                        <p:cTn id="53" dur="500" fill="hold"/>
                                        <p:tgtEl>
                                          <p:spTgt spid="68"/>
                                        </p:tgtEl>
                                        <p:attrNameLst>
                                          <p:attrName>ppt_h</p:attrName>
                                        </p:attrNameLst>
                                      </p:cBhvr>
                                      <p:tavLst>
                                        <p:tav tm="0">
                                          <p:val>
                                            <p:fltVal val="0"/>
                                          </p:val>
                                        </p:tav>
                                        <p:tav tm="100000">
                                          <p:val>
                                            <p:strVal val="#ppt_h"/>
                                          </p:val>
                                        </p:tav>
                                      </p:tavLst>
                                    </p:anim>
                                    <p:animEffect transition="in" filter="fade">
                                      <p:cBhvr>
                                        <p:cTn id="54" dur="500"/>
                                        <p:tgtEl>
                                          <p:spTgt spid="68"/>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left)">
                                      <p:cBhvr>
                                        <p:cTn id="5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7" grpId="0" animBg="1"/>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总体建议与结论</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354656" y="4863932"/>
            <a:ext cx="5482687"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General recommendations and conclusions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测试结论</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 name="TextBox 37"/>
          <p:cNvSpPr txBox="1"/>
          <p:nvPr/>
        </p:nvSpPr>
        <p:spPr>
          <a:xfrm>
            <a:off x="1562735" y="1494155"/>
            <a:ext cx="9125585" cy="542925"/>
          </a:xfrm>
          <a:prstGeom prst="rect">
            <a:avLst/>
          </a:prstGeom>
          <a:noFill/>
        </p:spPr>
        <p:txBody>
          <a:bodyPr wrap="square" rtlCol="0">
            <a:spAutoFit/>
          </a:bodyPr>
          <a:lstStyle/>
          <a:p>
            <a:r>
              <a:rPr lang="en-US" altLang="zh-CN" sz="1600" b="1" dirty="0">
                <a:solidFill>
                  <a:schemeClr val="accent1"/>
                </a:solidFill>
                <a:latin typeface="微软雅黑" panose="020B0503020204020204" pitchFamily="34" charset="-122"/>
                <a:ea typeface="微软雅黑" panose="020B0503020204020204" pitchFamily="34" charset="-122"/>
              </a:rPr>
              <a:t>1.</a:t>
            </a:r>
            <a:r>
              <a:rPr lang="zh-CN" altLang="en-US" sz="1600" b="1" dirty="0">
                <a:solidFill>
                  <a:schemeClr val="accent1"/>
                </a:solidFill>
                <a:latin typeface="微软雅黑" panose="020B0503020204020204" pitchFamily="34" charset="-122"/>
                <a:ea typeface="微软雅黑" panose="020B0503020204020204" pitchFamily="34" charset="-122"/>
              </a:rPr>
              <a:t>熟悉前端</a:t>
            </a:r>
            <a:r>
              <a:rPr lang="en-US" altLang="zh-CN" sz="1600" b="1" dirty="0">
                <a:solidFill>
                  <a:schemeClr val="accent1"/>
                </a:solidFill>
                <a:latin typeface="微软雅黑" panose="020B0503020204020204" pitchFamily="34" charset="-122"/>
                <a:ea typeface="微软雅黑" panose="020B0503020204020204" pitchFamily="34" charset="-122"/>
              </a:rPr>
              <a:t>html,css,js</a:t>
            </a:r>
            <a:r>
              <a:rPr lang="zh-CN" altLang="en-US" sz="1600" b="1" dirty="0">
                <a:solidFill>
                  <a:schemeClr val="accent1"/>
                </a:solidFill>
                <a:latin typeface="微软雅黑" panose="020B0503020204020204" pitchFamily="34" charset="-122"/>
                <a:ea typeface="微软雅黑" panose="020B0503020204020204" pitchFamily="34" charset="-122"/>
              </a:rPr>
              <a:t>，</a:t>
            </a:r>
            <a:r>
              <a:rPr lang="en-US" altLang="zh-CN" sz="1600" b="1" dirty="0">
                <a:solidFill>
                  <a:schemeClr val="accent1"/>
                </a:solidFill>
                <a:latin typeface="微软雅黑" panose="020B0503020204020204" pitchFamily="34" charset="-122"/>
                <a:ea typeface="微软雅黑" panose="020B0503020204020204" pitchFamily="34" charset="-122"/>
              </a:rPr>
              <a:t>jquery</a:t>
            </a:r>
            <a:r>
              <a:rPr lang="zh-CN" altLang="en-US" sz="1600" b="1" dirty="0">
                <a:solidFill>
                  <a:schemeClr val="accent1"/>
                </a:solidFill>
                <a:latin typeface="微软雅黑" panose="020B0503020204020204" pitchFamily="34" charset="-122"/>
                <a:ea typeface="微软雅黑" panose="020B0503020204020204" pitchFamily="34" charset="-122"/>
              </a:rPr>
              <a:t>，</a:t>
            </a:r>
            <a:r>
              <a:rPr lang="en-US" altLang="zh-CN" sz="1600" b="1" dirty="0">
                <a:solidFill>
                  <a:schemeClr val="accent1"/>
                </a:solidFill>
                <a:latin typeface="微软雅黑" panose="020B0503020204020204" pitchFamily="34" charset="-122"/>
                <a:ea typeface="微软雅黑" panose="020B0503020204020204" pitchFamily="34" charset="-122"/>
              </a:rPr>
              <a:t>bootstrap</a:t>
            </a:r>
            <a:r>
              <a:rPr lang="zh-CN" altLang="en-US" sz="1600" b="1" dirty="0">
                <a:solidFill>
                  <a:schemeClr val="accent1"/>
                </a:solidFill>
                <a:latin typeface="微软雅黑" panose="020B0503020204020204" pitchFamily="34" charset="-122"/>
                <a:ea typeface="微软雅黑" panose="020B0503020204020204" pitchFamily="34" charset="-122"/>
              </a:rPr>
              <a:t>的使用。</a:t>
            </a:r>
            <a:endParaRPr lang="zh-CN" altLang="en-US" sz="1600" b="1" dirty="0">
              <a:solidFill>
                <a:schemeClr val="accent1"/>
              </a:solidFill>
              <a:latin typeface="微软雅黑" panose="020B0503020204020204" pitchFamily="34" charset="-122"/>
              <a:ea typeface="微软雅黑" panose="020B0503020204020204" pitchFamily="34" charset="-122"/>
            </a:endParaRPr>
          </a:p>
          <a:p>
            <a:r>
              <a:rPr lang="zh-CN" altLang="en-US" sz="1335" b="1" dirty="0">
                <a:latin typeface="微软雅黑" panose="020B0503020204020204" pitchFamily="34" charset="-122"/>
                <a:ea typeface="宋体" panose="02010600030101010101" pitchFamily="2" charset="-122"/>
              </a:rPr>
              <a:t>可以实现网页视图可视化技术，增加用户体验。</a:t>
            </a:r>
            <a:endParaRPr lang="zh-CN" altLang="en-US" sz="1335" b="1" dirty="0">
              <a:latin typeface="微软雅黑" panose="020B0503020204020204" pitchFamily="34" charset="-122"/>
              <a:ea typeface="宋体" panose="02010600030101010101" pitchFamily="2" charset="-122"/>
            </a:endParaRPr>
          </a:p>
        </p:txBody>
      </p:sp>
      <p:sp>
        <p:nvSpPr>
          <p:cNvPr id="10" name="TextBox 43"/>
          <p:cNvSpPr txBox="1"/>
          <p:nvPr/>
        </p:nvSpPr>
        <p:spPr>
          <a:xfrm>
            <a:off x="1562735" y="2383790"/>
            <a:ext cx="10021570" cy="542925"/>
          </a:xfrm>
          <a:prstGeom prst="rect">
            <a:avLst/>
          </a:prstGeom>
          <a:noFill/>
        </p:spPr>
        <p:txBody>
          <a:bodyPr wrap="square" rtlCol="0">
            <a:spAutoFit/>
          </a:bodyPr>
          <a:lstStyle/>
          <a:p>
            <a:r>
              <a:rPr lang="en-US" sz="1600" b="1" dirty="0">
                <a:solidFill>
                  <a:schemeClr val="accent2"/>
                </a:solidFill>
                <a:latin typeface="微软雅黑" panose="020B0503020204020204" pitchFamily="34" charset="-122"/>
                <a:ea typeface="微软雅黑" panose="020B0503020204020204" pitchFamily="34" charset="-122"/>
              </a:rPr>
              <a:t>2.</a:t>
            </a:r>
            <a:r>
              <a:rPr lang="zh-CN" altLang="en-US" sz="1600" b="1" dirty="0">
                <a:solidFill>
                  <a:schemeClr val="accent2"/>
                </a:solidFill>
                <a:latin typeface="微软雅黑" panose="020B0503020204020204" pitchFamily="34" charset="-122"/>
                <a:ea typeface="微软雅黑" panose="020B0503020204020204" pitchFamily="34" charset="-122"/>
              </a:rPr>
              <a:t>熟悉后台</a:t>
            </a:r>
            <a:r>
              <a:rPr lang="en-US" altLang="zh-CN" sz="1600" b="1" dirty="0">
                <a:solidFill>
                  <a:schemeClr val="accent2"/>
                </a:solidFill>
                <a:latin typeface="微软雅黑" panose="020B0503020204020204" pitchFamily="34" charset="-122"/>
                <a:ea typeface="微软雅黑" panose="020B0503020204020204" pitchFamily="34" charset="-122"/>
              </a:rPr>
              <a:t>ssh</a:t>
            </a:r>
            <a:r>
              <a:rPr lang="zh-CN" altLang="en-US" sz="1600" b="1" dirty="0">
                <a:solidFill>
                  <a:schemeClr val="accent2"/>
                </a:solidFill>
                <a:latin typeface="微软雅黑" panose="020B0503020204020204" pitchFamily="34" charset="-122"/>
                <a:ea typeface="微软雅黑" panose="020B0503020204020204" pitchFamily="34" charset="-122"/>
              </a:rPr>
              <a:t>框架，了解数据访问层，业务服务层，前端控制层分离的好处。</a:t>
            </a:r>
            <a:endParaRPr lang="zh-CN" altLang="en-US" sz="1600" b="1" dirty="0">
              <a:solidFill>
                <a:schemeClr val="accent2"/>
              </a:solidFill>
              <a:latin typeface="微软雅黑" panose="020B0503020204020204" pitchFamily="34" charset="-122"/>
              <a:ea typeface="微软雅黑" panose="020B0503020204020204" pitchFamily="34" charset="-122"/>
            </a:endParaRPr>
          </a:p>
          <a:p>
            <a:r>
              <a:rPr lang="zh-CN" altLang="en-US" sz="1335" b="1" dirty="0">
                <a:latin typeface="微软雅黑" panose="020B0503020204020204" pitchFamily="34" charset="-122"/>
                <a:ea typeface="宋体" panose="02010600030101010101" pitchFamily="2" charset="-122"/>
              </a:rPr>
              <a:t>对</a:t>
            </a:r>
            <a:r>
              <a:rPr lang="en-US" altLang="zh-CN" sz="1335" b="1" dirty="0">
                <a:latin typeface="微软雅黑" panose="020B0503020204020204" pitchFamily="34" charset="-122"/>
                <a:ea typeface="宋体" panose="02010600030101010101" pitchFamily="2" charset="-122"/>
              </a:rPr>
              <a:t>java</a:t>
            </a:r>
            <a:r>
              <a:rPr lang="zh-CN" altLang="en-US" sz="1335" b="1" dirty="0">
                <a:latin typeface="微软雅黑" panose="020B0503020204020204" pitchFamily="34" charset="-122"/>
                <a:ea typeface="宋体" panose="02010600030101010101" pitchFamily="2" charset="-122"/>
              </a:rPr>
              <a:t>语言及其框架的使用有了更加清晰的认知。</a:t>
            </a:r>
            <a:endParaRPr lang="zh-CN" altLang="en-US" sz="1335" b="1" dirty="0">
              <a:latin typeface="微软雅黑" panose="020B0503020204020204" pitchFamily="34" charset="-122"/>
              <a:ea typeface="宋体" panose="02010600030101010101" pitchFamily="2" charset="-122"/>
            </a:endParaRPr>
          </a:p>
        </p:txBody>
      </p:sp>
      <p:sp>
        <p:nvSpPr>
          <p:cNvPr id="12" name="TextBox 57"/>
          <p:cNvSpPr txBox="1"/>
          <p:nvPr/>
        </p:nvSpPr>
        <p:spPr>
          <a:xfrm>
            <a:off x="1562735" y="3274060"/>
            <a:ext cx="10232390" cy="542925"/>
          </a:xfrm>
          <a:prstGeom prst="rect">
            <a:avLst/>
          </a:prstGeom>
          <a:noFill/>
        </p:spPr>
        <p:txBody>
          <a:bodyPr wrap="square" rtlCol="0">
            <a:spAutoFit/>
          </a:bodyPr>
          <a:lstStyle/>
          <a:p>
            <a:r>
              <a:rPr lang="en-US" sz="1600" b="1" dirty="0">
                <a:solidFill>
                  <a:schemeClr val="accent3"/>
                </a:solidFill>
                <a:latin typeface="微软雅黑" panose="020B0503020204020204" pitchFamily="34" charset="-122"/>
                <a:ea typeface="微软雅黑" panose="020B0503020204020204" pitchFamily="34" charset="-122"/>
              </a:rPr>
              <a:t>3.</a:t>
            </a:r>
            <a:r>
              <a:rPr lang="zh-CN" altLang="en-US" sz="1600" b="1" dirty="0">
                <a:solidFill>
                  <a:schemeClr val="accent3"/>
                </a:solidFill>
                <a:latin typeface="微软雅黑" panose="020B0503020204020204" pitchFamily="34" charset="-122"/>
                <a:ea typeface="微软雅黑" panose="020B0503020204020204" pitchFamily="34" charset="-122"/>
              </a:rPr>
              <a:t>熟悉</a:t>
            </a:r>
            <a:r>
              <a:rPr lang="en-US" altLang="zh-CN" sz="1600" b="1" dirty="0">
                <a:solidFill>
                  <a:schemeClr val="accent3"/>
                </a:solidFill>
                <a:latin typeface="微软雅黑" panose="020B0503020204020204" pitchFamily="34" charset="-122"/>
                <a:ea typeface="微软雅黑" panose="020B0503020204020204" pitchFamily="34" charset="-122"/>
              </a:rPr>
              <a:t>SqlServer</a:t>
            </a:r>
            <a:r>
              <a:rPr lang="zh-CN" altLang="en-US" sz="1600" b="1" dirty="0">
                <a:solidFill>
                  <a:schemeClr val="accent3"/>
                </a:solidFill>
                <a:latin typeface="微软雅黑" panose="020B0503020204020204" pitchFamily="34" charset="-122"/>
                <a:ea typeface="微软雅黑" panose="020B0503020204020204" pitchFamily="34" charset="-122"/>
              </a:rPr>
              <a:t>的配置及使用，了解数据结构的区别。</a:t>
            </a:r>
            <a:endParaRPr lang="zh-CN" altLang="en-US" sz="1600" b="1" dirty="0">
              <a:solidFill>
                <a:schemeClr val="accent3"/>
              </a:solidFill>
              <a:latin typeface="微软雅黑" panose="020B0503020204020204" pitchFamily="34" charset="-122"/>
              <a:ea typeface="微软雅黑" panose="020B0503020204020204" pitchFamily="34" charset="-122"/>
            </a:endParaRPr>
          </a:p>
          <a:p>
            <a:r>
              <a:rPr lang="zh-CN" altLang="en-US" sz="1335" b="1" dirty="0">
                <a:latin typeface="微软雅黑" panose="020B0503020204020204" pitchFamily="34" charset="-122"/>
                <a:ea typeface="宋体" panose="02010600030101010101" pitchFamily="2" charset="-122"/>
              </a:rPr>
              <a:t>学会</a:t>
            </a:r>
            <a:r>
              <a:rPr lang="en-US" altLang="zh-CN" sz="1335" b="1" dirty="0">
                <a:latin typeface="微软雅黑" panose="020B0503020204020204" pitchFamily="34" charset="-122"/>
                <a:ea typeface="宋体" panose="02010600030101010101" pitchFamily="2" charset="-122"/>
              </a:rPr>
              <a:t>sqlserverd</a:t>
            </a:r>
            <a:r>
              <a:rPr lang="zh-CN" altLang="en-US" sz="1335" b="1" dirty="0">
                <a:latin typeface="微软雅黑" panose="020B0503020204020204" pitchFamily="34" charset="-122"/>
                <a:ea typeface="宋体" panose="02010600030101010101" pitchFamily="2" charset="-122"/>
              </a:rPr>
              <a:t>的从无到有，理解数据库角色，账户，数据库，表，字段，行。</a:t>
            </a:r>
            <a:endParaRPr lang="zh-CN" altLang="en-US" sz="1335" b="1" dirty="0">
              <a:latin typeface="微软雅黑" panose="020B0503020204020204" pitchFamily="34" charset="-122"/>
              <a:ea typeface="宋体" panose="02010600030101010101" pitchFamily="2" charset="-122"/>
            </a:endParaRPr>
          </a:p>
        </p:txBody>
      </p:sp>
      <p:sp>
        <p:nvSpPr>
          <p:cNvPr id="33" name="TextBox 42"/>
          <p:cNvSpPr txBox="1"/>
          <p:nvPr/>
        </p:nvSpPr>
        <p:spPr>
          <a:xfrm>
            <a:off x="1562735" y="4158615"/>
            <a:ext cx="9810750" cy="891540"/>
          </a:xfrm>
          <a:prstGeom prst="rect">
            <a:avLst/>
          </a:prstGeom>
          <a:noFill/>
        </p:spPr>
        <p:txBody>
          <a:bodyPr wrap="square" rtlCol="0">
            <a:spAutoFit/>
          </a:bodyPr>
          <a:lstStyle/>
          <a:p>
            <a:r>
              <a:rPr lang="en-US" altLang="zh-CN" sz="1600" b="1" dirty="0">
                <a:solidFill>
                  <a:schemeClr val="accent4"/>
                </a:solidFill>
                <a:latin typeface="微软雅黑" panose="020B0503020204020204" pitchFamily="34" charset="-122"/>
                <a:ea typeface="微软雅黑" panose="020B0503020204020204" pitchFamily="34" charset="-122"/>
              </a:rPr>
              <a:t>4.</a:t>
            </a:r>
            <a:r>
              <a:rPr lang="zh-CN" altLang="en-US" sz="1600" b="1" dirty="0">
                <a:solidFill>
                  <a:schemeClr val="accent5"/>
                </a:solidFill>
                <a:latin typeface="微软雅黑" panose="020B0503020204020204" pitchFamily="34" charset="-122"/>
                <a:ea typeface="微软雅黑" panose="020B0503020204020204" pitchFamily="34" charset="-122"/>
                <a:sym typeface="+mn-ea"/>
              </a:rPr>
              <a:t>决策树的优点</a:t>
            </a:r>
            <a:r>
              <a:rPr lang="zh-CN" altLang="en-US" sz="1600" b="1" dirty="0">
                <a:solidFill>
                  <a:schemeClr val="accent4"/>
                </a:solidFill>
                <a:latin typeface="微软雅黑" panose="020B0503020204020204" pitchFamily="34" charset="-122"/>
                <a:ea typeface="微软雅黑" panose="020B0503020204020204" pitchFamily="34" charset="-122"/>
              </a:rPr>
              <a:t>。</a:t>
            </a:r>
            <a:endParaRPr lang="zh-CN" altLang="en-US" sz="1600" b="1" dirty="0">
              <a:solidFill>
                <a:schemeClr val="accent4"/>
              </a:solidFill>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宋体" panose="02010600030101010101" pitchFamily="2" charset="-122"/>
              </a:rPr>
              <a:t>a.决策树算法中学习简单的决策规则建立决策树模型的过程非常容易理解，模型可以可视化，非常直观.</a:t>
            </a:r>
            <a:endParaRPr lang="en-US" altLang="zh-CN" sz="1200" b="1" dirty="0">
              <a:latin typeface="微软雅黑" panose="020B0503020204020204" pitchFamily="34" charset="-122"/>
              <a:ea typeface="宋体" panose="02010600030101010101" pitchFamily="2" charset="-122"/>
            </a:endParaRPr>
          </a:p>
          <a:p>
            <a:r>
              <a:rPr lang="en-US" altLang="zh-CN" sz="1200" b="1" dirty="0">
                <a:latin typeface="微软雅黑" panose="020B0503020204020204" pitchFamily="34" charset="-122"/>
                <a:ea typeface="宋体" panose="02010600030101010101" pitchFamily="2" charset="-122"/>
              </a:rPr>
              <a:t>b.应用范围广，可用于分类和回归，而且非常容易做多类别的分类.</a:t>
            </a:r>
            <a:endParaRPr lang="en-US" altLang="zh-CN" sz="1200" b="1" dirty="0">
              <a:latin typeface="微软雅黑" panose="020B0503020204020204" pitchFamily="34" charset="-122"/>
              <a:ea typeface="宋体" panose="02010600030101010101" pitchFamily="2" charset="-122"/>
            </a:endParaRPr>
          </a:p>
          <a:p>
            <a:r>
              <a:rPr lang="en-US" altLang="zh-CN" sz="1200" b="1" dirty="0">
                <a:latin typeface="微软雅黑" panose="020B0503020204020204" pitchFamily="34" charset="-122"/>
                <a:ea typeface="宋体" panose="02010600030101010101" pitchFamily="2" charset="-122"/>
              </a:rPr>
              <a:t>c.能够处理数值型和连续的样本特征.</a:t>
            </a:r>
            <a:endParaRPr lang="en-US" altLang="zh-CN" sz="1200" b="1" dirty="0">
              <a:latin typeface="微软雅黑" panose="020B0503020204020204" pitchFamily="34" charset="-122"/>
              <a:ea typeface="宋体" panose="02010600030101010101" pitchFamily="2" charset="-122"/>
            </a:endParaRPr>
          </a:p>
        </p:txBody>
      </p:sp>
      <p:sp>
        <p:nvSpPr>
          <p:cNvPr id="34" name="TextBox 45"/>
          <p:cNvSpPr txBox="1"/>
          <p:nvPr/>
        </p:nvSpPr>
        <p:spPr>
          <a:xfrm>
            <a:off x="1562735" y="5042535"/>
            <a:ext cx="10187940" cy="1260475"/>
          </a:xfrm>
          <a:prstGeom prst="rect">
            <a:avLst/>
          </a:prstGeom>
          <a:noFill/>
        </p:spPr>
        <p:txBody>
          <a:bodyPr wrap="square" rtlCol="0">
            <a:spAutoFit/>
          </a:bodyPr>
          <a:lstStyle/>
          <a:p>
            <a:r>
              <a:rPr lang="en-US" altLang="zh-CN" sz="1600" b="1" dirty="0">
                <a:solidFill>
                  <a:schemeClr val="accent5"/>
                </a:solidFill>
                <a:latin typeface="微软雅黑" panose="020B0503020204020204" pitchFamily="34" charset="-122"/>
                <a:ea typeface="微软雅黑" panose="020B0503020204020204" pitchFamily="34" charset="-122"/>
              </a:rPr>
              <a:t>5.</a:t>
            </a:r>
            <a:r>
              <a:rPr lang="zh-CN" altLang="en-US" sz="1600" b="1" dirty="0">
                <a:solidFill>
                  <a:schemeClr val="accent5"/>
                </a:solidFill>
                <a:latin typeface="微软雅黑" panose="020B0503020204020204" pitchFamily="34" charset="-122"/>
                <a:ea typeface="微软雅黑" panose="020B0503020204020204" pitchFamily="34" charset="-122"/>
              </a:rPr>
              <a:t>决策树的不足。</a:t>
            </a:r>
            <a:endParaRPr lang="zh-CN" altLang="en-US" sz="1600" b="1" dirty="0">
              <a:solidFill>
                <a:schemeClr val="accent5"/>
              </a:solidFill>
              <a:latin typeface="微软雅黑" panose="020B0503020204020204" pitchFamily="34" charset="-122"/>
              <a:ea typeface="微软雅黑" panose="020B0503020204020204" pitchFamily="34" charset="-122"/>
            </a:endParaRPr>
          </a:p>
          <a:p>
            <a:r>
              <a:rPr lang="en-US" sz="1200" b="1" dirty="0">
                <a:latin typeface="微软雅黑" panose="020B0503020204020204" pitchFamily="34" charset="-122"/>
                <a:ea typeface="微软雅黑" panose="020B0503020204020204" pitchFamily="34" charset="-122"/>
              </a:rPr>
              <a:t>a.很容易在训练数据中生成复杂的树结构，造成过拟合（overfitting）。剪枝可以缓解过拟合的负作用，常用方法是限制树的高度、叶子节点中的最少样本数量.</a:t>
            </a:r>
            <a:endParaRPr lang="en-US" sz="1200" b="1" dirty="0">
              <a:latin typeface="微软雅黑" panose="020B0503020204020204" pitchFamily="34" charset="-122"/>
              <a:ea typeface="微软雅黑" panose="020B0503020204020204" pitchFamily="34" charset="-122"/>
            </a:endParaRPr>
          </a:p>
          <a:p>
            <a:r>
              <a:rPr lang="en-US" sz="1200" b="1" dirty="0">
                <a:latin typeface="微软雅黑" panose="020B0503020204020204" pitchFamily="34" charset="-122"/>
                <a:ea typeface="微软雅黑" panose="020B0503020204020204" pitchFamily="34" charset="-122"/>
              </a:rPr>
              <a:t>b.学习一棵最优的决策树被认为是NP-Complete问题。实际中的决策树是基于启发式的贪心算法建立的，这种算法不能保证建立全局最优的决策树。Random Forest 引入随机能缓解这个问题.</a:t>
            </a:r>
            <a:endParaRPr lang="en-US" sz="1200" b="1" dirty="0">
              <a:latin typeface="微软雅黑" panose="020B0503020204020204" pitchFamily="34" charset="-122"/>
              <a:ea typeface="微软雅黑" panose="020B0503020204020204" pitchFamily="34" charset="-122"/>
            </a:endParaRPr>
          </a:p>
          <a:p>
            <a:r>
              <a:rPr lang="en-US" sz="1200" b="1" dirty="0">
                <a:latin typeface="微软雅黑" panose="020B0503020204020204" pitchFamily="34" charset="-122"/>
                <a:ea typeface="微软雅黑" panose="020B0503020204020204" pitchFamily="34" charset="-122"/>
              </a:rPr>
              <a:t>c.决策树模型无法表示类似异或（XOR），相乘的概念，神经网络可以很容易的表示出来.</a:t>
            </a:r>
            <a:endParaRPr 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2" presetClass="entr" presetSubtype="4" accel="50000" decel="5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accel="50000" decel="5000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par>
                                <p:cTn id="30" presetID="2" presetClass="entr" presetSubtype="4" accel="50000" decel="5000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ppt_x"/>
                                          </p:val>
                                        </p:tav>
                                        <p:tav tm="100000">
                                          <p:val>
                                            <p:strVal val="#ppt_x"/>
                                          </p:val>
                                        </p:tav>
                                      </p:tavLst>
                                    </p:anim>
                                    <p:anim calcmode="lin" valueType="num">
                                      <p:cBhvr additive="base">
                                        <p:cTn id="3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10" grpId="0"/>
      <p:bldP spid="1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4679482" y="2150789"/>
            <a:ext cx="5794043" cy="1200329"/>
          </a:xfrm>
          <a:prstGeom prst="rect">
            <a:avLst/>
          </a:prstGeom>
          <a:noFill/>
        </p:spPr>
        <p:txBody>
          <a:bodyPr wrap="square" rtlCol="0">
            <a:spAutoFit/>
          </a:bodyPr>
          <a:lstStyle/>
          <a:p>
            <a:pPr algn="ctr"/>
            <a:r>
              <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rPr>
              <a:t>谢谢老师指导</a:t>
            </a:r>
            <a:endPar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4904221" y="3351118"/>
            <a:ext cx="5344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04220" y="3356170"/>
            <a:ext cx="5344569"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Thank you teacher guidance</a:t>
            </a:r>
            <a:endParaRPr lang="zh-CN" altLang="en-US"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7080220" y="3725502"/>
            <a:ext cx="3393305" cy="1015663"/>
          </a:xfrm>
          <a:prstGeom prst="rect">
            <a:avLst/>
          </a:prstGeom>
          <a:noFill/>
        </p:spPr>
        <p:txBody>
          <a:bodyPr wrap="square" rtlCol="0">
            <a:spAutoFit/>
          </a:bodyPr>
          <a:lstStyle/>
          <a:p>
            <a:pPr algn="ctr"/>
            <a:r>
              <a:rPr lang="zh-CN" altLang="en-US" sz="6000" b="1" dirty="0">
                <a:solidFill>
                  <a:srgbClr val="4472C4"/>
                </a:solidFill>
                <a:latin typeface="微软雅黑" panose="020B0503020204020204" pitchFamily="34" charset="-122"/>
                <a:ea typeface="微软雅黑" panose="020B0503020204020204" pitchFamily="34" charset="-122"/>
              </a:rPr>
              <a:t>答辩完毕</a:t>
            </a:r>
            <a:endParaRPr lang="zh-CN" altLang="en-US" sz="6000" b="1" dirty="0">
              <a:solidFill>
                <a:srgbClr val="4472C4"/>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132046" y="5278059"/>
            <a:ext cx="2341479" cy="645160"/>
          </a:xfrm>
          <a:prstGeom prst="rect">
            <a:avLst/>
          </a:prstGeom>
          <a:noFill/>
        </p:spPr>
        <p:txBody>
          <a:bodyPr wrap="square" rtlCol="0">
            <a:spAutoFit/>
          </a:bodyPr>
          <a:lstStyle/>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学生：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指导老师：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xx</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784350"/>
            <a:ext cx="12192000" cy="3289300"/>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00437" y="2457450"/>
            <a:ext cx="1015663"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2537" y="2609789"/>
            <a:ext cx="8965096" cy="1638421"/>
            <a:chOff x="2616537" y="2478831"/>
            <a:chExt cx="8965096" cy="1638421"/>
          </a:xfrm>
        </p:grpSpPr>
        <p:sp>
          <p:nvSpPr>
            <p:cNvPr id="17" name="文本框 16"/>
            <p:cNvSpPr txBox="1"/>
            <p:nvPr/>
          </p:nvSpPr>
          <p:spPr>
            <a:xfrm>
              <a:off x="2616537" y="2478831"/>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1  </a:t>
              </a:r>
              <a:r>
                <a:rPr lang="zh-CN" altLang="en-US" sz="3600" dirty="0">
                  <a:solidFill>
                    <a:schemeClr val="bg1"/>
                  </a:solidFill>
                  <a:latin typeface="微软雅黑" panose="020B0503020204020204" pitchFamily="34" charset="-122"/>
                  <a:ea typeface="微软雅黑" panose="020B0503020204020204" pitchFamily="34" charset="-122"/>
                </a:rPr>
                <a:t>选题背景与意义</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099085" y="2478831"/>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2  </a:t>
              </a:r>
              <a:r>
                <a:rPr lang="zh-CN" altLang="en-US" sz="3600" dirty="0">
                  <a:solidFill>
                    <a:schemeClr val="bg1"/>
                  </a:solidFill>
                  <a:latin typeface="微软雅黑" panose="020B0503020204020204" pitchFamily="34" charset="-122"/>
                  <a:ea typeface="微软雅黑" panose="020B0503020204020204" pitchFamily="34" charset="-122"/>
                </a:rPr>
                <a:t>论文框架与内容</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616537" y="3409366"/>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3  </a:t>
              </a:r>
              <a:r>
                <a:rPr lang="zh-CN" altLang="en-US" sz="3600" dirty="0">
                  <a:solidFill>
                    <a:schemeClr val="bg1"/>
                  </a:solidFill>
                  <a:latin typeface="微软雅黑" panose="020B0503020204020204" pitchFamily="34" charset="-122"/>
                  <a:ea typeface="微软雅黑" panose="020B0503020204020204" pitchFamily="34" charset="-122"/>
                </a:rPr>
                <a:t>研究思路与方法</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099085" y="3409366"/>
              <a:ext cx="4482548"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4  </a:t>
              </a:r>
              <a:r>
                <a:rPr lang="zh-CN" altLang="en-US" sz="3600" dirty="0">
                  <a:solidFill>
                    <a:schemeClr val="bg1"/>
                  </a:solidFill>
                  <a:latin typeface="微软雅黑" panose="020B0503020204020204" pitchFamily="34" charset="-122"/>
                  <a:ea typeface="微软雅黑" panose="020B0503020204020204" pitchFamily="34" charset="-122"/>
                </a:rPr>
                <a:t>总体建议与结论</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选题背景与意义</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379128" y="4866947"/>
            <a:ext cx="5433744"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Background and significance of the selected topic</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教师与学生的问题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37" name="Group 50"/>
          <p:cNvGrpSpPr/>
          <p:nvPr/>
        </p:nvGrpSpPr>
        <p:grpSpPr>
          <a:xfrm>
            <a:off x="2463801" y="1864289"/>
            <a:ext cx="3566184" cy="1485276"/>
            <a:chOff x="1847851" y="1398216"/>
            <a:chExt cx="2674638" cy="1113957"/>
          </a:xfrm>
        </p:grpSpPr>
        <p:sp>
          <p:nvSpPr>
            <p:cNvPr id="38" name="Flowchart: Merge 18"/>
            <p:cNvSpPr/>
            <p:nvPr/>
          </p:nvSpPr>
          <p:spPr>
            <a:xfrm rot="4500000">
              <a:off x="2609410" y="936612"/>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39" name="Oval 27"/>
            <p:cNvSpPr/>
            <p:nvPr/>
          </p:nvSpPr>
          <p:spPr>
            <a:xfrm>
              <a:off x="3702473" y="1398216"/>
              <a:ext cx="820016" cy="820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grpSp>
        <p:nvGrpSpPr>
          <p:cNvPr id="41" name="Group 52"/>
          <p:cNvGrpSpPr/>
          <p:nvPr/>
        </p:nvGrpSpPr>
        <p:grpSpPr>
          <a:xfrm>
            <a:off x="2463803" y="4589882"/>
            <a:ext cx="3566183" cy="1480719"/>
            <a:chOff x="1847852" y="3394786"/>
            <a:chExt cx="2674637" cy="1110539"/>
          </a:xfrm>
        </p:grpSpPr>
        <p:sp>
          <p:nvSpPr>
            <p:cNvPr id="42" name="Flowchart: Merge 19"/>
            <p:cNvSpPr/>
            <p:nvPr/>
          </p:nvSpPr>
          <p:spPr>
            <a:xfrm rot="17100000" flipV="1">
              <a:off x="2609411" y="2633227"/>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3" name="Oval 28"/>
            <p:cNvSpPr/>
            <p:nvPr/>
          </p:nvSpPr>
          <p:spPr>
            <a:xfrm>
              <a:off x="3702473" y="3685309"/>
              <a:ext cx="820016" cy="820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grpSp>
        <p:nvGrpSpPr>
          <p:cNvPr id="45" name="Group 51"/>
          <p:cNvGrpSpPr/>
          <p:nvPr/>
        </p:nvGrpSpPr>
        <p:grpSpPr>
          <a:xfrm>
            <a:off x="2463804" y="3403717"/>
            <a:ext cx="3566181" cy="1093355"/>
            <a:chOff x="1847853" y="2552788"/>
            <a:chExt cx="2674636" cy="820016"/>
          </a:xfrm>
        </p:grpSpPr>
        <p:sp>
          <p:nvSpPr>
            <p:cNvPr id="46" name="Flowchart: Merge 20"/>
            <p:cNvSpPr/>
            <p:nvPr/>
          </p:nvSpPr>
          <p:spPr>
            <a:xfrm rot="16200000" flipV="1">
              <a:off x="2609412" y="1795115"/>
              <a:ext cx="814002" cy="2337120"/>
            </a:xfrm>
            <a:prstGeom prst="flowChartMerg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47" name="Oval 29"/>
            <p:cNvSpPr/>
            <p:nvPr/>
          </p:nvSpPr>
          <p:spPr>
            <a:xfrm>
              <a:off x="3702473" y="2552788"/>
              <a:ext cx="820016" cy="820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49" name="Oval 26"/>
          <p:cNvSpPr/>
          <p:nvPr/>
        </p:nvSpPr>
        <p:spPr>
          <a:xfrm>
            <a:off x="838201" y="3202808"/>
            <a:ext cx="1625600" cy="1625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0" name="Freeform 245"/>
          <p:cNvSpPr/>
          <p:nvPr/>
        </p:nvSpPr>
        <p:spPr bwMode="auto">
          <a:xfrm>
            <a:off x="1329648" y="3478456"/>
            <a:ext cx="608616" cy="60861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51" name="Text Placeholder 3"/>
          <p:cNvSpPr txBox="1"/>
          <p:nvPr/>
        </p:nvSpPr>
        <p:spPr>
          <a:xfrm>
            <a:off x="962915" y="4260016"/>
            <a:ext cx="1343153" cy="27686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800" b="1" dirty="0">
                <a:solidFill>
                  <a:schemeClr val="bg1"/>
                </a:solidFill>
                <a:latin typeface="微软雅黑" panose="020B0503020204020204" pitchFamily="34" charset="-122"/>
                <a:ea typeface="微软雅黑" panose="020B0503020204020204" pitchFamily="34" charset="-122"/>
              </a:rPr>
              <a:t>共同问题</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52" name="Group 22"/>
          <p:cNvGrpSpPr/>
          <p:nvPr/>
        </p:nvGrpSpPr>
        <p:grpSpPr>
          <a:xfrm>
            <a:off x="6426201" y="1955800"/>
            <a:ext cx="4838699" cy="863048"/>
            <a:chOff x="648100" y="3562350"/>
            <a:chExt cx="3583374" cy="914400"/>
          </a:xfrm>
        </p:grpSpPr>
        <p:sp>
          <p:nvSpPr>
            <p:cNvPr id="53" name="Rectangle 23"/>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4" name="Rectangle 24"/>
            <p:cNvSpPr/>
            <p:nvPr/>
          </p:nvSpPr>
          <p:spPr>
            <a:xfrm>
              <a:off x="648100" y="3562350"/>
              <a:ext cx="152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55" name="Footer Text"/>
          <p:cNvSpPr txBox="1"/>
          <p:nvPr/>
        </p:nvSpPr>
        <p:spPr>
          <a:xfrm>
            <a:off x="6671516" y="2038512"/>
            <a:ext cx="4519565" cy="492760"/>
          </a:xfrm>
          <a:prstGeom prst="rect">
            <a:avLst/>
          </a:prstGeom>
          <a:noFill/>
        </p:spPr>
        <p:txBody>
          <a:bodyPr wrap="square" lIns="0" tIns="0" rIns="0" bIns="0" rtlCol="0">
            <a:spAutoFit/>
          </a:bodyPr>
          <a:lstStyle/>
          <a:p>
            <a:r>
              <a:rPr lang="en-US" altLang="zh-CN" sz="1865" b="1" dirty="0">
                <a:solidFill>
                  <a:schemeClr val="accent2"/>
                </a:solidFill>
                <a:latin typeface="微软雅黑" panose="020B0503020204020204" pitchFamily="34" charset="-122"/>
                <a:ea typeface="微软雅黑" panose="020B0503020204020204" pitchFamily="34" charset="-122"/>
              </a:rPr>
              <a:t>1.</a:t>
            </a:r>
            <a:r>
              <a:rPr lang="zh-CN" altLang="en-US" sz="1865" b="1" dirty="0">
                <a:solidFill>
                  <a:schemeClr val="accent2"/>
                </a:solidFill>
                <a:latin typeface="微软雅黑" panose="020B0503020204020204" pitchFamily="34" charset="-122"/>
                <a:ea typeface="微软雅黑" panose="020B0503020204020204" pitchFamily="34" charset="-122"/>
              </a:rPr>
              <a:t>难以</a:t>
            </a:r>
            <a:r>
              <a:rPr lang="zh-CN" altLang="en-US" sz="1865" b="1" dirty="0">
                <a:solidFill>
                  <a:schemeClr val="accent2"/>
                </a:solidFill>
                <a:latin typeface="微软雅黑" panose="020B0503020204020204" pitchFamily="34" charset="-122"/>
                <a:ea typeface="微软雅黑" panose="020B0503020204020204" pitchFamily="34" charset="-122"/>
              </a:rPr>
              <a:t>发现问题。</a:t>
            </a:r>
            <a:br>
              <a:rPr lang="en-US" sz="1335"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      学生成绩多而杂，教师与学生难以从中发现关键问题。</a:t>
            </a:r>
            <a:endParaRPr 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6" name="Group 33"/>
          <p:cNvGrpSpPr/>
          <p:nvPr/>
        </p:nvGrpSpPr>
        <p:grpSpPr>
          <a:xfrm>
            <a:off x="6426201" y="3479800"/>
            <a:ext cx="4838699" cy="863048"/>
            <a:chOff x="648100" y="3562350"/>
            <a:chExt cx="3583374" cy="914400"/>
          </a:xfrm>
        </p:grpSpPr>
        <p:sp>
          <p:nvSpPr>
            <p:cNvPr id="57" name="Rectangle 38"/>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58" name="Rectangle 39"/>
            <p:cNvSpPr/>
            <p:nvPr/>
          </p:nvSpPr>
          <p:spPr>
            <a:xfrm>
              <a:off x="648100" y="3562350"/>
              <a:ext cx="152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59" name="Footer Text"/>
          <p:cNvSpPr txBox="1"/>
          <p:nvPr/>
        </p:nvSpPr>
        <p:spPr>
          <a:xfrm>
            <a:off x="6671516" y="3562512"/>
            <a:ext cx="4519565" cy="698500"/>
          </a:xfrm>
          <a:prstGeom prst="rect">
            <a:avLst/>
          </a:prstGeom>
          <a:noFill/>
        </p:spPr>
        <p:txBody>
          <a:bodyPr wrap="square" lIns="0" tIns="0" rIns="0" bIns="0" rtlCol="0">
            <a:spAutoFit/>
          </a:bodyPr>
          <a:lstStyle/>
          <a:p>
            <a:r>
              <a:rPr lang="en-US" altLang="zh-CN" sz="1865" b="1" dirty="0">
                <a:solidFill>
                  <a:schemeClr val="accent3"/>
                </a:solidFill>
                <a:latin typeface="微软雅黑" panose="020B0503020204020204" pitchFamily="34" charset="-122"/>
                <a:ea typeface="微软雅黑" panose="020B0503020204020204" pitchFamily="34" charset="-122"/>
              </a:rPr>
              <a:t>2.</a:t>
            </a:r>
            <a:r>
              <a:rPr lang="zh-CN" altLang="en-US" sz="1865" b="1" dirty="0">
                <a:solidFill>
                  <a:schemeClr val="accent3"/>
                </a:solidFill>
                <a:latin typeface="微软雅黑" panose="020B0503020204020204" pitchFamily="34" charset="-122"/>
                <a:ea typeface="微软雅黑" panose="020B0503020204020204" pitchFamily="34" charset="-122"/>
              </a:rPr>
              <a:t>难以</a:t>
            </a:r>
            <a:r>
              <a:rPr lang="zh-CN" altLang="en-US" sz="1865" b="1" dirty="0">
                <a:solidFill>
                  <a:schemeClr val="accent3"/>
                </a:solidFill>
                <a:latin typeface="微软雅黑" panose="020B0503020204020204" pitchFamily="34" charset="-122"/>
                <a:ea typeface="微软雅黑" panose="020B0503020204020204" pitchFamily="34" charset="-122"/>
              </a:rPr>
              <a:t>分析问题。</a:t>
            </a:r>
            <a:br>
              <a:rPr lang="en-US" sz="1335"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      教师职责是教育与培养学生，大部分缺乏分析数据的能力，学生更是难以评估自身的成绩。</a:t>
            </a:r>
            <a:endParaRPr 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Group 43"/>
          <p:cNvGrpSpPr/>
          <p:nvPr/>
        </p:nvGrpSpPr>
        <p:grpSpPr>
          <a:xfrm>
            <a:off x="6426201" y="5092700"/>
            <a:ext cx="4838699" cy="863048"/>
            <a:chOff x="648100" y="3562350"/>
            <a:chExt cx="3583374" cy="914400"/>
          </a:xfrm>
        </p:grpSpPr>
        <p:sp>
          <p:nvSpPr>
            <p:cNvPr id="61" name="Rectangle 45"/>
            <p:cNvSpPr/>
            <p:nvPr/>
          </p:nvSpPr>
          <p:spPr>
            <a:xfrm>
              <a:off x="800500" y="3562350"/>
              <a:ext cx="3430974" cy="914400"/>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62" name="Rectangle 46"/>
            <p:cNvSpPr/>
            <p:nvPr/>
          </p:nvSpPr>
          <p:spPr>
            <a:xfrm>
              <a:off x="648100" y="3562350"/>
              <a:ext cx="152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sp>
        <p:nvSpPr>
          <p:cNvPr id="63" name="Footer Text"/>
          <p:cNvSpPr txBox="1"/>
          <p:nvPr/>
        </p:nvSpPr>
        <p:spPr>
          <a:xfrm>
            <a:off x="6671516" y="5175412"/>
            <a:ext cx="4519565" cy="698500"/>
          </a:xfrm>
          <a:prstGeom prst="rect">
            <a:avLst/>
          </a:prstGeom>
          <a:noFill/>
        </p:spPr>
        <p:txBody>
          <a:bodyPr wrap="square" lIns="0" tIns="0" rIns="0" bIns="0" rtlCol="0">
            <a:spAutoFit/>
          </a:bodyPr>
          <a:lstStyle/>
          <a:p>
            <a:r>
              <a:rPr lang="en-US" altLang="zh-CN" sz="1865" b="1" dirty="0">
                <a:solidFill>
                  <a:schemeClr val="accent4"/>
                </a:solidFill>
                <a:latin typeface="微软雅黑" panose="020B0503020204020204" pitchFamily="34" charset="-122"/>
                <a:ea typeface="微软雅黑" panose="020B0503020204020204" pitchFamily="34" charset="-122"/>
              </a:rPr>
              <a:t>3.</a:t>
            </a:r>
            <a:r>
              <a:rPr lang="zh-CN" altLang="en-US" sz="1865" b="1" dirty="0">
                <a:solidFill>
                  <a:schemeClr val="accent4"/>
                </a:solidFill>
                <a:latin typeface="微软雅黑" panose="020B0503020204020204" pitchFamily="34" charset="-122"/>
                <a:ea typeface="微软雅黑" panose="020B0503020204020204" pitchFamily="34" charset="-122"/>
              </a:rPr>
              <a:t>难以解决问题。</a:t>
            </a:r>
            <a:br>
              <a:rPr lang="en-US" sz="1335"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      没有清晰明了的大量数据分析，难以真正找到解决问题办法。</a:t>
            </a:r>
            <a:endParaRPr 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162550" y="1811655"/>
            <a:ext cx="641350" cy="1198880"/>
          </a:xfrm>
          <a:prstGeom prst="rect">
            <a:avLst/>
          </a:prstGeom>
          <a:noFill/>
          <a:ln>
            <a:noFill/>
          </a:ln>
        </p:spPr>
        <p:txBody>
          <a:bodyPr wrap="none" rtlCol="0" anchor="t">
            <a:spAutoFit/>
            <a:scene3d>
              <a:camera prst="orthographicFront"/>
              <a:lightRig rig="threePt" dir="t"/>
            </a:scene3d>
          </a:bodyPr>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矩形 5"/>
          <p:cNvSpPr/>
          <p:nvPr/>
        </p:nvSpPr>
        <p:spPr>
          <a:xfrm>
            <a:off x="5162550" y="3403600"/>
            <a:ext cx="641350" cy="1198880"/>
          </a:xfrm>
          <a:prstGeom prst="rect">
            <a:avLst/>
          </a:prstGeom>
          <a:noFill/>
          <a:ln>
            <a:noFill/>
          </a:ln>
        </p:spPr>
        <p:txBody>
          <a:bodyPr wrap="none" rtlCol="0" anchor="t">
            <a:spAutoFit/>
          </a:bodyPr>
          <a:p>
            <a:pPr algn="ctr"/>
            <a:r>
              <a:rPr lang="en-US" altLang="zh-CN" sz="7200" b="1">
                <a:ln w="50800" cmpd="thickThin">
                  <a:solidFill>
                    <a:srgbClr val="5B9BD5">
                      <a:lumMod val="75000"/>
                    </a:srgbClr>
                  </a:solidFill>
                  <a:prstDash val="solid"/>
                </a:ln>
                <a:solidFill>
                  <a:schemeClr val="bg1"/>
                </a:solidFill>
                <a:effectLst/>
              </a:rPr>
              <a:t>2</a:t>
            </a:r>
            <a:endParaRPr lang="en-US" altLang="zh-CN" sz="7200" b="1">
              <a:ln w="50800" cmpd="thickThin">
                <a:solidFill>
                  <a:srgbClr val="5B9BD5">
                    <a:lumMod val="75000"/>
                  </a:srgbClr>
                </a:solidFill>
                <a:prstDash val="solid"/>
              </a:ln>
              <a:solidFill>
                <a:schemeClr val="bg1"/>
              </a:solidFill>
              <a:effectLst/>
            </a:endParaRPr>
          </a:p>
        </p:txBody>
      </p:sp>
      <p:sp>
        <p:nvSpPr>
          <p:cNvPr id="7" name="矩形 6"/>
          <p:cNvSpPr/>
          <p:nvPr/>
        </p:nvSpPr>
        <p:spPr>
          <a:xfrm>
            <a:off x="5162550" y="4977130"/>
            <a:ext cx="641350" cy="1198880"/>
          </a:xfrm>
          <a:prstGeom prst="rect">
            <a:avLst/>
          </a:prstGeom>
          <a:noFill/>
          <a:ln>
            <a:noFill/>
          </a:ln>
        </p:spPr>
        <p:txBody>
          <a:bodyPr wrap="none" rtlCol="0" anchor="t">
            <a:spAutoFit/>
          </a:bodyPr>
          <a:p>
            <a:pPr algn="ctr"/>
            <a:r>
              <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
                  <a:tile sx="100000" sy="100000"/>
                </a:blipFill>
                <a:effectLst>
                  <a:outerShdw blurRad="38100" dist="25400" dir="5400000" algn="ctr" rotWithShape="0">
                    <a:srgbClr val="6E747A">
                      <a:alpha val="43000"/>
                    </a:srgbClr>
                  </a:outerShdw>
                </a:effectLst>
              </a:rPr>
              <a:t>3</a:t>
            </a:r>
            <a:endPar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
                <a:tile sx="100000" sy="100000"/>
              </a:blip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animEffect transition="in" filter="fade">
                                      <p:cBhvr>
                                        <p:cTn id="25" dur="500"/>
                                        <p:tgtEl>
                                          <p:spTgt spid="50"/>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down)">
                                      <p:cBhvr>
                                        <p:cTn id="29" dur="500"/>
                                        <p:tgtEl>
                                          <p:spTgt spid="51"/>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left)">
                                      <p:cBhvr>
                                        <p:cTn id="42" dur="500"/>
                                        <p:tgtEl>
                                          <p:spTgt spid="55"/>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par>
                          <p:cTn id="47" fill="hold">
                            <p:stCondLst>
                              <p:cond delay="4500"/>
                            </p:stCondLst>
                            <p:childTnLst>
                              <p:par>
                                <p:cTn id="48" presetID="2" presetClass="entr" presetSubtype="4" accel="50000" decel="50000"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additive="base">
                                        <p:cTn id="50" dur="500" fill="hold"/>
                                        <p:tgtEl>
                                          <p:spTgt spid="56"/>
                                        </p:tgtEl>
                                        <p:attrNameLst>
                                          <p:attrName>ppt_x</p:attrName>
                                        </p:attrNameLst>
                                      </p:cBhvr>
                                      <p:tavLst>
                                        <p:tav tm="0">
                                          <p:val>
                                            <p:strVal val="#ppt_x"/>
                                          </p:val>
                                        </p:tav>
                                        <p:tav tm="100000">
                                          <p:val>
                                            <p:strVal val="#ppt_x"/>
                                          </p:val>
                                        </p:tav>
                                      </p:tavLst>
                                    </p:anim>
                                    <p:anim calcmode="lin" valueType="num">
                                      <p:cBhvr additive="base">
                                        <p:cTn id="51" dur="500" fill="hold"/>
                                        <p:tgtEl>
                                          <p:spTgt spid="5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500"/>
                                        <p:tgtEl>
                                          <p:spTgt spid="41"/>
                                        </p:tgtEl>
                                      </p:cBhvr>
                                    </p:animEffect>
                                  </p:childTnLst>
                                </p:cTn>
                              </p:par>
                            </p:childTnLst>
                          </p:cTn>
                        </p:par>
                        <p:par>
                          <p:cTn id="60" fill="hold">
                            <p:stCondLst>
                              <p:cond delay="6000"/>
                            </p:stCondLst>
                            <p:childTnLst>
                              <p:par>
                                <p:cTn id="61" presetID="2" presetClass="entr" presetSubtype="4" accel="50000" decel="50000"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49" grpId="0" animBg="1"/>
      <p:bldP spid="50" grpId="0" animBg="1"/>
      <p:bldP spid="51" grpId="0"/>
      <p:bldP spid="55" grpId="0"/>
      <p:bldP spid="59"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教师的需求</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出自【趣你的PPT】(微信:qunideppt)：最优质的PPT资源库"/>
          <p:cNvSpPr/>
          <p:nvPr/>
        </p:nvSpPr>
        <p:spPr>
          <a:xfrm>
            <a:off x="678328" y="4545652"/>
            <a:ext cx="3284821" cy="472955"/>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7" name="出自【趣你的PPT】(微信:qunideppt)：最优质的PPT资源库"/>
          <p:cNvSpPr txBox="1"/>
          <p:nvPr/>
        </p:nvSpPr>
        <p:spPr>
          <a:xfrm>
            <a:off x="1741819" y="4638272"/>
            <a:ext cx="1249680" cy="306705"/>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数据分析助手</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pic>
        <p:nvPicPr>
          <p:cNvPr id="8" name="出自【趣你的PPT】(微信:qunideppt)：最优质的PPT资源库"/>
          <p:cNvPicPr>
            <a:picLocks noChangeAspect="1"/>
          </p:cNvPicPr>
          <p:nvPr/>
        </p:nvPicPr>
        <p:blipFill>
          <a:blip r:embed="rId1"/>
          <a:stretch>
            <a:fillRect/>
          </a:stretch>
        </p:blipFill>
        <p:spPr>
          <a:xfrm>
            <a:off x="677119" y="2002664"/>
            <a:ext cx="3286029" cy="2182557"/>
          </a:xfrm>
          <a:prstGeom prst="rect">
            <a:avLst/>
          </a:prstGeom>
        </p:spPr>
      </p:pic>
      <p:pic>
        <p:nvPicPr>
          <p:cNvPr id="9" name="出自【趣你的PPT】(微信:qunideppt)：最优质的PPT资源库"/>
          <p:cNvPicPr>
            <a:picLocks noChangeAspect="1"/>
          </p:cNvPicPr>
          <p:nvPr/>
        </p:nvPicPr>
        <p:blipFill>
          <a:blip r:embed="rId2"/>
          <a:stretch>
            <a:fillRect/>
          </a:stretch>
        </p:blipFill>
        <p:spPr>
          <a:xfrm>
            <a:off x="4503182" y="2002664"/>
            <a:ext cx="3286029" cy="2176461"/>
          </a:xfrm>
          <a:prstGeom prst="rect">
            <a:avLst/>
          </a:prstGeom>
        </p:spPr>
      </p:pic>
      <p:pic>
        <p:nvPicPr>
          <p:cNvPr id="10" name="出自【趣你的PPT】(微信:qunideppt)：最优质的PPT资源库"/>
          <p:cNvPicPr>
            <a:picLocks noChangeAspect="1"/>
          </p:cNvPicPr>
          <p:nvPr/>
        </p:nvPicPr>
        <p:blipFill>
          <a:blip r:embed="rId3"/>
          <a:stretch>
            <a:fillRect/>
          </a:stretch>
        </p:blipFill>
        <p:spPr>
          <a:xfrm>
            <a:off x="8329245" y="2002664"/>
            <a:ext cx="3279932" cy="2182557"/>
          </a:xfrm>
          <a:prstGeom prst="rect">
            <a:avLst/>
          </a:prstGeom>
        </p:spPr>
      </p:pic>
      <p:sp>
        <p:nvSpPr>
          <p:cNvPr id="11" name="矩形 10"/>
          <p:cNvSpPr/>
          <p:nvPr/>
        </p:nvSpPr>
        <p:spPr>
          <a:xfrm>
            <a:off x="578613" y="5233213"/>
            <a:ext cx="3489534" cy="607695"/>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拥有一个实时计算并分析学生成绩的好帮手。</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p:nvPr/>
        </p:nvSpPr>
        <p:spPr>
          <a:xfrm>
            <a:off x="4504390" y="4545652"/>
            <a:ext cx="3284821" cy="472955"/>
          </a:xfrm>
          <a:prstGeom prst="rect">
            <a:avLst/>
          </a:prstGeom>
          <a:solidFill>
            <a:srgbClr val="4472C4"/>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txBox="1"/>
          <p:nvPr/>
        </p:nvSpPr>
        <p:spPr>
          <a:xfrm>
            <a:off x="5123381" y="4638272"/>
            <a:ext cx="2138680" cy="306705"/>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针对痛点，提出解决方案</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4404675" y="5233213"/>
            <a:ext cx="3489534" cy="607695"/>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根据数据化的解决方案，教师只许关心如何改善自身教学方式，并实践。</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p:nvPr/>
        </p:nvSpPr>
        <p:spPr>
          <a:xfrm>
            <a:off x="8330452" y="4545652"/>
            <a:ext cx="3284821" cy="472955"/>
          </a:xfrm>
          <a:prstGeom prst="rect">
            <a:avLst/>
          </a:prstGeom>
          <a:solidFill>
            <a:srgbClr val="404040"/>
          </a:solidFill>
          <a:ln w="12700" cap="flat" cmpd="sng" algn="ctr">
            <a:noFill/>
            <a:prstDash val="solid"/>
            <a:miter lim="800000"/>
          </a:ln>
          <a:effectLst/>
        </p:spPr>
        <p:txBody>
          <a:bodyPr rtlCol="0" anchor="ctr"/>
          <a:lstStyle/>
          <a:p>
            <a:pPr algn="ctr">
              <a:defRPr/>
            </a:pP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6" name="出自【趣你的PPT】(微信:qunideppt)：最优质的PPT资源库"/>
          <p:cNvSpPr txBox="1"/>
          <p:nvPr/>
        </p:nvSpPr>
        <p:spPr>
          <a:xfrm>
            <a:off x="9571743" y="4638272"/>
            <a:ext cx="894080" cy="306705"/>
          </a:xfrm>
          <a:prstGeom prst="rect">
            <a:avLst/>
          </a:prstGeom>
          <a:noFill/>
        </p:spPr>
        <p:txBody>
          <a:bodyPr wrap="none" rtlCol="0">
            <a:spAutoFit/>
          </a:bodyP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实时追踪</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8230737" y="5233213"/>
            <a:ext cx="3489534" cy="607695"/>
          </a:xfrm>
          <a:prstGeom prst="rect">
            <a:avLst/>
          </a:prstGeom>
        </p:spPr>
        <p:txBody>
          <a:bodyPr wrap="square">
            <a:spAutoFit/>
          </a:bodyPr>
          <a:lstStyle/>
          <a:p>
            <a:pPr algn="ct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学生成绩的变化，随之解决方案的变化，以变应变。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42"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par>
                          <p:cTn id="68" fill="hold">
                            <p:stCondLst>
                              <p:cond delay="10000"/>
                            </p:stCondLst>
                            <p:childTnLst>
                              <p:par>
                                <p:cTn id="69" presetID="42"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childTnLst>
                          </p:cTn>
                        </p:par>
                        <p:par>
                          <p:cTn id="74" fill="hold">
                            <p:stCondLst>
                              <p:cond delay="11000"/>
                            </p:stCondLst>
                            <p:childTnLst>
                              <p:par>
                                <p:cTn id="75" presetID="42"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childTnLst>
                          </p:cTn>
                        </p:par>
                        <p:par>
                          <p:cTn id="80" fill="hold">
                            <p:stCondLst>
                              <p:cond delay="12000"/>
                            </p:stCondLst>
                            <p:childTnLst>
                              <p:par>
                                <p:cTn id="81" presetID="42" presetClass="entr" presetSubtype="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1" grpId="0"/>
      <p:bldP spid="12" grpId="0" animBg="1"/>
      <p:bldP spid="13" grpId="0"/>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学生的需求</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 name="出自【趣你的PPT】(微信:qunideppt)：最优质的PPT资源库"/>
          <p:cNvSpPr>
            <a:spLocks noChangeArrowheads="1"/>
          </p:cNvSpPr>
          <p:nvPr/>
        </p:nvSpPr>
        <p:spPr bwMode="auto">
          <a:xfrm>
            <a:off x="6868160" y="1971266"/>
            <a:ext cx="3574316" cy="35743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192301" y="2335706"/>
            <a:ext cx="2926033" cy="2926033"/>
            <a:chOff x="7192301" y="2335706"/>
            <a:chExt cx="2926033" cy="2926033"/>
          </a:xfrm>
        </p:grpSpPr>
        <p:sp>
          <p:nvSpPr>
            <p:cNvPr id="8" name="出自【趣你的PPT】(微信:qunideppt)：最优质的PPT资源库"/>
            <p:cNvSpPr>
              <a:spLocks noChangeArrowheads="1"/>
            </p:cNvSpPr>
            <p:nvPr/>
          </p:nvSpPr>
          <p:spPr bwMode="auto">
            <a:xfrm>
              <a:off x="7192301" y="2335706"/>
              <a:ext cx="2926033" cy="2926033"/>
            </a:xfrm>
            <a:prstGeom prst="ellipse">
              <a:avLst/>
            </a:prstGeom>
            <a:solidFill>
              <a:srgbClr val="404040"/>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a:spLocks noChangeArrowheads="1"/>
            </p:cNvSpPr>
            <p:nvPr/>
          </p:nvSpPr>
          <p:spPr bwMode="auto">
            <a:xfrm>
              <a:off x="7516443" y="2621301"/>
              <a:ext cx="2275998" cy="227424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a:spLocks noChangeArrowheads="1"/>
            </p:cNvSpPr>
            <p:nvPr/>
          </p:nvSpPr>
          <p:spPr bwMode="auto">
            <a:xfrm>
              <a:off x="7842336" y="2945442"/>
              <a:ext cx="1624211" cy="1625963"/>
            </a:xfrm>
            <a:prstGeom prst="ellipse">
              <a:avLst/>
            </a:prstGeom>
            <a:solidFill>
              <a:srgbClr val="4472C4"/>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a:spLocks noChangeArrowheads="1"/>
            </p:cNvSpPr>
            <p:nvPr/>
          </p:nvSpPr>
          <p:spPr bwMode="auto">
            <a:xfrm>
              <a:off x="8168230" y="3271336"/>
              <a:ext cx="974176" cy="9741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a:spLocks noChangeArrowheads="1"/>
            </p:cNvSpPr>
            <p:nvPr/>
          </p:nvSpPr>
          <p:spPr bwMode="auto">
            <a:xfrm>
              <a:off x="8411773" y="3486847"/>
              <a:ext cx="487088" cy="487088"/>
            </a:xfrm>
            <a:prstGeom prst="ellipse">
              <a:avLst/>
            </a:pr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8557200" y="2227075"/>
            <a:ext cx="2721035" cy="1629468"/>
            <a:chOff x="8557200" y="2227075"/>
            <a:chExt cx="2721035" cy="1629468"/>
          </a:xfrm>
        </p:grpSpPr>
        <p:sp>
          <p:nvSpPr>
            <p:cNvPr id="13" name="出自【趣你的PPT】(微信:qunideppt)：最优质的PPT资源库"/>
            <p:cNvSpPr/>
            <p:nvPr/>
          </p:nvSpPr>
          <p:spPr bwMode="auto">
            <a:xfrm>
              <a:off x="9743382" y="2227075"/>
              <a:ext cx="1142380" cy="1035501"/>
            </a:xfrm>
            <a:custGeom>
              <a:avLst/>
              <a:gdLst>
                <a:gd name="T0" fmla="*/ 0 w 652"/>
                <a:gd name="T1" fmla="*/ 591 h 591"/>
                <a:gd name="T2" fmla="*/ 100 w 652"/>
                <a:gd name="T3" fmla="*/ 243 h 591"/>
                <a:gd name="T4" fmla="*/ 652 w 652"/>
                <a:gd name="T5" fmla="*/ 0 h 591"/>
                <a:gd name="T6" fmla="*/ 552 w 652"/>
                <a:gd name="T7" fmla="*/ 348 h 591"/>
                <a:gd name="T8" fmla="*/ 0 w 652"/>
                <a:gd name="T9" fmla="*/ 591 h 591"/>
              </a:gdLst>
              <a:ahLst/>
              <a:cxnLst>
                <a:cxn ang="0">
                  <a:pos x="T0" y="T1"/>
                </a:cxn>
                <a:cxn ang="0">
                  <a:pos x="T2" y="T3"/>
                </a:cxn>
                <a:cxn ang="0">
                  <a:pos x="T4" y="T5"/>
                </a:cxn>
                <a:cxn ang="0">
                  <a:pos x="T6" y="T7"/>
                </a:cxn>
                <a:cxn ang="0">
                  <a:pos x="T8" y="T9"/>
                </a:cxn>
              </a:cxnLst>
              <a:rect l="0" t="0" r="r" b="b"/>
              <a:pathLst>
                <a:path w="652" h="591">
                  <a:moveTo>
                    <a:pt x="0" y="591"/>
                  </a:moveTo>
                  <a:lnTo>
                    <a:pt x="100" y="243"/>
                  </a:lnTo>
                  <a:lnTo>
                    <a:pt x="652" y="0"/>
                  </a:lnTo>
                  <a:lnTo>
                    <a:pt x="552" y="348"/>
                  </a:lnTo>
                  <a:lnTo>
                    <a:pt x="0" y="59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p:nvPr/>
          </p:nvSpPr>
          <p:spPr bwMode="auto">
            <a:xfrm>
              <a:off x="9743382" y="2836811"/>
              <a:ext cx="1534853" cy="707855"/>
            </a:xfrm>
            <a:custGeom>
              <a:avLst/>
              <a:gdLst>
                <a:gd name="T0" fmla="*/ 0 w 876"/>
                <a:gd name="T1" fmla="*/ 243 h 404"/>
                <a:gd name="T2" fmla="*/ 325 w 876"/>
                <a:gd name="T3" fmla="*/ 404 h 404"/>
                <a:gd name="T4" fmla="*/ 876 w 876"/>
                <a:gd name="T5" fmla="*/ 161 h 404"/>
                <a:gd name="T6" fmla="*/ 552 w 876"/>
                <a:gd name="T7" fmla="*/ 0 h 404"/>
                <a:gd name="T8" fmla="*/ 0 w 876"/>
                <a:gd name="T9" fmla="*/ 243 h 404"/>
              </a:gdLst>
              <a:ahLst/>
              <a:cxnLst>
                <a:cxn ang="0">
                  <a:pos x="T0" y="T1"/>
                </a:cxn>
                <a:cxn ang="0">
                  <a:pos x="T2" y="T3"/>
                </a:cxn>
                <a:cxn ang="0">
                  <a:pos x="T4" y="T5"/>
                </a:cxn>
                <a:cxn ang="0">
                  <a:pos x="T6" y="T7"/>
                </a:cxn>
                <a:cxn ang="0">
                  <a:pos x="T8" y="T9"/>
                </a:cxn>
              </a:cxnLst>
              <a:rect l="0" t="0" r="r" b="b"/>
              <a:pathLst>
                <a:path w="876" h="404">
                  <a:moveTo>
                    <a:pt x="0" y="243"/>
                  </a:moveTo>
                  <a:lnTo>
                    <a:pt x="325" y="404"/>
                  </a:lnTo>
                  <a:lnTo>
                    <a:pt x="876" y="161"/>
                  </a:lnTo>
                  <a:lnTo>
                    <a:pt x="552" y="0"/>
                  </a:lnTo>
                  <a:lnTo>
                    <a:pt x="0" y="243"/>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p:nvPr/>
          </p:nvSpPr>
          <p:spPr bwMode="auto">
            <a:xfrm>
              <a:off x="8557200" y="2682625"/>
              <a:ext cx="2368861" cy="1173918"/>
            </a:xfrm>
            <a:custGeom>
              <a:avLst/>
              <a:gdLst>
                <a:gd name="T0" fmla="*/ 3683 w 3725"/>
                <a:gd name="T1" fmla="*/ 142 h 1846"/>
                <a:gd name="T2" fmla="*/ 3582 w 3725"/>
                <a:gd name="T3" fmla="*/ 394 h 1846"/>
                <a:gd name="T4" fmla="*/ 294 w 3725"/>
                <a:gd name="T5" fmla="*/ 1804 h 1846"/>
                <a:gd name="T6" fmla="*/ 42 w 3725"/>
                <a:gd name="T7" fmla="*/ 1703 h 1846"/>
                <a:gd name="T8" fmla="*/ 42 w 3725"/>
                <a:gd name="T9" fmla="*/ 1703 h 1846"/>
                <a:gd name="T10" fmla="*/ 143 w 3725"/>
                <a:gd name="T11" fmla="*/ 1451 h 1846"/>
                <a:gd name="T12" fmla="*/ 3431 w 3725"/>
                <a:gd name="T13" fmla="*/ 42 h 1846"/>
                <a:gd name="T14" fmla="*/ 3683 w 3725"/>
                <a:gd name="T15" fmla="*/ 142 h 18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5" h="1846">
                  <a:moveTo>
                    <a:pt x="3683" y="142"/>
                  </a:moveTo>
                  <a:cubicBezTo>
                    <a:pt x="3725" y="240"/>
                    <a:pt x="3680" y="352"/>
                    <a:pt x="3582" y="394"/>
                  </a:cubicBezTo>
                  <a:cubicBezTo>
                    <a:pt x="294" y="1804"/>
                    <a:pt x="294" y="1804"/>
                    <a:pt x="294" y="1804"/>
                  </a:cubicBezTo>
                  <a:cubicBezTo>
                    <a:pt x="196" y="1846"/>
                    <a:pt x="84" y="1800"/>
                    <a:pt x="42" y="1703"/>
                  </a:cubicBezTo>
                  <a:cubicBezTo>
                    <a:pt x="42" y="1703"/>
                    <a:pt x="42" y="1703"/>
                    <a:pt x="42" y="1703"/>
                  </a:cubicBezTo>
                  <a:cubicBezTo>
                    <a:pt x="0" y="1606"/>
                    <a:pt x="45" y="1493"/>
                    <a:pt x="143" y="1451"/>
                  </a:cubicBezTo>
                  <a:cubicBezTo>
                    <a:pt x="3431" y="42"/>
                    <a:pt x="3431" y="42"/>
                    <a:pt x="3431" y="42"/>
                  </a:cubicBezTo>
                  <a:cubicBezTo>
                    <a:pt x="3529" y="0"/>
                    <a:pt x="3641" y="45"/>
                    <a:pt x="3683" y="142"/>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465568" y="2659597"/>
            <a:ext cx="4121522" cy="423236"/>
            <a:chOff x="1465568" y="2659597"/>
            <a:chExt cx="4121522" cy="423236"/>
          </a:xfrm>
        </p:grpSpPr>
        <p:sp>
          <p:nvSpPr>
            <p:cNvPr id="16" name="出自【趣你的PPT】(微信:qunideppt)：最优质的PPT资源库"/>
            <p:cNvSpPr/>
            <p:nvPr/>
          </p:nvSpPr>
          <p:spPr>
            <a:xfrm>
              <a:off x="1465568" y="2786500"/>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2038736" y="2659597"/>
              <a:ext cx="3548354" cy="349250"/>
            </a:xfrm>
            <a:prstGeom prst="rect">
              <a:avLst/>
            </a:prstGeom>
          </p:spPr>
          <p:txBody>
            <a:bodyPr wrap="square">
              <a:spAutoFit/>
            </a:bodyPr>
            <a:lstStyle/>
            <a:p>
              <a:pP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465568" y="3550886"/>
            <a:ext cx="4121522" cy="423236"/>
            <a:chOff x="1465568" y="3550886"/>
            <a:chExt cx="4121522" cy="423236"/>
          </a:xfrm>
        </p:grpSpPr>
        <p:sp>
          <p:nvSpPr>
            <p:cNvPr id="18" name="出自【趣你的PPT】(微信:qunideppt)：最优质的PPT资源库"/>
            <p:cNvSpPr/>
            <p:nvPr/>
          </p:nvSpPr>
          <p:spPr>
            <a:xfrm>
              <a:off x="1465568" y="3677789"/>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2038736" y="3550886"/>
              <a:ext cx="3548354" cy="349250"/>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快速定位自身缺陷，积极改变学习方式。</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465568" y="4442175"/>
            <a:ext cx="4121522" cy="423236"/>
            <a:chOff x="1465568" y="4442175"/>
            <a:chExt cx="4121522" cy="423236"/>
          </a:xfrm>
        </p:grpSpPr>
        <p:sp>
          <p:nvSpPr>
            <p:cNvPr id="20" name="出自【趣你的PPT】(微信:qunideppt)：最优质的PPT资源库"/>
            <p:cNvSpPr/>
            <p:nvPr/>
          </p:nvSpPr>
          <p:spPr>
            <a:xfrm>
              <a:off x="1465568" y="4569078"/>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2038736" y="4442175"/>
              <a:ext cx="3548354" cy="349250"/>
            </a:xfrm>
            <a:prstGeom prst="rect">
              <a:avLst/>
            </a:prstGeom>
          </p:spPr>
          <p:txBody>
            <a:bodyPr wrap="square">
              <a:sp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日积月累，提升自身分析与解决问题能力。</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2038985" y="2750185"/>
            <a:ext cx="2672080" cy="306705"/>
          </a:xfrm>
          <a:prstGeom prst="rect">
            <a:avLst/>
          </a:prstGeom>
          <a:noFill/>
        </p:spPr>
        <p:txBody>
          <a:bodyPr wrap="none" rtlCol="0">
            <a:spAutoFit/>
          </a:bodyPr>
          <a:p>
            <a:r>
              <a:rPr lang="zh-CN" altLang="en-US" sz="1400">
                <a:latin typeface="微软雅黑" panose="020B0503020204020204" pitchFamily="34" charset="-122"/>
                <a:ea typeface="微软雅黑" panose="020B0503020204020204" pitchFamily="34" charset="-122"/>
              </a:rPr>
              <a:t>帮助查找自身成绩，发现问题。</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论文框架与内容</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61678" y="4863932"/>
            <a:ext cx="5268644" cy="369332"/>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Framework and content</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898"/>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环境准备</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5" name="Diamond 4"/>
          <p:cNvSpPr/>
          <p:nvPr/>
        </p:nvSpPr>
        <p:spPr>
          <a:xfrm>
            <a:off x="2" y="1321163"/>
            <a:ext cx="4673597" cy="4673597"/>
          </a:xfrm>
          <a:prstGeom prst="diamond">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18" name="Rounded Rectangle 11"/>
          <p:cNvSpPr/>
          <p:nvPr/>
        </p:nvSpPr>
        <p:spPr>
          <a:xfrm>
            <a:off x="2628393" y="1405870"/>
            <a:ext cx="1822704" cy="1822704"/>
          </a:xfrm>
          <a:prstGeom prst="round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5" dirty="0">
                <a:latin typeface="微软雅黑" panose="020B0503020204020204" pitchFamily="34" charset="-122"/>
                <a:ea typeface="宋体" panose="02010600030101010101" pitchFamily="2" charset="-122"/>
                <a:sym typeface="+mn-ea"/>
              </a:rPr>
              <a:t>硬件环境</a:t>
            </a:r>
            <a:endParaRPr lang="en-US" sz="2135" dirty="0">
              <a:latin typeface="微软雅黑" panose="020B0503020204020204" pitchFamily="34" charset="-122"/>
            </a:endParaRPr>
          </a:p>
        </p:txBody>
      </p:sp>
      <p:sp>
        <p:nvSpPr>
          <p:cNvPr id="119" name="Rounded Rectangle 9"/>
          <p:cNvSpPr/>
          <p:nvPr/>
        </p:nvSpPr>
        <p:spPr>
          <a:xfrm>
            <a:off x="2611374" y="4047470"/>
            <a:ext cx="1822704" cy="1822704"/>
          </a:xfrm>
          <a:prstGeom prst="roundRect">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tIns="609600" bIns="0" anchor="ctr" anchorCtr="1"/>
          <a:lstStyle/>
          <a:p>
            <a:r>
              <a:rPr lang="zh-CN" altLang="en-US" sz="2135" dirty="0">
                <a:latin typeface="微软雅黑" panose="020B0503020204020204" pitchFamily="34" charset="-122"/>
                <a:ea typeface="宋体" panose="02010600030101010101" pitchFamily="2" charset="-122"/>
              </a:rPr>
              <a:t>软件环境</a:t>
            </a:r>
            <a:endParaRPr lang="zh-CN" altLang="en-US" sz="2135" dirty="0">
              <a:latin typeface="微软雅黑" panose="020B0503020204020204" pitchFamily="34" charset="-122"/>
              <a:ea typeface="宋体" panose="02010600030101010101" pitchFamily="2" charset="-122"/>
            </a:endParaRPr>
          </a:p>
        </p:txBody>
      </p:sp>
      <p:grpSp>
        <p:nvGrpSpPr>
          <p:cNvPr id="120" name="Group 49"/>
          <p:cNvGrpSpPr/>
          <p:nvPr/>
        </p:nvGrpSpPr>
        <p:grpSpPr>
          <a:xfrm>
            <a:off x="3209496" y="4531933"/>
            <a:ext cx="678531" cy="497419"/>
            <a:chOff x="7158038" y="1657350"/>
            <a:chExt cx="398463" cy="292100"/>
          </a:xfrm>
          <a:solidFill>
            <a:schemeClr val="bg1"/>
          </a:solidFill>
        </p:grpSpPr>
        <p:sp>
          <p:nvSpPr>
            <p:cNvPr id="121" name="Freeform 17"/>
            <p:cNvSpPr>
              <a:spLocks noEditPoints="1"/>
            </p:cNvSpPr>
            <p:nvPr/>
          </p:nvSpPr>
          <p:spPr bwMode="auto">
            <a:xfrm>
              <a:off x="7383463" y="1754188"/>
              <a:ext cx="33338" cy="63500"/>
            </a:xfrm>
            <a:custGeom>
              <a:avLst/>
              <a:gdLst/>
              <a:ahLst/>
              <a:cxnLst>
                <a:cxn ang="0">
                  <a:pos x="2" y="0"/>
                </a:cxn>
                <a:cxn ang="0">
                  <a:pos x="0" y="6"/>
                </a:cxn>
                <a:cxn ang="0">
                  <a:pos x="3" y="9"/>
                </a:cxn>
                <a:cxn ang="0">
                  <a:pos x="2" y="12"/>
                </a:cxn>
                <a:cxn ang="0">
                  <a:pos x="7" y="16"/>
                </a:cxn>
                <a:cxn ang="0">
                  <a:pos x="9" y="9"/>
                </a:cxn>
                <a:cxn ang="0">
                  <a:pos x="2" y="0"/>
                </a:cxn>
                <a:cxn ang="0">
                  <a:pos x="2" y="0"/>
                </a:cxn>
                <a:cxn ang="0">
                  <a:pos x="2" y="0"/>
                </a:cxn>
              </a:cxnLst>
              <a:rect l="0" t="0" r="r" b="b"/>
              <a:pathLst>
                <a:path w="9" h="16">
                  <a:moveTo>
                    <a:pt x="2" y="0"/>
                  </a:moveTo>
                  <a:cubicBezTo>
                    <a:pt x="0" y="6"/>
                    <a:pt x="0" y="6"/>
                    <a:pt x="0" y="6"/>
                  </a:cubicBezTo>
                  <a:cubicBezTo>
                    <a:pt x="2" y="6"/>
                    <a:pt x="3" y="8"/>
                    <a:pt x="3" y="9"/>
                  </a:cubicBezTo>
                  <a:cubicBezTo>
                    <a:pt x="3" y="10"/>
                    <a:pt x="3" y="11"/>
                    <a:pt x="2" y="12"/>
                  </a:cubicBezTo>
                  <a:cubicBezTo>
                    <a:pt x="7" y="16"/>
                    <a:pt x="7" y="16"/>
                    <a:pt x="7" y="16"/>
                  </a:cubicBezTo>
                  <a:cubicBezTo>
                    <a:pt x="8" y="14"/>
                    <a:pt x="9" y="12"/>
                    <a:pt x="9" y="9"/>
                  </a:cubicBezTo>
                  <a:cubicBezTo>
                    <a:pt x="9" y="5"/>
                    <a:pt x="6" y="1"/>
                    <a:pt x="2" y="0"/>
                  </a:cubicBezTo>
                  <a:close/>
                  <a:moveTo>
                    <a:pt x="2" y="0"/>
                  </a:moveTo>
                  <a:cubicBezTo>
                    <a:pt x="2" y="0"/>
                    <a:pt x="2" y="0"/>
                    <a:pt x="2"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2" name="Freeform 18"/>
            <p:cNvSpPr>
              <a:spLocks noEditPoints="1"/>
            </p:cNvSpPr>
            <p:nvPr/>
          </p:nvSpPr>
          <p:spPr bwMode="auto">
            <a:xfrm>
              <a:off x="7340600" y="1754188"/>
              <a:ext cx="65088" cy="77788"/>
            </a:xfrm>
            <a:custGeom>
              <a:avLst/>
              <a:gdLst/>
              <a:ahLst/>
              <a:cxnLst>
                <a:cxn ang="0">
                  <a:pos x="9" y="14"/>
                </a:cxn>
                <a:cxn ang="0">
                  <a:pos x="6" y="10"/>
                </a:cxn>
                <a:cxn ang="0">
                  <a:pos x="9" y="6"/>
                </a:cxn>
                <a:cxn ang="0">
                  <a:pos x="11" y="6"/>
                </a:cxn>
                <a:cxn ang="0">
                  <a:pos x="12" y="0"/>
                </a:cxn>
                <a:cxn ang="0">
                  <a:pos x="9" y="0"/>
                </a:cxn>
                <a:cxn ang="0">
                  <a:pos x="0" y="10"/>
                </a:cxn>
                <a:cxn ang="0">
                  <a:pos x="9" y="20"/>
                </a:cxn>
                <a:cxn ang="0">
                  <a:pos x="17" y="16"/>
                </a:cxn>
                <a:cxn ang="0">
                  <a:pos x="12" y="12"/>
                </a:cxn>
                <a:cxn ang="0">
                  <a:pos x="9" y="14"/>
                </a:cxn>
                <a:cxn ang="0">
                  <a:pos x="9" y="14"/>
                </a:cxn>
                <a:cxn ang="0">
                  <a:pos x="9" y="14"/>
                </a:cxn>
              </a:cxnLst>
              <a:rect l="0" t="0" r="r" b="b"/>
              <a:pathLst>
                <a:path w="17" h="20">
                  <a:moveTo>
                    <a:pt x="9" y="14"/>
                  </a:moveTo>
                  <a:cubicBezTo>
                    <a:pt x="7" y="14"/>
                    <a:pt x="6" y="12"/>
                    <a:pt x="6" y="10"/>
                  </a:cubicBezTo>
                  <a:cubicBezTo>
                    <a:pt x="6" y="8"/>
                    <a:pt x="7" y="6"/>
                    <a:pt x="9" y="6"/>
                  </a:cubicBezTo>
                  <a:cubicBezTo>
                    <a:pt x="10" y="6"/>
                    <a:pt x="10" y="6"/>
                    <a:pt x="11" y="6"/>
                  </a:cubicBezTo>
                  <a:cubicBezTo>
                    <a:pt x="12" y="0"/>
                    <a:pt x="12" y="0"/>
                    <a:pt x="12" y="0"/>
                  </a:cubicBezTo>
                  <a:cubicBezTo>
                    <a:pt x="11" y="0"/>
                    <a:pt x="10" y="0"/>
                    <a:pt x="9" y="0"/>
                  </a:cubicBezTo>
                  <a:cubicBezTo>
                    <a:pt x="4" y="0"/>
                    <a:pt x="0" y="4"/>
                    <a:pt x="0" y="10"/>
                  </a:cubicBezTo>
                  <a:cubicBezTo>
                    <a:pt x="0" y="15"/>
                    <a:pt x="4" y="20"/>
                    <a:pt x="9" y="20"/>
                  </a:cubicBezTo>
                  <a:cubicBezTo>
                    <a:pt x="12" y="20"/>
                    <a:pt x="15" y="18"/>
                    <a:pt x="17" y="16"/>
                  </a:cubicBezTo>
                  <a:cubicBezTo>
                    <a:pt x="12" y="12"/>
                    <a:pt x="12" y="12"/>
                    <a:pt x="12" y="12"/>
                  </a:cubicBezTo>
                  <a:cubicBezTo>
                    <a:pt x="12" y="13"/>
                    <a:pt x="11" y="14"/>
                    <a:pt x="9" y="14"/>
                  </a:cubicBezTo>
                  <a:close/>
                  <a:moveTo>
                    <a:pt x="9" y="14"/>
                  </a:moveTo>
                  <a:cubicBezTo>
                    <a:pt x="9" y="14"/>
                    <a:pt x="9" y="14"/>
                    <a:pt x="9" y="1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3" name="Freeform 19"/>
            <p:cNvSpPr>
              <a:spLocks noEditPoints="1"/>
            </p:cNvSpPr>
            <p:nvPr/>
          </p:nvSpPr>
          <p:spPr bwMode="auto">
            <a:xfrm>
              <a:off x="7158038" y="1657350"/>
              <a:ext cx="398463" cy="292100"/>
            </a:xfrm>
            <a:custGeom>
              <a:avLst/>
              <a:gdLst/>
              <a:ahLst/>
              <a:cxnLst>
                <a:cxn ang="0">
                  <a:pos x="103" y="25"/>
                </a:cxn>
                <a:cxn ang="0">
                  <a:pos x="97" y="17"/>
                </a:cxn>
                <a:cxn ang="0">
                  <a:pos x="95" y="15"/>
                </a:cxn>
                <a:cxn ang="0">
                  <a:pos x="97" y="8"/>
                </a:cxn>
                <a:cxn ang="0">
                  <a:pos x="93" y="5"/>
                </a:cxn>
                <a:cxn ang="0">
                  <a:pos x="87" y="7"/>
                </a:cxn>
                <a:cxn ang="0">
                  <a:pos x="85" y="6"/>
                </a:cxn>
                <a:cxn ang="0">
                  <a:pos x="77" y="0"/>
                </a:cxn>
                <a:cxn ang="0">
                  <a:pos x="74" y="6"/>
                </a:cxn>
                <a:cxn ang="0">
                  <a:pos x="72" y="7"/>
                </a:cxn>
                <a:cxn ang="0">
                  <a:pos x="65" y="5"/>
                </a:cxn>
                <a:cxn ang="0">
                  <a:pos x="64" y="15"/>
                </a:cxn>
                <a:cxn ang="0">
                  <a:pos x="63" y="17"/>
                </a:cxn>
                <a:cxn ang="0">
                  <a:pos x="61" y="18"/>
                </a:cxn>
                <a:cxn ang="0">
                  <a:pos x="43" y="18"/>
                </a:cxn>
                <a:cxn ang="0">
                  <a:pos x="38" y="44"/>
                </a:cxn>
                <a:cxn ang="0">
                  <a:pos x="29" y="41"/>
                </a:cxn>
                <a:cxn ang="0">
                  <a:pos x="10" y="41"/>
                </a:cxn>
                <a:cxn ang="0">
                  <a:pos x="0" y="49"/>
                </a:cxn>
                <a:cxn ang="0">
                  <a:pos x="2" y="75"/>
                </a:cxn>
                <a:cxn ang="0">
                  <a:pos x="39" y="70"/>
                </a:cxn>
                <a:cxn ang="0">
                  <a:pos x="102" y="68"/>
                </a:cxn>
                <a:cxn ang="0">
                  <a:pos x="39" y="63"/>
                </a:cxn>
                <a:cxn ang="0">
                  <a:pos x="45" y="62"/>
                </a:cxn>
                <a:cxn ang="0">
                  <a:pos x="78" y="45"/>
                </a:cxn>
                <a:cxn ang="0">
                  <a:pos x="85" y="39"/>
                </a:cxn>
                <a:cxn ang="0">
                  <a:pos x="87" y="38"/>
                </a:cxn>
                <a:cxn ang="0">
                  <a:pos x="94" y="40"/>
                </a:cxn>
                <a:cxn ang="0">
                  <a:pos x="98" y="36"/>
                </a:cxn>
                <a:cxn ang="0">
                  <a:pos x="95" y="30"/>
                </a:cxn>
                <a:cxn ang="0">
                  <a:pos x="97" y="28"/>
                </a:cxn>
                <a:cxn ang="0">
                  <a:pos x="76" y="23"/>
                </a:cxn>
                <a:cxn ang="0">
                  <a:pos x="40" y="43"/>
                </a:cxn>
                <a:cxn ang="0">
                  <a:pos x="39" y="49"/>
                </a:cxn>
                <a:cxn ang="0">
                  <a:pos x="39" y="46"/>
                </a:cxn>
                <a:cxn ang="0">
                  <a:pos x="52" y="55"/>
                </a:cxn>
                <a:cxn ang="0">
                  <a:pos x="39" y="49"/>
                </a:cxn>
                <a:cxn ang="0">
                  <a:pos x="42" y="53"/>
                </a:cxn>
                <a:cxn ang="0">
                  <a:pos x="39" y="52"/>
                </a:cxn>
                <a:cxn ang="0">
                  <a:pos x="83" y="22"/>
                </a:cxn>
                <a:cxn ang="0">
                  <a:pos x="73" y="56"/>
                </a:cxn>
                <a:cxn ang="0">
                  <a:pos x="45" y="60"/>
                </a:cxn>
                <a:cxn ang="0">
                  <a:pos x="39" y="56"/>
                </a:cxn>
                <a:cxn ang="0">
                  <a:pos x="72" y="55"/>
                </a:cxn>
                <a:cxn ang="0">
                  <a:pos x="72" y="20"/>
                </a:cxn>
                <a:cxn ang="0">
                  <a:pos x="80" y="15"/>
                </a:cxn>
                <a:cxn ang="0">
                  <a:pos x="81" y="30"/>
                </a:cxn>
                <a:cxn ang="0">
                  <a:pos x="81" y="30"/>
                </a:cxn>
              </a:cxnLst>
              <a:rect l="0" t="0" r="r" b="b"/>
              <a:pathLst>
                <a:path w="103" h="75">
                  <a:moveTo>
                    <a:pt x="97" y="28"/>
                  </a:moveTo>
                  <a:cubicBezTo>
                    <a:pt x="103" y="25"/>
                    <a:pt x="103" y="25"/>
                    <a:pt x="103" y="25"/>
                  </a:cubicBezTo>
                  <a:cubicBezTo>
                    <a:pt x="103" y="20"/>
                    <a:pt x="103" y="20"/>
                    <a:pt x="103" y="20"/>
                  </a:cubicBezTo>
                  <a:cubicBezTo>
                    <a:pt x="103" y="19"/>
                    <a:pt x="103" y="19"/>
                    <a:pt x="97" y="17"/>
                  </a:cubicBezTo>
                  <a:cubicBezTo>
                    <a:pt x="96" y="17"/>
                    <a:pt x="96" y="17"/>
                    <a:pt x="96" y="17"/>
                  </a:cubicBezTo>
                  <a:cubicBezTo>
                    <a:pt x="95" y="15"/>
                    <a:pt x="95" y="15"/>
                    <a:pt x="95" y="15"/>
                  </a:cubicBezTo>
                  <a:cubicBezTo>
                    <a:pt x="96" y="15"/>
                    <a:pt x="96" y="15"/>
                    <a:pt x="96" y="15"/>
                  </a:cubicBezTo>
                  <a:cubicBezTo>
                    <a:pt x="98" y="9"/>
                    <a:pt x="98" y="9"/>
                    <a:pt x="97" y="8"/>
                  </a:cubicBezTo>
                  <a:cubicBezTo>
                    <a:pt x="94" y="5"/>
                    <a:pt x="94" y="5"/>
                    <a:pt x="94" y="5"/>
                  </a:cubicBezTo>
                  <a:cubicBezTo>
                    <a:pt x="94" y="5"/>
                    <a:pt x="94" y="5"/>
                    <a:pt x="93" y="5"/>
                  </a:cubicBezTo>
                  <a:cubicBezTo>
                    <a:pt x="93" y="5"/>
                    <a:pt x="93" y="5"/>
                    <a:pt x="88" y="7"/>
                  </a:cubicBezTo>
                  <a:cubicBezTo>
                    <a:pt x="87" y="7"/>
                    <a:pt x="87" y="7"/>
                    <a:pt x="87" y="7"/>
                  </a:cubicBezTo>
                  <a:cubicBezTo>
                    <a:pt x="85" y="6"/>
                    <a:pt x="85" y="6"/>
                    <a:pt x="85" y="6"/>
                  </a:cubicBezTo>
                  <a:cubicBezTo>
                    <a:pt x="85" y="6"/>
                    <a:pt x="85" y="6"/>
                    <a:pt x="85" y="6"/>
                  </a:cubicBezTo>
                  <a:cubicBezTo>
                    <a:pt x="83" y="0"/>
                    <a:pt x="83" y="0"/>
                    <a:pt x="82" y="0"/>
                  </a:cubicBezTo>
                  <a:cubicBezTo>
                    <a:pt x="77" y="0"/>
                    <a:pt x="77" y="0"/>
                    <a:pt x="77" y="0"/>
                  </a:cubicBezTo>
                  <a:cubicBezTo>
                    <a:pt x="77" y="0"/>
                    <a:pt x="76" y="0"/>
                    <a:pt x="74" y="6"/>
                  </a:cubicBezTo>
                  <a:cubicBezTo>
                    <a:pt x="74" y="6"/>
                    <a:pt x="74" y="6"/>
                    <a:pt x="74" y="6"/>
                  </a:cubicBezTo>
                  <a:cubicBezTo>
                    <a:pt x="72" y="7"/>
                    <a:pt x="72" y="7"/>
                    <a:pt x="72" y="7"/>
                  </a:cubicBezTo>
                  <a:cubicBezTo>
                    <a:pt x="72" y="7"/>
                    <a:pt x="72" y="7"/>
                    <a:pt x="72" y="7"/>
                  </a:cubicBezTo>
                  <a:cubicBezTo>
                    <a:pt x="68" y="5"/>
                    <a:pt x="66" y="5"/>
                    <a:pt x="66" y="5"/>
                  </a:cubicBezTo>
                  <a:cubicBezTo>
                    <a:pt x="66" y="5"/>
                    <a:pt x="65" y="5"/>
                    <a:pt x="65" y="5"/>
                  </a:cubicBezTo>
                  <a:cubicBezTo>
                    <a:pt x="62" y="8"/>
                    <a:pt x="62" y="8"/>
                    <a:pt x="62" y="8"/>
                  </a:cubicBezTo>
                  <a:cubicBezTo>
                    <a:pt x="61" y="9"/>
                    <a:pt x="61" y="9"/>
                    <a:pt x="64" y="15"/>
                  </a:cubicBezTo>
                  <a:cubicBezTo>
                    <a:pt x="64" y="15"/>
                    <a:pt x="64" y="15"/>
                    <a:pt x="64" y="15"/>
                  </a:cubicBezTo>
                  <a:cubicBezTo>
                    <a:pt x="63" y="17"/>
                    <a:pt x="63" y="17"/>
                    <a:pt x="63" y="17"/>
                  </a:cubicBezTo>
                  <a:cubicBezTo>
                    <a:pt x="63" y="17"/>
                    <a:pt x="63" y="17"/>
                    <a:pt x="63" y="17"/>
                  </a:cubicBezTo>
                  <a:cubicBezTo>
                    <a:pt x="62" y="17"/>
                    <a:pt x="62" y="17"/>
                    <a:pt x="61" y="18"/>
                  </a:cubicBezTo>
                  <a:cubicBezTo>
                    <a:pt x="61" y="18"/>
                    <a:pt x="60" y="19"/>
                    <a:pt x="59" y="19"/>
                  </a:cubicBezTo>
                  <a:cubicBezTo>
                    <a:pt x="43" y="18"/>
                    <a:pt x="43" y="18"/>
                    <a:pt x="43" y="18"/>
                  </a:cubicBezTo>
                  <a:cubicBezTo>
                    <a:pt x="38" y="44"/>
                    <a:pt x="38" y="44"/>
                    <a:pt x="38" y="44"/>
                  </a:cubicBezTo>
                  <a:cubicBezTo>
                    <a:pt x="38" y="44"/>
                    <a:pt x="38" y="44"/>
                    <a:pt x="38" y="44"/>
                  </a:cubicBezTo>
                  <a:cubicBezTo>
                    <a:pt x="36" y="42"/>
                    <a:pt x="34" y="41"/>
                    <a:pt x="30" y="41"/>
                  </a:cubicBezTo>
                  <a:cubicBezTo>
                    <a:pt x="29" y="41"/>
                    <a:pt x="29" y="41"/>
                    <a:pt x="29" y="41"/>
                  </a:cubicBezTo>
                  <a:cubicBezTo>
                    <a:pt x="27" y="43"/>
                    <a:pt x="23" y="44"/>
                    <a:pt x="19" y="44"/>
                  </a:cubicBezTo>
                  <a:cubicBezTo>
                    <a:pt x="15" y="44"/>
                    <a:pt x="12" y="43"/>
                    <a:pt x="10" y="41"/>
                  </a:cubicBezTo>
                  <a:cubicBezTo>
                    <a:pt x="8" y="41"/>
                    <a:pt x="8" y="41"/>
                    <a:pt x="8" y="41"/>
                  </a:cubicBezTo>
                  <a:cubicBezTo>
                    <a:pt x="3" y="41"/>
                    <a:pt x="0" y="44"/>
                    <a:pt x="0" y="49"/>
                  </a:cubicBezTo>
                  <a:cubicBezTo>
                    <a:pt x="0" y="54"/>
                    <a:pt x="0" y="67"/>
                    <a:pt x="0" y="70"/>
                  </a:cubicBezTo>
                  <a:cubicBezTo>
                    <a:pt x="0" y="72"/>
                    <a:pt x="0" y="75"/>
                    <a:pt x="2" y="75"/>
                  </a:cubicBezTo>
                  <a:cubicBezTo>
                    <a:pt x="37" y="75"/>
                    <a:pt x="37" y="75"/>
                    <a:pt x="37" y="75"/>
                  </a:cubicBezTo>
                  <a:cubicBezTo>
                    <a:pt x="39" y="75"/>
                    <a:pt x="39" y="72"/>
                    <a:pt x="39" y="70"/>
                  </a:cubicBezTo>
                  <a:cubicBezTo>
                    <a:pt x="39" y="69"/>
                    <a:pt x="39" y="69"/>
                    <a:pt x="39" y="68"/>
                  </a:cubicBezTo>
                  <a:cubicBezTo>
                    <a:pt x="102" y="68"/>
                    <a:pt x="102" y="68"/>
                    <a:pt x="102" y="68"/>
                  </a:cubicBezTo>
                  <a:cubicBezTo>
                    <a:pt x="102" y="63"/>
                    <a:pt x="102" y="63"/>
                    <a:pt x="102" y="63"/>
                  </a:cubicBezTo>
                  <a:cubicBezTo>
                    <a:pt x="39" y="63"/>
                    <a:pt x="39" y="63"/>
                    <a:pt x="39" y="63"/>
                  </a:cubicBezTo>
                  <a:cubicBezTo>
                    <a:pt x="39" y="62"/>
                    <a:pt x="39" y="61"/>
                    <a:pt x="39" y="60"/>
                  </a:cubicBezTo>
                  <a:cubicBezTo>
                    <a:pt x="45" y="62"/>
                    <a:pt x="45" y="62"/>
                    <a:pt x="45" y="62"/>
                  </a:cubicBezTo>
                  <a:cubicBezTo>
                    <a:pt x="75" y="57"/>
                    <a:pt x="75" y="57"/>
                    <a:pt x="75" y="57"/>
                  </a:cubicBezTo>
                  <a:cubicBezTo>
                    <a:pt x="78" y="45"/>
                    <a:pt x="78" y="45"/>
                    <a:pt x="78" y="45"/>
                  </a:cubicBezTo>
                  <a:cubicBezTo>
                    <a:pt x="82" y="45"/>
                    <a:pt x="82" y="45"/>
                    <a:pt x="82" y="45"/>
                  </a:cubicBezTo>
                  <a:cubicBezTo>
                    <a:pt x="83" y="45"/>
                    <a:pt x="83" y="45"/>
                    <a:pt x="85" y="39"/>
                  </a:cubicBezTo>
                  <a:cubicBezTo>
                    <a:pt x="85" y="39"/>
                    <a:pt x="85" y="39"/>
                    <a:pt x="85" y="39"/>
                  </a:cubicBezTo>
                  <a:cubicBezTo>
                    <a:pt x="87" y="38"/>
                    <a:pt x="87" y="38"/>
                    <a:pt x="87" y="38"/>
                  </a:cubicBezTo>
                  <a:cubicBezTo>
                    <a:pt x="88" y="38"/>
                    <a:pt x="88" y="38"/>
                    <a:pt x="88" y="38"/>
                  </a:cubicBezTo>
                  <a:cubicBezTo>
                    <a:pt x="91" y="39"/>
                    <a:pt x="93" y="40"/>
                    <a:pt x="94" y="40"/>
                  </a:cubicBezTo>
                  <a:cubicBezTo>
                    <a:pt x="94" y="40"/>
                    <a:pt x="94" y="40"/>
                    <a:pt x="94" y="40"/>
                  </a:cubicBezTo>
                  <a:cubicBezTo>
                    <a:pt x="98" y="36"/>
                    <a:pt x="98" y="36"/>
                    <a:pt x="98" y="36"/>
                  </a:cubicBezTo>
                  <a:cubicBezTo>
                    <a:pt x="98" y="36"/>
                    <a:pt x="98" y="36"/>
                    <a:pt x="96" y="30"/>
                  </a:cubicBezTo>
                  <a:cubicBezTo>
                    <a:pt x="95" y="30"/>
                    <a:pt x="95" y="30"/>
                    <a:pt x="95" y="30"/>
                  </a:cubicBezTo>
                  <a:cubicBezTo>
                    <a:pt x="96" y="28"/>
                    <a:pt x="96" y="28"/>
                    <a:pt x="96" y="28"/>
                  </a:cubicBezTo>
                  <a:lnTo>
                    <a:pt x="97" y="28"/>
                  </a:lnTo>
                  <a:close/>
                  <a:moveTo>
                    <a:pt x="45" y="21"/>
                  </a:moveTo>
                  <a:cubicBezTo>
                    <a:pt x="76" y="23"/>
                    <a:pt x="76" y="23"/>
                    <a:pt x="76" y="23"/>
                  </a:cubicBezTo>
                  <a:cubicBezTo>
                    <a:pt x="69" y="52"/>
                    <a:pt x="69" y="52"/>
                    <a:pt x="69" y="52"/>
                  </a:cubicBezTo>
                  <a:cubicBezTo>
                    <a:pt x="40" y="43"/>
                    <a:pt x="40" y="43"/>
                    <a:pt x="40" y="43"/>
                  </a:cubicBezTo>
                  <a:lnTo>
                    <a:pt x="45" y="21"/>
                  </a:lnTo>
                  <a:close/>
                  <a:moveTo>
                    <a:pt x="39" y="49"/>
                  </a:moveTo>
                  <a:cubicBezTo>
                    <a:pt x="39" y="48"/>
                    <a:pt x="39" y="47"/>
                    <a:pt x="38" y="46"/>
                  </a:cubicBezTo>
                  <a:cubicBezTo>
                    <a:pt x="39" y="46"/>
                    <a:pt x="39" y="46"/>
                    <a:pt x="39" y="46"/>
                  </a:cubicBezTo>
                  <a:cubicBezTo>
                    <a:pt x="63" y="53"/>
                    <a:pt x="63" y="53"/>
                    <a:pt x="63" y="53"/>
                  </a:cubicBezTo>
                  <a:cubicBezTo>
                    <a:pt x="52" y="55"/>
                    <a:pt x="52" y="55"/>
                    <a:pt x="52" y="55"/>
                  </a:cubicBezTo>
                  <a:cubicBezTo>
                    <a:pt x="39" y="50"/>
                    <a:pt x="39" y="50"/>
                    <a:pt x="39" y="50"/>
                  </a:cubicBezTo>
                  <a:cubicBezTo>
                    <a:pt x="39" y="50"/>
                    <a:pt x="39" y="49"/>
                    <a:pt x="39" y="49"/>
                  </a:cubicBezTo>
                  <a:close/>
                  <a:moveTo>
                    <a:pt x="39" y="52"/>
                  </a:moveTo>
                  <a:cubicBezTo>
                    <a:pt x="42" y="53"/>
                    <a:pt x="42" y="53"/>
                    <a:pt x="42" y="53"/>
                  </a:cubicBezTo>
                  <a:cubicBezTo>
                    <a:pt x="39" y="54"/>
                    <a:pt x="39" y="54"/>
                    <a:pt x="39" y="54"/>
                  </a:cubicBezTo>
                  <a:cubicBezTo>
                    <a:pt x="39" y="53"/>
                    <a:pt x="39" y="53"/>
                    <a:pt x="39" y="52"/>
                  </a:cubicBezTo>
                  <a:close/>
                  <a:moveTo>
                    <a:pt x="81" y="30"/>
                  </a:moveTo>
                  <a:cubicBezTo>
                    <a:pt x="83" y="22"/>
                    <a:pt x="83" y="22"/>
                    <a:pt x="83" y="22"/>
                  </a:cubicBezTo>
                  <a:cubicBezTo>
                    <a:pt x="81" y="21"/>
                    <a:pt x="81" y="21"/>
                    <a:pt x="81" y="21"/>
                  </a:cubicBezTo>
                  <a:cubicBezTo>
                    <a:pt x="73" y="56"/>
                    <a:pt x="73" y="56"/>
                    <a:pt x="73" y="56"/>
                  </a:cubicBezTo>
                  <a:cubicBezTo>
                    <a:pt x="45" y="60"/>
                    <a:pt x="45" y="60"/>
                    <a:pt x="45" y="60"/>
                  </a:cubicBezTo>
                  <a:cubicBezTo>
                    <a:pt x="45" y="60"/>
                    <a:pt x="45" y="60"/>
                    <a:pt x="45" y="60"/>
                  </a:cubicBezTo>
                  <a:cubicBezTo>
                    <a:pt x="39" y="58"/>
                    <a:pt x="39" y="58"/>
                    <a:pt x="39" y="58"/>
                  </a:cubicBezTo>
                  <a:cubicBezTo>
                    <a:pt x="39" y="57"/>
                    <a:pt x="39" y="56"/>
                    <a:pt x="39" y="56"/>
                  </a:cubicBezTo>
                  <a:cubicBezTo>
                    <a:pt x="45" y="58"/>
                    <a:pt x="45" y="58"/>
                    <a:pt x="45" y="58"/>
                  </a:cubicBezTo>
                  <a:cubicBezTo>
                    <a:pt x="72" y="55"/>
                    <a:pt x="72" y="55"/>
                    <a:pt x="72" y="55"/>
                  </a:cubicBezTo>
                  <a:cubicBezTo>
                    <a:pt x="80" y="20"/>
                    <a:pt x="80" y="20"/>
                    <a:pt x="80" y="20"/>
                  </a:cubicBezTo>
                  <a:cubicBezTo>
                    <a:pt x="72" y="20"/>
                    <a:pt x="72" y="20"/>
                    <a:pt x="72" y="20"/>
                  </a:cubicBezTo>
                  <a:cubicBezTo>
                    <a:pt x="73" y="19"/>
                    <a:pt x="73" y="19"/>
                    <a:pt x="73" y="19"/>
                  </a:cubicBezTo>
                  <a:cubicBezTo>
                    <a:pt x="74" y="16"/>
                    <a:pt x="77" y="15"/>
                    <a:pt x="80" y="15"/>
                  </a:cubicBezTo>
                  <a:cubicBezTo>
                    <a:pt x="84" y="15"/>
                    <a:pt x="88" y="18"/>
                    <a:pt x="88" y="22"/>
                  </a:cubicBezTo>
                  <a:cubicBezTo>
                    <a:pt x="88" y="26"/>
                    <a:pt x="85" y="29"/>
                    <a:pt x="81" y="30"/>
                  </a:cubicBezTo>
                  <a:close/>
                  <a:moveTo>
                    <a:pt x="81" y="30"/>
                  </a:moveTo>
                  <a:cubicBezTo>
                    <a:pt x="81" y="30"/>
                    <a:pt x="81" y="30"/>
                    <a:pt x="81" y="3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4" name="Freeform 20"/>
            <p:cNvSpPr>
              <a:spLocks noEditPoints="1"/>
            </p:cNvSpPr>
            <p:nvPr/>
          </p:nvSpPr>
          <p:spPr bwMode="auto">
            <a:xfrm>
              <a:off x="7170738" y="1673225"/>
              <a:ext cx="130175" cy="147638"/>
            </a:xfrm>
            <a:custGeom>
              <a:avLst/>
              <a:gdLst/>
              <a:ahLst/>
              <a:cxnLst>
                <a:cxn ang="0">
                  <a:pos x="2" y="20"/>
                </a:cxn>
                <a:cxn ang="0">
                  <a:pos x="2" y="21"/>
                </a:cxn>
                <a:cxn ang="0">
                  <a:pos x="15" y="37"/>
                </a:cxn>
                <a:cxn ang="0">
                  <a:pos x="31" y="24"/>
                </a:cxn>
                <a:cxn ang="0">
                  <a:pos x="31" y="20"/>
                </a:cxn>
                <a:cxn ang="0">
                  <a:pos x="33" y="20"/>
                </a:cxn>
                <a:cxn ang="0">
                  <a:pos x="34" y="19"/>
                </a:cxn>
                <a:cxn ang="0">
                  <a:pos x="34" y="18"/>
                </a:cxn>
                <a:cxn ang="0">
                  <a:pos x="33" y="16"/>
                </a:cxn>
                <a:cxn ang="0">
                  <a:pos x="31" y="16"/>
                </a:cxn>
                <a:cxn ang="0">
                  <a:pos x="14" y="3"/>
                </a:cxn>
                <a:cxn ang="0">
                  <a:pos x="4" y="8"/>
                </a:cxn>
                <a:cxn ang="0">
                  <a:pos x="16" y="6"/>
                </a:cxn>
                <a:cxn ang="0">
                  <a:pos x="25" y="11"/>
                </a:cxn>
                <a:cxn ang="0">
                  <a:pos x="21" y="8"/>
                </a:cxn>
                <a:cxn ang="0">
                  <a:pos x="16" y="7"/>
                </a:cxn>
                <a:cxn ang="0">
                  <a:pos x="2" y="10"/>
                </a:cxn>
                <a:cxn ang="0">
                  <a:pos x="1" y="20"/>
                </a:cxn>
                <a:cxn ang="0">
                  <a:pos x="2" y="20"/>
                </a:cxn>
                <a:cxn ang="0">
                  <a:pos x="5" y="21"/>
                </a:cxn>
                <a:cxn ang="0">
                  <a:pos x="5" y="20"/>
                </a:cxn>
                <a:cxn ang="0">
                  <a:pos x="28" y="20"/>
                </a:cxn>
                <a:cxn ang="0">
                  <a:pos x="28" y="24"/>
                </a:cxn>
                <a:cxn ang="0">
                  <a:pos x="15" y="35"/>
                </a:cxn>
                <a:cxn ang="0">
                  <a:pos x="5" y="21"/>
                </a:cxn>
                <a:cxn ang="0">
                  <a:pos x="5" y="21"/>
                </a:cxn>
                <a:cxn ang="0">
                  <a:pos x="5" y="21"/>
                </a:cxn>
              </a:cxnLst>
              <a:rect l="0" t="0" r="r" b="b"/>
              <a:pathLst>
                <a:path w="34" h="38">
                  <a:moveTo>
                    <a:pt x="2" y="20"/>
                  </a:moveTo>
                  <a:cubicBezTo>
                    <a:pt x="2" y="21"/>
                    <a:pt x="2" y="21"/>
                    <a:pt x="2" y="21"/>
                  </a:cubicBezTo>
                  <a:cubicBezTo>
                    <a:pt x="1" y="29"/>
                    <a:pt x="7" y="37"/>
                    <a:pt x="15" y="37"/>
                  </a:cubicBezTo>
                  <a:cubicBezTo>
                    <a:pt x="23" y="38"/>
                    <a:pt x="30" y="32"/>
                    <a:pt x="31" y="24"/>
                  </a:cubicBezTo>
                  <a:cubicBezTo>
                    <a:pt x="31" y="23"/>
                    <a:pt x="31" y="22"/>
                    <a:pt x="31" y="20"/>
                  </a:cubicBezTo>
                  <a:cubicBezTo>
                    <a:pt x="32" y="20"/>
                    <a:pt x="32" y="20"/>
                    <a:pt x="33" y="20"/>
                  </a:cubicBezTo>
                  <a:cubicBezTo>
                    <a:pt x="34" y="20"/>
                    <a:pt x="34" y="20"/>
                    <a:pt x="34" y="19"/>
                  </a:cubicBezTo>
                  <a:cubicBezTo>
                    <a:pt x="34" y="18"/>
                    <a:pt x="34" y="18"/>
                    <a:pt x="34" y="18"/>
                  </a:cubicBezTo>
                  <a:cubicBezTo>
                    <a:pt x="34" y="16"/>
                    <a:pt x="34" y="16"/>
                    <a:pt x="33" y="16"/>
                  </a:cubicBezTo>
                  <a:cubicBezTo>
                    <a:pt x="32" y="16"/>
                    <a:pt x="31" y="16"/>
                    <a:pt x="31" y="16"/>
                  </a:cubicBezTo>
                  <a:cubicBezTo>
                    <a:pt x="31" y="16"/>
                    <a:pt x="29" y="0"/>
                    <a:pt x="14" y="3"/>
                  </a:cubicBezTo>
                  <a:cubicBezTo>
                    <a:pt x="9" y="4"/>
                    <a:pt x="6" y="6"/>
                    <a:pt x="4" y="8"/>
                  </a:cubicBezTo>
                  <a:cubicBezTo>
                    <a:pt x="8" y="6"/>
                    <a:pt x="13" y="5"/>
                    <a:pt x="16" y="6"/>
                  </a:cubicBezTo>
                  <a:cubicBezTo>
                    <a:pt x="20" y="6"/>
                    <a:pt x="23" y="8"/>
                    <a:pt x="25" y="11"/>
                  </a:cubicBezTo>
                  <a:cubicBezTo>
                    <a:pt x="24" y="10"/>
                    <a:pt x="22" y="9"/>
                    <a:pt x="21" y="8"/>
                  </a:cubicBezTo>
                  <a:cubicBezTo>
                    <a:pt x="19" y="7"/>
                    <a:pt x="18" y="7"/>
                    <a:pt x="16" y="7"/>
                  </a:cubicBezTo>
                  <a:cubicBezTo>
                    <a:pt x="12" y="6"/>
                    <a:pt x="6" y="8"/>
                    <a:pt x="2" y="10"/>
                  </a:cubicBezTo>
                  <a:cubicBezTo>
                    <a:pt x="0" y="15"/>
                    <a:pt x="1" y="20"/>
                    <a:pt x="1" y="20"/>
                  </a:cubicBezTo>
                  <a:cubicBezTo>
                    <a:pt x="1" y="20"/>
                    <a:pt x="1" y="20"/>
                    <a:pt x="2" y="20"/>
                  </a:cubicBezTo>
                  <a:close/>
                  <a:moveTo>
                    <a:pt x="5" y="21"/>
                  </a:moveTo>
                  <a:cubicBezTo>
                    <a:pt x="5" y="21"/>
                    <a:pt x="5" y="21"/>
                    <a:pt x="5" y="20"/>
                  </a:cubicBezTo>
                  <a:cubicBezTo>
                    <a:pt x="11" y="20"/>
                    <a:pt x="22" y="21"/>
                    <a:pt x="28" y="20"/>
                  </a:cubicBezTo>
                  <a:cubicBezTo>
                    <a:pt x="28" y="22"/>
                    <a:pt x="28" y="23"/>
                    <a:pt x="28" y="24"/>
                  </a:cubicBezTo>
                  <a:cubicBezTo>
                    <a:pt x="28" y="31"/>
                    <a:pt x="22" y="35"/>
                    <a:pt x="15" y="35"/>
                  </a:cubicBezTo>
                  <a:cubicBezTo>
                    <a:pt x="9" y="34"/>
                    <a:pt x="4" y="28"/>
                    <a:pt x="5" y="21"/>
                  </a:cubicBezTo>
                  <a:close/>
                  <a:moveTo>
                    <a:pt x="5" y="21"/>
                  </a:moveTo>
                  <a:cubicBezTo>
                    <a:pt x="5" y="21"/>
                    <a:pt x="5" y="21"/>
                    <a:pt x="5" y="2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26" name="Group 70"/>
          <p:cNvGrpSpPr/>
          <p:nvPr/>
        </p:nvGrpSpPr>
        <p:grpSpPr>
          <a:xfrm>
            <a:off x="3222437" y="1758627"/>
            <a:ext cx="571120" cy="561440"/>
            <a:chOff x="1749425" y="1958975"/>
            <a:chExt cx="280988" cy="276226"/>
          </a:xfrm>
          <a:solidFill>
            <a:schemeClr val="bg1"/>
          </a:solidFill>
        </p:grpSpPr>
        <p:sp>
          <p:nvSpPr>
            <p:cNvPr id="127" name="Freeform 28"/>
            <p:cNvSpPr>
              <a:spLocks noEditPoints="1"/>
            </p:cNvSpPr>
            <p:nvPr/>
          </p:nvSpPr>
          <p:spPr bwMode="auto">
            <a:xfrm>
              <a:off x="1779588" y="1958975"/>
              <a:ext cx="71438" cy="60325"/>
            </a:xfrm>
            <a:custGeom>
              <a:avLst/>
              <a:gdLst/>
              <a:ahLst/>
              <a:cxnLst>
                <a:cxn ang="0">
                  <a:pos x="11" y="19"/>
                </a:cxn>
                <a:cxn ang="0">
                  <a:pos x="8" y="19"/>
                </a:cxn>
                <a:cxn ang="0">
                  <a:pos x="6" y="22"/>
                </a:cxn>
                <a:cxn ang="0">
                  <a:pos x="20" y="22"/>
                </a:cxn>
                <a:cxn ang="0">
                  <a:pos x="18" y="19"/>
                </a:cxn>
                <a:cxn ang="0">
                  <a:pos x="15" y="19"/>
                </a:cxn>
                <a:cxn ang="0">
                  <a:pos x="15" y="17"/>
                </a:cxn>
                <a:cxn ang="0">
                  <a:pos x="22" y="17"/>
                </a:cxn>
                <a:cxn ang="0">
                  <a:pos x="26" y="14"/>
                </a:cxn>
                <a:cxn ang="0">
                  <a:pos x="26" y="3"/>
                </a:cxn>
                <a:cxn ang="0">
                  <a:pos x="22"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8" y="19"/>
                    <a:pt x="8" y="19"/>
                    <a:pt x="8"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2" y="17"/>
                    <a:pt x="22" y="17"/>
                    <a:pt x="22" y="17"/>
                  </a:cubicBezTo>
                  <a:cubicBezTo>
                    <a:pt x="24" y="17"/>
                    <a:pt x="26" y="16"/>
                    <a:pt x="26" y="14"/>
                  </a:cubicBezTo>
                  <a:cubicBezTo>
                    <a:pt x="26" y="3"/>
                    <a:pt x="26" y="3"/>
                    <a:pt x="26" y="3"/>
                  </a:cubicBezTo>
                  <a:cubicBezTo>
                    <a:pt x="26" y="1"/>
                    <a:pt x="24" y="0"/>
                    <a:pt x="22" y="0"/>
                  </a:cubicBezTo>
                  <a:cubicBezTo>
                    <a:pt x="3" y="0"/>
                    <a:pt x="3" y="0"/>
                    <a:pt x="3" y="0"/>
                  </a:cubicBezTo>
                  <a:cubicBezTo>
                    <a:pt x="1" y="0"/>
                    <a:pt x="0" y="1"/>
                    <a:pt x="0" y="3"/>
                  </a:cubicBezTo>
                  <a:cubicBezTo>
                    <a:pt x="0" y="14"/>
                    <a:pt x="0" y="14"/>
                    <a:pt x="0" y="14"/>
                  </a:cubicBezTo>
                  <a:cubicBezTo>
                    <a:pt x="0" y="16"/>
                    <a:pt x="1" y="17"/>
                    <a:pt x="3"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8" name="Freeform 29"/>
            <p:cNvSpPr>
              <a:spLocks noEditPoints="1"/>
            </p:cNvSpPr>
            <p:nvPr/>
          </p:nvSpPr>
          <p:spPr bwMode="auto">
            <a:xfrm>
              <a:off x="1868488" y="1958975"/>
              <a:ext cx="74613" cy="60325"/>
            </a:xfrm>
            <a:custGeom>
              <a:avLst/>
              <a:gdLst/>
              <a:ahLst/>
              <a:cxnLst>
                <a:cxn ang="0">
                  <a:pos x="11" y="19"/>
                </a:cxn>
                <a:cxn ang="0">
                  <a:pos x="9" y="19"/>
                </a:cxn>
                <a:cxn ang="0">
                  <a:pos x="6" y="22"/>
                </a:cxn>
                <a:cxn ang="0">
                  <a:pos x="21" y="22"/>
                </a:cxn>
                <a:cxn ang="0">
                  <a:pos x="18" y="19"/>
                </a:cxn>
                <a:cxn ang="0">
                  <a:pos x="16" y="19"/>
                </a:cxn>
                <a:cxn ang="0">
                  <a:pos x="16" y="17"/>
                </a:cxn>
                <a:cxn ang="0">
                  <a:pos x="23" y="17"/>
                </a:cxn>
                <a:cxn ang="0">
                  <a:pos x="27" y="14"/>
                </a:cxn>
                <a:cxn ang="0">
                  <a:pos x="27" y="3"/>
                </a:cxn>
                <a:cxn ang="0">
                  <a:pos x="23" y="0"/>
                </a:cxn>
                <a:cxn ang="0">
                  <a:pos x="4" y="0"/>
                </a:cxn>
                <a:cxn ang="0">
                  <a:pos x="0" y="3"/>
                </a:cxn>
                <a:cxn ang="0">
                  <a:pos x="0" y="14"/>
                </a:cxn>
                <a:cxn ang="0">
                  <a:pos x="4" y="17"/>
                </a:cxn>
                <a:cxn ang="0">
                  <a:pos x="11" y="17"/>
                </a:cxn>
                <a:cxn ang="0">
                  <a:pos x="11" y="19"/>
                </a:cxn>
                <a:cxn ang="0">
                  <a:pos x="11" y="19"/>
                </a:cxn>
                <a:cxn ang="0">
                  <a:pos x="11" y="19"/>
                </a:cxn>
              </a:cxnLst>
              <a:rect l="0" t="0" r="r" b="b"/>
              <a:pathLst>
                <a:path w="27" h="22">
                  <a:moveTo>
                    <a:pt x="11" y="19"/>
                  </a:moveTo>
                  <a:cubicBezTo>
                    <a:pt x="9" y="19"/>
                    <a:pt x="9" y="19"/>
                    <a:pt x="9" y="19"/>
                  </a:cubicBezTo>
                  <a:cubicBezTo>
                    <a:pt x="8" y="19"/>
                    <a:pt x="6" y="20"/>
                    <a:pt x="6" y="22"/>
                  </a:cubicBezTo>
                  <a:cubicBezTo>
                    <a:pt x="21" y="22"/>
                    <a:pt x="21" y="22"/>
                    <a:pt x="21" y="22"/>
                  </a:cubicBezTo>
                  <a:cubicBezTo>
                    <a:pt x="21" y="20"/>
                    <a:pt x="20" y="19"/>
                    <a:pt x="18" y="19"/>
                  </a:cubicBezTo>
                  <a:cubicBezTo>
                    <a:pt x="16" y="19"/>
                    <a:pt x="16" y="19"/>
                    <a:pt x="16" y="19"/>
                  </a:cubicBezTo>
                  <a:cubicBezTo>
                    <a:pt x="16" y="17"/>
                    <a:pt x="16" y="17"/>
                    <a:pt x="16" y="17"/>
                  </a:cubicBezTo>
                  <a:cubicBezTo>
                    <a:pt x="23" y="17"/>
                    <a:pt x="23" y="17"/>
                    <a:pt x="23" y="17"/>
                  </a:cubicBezTo>
                  <a:cubicBezTo>
                    <a:pt x="25" y="17"/>
                    <a:pt x="27" y="16"/>
                    <a:pt x="27" y="14"/>
                  </a:cubicBezTo>
                  <a:cubicBezTo>
                    <a:pt x="27" y="3"/>
                    <a:pt x="27" y="3"/>
                    <a:pt x="27" y="3"/>
                  </a:cubicBezTo>
                  <a:cubicBezTo>
                    <a:pt x="27" y="1"/>
                    <a:pt x="25" y="0"/>
                    <a:pt x="23" y="0"/>
                  </a:cubicBezTo>
                  <a:cubicBezTo>
                    <a:pt x="4" y="0"/>
                    <a:pt x="4" y="0"/>
                    <a:pt x="4" y="0"/>
                  </a:cubicBezTo>
                  <a:cubicBezTo>
                    <a:pt x="2" y="0"/>
                    <a:pt x="0" y="1"/>
                    <a:pt x="0" y="3"/>
                  </a:cubicBezTo>
                  <a:cubicBezTo>
                    <a:pt x="0" y="14"/>
                    <a:pt x="0" y="14"/>
                    <a:pt x="0" y="14"/>
                  </a:cubicBezTo>
                  <a:cubicBezTo>
                    <a:pt x="0" y="16"/>
                    <a:pt x="2" y="17"/>
                    <a:pt x="4"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9" name="Freeform 30"/>
            <p:cNvSpPr>
              <a:spLocks noEditPoints="1"/>
            </p:cNvSpPr>
            <p:nvPr/>
          </p:nvSpPr>
          <p:spPr bwMode="auto">
            <a:xfrm>
              <a:off x="1958975" y="1958975"/>
              <a:ext cx="71438" cy="60325"/>
            </a:xfrm>
            <a:custGeom>
              <a:avLst/>
              <a:gdLst/>
              <a:ahLst/>
              <a:cxnLst>
                <a:cxn ang="0">
                  <a:pos x="11" y="19"/>
                </a:cxn>
                <a:cxn ang="0">
                  <a:pos x="9" y="19"/>
                </a:cxn>
                <a:cxn ang="0">
                  <a:pos x="6" y="22"/>
                </a:cxn>
                <a:cxn ang="0">
                  <a:pos x="20" y="22"/>
                </a:cxn>
                <a:cxn ang="0">
                  <a:pos x="18" y="19"/>
                </a:cxn>
                <a:cxn ang="0">
                  <a:pos x="15" y="19"/>
                </a:cxn>
                <a:cxn ang="0">
                  <a:pos x="15" y="17"/>
                </a:cxn>
                <a:cxn ang="0">
                  <a:pos x="23" y="17"/>
                </a:cxn>
                <a:cxn ang="0">
                  <a:pos x="26" y="14"/>
                </a:cxn>
                <a:cxn ang="0">
                  <a:pos x="26" y="3"/>
                </a:cxn>
                <a:cxn ang="0">
                  <a:pos x="23"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9" y="19"/>
                    <a:pt x="9" y="19"/>
                    <a:pt x="9"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3" y="17"/>
                    <a:pt x="23" y="17"/>
                    <a:pt x="23" y="17"/>
                  </a:cubicBezTo>
                  <a:cubicBezTo>
                    <a:pt x="25" y="17"/>
                    <a:pt x="26" y="16"/>
                    <a:pt x="26" y="14"/>
                  </a:cubicBezTo>
                  <a:cubicBezTo>
                    <a:pt x="26" y="3"/>
                    <a:pt x="26" y="3"/>
                    <a:pt x="26" y="3"/>
                  </a:cubicBezTo>
                  <a:cubicBezTo>
                    <a:pt x="26" y="1"/>
                    <a:pt x="25" y="0"/>
                    <a:pt x="23" y="0"/>
                  </a:cubicBezTo>
                  <a:cubicBezTo>
                    <a:pt x="3" y="0"/>
                    <a:pt x="3" y="0"/>
                    <a:pt x="3" y="0"/>
                  </a:cubicBezTo>
                  <a:cubicBezTo>
                    <a:pt x="2" y="0"/>
                    <a:pt x="0" y="1"/>
                    <a:pt x="0" y="3"/>
                  </a:cubicBezTo>
                  <a:cubicBezTo>
                    <a:pt x="0" y="14"/>
                    <a:pt x="0" y="14"/>
                    <a:pt x="0" y="14"/>
                  </a:cubicBezTo>
                  <a:cubicBezTo>
                    <a:pt x="0" y="16"/>
                    <a:pt x="2" y="17"/>
                    <a:pt x="3"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0" name="Freeform 31"/>
            <p:cNvSpPr>
              <a:spLocks noEditPoints="1"/>
            </p:cNvSpPr>
            <p:nvPr/>
          </p:nvSpPr>
          <p:spPr bwMode="auto">
            <a:xfrm>
              <a:off x="1843088" y="2028825"/>
              <a:ext cx="133350" cy="41275"/>
            </a:xfrm>
            <a:custGeom>
              <a:avLst/>
              <a:gdLst/>
              <a:ahLst/>
              <a:cxnLst>
                <a:cxn ang="0">
                  <a:pos x="0" y="1"/>
                </a:cxn>
                <a:cxn ang="0">
                  <a:pos x="1" y="3"/>
                </a:cxn>
                <a:cxn ang="0">
                  <a:pos x="37" y="15"/>
                </a:cxn>
                <a:cxn ang="0">
                  <a:pos x="37" y="15"/>
                </a:cxn>
                <a:cxn ang="0">
                  <a:pos x="38" y="15"/>
                </a:cxn>
                <a:cxn ang="0">
                  <a:pos x="38" y="15"/>
                </a:cxn>
                <a:cxn ang="0">
                  <a:pos x="38" y="15"/>
                </a:cxn>
                <a:cxn ang="0">
                  <a:pos x="38" y="15"/>
                </a:cxn>
                <a:cxn ang="0">
                  <a:pos x="38" y="15"/>
                </a:cxn>
                <a:cxn ang="0">
                  <a:pos x="38" y="15"/>
                </a:cxn>
                <a:cxn ang="0">
                  <a:pos x="38" y="15"/>
                </a:cxn>
                <a:cxn ang="0">
                  <a:pos x="38" y="15"/>
                </a:cxn>
                <a:cxn ang="0">
                  <a:pos x="39" y="15"/>
                </a:cxn>
                <a:cxn ang="0">
                  <a:pos x="39" y="15"/>
                </a:cxn>
                <a:cxn ang="0">
                  <a:pos x="39" y="15"/>
                </a:cxn>
                <a:cxn ang="0">
                  <a:pos x="39" y="15"/>
                </a:cxn>
                <a:cxn ang="0">
                  <a:pos x="39" y="15"/>
                </a:cxn>
                <a:cxn ang="0">
                  <a:pos x="39" y="15"/>
                </a:cxn>
                <a:cxn ang="0">
                  <a:pos x="39" y="15"/>
                </a:cxn>
                <a:cxn ang="0">
                  <a:pos x="39" y="15"/>
                </a:cxn>
                <a:cxn ang="0">
                  <a:pos x="39" y="15"/>
                </a:cxn>
                <a:cxn ang="0">
                  <a:pos x="48" y="3"/>
                </a:cxn>
                <a:cxn ang="0">
                  <a:pos x="47" y="1"/>
                </a:cxn>
                <a:cxn ang="0">
                  <a:pos x="45" y="1"/>
                </a:cxn>
                <a:cxn ang="0">
                  <a:pos x="38" y="11"/>
                </a:cxn>
                <a:cxn ang="0">
                  <a:pos x="29" y="1"/>
                </a:cxn>
                <a:cxn ang="0">
                  <a:pos x="27" y="1"/>
                </a:cxn>
                <a:cxn ang="0">
                  <a:pos x="26" y="3"/>
                </a:cxn>
                <a:cxn ang="0">
                  <a:pos x="33" y="10"/>
                </a:cxn>
                <a:cxn ang="0">
                  <a:pos x="2" y="0"/>
                </a:cxn>
                <a:cxn ang="0">
                  <a:pos x="0" y="1"/>
                </a:cxn>
                <a:cxn ang="0">
                  <a:pos x="0" y="1"/>
                </a:cxn>
                <a:cxn ang="0">
                  <a:pos x="0" y="1"/>
                </a:cxn>
              </a:cxnLst>
              <a:rect l="0" t="0" r="r" b="b"/>
              <a:pathLst>
                <a:path w="48" h="15">
                  <a:moveTo>
                    <a:pt x="0" y="1"/>
                  </a:moveTo>
                  <a:cubicBezTo>
                    <a:pt x="0" y="2"/>
                    <a:pt x="0" y="3"/>
                    <a:pt x="1" y="3"/>
                  </a:cubicBezTo>
                  <a:cubicBezTo>
                    <a:pt x="37" y="15"/>
                    <a:pt x="37" y="15"/>
                    <a:pt x="37" y="15"/>
                  </a:cubicBezTo>
                  <a:cubicBezTo>
                    <a:pt x="37" y="15"/>
                    <a:pt x="37" y="15"/>
                    <a:pt x="37" y="15"/>
                  </a:cubicBezTo>
                  <a:cubicBezTo>
                    <a:pt x="37" y="15"/>
                    <a:pt x="37"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48" y="3"/>
                    <a:pt x="48" y="3"/>
                    <a:pt x="48" y="3"/>
                  </a:cubicBezTo>
                  <a:cubicBezTo>
                    <a:pt x="48" y="2"/>
                    <a:pt x="48" y="1"/>
                    <a:pt x="47" y="1"/>
                  </a:cubicBezTo>
                  <a:cubicBezTo>
                    <a:pt x="47" y="0"/>
                    <a:pt x="45" y="0"/>
                    <a:pt x="45" y="1"/>
                  </a:cubicBezTo>
                  <a:cubicBezTo>
                    <a:pt x="38" y="11"/>
                    <a:pt x="38" y="11"/>
                    <a:pt x="38" y="11"/>
                  </a:cubicBezTo>
                  <a:cubicBezTo>
                    <a:pt x="29" y="1"/>
                    <a:pt x="29" y="1"/>
                    <a:pt x="29" y="1"/>
                  </a:cubicBezTo>
                  <a:cubicBezTo>
                    <a:pt x="28" y="0"/>
                    <a:pt x="27" y="0"/>
                    <a:pt x="27" y="1"/>
                  </a:cubicBezTo>
                  <a:cubicBezTo>
                    <a:pt x="26" y="1"/>
                    <a:pt x="26" y="2"/>
                    <a:pt x="26" y="3"/>
                  </a:cubicBezTo>
                  <a:cubicBezTo>
                    <a:pt x="33" y="10"/>
                    <a:pt x="33" y="10"/>
                    <a:pt x="33" y="10"/>
                  </a:cubicBezTo>
                  <a:cubicBezTo>
                    <a:pt x="2" y="0"/>
                    <a:pt x="2" y="0"/>
                    <a:pt x="2" y="0"/>
                  </a:cubicBezTo>
                  <a:cubicBezTo>
                    <a:pt x="1" y="0"/>
                    <a:pt x="0" y="1"/>
                    <a:pt x="0" y="1"/>
                  </a:cubicBezTo>
                  <a:close/>
                  <a:moveTo>
                    <a:pt x="0" y="1"/>
                  </a:moveTo>
                  <a:cubicBezTo>
                    <a:pt x="0" y="1"/>
                    <a:pt x="0" y="1"/>
                    <a:pt x="0" y="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1" name="Freeform 32"/>
            <p:cNvSpPr>
              <a:spLocks noEditPoints="1"/>
            </p:cNvSpPr>
            <p:nvPr/>
          </p:nvSpPr>
          <p:spPr bwMode="auto">
            <a:xfrm>
              <a:off x="1785938" y="2047875"/>
              <a:ext cx="76200" cy="79375"/>
            </a:xfrm>
            <a:custGeom>
              <a:avLst/>
              <a:gdLst/>
              <a:ahLst/>
              <a:cxnLst>
                <a:cxn ang="0">
                  <a:pos x="28" y="15"/>
                </a:cxn>
                <a:cxn ang="0">
                  <a:pos x="14" y="29"/>
                </a:cxn>
                <a:cxn ang="0">
                  <a:pos x="0" y="15"/>
                </a:cxn>
                <a:cxn ang="0">
                  <a:pos x="14" y="0"/>
                </a:cxn>
                <a:cxn ang="0">
                  <a:pos x="28" y="15"/>
                </a:cxn>
                <a:cxn ang="0">
                  <a:pos x="28" y="15"/>
                </a:cxn>
                <a:cxn ang="0">
                  <a:pos x="28" y="15"/>
                </a:cxn>
              </a:cxnLst>
              <a:rect l="0" t="0" r="r" b="b"/>
              <a:pathLst>
                <a:path w="28" h="29">
                  <a:moveTo>
                    <a:pt x="28" y="15"/>
                  </a:moveTo>
                  <a:cubicBezTo>
                    <a:pt x="28" y="22"/>
                    <a:pt x="22" y="29"/>
                    <a:pt x="14" y="29"/>
                  </a:cubicBezTo>
                  <a:cubicBezTo>
                    <a:pt x="7" y="29"/>
                    <a:pt x="0" y="22"/>
                    <a:pt x="0" y="15"/>
                  </a:cubicBezTo>
                  <a:cubicBezTo>
                    <a:pt x="0" y="7"/>
                    <a:pt x="7" y="0"/>
                    <a:pt x="14" y="0"/>
                  </a:cubicBezTo>
                  <a:cubicBezTo>
                    <a:pt x="22" y="0"/>
                    <a:pt x="28" y="7"/>
                    <a:pt x="28" y="15"/>
                  </a:cubicBezTo>
                  <a:close/>
                  <a:moveTo>
                    <a:pt x="28" y="15"/>
                  </a:moveTo>
                  <a:cubicBezTo>
                    <a:pt x="28" y="15"/>
                    <a:pt x="28" y="15"/>
                    <a:pt x="28" y="15"/>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2" name="Freeform 33"/>
            <p:cNvSpPr>
              <a:spLocks noEditPoints="1"/>
            </p:cNvSpPr>
            <p:nvPr/>
          </p:nvSpPr>
          <p:spPr bwMode="auto">
            <a:xfrm>
              <a:off x="1749425" y="2141538"/>
              <a:ext cx="204788" cy="93663"/>
            </a:xfrm>
            <a:custGeom>
              <a:avLst/>
              <a:gdLst/>
              <a:ahLst/>
              <a:cxnLst>
                <a:cxn ang="0">
                  <a:pos x="72" y="9"/>
                </a:cxn>
                <a:cxn ang="0">
                  <a:pos x="64" y="8"/>
                </a:cxn>
                <a:cxn ang="0">
                  <a:pos x="53" y="18"/>
                </a:cxn>
                <a:cxn ang="0">
                  <a:pos x="39" y="1"/>
                </a:cxn>
                <a:cxn ang="0">
                  <a:pos x="27" y="16"/>
                </a:cxn>
                <a:cxn ang="0">
                  <a:pos x="15" y="0"/>
                </a:cxn>
                <a:cxn ang="0">
                  <a:pos x="0" y="34"/>
                </a:cxn>
                <a:cxn ang="0">
                  <a:pos x="11" y="34"/>
                </a:cxn>
                <a:cxn ang="0">
                  <a:pos x="13" y="25"/>
                </a:cxn>
                <a:cxn ang="0">
                  <a:pos x="13" y="34"/>
                </a:cxn>
                <a:cxn ang="0">
                  <a:pos x="42" y="34"/>
                </a:cxn>
                <a:cxn ang="0">
                  <a:pos x="42" y="23"/>
                </a:cxn>
                <a:cxn ang="0">
                  <a:pos x="48" y="30"/>
                </a:cxn>
                <a:cxn ang="0">
                  <a:pos x="52" y="32"/>
                </a:cxn>
                <a:cxn ang="0">
                  <a:pos x="52" y="32"/>
                </a:cxn>
                <a:cxn ang="0">
                  <a:pos x="56" y="31"/>
                </a:cxn>
                <a:cxn ang="0">
                  <a:pos x="72" y="17"/>
                </a:cxn>
                <a:cxn ang="0">
                  <a:pos x="72" y="9"/>
                </a:cxn>
                <a:cxn ang="0">
                  <a:pos x="72" y="9"/>
                </a:cxn>
                <a:cxn ang="0">
                  <a:pos x="72" y="9"/>
                </a:cxn>
              </a:cxnLst>
              <a:rect l="0" t="0" r="r" b="b"/>
              <a:pathLst>
                <a:path w="74" h="34">
                  <a:moveTo>
                    <a:pt x="72" y="9"/>
                  </a:moveTo>
                  <a:cubicBezTo>
                    <a:pt x="70" y="7"/>
                    <a:pt x="67" y="6"/>
                    <a:pt x="64" y="8"/>
                  </a:cubicBezTo>
                  <a:cubicBezTo>
                    <a:pt x="53" y="18"/>
                    <a:pt x="53" y="18"/>
                    <a:pt x="53" y="18"/>
                  </a:cubicBezTo>
                  <a:cubicBezTo>
                    <a:pt x="39" y="1"/>
                    <a:pt x="39" y="1"/>
                    <a:pt x="39" y="1"/>
                  </a:cubicBezTo>
                  <a:cubicBezTo>
                    <a:pt x="27" y="16"/>
                    <a:pt x="27" y="16"/>
                    <a:pt x="27" y="16"/>
                  </a:cubicBezTo>
                  <a:cubicBezTo>
                    <a:pt x="15" y="0"/>
                    <a:pt x="15" y="0"/>
                    <a:pt x="15" y="0"/>
                  </a:cubicBezTo>
                  <a:cubicBezTo>
                    <a:pt x="10" y="4"/>
                    <a:pt x="2" y="13"/>
                    <a:pt x="0" y="34"/>
                  </a:cubicBezTo>
                  <a:cubicBezTo>
                    <a:pt x="11" y="34"/>
                    <a:pt x="11" y="34"/>
                    <a:pt x="11" y="34"/>
                  </a:cubicBezTo>
                  <a:cubicBezTo>
                    <a:pt x="12" y="31"/>
                    <a:pt x="12" y="28"/>
                    <a:pt x="13" y="25"/>
                  </a:cubicBezTo>
                  <a:cubicBezTo>
                    <a:pt x="13" y="34"/>
                    <a:pt x="13" y="34"/>
                    <a:pt x="13" y="34"/>
                  </a:cubicBezTo>
                  <a:cubicBezTo>
                    <a:pt x="42" y="34"/>
                    <a:pt x="42" y="34"/>
                    <a:pt x="42" y="34"/>
                  </a:cubicBezTo>
                  <a:cubicBezTo>
                    <a:pt x="42" y="23"/>
                    <a:pt x="42" y="23"/>
                    <a:pt x="42" y="23"/>
                  </a:cubicBezTo>
                  <a:cubicBezTo>
                    <a:pt x="48" y="30"/>
                    <a:pt x="48" y="30"/>
                    <a:pt x="48" y="30"/>
                  </a:cubicBezTo>
                  <a:cubicBezTo>
                    <a:pt x="49" y="31"/>
                    <a:pt x="50" y="32"/>
                    <a:pt x="52" y="32"/>
                  </a:cubicBezTo>
                  <a:cubicBezTo>
                    <a:pt x="52" y="32"/>
                    <a:pt x="52" y="32"/>
                    <a:pt x="52" y="32"/>
                  </a:cubicBezTo>
                  <a:cubicBezTo>
                    <a:pt x="54" y="32"/>
                    <a:pt x="55" y="32"/>
                    <a:pt x="56" y="31"/>
                  </a:cubicBezTo>
                  <a:cubicBezTo>
                    <a:pt x="72" y="17"/>
                    <a:pt x="72" y="17"/>
                    <a:pt x="72" y="17"/>
                  </a:cubicBezTo>
                  <a:cubicBezTo>
                    <a:pt x="74" y="15"/>
                    <a:pt x="74" y="11"/>
                    <a:pt x="72" y="9"/>
                  </a:cubicBezTo>
                  <a:close/>
                  <a:moveTo>
                    <a:pt x="72" y="9"/>
                  </a:moveTo>
                  <a:cubicBezTo>
                    <a:pt x="72" y="9"/>
                    <a:pt x="72" y="9"/>
                    <a:pt x="72" y="9"/>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3" name="Freeform 34"/>
            <p:cNvSpPr>
              <a:spLocks noEditPoints="1"/>
            </p:cNvSpPr>
            <p:nvPr/>
          </p:nvSpPr>
          <p:spPr bwMode="auto">
            <a:xfrm>
              <a:off x="1798638" y="2130425"/>
              <a:ext cx="50800" cy="22225"/>
            </a:xfrm>
            <a:custGeom>
              <a:avLst/>
              <a:gdLst/>
              <a:ahLst/>
              <a:cxnLst>
                <a:cxn ang="0">
                  <a:pos x="16" y="0"/>
                </a:cxn>
                <a:cxn ang="0">
                  <a:pos x="13" y="2"/>
                </a:cxn>
                <a:cxn ang="0">
                  <a:pos x="9" y="0"/>
                </a:cxn>
                <a:cxn ang="0">
                  <a:pos x="6" y="2"/>
                </a:cxn>
                <a:cxn ang="0">
                  <a:pos x="3" y="0"/>
                </a:cxn>
                <a:cxn ang="0">
                  <a:pos x="1" y="0"/>
                </a:cxn>
                <a:cxn ang="0">
                  <a:pos x="0" y="2"/>
                </a:cxn>
                <a:cxn ang="0">
                  <a:pos x="0" y="6"/>
                </a:cxn>
                <a:cxn ang="0">
                  <a:pos x="1" y="7"/>
                </a:cxn>
                <a:cxn ang="0">
                  <a:pos x="3" y="7"/>
                </a:cxn>
                <a:cxn ang="0">
                  <a:pos x="6" y="6"/>
                </a:cxn>
                <a:cxn ang="0">
                  <a:pos x="9" y="8"/>
                </a:cxn>
                <a:cxn ang="0">
                  <a:pos x="12" y="6"/>
                </a:cxn>
                <a:cxn ang="0">
                  <a:pos x="16" y="7"/>
                </a:cxn>
                <a:cxn ang="0">
                  <a:pos x="18" y="7"/>
                </a:cxn>
                <a:cxn ang="0">
                  <a:pos x="18" y="6"/>
                </a:cxn>
                <a:cxn ang="0">
                  <a:pos x="18" y="2"/>
                </a:cxn>
                <a:cxn ang="0">
                  <a:pos x="18" y="0"/>
                </a:cxn>
                <a:cxn ang="0">
                  <a:pos x="16" y="0"/>
                </a:cxn>
                <a:cxn ang="0">
                  <a:pos x="16" y="0"/>
                </a:cxn>
                <a:cxn ang="0">
                  <a:pos x="16" y="0"/>
                </a:cxn>
              </a:cxnLst>
              <a:rect l="0" t="0" r="r" b="b"/>
              <a:pathLst>
                <a:path w="18" h="8">
                  <a:moveTo>
                    <a:pt x="16" y="0"/>
                  </a:moveTo>
                  <a:cubicBezTo>
                    <a:pt x="13" y="2"/>
                    <a:pt x="13" y="2"/>
                    <a:pt x="13" y="2"/>
                  </a:cubicBezTo>
                  <a:cubicBezTo>
                    <a:pt x="12" y="0"/>
                    <a:pt x="11" y="0"/>
                    <a:pt x="9" y="0"/>
                  </a:cubicBezTo>
                  <a:cubicBezTo>
                    <a:pt x="8" y="0"/>
                    <a:pt x="7" y="0"/>
                    <a:pt x="6" y="2"/>
                  </a:cubicBezTo>
                  <a:cubicBezTo>
                    <a:pt x="3" y="0"/>
                    <a:pt x="3" y="0"/>
                    <a:pt x="3" y="0"/>
                  </a:cubicBezTo>
                  <a:cubicBezTo>
                    <a:pt x="2" y="0"/>
                    <a:pt x="2" y="0"/>
                    <a:pt x="1" y="0"/>
                  </a:cubicBezTo>
                  <a:cubicBezTo>
                    <a:pt x="1" y="1"/>
                    <a:pt x="0" y="1"/>
                    <a:pt x="0" y="2"/>
                  </a:cubicBezTo>
                  <a:cubicBezTo>
                    <a:pt x="0" y="6"/>
                    <a:pt x="0" y="6"/>
                    <a:pt x="0" y="6"/>
                  </a:cubicBezTo>
                  <a:cubicBezTo>
                    <a:pt x="0" y="6"/>
                    <a:pt x="1" y="7"/>
                    <a:pt x="1" y="7"/>
                  </a:cubicBezTo>
                  <a:cubicBezTo>
                    <a:pt x="2" y="7"/>
                    <a:pt x="2" y="7"/>
                    <a:pt x="3" y="7"/>
                  </a:cubicBezTo>
                  <a:cubicBezTo>
                    <a:pt x="4" y="7"/>
                    <a:pt x="5" y="6"/>
                    <a:pt x="6" y="6"/>
                  </a:cubicBezTo>
                  <a:cubicBezTo>
                    <a:pt x="7" y="7"/>
                    <a:pt x="8" y="8"/>
                    <a:pt x="9" y="8"/>
                  </a:cubicBezTo>
                  <a:cubicBezTo>
                    <a:pt x="11" y="8"/>
                    <a:pt x="12" y="7"/>
                    <a:pt x="12" y="6"/>
                  </a:cubicBezTo>
                  <a:cubicBezTo>
                    <a:pt x="13" y="6"/>
                    <a:pt x="15" y="7"/>
                    <a:pt x="16" y="7"/>
                  </a:cubicBezTo>
                  <a:cubicBezTo>
                    <a:pt x="17" y="8"/>
                    <a:pt x="17" y="7"/>
                    <a:pt x="18" y="7"/>
                  </a:cubicBezTo>
                  <a:cubicBezTo>
                    <a:pt x="18" y="7"/>
                    <a:pt x="18" y="6"/>
                    <a:pt x="18" y="6"/>
                  </a:cubicBezTo>
                  <a:cubicBezTo>
                    <a:pt x="18" y="2"/>
                    <a:pt x="18" y="2"/>
                    <a:pt x="18" y="2"/>
                  </a:cubicBezTo>
                  <a:cubicBezTo>
                    <a:pt x="18" y="1"/>
                    <a:pt x="18" y="1"/>
                    <a:pt x="18" y="0"/>
                  </a:cubicBezTo>
                  <a:cubicBezTo>
                    <a:pt x="17" y="0"/>
                    <a:pt x="17" y="0"/>
                    <a:pt x="16" y="0"/>
                  </a:cubicBezTo>
                  <a:close/>
                  <a:moveTo>
                    <a:pt x="16" y="0"/>
                  </a:moveTo>
                  <a:cubicBezTo>
                    <a:pt x="16" y="0"/>
                    <a:pt x="16" y="0"/>
                    <a:pt x="16"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4" name="Freeform 35"/>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close/>
                  <a:moveTo>
                    <a:pt x="8" y="0"/>
                  </a:moveTo>
                  <a:lnTo>
                    <a:pt x="8" y="0"/>
                  </a:ln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5" name="Freeform 36"/>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moveTo>
                    <a:pt x="8" y="0"/>
                  </a:moveTo>
                  <a:lnTo>
                    <a:pt x="8" y="0"/>
                  </a:ln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6" name="Freeform 37"/>
            <p:cNvSpPr>
              <a:spLocks noEditPoints="1"/>
            </p:cNvSpPr>
            <p:nvPr/>
          </p:nvSpPr>
          <p:spPr bwMode="auto">
            <a:xfrm>
              <a:off x="1865313" y="2074863"/>
              <a:ext cx="165100" cy="138113"/>
            </a:xfrm>
            <a:custGeom>
              <a:avLst/>
              <a:gdLst/>
              <a:ahLst/>
              <a:cxnLst>
                <a:cxn ang="0">
                  <a:pos x="57" y="40"/>
                </a:cxn>
                <a:cxn ang="0">
                  <a:pos x="60" y="36"/>
                </a:cxn>
                <a:cxn ang="0">
                  <a:pos x="60" y="4"/>
                </a:cxn>
                <a:cxn ang="0">
                  <a:pos x="57" y="0"/>
                </a:cxn>
                <a:cxn ang="0">
                  <a:pos x="2" y="0"/>
                </a:cxn>
                <a:cxn ang="0">
                  <a:pos x="3" y="5"/>
                </a:cxn>
                <a:cxn ang="0">
                  <a:pos x="0" y="14"/>
                </a:cxn>
                <a:cxn ang="0">
                  <a:pos x="0" y="23"/>
                </a:cxn>
                <a:cxn ang="0">
                  <a:pos x="5" y="29"/>
                </a:cxn>
                <a:cxn ang="0">
                  <a:pos x="5" y="5"/>
                </a:cxn>
                <a:cxn ang="0">
                  <a:pos x="55" y="5"/>
                </a:cxn>
                <a:cxn ang="0">
                  <a:pos x="55" y="35"/>
                </a:cxn>
                <a:cxn ang="0">
                  <a:pos x="35" y="35"/>
                </a:cxn>
                <a:cxn ang="0">
                  <a:pos x="32" y="44"/>
                </a:cxn>
                <a:cxn ang="0">
                  <a:pos x="25" y="50"/>
                </a:cxn>
                <a:cxn ang="0">
                  <a:pos x="47" y="50"/>
                </a:cxn>
                <a:cxn ang="0">
                  <a:pos x="47" y="48"/>
                </a:cxn>
                <a:cxn ang="0">
                  <a:pos x="43" y="45"/>
                </a:cxn>
                <a:cxn ang="0">
                  <a:pos x="35" y="45"/>
                </a:cxn>
                <a:cxn ang="0">
                  <a:pos x="35" y="43"/>
                </a:cxn>
                <a:cxn ang="0">
                  <a:pos x="38" y="40"/>
                </a:cxn>
                <a:cxn ang="0">
                  <a:pos x="57" y="40"/>
                </a:cxn>
                <a:cxn ang="0">
                  <a:pos x="57" y="40"/>
                </a:cxn>
                <a:cxn ang="0">
                  <a:pos x="57" y="40"/>
                </a:cxn>
              </a:cxnLst>
              <a:rect l="0" t="0" r="r" b="b"/>
              <a:pathLst>
                <a:path w="60" h="50">
                  <a:moveTo>
                    <a:pt x="57" y="40"/>
                  </a:moveTo>
                  <a:cubicBezTo>
                    <a:pt x="59" y="40"/>
                    <a:pt x="60" y="38"/>
                    <a:pt x="60" y="36"/>
                  </a:cubicBezTo>
                  <a:cubicBezTo>
                    <a:pt x="60" y="4"/>
                    <a:pt x="60" y="4"/>
                    <a:pt x="60" y="4"/>
                  </a:cubicBezTo>
                  <a:cubicBezTo>
                    <a:pt x="60" y="2"/>
                    <a:pt x="59" y="0"/>
                    <a:pt x="57" y="0"/>
                  </a:cubicBezTo>
                  <a:cubicBezTo>
                    <a:pt x="2" y="0"/>
                    <a:pt x="2" y="0"/>
                    <a:pt x="2" y="0"/>
                  </a:cubicBezTo>
                  <a:cubicBezTo>
                    <a:pt x="3" y="1"/>
                    <a:pt x="3" y="3"/>
                    <a:pt x="3" y="5"/>
                  </a:cubicBezTo>
                  <a:cubicBezTo>
                    <a:pt x="3" y="8"/>
                    <a:pt x="2" y="12"/>
                    <a:pt x="0" y="14"/>
                  </a:cubicBezTo>
                  <a:cubicBezTo>
                    <a:pt x="0" y="23"/>
                    <a:pt x="0" y="23"/>
                    <a:pt x="0" y="23"/>
                  </a:cubicBezTo>
                  <a:cubicBezTo>
                    <a:pt x="5" y="29"/>
                    <a:pt x="5" y="29"/>
                    <a:pt x="5" y="29"/>
                  </a:cubicBezTo>
                  <a:cubicBezTo>
                    <a:pt x="5" y="5"/>
                    <a:pt x="5" y="5"/>
                    <a:pt x="5" y="5"/>
                  </a:cubicBezTo>
                  <a:cubicBezTo>
                    <a:pt x="55" y="5"/>
                    <a:pt x="55" y="5"/>
                    <a:pt x="55" y="5"/>
                  </a:cubicBezTo>
                  <a:cubicBezTo>
                    <a:pt x="55" y="35"/>
                    <a:pt x="55" y="35"/>
                    <a:pt x="55" y="35"/>
                  </a:cubicBezTo>
                  <a:cubicBezTo>
                    <a:pt x="35" y="35"/>
                    <a:pt x="35" y="35"/>
                    <a:pt x="35" y="35"/>
                  </a:cubicBezTo>
                  <a:cubicBezTo>
                    <a:pt x="36" y="38"/>
                    <a:pt x="35" y="41"/>
                    <a:pt x="32" y="44"/>
                  </a:cubicBezTo>
                  <a:cubicBezTo>
                    <a:pt x="25" y="50"/>
                    <a:pt x="25" y="50"/>
                    <a:pt x="25" y="50"/>
                  </a:cubicBezTo>
                  <a:cubicBezTo>
                    <a:pt x="47" y="50"/>
                    <a:pt x="47" y="50"/>
                    <a:pt x="47" y="50"/>
                  </a:cubicBezTo>
                  <a:cubicBezTo>
                    <a:pt x="47" y="48"/>
                    <a:pt x="47" y="48"/>
                    <a:pt x="47" y="48"/>
                  </a:cubicBezTo>
                  <a:cubicBezTo>
                    <a:pt x="47" y="46"/>
                    <a:pt x="45" y="45"/>
                    <a:pt x="43" y="45"/>
                  </a:cubicBezTo>
                  <a:cubicBezTo>
                    <a:pt x="35" y="45"/>
                    <a:pt x="35" y="45"/>
                    <a:pt x="35" y="45"/>
                  </a:cubicBezTo>
                  <a:cubicBezTo>
                    <a:pt x="35" y="43"/>
                    <a:pt x="35" y="43"/>
                    <a:pt x="35" y="43"/>
                  </a:cubicBezTo>
                  <a:cubicBezTo>
                    <a:pt x="35" y="41"/>
                    <a:pt x="37" y="40"/>
                    <a:pt x="38" y="40"/>
                  </a:cubicBezTo>
                  <a:cubicBezTo>
                    <a:pt x="57" y="40"/>
                    <a:pt x="57" y="40"/>
                    <a:pt x="57" y="40"/>
                  </a:cubicBezTo>
                  <a:close/>
                  <a:moveTo>
                    <a:pt x="57" y="40"/>
                  </a:moveTo>
                  <a:cubicBezTo>
                    <a:pt x="57" y="40"/>
                    <a:pt x="57" y="40"/>
                    <a:pt x="57" y="4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152" name="Text Placeholder 3"/>
          <p:cNvSpPr txBox="1"/>
          <p:nvPr/>
        </p:nvSpPr>
        <p:spPr>
          <a:xfrm>
            <a:off x="4774565" y="1405890"/>
            <a:ext cx="6899910" cy="173291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sz="1200" b="1" dirty="0">
                <a:solidFill>
                  <a:schemeClr val="accent2"/>
                </a:solidFill>
                <a:latin typeface="微软雅黑" panose="020B0503020204020204" pitchFamily="34" charset="-122"/>
                <a:ea typeface="微软雅黑" panose="020B0503020204020204" pitchFamily="34" charset="-122"/>
                <a:cs typeface="+mj-cs"/>
              </a:rPr>
              <a:t>最低配置：</a:t>
            </a:r>
            <a:endParaRPr lang="zh-CN" alt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en-US" sz="1200" b="1" dirty="0">
                <a:solidFill>
                  <a:schemeClr val="accent2"/>
                </a:solidFill>
                <a:latin typeface="微软雅黑" panose="020B0503020204020204" pitchFamily="34" charset="-122"/>
                <a:ea typeface="微软雅黑" panose="020B0503020204020204" pitchFamily="34" charset="-122"/>
                <a:cs typeface="+mj-cs"/>
              </a:rPr>
              <a:t>CPU:</a:t>
            </a:r>
            <a:r>
              <a:rPr sz="1200" b="1" dirty="0">
                <a:solidFill>
                  <a:schemeClr val="accent2"/>
                </a:solidFill>
                <a:latin typeface="微软雅黑" panose="020B0503020204020204" pitchFamily="34" charset="-122"/>
                <a:ea typeface="微软雅黑" panose="020B0503020204020204" pitchFamily="34" charset="-122"/>
                <a:cs typeface="+mj-cs"/>
              </a:rPr>
              <a:t>Intel® Pentium 4 CPU:1.8GHz</a:t>
            </a:r>
            <a:r>
              <a:rPr lang="en-US" sz="1200" b="1" dirty="0">
                <a:solidFill>
                  <a:schemeClr val="accent2"/>
                </a:solidFill>
                <a:latin typeface="微软雅黑" panose="020B0503020204020204" pitchFamily="34" charset="-122"/>
                <a:ea typeface="微软雅黑" panose="020B0503020204020204" pitchFamily="34" charset="-122"/>
                <a:cs typeface="+mj-cs"/>
              </a:rPr>
              <a:t>;</a:t>
            </a:r>
            <a:endParaRPr 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zh-CN" sz="1200" b="1" dirty="0">
                <a:solidFill>
                  <a:schemeClr val="accent2"/>
                </a:solidFill>
                <a:latin typeface="微软雅黑" panose="020B0503020204020204" pitchFamily="34" charset="-122"/>
                <a:ea typeface="微软雅黑" panose="020B0503020204020204" pitchFamily="34" charset="-122"/>
                <a:cs typeface="+mj-cs"/>
              </a:rPr>
              <a:t>内存</a:t>
            </a:r>
            <a:r>
              <a:rPr lang="en-US" altLang="zh-CN" sz="1200" b="1" dirty="0">
                <a:solidFill>
                  <a:schemeClr val="accent2"/>
                </a:solidFill>
                <a:latin typeface="微软雅黑" panose="020B0503020204020204" pitchFamily="34" charset="-122"/>
                <a:ea typeface="微软雅黑" panose="020B0503020204020204" pitchFamily="34" charset="-122"/>
                <a:cs typeface="+mj-cs"/>
              </a:rPr>
              <a:t>:</a:t>
            </a:r>
            <a:r>
              <a:rPr lang="en-US" sz="1200" b="1" dirty="0">
                <a:solidFill>
                  <a:schemeClr val="accent2"/>
                </a:solidFill>
                <a:latin typeface="微软雅黑" panose="020B0503020204020204" pitchFamily="34" charset="-122"/>
                <a:ea typeface="微软雅黑" panose="020B0503020204020204" pitchFamily="34" charset="-122"/>
                <a:cs typeface="+mj-cs"/>
              </a:rPr>
              <a:t>1G;</a:t>
            </a:r>
            <a:endParaRPr 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zh-CN" sz="1200" b="1" dirty="0">
                <a:solidFill>
                  <a:schemeClr val="accent2"/>
                </a:solidFill>
                <a:latin typeface="微软雅黑" panose="020B0503020204020204" pitchFamily="34" charset="-122"/>
                <a:ea typeface="微软雅黑" panose="020B0503020204020204" pitchFamily="34" charset="-122"/>
                <a:cs typeface="+mj-cs"/>
              </a:rPr>
              <a:t>硬盘</a:t>
            </a:r>
            <a:r>
              <a:rPr lang="en-US" altLang="zh-CN" sz="1200" b="1" dirty="0">
                <a:solidFill>
                  <a:schemeClr val="accent2"/>
                </a:solidFill>
                <a:latin typeface="微软雅黑" panose="020B0503020204020204" pitchFamily="34" charset="-122"/>
                <a:ea typeface="微软雅黑" panose="020B0503020204020204" pitchFamily="34" charset="-122"/>
                <a:cs typeface="+mj-cs"/>
              </a:rPr>
              <a:t>:</a:t>
            </a:r>
            <a:r>
              <a:rPr lang="en-US" sz="1200" b="1" dirty="0">
                <a:solidFill>
                  <a:schemeClr val="accent2"/>
                </a:solidFill>
                <a:latin typeface="微软雅黑" panose="020B0503020204020204" pitchFamily="34" charset="-122"/>
                <a:ea typeface="微软雅黑" panose="020B0503020204020204" pitchFamily="34" charset="-122"/>
                <a:cs typeface="+mj-cs"/>
              </a:rPr>
              <a:t>500G.</a:t>
            </a:r>
            <a:endParaRPr 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zh-CN" altLang="en-US" sz="1200" b="1" dirty="0">
                <a:solidFill>
                  <a:schemeClr val="accent2"/>
                </a:solidFill>
                <a:latin typeface="微软雅黑" panose="020B0503020204020204" pitchFamily="34" charset="-122"/>
                <a:ea typeface="微软雅黑" panose="020B0503020204020204" pitchFamily="34" charset="-122"/>
                <a:cs typeface="+mj-cs"/>
                <a:sym typeface="+mn-ea"/>
              </a:rPr>
              <a:t>实际配置：</a:t>
            </a:r>
            <a:endParaRPr lang="zh-CN" alt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en-US" sz="1200" b="1" dirty="0">
                <a:solidFill>
                  <a:schemeClr val="accent2"/>
                </a:solidFill>
                <a:latin typeface="微软雅黑" panose="020B0503020204020204" pitchFamily="34" charset="-122"/>
                <a:ea typeface="微软雅黑" panose="020B0503020204020204" pitchFamily="34" charset="-122"/>
                <a:cs typeface="+mj-cs"/>
                <a:sym typeface="+mn-ea"/>
              </a:rPr>
              <a:t>CPU:</a:t>
            </a:r>
            <a:r>
              <a:rPr sz="1200" b="1" dirty="0">
                <a:solidFill>
                  <a:schemeClr val="accent2"/>
                </a:solidFill>
                <a:latin typeface="微软雅黑" panose="020B0503020204020204" pitchFamily="34" charset="-122"/>
                <a:ea typeface="微软雅黑" panose="020B0503020204020204" pitchFamily="34" charset="-122"/>
                <a:cs typeface="+mj-cs"/>
                <a:sym typeface="+mn-ea"/>
              </a:rPr>
              <a:t>Intel® </a:t>
            </a:r>
            <a:r>
              <a:rPr lang="en-US" sz="1200" b="1" dirty="0">
                <a:solidFill>
                  <a:schemeClr val="accent2"/>
                </a:solidFill>
                <a:latin typeface="微软雅黑" panose="020B0503020204020204" pitchFamily="34" charset="-122"/>
                <a:ea typeface="微软雅黑" panose="020B0503020204020204" pitchFamily="34" charset="-122"/>
                <a:cs typeface="+mj-cs"/>
                <a:sym typeface="+mn-ea"/>
              </a:rPr>
              <a:t>I5-6500</a:t>
            </a:r>
            <a:r>
              <a:rPr sz="1200" b="1" dirty="0">
                <a:solidFill>
                  <a:schemeClr val="accent2"/>
                </a:solidFill>
                <a:latin typeface="微软雅黑" panose="020B0503020204020204" pitchFamily="34" charset="-122"/>
                <a:ea typeface="微软雅黑" panose="020B0503020204020204" pitchFamily="34" charset="-122"/>
                <a:cs typeface="+mj-cs"/>
                <a:sym typeface="+mn-ea"/>
              </a:rPr>
              <a:t> </a:t>
            </a:r>
            <a:r>
              <a:rPr lang="en-US" sz="1200" b="1" dirty="0">
                <a:solidFill>
                  <a:schemeClr val="accent2"/>
                </a:solidFill>
                <a:latin typeface="微软雅黑" panose="020B0503020204020204" pitchFamily="34" charset="-122"/>
                <a:ea typeface="微软雅黑" panose="020B0503020204020204" pitchFamily="34" charset="-122"/>
                <a:cs typeface="+mj-cs"/>
                <a:sym typeface="+mn-ea"/>
              </a:rPr>
              <a:t>4</a:t>
            </a:r>
            <a:r>
              <a:rPr sz="1200" b="1" dirty="0">
                <a:solidFill>
                  <a:schemeClr val="accent2"/>
                </a:solidFill>
                <a:latin typeface="微软雅黑" panose="020B0503020204020204" pitchFamily="34" charset="-122"/>
                <a:ea typeface="微软雅黑" panose="020B0503020204020204" pitchFamily="34" charset="-122"/>
                <a:cs typeface="+mj-cs"/>
                <a:sym typeface="+mn-ea"/>
              </a:rPr>
              <a:t>CPU:</a:t>
            </a:r>
            <a:r>
              <a:rPr lang="en-US" sz="1200" b="1" dirty="0">
                <a:solidFill>
                  <a:schemeClr val="accent2"/>
                </a:solidFill>
                <a:latin typeface="微软雅黑" panose="020B0503020204020204" pitchFamily="34" charset="-122"/>
                <a:ea typeface="微软雅黑" panose="020B0503020204020204" pitchFamily="34" charset="-122"/>
                <a:cs typeface="+mj-cs"/>
                <a:sym typeface="+mn-ea"/>
              </a:rPr>
              <a:t>3.2</a:t>
            </a:r>
            <a:r>
              <a:rPr sz="1200" b="1" dirty="0">
                <a:solidFill>
                  <a:schemeClr val="accent2"/>
                </a:solidFill>
                <a:latin typeface="微软雅黑" panose="020B0503020204020204" pitchFamily="34" charset="-122"/>
                <a:ea typeface="微软雅黑" panose="020B0503020204020204" pitchFamily="34" charset="-122"/>
                <a:cs typeface="+mj-cs"/>
                <a:sym typeface="+mn-ea"/>
              </a:rPr>
              <a:t>GHz</a:t>
            </a:r>
            <a:r>
              <a:rPr lang="en-US" sz="1200" b="1" dirty="0">
                <a:solidFill>
                  <a:schemeClr val="accent2"/>
                </a:solidFill>
                <a:latin typeface="微软雅黑" panose="020B0503020204020204" pitchFamily="34" charset="-122"/>
                <a:ea typeface="微软雅黑" panose="020B0503020204020204" pitchFamily="34" charset="-122"/>
                <a:cs typeface="+mj-cs"/>
                <a:sym typeface="+mn-ea"/>
              </a:rPr>
              <a:t>;</a:t>
            </a:r>
            <a:endParaRPr 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zh-CN" sz="1200" b="1" dirty="0">
                <a:solidFill>
                  <a:schemeClr val="accent2"/>
                </a:solidFill>
                <a:latin typeface="微软雅黑" panose="020B0503020204020204" pitchFamily="34" charset="-122"/>
                <a:ea typeface="微软雅黑" panose="020B0503020204020204" pitchFamily="34" charset="-122"/>
                <a:cs typeface="+mj-cs"/>
                <a:sym typeface="+mn-ea"/>
              </a:rPr>
              <a:t>内存</a:t>
            </a:r>
            <a:r>
              <a:rPr lang="en-US" altLang="zh-CN" sz="1200" b="1" dirty="0">
                <a:solidFill>
                  <a:schemeClr val="accent2"/>
                </a:solidFill>
                <a:latin typeface="微软雅黑" panose="020B0503020204020204" pitchFamily="34" charset="-122"/>
                <a:ea typeface="微软雅黑" panose="020B0503020204020204" pitchFamily="34" charset="-122"/>
                <a:cs typeface="+mj-cs"/>
                <a:sym typeface="+mn-ea"/>
              </a:rPr>
              <a:t>:8</a:t>
            </a:r>
            <a:r>
              <a:rPr lang="en-US" sz="1200" b="1" dirty="0">
                <a:solidFill>
                  <a:schemeClr val="accent2"/>
                </a:solidFill>
                <a:latin typeface="微软雅黑" panose="020B0503020204020204" pitchFamily="34" charset="-122"/>
                <a:ea typeface="微软雅黑" panose="020B0503020204020204" pitchFamily="34" charset="-122"/>
                <a:cs typeface="+mj-cs"/>
                <a:sym typeface="+mn-ea"/>
              </a:rPr>
              <a:t>G;</a:t>
            </a:r>
            <a:endParaRPr lang="en-US" sz="1200" b="1" dirty="0">
              <a:solidFill>
                <a:schemeClr val="accent2"/>
              </a:solidFill>
              <a:latin typeface="微软雅黑" panose="020B0503020204020204" pitchFamily="34" charset="-122"/>
              <a:ea typeface="微软雅黑" panose="020B0503020204020204" pitchFamily="34" charset="-122"/>
              <a:cs typeface="+mj-cs"/>
            </a:endParaRPr>
          </a:p>
          <a:p>
            <a:pPr lvl="0" algn="l">
              <a:spcBef>
                <a:spcPct val="20000"/>
              </a:spcBef>
              <a:defRPr/>
            </a:pPr>
            <a:r>
              <a:rPr lang="zh-CN" sz="1200" b="1" dirty="0">
                <a:solidFill>
                  <a:schemeClr val="accent2"/>
                </a:solidFill>
                <a:latin typeface="微软雅黑" panose="020B0503020204020204" pitchFamily="34" charset="-122"/>
                <a:ea typeface="微软雅黑" panose="020B0503020204020204" pitchFamily="34" charset="-122"/>
                <a:cs typeface="+mj-cs"/>
                <a:sym typeface="+mn-ea"/>
              </a:rPr>
              <a:t>硬盘</a:t>
            </a:r>
            <a:r>
              <a:rPr lang="en-US" altLang="zh-CN" sz="1200" b="1" dirty="0">
                <a:solidFill>
                  <a:schemeClr val="accent2"/>
                </a:solidFill>
                <a:latin typeface="微软雅黑" panose="020B0503020204020204" pitchFamily="34" charset="-122"/>
                <a:ea typeface="微软雅黑" panose="020B0503020204020204" pitchFamily="34" charset="-122"/>
                <a:cs typeface="+mj-cs"/>
                <a:sym typeface="+mn-ea"/>
              </a:rPr>
              <a:t>:</a:t>
            </a:r>
            <a:r>
              <a:rPr lang="en-US" sz="1200" b="1" dirty="0">
                <a:solidFill>
                  <a:schemeClr val="accent2"/>
                </a:solidFill>
                <a:latin typeface="微软雅黑" panose="020B0503020204020204" pitchFamily="34" charset="-122"/>
                <a:ea typeface="微软雅黑" panose="020B0503020204020204" pitchFamily="34" charset="-122"/>
                <a:cs typeface="+mj-cs"/>
                <a:sym typeface="+mn-ea"/>
              </a:rPr>
              <a:t>500G.</a:t>
            </a:r>
            <a:endParaRPr lang="en-US" sz="1200" dirty="0">
              <a:solidFill>
                <a:schemeClr val="tx1"/>
              </a:solidFill>
              <a:latin typeface="微软雅黑" panose="020B0503020204020204" pitchFamily="34" charset="-122"/>
              <a:ea typeface="微软雅黑" panose="020B0503020204020204" pitchFamily="34" charset="-122"/>
              <a:cs typeface="+mj-cs"/>
            </a:endParaRPr>
          </a:p>
        </p:txBody>
      </p:sp>
      <p:sp>
        <p:nvSpPr>
          <p:cNvPr id="154" name="Text Placeholder 3"/>
          <p:cNvSpPr txBox="1"/>
          <p:nvPr/>
        </p:nvSpPr>
        <p:spPr>
          <a:xfrm>
            <a:off x="4774565" y="4122420"/>
            <a:ext cx="6810375" cy="151193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sz="1200" b="1" dirty="0">
                <a:solidFill>
                  <a:schemeClr val="accent3"/>
                </a:solidFill>
                <a:latin typeface="微软雅黑" panose="020B0503020204020204" pitchFamily="34" charset="-122"/>
                <a:ea typeface="微软雅黑" panose="020B0503020204020204" pitchFamily="34" charset="-122"/>
              </a:rPr>
              <a:t>系统：</a:t>
            </a:r>
            <a:r>
              <a:rPr lang="en-US" altLang="zh-CN" sz="1200" b="1" dirty="0">
                <a:solidFill>
                  <a:schemeClr val="accent3"/>
                </a:solidFill>
                <a:latin typeface="微软雅黑" panose="020B0503020204020204" pitchFamily="34" charset="-122"/>
                <a:ea typeface="微软雅黑" panose="020B0503020204020204" pitchFamily="34" charset="-122"/>
              </a:rPr>
              <a:t>windows7;</a:t>
            </a:r>
            <a:endParaRPr lang="en-US" altLang="zh-CN" sz="1200" b="1" dirty="0">
              <a:solidFill>
                <a:schemeClr val="accent3"/>
              </a:solidFill>
              <a:latin typeface="微软雅黑" panose="020B0503020204020204" pitchFamily="34" charset="-122"/>
              <a:ea typeface="微软雅黑" panose="020B0503020204020204" pitchFamily="34" charset="-122"/>
            </a:endParaRPr>
          </a:p>
          <a:p>
            <a:pPr lvl="0" algn="l">
              <a:spcBef>
                <a:spcPct val="20000"/>
              </a:spcBef>
              <a:defRPr/>
            </a:pPr>
            <a:r>
              <a:rPr lang="zh-CN" altLang="en-US" sz="1200" b="1" dirty="0">
                <a:solidFill>
                  <a:schemeClr val="accent3"/>
                </a:solidFill>
                <a:latin typeface="微软雅黑" panose="020B0503020204020204" pitchFamily="34" charset="-122"/>
                <a:ea typeface="微软雅黑" panose="020B0503020204020204" pitchFamily="34" charset="-122"/>
              </a:rPr>
              <a:t>数据库：</a:t>
            </a:r>
            <a:r>
              <a:rPr lang="en-US" altLang="zh-CN" sz="1200" b="1" dirty="0">
                <a:solidFill>
                  <a:schemeClr val="accent3"/>
                </a:solidFill>
                <a:latin typeface="微软雅黑" panose="020B0503020204020204" pitchFamily="34" charset="-122"/>
                <a:ea typeface="微软雅黑" panose="020B0503020204020204" pitchFamily="34" charset="-122"/>
              </a:rPr>
              <a:t>SqlServer2008;</a:t>
            </a:r>
            <a:endParaRPr lang="en-US" altLang="zh-CN" sz="1200" b="1" dirty="0">
              <a:solidFill>
                <a:schemeClr val="accent3"/>
              </a:solidFill>
              <a:latin typeface="微软雅黑" panose="020B0503020204020204" pitchFamily="34" charset="-122"/>
              <a:ea typeface="微软雅黑" panose="020B0503020204020204" pitchFamily="34" charset="-122"/>
            </a:endParaRPr>
          </a:p>
          <a:p>
            <a:pPr lvl="0" algn="l">
              <a:spcBef>
                <a:spcPct val="20000"/>
              </a:spcBef>
              <a:defRPr/>
            </a:pPr>
            <a:r>
              <a:rPr lang="en-US" altLang="zh-CN" sz="1200" b="1" dirty="0">
                <a:solidFill>
                  <a:schemeClr val="accent3"/>
                </a:solidFill>
                <a:latin typeface="微软雅黑" panose="020B0503020204020204" pitchFamily="34" charset="-122"/>
                <a:ea typeface="微软雅黑" panose="020B0503020204020204" pitchFamily="34" charset="-122"/>
              </a:rPr>
              <a:t>IDE:</a:t>
            </a:r>
            <a:r>
              <a:rPr lang="zh-CN" altLang="en-US" sz="1200" b="1" dirty="0">
                <a:solidFill>
                  <a:schemeClr val="accent3"/>
                </a:solidFill>
                <a:latin typeface="微软雅黑" panose="020B0503020204020204" pitchFamily="34" charset="-122"/>
                <a:ea typeface="微软雅黑" panose="020B0503020204020204" pitchFamily="34" charset="-122"/>
              </a:rPr>
              <a:t> </a:t>
            </a:r>
            <a:r>
              <a:rPr lang="en-US" altLang="zh-CN" sz="1200" b="1" dirty="0">
                <a:solidFill>
                  <a:schemeClr val="accent3"/>
                </a:solidFill>
                <a:latin typeface="微软雅黑" panose="020B0503020204020204" pitchFamily="34" charset="-122"/>
                <a:ea typeface="微软雅黑" panose="020B0503020204020204" pitchFamily="34" charset="-122"/>
              </a:rPr>
              <a:t>MyE</a:t>
            </a:r>
            <a:r>
              <a:rPr lang="zh-CN" altLang="en-US" sz="1200" b="1" dirty="0">
                <a:solidFill>
                  <a:schemeClr val="accent3"/>
                </a:solidFill>
                <a:latin typeface="微软雅黑" panose="020B0503020204020204" pitchFamily="34" charset="-122"/>
                <a:ea typeface="微软雅黑" panose="020B0503020204020204" pitchFamily="34" charset="-122"/>
              </a:rPr>
              <a:t>clipse</a:t>
            </a:r>
            <a:r>
              <a:rPr lang="en-US" altLang="zh-CN" sz="1200" b="1" dirty="0">
                <a:solidFill>
                  <a:schemeClr val="accent3"/>
                </a:solidFill>
                <a:latin typeface="微软雅黑" panose="020B0503020204020204" pitchFamily="34" charset="-122"/>
                <a:ea typeface="微软雅黑" panose="020B0503020204020204" pitchFamily="34" charset="-122"/>
              </a:rPr>
              <a:t>2017;</a:t>
            </a:r>
            <a:endParaRPr lang="en-US" altLang="zh-CN" sz="1200" b="1" dirty="0">
              <a:solidFill>
                <a:schemeClr val="accent3"/>
              </a:solidFill>
              <a:latin typeface="微软雅黑" panose="020B0503020204020204" pitchFamily="34" charset="-122"/>
              <a:ea typeface="微软雅黑" panose="020B0503020204020204" pitchFamily="34" charset="-122"/>
            </a:endParaRPr>
          </a:p>
          <a:p>
            <a:pPr lvl="0" algn="l">
              <a:spcBef>
                <a:spcPct val="20000"/>
              </a:spcBef>
              <a:defRPr/>
            </a:pPr>
            <a:r>
              <a:rPr lang="zh-CN" altLang="en-US" sz="1200" b="1" dirty="0">
                <a:solidFill>
                  <a:schemeClr val="accent3"/>
                </a:solidFill>
                <a:latin typeface="微软雅黑" panose="020B0503020204020204" pitchFamily="34" charset="-122"/>
                <a:ea typeface="微软雅黑" panose="020B0503020204020204" pitchFamily="34" charset="-122"/>
              </a:rPr>
              <a:t>运行环境与工具</a:t>
            </a:r>
            <a:r>
              <a:rPr lang="en-US" altLang="zh-CN" sz="1200" b="1" dirty="0">
                <a:solidFill>
                  <a:schemeClr val="accent3"/>
                </a:solidFill>
                <a:latin typeface="微软雅黑" panose="020B0503020204020204" pitchFamily="34" charset="-122"/>
                <a:ea typeface="微软雅黑" panose="020B0503020204020204" pitchFamily="34" charset="-122"/>
              </a:rPr>
              <a:t>:</a:t>
            </a:r>
            <a:r>
              <a:rPr lang="zh-CN" altLang="en-US" sz="1200" b="1" dirty="0">
                <a:solidFill>
                  <a:schemeClr val="accent3"/>
                </a:solidFill>
                <a:latin typeface="微软雅黑" panose="020B0503020204020204" pitchFamily="34" charset="-122"/>
                <a:ea typeface="微软雅黑" panose="020B0503020204020204" pitchFamily="34" charset="-122"/>
              </a:rPr>
              <a:t> </a:t>
            </a:r>
            <a:r>
              <a:rPr lang="en-US" altLang="zh-CN" sz="1200" b="1" dirty="0">
                <a:solidFill>
                  <a:schemeClr val="accent3"/>
                </a:solidFill>
                <a:latin typeface="微软雅黑" panose="020B0503020204020204" pitchFamily="34" charset="-122"/>
                <a:ea typeface="微软雅黑" panose="020B0503020204020204" pitchFamily="34" charset="-122"/>
              </a:rPr>
              <a:t>Jdk8;</a:t>
            </a:r>
            <a:endParaRPr lang="zh-CN" altLang="en-US" sz="1200" b="1" dirty="0">
              <a:solidFill>
                <a:schemeClr val="accent3"/>
              </a:solidFill>
              <a:latin typeface="微软雅黑" panose="020B0503020204020204" pitchFamily="34" charset="-122"/>
              <a:ea typeface="微软雅黑" panose="020B0503020204020204" pitchFamily="34" charset="-122"/>
            </a:endParaRPr>
          </a:p>
          <a:p>
            <a:pPr lvl="0" algn="l">
              <a:spcBef>
                <a:spcPct val="20000"/>
              </a:spcBef>
              <a:defRPr/>
            </a:pPr>
            <a:r>
              <a:rPr lang="zh-CN" altLang="en-US" sz="1200" b="1" dirty="0">
                <a:solidFill>
                  <a:schemeClr val="accent3"/>
                </a:solidFill>
                <a:latin typeface="微软雅黑" panose="020B0503020204020204" pitchFamily="34" charset="-122"/>
                <a:ea typeface="微软雅黑" panose="020B0503020204020204" pitchFamily="34" charset="-122"/>
              </a:rPr>
              <a:t>服务器运行环境：tomacat</a:t>
            </a:r>
            <a:r>
              <a:rPr lang="en-US" altLang="zh-CN" sz="1200" b="1" dirty="0">
                <a:solidFill>
                  <a:schemeClr val="accent3"/>
                </a:solidFill>
                <a:latin typeface="微软雅黑" panose="020B0503020204020204" pitchFamily="34" charset="-122"/>
                <a:ea typeface="微软雅黑" panose="020B0503020204020204" pitchFamily="34" charset="-122"/>
              </a:rPr>
              <a:t>8</a:t>
            </a:r>
            <a:r>
              <a:rPr lang="zh-CN" altLang="en-US" sz="1200" b="1" dirty="0">
                <a:solidFill>
                  <a:schemeClr val="accent3"/>
                </a:solidFill>
                <a:latin typeface="微软雅黑" panose="020B0503020204020204" pitchFamily="34" charset="-122"/>
                <a:ea typeface="微软雅黑" panose="020B0503020204020204" pitchFamily="34" charset="-122"/>
              </a:rPr>
              <a:t>；</a:t>
            </a:r>
            <a:endParaRPr lang="zh-CN" altLang="en-US" sz="1200" b="1" dirty="0">
              <a:solidFill>
                <a:schemeClr val="accent3"/>
              </a:solidFill>
              <a:latin typeface="微软雅黑" panose="020B0503020204020204" pitchFamily="34" charset="-122"/>
              <a:ea typeface="微软雅黑" panose="020B0503020204020204" pitchFamily="34" charset="-122"/>
            </a:endParaRPr>
          </a:p>
          <a:p>
            <a:pPr lvl="0" algn="l">
              <a:spcBef>
                <a:spcPct val="20000"/>
              </a:spcBef>
              <a:defRPr/>
            </a:pPr>
            <a:r>
              <a:rPr lang="zh-CN" altLang="en-US" sz="1200" b="1" dirty="0">
                <a:solidFill>
                  <a:schemeClr val="accent3"/>
                </a:solidFill>
                <a:latin typeface="微软雅黑" panose="020B0503020204020204" pitchFamily="34" charset="-122"/>
                <a:ea typeface="微软雅黑" panose="020B0503020204020204" pitchFamily="34" charset="-122"/>
              </a:rPr>
              <a:t>后台框架：</a:t>
            </a:r>
            <a:r>
              <a:rPr lang="en-US" altLang="zh-CN" sz="1200" b="1" dirty="0">
                <a:solidFill>
                  <a:schemeClr val="accent3"/>
                </a:solidFill>
                <a:latin typeface="微软雅黑" panose="020B0503020204020204" pitchFamily="34" charset="-122"/>
                <a:ea typeface="微软雅黑" panose="020B0503020204020204" pitchFamily="34" charset="-122"/>
              </a:rPr>
              <a:t>Struts2+Spring4+Hibernate4;</a:t>
            </a:r>
            <a:endParaRPr lang="en-US" altLang="zh-CN" sz="1200" b="1" dirty="0">
              <a:solidFill>
                <a:schemeClr val="accent3"/>
              </a:solidFill>
              <a:latin typeface="微软雅黑" panose="020B0503020204020204" pitchFamily="34" charset="-122"/>
              <a:ea typeface="微软雅黑" panose="020B0503020204020204" pitchFamily="34" charset="-122"/>
            </a:endParaRPr>
          </a:p>
          <a:p>
            <a:pPr lvl="0" algn="l">
              <a:spcBef>
                <a:spcPct val="20000"/>
              </a:spcBef>
              <a:defRPr/>
            </a:pPr>
            <a:r>
              <a:rPr lang="zh-CN" altLang="en-US" sz="1200" b="1" dirty="0">
                <a:solidFill>
                  <a:schemeClr val="accent3"/>
                </a:solidFill>
                <a:latin typeface="微软雅黑" panose="020B0503020204020204" pitchFamily="34" charset="-122"/>
                <a:ea typeface="微软雅黑" panose="020B0503020204020204" pitchFamily="34" charset="-122"/>
              </a:rPr>
              <a:t>前端框架，</a:t>
            </a:r>
            <a:r>
              <a:rPr lang="en-US" altLang="zh-CN" sz="1200" b="1" dirty="0">
                <a:solidFill>
                  <a:schemeClr val="accent3"/>
                </a:solidFill>
                <a:latin typeface="微软雅黑" panose="020B0503020204020204" pitchFamily="34" charset="-122"/>
                <a:ea typeface="微软雅黑" panose="020B0503020204020204" pitchFamily="34" charset="-122"/>
              </a:rPr>
              <a:t>jquery</a:t>
            </a:r>
            <a:r>
              <a:rPr lang="zh-CN" altLang="en-US" sz="1200" b="1" dirty="0">
                <a:solidFill>
                  <a:schemeClr val="accent3"/>
                </a:solidFill>
                <a:latin typeface="微软雅黑" panose="020B0503020204020204" pitchFamily="34" charset="-122"/>
                <a:ea typeface="微软雅黑" panose="020B0503020204020204" pitchFamily="34" charset="-122"/>
              </a:rPr>
              <a:t>（</a:t>
            </a:r>
            <a:r>
              <a:rPr lang="en-US" altLang="zh-CN" sz="1200" b="1" dirty="0">
                <a:solidFill>
                  <a:schemeClr val="accent3"/>
                </a:solidFill>
                <a:latin typeface="微软雅黑" panose="020B0503020204020204" pitchFamily="34" charset="-122"/>
                <a:ea typeface="微软雅黑" panose="020B0503020204020204" pitchFamily="34" charset="-122"/>
              </a:rPr>
              <a:t>js</a:t>
            </a:r>
            <a:r>
              <a:rPr lang="zh-CN" altLang="en-US" sz="1200" b="1" dirty="0">
                <a:solidFill>
                  <a:schemeClr val="accent3"/>
                </a:solidFill>
                <a:latin typeface="微软雅黑" panose="020B0503020204020204" pitchFamily="34" charset="-122"/>
                <a:ea typeface="微软雅黑" panose="020B0503020204020204" pitchFamily="34" charset="-122"/>
              </a:rPr>
              <a:t>框架</a:t>
            </a:r>
            <a:r>
              <a:rPr lang="zh-CN" altLang="en-US" sz="1200" b="1" dirty="0">
                <a:solidFill>
                  <a:schemeClr val="accent3"/>
                </a:solidFill>
                <a:latin typeface="微软雅黑" panose="020B0503020204020204" pitchFamily="34" charset="-122"/>
                <a:ea typeface="微软雅黑" panose="020B0503020204020204" pitchFamily="34" charset="-122"/>
              </a:rPr>
              <a:t>）</a:t>
            </a:r>
            <a:r>
              <a:rPr lang="zh-CN" altLang="en-US" sz="1200" b="1" dirty="0">
                <a:solidFill>
                  <a:schemeClr val="accent3"/>
                </a:solidFill>
                <a:latin typeface="微软雅黑" panose="020B0503020204020204" pitchFamily="34" charset="-122"/>
                <a:ea typeface="微软雅黑" panose="020B0503020204020204" pitchFamily="34" charset="-122"/>
              </a:rPr>
              <a:t>，</a:t>
            </a:r>
            <a:r>
              <a:rPr lang="en-US" altLang="zh-CN" sz="1200" b="1" dirty="0">
                <a:solidFill>
                  <a:schemeClr val="accent3"/>
                </a:solidFill>
                <a:latin typeface="微软雅黑" panose="020B0503020204020204" pitchFamily="34" charset="-122"/>
                <a:ea typeface="微软雅黑" panose="020B0503020204020204" pitchFamily="34" charset="-122"/>
              </a:rPr>
              <a:t>bootstrap(css</a:t>
            </a:r>
            <a:r>
              <a:rPr lang="zh-CN" altLang="en-US" sz="1200" b="1" dirty="0">
                <a:solidFill>
                  <a:schemeClr val="accent3"/>
                </a:solidFill>
                <a:latin typeface="微软雅黑" panose="020B0503020204020204" pitchFamily="34" charset="-122"/>
                <a:ea typeface="微软雅黑" panose="020B0503020204020204" pitchFamily="34" charset="-122"/>
              </a:rPr>
              <a:t>框架</a:t>
            </a:r>
            <a:r>
              <a:rPr lang="en-US" altLang="zh-CN" sz="1200" b="1" dirty="0">
                <a:solidFill>
                  <a:schemeClr val="accent3"/>
                </a:solidFill>
                <a:latin typeface="微软雅黑" panose="020B0503020204020204" pitchFamily="34" charset="-122"/>
                <a:ea typeface="微软雅黑" panose="020B0503020204020204" pitchFamily="34" charset="-122"/>
              </a:rPr>
              <a:t>)</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p:cTn id="17" dur="500" fill="hold"/>
                                        <p:tgtEl>
                                          <p:spTgt spid="115"/>
                                        </p:tgtEl>
                                        <p:attrNameLst>
                                          <p:attrName>ppt_w</p:attrName>
                                        </p:attrNameLst>
                                      </p:cBhvr>
                                      <p:tavLst>
                                        <p:tav tm="0">
                                          <p:val>
                                            <p:fltVal val="0"/>
                                          </p:val>
                                        </p:tav>
                                        <p:tav tm="100000">
                                          <p:val>
                                            <p:strVal val="#ppt_w"/>
                                          </p:val>
                                        </p:tav>
                                      </p:tavLst>
                                    </p:anim>
                                    <p:anim calcmode="lin" valueType="num">
                                      <p:cBhvr>
                                        <p:cTn id="18" dur="500" fill="hold"/>
                                        <p:tgtEl>
                                          <p:spTgt spid="11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500"/>
                                        <p:tgtEl>
                                          <p:spTgt spid="119"/>
                                        </p:tgtEl>
                                      </p:cBhvr>
                                    </p:animEffect>
                                  </p:childTnLst>
                                </p:cTn>
                              </p:par>
                            </p:childTnLst>
                          </p:cTn>
                        </p:par>
                        <p:par>
                          <p:cTn id="23" fill="hold">
                            <p:stCondLst>
                              <p:cond delay="2000"/>
                            </p:stCondLst>
                            <p:childTnLst>
                              <p:par>
                                <p:cTn id="24" presetID="23" presetClass="entr" presetSubtype="16" fill="hold" nodeType="afterEffect">
                                  <p:stCondLst>
                                    <p:cond delay="0"/>
                                  </p:stCondLst>
                                  <p:childTnLst>
                                    <p:set>
                                      <p:cBhvr>
                                        <p:cTn id="25" dur="1" fill="hold">
                                          <p:stCondLst>
                                            <p:cond delay="0"/>
                                          </p:stCondLst>
                                        </p:cTn>
                                        <p:tgtEl>
                                          <p:spTgt spid="120"/>
                                        </p:tgtEl>
                                        <p:attrNameLst>
                                          <p:attrName>style.visibility</p:attrName>
                                        </p:attrNameLst>
                                      </p:cBhvr>
                                      <p:to>
                                        <p:strVal val="visible"/>
                                      </p:to>
                                    </p:set>
                                    <p:anim calcmode="lin" valueType="num">
                                      <p:cBhvr>
                                        <p:cTn id="26" dur="500" fill="hold"/>
                                        <p:tgtEl>
                                          <p:spTgt spid="120"/>
                                        </p:tgtEl>
                                        <p:attrNameLst>
                                          <p:attrName>ppt_w</p:attrName>
                                        </p:attrNameLst>
                                      </p:cBhvr>
                                      <p:tavLst>
                                        <p:tav tm="0">
                                          <p:val>
                                            <p:fltVal val="0"/>
                                          </p:val>
                                        </p:tav>
                                        <p:tav tm="100000">
                                          <p:val>
                                            <p:strVal val="#ppt_w"/>
                                          </p:val>
                                        </p:tav>
                                      </p:tavLst>
                                    </p:anim>
                                    <p:anim calcmode="lin" valueType="num">
                                      <p:cBhvr>
                                        <p:cTn id="27" dur="500" fill="hold"/>
                                        <p:tgtEl>
                                          <p:spTgt spid="120"/>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500"/>
                                        <p:tgtEl>
                                          <p:spTgt spid="118"/>
                                        </p:tgtEl>
                                      </p:cBhvr>
                                    </p:animEffect>
                                  </p:childTnLst>
                                </p:cTn>
                              </p:par>
                            </p:childTnLst>
                          </p:cTn>
                        </p:par>
                        <p:par>
                          <p:cTn id="32" fill="hold">
                            <p:stCondLst>
                              <p:cond delay="3000"/>
                            </p:stCondLst>
                            <p:childTnLst>
                              <p:par>
                                <p:cTn id="33" presetID="23" presetClass="entr" presetSubtype="16" fill="hold" nodeType="afterEffect">
                                  <p:stCondLst>
                                    <p:cond delay="0"/>
                                  </p:stCondLst>
                                  <p:childTnLst>
                                    <p:set>
                                      <p:cBhvr>
                                        <p:cTn id="34" dur="1" fill="hold">
                                          <p:stCondLst>
                                            <p:cond delay="0"/>
                                          </p:stCondLst>
                                        </p:cTn>
                                        <p:tgtEl>
                                          <p:spTgt spid="126"/>
                                        </p:tgtEl>
                                        <p:attrNameLst>
                                          <p:attrName>style.visibility</p:attrName>
                                        </p:attrNameLst>
                                      </p:cBhvr>
                                      <p:to>
                                        <p:strVal val="visible"/>
                                      </p:to>
                                    </p:set>
                                    <p:anim calcmode="lin" valueType="num">
                                      <p:cBhvr>
                                        <p:cTn id="35" dur="500" fill="hold"/>
                                        <p:tgtEl>
                                          <p:spTgt spid="126"/>
                                        </p:tgtEl>
                                        <p:attrNameLst>
                                          <p:attrName>ppt_w</p:attrName>
                                        </p:attrNameLst>
                                      </p:cBhvr>
                                      <p:tavLst>
                                        <p:tav tm="0">
                                          <p:val>
                                            <p:fltVal val="0"/>
                                          </p:val>
                                        </p:tav>
                                        <p:tav tm="100000">
                                          <p:val>
                                            <p:strVal val="#ppt_w"/>
                                          </p:val>
                                        </p:tav>
                                      </p:tavLst>
                                    </p:anim>
                                    <p:anim calcmode="lin" valueType="num">
                                      <p:cBhvr>
                                        <p:cTn id="36" dur="500" fill="hold"/>
                                        <p:tgtEl>
                                          <p:spTgt spid="126"/>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 presetClass="entr" presetSubtype="2" accel="50000" decel="50000" fill="hold" grpId="0" nodeType="afterEffect">
                                  <p:stCondLst>
                                    <p:cond delay="0"/>
                                  </p:stCondLst>
                                  <p:childTnLst>
                                    <p:set>
                                      <p:cBhvr>
                                        <p:cTn id="39" dur="1" fill="hold">
                                          <p:stCondLst>
                                            <p:cond delay="0"/>
                                          </p:stCondLst>
                                        </p:cTn>
                                        <p:tgtEl>
                                          <p:spTgt spid="152"/>
                                        </p:tgtEl>
                                        <p:attrNameLst>
                                          <p:attrName>style.visibility</p:attrName>
                                        </p:attrNameLst>
                                      </p:cBhvr>
                                      <p:to>
                                        <p:strVal val="visible"/>
                                      </p:to>
                                    </p:set>
                                    <p:anim calcmode="lin" valueType="num">
                                      <p:cBhvr additive="base">
                                        <p:cTn id="40" dur="500" fill="hold"/>
                                        <p:tgtEl>
                                          <p:spTgt spid="152"/>
                                        </p:tgtEl>
                                        <p:attrNameLst>
                                          <p:attrName>ppt_x</p:attrName>
                                        </p:attrNameLst>
                                      </p:cBhvr>
                                      <p:tavLst>
                                        <p:tav tm="0">
                                          <p:val>
                                            <p:strVal val="1+#ppt_w/2"/>
                                          </p:val>
                                        </p:tav>
                                        <p:tav tm="100000">
                                          <p:val>
                                            <p:strVal val="#ppt_x"/>
                                          </p:val>
                                        </p:tav>
                                      </p:tavLst>
                                    </p:anim>
                                    <p:anim calcmode="lin" valueType="num">
                                      <p:cBhvr additive="base">
                                        <p:cTn id="41" dur="500" fill="hold"/>
                                        <p:tgtEl>
                                          <p:spTgt spid="152"/>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 presetClass="entr" presetSubtype="2" accel="50000" decel="50000" fill="hold" grpId="0" nodeType="afterEffect">
                                  <p:stCondLst>
                                    <p:cond delay="0"/>
                                  </p:stCondLst>
                                  <p:childTnLst>
                                    <p:set>
                                      <p:cBhvr>
                                        <p:cTn id="44" dur="1" fill="hold">
                                          <p:stCondLst>
                                            <p:cond delay="0"/>
                                          </p:stCondLst>
                                        </p:cTn>
                                        <p:tgtEl>
                                          <p:spTgt spid="154"/>
                                        </p:tgtEl>
                                        <p:attrNameLst>
                                          <p:attrName>style.visibility</p:attrName>
                                        </p:attrNameLst>
                                      </p:cBhvr>
                                      <p:to>
                                        <p:strVal val="visible"/>
                                      </p:to>
                                    </p:set>
                                    <p:anim calcmode="lin" valueType="num">
                                      <p:cBhvr additive="base">
                                        <p:cTn id="45" dur="500" fill="hold"/>
                                        <p:tgtEl>
                                          <p:spTgt spid="154"/>
                                        </p:tgtEl>
                                        <p:attrNameLst>
                                          <p:attrName>ppt_x</p:attrName>
                                        </p:attrNameLst>
                                      </p:cBhvr>
                                      <p:tavLst>
                                        <p:tav tm="0">
                                          <p:val>
                                            <p:strVal val="1+#ppt_w/2"/>
                                          </p:val>
                                        </p:tav>
                                        <p:tav tm="100000">
                                          <p:val>
                                            <p:strVal val="#ppt_x"/>
                                          </p:val>
                                        </p:tav>
                                      </p:tavLst>
                                    </p:anim>
                                    <p:anim calcmode="lin" valueType="num">
                                      <p:cBhvr additive="base">
                                        <p:cTn id="46" dur="500" fill="hold"/>
                                        <p:tgtEl>
                                          <p:spTgt spid="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8" grpId="0" bldLvl="0" animBg="1"/>
      <p:bldP spid="119" grpId="0" bldLvl="0" animBg="1"/>
      <p:bldP spid="152" grpId="0"/>
      <p:bldP spid="1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决策树介绍</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6" name="Group 7"/>
          <p:cNvGrpSpPr/>
          <p:nvPr/>
        </p:nvGrpSpPr>
        <p:grpSpPr>
          <a:xfrm>
            <a:off x="5815595" y="1268345"/>
            <a:ext cx="2391581" cy="1363527"/>
            <a:chOff x="2324103" y="1581151"/>
            <a:chExt cx="2105022" cy="1200149"/>
          </a:xfrm>
        </p:grpSpPr>
        <p:sp>
          <p:nvSpPr>
            <p:cNvPr id="7" name="Right Arrow 5"/>
            <p:cNvSpPr/>
            <p:nvPr/>
          </p:nvSpPr>
          <p:spPr>
            <a:xfrm>
              <a:off x="2781300" y="1581151"/>
              <a:ext cx="1647825" cy="1050466"/>
            </a:xfrm>
            <a:prstGeom prst="rightArrow">
              <a:avLst>
                <a:gd name="adj1" fmla="val 74773"/>
                <a:gd name="adj2" fmla="val 582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 name="Parallelogram 4"/>
            <p:cNvSpPr/>
            <p:nvPr/>
          </p:nvSpPr>
          <p:spPr>
            <a:xfrm rot="5400000" flipH="1" flipV="1">
              <a:off x="2535883" y="1964383"/>
              <a:ext cx="1062334" cy="571500"/>
            </a:xfrm>
            <a:prstGeom prst="parallelogram">
              <a:avLst>
                <a:gd name="adj" fmla="val 6324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Trapezoid 3"/>
            <p:cNvSpPr/>
            <p:nvPr/>
          </p:nvSpPr>
          <p:spPr>
            <a:xfrm rot="16200000">
              <a:off x="2491109" y="1918968"/>
              <a:ext cx="694687" cy="1028700"/>
            </a:xfrm>
            <a:prstGeom prst="trapezoid">
              <a:avLst>
                <a:gd name="adj" fmla="val 8698"/>
              </a:avLst>
            </a:prstGeom>
            <a:gradFill>
              <a:gsLst>
                <a:gs pos="0">
                  <a:schemeClr val="accent1">
                    <a:lumMod val="50000"/>
                  </a:schemeClr>
                </a:gs>
                <a:gs pos="5000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latin typeface="微软雅黑" panose="020B0503020204020204" pitchFamily="34" charset="-122"/>
                </a:rPr>
                <a:t>01</a:t>
              </a:r>
              <a:endParaRPr lang="en-US" sz="3200" dirty="0">
                <a:latin typeface="微软雅黑" panose="020B0503020204020204" pitchFamily="34" charset="-122"/>
              </a:endParaRPr>
            </a:p>
          </p:txBody>
        </p:sp>
      </p:grpSp>
      <p:grpSp>
        <p:nvGrpSpPr>
          <p:cNvPr id="10" name="Group 21"/>
          <p:cNvGrpSpPr/>
          <p:nvPr/>
        </p:nvGrpSpPr>
        <p:grpSpPr>
          <a:xfrm flipH="1">
            <a:off x="3984824" y="2532569"/>
            <a:ext cx="2391581" cy="1363527"/>
            <a:chOff x="2324103" y="1581151"/>
            <a:chExt cx="2105022" cy="1200149"/>
          </a:xfrm>
        </p:grpSpPr>
        <p:sp>
          <p:nvSpPr>
            <p:cNvPr id="11" name="Right Arrow 22"/>
            <p:cNvSpPr/>
            <p:nvPr/>
          </p:nvSpPr>
          <p:spPr>
            <a:xfrm>
              <a:off x="2781300" y="1581151"/>
              <a:ext cx="1647825" cy="1050466"/>
            </a:xfrm>
            <a:prstGeom prst="rightArrow">
              <a:avLst>
                <a:gd name="adj1" fmla="val 74773"/>
                <a:gd name="adj2" fmla="val 58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2" name="Parallelogram 23"/>
            <p:cNvSpPr/>
            <p:nvPr/>
          </p:nvSpPr>
          <p:spPr>
            <a:xfrm rot="5400000" flipH="1" flipV="1">
              <a:off x="2535883" y="1964383"/>
              <a:ext cx="1062334" cy="571500"/>
            </a:xfrm>
            <a:prstGeom prst="parallelogram">
              <a:avLst>
                <a:gd name="adj" fmla="val 63243"/>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3" name="Trapezoid 24"/>
            <p:cNvSpPr/>
            <p:nvPr/>
          </p:nvSpPr>
          <p:spPr>
            <a:xfrm rot="16200000">
              <a:off x="2491109" y="1918968"/>
              <a:ext cx="694687" cy="1028700"/>
            </a:xfrm>
            <a:prstGeom prst="trapezoid">
              <a:avLst>
                <a:gd name="adj" fmla="val 8698"/>
              </a:avLst>
            </a:prstGeom>
            <a:gradFill>
              <a:gsLst>
                <a:gs pos="0">
                  <a:schemeClr val="accent2">
                    <a:lumMod val="50000"/>
                  </a:schemeClr>
                </a:gs>
                <a:gs pos="50000">
                  <a:schemeClr val="accent2">
                    <a:lumMod val="75000"/>
                  </a:schemeClr>
                </a:gs>
                <a:gs pos="10000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微软雅黑" panose="020B0503020204020204" pitchFamily="34" charset="-122"/>
                </a:rPr>
                <a:t>02</a:t>
              </a:r>
              <a:endParaRPr lang="en-US" sz="3200" dirty="0">
                <a:latin typeface="微软雅黑" panose="020B0503020204020204" pitchFamily="34" charset="-122"/>
              </a:endParaRPr>
            </a:p>
          </p:txBody>
        </p:sp>
      </p:grpSp>
      <p:grpSp>
        <p:nvGrpSpPr>
          <p:cNvPr id="14" name="Group 27"/>
          <p:cNvGrpSpPr/>
          <p:nvPr/>
        </p:nvGrpSpPr>
        <p:grpSpPr>
          <a:xfrm>
            <a:off x="5815595" y="3796793"/>
            <a:ext cx="2391581" cy="1363527"/>
            <a:chOff x="2324103" y="1581151"/>
            <a:chExt cx="2105022" cy="1200149"/>
          </a:xfrm>
        </p:grpSpPr>
        <p:sp>
          <p:nvSpPr>
            <p:cNvPr id="15" name="Right Arrow 32"/>
            <p:cNvSpPr/>
            <p:nvPr/>
          </p:nvSpPr>
          <p:spPr>
            <a:xfrm>
              <a:off x="2781300" y="1581151"/>
              <a:ext cx="1647825" cy="1050466"/>
            </a:xfrm>
            <a:prstGeom prst="rightArrow">
              <a:avLst>
                <a:gd name="adj1" fmla="val 74773"/>
                <a:gd name="adj2" fmla="val 582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6" name="Parallelogram 33"/>
            <p:cNvSpPr/>
            <p:nvPr/>
          </p:nvSpPr>
          <p:spPr>
            <a:xfrm rot="5400000" flipH="1" flipV="1">
              <a:off x="2535883" y="1964383"/>
              <a:ext cx="1062334" cy="571500"/>
            </a:xfrm>
            <a:prstGeom prst="parallelogram">
              <a:avLst>
                <a:gd name="adj" fmla="val 63243"/>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7" name="Trapezoid 34"/>
            <p:cNvSpPr/>
            <p:nvPr/>
          </p:nvSpPr>
          <p:spPr>
            <a:xfrm rot="16200000">
              <a:off x="2491109" y="1918968"/>
              <a:ext cx="694687" cy="1028700"/>
            </a:xfrm>
            <a:prstGeom prst="trapezoid">
              <a:avLst>
                <a:gd name="adj" fmla="val 8698"/>
              </a:avLst>
            </a:prstGeom>
            <a:gradFill>
              <a:gsLst>
                <a:gs pos="0">
                  <a:schemeClr val="accent3">
                    <a:lumMod val="50000"/>
                  </a:schemeClr>
                </a:gs>
                <a:gs pos="50000">
                  <a:schemeClr val="accent3">
                    <a:lumMod val="75000"/>
                  </a:schemeClr>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latin typeface="微软雅黑" panose="020B0503020204020204" pitchFamily="34" charset="-122"/>
                </a:rPr>
                <a:t>03</a:t>
              </a:r>
              <a:endParaRPr lang="en-US" sz="3200" dirty="0">
                <a:latin typeface="微软雅黑" panose="020B0503020204020204" pitchFamily="34" charset="-122"/>
              </a:endParaRPr>
            </a:p>
          </p:txBody>
        </p:sp>
      </p:grpSp>
      <p:grpSp>
        <p:nvGrpSpPr>
          <p:cNvPr id="18" name="Group 28"/>
          <p:cNvGrpSpPr/>
          <p:nvPr/>
        </p:nvGrpSpPr>
        <p:grpSpPr>
          <a:xfrm flipH="1">
            <a:off x="3984824" y="5061018"/>
            <a:ext cx="2391581" cy="1363527"/>
            <a:chOff x="2324103" y="1581151"/>
            <a:chExt cx="2105022" cy="1200149"/>
          </a:xfrm>
        </p:grpSpPr>
        <p:sp>
          <p:nvSpPr>
            <p:cNvPr id="19" name="Right Arrow 29"/>
            <p:cNvSpPr/>
            <p:nvPr/>
          </p:nvSpPr>
          <p:spPr>
            <a:xfrm>
              <a:off x="2781300" y="1581151"/>
              <a:ext cx="1647825" cy="1050466"/>
            </a:xfrm>
            <a:prstGeom prst="rightArrow">
              <a:avLst>
                <a:gd name="adj1" fmla="val 74773"/>
                <a:gd name="adj2" fmla="val 582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0" name="Parallelogram 30"/>
            <p:cNvSpPr/>
            <p:nvPr/>
          </p:nvSpPr>
          <p:spPr>
            <a:xfrm rot="5400000" flipH="1" flipV="1">
              <a:off x="2535883" y="1964383"/>
              <a:ext cx="1062334" cy="571500"/>
            </a:xfrm>
            <a:prstGeom prst="parallelogram">
              <a:avLst>
                <a:gd name="adj" fmla="val 63243"/>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1" name="Trapezoid 31"/>
            <p:cNvSpPr/>
            <p:nvPr/>
          </p:nvSpPr>
          <p:spPr>
            <a:xfrm rot="16200000">
              <a:off x="2491109" y="1918968"/>
              <a:ext cx="694687" cy="1028700"/>
            </a:xfrm>
            <a:prstGeom prst="trapezoid">
              <a:avLst>
                <a:gd name="adj" fmla="val 8698"/>
              </a:avLst>
            </a:prstGeom>
            <a:gradFill>
              <a:gsLst>
                <a:gs pos="0">
                  <a:schemeClr val="accent4">
                    <a:lumMod val="50000"/>
                  </a:schemeClr>
                </a:gs>
                <a:gs pos="50000">
                  <a:schemeClr val="accent4">
                    <a:lumMod val="75000"/>
                  </a:schemeClr>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微软雅黑" panose="020B0503020204020204" pitchFamily="34" charset="-122"/>
                </a:rPr>
                <a:t>04</a:t>
              </a:r>
              <a:endParaRPr lang="en-US" sz="3200" dirty="0">
                <a:latin typeface="微软雅黑" panose="020B0503020204020204" pitchFamily="34" charset="-122"/>
              </a:endParaRPr>
            </a:p>
          </p:txBody>
        </p:sp>
      </p:grpSp>
      <p:sp>
        <p:nvSpPr>
          <p:cNvPr id="22" name="Freeform 157"/>
          <p:cNvSpPr>
            <a:spLocks noEditPoints="1"/>
          </p:cNvSpPr>
          <p:nvPr/>
        </p:nvSpPr>
        <p:spPr bwMode="auto">
          <a:xfrm>
            <a:off x="7253355" y="1609036"/>
            <a:ext cx="458719" cy="508000"/>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9"/>
          <p:cNvSpPr>
            <a:spLocks noEditPoints="1"/>
          </p:cNvSpPr>
          <p:nvPr/>
        </p:nvSpPr>
        <p:spPr bwMode="auto">
          <a:xfrm>
            <a:off x="4443897" y="2903332"/>
            <a:ext cx="472196" cy="475973"/>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24" name="Group 38"/>
          <p:cNvGrpSpPr/>
          <p:nvPr/>
        </p:nvGrpSpPr>
        <p:grpSpPr>
          <a:xfrm>
            <a:off x="7276301" y="4161183"/>
            <a:ext cx="475449" cy="434768"/>
            <a:chOff x="2046288" y="3759200"/>
            <a:chExt cx="296863" cy="271463"/>
          </a:xfrm>
          <a:solidFill>
            <a:schemeClr val="bg1"/>
          </a:solidFill>
        </p:grpSpPr>
        <p:sp>
          <p:nvSpPr>
            <p:cNvPr id="25"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6"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7"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30" name="Group 100"/>
          <p:cNvGrpSpPr/>
          <p:nvPr/>
        </p:nvGrpSpPr>
        <p:grpSpPr>
          <a:xfrm>
            <a:off x="4484128" y="5420140"/>
            <a:ext cx="392205" cy="487973"/>
            <a:chOff x="649288" y="2347912"/>
            <a:chExt cx="273050" cy="339725"/>
          </a:xfrm>
          <a:solidFill>
            <a:schemeClr val="bg1"/>
          </a:solidFill>
        </p:grpSpPr>
        <p:sp>
          <p:nvSpPr>
            <p:cNvPr id="31" name="Freeform 211"/>
            <p:cNvSpPr>
              <a:spLocks noEditPoints="1"/>
            </p:cNvSpPr>
            <p:nvPr/>
          </p:nvSpPr>
          <p:spPr bwMode="auto">
            <a:xfrm>
              <a:off x="727075" y="2487612"/>
              <a:ext cx="117475" cy="115888"/>
            </a:xfrm>
            <a:custGeom>
              <a:avLst/>
              <a:gdLst/>
              <a:ahLst/>
              <a:cxnLst>
                <a:cxn ang="0">
                  <a:pos x="28" y="38"/>
                </a:cxn>
                <a:cxn ang="0">
                  <a:pos x="27" y="38"/>
                </a:cxn>
                <a:cxn ang="0">
                  <a:pos x="27" y="41"/>
                </a:cxn>
                <a:cxn ang="0">
                  <a:pos x="26" y="42"/>
                </a:cxn>
                <a:cxn ang="0">
                  <a:pos x="25" y="42"/>
                </a:cxn>
                <a:cxn ang="0">
                  <a:pos x="23" y="41"/>
                </a:cxn>
                <a:cxn ang="0">
                  <a:pos x="23" y="38"/>
                </a:cxn>
                <a:cxn ang="0">
                  <a:pos x="23" y="38"/>
                </a:cxn>
                <a:cxn ang="0">
                  <a:pos x="18" y="36"/>
                </a:cxn>
                <a:cxn ang="0">
                  <a:pos x="17" y="35"/>
                </a:cxn>
                <a:cxn ang="0">
                  <a:pos x="18" y="33"/>
                </a:cxn>
                <a:cxn ang="0">
                  <a:pos x="19" y="32"/>
                </a:cxn>
                <a:cxn ang="0">
                  <a:pos x="19" y="32"/>
                </a:cxn>
                <a:cxn ang="0">
                  <a:pos x="25" y="34"/>
                </a:cxn>
                <a:cxn ang="0">
                  <a:pos x="29" y="31"/>
                </a:cxn>
                <a:cxn ang="0">
                  <a:pos x="25" y="26"/>
                </a:cxn>
                <a:cxn ang="0">
                  <a:pos x="17" y="19"/>
                </a:cxn>
                <a:cxn ang="0">
                  <a:pos x="23" y="12"/>
                </a:cxn>
                <a:cxn ang="0">
                  <a:pos x="24" y="11"/>
                </a:cxn>
                <a:cxn ang="0">
                  <a:pos x="24" y="9"/>
                </a:cxn>
                <a:cxn ang="0">
                  <a:pos x="25" y="7"/>
                </a:cxn>
                <a:cxn ang="0">
                  <a:pos x="26" y="7"/>
                </a:cxn>
                <a:cxn ang="0">
                  <a:pos x="28" y="9"/>
                </a:cxn>
                <a:cxn ang="0">
                  <a:pos x="28" y="11"/>
                </a:cxn>
                <a:cxn ang="0">
                  <a:pos x="28" y="11"/>
                </a:cxn>
                <a:cxn ang="0">
                  <a:pos x="32" y="13"/>
                </a:cxn>
                <a:cxn ang="0">
                  <a:pos x="33" y="14"/>
                </a:cxn>
                <a:cxn ang="0">
                  <a:pos x="32" y="16"/>
                </a:cxn>
                <a:cxn ang="0">
                  <a:pos x="31" y="17"/>
                </a:cxn>
                <a:cxn ang="0">
                  <a:pos x="30" y="16"/>
                </a:cxn>
                <a:cxn ang="0">
                  <a:pos x="26" y="15"/>
                </a:cxn>
                <a:cxn ang="0">
                  <a:pos x="22" y="18"/>
                </a:cxn>
                <a:cxn ang="0">
                  <a:pos x="27" y="22"/>
                </a:cxn>
                <a:cxn ang="0">
                  <a:pos x="34" y="30"/>
                </a:cxn>
                <a:cxn ang="0">
                  <a:pos x="28" y="38"/>
                </a:cxn>
                <a:cxn ang="0">
                  <a:pos x="25" y="0"/>
                </a:cxn>
                <a:cxn ang="0">
                  <a:pos x="0" y="25"/>
                </a:cxn>
                <a:cxn ang="0">
                  <a:pos x="25" y="50"/>
                </a:cxn>
                <a:cxn ang="0">
                  <a:pos x="51" y="25"/>
                </a:cxn>
                <a:cxn ang="0">
                  <a:pos x="25" y="0"/>
                </a:cxn>
              </a:cxnLst>
              <a:rect l="0" t="0" r="r" b="b"/>
              <a:pathLst>
                <a:path w="51" h="50">
                  <a:moveTo>
                    <a:pt x="28" y="38"/>
                  </a:moveTo>
                  <a:cubicBezTo>
                    <a:pt x="28" y="38"/>
                    <a:pt x="27" y="38"/>
                    <a:pt x="27" y="38"/>
                  </a:cubicBezTo>
                  <a:cubicBezTo>
                    <a:pt x="27" y="41"/>
                    <a:pt x="27" y="41"/>
                    <a:pt x="27" y="41"/>
                  </a:cubicBezTo>
                  <a:cubicBezTo>
                    <a:pt x="27" y="41"/>
                    <a:pt x="27" y="42"/>
                    <a:pt x="26" y="42"/>
                  </a:cubicBezTo>
                  <a:cubicBezTo>
                    <a:pt x="25" y="42"/>
                    <a:pt x="25" y="42"/>
                    <a:pt x="25" y="42"/>
                  </a:cubicBezTo>
                  <a:cubicBezTo>
                    <a:pt x="24" y="42"/>
                    <a:pt x="23" y="41"/>
                    <a:pt x="23" y="41"/>
                  </a:cubicBezTo>
                  <a:cubicBezTo>
                    <a:pt x="23" y="38"/>
                    <a:pt x="23" y="38"/>
                    <a:pt x="23" y="38"/>
                  </a:cubicBezTo>
                  <a:cubicBezTo>
                    <a:pt x="23" y="38"/>
                    <a:pt x="23" y="38"/>
                    <a:pt x="23" y="38"/>
                  </a:cubicBezTo>
                  <a:cubicBezTo>
                    <a:pt x="23" y="38"/>
                    <a:pt x="19" y="37"/>
                    <a:pt x="18" y="36"/>
                  </a:cubicBezTo>
                  <a:cubicBezTo>
                    <a:pt x="17" y="36"/>
                    <a:pt x="17" y="36"/>
                    <a:pt x="17" y="35"/>
                  </a:cubicBezTo>
                  <a:cubicBezTo>
                    <a:pt x="18" y="33"/>
                    <a:pt x="18" y="33"/>
                    <a:pt x="18" y="33"/>
                  </a:cubicBezTo>
                  <a:cubicBezTo>
                    <a:pt x="18" y="33"/>
                    <a:pt x="18" y="32"/>
                    <a:pt x="19" y="32"/>
                  </a:cubicBezTo>
                  <a:cubicBezTo>
                    <a:pt x="19" y="32"/>
                    <a:pt x="19" y="32"/>
                    <a:pt x="19" y="32"/>
                  </a:cubicBezTo>
                  <a:cubicBezTo>
                    <a:pt x="20" y="32"/>
                    <a:pt x="22" y="34"/>
                    <a:pt x="25" y="34"/>
                  </a:cubicBezTo>
                  <a:cubicBezTo>
                    <a:pt x="27" y="34"/>
                    <a:pt x="29" y="33"/>
                    <a:pt x="29" y="31"/>
                  </a:cubicBezTo>
                  <a:cubicBezTo>
                    <a:pt x="29" y="29"/>
                    <a:pt x="28" y="28"/>
                    <a:pt x="25" y="26"/>
                  </a:cubicBezTo>
                  <a:cubicBezTo>
                    <a:pt x="21" y="25"/>
                    <a:pt x="17" y="23"/>
                    <a:pt x="17" y="19"/>
                  </a:cubicBezTo>
                  <a:cubicBezTo>
                    <a:pt x="17" y="15"/>
                    <a:pt x="20" y="13"/>
                    <a:pt x="23" y="12"/>
                  </a:cubicBezTo>
                  <a:cubicBezTo>
                    <a:pt x="23" y="12"/>
                    <a:pt x="24" y="12"/>
                    <a:pt x="24" y="11"/>
                  </a:cubicBezTo>
                  <a:cubicBezTo>
                    <a:pt x="24" y="9"/>
                    <a:pt x="24" y="9"/>
                    <a:pt x="24" y="9"/>
                  </a:cubicBezTo>
                  <a:cubicBezTo>
                    <a:pt x="24" y="8"/>
                    <a:pt x="24" y="7"/>
                    <a:pt x="25" y="7"/>
                  </a:cubicBezTo>
                  <a:cubicBezTo>
                    <a:pt x="26" y="7"/>
                    <a:pt x="26" y="7"/>
                    <a:pt x="26" y="7"/>
                  </a:cubicBezTo>
                  <a:cubicBezTo>
                    <a:pt x="27" y="7"/>
                    <a:pt x="28" y="8"/>
                    <a:pt x="28" y="9"/>
                  </a:cubicBezTo>
                  <a:cubicBezTo>
                    <a:pt x="28" y="11"/>
                    <a:pt x="28" y="11"/>
                    <a:pt x="28" y="11"/>
                  </a:cubicBezTo>
                  <a:cubicBezTo>
                    <a:pt x="28" y="11"/>
                    <a:pt x="28" y="11"/>
                    <a:pt x="28" y="11"/>
                  </a:cubicBezTo>
                  <a:cubicBezTo>
                    <a:pt x="28" y="11"/>
                    <a:pt x="31" y="12"/>
                    <a:pt x="32" y="13"/>
                  </a:cubicBezTo>
                  <a:cubicBezTo>
                    <a:pt x="33" y="13"/>
                    <a:pt x="33" y="13"/>
                    <a:pt x="33" y="14"/>
                  </a:cubicBezTo>
                  <a:cubicBezTo>
                    <a:pt x="32" y="16"/>
                    <a:pt x="32" y="16"/>
                    <a:pt x="32" y="16"/>
                  </a:cubicBezTo>
                  <a:cubicBezTo>
                    <a:pt x="32" y="16"/>
                    <a:pt x="32" y="17"/>
                    <a:pt x="31" y="17"/>
                  </a:cubicBezTo>
                  <a:cubicBezTo>
                    <a:pt x="31" y="17"/>
                    <a:pt x="31" y="16"/>
                    <a:pt x="30" y="16"/>
                  </a:cubicBezTo>
                  <a:cubicBezTo>
                    <a:pt x="30" y="16"/>
                    <a:pt x="28" y="15"/>
                    <a:pt x="26" y="15"/>
                  </a:cubicBezTo>
                  <a:cubicBezTo>
                    <a:pt x="23" y="15"/>
                    <a:pt x="22" y="17"/>
                    <a:pt x="22" y="18"/>
                  </a:cubicBezTo>
                  <a:cubicBezTo>
                    <a:pt x="22" y="20"/>
                    <a:pt x="23" y="21"/>
                    <a:pt x="27" y="22"/>
                  </a:cubicBezTo>
                  <a:cubicBezTo>
                    <a:pt x="32" y="24"/>
                    <a:pt x="34" y="27"/>
                    <a:pt x="34" y="30"/>
                  </a:cubicBezTo>
                  <a:cubicBezTo>
                    <a:pt x="34" y="34"/>
                    <a:pt x="32" y="37"/>
                    <a:pt x="28" y="38"/>
                  </a:cubicBezTo>
                  <a:moveTo>
                    <a:pt x="25" y="0"/>
                  </a:moveTo>
                  <a:cubicBezTo>
                    <a:pt x="12" y="0"/>
                    <a:pt x="0" y="11"/>
                    <a:pt x="0" y="25"/>
                  </a:cubicBezTo>
                  <a:cubicBezTo>
                    <a:pt x="0" y="39"/>
                    <a:pt x="12" y="50"/>
                    <a:pt x="25" y="50"/>
                  </a:cubicBezTo>
                  <a:cubicBezTo>
                    <a:pt x="39" y="50"/>
                    <a:pt x="51" y="39"/>
                    <a:pt x="51" y="25"/>
                  </a:cubicBezTo>
                  <a:cubicBezTo>
                    <a:pt x="51" y="11"/>
                    <a:pt x="39" y="0"/>
                    <a:pt x="25"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2" name="Freeform 212"/>
            <p:cNvSpPr>
              <a:spLocks noEditPoints="1"/>
            </p:cNvSpPr>
            <p:nvPr/>
          </p:nvSpPr>
          <p:spPr bwMode="auto">
            <a:xfrm>
              <a:off x="649288" y="2347912"/>
              <a:ext cx="273050" cy="339725"/>
            </a:xfrm>
            <a:custGeom>
              <a:avLst/>
              <a:gdLst/>
              <a:ahLst/>
              <a:cxnLst>
                <a:cxn ang="0">
                  <a:pos x="59" y="118"/>
                </a:cxn>
                <a:cxn ang="0">
                  <a:pos x="27" y="86"/>
                </a:cxn>
                <a:cxn ang="0">
                  <a:pos x="59" y="53"/>
                </a:cxn>
                <a:cxn ang="0">
                  <a:pos x="92" y="86"/>
                </a:cxn>
                <a:cxn ang="0">
                  <a:pos x="59" y="118"/>
                </a:cxn>
                <a:cxn ang="0">
                  <a:pos x="76" y="27"/>
                </a:cxn>
                <a:cxn ang="0">
                  <a:pos x="76" y="25"/>
                </a:cxn>
                <a:cxn ang="0">
                  <a:pos x="90" y="8"/>
                </a:cxn>
                <a:cxn ang="0">
                  <a:pos x="87" y="0"/>
                </a:cxn>
                <a:cxn ang="0">
                  <a:pos x="32" y="0"/>
                </a:cxn>
                <a:cxn ang="0">
                  <a:pos x="29" y="8"/>
                </a:cxn>
                <a:cxn ang="0">
                  <a:pos x="43" y="25"/>
                </a:cxn>
                <a:cxn ang="0">
                  <a:pos x="42" y="27"/>
                </a:cxn>
                <a:cxn ang="0">
                  <a:pos x="0" y="104"/>
                </a:cxn>
                <a:cxn ang="0">
                  <a:pos x="59" y="148"/>
                </a:cxn>
                <a:cxn ang="0">
                  <a:pos x="119" y="104"/>
                </a:cxn>
                <a:cxn ang="0">
                  <a:pos x="76" y="27"/>
                </a:cxn>
              </a:cxnLst>
              <a:rect l="0" t="0" r="r" b="b"/>
              <a:pathLst>
                <a:path w="119" h="148">
                  <a:moveTo>
                    <a:pt x="59" y="118"/>
                  </a:moveTo>
                  <a:cubicBezTo>
                    <a:pt x="41" y="118"/>
                    <a:pt x="27" y="104"/>
                    <a:pt x="27" y="86"/>
                  </a:cubicBezTo>
                  <a:cubicBezTo>
                    <a:pt x="27" y="68"/>
                    <a:pt x="41" y="53"/>
                    <a:pt x="59" y="53"/>
                  </a:cubicBezTo>
                  <a:cubicBezTo>
                    <a:pt x="78" y="53"/>
                    <a:pt x="92" y="68"/>
                    <a:pt x="92" y="86"/>
                  </a:cubicBezTo>
                  <a:cubicBezTo>
                    <a:pt x="92" y="104"/>
                    <a:pt x="78" y="118"/>
                    <a:pt x="59" y="118"/>
                  </a:cubicBezTo>
                  <a:moveTo>
                    <a:pt x="76" y="27"/>
                  </a:moveTo>
                  <a:cubicBezTo>
                    <a:pt x="76" y="26"/>
                    <a:pt x="75" y="26"/>
                    <a:pt x="76" y="25"/>
                  </a:cubicBezTo>
                  <a:cubicBezTo>
                    <a:pt x="90" y="8"/>
                    <a:pt x="90" y="8"/>
                    <a:pt x="90" y="8"/>
                  </a:cubicBezTo>
                  <a:cubicBezTo>
                    <a:pt x="94" y="4"/>
                    <a:pt x="92" y="0"/>
                    <a:pt x="87" y="0"/>
                  </a:cubicBezTo>
                  <a:cubicBezTo>
                    <a:pt x="32" y="0"/>
                    <a:pt x="32" y="0"/>
                    <a:pt x="32" y="0"/>
                  </a:cubicBezTo>
                  <a:cubicBezTo>
                    <a:pt x="27" y="0"/>
                    <a:pt x="25" y="4"/>
                    <a:pt x="29" y="8"/>
                  </a:cubicBezTo>
                  <a:cubicBezTo>
                    <a:pt x="43" y="25"/>
                    <a:pt x="43" y="25"/>
                    <a:pt x="43" y="25"/>
                  </a:cubicBezTo>
                  <a:cubicBezTo>
                    <a:pt x="44" y="26"/>
                    <a:pt x="43" y="27"/>
                    <a:pt x="42" y="27"/>
                  </a:cubicBezTo>
                  <a:cubicBezTo>
                    <a:pt x="18" y="40"/>
                    <a:pt x="0" y="78"/>
                    <a:pt x="0" y="104"/>
                  </a:cubicBezTo>
                  <a:cubicBezTo>
                    <a:pt x="0" y="137"/>
                    <a:pt x="27" y="148"/>
                    <a:pt x="59" y="148"/>
                  </a:cubicBezTo>
                  <a:cubicBezTo>
                    <a:pt x="92" y="148"/>
                    <a:pt x="119" y="137"/>
                    <a:pt x="119" y="104"/>
                  </a:cubicBezTo>
                  <a:cubicBezTo>
                    <a:pt x="119" y="77"/>
                    <a:pt x="101" y="40"/>
                    <a:pt x="76" y="27"/>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3" name="TextBox 47"/>
          <p:cNvSpPr txBox="1"/>
          <p:nvPr/>
        </p:nvSpPr>
        <p:spPr>
          <a:xfrm>
            <a:off x="8487245" y="1414672"/>
            <a:ext cx="2819732" cy="698500"/>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chemeClr val="accent1"/>
                </a:solidFill>
                <a:latin typeface="微软雅黑" panose="020B0503020204020204" pitchFamily="34" charset="-122"/>
                <a:ea typeface="宋体" panose="02010600030101010101" pitchFamily="2" charset="-122"/>
              </a:rPr>
              <a:t>通俗理解决策树算法</a:t>
            </a:r>
            <a:endParaRPr lang="zh-CN" altLang="en-US" sz="1600" b="1" dirty="0">
              <a:solidFill>
                <a:schemeClr val="accent1"/>
              </a:solidFill>
              <a:latin typeface="微软雅黑" panose="020B0503020204020204" pitchFamily="34" charset="-122"/>
              <a:ea typeface="宋体" panose="02010600030101010101" pitchFamily="2" charset="-122"/>
            </a:endParaRPr>
          </a:p>
          <a:p>
            <a:pPr defTabSz="1218565">
              <a:spcBef>
                <a:spcPct val="20000"/>
              </a:spcBef>
              <a:defRPr/>
            </a:pPr>
            <a:r>
              <a:rPr lang="zh-CN" altLang="en-US" sz="1335" dirty="0">
                <a:latin typeface="微软雅黑" panose="020B0503020204020204" pitchFamily="34" charset="-122"/>
                <a:ea typeface="微软雅黑" panose="020B0503020204020204" pitchFamily="34" charset="-122"/>
              </a:rPr>
              <a:t>策树算法主要用于分类，分类顾名思义就是将不同的事物进行分类。</a:t>
            </a:r>
            <a:endParaRPr lang="zh-CN" altLang="en-US" sz="1335" dirty="0">
              <a:latin typeface="微软雅黑" panose="020B0503020204020204" pitchFamily="34" charset="-122"/>
              <a:ea typeface="微软雅黑" panose="020B0503020204020204" pitchFamily="34" charset="-122"/>
            </a:endParaRPr>
          </a:p>
        </p:txBody>
      </p:sp>
      <p:sp>
        <p:nvSpPr>
          <p:cNvPr id="34" name="TextBox 49"/>
          <p:cNvSpPr txBox="1"/>
          <p:nvPr/>
        </p:nvSpPr>
        <p:spPr>
          <a:xfrm>
            <a:off x="1153160" y="2632075"/>
            <a:ext cx="2385695" cy="904240"/>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chemeClr val="accent2"/>
                </a:solidFill>
                <a:latin typeface="微软雅黑" panose="020B0503020204020204" pitchFamily="34" charset="-122"/>
                <a:ea typeface="宋体" panose="02010600030101010101" pitchFamily="2" charset="-122"/>
              </a:rPr>
              <a:t>专业术语</a:t>
            </a:r>
            <a:endParaRPr lang="zh-CN" altLang="en-US" sz="1600" b="1" dirty="0">
              <a:solidFill>
                <a:schemeClr val="accent2"/>
              </a:solidFill>
              <a:latin typeface="微软雅黑" panose="020B0503020204020204" pitchFamily="34" charset="-122"/>
              <a:ea typeface="宋体" panose="02010600030101010101" pitchFamily="2" charset="-122"/>
            </a:endParaRPr>
          </a:p>
          <a:p>
            <a:pPr algn="r" defTabSz="1218565">
              <a:spcBef>
                <a:spcPct val="20000"/>
              </a:spcBef>
              <a:defRPr/>
            </a:pPr>
            <a:r>
              <a:rPr lang="zh-CN" altLang="en-US" sz="1335" dirty="0">
                <a:latin typeface="微软雅黑" panose="020B0503020204020204" pitchFamily="34" charset="-122"/>
                <a:ea typeface="微软雅黑" panose="020B0503020204020204" pitchFamily="34" charset="-122"/>
              </a:rPr>
              <a:t>决策树是一颗多叉树，它是一种监督学习</a:t>
            </a:r>
            <a:r>
              <a:rPr lang="en-US" altLang="zh-CN" sz="1335" dirty="0">
                <a:latin typeface="微软雅黑" panose="020B0503020204020204" pitchFamily="34" charset="-122"/>
                <a:ea typeface="微软雅黑" panose="020B0503020204020204" pitchFamily="34" charset="-122"/>
              </a:rPr>
              <a:t>,是通过事务的多个不同属性来对事务进行分类的</a:t>
            </a:r>
            <a:r>
              <a:rPr lang="zh-CN" altLang="en-US" sz="1335" dirty="0">
                <a:latin typeface="微软雅黑" panose="020B0503020204020204" pitchFamily="34" charset="-122"/>
                <a:ea typeface="微软雅黑" panose="020B0503020204020204" pitchFamily="34" charset="-122"/>
              </a:rPr>
              <a:t>。</a:t>
            </a:r>
            <a:endParaRPr lang="zh-CN" altLang="en-US" sz="1335" dirty="0">
              <a:latin typeface="微软雅黑" panose="020B0503020204020204" pitchFamily="34" charset="-122"/>
              <a:ea typeface="微软雅黑" panose="020B0503020204020204" pitchFamily="34" charset="-122"/>
            </a:endParaRPr>
          </a:p>
        </p:txBody>
      </p:sp>
      <p:sp>
        <p:nvSpPr>
          <p:cNvPr id="35" name="TextBox 50"/>
          <p:cNvSpPr txBox="1"/>
          <p:nvPr/>
        </p:nvSpPr>
        <p:spPr>
          <a:xfrm>
            <a:off x="8487245" y="3945836"/>
            <a:ext cx="2819732" cy="2344420"/>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chemeClr val="accent3"/>
                </a:solidFill>
                <a:latin typeface="微软雅黑" panose="020B0503020204020204" pitchFamily="34" charset="-122"/>
                <a:ea typeface="微软雅黑" panose="020B0503020204020204" pitchFamily="34" charset="-122"/>
              </a:rPr>
              <a:t>生成一个决策树主要的步骤</a:t>
            </a:r>
            <a:endParaRPr lang="zh-CN" altLang="en-US" sz="1600" b="1" dirty="0">
              <a:solidFill>
                <a:schemeClr val="accent3"/>
              </a:solidFill>
              <a:latin typeface="微软雅黑" panose="020B0503020204020204" pitchFamily="34" charset="-122"/>
              <a:ea typeface="微软雅黑" panose="020B0503020204020204" pitchFamily="34" charset="-122"/>
            </a:endParaRPr>
          </a:p>
          <a:p>
            <a:pPr defTabSz="1218565">
              <a:spcBef>
                <a:spcPct val="20000"/>
              </a:spcBef>
              <a:defRPr/>
            </a:pPr>
            <a:r>
              <a:rPr lang="zh-CN" altLang="en-US" sz="1335" dirty="0">
                <a:latin typeface="微软雅黑" panose="020B0503020204020204" pitchFamily="34" charset="-122"/>
                <a:ea typeface="微软雅黑" panose="020B0503020204020204" pitchFamily="34" charset="-122"/>
              </a:rPr>
              <a:t>1.学习：决策树生成算发分析训练数据，生成决策树。</a:t>
            </a:r>
            <a:endParaRPr lang="zh-CN" altLang="en-US" sz="1335" dirty="0">
              <a:latin typeface="微软雅黑" panose="020B0503020204020204" pitchFamily="34" charset="-122"/>
              <a:ea typeface="微软雅黑" panose="020B0503020204020204" pitchFamily="34" charset="-122"/>
            </a:endParaRPr>
          </a:p>
          <a:p>
            <a:pPr defTabSz="1218565">
              <a:spcBef>
                <a:spcPct val="20000"/>
              </a:spcBef>
              <a:defRPr/>
            </a:pPr>
            <a:r>
              <a:rPr lang="zh-CN" altLang="en-US" sz="1335" dirty="0">
                <a:latin typeface="微软雅黑" panose="020B0503020204020204" pitchFamily="34" charset="-122"/>
                <a:ea typeface="微软雅黑" panose="020B0503020204020204" pitchFamily="34" charset="-122"/>
              </a:rPr>
              <a:t>2.数据校验:通过校验数据评估这个决策树正确率如何，如果可以接受，就可以用于新数据的分类。</a:t>
            </a:r>
            <a:endParaRPr lang="zh-CN" altLang="en-US" sz="1335" dirty="0">
              <a:latin typeface="微软雅黑" panose="020B0503020204020204" pitchFamily="34" charset="-122"/>
              <a:ea typeface="微软雅黑" panose="020B0503020204020204" pitchFamily="34" charset="-122"/>
            </a:endParaRPr>
          </a:p>
          <a:p>
            <a:pPr defTabSz="1218565">
              <a:spcBef>
                <a:spcPct val="20000"/>
              </a:spcBef>
              <a:defRPr/>
            </a:pPr>
            <a:endParaRPr lang="zh-CN" altLang="en-US" sz="1335" dirty="0">
              <a:latin typeface="微软雅黑" panose="020B0503020204020204" pitchFamily="34" charset="-122"/>
              <a:ea typeface="微软雅黑" panose="020B0503020204020204" pitchFamily="34" charset="-122"/>
            </a:endParaRPr>
          </a:p>
          <a:p>
            <a:pPr defTabSz="1218565">
              <a:spcBef>
                <a:spcPct val="20000"/>
              </a:spcBef>
              <a:defRPr/>
            </a:pPr>
            <a:endParaRPr lang="zh-CN" altLang="en-US" sz="1335" dirty="0">
              <a:latin typeface="微软雅黑" panose="020B0503020204020204" pitchFamily="34" charset="-122"/>
              <a:ea typeface="微软雅黑" panose="020B0503020204020204" pitchFamily="34" charset="-122"/>
            </a:endParaRPr>
          </a:p>
          <a:p>
            <a:pPr defTabSz="1218565">
              <a:spcBef>
                <a:spcPct val="20000"/>
              </a:spcBef>
              <a:defRPr/>
            </a:pPr>
            <a:endParaRPr lang="zh-CN" altLang="en-US" sz="1335" dirty="0">
              <a:latin typeface="微软雅黑" panose="020B0503020204020204" pitchFamily="34" charset="-122"/>
              <a:ea typeface="微软雅黑" panose="020B0503020204020204" pitchFamily="34" charset="-122"/>
            </a:endParaRPr>
          </a:p>
          <a:p>
            <a:pPr defTabSz="1218565">
              <a:spcBef>
                <a:spcPct val="20000"/>
              </a:spcBef>
              <a:defRPr/>
            </a:pPr>
            <a:endParaRPr lang="zh-CN" altLang="en-US" sz="1335" dirty="0">
              <a:latin typeface="微软雅黑" panose="020B0503020204020204" pitchFamily="34" charset="-122"/>
              <a:ea typeface="微软雅黑" panose="020B0503020204020204" pitchFamily="34" charset="-122"/>
            </a:endParaRPr>
          </a:p>
        </p:txBody>
      </p:sp>
      <p:sp>
        <p:nvSpPr>
          <p:cNvPr id="36" name="TextBox 52"/>
          <p:cNvSpPr txBox="1"/>
          <p:nvPr/>
        </p:nvSpPr>
        <p:spPr>
          <a:xfrm>
            <a:off x="874645" y="5200372"/>
            <a:ext cx="2819732" cy="698500"/>
          </a:xfrm>
          <a:prstGeom prst="rect">
            <a:avLst/>
          </a:prstGeom>
          <a:noFill/>
        </p:spPr>
        <p:txBody>
          <a:bodyPr wrap="square" lIns="0" tIns="0" rIns="0" bIns="0" rtlCol="0" anchor="t">
            <a:spAutoFit/>
          </a:bodyPr>
          <a:lstStyle/>
          <a:p>
            <a:pPr algn="r" defTabSz="1218565">
              <a:spcBef>
                <a:spcPct val="20000"/>
              </a:spcBef>
              <a:defRPr/>
            </a:pPr>
            <a:r>
              <a:rPr lang="zh-CN" altLang="zh-CN" sz="1600" b="1" dirty="0">
                <a:solidFill>
                  <a:schemeClr val="accent4"/>
                </a:solidFill>
                <a:latin typeface="微软雅黑" panose="020B0503020204020204" pitchFamily="34" charset="-122"/>
                <a:ea typeface="微软雅黑" panose="020B0503020204020204" pitchFamily="34" charset="-122"/>
              </a:rPr>
              <a:t>数据分类</a:t>
            </a:r>
            <a:endParaRPr lang="zh-CN" altLang="zh-CN" sz="1600" b="1" dirty="0">
              <a:solidFill>
                <a:schemeClr val="accent4"/>
              </a:solidFill>
              <a:latin typeface="微软雅黑" panose="020B0503020204020204" pitchFamily="34" charset="-122"/>
              <a:ea typeface="微软雅黑" panose="020B0503020204020204" pitchFamily="34" charset="-122"/>
            </a:endParaRPr>
          </a:p>
          <a:p>
            <a:pPr algn="r" defTabSz="1218565">
              <a:spcBef>
                <a:spcPct val="20000"/>
              </a:spcBef>
              <a:defRPr/>
            </a:pPr>
            <a:r>
              <a:rPr lang="zh-CN" altLang="en-US" sz="1335" dirty="0">
                <a:latin typeface="微软雅黑" panose="020B0503020204020204" pitchFamily="34" charset="-122"/>
                <a:ea typeface="宋体" panose="02010600030101010101" pitchFamily="2" charset="-122"/>
              </a:rPr>
              <a:t>载入未分类的新数据，通过与决策树校验匹配，获取数据分类结果。</a:t>
            </a:r>
            <a:endParaRPr lang="zh-CN" altLang="en-US" sz="1335" dirty="0">
              <a:latin typeface="微软雅黑" panose="020B0503020204020204" pitchFamily="34"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 presetClass="entr" presetSubtype="2" accel="50000" decel="5000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2"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500"/>
                                        <p:tgtEl>
                                          <p:spTgt spid="10"/>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 presetClass="entr" presetSubtype="8" accel="50000" decel="5000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0-#ppt_w/2"/>
                                          </p:val>
                                        </p:tav>
                                        <p:tav tm="100000">
                                          <p:val>
                                            <p:strVal val="#ppt_x"/>
                                          </p:val>
                                        </p:tav>
                                      </p:tavLst>
                                    </p:anim>
                                    <p:anim calcmode="lin" valueType="num">
                                      <p:cBhvr additive="base">
                                        <p:cTn id="41" dur="500" fill="hold"/>
                                        <p:tgtEl>
                                          <p:spTgt spid="34"/>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1+#ppt_w/2"/>
                                          </p:val>
                                        </p:tav>
                                        <p:tav tm="100000">
                                          <p:val>
                                            <p:strVal val="#ppt_x"/>
                                          </p:val>
                                        </p:tav>
                                      </p:tavLst>
                                    </p:anim>
                                    <p:anim calcmode="lin" valueType="num">
                                      <p:cBhvr additive="base">
                                        <p:cTn id="55" dur="500" fill="hold"/>
                                        <p:tgtEl>
                                          <p:spTgt spid="35"/>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2" presetClass="entr" presetSubtype="2"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500"/>
                                        <p:tgtEl>
                                          <p:spTgt spid="18"/>
                                        </p:tgtEl>
                                      </p:cBhvr>
                                    </p:animEffect>
                                  </p:childTnLst>
                                </p:cTn>
                              </p:par>
                            </p:childTnLst>
                          </p:cTn>
                        </p:par>
                        <p:par>
                          <p:cTn id="60" fill="hold">
                            <p:stCondLst>
                              <p:cond delay="6000"/>
                            </p:stCondLst>
                            <p:childTnLst>
                              <p:par>
                                <p:cTn id="61" presetID="23" presetClass="entr" presetSubtype="16"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childTnLst>
                                </p:cTn>
                              </p:par>
                            </p:childTnLst>
                          </p:cTn>
                        </p:par>
                        <p:par>
                          <p:cTn id="65" fill="hold">
                            <p:stCondLst>
                              <p:cond delay="6500"/>
                            </p:stCondLst>
                            <p:childTnLst>
                              <p:par>
                                <p:cTn id="66" presetID="2" presetClass="entr" presetSubtype="8" accel="50000" decel="5000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0-#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2" grpId="0" animBg="1"/>
      <p:bldP spid="23" grpId="0" animBg="1"/>
      <p:bldP spid="33" grpId="0"/>
      <p:bldP spid="34" grpId="0"/>
      <p:bldP spid="35" grpId="0"/>
      <p:bldP spid="36" grpId="0"/>
    </p:bldLst>
  </p:timing>
</p:sld>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Words>
  <Application>WPS 演示</Application>
  <PresentationFormat>宽屏</PresentationFormat>
  <Paragraphs>259</Paragraphs>
  <Slides>18</Slides>
  <Notes>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18</vt:i4>
      </vt:variant>
    </vt:vector>
  </HeadingPairs>
  <TitlesOfParts>
    <vt:vector size="45" baseType="lpstr">
      <vt:lpstr>Arial</vt:lpstr>
      <vt:lpstr>宋体</vt:lpstr>
      <vt:lpstr>Wingdings</vt:lpstr>
      <vt:lpstr>微软雅黑</vt:lpstr>
      <vt:lpstr>Arial Unicode MS</vt:lpstr>
      <vt:lpstr>Raleway</vt:lpstr>
      <vt:lpstr>FontAwesome</vt:lpstr>
      <vt:lpstr>Structr Regular</vt:lpstr>
      <vt:lpstr>魂心</vt:lpstr>
      <vt:lpstr>等线</vt:lpstr>
      <vt:lpstr>中國龍創藝體</vt:lpstr>
      <vt:lpstr>中國龍新藝體</vt:lpstr>
      <vt:lpstr>中國龍豪行書</vt:lpstr>
      <vt:lpstr>书体坊安景臣钢笔行书</vt:lpstr>
      <vt:lpstr>书体坊王学勤钢笔行书</vt:lpstr>
      <vt:lpstr>书体坊硬笔行书3500</vt:lpstr>
      <vt:lpstr>书体坊米芾体</vt:lpstr>
      <vt:lpstr>书体坊赵九江钢笔楷书</vt:lpstr>
      <vt:lpstr>书体坊赵九江钢笔行书</vt:lpstr>
      <vt:lpstr>书体坊郭小语钢笔楷体</vt:lpstr>
      <vt:lpstr>仿宋</vt:lpstr>
      <vt:lpstr>全新硬笔楷书简</vt:lpstr>
      <vt:lpstr>书体坊雪纯体3500</vt:lpstr>
      <vt:lpstr>全真超特黑</vt:lpstr>
      <vt:lpstr>创艺简楷体</vt:lpstr>
      <vt:lpstr>书体坊兰亭体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阿飞</dc:creator>
  <cp:lastModifiedBy>褪去浮尘1411653950</cp:lastModifiedBy>
  <cp:revision>45</cp:revision>
  <dcterms:created xsi:type="dcterms:W3CDTF">2017-04-15T05:24:00Z</dcterms:created>
  <dcterms:modified xsi:type="dcterms:W3CDTF">2018-04-27T08:43:49Z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