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69" r:id="rId8"/>
    <p:sldId id="270" r:id="rId9"/>
    <p:sldId id="271" r:id="rId10"/>
    <p:sldId id="272" r:id="rId11"/>
    <p:sldId id="259" r:id="rId12"/>
    <p:sldId id="273" r:id="rId13"/>
    <p:sldId id="274" r:id="rId14"/>
    <p:sldId id="275" r:id="rId15"/>
    <p:sldId id="276" r:id="rId16"/>
    <p:sldId id="277" r:id="rId17"/>
    <p:sldId id="278" r:id="rId18"/>
    <p:sldId id="268" r:id="rId1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2018/4/17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2018/4/17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2018/4/17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2018/4/17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2018/4/17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2018/4/17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2018/4/17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2018/4/17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2018/4/17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2018/4/17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2018/4/17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2018/4/17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2018/4/17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2018/4/17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dufeZLYL/springboot-penguin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39.108.120.164/OnlineExam/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/>
          <a:p>
            <a:pPr rtl="0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在线考试系统的设计与实现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104899" y="4174435"/>
            <a:ext cx="5876164" cy="1372909"/>
          </a:xfrm>
        </p:spPr>
        <p:txBody>
          <a:bodyPr rtlCol="0">
            <a:normAutofit fontScale="70000" lnSpcReduction="20000"/>
          </a:bodyPr>
          <a:lstStyle/>
          <a:p>
            <a:pPr rtl="0">
              <a:lnSpc>
                <a:spcPct val="150000"/>
              </a:lnSpc>
            </a:pPr>
            <a:r>
              <a:rPr lang="zh-CN" altLang="en-US" sz="2300" dirty="0"/>
              <a:t>答辩人：曾庆熙</a:t>
            </a:r>
            <a:endParaRPr lang="en-US" altLang="zh-CN" sz="2300" dirty="0"/>
          </a:p>
          <a:p>
            <a:pPr rtl="0">
              <a:lnSpc>
                <a:spcPct val="150000"/>
              </a:lnSpc>
            </a:pPr>
            <a:r>
              <a:rPr lang="zh-CN" altLang="en-US" sz="2300" dirty="0"/>
              <a:t>班级：软件工程</a:t>
            </a:r>
            <a:r>
              <a:rPr lang="en-US" altLang="zh-CN" sz="2300" dirty="0"/>
              <a:t>2</a:t>
            </a:r>
            <a:r>
              <a:rPr lang="zh-CN" altLang="en-US" sz="2300" dirty="0"/>
              <a:t>班</a:t>
            </a:r>
            <a:endParaRPr lang="en-US" altLang="zh-CN" sz="2300" dirty="0"/>
          </a:p>
          <a:p>
            <a:pPr rtl="0">
              <a:lnSpc>
                <a:spcPct val="150000"/>
              </a:lnSpc>
            </a:pPr>
            <a:r>
              <a:rPr lang="zh-CN" altLang="en-US" sz="2300" dirty="0"/>
              <a:t>学号：</a:t>
            </a:r>
            <a:r>
              <a:rPr lang="en-US" altLang="zh-CN" sz="2300" dirty="0"/>
              <a:t>14251104208</a:t>
            </a:r>
          </a:p>
          <a:p>
            <a:pPr rtl="0">
              <a:lnSpc>
                <a:spcPct val="150000"/>
              </a:lnSpc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指导老师：袁志斌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占位符 3" descr="桌上一本打开的书，书架在背景中模糊显示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技术选型                                                                    开发环境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10636526" cy="4571999"/>
          </a:xfrm>
        </p:spPr>
        <p:txBody>
          <a:bodyPr rtlCol="0"/>
          <a:lstStyle/>
          <a:p>
            <a:r>
              <a:rPr lang="zh-CN" altLang="en-US" dirty="0"/>
              <a:t>操作系统：</a:t>
            </a:r>
            <a:r>
              <a:rPr lang="en-US" altLang="zh-CN" dirty="0"/>
              <a:t>Windows 10</a:t>
            </a:r>
          </a:p>
          <a:p>
            <a:r>
              <a:rPr lang="zh-CN" altLang="en-US" dirty="0"/>
              <a:t>编程语言</a:t>
            </a:r>
            <a:r>
              <a:rPr lang="en-US" altLang="zh-CN" dirty="0"/>
              <a:t>: Java 8</a:t>
            </a:r>
          </a:p>
          <a:p>
            <a:r>
              <a:rPr lang="zh-CN" altLang="en-US" dirty="0"/>
              <a:t>开发工具</a:t>
            </a:r>
            <a:r>
              <a:rPr lang="en-US" altLang="zh-CN" dirty="0"/>
              <a:t>: IDEA</a:t>
            </a:r>
            <a:r>
              <a:rPr lang="zh-CN" altLang="en-US" dirty="0"/>
              <a:t>、</a:t>
            </a:r>
            <a:r>
              <a:rPr lang="en-US" altLang="zh-CN" dirty="0" err="1"/>
              <a:t>Navicat</a:t>
            </a:r>
            <a:r>
              <a:rPr lang="zh-CN" altLang="en-US" dirty="0"/>
              <a:t>、</a:t>
            </a:r>
            <a:r>
              <a:rPr lang="en-US" altLang="zh-CN" dirty="0"/>
              <a:t>Git</a:t>
            </a:r>
          </a:p>
          <a:p>
            <a:r>
              <a:rPr lang="zh-CN" altLang="en-US" dirty="0"/>
              <a:t>项目构建</a:t>
            </a:r>
            <a:r>
              <a:rPr lang="en-US" altLang="zh-CN" dirty="0"/>
              <a:t>: Maven 3.3.9</a:t>
            </a:r>
          </a:p>
          <a:p>
            <a:r>
              <a:rPr lang="zh-CN" altLang="en-US" dirty="0"/>
              <a:t>服务器：</a:t>
            </a:r>
            <a:r>
              <a:rPr lang="en-US" altLang="zh-CN" dirty="0"/>
              <a:t>Tomcat 8.5</a:t>
            </a:r>
          </a:p>
          <a:p>
            <a:r>
              <a:rPr lang="zh-CN" altLang="en-US" dirty="0"/>
              <a:t>数据库</a:t>
            </a:r>
            <a:r>
              <a:rPr lang="en-US" altLang="zh-CN" dirty="0"/>
              <a:t>: MySQL</a:t>
            </a:r>
            <a:r>
              <a:rPr lang="zh-CN" altLang="en-US" dirty="0"/>
              <a:t>、</a:t>
            </a:r>
            <a:r>
              <a:rPr lang="en-US" altLang="zh-CN" dirty="0" err="1"/>
              <a:t>Redis</a:t>
            </a:r>
            <a:endParaRPr lang="en-US" altLang="zh-CN" dirty="0"/>
          </a:p>
          <a:p>
            <a:r>
              <a:rPr lang="zh-CN" altLang="en-US" dirty="0"/>
              <a:t>代码托管平台</a:t>
            </a:r>
            <a:r>
              <a:rPr lang="en-US" altLang="zh-CN" dirty="0"/>
              <a:t>: GitHub </a:t>
            </a:r>
            <a:r>
              <a:rPr lang="zh-CN" altLang="en-US">
                <a:hlinkClick r:id="rId2"/>
              </a:rPr>
              <a:t>项目入口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334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技术选型                                                                    部署环境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899" y="1600200"/>
            <a:ext cx="10716039" cy="4571999"/>
          </a:xfrm>
        </p:spPr>
        <p:txBody>
          <a:bodyPr rtlCol="0"/>
          <a:lstStyle/>
          <a:p>
            <a:r>
              <a:rPr lang="zh-CN" altLang="en-US" dirty="0"/>
              <a:t>操作系统</a:t>
            </a:r>
            <a:r>
              <a:rPr lang="en-US" altLang="zh-CN" dirty="0"/>
              <a:t>: CentOS 7.4</a:t>
            </a:r>
          </a:p>
          <a:p>
            <a:r>
              <a:rPr lang="zh-CN" altLang="en-US" dirty="0"/>
              <a:t>编程语言</a:t>
            </a:r>
            <a:r>
              <a:rPr lang="en-US" altLang="zh-CN" dirty="0"/>
              <a:t>: Java 8</a:t>
            </a:r>
          </a:p>
          <a:p>
            <a:r>
              <a:rPr lang="zh-CN" altLang="en-US" dirty="0"/>
              <a:t>服务器</a:t>
            </a:r>
            <a:r>
              <a:rPr lang="en-US" altLang="zh-CN" dirty="0"/>
              <a:t>: Tomcat 8.5</a:t>
            </a:r>
            <a:r>
              <a:rPr lang="zh-CN" altLang="en-US" dirty="0"/>
              <a:t>、</a:t>
            </a:r>
            <a:r>
              <a:rPr lang="en-US" altLang="zh-CN" dirty="0"/>
              <a:t>Nginx 1.12.2</a:t>
            </a:r>
          </a:p>
          <a:p>
            <a:r>
              <a:rPr lang="zh-CN" altLang="en-US" dirty="0"/>
              <a:t>数据库</a:t>
            </a:r>
            <a:r>
              <a:rPr lang="en-US" altLang="zh-CN" dirty="0"/>
              <a:t>: MySQL</a:t>
            </a:r>
            <a:r>
              <a:rPr lang="zh-CN" altLang="en-US" dirty="0"/>
              <a:t>、</a:t>
            </a:r>
            <a:r>
              <a:rPr lang="en-US" altLang="zh-CN" dirty="0" err="1"/>
              <a:t>Redis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21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开发工作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899" y="1600200"/>
            <a:ext cx="10716039" cy="4571999"/>
          </a:xfrm>
        </p:spPr>
        <p:txBody>
          <a:bodyPr rtlCol="0"/>
          <a:lstStyle/>
          <a:p>
            <a:r>
              <a:rPr lang="zh-CN" altLang="en-US" b="1" dirty="0"/>
              <a:t>为什么要做这样的一个在线考试系统？</a:t>
            </a:r>
          </a:p>
          <a:p>
            <a:r>
              <a:rPr lang="zh-CN" altLang="en-US" b="1" dirty="0"/>
              <a:t>一个在线考试系统需要哪些功能？</a:t>
            </a:r>
          </a:p>
          <a:p>
            <a:r>
              <a:rPr lang="zh-CN" altLang="en-US" b="1" dirty="0"/>
              <a:t>开发这个在线考试系统需要用到哪些技术？</a:t>
            </a:r>
          </a:p>
          <a:p>
            <a:r>
              <a:rPr lang="zh-CN" altLang="en-US" b="1" dirty="0"/>
              <a:t>在开发过程中</a:t>
            </a:r>
            <a:r>
              <a:rPr lang="en-US" altLang="zh-CN" b="1" dirty="0"/>
              <a:t>,</a:t>
            </a:r>
            <a:r>
              <a:rPr lang="zh-CN" altLang="en-US" b="1" dirty="0"/>
              <a:t>做了什么工作？</a:t>
            </a:r>
          </a:p>
          <a:p>
            <a:r>
              <a:rPr lang="zh-CN" altLang="en-US" b="1" dirty="0"/>
              <a:t>在开发过程中</a:t>
            </a:r>
            <a:r>
              <a:rPr lang="en-US" altLang="zh-CN" b="1" dirty="0"/>
              <a:t>,</a:t>
            </a:r>
            <a:r>
              <a:rPr lang="zh-CN" altLang="en-US" b="1" dirty="0"/>
              <a:t>遇到过的困难有哪些？</a:t>
            </a:r>
          </a:p>
          <a:p>
            <a:r>
              <a:rPr lang="zh-CN" altLang="en-US" b="1" dirty="0"/>
              <a:t>整个开发过程中学到了什么？</a:t>
            </a:r>
          </a:p>
        </p:txBody>
      </p:sp>
    </p:spTree>
    <p:extLst>
      <p:ext uri="{BB962C8B-B14F-4D97-AF65-F5344CB8AC3E}">
        <p14:creationId xmlns:p14="http://schemas.microsoft.com/office/powerpoint/2010/main" val="192884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实现效果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899" y="1600200"/>
            <a:ext cx="10716039" cy="4571999"/>
          </a:xfrm>
        </p:spPr>
        <p:txBody>
          <a:bodyPr rtlCol="0"/>
          <a:lstStyle/>
          <a:p>
            <a:r>
              <a:rPr lang="zh-CN" altLang="en-US" b="1" dirty="0">
                <a:hlinkClick r:id="rId2"/>
              </a:rPr>
              <a:t>在线考试系统入口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0467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b="1" dirty="0"/>
              <a:t>不足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899" y="1600200"/>
            <a:ext cx="10716039" cy="4571999"/>
          </a:xfrm>
        </p:spPr>
        <p:txBody>
          <a:bodyPr rtlCol="0"/>
          <a:lstStyle/>
          <a:p>
            <a:r>
              <a:rPr lang="zh-CN" altLang="en-US" dirty="0"/>
              <a:t>前后端没有分离</a:t>
            </a:r>
          </a:p>
          <a:p>
            <a:r>
              <a:rPr lang="zh-CN" altLang="en-US" dirty="0"/>
              <a:t>需求分析没有做到位</a:t>
            </a:r>
            <a:r>
              <a:rPr lang="en-US" altLang="zh-CN" dirty="0"/>
              <a:t>,</a:t>
            </a:r>
            <a:r>
              <a:rPr lang="zh-CN" altLang="en-US" dirty="0"/>
              <a:t>导致功能实现出现一些问题</a:t>
            </a:r>
            <a:r>
              <a:rPr lang="en-US" altLang="zh-CN" dirty="0"/>
              <a:t>,</a:t>
            </a:r>
            <a:r>
              <a:rPr lang="zh-CN" altLang="en-US" dirty="0"/>
              <a:t>例如后台管理模块部分功能实现不理想</a:t>
            </a:r>
            <a:r>
              <a:rPr lang="en-US" altLang="zh-CN" dirty="0"/>
              <a:t>,</a:t>
            </a:r>
            <a:r>
              <a:rPr lang="zh-CN" altLang="en-US" dirty="0"/>
              <a:t>系统角色定位不理想等等</a:t>
            </a:r>
          </a:p>
          <a:p>
            <a:r>
              <a:rPr lang="zh-CN" altLang="en-US" dirty="0"/>
              <a:t>权限控制不完善</a:t>
            </a:r>
          </a:p>
          <a:p>
            <a:r>
              <a:rPr lang="zh-CN" altLang="en-US" dirty="0"/>
              <a:t>高并发架构设计、缓存设计不完善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6358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38430" y="2080059"/>
            <a:ext cx="10096500" cy="2219691"/>
          </a:xfrm>
        </p:spPr>
        <p:txBody>
          <a:bodyPr rtlCol="0"/>
          <a:lstStyle/>
          <a:p>
            <a:pPr rtl="0"/>
            <a:r>
              <a:rPr lang="en-US" altLang="zh-CN" dirty="0"/>
              <a:t>Thanks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系统概要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功能实现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技术选型</a:t>
            </a:r>
            <a:endParaRPr lang="en-US" altLang="zh-CN" dirty="0"/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实现效果</a:t>
            </a:r>
            <a:endParaRPr lang="en-US" altLang="zh-CN" dirty="0"/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不足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功能实现</a:t>
            </a:r>
            <a:r>
              <a:rPr lang="en-US" altLang="zh-CN" dirty="0"/>
              <a:t>                                                   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在线考试模块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CEE665-88B4-48F3-B3AC-878C85FF7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olidFill>
                  <a:srgbClr val="FF0000"/>
                </a:solidFill>
                <a:sym typeface="Wingdings 2" panose="05020102010507070707" pitchFamily="18" charset="2"/>
              </a:rPr>
              <a:t> </a:t>
            </a:r>
            <a:r>
              <a:rPr lang="zh-CN" altLang="en-US" dirty="0"/>
              <a:t>考试倒计时、考试安排表 </a:t>
            </a:r>
          </a:p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ym typeface="Wingdings 2" panose="05020102010507070707" pitchFamily="18" charset="2"/>
              </a:rPr>
              <a:t> </a:t>
            </a:r>
            <a:r>
              <a:rPr lang="zh-CN" altLang="en-US" dirty="0"/>
              <a:t>答题卡、作答区</a:t>
            </a:r>
          </a:p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FF0000"/>
                </a:solidFill>
                <a:sym typeface="Wingdings 2" panose="05020102010507070707" pitchFamily="18" charset="2"/>
              </a:rPr>
              <a:t> </a:t>
            </a:r>
            <a:r>
              <a:rPr lang="zh-CN" altLang="en-US" dirty="0"/>
              <a:t>批改完试卷后查看成绩情况以及参考答案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功能实现</a:t>
            </a:r>
            <a:r>
              <a:rPr lang="en-US" altLang="zh-CN" dirty="0"/>
              <a:t>                                                   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题库系统模块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CEE665-88B4-48F3-B3AC-878C85FF7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olidFill>
                  <a:srgbClr val="FF0000"/>
                </a:solidFill>
                <a:sym typeface="Wingdings 2" panose="05020102010507070707" pitchFamily="18" charset="2"/>
              </a:rPr>
              <a:t> </a:t>
            </a:r>
            <a:r>
              <a:rPr lang="zh-CN" altLang="en-US" dirty="0"/>
              <a:t>课程分类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ym typeface="Wingdings 2" panose="05020102010507070707" pitchFamily="18" charset="2"/>
              </a:rPr>
              <a:t> 题目列表、题目难度</a:t>
            </a:r>
            <a:endParaRPr lang="en-US" altLang="zh-CN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 2" panose="05020102010507070707" pitchFamily="18" charset="2"/>
              </a:rPr>
              <a:t> 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ym typeface="Wingdings 2" panose="05020102010507070707" pitchFamily="18" charset="2"/>
              </a:rPr>
              <a:t> 题目描述、参考答案</a:t>
            </a:r>
            <a:endParaRPr lang="en-US" altLang="zh-CN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 </a:t>
            </a:r>
            <a:r>
              <a:rPr lang="zh-CN" altLang="en-US" dirty="0">
                <a:sym typeface="Wingdings 2" panose="05020102010507070707" pitchFamily="18" charset="2"/>
              </a:rPr>
              <a:t> 题目标签</a:t>
            </a:r>
            <a:endParaRPr lang="en-US" altLang="zh-CN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FF0000"/>
                </a:solidFill>
                <a:sym typeface="Wingdings 2" panose="05020102010507070707" pitchFamily="18" charset="2"/>
              </a:rPr>
              <a:t> </a:t>
            </a:r>
            <a:r>
              <a:rPr lang="zh-CN" altLang="en-US" dirty="0"/>
              <a:t>在线编程</a:t>
            </a:r>
            <a:r>
              <a:rPr lang="en-US" altLang="zh-CN" dirty="0"/>
              <a:t>(Online </a:t>
            </a:r>
            <a:r>
              <a:rPr lang="en-US" altLang="zh-CN" dirty="0" err="1"/>
              <a:t>Jduge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188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功能实现</a:t>
            </a:r>
            <a:r>
              <a:rPr lang="en-US" altLang="zh-CN" dirty="0"/>
              <a:t>                                                             </a:t>
            </a:r>
            <a:r>
              <a:rPr lang="zh-CN" altLang="en-US" dirty="0"/>
              <a:t>论坛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系统模块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CEE665-88B4-48F3-B3AC-878C85FF7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olidFill>
                  <a:srgbClr val="FF0000"/>
                </a:solidFill>
                <a:sym typeface="Wingdings 2" panose="05020102010507070707" pitchFamily="18" charset="2"/>
              </a:rPr>
              <a:t> </a:t>
            </a:r>
            <a:r>
              <a:rPr lang="zh-CN" altLang="en-US" dirty="0"/>
              <a:t>发布帖子、回帖、评论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ym typeface="Wingdings 2" panose="05020102010507070707" pitchFamily="18" charset="2"/>
              </a:rPr>
              <a:t> 浏览帖子</a:t>
            </a:r>
            <a:endParaRPr lang="en-US" altLang="zh-CN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 2" panose="05020102010507070707" pitchFamily="18" charset="2"/>
              </a:rPr>
              <a:t> 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ym typeface="Wingdings 2" panose="05020102010507070707" pitchFamily="18" charset="2"/>
              </a:rPr>
              <a:t> 传送门窗口</a:t>
            </a:r>
            <a:endParaRPr lang="en-US" altLang="zh-CN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sym typeface="Wingdings 2" panose="05020102010507070707" pitchFamily="18" charset="2"/>
              </a:rPr>
              <a:t></a:t>
            </a:r>
            <a:r>
              <a:rPr lang="zh-CN" altLang="en-US" dirty="0">
                <a:sym typeface="Wingdings 2" panose="05020102010507070707" pitchFamily="18" charset="2"/>
              </a:rPr>
              <a:t> 点赞、浏览数统计</a:t>
            </a:r>
            <a:endParaRPr lang="en-US" altLang="zh-CN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FF0000"/>
                </a:solidFill>
                <a:sym typeface="Wingdings 2" panose="05020102010507070707" pitchFamily="18" charset="2"/>
              </a:rPr>
              <a:t> </a:t>
            </a:r>
            <a:r>
              <a:rPr lang="zh-CN" altLang="en-US" dirty="0">
                <a:sym typeface="Wingdings 2" panose="05020102010507070707" pitchFamily="18" charset="2"/>
              </a:rPr>
              <a:t>帖子分类</a:t>
            </a:r>
            <a:endParaRPr lang="en-US" altLang="zh-CN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  <a:sym typeface="Wingdings 2" panose="05020102010507070707" pitchFamily="18" charset="2"/>
              </a:rPr>
              <a:t>  </a:t>
            </a:r>
            <a:r>
              <a:rPr lang="zh-CN" altLang="en-US" dirty="0">
                <a:sym typeface="Wingdings 2" panose="05020102010507070707" pitchFamily="18" charset="2"/>
              </a:rPr>
              <a:t>帖子编辑、删除</a:t>
            </a:r>
            <a:endParaRPr lang="en-US" altLang="zh-CN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742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功能实现</a:t>
            </a:r>
            <a:r>
              <a:rPr lang="en-US" altLang="zh-CN" dirty="0"/>
              <a:t>                                                             </a:t>
            </a:r>
            <a:r>
              <a:rPr lang="zh-CN" altLang="en-US" dirty="0"/>
              <a:t>个人中心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CEE665-88B4-48F3-B3AC-878C85FF7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olidFill>
                  <a:srgbClr val="FF0000"/>
                </a:solidFill>
                <a:sym typeface="Wingdings 2" panose="05020102010507070707" pitchFamily="18" charset="2"/>
              </a:rPr>
              <a:t> </a:t>
            </a:r>
            <a:r>
              <a:rPr lang="zh-CN" altLang="en-US" dirty="0"/>
              <a:t>更新个人信息、上传头像等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ym typeface="Wingdings 2" panose="05020102010507070707" pitchFamily="18" charset="2"/>
              </a:rPr>
              <a:t> 考试记录</a:t>
            </a:r>
            <a:endParaRPr lang="en-US" altLang="zh-CN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 2" panose="05020102010507070707" pitchFamily="18" charset="2"/>
              </a:rPr>
              <a:t> 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ym typeface="Wingdings 2" panose="05020102010507070707" pitchFamily="18" charset="2"/>
              </a:rPr>
              <a:t> 发帖记录</a:t>
            </a:r>
            <a:endParaRPr lang="en-US" altLang="zh-CN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sym typeface="Wingdings 2" panose="05020102010507070707" pitchFamily="18" charset="2"/>
              </a:rPr>
              <a:t></a:t>
            </a:r>
            <a:r>
              <a:rPr lang="zh-CN" altLang="en-US" dirty="0">
                <a:sym typeface="Wingdings 2" panose="05020102010507070707" pitchFamily="18" charset="2"/>
              </a:rPr>
              <a:t> 考试成绩统计分析</a:t>
            </a:r>
            <a:endParaRPr lang="en-US" altLang="zh-CN" dirty="0">
              <a:sym typeface="Wingdings 2" panose="050201020105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5301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功能实现</a:t>
            </a:r>
            <a:r>
              <a:rPr lang="en-US" altLang="zh-CN" dirty="0"/>
              <a:t>                                                             </a:t>
            </a:r>
            <a:r>
              <a:rPr lang="zh-CN" altLang="en-US" dirty="0"/>
              <a:t>后台管理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CEE665-88B4-48F3-B3AC-878C85FF7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 </a:t>
            </a:r>
            <a:r>
              <a:rPr lang="zh-CN" altLang="en-US" dirty="0"/>
              <a:t>用户管理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  </a:t>
            </a:r>
            <a:r>
              <a:rPr lang="zh-CN" altLang="en-US" dirty="0"/>
              <a:t>考试管理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 </a:t>
            </a:r>
            <a:r>
              <a:rPr lang="zh-CN" altLang="en-US" dirty="0"/>
              <a:t>题目管理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  </a:t>
            </a:r>
            <a:r>
              <a:rPr lang="zh-CN" altLang="en-US" dirty="0"/>
              <a:t>课程管理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  </a:t>
            </a:r>
            <a:r>
              <a:rPr lang="zh-CN" altLang="en-US" dirty="0"/>
              <a:t>成绩管理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  </a:t>
            </a:r>
            <a:r>
              <a:rPr lang="zh-CN" altLang="en-US" dirty="0"/>
              <a:t>帖子管理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  </a:t>
            </a:r>
            <a:r>
              <a:rPr lang="zh-CN" altLang="en-US" dirty="0"/>
              <a:t>评论管理</a:t>
            </a:r>
          </a:p>
          <a:p>
            <a:pPr marL="0" indent="0">
              <a:buNone/>
            </a:pPr>
            <a:endParaRPr lang="en-US" altLang="zh-CN" dirty="0">
              <a:sym typeface="Wingdings 2" panose="050201020105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9866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技术选型                                                                    后端技术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SpringMVC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 err="1"/>
              <a:t>Mybatis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 err="1"/>
              <a:t>T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hymeleaf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技术选型                                                                    前端技术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emantic UI</a:t>
            </a:r>
          </a:p>
          <a:p>
            <a:pPr rtl="0"/>
            <a:r>
              <a:rPr lang="en-US" altLang="zh-CN" dirty="0"/>
              <a:t>Bootstrap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290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学术演示文稿、细条纹和丝带设计（宽屏）</Template>
  <TotalTime>0</TotalTime>
  <Words>264</Words>
  <Application>Microsoft Office PowerPoint</Application>
  <PresentationFormat>宽屏</PresentationFormat>
  <Paragraphs>79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微软雅黑</vt:lpstr>
      <vt:lpstr>Arial</vt:lpstr>
      <vt:lpstr>Euphemia</vt:lpstr>
      <vt:lpstr>Wingdings</vt:lpstr>
      <vt:lpstr>Wingdings 2</vt:lpstr>
      <vt:lpstr>学术文献 16x9</vt:lpstr>
      <vt:lpstr>在线考试系统的设计与实现</vt:lpstr>
      <vt:lpstr>主要内容</vt:lpstr>
      <vt:lpstr>功能实现                                                             在线考试模块</vt:lpstr>
      <vt:lpstr>功能实现                                                             题库系统模块</vt:lpstr>
      <vt:lpstr>功能实现                                                             论坛系统模块</vt:lpstr>
      <vt:lpstr>功能实现                                                             个人中心模块</vt:lpstr>
      <vt:lpstr>功能实现                                                             后台管理模块</vt:lpstr>
      <vt:lpstr>技术选型                                                                    后端技术</vt:lpstr>
      <vt:lpstr>技术选型                                                                    前端技术</vt:lpstr>
      <vt:lpstr>技术选型                                                                    开发环境</vt:lpstr>
      <vt:lpstr>技术选型                                                                    部署环境</vt:lpstr>
      <vt:lpstr>开发工作</vt:lpstr>
      <vt:lpstr>实现效果</vt:lpstr>
      <vt:lpstr>不足</vt:lpstr>
      <vt:lpstr>Thanks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2018-04-17T09:10:13Z</dcterms:created>
  <dcterms:modified xsi:type="dcterms:W3CDTF">2018-04-17T09:46:32Z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