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Playfair Display"/>
      <p:regular r:id="rId34"/>
      <p:bold r:id="rId35"/>
      <p:italic r:id="rId36"/>
      <p:boldItalic r:id="rId37"/>
    </p:embeddedFont>
    <p:embeddedFont>
      <p:font typeface="Tinos"/>
      <p:regular r:id="rId38"/>
      <p:bold r:id="rId39"/>
      <p:italic r:id="rId40"/>
      <p:boldItalic r:id="rId41"/>
    </p:embeddedFont>
    <p:embeddedFont>
      <p:font typeface="Playfair Display Black"/>
      <p:bold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inos-italic.fntdata"/><Relationship Id="rId20" Type="http://schemas.openxmlformats.org/officeDocument/2006/relationships/slide" Target="slides/slide16.xml"/><Relationship Id="rId42" Type="http://schemas.openxmlformats.org/officeDocument/2006/relationships/font" Target="fonts/PlayfairDisplayBlack-bold.fntdata"/><Relationship Id="rId41" Type="http://schemas.openxmlformats.org/officeDocument/2006/relationships/font" Target="fonts/Tinos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PlayfairDisplayBlack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PlayfairDisplay-bold.fntdata"/><Relationship Id="rId12" Type="http://schemas.openxmlformats.org/officeDocument/2006/relationships/slide" Target="slides/slide8.xml"/><Relationship Id="rId34" Type="http://schemas.openxmlformats.org/officeDocument/2006/relationships/font" Target="fonts/PlayfairDisplay-regular.fntdata"/><Relationship Id="rId15" Type="http://schemas.openxmlformats.org/officeDocument/2006/relationships/slide" Target="slides/slide11.xml"/><Relationship Id="rId37" Type="http://schemas.openxmlformats.org/officeDocument/2006/relationships/font" Target="fonts/PlayfairDisplay-boldItalic.fntdata"/><Relationship Id="rId14" Type="http://schemas.openxmlformats.org/officeDocument/2006/relationships/slide" Target="slides/slide10.xml"/><Relationship Id="rId36" Type="http://schemas.openxmlformats.org/officeDocument/2006/relationships/font" Target="fonts/PlayfairDisplay-italic.fntdata"/><Relationship Id="rId17" Type="http://schemas.openxmlformats.org/officeDocument/2006/relationships/slide" Target="slides/slide13.xml"/><Relationship Id="rId39" Type="http://schemas.openxmlformats.org/officeDocument/2006/relationships/font" Target="fonts/Tinos-bold.fntdata"/><Relationship Id="rId16" Type="http://schemas.openxmlformats.org/officeDocument/2006/relationships/slide" Target="slides/slide12.xml"/><Relationship Id="rId38" Type="http://schemas.openxmlformats.org/officeDocument/2006/relationships/font" Target="fonts/Tinos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-Start by erasing all the default codeon the website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-Also, change the engina you’re using to processing.js (on the right side menu)</a:t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---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-go ahead and put setup and draw functions in your code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void setup(){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size(640, 360);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void draw(){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background(230,230,250);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-make a class which will be each droplet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-it needs to have two variables for the x and y positions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-and a variable for the falling speed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-it needs two functions: one to fall and one to display it on our screen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-now make your droplet variable a Drop class variable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To add more droplets, we need an array. Change your declaration of a Drop class to declare an array of Drops instead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-use random to set the position of each droplet to a random position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What happens if the rain falls off the screen? Use an if statement to put it back at the top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Hint: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use //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Hint: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Make the array bigger (how about 500 elements?)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Hint: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Make a new variables in your Drop class which holds the length of a raindrop. Then change your show function to use the new variable of the length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Hint: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You want to increase yspeed by a little bit in every step the rain fall()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But wait! Don’t forget to reset the speed to what it was before after the rain falls off the screen and goes back up!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Make sure you put “Processing” somewhere in the search, since that is the language we’re using.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Hint: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You need a new variable for the z coordinate and one for the thickness of a line (Google the strokeWeight() function)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You want to map the length and yspeed, and well as new thickness of the line and gravity variables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Remember: Google is a valuable resource. Do not be afraid to Google! It is essential in the industry.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-go ahead and add some comments at the start if your code. Here’s some ideas on what to include: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-the author (you!)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-what this code is called and a brief description of what it does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-some colours you’ll use throughout the code, so you can copy paste it later.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856"/>
              </a:buClr>
              <a:buSzPts val="5200"/>
              <a:buNone/>
              <a:defRPr sz="5200">
                <a:solidFill>
                  <a:srgbClr val="4C485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C4856"/>
              </a:buClr>
              <a:buSzPts val="2800"/>
              <a:buNone/>
              <a:defRPr sz="2800">
                <a:solidFill>
                  <a:srgbClr val="4C485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rgbClr val="4D4A56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ganic-01.png" id="74" name="Google Shape;74;p11"/>
          <p:cNvPicPr preferRelativeResize="0"/>
          <p:nvPr/>
        </p:nvPicPr>
        <p:blipFill rotWithShape="1">
          <a:blip r:embed="rId2">
            <a:alphaModFix amt="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/>
          <p:nvPr/>
        </p:nvSpPr>
        <p:spPr>
          <a:xfrm>
            <a:off x="404975" y="441142"/>
            <a:ext cx="1980300" cy="19803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rotWithShape="0" algn="bl" dir="2700000" dist="104775">
              <a:srgbClr val="20124D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1"/>
          <p:cNvSpPr txBox="1"/>
          <p:nvPr>
            <p:ph type="title"/>
          </p:nvPr>
        </p:nvSpPr>
        <p:spPr>
          <a:xfrm>
            <a:off x="428171" y="543067"/>
            <a:ext cx="17295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hort Title only">
  <p:cSld name="TITLE_ONLY_1">
    <p:bg>
      <p:bgPr>
        <a:solidFill>
          <a:srgbClr val="4D4A56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ganic-01.png" id="79" name="Google Shape;79;p12"/>
          <p:cNvPicPr preferRelativeResize="0"/>
          <p:nvPr/>
        </p:nvPicPr>
        <p:blipFill rotWithShape="1">
          <a:blip r:embed="rId2">
            <a:alphaModFix amt="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2"/>
          <p:cNvSpPr/>
          <p:nvPr/>
        </p:nvSpPr>
        <p:spPr>
          <a:xfrm>
            <a:off x="404975" y="441145"/>
            <a:ext cx="1980300" cy="6717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rotWithShape="0" algn="bl" dir="2700000" dist="104775">
              <a:srgbClr val="20124D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2"/>
          <p:cNvSpPr txBox="1"/>
          <p:nvPr>
            <p:ph type="title"/>
          </p:nvPr>
        </p:nvSpPr>
        <p:spPr>
          <a:xfrm>
            <a:off x="428171" y="543067"/>
            <a:ext cx="17295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vertical" type="blank">
  <p:cSld name="BLANK">
    <p:bg>
      <p:bgPr>
        <a:solidFill>
          <a:srgbClr val="4D4A56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ganic-01.png" id="84" name="Google Shape;84;p13"/>
          <p:cNvPicPr preferRelativeResize="0"/>
          <p:nvPr/>
        </p:nvPicPr>
        <p:blipFill rotWithShape="1">
          <a:blip r:embed="rId2">
            <a:alphaModFix amt="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aves">
  <p:cSld name="BLANK_1">
    <p:bg>
      <p:bgPr>
        <a:solidFill>
          <a:srgbClr val="4D4A56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ganic-02.png" id="87" name="Google Shape;87;p14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zigzag">
  <p:cSld name="BLANK_1_1">
    <p:bg>
      <p:bgPr>
        <a:solidFill>
          <a:srgbClr val="4D4A56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ganic-03.png" id="90" name="Google Shape;90;p15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ircles">
  <p:cSld name="BLANK_1_1_1">
    <p:bg>
      <p:bgPr>
        <a:solidFill>
          <a:srgbClr val="4D4A56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ganic-04.png" id="93" name="Google Shape;93;p16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chemeClr val="accent5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ganic-01.png" id="14" name="Google Shape;14;p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>
            <a:off x="2022375" y="1022175"/>
            <a:ext cx="5099400" cy="3135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rotWithShape="0" algn="bl" dir="2700000" dist="104775">
              <a:srgbClr val="20124D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2510400" y="2092225"/>
            <a:ext cx="4123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4162050" y="756837"/>
            <a:ext cx="819900" cy="819900"/>
          </a:xfrm>
          <a:prstGeom prst="rect">
            <a:avLst/>
          </a:prstGeom>
          <a:solidFill>
            <a:srgbClr val="4D4A56"/>
          </a:solidFill>
          <a:ln>
            <a:noFill/>
          </a:ln>
          <a:effectLst>
            <a:outerShdw rotWithShape="0" algn="bl" dir="2700000" dist="104775">
              <a:srgbClr val="20124D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organic-01.png" id="18" name="Google Shape;18;p3"/>
          <p:cNvPicPr preferRelativeResize="0"/>
          <p:nvPr/>
        </p:nvPicPr>
        <p:blipFill rotWithShape="1">
          <a:blip r:embed="rId2">
            <a:alphaModFix amt="8000"/>
          </a:blip>
          <a:srcRect b="0" l="0" r="91061" t="84439"/>
          <a:stretch/>
        </p:blipFill>
        <p:spPr>
          <a:xfrm rot="5400000">
            <a:off x="4153550" y="765325"/>
            <a:ext cx="817350" cy="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bg>
      <p:bgPr>
        <a:solidFill>
          <a:srgbClr val="4C4856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ganic-01.png" id="20" name="Google Shape;20;p4"/>
          <p:cNvPicPr preferRelativeResize="0"/>
          <p:nvPr/>
        </p:nvPicPr>
        <p:blipFill rotWithShape="1">
          <a:blip r:embed="rId2">
            <a:alphaModFix amt="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/>
          <p:nvPr/>
        </p:nvSpPr>
        <p:spPr>
          <a:xfrm>
            <a:off x="2066125" y="715358"/>
            <a:ext cx="65967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rotWithShape="0" algn="bl" dir="2700000" dist="104775">
              <a:srgbClr val="20124D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/>
          <p:nvPr/>
        </p:nvSpPr>
        <p:spPr>
          <a:xfrm>
            <a:off x="404975" y="441142"/>
            <a:ext cx="1980300" cy="19803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rotWithShape="0" algn="bl" dir="2700000" dist="104775">
              <a:srgbClr val="20124D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539023" y="536390"/>
            <a:ext cx="1613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2798250" y="958750"/>
            <a:ext cx="55038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solidFill>
          <a:srgbClr val="4D4A56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ganic-02.png" id="27" name="Google Shape;27;p5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/>
          <p:nvPr/>
        </p:nvSpPr>
        <p:spPr>
          <a:xfrm>
            <a:off x="2066125" y="715358"/>
            <a:ext cx="65967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rotWithShape="0" algn="bl" dir="2700000" dist="104775">
              <a:srgbClr val="20124D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404975" y="441142"/>
            <a:ext cx="1980300" cy="19803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rotWithShape="0" algn="bl" dir="2700000" dist="104775">
              <a:srgbClr val="20124D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534610" y="541179"/>
            <a:ext cx="1613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2757725" y="1123950"/>
            <a:ext cx="27006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5620903" y="1123950"/>
            <a:ext cx="27006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4D4A56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ganic-04.png" id="35" name="Google Shape;35;p6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/>
          <p:nvPr/>
        </p:nvSpPr>
        <p:spPr>
          <a:xfrm>
            <a:off x="880525" y="1098363"/>
            <a:ext cx="7383000" cy="31359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rotWithShape="0" algn="bl" dir="2700000" dist="104775">
              <a:srgbClr val="20124D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4162050" y="833037"/>
            <a:ext cx="819900" cy="819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rotWithShape="0" algn="bl" dir="2700000" dist="104775">
              <a:srgbClr val="20124D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493850" y="1933200"/>
            <a:ext cx="6156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▹"/>
              <a:defRPr b="1" i="1" sz="2400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810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▸"/>
              <a:defRPr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810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◦"/>
              <a:defRPr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810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●"/>
              <a:defRPr b="1" i="1" sz="2400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810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○"/>
              <a:defRPr b="1" i="1" sz="2400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810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■"/>
              <a:defRPr b="1" i="1" sz="2400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810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●"/>
              <a:defRPr b="1" i="1" sz="2400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810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○"/>
              <a:defRPr b="1" i="1" sz="2400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■"/>
              <a:defRPr b="1" i="1" sz="2400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9" name="Google Shape;39;p6"/>
          <p:cNvSpPr txBox="1"/>
          <p:nvPr/>
        </p:nvSpPr>
        <p:spPr>
          <a:xfrm>
            <a:off x="3593400" y="8249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“</a:t>
            </a:r>
            <a:endParaRPr b="1" i="0" sz="6000" u="none" cap="none" strike="noStrike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llenge Slide">
  <p:cSld name="TITLE_1_1_1">
    <p:bg>
      <p:bgPr>
        <a:solidFill>
          <a:srgbClr val="4D4A56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ganic-03.png" id="42" name="Google Shape;42;p7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/>
          <p:nvPr/>
        </p:nvSpPr>
        <p:spPr>
          <a:xfrm>
            <a:off x="880525" y="1098363"/>
            <a:ext cx="7383000" cy="31359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rotWithShape="0" algn="bl" dir="2700000" dist="104775">
              <a:srgbClr val="20124D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4162050" y="833037"/>
            <a:ext cx="819900" cy="819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rotWithShape="0" algn="bl" dir="2700000" dist="104775">
              <a:srgbClr val="20124D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 txBox="1"/>
          <p:nvPr/>
        </p:nvSpPr>
        <p:spPr>
          <a:xfrm>
            <a:off x="4161900" y="717375"/>
            <a:ext cx="8199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!</a:t>
            </a:r>
            <a:endParaRPr b="1" i="0" sz="6000" u="none" cap="none" strike="noStrike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7"/>
          <p:cNvSpPr txBox="1"/>
          <p:nvPr>
            <p:ph type="ctrTitle"/>
          </p:nvPr>
        </p:nvSpPr>
        <p:spPr>
          <a:xfrm>
            <a:off x="2404500" y="2165950"/>
            <a:ext cx="43350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856"/>
              </a:buClr>
              <a:buSzPts val="2400"/>
              <a:buFont typeface="Tinos"/>
              <a:buNone/>
              <a:defRPr sz="2400">
                <a:solidFill>
                  <a:srgbClr val="4C4856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" type="subTitle"/>
          </p:nvPr>
        </p:nvSpPr>
        <p:spPr>
          <a:xfrm>
            <a:off x="2404500" y="1697050"/>
            <a:ext cx="43350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 Black"/>
              <a:buNone/>
              <a:defRPr sz="1800">
                <a:solidFill>
                  <a:schemeClr val="lt1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856"/>
              </a:buClr>
              <a:buSzPts val="1800"/>
              <a:buNone/>
              <a:defRPr sz="1800">
                <a:solidFill>
                  <a:srgbClr val="4C485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856"/>
              </a:buClr>
              <a:buSzPts val="1800"/>
              <a:buNone/>
              <a:defRPr sz="1800">
                <a:solidFill>
                  <a:srgbClr val="4C485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856"/>
              </a:buClr>
              <a:buSzPts val="1800"/>
              <a:buNone/>
              <a:defRPr>
                <a:solidFill>
                  <a:srgbClr val="4C485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856"/>
              </a:buClr>
              <a:buSzPts val="1800"/>
              <a:buNone/>
              <a:defRPr>
                <a:solidFill>
                  <a:srgbClr val="4C485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856"/>
              </a:buClr>
              <a:buSzPts val="1800"/>
              <a:buNone/>
              <a:defRPr>
                <a:solidFill>
                  <a:srgbClr val="4C485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856"/>
              </a:buClr>
              <a:buSzPts val="1800"/>
              <a:buNone/>
              <a:defRPr>
                <a:solidFill>
                  <a:srgbClr val="4C485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856"/>
              </a:buClr>
              <a:buSzPts val="1800"/>
              <a:buNone/>
              <a:defRPr>
                <a:solidFill>
                  <a:srgbClr val="4C485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856"/>
              </a:buClr>
              <a:buSzPts val="1800"/>
              <a:buNone/>
              <a:defRPr>
                <a:solidFill>
                  <a:srgbClr val="4C4856"/>
                </a:solidFill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2" type="subTitle"/>
          </p:nvPr>
        </p:nvSpPr>
        <p:spPr>
          <a:xfrm>
            <a:off x="2404500" y="3678250"/>
            <a:ext cx="43350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856"/>
              </a:buClr>
              <a:buSzPts val="1800"/>
              <a:buNone/>
              <a:defRPr sz="1800">
                <a:solidFill>
                  <a:srgbClr val="4C485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856"/>
              </a:buClr>
              <a:buSzPts val="1800"/>
              <a:buNone/>
              <a:defRPr sz="1800">
                <a:solidFill>
                  <a:srgbClr val="4C485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856"/>
              </a:buClr>
              <a:buSzPts val="1800"/>
              <a:buNone/>
              <a:defRPr>
                <a:solidFill>
                  <a:srgbClr val="4C485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856"/>
              </a:buClr>
              <a:buSzPts val="1800"/>
              <a:buNone/>
              <a:defRPr>
                <a:solidFill>
                  <a:srgbClr val="4C485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856"/>
              </a:buClr>
              <a:buSzPts val="1800"/>
              <a:buNone/>
              <a:defRPr>
                <a:solidFill>
                  <a:srgbClr val="4C485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856"/>
              </a:buClr>
              <a:buSzPts val="1800"/>
              <a:buNone/>
              <a:defRPr>
                <a:solidFill>
                  <a:srgbClr val="4C485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856"/>
              </a:buClr>
              <a:buSzPts val="1800"/>
              <a:buNone/>
              <a:defRPr>
                <a:solidFill>
                  <a:srgbClr val="4C485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856"/>
              </a:buClr>
              <a:buSzPts val="1800"/>
              <a:buNone/>
              <a:defRPr>
                <a:solidFill>
                  <a:srgbClr val="4C485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solidFill>
          <a:srgbClr val="4D4A5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ganic-03.png" id="51" name="Google Shape;51;p8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/>
          <p:nvPr/>
        </p:nvSpPr>
        <p:spPr>
          <a:xfrm>
            <a:off x="2066125" y="715358"/>
            <a:ext cx="65967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rotWithShape="0" algn="bl" dir="2700000" dist="104775">
              <a:srgbClr val="20124D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8"/>
          <p:cNvSpPr/>
          <p:nvPr/>
        </p:nvSpPr>
        <p:spPr>
          <a:xfrm>
            <a:off x="404975" y="441142"/>
            <a:ext cx="1980300" cy="19803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rotWithShape="0" algn="bl" dir="2700000" dist="104775">
              <a:srgbClr val="20124D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381000" y="530127"/>
            <a:ext cx="1778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2652481" y="1054700"/>
            <a:ext cx="1855500" cy="3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▹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4603343" y="1054700"/>
            <a:ext cx="1855500" cy="3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▹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6554205" y="1054700"/>
            <a:ext cx="1855500" cy="3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▹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chemeClr val="accent5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ganic-02.png" id="60" name="Google Shape;60;p9"/>
          <p:cNvPicPr preferRelativeResize="0"/>
          <p:nvPr/>
        </p:nvPicPr>
        <p:blipFill rotWithShape="1">
          <a:blip r:embed="rId2">
            <a:alphaModFix amt="2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/>
          <p:nvPr/>
        </p:nvSpPr>
        <p:spPr>
          <a:xfrm>
            <a:off x="2022375" y="1022175"/>
            <a:ext cx="5099400" cy="3135900"/>
          </a:xfrm>
          <a:prstGeom prst="rect">
            <a:avLst/>
          </a:prstGeom>
          <a:solidFill>
            <a:srgbClr val="4D4A56"/>
          </a:solidFill>
          <a:ln>
            <a:noFill/>
          </a:ln>
          <a:effectLst>
            <a:outerShdw rotWithShape="0" algn="bl" dir="2700000" dist="104775">
              <a:srgbClr val="20124D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4162050" y="756837"/>
            <a:ext cx="819900" cy="819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rotWithShape="0" algn="bl" dir="2700000" dist="104775">
              <a:srgbClr val="20124D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9"/>
          <p:cNvSpPr txBox="1"/>
          <p:nvPr>
            <p:ph type="ctrTitle"/>
          </p:nvPr>
        </p:nvSpPr>
        <p:spPr>
          <a:xfrm>
            <a:off x="2361000" y="1735750"/>
            <a:ext cx="4335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>
            <a:off x="2361075" y="2840050"/>
            <a:ext cx="43350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 sz="1800">
                <a:solidFill>
                  <a:srgbClr val="ECC1C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 sz="1800">
                <a:solidFill>
                  <a:srgbClr val="ECC1C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>
                <a:solidFill>
                  <a:srgbClr val="ECC1C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>
                <a:solidFill>
                  <a:srgbClr val="ECC1C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>
                <a:solidFill>
                  <a:srgbClr val="ECC1C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>
                <a:solidFill>
                  <a:srgbClr val="ECC1C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>
                <a:solidFill>
                  <a:srgbClr val="ECC1C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>
                <a:solidFill>
                  <a:srgbClr val="ECC1C8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3">
            <a:alphaModFix amt="65000"/>
          </a:blip>
          <a:srcRect b="12155" l="27689" r="27357" t="9773"/>
          <a:stretch/>
        </p:blipFill>
        <p:spPr>
          <a:xfrm>
            <a:off x="4195675" y="799250"/>
            <a:ext cx="752651" cy="735051"/>
          </a:xfrm>
          <a:prstGeom prst="rect">
            <a:avLst/>
          </a:prstGeom>
          <a:noFill/>
          <a:ln>
            <a:noFill/>
          </a:ln>
          <a:effectLst>
            <a:outerShdw rotWithShape="0" algn="bl" dir="2700000" dist="104775">
              <a:srgbClr val="20124D">
                <a:alpha val="14901"/>
              </a:srgb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picture">
  <p:cSld name="TITLE_AND_BODY_1">
    <p:bg>
      <p:bgPr>
        <a:solidFill>
          <a:srgbClr val="4C4856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ganic-01.png" id="68" name="Google Shape;68;p10"/>
          <p:cNvPicPr preferRelativeResize="0"/>
          <p:nvPr/>
        </p:nvPicPr>
        <p:blipFill rotWithShape="1">
          <a:blip r:embed="rId2">
            <a:alphaModFix amt="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0"/>
          <p:cNvSpPr/>
          <p:nvPr/>
        </p:nvSpPr>
        <p:spPr>
          <a:xfrm>
            <a:off x="595200" y="588531"/>
            <a:ext cx="79536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rotWithShape="0" algn="bl" dir="2700000" dist="104775">
              <a:srgbClr val="20124D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1052400" y="1577225"/>
            <a:ext cx="2686200" cy="26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1052325" y="757150"/>
            <a:ext cx="26862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2EB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b="1" i="1" sz="1800" u="none" cap="none" strike="noStrik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b="1" i="1" sz="1800" u="none" cap="none" strike="noStrik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b="1" i="1" sz="1800" u="none" cap="none" strike="noStrik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b="1" i="1" sz="1800" u="none" cap="none" strike="noStrik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b="1" i="1" sz="1800" u="none" cap="none" strike="noStrik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b="1" i="1" sz="1800" u="none" cap="none" strike="noStrik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b="1" i="1" sz="1800" u="none" cap="none" strike="noStrik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b="1" i="1" sz="1800" u="none" cap="none" strike="noStrik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b="1" i="1" sz="1800" u="none" cap="none" strike="noStrike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4A56"/>
              </a:buClr>
              <a:buSzPts val="3000"/>
              <a:buFont typeface="Tinos"/>
              <a:buChar char="▹"/>
              <a:defRPr b="0" i="0" sz="3000" u="none" cap="none" strike="noStrike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Tinos"/>
              <a:buChar char="▸"/>
              <a:defRPr b="0" i="0" sz="2400" u="none" cap="none" strike="noStrike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Tinos"/>
              <a:buChar char="◦"/>
              <a:defRPr b="0" i="0" sz="2400" u="none" cap="none" strike="noStrike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/>
              <a:buChar char="●"/>
              <a:defRPr b="0" i="0" sz="1800" u="none" cap="none" strike="noStrike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/>
              <a:buChar char="○"/>
              <a:defRPr b="0" i="0" sz="1800" u="none" cap="none" strike="noStrike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/>
              <a:buChar char="■"/>
              <a:defRPr b="0" i="0" sz="1800" u="none" cap="none" strike="noStrike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/>
              <a:buChar char="●"/>
              <a:defRPr b="0" i="0" sz="1800" u="none" cap="none" strike="noStrike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/>
              <a:buChar char="○"/>
              <a:defRPr b="0" i="0" sz="1800" u="none" cap="none" strike="noStrike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/>
              <a:buChar char="■"/>
              <a:defRPr b="0" i="0" sz="1800" u="none" cap="none" strike="noStrike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openprocessing.org/sketch/create" TargetMode="External"/><Relationship Id="rId4" Type="http://schemas.openxmlformats.org/officeDocument/2006/relationships/hyperlink" Target="http://www.openprocessing.org/sketch/creat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1785938" y="657225"/>
            <a:ext cx="5600700" cy="178593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25400" sx="101000" rotWithShape="0" algn="tl" dir="5400000" dist="38100" sy="10100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 txBox="1"/>
          <p:nvPr>
            <p:ph type="ctrTitle"/>
          </p:nvPr>
        </p:nvSpPr>
        <p:spPr>
          <a:xfrm>
            <a:off x="1577456" y="1382312"/>
            <a:ext cx="5989088" cy="9270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856"/>
              </a:buClr>
              <a:buSzPts val="5200"/>
              <a:buNone/>
            </a:pPr>
            <a:r>
              <a:rPr lang="en" sz="4800"/>
              <a:t>Introduction to Programming</a:t>
            </a:r>
            <a:endParaRPr/>
          </a:p>
        </p:txBody>
      </p:sp>
      <p:sp>
        <p:nvSpPr>
          <p:cNvPr id="101" name="Google Shape;101;p17"/>
          <p:cNvSpPr txBox="1"/>
          <p:nvPr>
            <p:ph idx="1" type="subTitle"/>
          </p:nvPr>
        </p:nvSpPr>
        <p:spPr>
          <a:xfrm>
            <a:off x="600075" y="2699400"/>
            <a:ext cx="8232300" cy="22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After the workshop: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You’re back! I have added my notes to these slides and the sample complete code so you can finish your program :) 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www.openprocessing.org/sketch/creat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2757725" y="1123950"/>
            <a:ext cx="27006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/>
              <a:buChar char="▹"/>
            </a:pPr>
            <a:r>
              <a:rPr lang="en" sz="2000"/>
              <a:t>Save repeating code</a:t>
            </a:r>
            <a:endParaRPr sz="2000"/>
          </a:p>
          <a:p>
            <a:pPr indent="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2000"/>
              <a:t>Make code readable</a:t>
            </a:r>
            <a:endParaRPr sz="2000"/>
          </a:p>
        </p:txBody>
      </p:sp>
      <p:sp>
        <p:nvSpPr>
          <p:cNvPr id="155" name="Google Shape;155;p26"/>
          <p:cNvSpPr txBox="1"/>
          <p:nvPr>
            <p:ph type="title"/>
          </p:nvPr>
        </p:nvSpPr>
        <p:spPr>
          <a:xfrm>
            <a:off x="534610" y="541179"/>
            <a:ext cx="1613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56" name="Google Shape;156;p26"/>
          <p:cNvSpPr txBox="1"/>
          <p:nvPr>
            <p:ph idx="2" type="body"/>
          </p:nvPr>
        </p:nvSpPr>
        <p:spPr>
          <a:xfrm>
            <a:off x="5620903" y="1123950"/>
            <a:ext cx="27006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Autofit/>
          </a:bodyPr>
          <a:lstStyle/>
          <a:p>
            <a:pPr indent="0" lvl="0" marL="1143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add(int x){</a:t>
            </a:r>
            <a:endParaRPr/>
          </a:p>
          <a:p>
            <a:pPr indent="0" lvl="0" marL="1143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	x = x+1;</a:t>
            </a:r>
            <a:endParaRPr/>
          </a:p>
          <a:p>
            <a:pPr indent="0" lvl="0" marL="1143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ctrTitle"/>
          </p:nvPr>
        </p:nvSpPr>
        <p:spPr>
          <a:xfrm>
            <a:off x="2510400" y="2092225"/>
            <a:ext cx="4123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Our First Program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539023" y="536390"/>
            <a:ext cx="1613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Let’s get started!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2798250" y="958750"/>
            <a:ext cx="55038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What do we need?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setup</a:t>
            </a:r>
            <a:endParaRPr/>
          </a:p>
          <a:p>
            <a: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/>
              <a:t>set window size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draw</a:t>
            </a:r>
            <a:endParaRPr/>
          </a:p>
          <a:p>
            <a: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/>
              <a:t>set background colour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ctrTitle"/>
          </p:nvPr>
        </p:nvSpPr>
        <p:spPr>
          <a:xfrm>
            <a:off x="2510400" y="2092225"/>
            <a:ext cx="4123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Classes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539023" y="536390"/>
            <a:ext cx="1613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2798250" y="958750"/>
            <a:ext cx="55038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Defines a type of thing</a:t>
            </a:r>
            <a:br>
              <a:rPr lang="en"/>
            </a:b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Hold attributes and functions</a:t>
            </a:r>
            <a:br>
              <a:rPr lang="en"/>
            </a:b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Becomes a variable type</a:t>
            </a:r>
            <a:br>
              <a:rPr lang="en"/>
            </a:b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Let’s add a class for our droplets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534610" y="541179"/>
            <a:ext cx="1613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184" name="Google Shape;184;p31"/>
          <p:cNvSpPr txBox="1"/>
          <p:nvPr>
            <p:ph idx="2" type="body"/>
          </p:nvPr>
        </p:nvSpPr>
        <p:spPr>
          <a:xfrm>
            <a:off x="5620903" y="1123950"/>
            <a:ext cx="27006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Lists of a certain variable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Zero indexed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Fixed length</a:t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9725" y="3414850"/>
            <a:ext cx="4216525" cy="36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5925" y="1398575"/>
            <a:ext cx="2243850" cy="25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35925" y="2143400"/>
            <a:ext cx="2984975" cy="219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35925" y="2852470"/>
            <a:ext cx="1613400" cy="264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539023" y="536390"/>
            <a:ext cx="1613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For Loops</a:t>
            </a:r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0503" y="3595250"/>
            <a:ext cx="4753850" cy="7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2798250" y="958750"/>
            <a:ext cx="5503800" cy="28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Repeat actions</a:t>
            </a:r>
            <a:br>
              <a:rPr lang="en" sz="1800"/>
            </a:b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Three parts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initialising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stopping condition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incrementor</a:t>
            </a:r>
            <a:br>
              <a:rPr lang="en" sz="1800"/>
            </a:b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Great for going through arrays!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534610" y="541179"/>
            <a:ext cx="1613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Random Functions</a:t>
            </a:r>
            <a:endParaRPr/>
          </a:p>
        </p:txBody>
      </p:sp>
      <p:sp>
        <p:nvSpPr>
          <p:cNvPr id="201" name="Google Shape;201;p33"/>
          <p:cNvSpPr txBox="1"/>
          <p:nvPr>
            <p:ph idx="2" type="body"/>
          </p:nvPr>
        </p:nvSpPr>
        <p:spPr>
          <a:xfrm>
            <a:off x="5620903" y="1123950"/>
            <a:ext cx="27006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Returns a float within the range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If only one number, uses 0 as the other</a:t>
            </a:r>
            <a:endParaRPr/>
          </a:p>
        </p:txBody>
      </p:sp>
      <p:pic>
        <p:nvPicPr>
          <p:cNvPr id="202" name="Google Shape;20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6700" y="2438675"/>
            <a:ext cx="2396400" cy="26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6700" y="1608000"/>
            <a:ext cx="2964841" cy="2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ctrTitle"/>
          </p:nvPr>
        </p:nvSpPr>
        <p:spPr>
          <a:xfrm>
            <a:off x="2510400" y="2092225"/>
            <a:ext cx="4123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Flow Control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534610" y="541179"/>
            <a:ext cx="1613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If Statements</a:t>
            </a:r>
            <a:endParaRPr/>
          </a:p>
        </p:txBody>
      </p:sp>
      <p:sp>
        <p:nvSpPr>
          <p:cNvPr id="214" name="Google Shape;214;p35"/>
          <p:cNvSpPr txBox="1"/>
          <p:nvPr>
            <p:ph idx="2" type="body"/>
          </p:nvPr>
        </p:nvSpPr>
        <p:spPr>
          <a:xfrm>
            <a:off x="5620903" y="1123950"/>
            <a:ext cx="27006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Let the computer make decisions</a:t>
            </a:r>
            <a:br>
              <a:rPr lang="en"/>
            </a:b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Uses conditional operators</a:t>
            </a:r>
            <a:endParaRPr/>
          </a:p>
        </p:txBody>
      </p:sp>
      <p:pic>
        <p:nvPicPr>
          <p:cNvPr id="215" name="Google Shape;21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1575" y="1912322"/>
            <a:ext cx="2821050" cy="10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ctrTitle"/>
          </p:nvPr>
        </p:nvSpPr>
        <p:spPr>
          <a:xfrm>
            <a:off x="2510400" y="2092225"/>
            <a:ext cx="4123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What is Programming?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534610" y="541179"/>
            <a:ext cx="1613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Conditional Operators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2757725" y="971550"/>
            <a:ext cx="27006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&gt; (&gt;=)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&lt; (&lt;=)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&amp;&amp;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||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==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!</a:t>
            </a:r>
            <a:endParaRPr/>
          </a:p>
        </p:txBody>
      </p:sp>
      <p:sp>
        <p:nvSpPr>
          <p:cNvPr id="222" name="Google Shape;222;p36"/>
          <p:cNvSpPr txBox="1"/>
          <p:nvPr>
            <p:ph idx="2" type="body"/>
          </p:nvPr>
        </p:nvSpPr>
        <p:spPr>
          <a:xfrm>
            <a:off x="5620903" y="971550"/>
            <a:ext cx="27006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greater than</a:t>
            </a:r>
            <a:br>
              <a:rPr lang="en"/>
            </a:br>
            <a:r>
              <a:rPr lang="en"/>
              <a:t>7 &gt; 5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less than</a:t>
            </a:r>
            <a:br>
              <a:rPr lang="en"/>
            </a:br>
            <a:r>
              <a:rPr lang="en"/>
              <a:t>6 &lt; 10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and</a:t>
            </a:r>
            <a:br>
              <a:rPr lang="en"/>
            </a:br>
            <a:r>
              <a:rPr lang="en"/>
              <a:t>7 &gt; 5 &amp;&amp; 7 &lt;9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or</a:t>
            </a:r>
            <a:br>
              <a:rPr lang="en"/>
            </a:br>
            <a:r>
              <a:rPr lang="en"/>
              <a:t>7 &gt; 5 || 6 &lt; 1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equal to</a:t>
            </a:r>
            <a:br>
              <a:rPr lang="en"/>
            </a:br>
            <a:r>
              <a:rPr lang="en"/>
              <a:t>6 == 6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not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/>
              <a:t>6 != 7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2458650" y="1838112"/>
            <a:ext cx="4226700" cy="1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/>
              <a:t>That’s pretty cool rain...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/>
              <a:t>but I think we can do better!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/>
              <a:t>Here are some challenges to improve our code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ctrTitle"/>
          </p:nvPr>
        </p:nvSpPr>
        <p:spPr>
          <a:xfrm>
            <a:off x="2404500" y="2165950"/>
            <a:ext cx="43350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Add a quick comment above the draw function saying what it does</a:t>
            </a:r>
            <a:endParaRPr/>
          </a:p>
        </p:txBody>
      </p:sp>
      <p:sp>
        <p:nvSpPr>
          <p:cNvPr id="233" name="Google Shape;233;p38"/>
          <p:cNvSpPr txBox="1"/>
          <p:nvPr>
            <p:ph idx="1" type="subTitle"/>
          </p:nvPr>
        </p:nvSpPr>
        <p:spPr>
          <a:xfrm>
            <a:off x="2404500" y="1697050"/>
            <a:ext cx="43350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Challenge #1: Commenting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ctrTitle"/>
          </p:nvPr>
        </p:nvSpPr>
        <p:spPr>
          <a:xfrm>
            <a:off x="2404500" y="2416773"/>
            <a:ext cx="4335000" cy="78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Add some more rain droplets</a:t>
            </a:r>
            <a:endParaRPr/>
          </a:p>
        </p:txBody>
      </p:sp>
      <p:sp>
        <p:nvSpPr>
          <p:cNvPr id="239" name="Google Shape;239;p39"/>
          <p:cNvSpPr txBox="1"/>
          <p:nvPr>
            <p:ph idx="1" type="subTitle"/>
          </p:nvPr>
        </p:nvSpPr>
        <p:spPr>
          <a:xfrm>
            <a:off x="2404500" y="1697050"/>
            <a:ext cx="43350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Challenge #2: More rain!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ctrTitle"/>
          </p:nvPr>
        </p:nvSpPr>
        <p:spPr>
          <a:xfrm>
            <a:off x="2404500" y="2165950"/>
            <a:ext cx="4335000" cy="132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Make the length of the rain random</a:t>
            </a:r>
            <a:endParaRPr/>
          </a:p>
        </p:txBody>
      </p:sp>
      <p:sp>
        <p:nvSpPr>
          <p:cNvPr id="245" name="Google Shape;245;p40"/>
          <p:cNvSpPr txBox="1"/>
          <p:nvPr>
            <p:ph idx="1" type="subTitle"/>
          </p:nvPr>
        </p:nvSpPr>
        <p:spPr>
          <a:xfrm>
            <a:off x="2404500" y="1697050"/>
            <a:ext cx="43350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Challenge #3: big rain small rain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type="ctrTitle"/>
          </p:nvPr>
        </p:nvSpPr>
        <p:spPr>
          <a:xfrm>
            <a:off x="2404500" y="2481850"/>
            <a:ext cx="4335000" cy="1016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Make the rain fall faster as it gets closer to the ground</a:t>
            </a:r>
            <a:endParaRPr/>
          </a:p>
        </p:txBody>
      </p:sp>
      <p:sp>
        <p:nvSpPr>
          <p:cNvPr id="251" name="Google Shape;251;p41"/>
          <p:cNvSpPr txBox="1"/>
          <p:nvPr>
            <p:ph idx="1" type="subTitle"/>
          </p:nvPr>
        </p:nvSpPr>
        <p:spPr>
          <a:xfrm>
            <a:off x="2404500" y="1697050"/>
            <a:ext cx="43350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Challenge #4: Add gravity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type="ctrTitle"/>
          </p:nvPr>
        </p:nvSpPr>
        <p:spPr>
          <a:xfrm>
            <a:off x="1326215" y="2089450"/>
            <a:ext cx="6491569" cy="151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Add another dimension to our rain (falling forwards and backwards)</a:t>
            </a:r>
            <a:br>
              <a:rPr lang="en"/>
            </a:br>
            <a:r>
              <a:rPr lang="en"/>
              <a:t>Hint: use Google to investigate the map() function</a:t>
            </a:r>
            <a:endParaRPr/>
          </a:p>
        </p:txBody>
      </p:sp>
      <p:sp>
        <p:nvSpPr>
          <p:cNvPr id="257" name="Google Shape;257;p42"/>
          <p:cNvSpPr txBox="1"/>
          <p:nvPr>
            <p:ph idx="1" type="subTitle"/>
          </p:nvPr>
        </p:nvSpPr>
        <p:spPr>
          <a:xfrm>
            <a:off x="2404500" y="1697050"/>
            <a:ext cx="43350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Challenge #5: 3D effects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>
            <p:ph type="ctrTitle"/>
          </p:nvPr>
        </p:nvSpPr>
        <p:spPr>
          <a:xfrm>
            <a:off x="311708" y="744575"/>
            <a:ext cx="8520600" cy="18271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Free Time</a:t>
            </a:r>
            <a:endParaRPr/>
          </a:p>
        </p:txBody>
      </p:sp>
      <p:sp>
        <p:nvSpPr>
          <p:cNvPr id="263" name="Google Shape;263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"/>
              <a:t>Do your own thing or follow one of the suggested challenges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381000" y="530127"/>
            <a:ext cx="1778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Extra Challenges</a:t>
            </a:r>
            <a:endParaRPr/>
          </a:p>
        </p:txBody>
      </p:sp>
      <p:sp>
        <p:nvSpPr>
          <p:cNvPr id="269" name="Google Shape;269;p44"/>
          <p:cNvSpPr txBox="1"/>
          <p:nvPr>
            <p:ph idx="1" type="body"/>
          </p:nvPr>
        </p:nvSpPr>
        <p:spPr>
          <a:xfrm>
            <a:off x="2652481" y="1054700"/>
            <a:ext cx="1855500" cy="3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Easy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203200" lvl="0" marL="2857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▹"/>
            </a:pPr>
            <a:r>
              <a:rPr lang="en" sz="1800"/>
              <a:t>Change rain and/or background colour</a:t>
            </a:r>
            <a:endParaRPr sz="1800"/>
          </a:p>
          <a:p>
            <a:pPr indent="-203200" lvl="0" marL="2857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▹"/>
            </a:pPr>
            <a:r>
              <a:rPr lang="en" sz="1800"/>
              <a:t>Make it rain harder</a:t>
            </a:r>
            <a:endParaRPr sz="1800"/>
          </a:p>
        </p:txBody>
      </p:sp>
      <p:sp>
        <p:nvSpPr>
          <p:cNvPr id="270" name="Google Shape;270;p44"/>
          <p:cNvSpPr txBox="1"/>
          <p:nvPr>
            <p:ph idx="2" type="body"/>
          </p:nvPr>
        </p:nvSpPr>
        <p:spPr>
          <a:xfrm>
            <a:off x="4603343" y="1054700"/>
            <a:ext cx="1855500" cy="3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Medium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20320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▹"/>
            </a:pPr>
            <a:r>
              <a:rPr lang="en" sz="1800"/>
              <a:t>Make it rain upwards</a:t>
            </a:r>
            <a:endParaRPr sz="1800"/>
          </a:p>
          <a:p>
            <a:pPr indent="-20320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▹"/>
            </a:pPr>
            <a:r>
              <a:rPr lang="en" sz="1800"/>
              <a:t>Make it rain sideways</a:t>
            </a:r>
            <a:endParaRPr sz="1800"/>
          </a:p>
        </p:txBody>
      </p:sp>
      <p:sp>
        <p:nvSpPr>
          <p:cNvPr id="271" name="Google Shape;271;p44"/>
          <p:cNvSpPr txBox="1"/>
          <p:nvPr>
            <p:ph idx="3" type="body"/>
          </p:nvPr>
        </p:nvSpPr>
        <p:spPr>
          <a:xfrm>
            <a:off x="6554205" y="1054700"/>
            <a:ext cx="1855500" cy="3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Hard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20320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▹"/>
            </a:pPr>
            <a:r>
              <a:rPr lang="en" sz="1800"/>
              <a:t>Add umbrella to block rain</a:t>
            </a:r>
            <a:endParaRPr sz="1800"/>
          </a:p>
          <a:p>
            <a:pPr indent="-20320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▹"/>
            </a:pPr>
            <a:r>
              <a:rPr lang="en" sz="1800"/>
              <a:t>Make it rain diagonally</a:t>
            </a:r>
            <a:endParaRPr sz="1800"/>
          </a:p>
          <a:p>
            <a:pPr indent="-203200" lvl="0" marL="28575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▹"/>
            </a:pPr>
            <a:r>
              <a:rPr lang="en" sz="1800"/>
              <a:t>Make it rain under mouse only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/>
          <p:nvPr>
            <p:ph type="ctrTitle"/>
          </p:nvPr>
        </p:nvSpPr>
        <p:spPr>
          <a:xfrm>
            <a:off x="2510400" y="1929555"/>
            <a:ext cx="4123200" cy="7478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77" name="Google Shape;277;p45"/>
          <p:cNvSpPr txBox="1"/>
          <p:nvPr>
            <p:ph idx="4294967295" type="subTitle"/>
          </p:nvPr>
        </p:nvSpPr>
        <p:spPr>
          <a:xfrm>
            <a:off x="2404268" y="2677368"/>
            <a:ext cx="4335463" cy="1074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3000"/>
              <a:buFont typeface="Tinos"/>
              <a:buNone/>
            </a:pPr>
            <a:r>
              <a:rPr b="0" i="0" lang="en" sz="1800" u="none" cap="none" strike="noStrike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Google Drive with completed code and resources: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3000"/>
              <a:buFont typeface="Tinos"/>
              <a:buNone/>
            </a:pPr>
            <a:r>
              <a:rPr b="0" i="0" lang="en" sz="1800" u="none" cap="none" strike="noStrike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http://bit.do/quantumleaps</a:t>
            </a:r>
            <a:endParaRPr b="0" i="0" sz="1800" u="none" cap="none" strike="noStrike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539023" y="536390"/>
            <a:ext cx="1613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What is Programming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2798250" y="958750"/>
            <a:ext cx="55038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Giving the computer instructions</a:t>
            </a:r>
            <a:br>
              <a:rPr lang="en"/>
            </a:b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Computers are dumb</a:t>
            </a:r>
            <a:br>
              <a:rPr lang="en"/>
            </a:b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Have to be very specific instructions</a:t>
            </a:r>
            <a:br>
              <a:rPr lang="en"/>
            </a:b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Programming language defines how to give instructions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539023" y="536390"/>
            <a:ext cx="1613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Intro to Processing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798250" y="958750"/>
            <a:ext cx="5503800" cy="3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Processing is a high-level language</a:t>
            </a:r>
            <a:br>
              <a:rPr lang="en"/>
            </a:b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Makes graphics really easy</a:t>
            </a:r>
            <a:br>
              <a:rPr lang="en"/>
            </a:b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Organized into sections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setup{}: only run once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draw{}: runs in a loop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539023" y="536390"/>
            <a:ext cx="1613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Tips and Tricks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2798250" y="958750"/>
            <a:ext cx="55038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Most lines end with a semicolon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b="1" lang="en"/>
              <a:t>Open brackets need closed brackets</a:t>
            </a:r>
            <a:endParaRPr b="1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Case matters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Copy and paste is your friend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When in doubt Ctrl-Z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ctrTitle"/>
          </p:nvPr>
        </p:nvSpPr>
        <p:spPr>
          <a:xfrm>
            <a:off x="2510400" y="2092225"/>
            <a:ext cx="4123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The Basics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539023" y="536390"/>
            <a:ext cx="1613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2798250" y="958750"/>
            <a:ext cx="55038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Marked by //</a:t>
            </a:r>
            <a:br>
              <a:rPr lang="en"/>
            </a:b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Computer ignores rest of the line</a:t>
            </a:r>
            <a:br>
              <a:rPr lang="en"/>
            </a:b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Then who are they for?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539023" y="536390"/>
            <a:ext cx="1613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2733957" y="1201638"/>
            <a:ext cx="5503800" cy="2634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Store bits of data to be used later</a:t>
            </a:r>
            <a:br>
              <a:rPr lang="en"/>
            </a:b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Good names = easy to read code</a:t>
            </a:r>
            <a:br>
              <a:rPr lang="en"/>
            </a:b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Must have a type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integer, float, boolean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9625" y="1606522"/>
            <a:ext cx="2702350" cy="106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>
            <p:ph type="title"/>
          </p:nvPr>
        </p:nvSpPr>
        <p:spPr>
          <a:xfrm>
            <a:off x="534610" y="541179"/>
            <a:ext cx="1613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48" name="Google Shape;148;p25"/>
          <p:cNvSpPr txBox="1"/>
          <p:nvPr>
            <p:ph idx="2" type="body"/>
          </p:nvPr>
        </p:nvSpPr>
        <p:spPr>
          <a:xfrm>
            <a:off x="5038574" y="1123950"/>
            <a:ext cx="32829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How you declare a variable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type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name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value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Computer translates x to 400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Can reassign value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7725" y="3262875"/>
            <a:ext cx="1692950" cy="2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ph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