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64" r:id="rId6"/>
    <p:sldId id="261" r:id="rId7"/>
    <p:sldId id="262" r:id="rId8"/>
    <p:sldId id="277" r:id="rId9"/>
    <p:sldId id="265" r:id="rId10"/>
    <p:sldId id="266" r:id="rId11"/>
    <p:sldId id="270" r:id="rId12"/>
    <p:sldId id="271" r:id="rId13"/>
    <p:sldId id="272" r:id="rId14"/>
    <p:sldId id="273" r:id="rId15"/>
    <p:sldId id="267" r:id="rId16"/>
    <p:sldId id="274" r:id="rId17"/>
    <p:sldId id="276" r:id="rId18"/>
    <p:sldId id="275" r:id="rId19"/>
    <p:sldId id="26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0" autoAdjust="0"/>
    <p:restoredTop sz="95494" autoAdjust="0"/>
  </p:normalViewPr>
  <p:slideViewPr>
    <p:cSldViewPr snapToGrid="0">
      <p:cViewPr varScale="1">
        <p:scale>
          <a:sx n="92" d="100"/>
          <a:sy n="92" d="100"/>
        </p:scale>
        <p:origin x="1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F21-FD30-4377-B58F-2E6D6F17C634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6094-7CAF-4FA4-93F1-5F4E97777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77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F21-FD30-4377-B58F-2E6D6F17C634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6094-7CAF-4FA4-93F1-5F4E97777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9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F21-FD30-4377-B58F-2E6D6F17C634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6094-7CAF-4FA4-93F1-5F4E97777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36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F21-FD30-4377-B58F-2E6D6F17C634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6094-7CAF-4FA4-93F1-5F4E97777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3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F21-FD30-4377-B58F-2E6D6F17C634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6094-7CAF-4FA4-93F1-5F4E97777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78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F21-FD30-4377-B58F-2E6D6F17C634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6094-7CAF-4FA4-93F1-5F4E97777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06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F21-FD30-4377-B58F-2E6D6F17C634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6094-7CAF-4FA4-93F1-5F4E97777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77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F21-FD30-4377-B58F-2E6D6F17C634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6094-7CAF-4FA4-93F1-5F4E97777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49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F21-FD30-4377-B58F-2E6D6F17C634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6094-7CAF-4FA4-93F1-5F4E97777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66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F21-FD30-4377-B58F-2E6D6F17C634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6094-7CAF-4FA4-93F1-5F4E97777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61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4F21-FD30-4377-B58F-2E6D6F17C634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6094-7CAF-4FA4-93F1-5F4E97777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02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64F21-FD30-4377-B58F-2E6D6F17C634}" type="datetimeFigureOut">
              <a:rPr lang="zh-CN" altLang="en-US" smtClean="0"/>
              <a:t>2013/9/10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16094-7CAF-4FA4-93F1-5F4E97777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55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qt-project.org/doc/qt-4.8/metaobjects.html#meta-object-syste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Bolt &amp;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Qt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2013.09.10</a:t>
            </a:r>
          </a:p>
          <a:p>
            <a:r>
              <a:rPr lang="zh-CN" altLang="en-US" dirty="0" smtClean="0"/>
              <a:t>倪菲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6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定制可复用控件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最小控件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Control, Template</a:t>
            </a:r>
          </a:p>
          <a:p>
            <a:r>
              <a:rPr lang="zh-CN" altLang="en-US" dirty="0" smtClean="0"/>
              <a:t>模板的展开</a:t>
            </a:r>
            <a:r>
              <a:rPr lang="en-US" altLang="zh-CN" dirty="0" smtClean="0"/>
              <a:t>, </a:t>
            </a:r>
            <a:r>
              <a:rPr lang="zh-CN" altLang="en-US" dirty="0" smtClean="0"/>
              <a:t>合并</a:t>
            </a:r>
            <a:endParaRPr lang="en-US" altLang="zh-CN" dirty="0" smtClean="0"/>
          </a:p>
          <a:p>
            <a:r>
              <a:rPr lang="zh-CN" altLang="en-US" dirty="0" smtClean="0"/>
              <a:t>模板可以很小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只定制一小部分特性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或者一两个子对象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使用者引用模板</a:t>
            </a:r>
            <a:r>
              <a:rPr lang="en-US" altLang="zh-CN" dirty="0" smtClean="0"/>
              <a:t>Id</a:t>
            </a:r>
          </a:p>
          <a:p>
            <a:r>
              <a:rPr lang="zh-CN" altLang="en-US" dirty="0" smtClean="0"/>
              <a:t>贴图</a:t>
            </a:r>
            <a:r>
              <a:rPr lang="en-US" altLang="zh-CN" dirty="0" smtClean="0"/>
              <a:t>+</a:t>
            </a:r>
            <a:r>
              <a:rPr lang="zh-CN" altLang="en-US" dirty="0"/>
              <a:t>元对象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eventlist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主要靠继承</a:t>
            </a:r>
            <a:r>
              <a:rPr lang="en-US" altLang="zh-CN" dirty="0" smtClean="0"/>
              <a:t>, Model/View</a:t>
            </a:r>
            <a:r>
              <a:rPr lang="zh-CN" altLang="en-US" dirty="0" smtClean="0"/>
              <a:t>一部分靠代理</a:t>
            </a:r>
            <a:endParaRPr lang="en-US" altLang="zh-CN" dirty="0"/>
          </a:p>
          <a:p>
            <a:r>
              <a:rPr lang="zh-CN" altLang="en-US" dirty="0" smtClean="0"/>
              <a:t>继承的话</a:t>
            </a:r>
            <a:r>
              <a:rPr lang="en-US" altLang="zh-CN" dirty="0" smtClean="0"/>
              <a:t>, </a:t>
            </a:r>
            <a:r>
              <a:rPr lang="zh-CN" altLang="en-US" dirty="0" smtClean="0"/>
              <a:t>覆盖父类行为</a:t>
            </a:r>
            <a:r>
              <a:rPr lang="en-US" altLang="zh-CN" dirty="0" smtClean="0"/>
              <a:t>(</a:t>
            </a:r>
            <a:r>
              <a:rPr lang="zh-CN" altLang="en-US" dirty="0" smtClean="0"/>
              <a:t>重写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重新定义</a:t>
            </a:r>
            <a:r>
              <a:rPr lang="en-US" altLang="zh-CN" dirty="0" err="1" smtClean="0"/>
              <a:t>XXXevent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085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Button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7" y="2623409"/>
            <a:ext cx="5157787" cy="3684588"/>
          </a:xfrm>
        </p:spPr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Effort &gt; </a:t>
            </a:r>
            <a:r>
              <a:rPr lang="en-US" altLang="zh-CN" dirty="0" err="1" smtClean="0"/>
              <a:t>Qt</a:t>
            </a:r>
            <a:endParaRPr lang="en-US" altLang="zh-CN" dirty="0" smtClean="0"/>
          </a:p>
          <a:p>
            <a:r>
              <a:rPr lang="zh-CN" altLang="en-US" dirty="0" smtClean="0"/>
              <a:t>改变外观 </a:t>
            </a:r>
            <a:r>
              <a:rPr lang="en-US" altLang="zh-CN" dirty="0" smtClean="0"/>
              <a:t>Effort = 0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eventlist</a:t>
            </a:r>
            <a:r>
              <a:rPr lang="en-US" altLang="zh-CN" dirty="0" smtClean="0"/>
              <a:t>&gt;, </a:t>
            </a:r>
            <a:r>
              <a:rPr lang="en-US" altLang="zh-CN" dirty="0" err="1" smtClean="0"/>
              <a:t>AttachListener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Effort = 0</a:t>
            </a:r>
          </a:p>
          <a:p>
            <a:r>
              <a:rPr lang="zh-CN" altLang="en-US" dirty="0" smtClean="0"/>
              <a:t>改变外观 </a:t>
            </a:r>
            <a:r>
              <a:rPr lang="en-US" altLang="zh-CN" dirty="0" smtClean="0"/>
              <a:t>Effort: </a:t>
            </a:r>
            <a:r>
              <a:rPr lang="zh-CN" altLang="en-US" dirty="0" smtClean="0"/>
              <a:t>下划线</a:t>
            </a:r>
            <a:r>
              <a:rPr lang="en-US" altLang="zh-CN" dirty="0" smtClean="0"/>
              <a:t>, </a:t>
            </a:r>
            <a:r>
              <a:rPr lang="zh-CN" altLang="en-US" dirty="0" smtClean="0"/>
              <a:t>多行文本</a:t>
            </a:r>
            <a:r>
              <a:rPr lang="en-US" altLang="zh-CN" dirty="0" smtClean="0"/>
              <a:t>,</a:t>
            </a:r>
            <a:r>
              <a:rPr lang="zh-CN" altLang="en-US" dirty="0" smtClean="0"/>
              <a:t>换个风格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改变行为</a:t>
            </a:r>
            <a:r>
              <a:rPr lang="en-US" altLang="zh-CN" dirty="0" smtClean="0"/>
              <a:t>: event filter, event(), signal-slot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130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定制可复用控件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复杂组合控件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Template/Control</a:t>
            </a:r>
          </a:p>
          <a:p>
            <a:endParaRPr lang="en-US" altLang="zh-CN" dirty="0"/>
          </a:p>
          <a:p>
            <a:r>
              <a:rPr lang="zh-CN" altLang="en-US" dirty="0" smtClean="0"/>
              <a:t>模板合并使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多重继承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成为可能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同</a:t>
            </a:r>
            <a:r>
              <a:rPr lang="zh-CN" altLang="en-US" dirty="0" smtClean="0"/>
              <a:t>一类型的</a:t>
            </a:r>
            <a:r>
              <a:rPr lang="en-US" altLang="zh-CN" dirty="0" err="1" smtClean="0"/>
              <a:t>Attr</a:t>
            </a:r>
            <a:r>
              <a:rPr lang="zh-CN" altLang="en-US" dirty="0" smtClean="0"/>
              <a:t>可以用模板封装</a:t>
            </a:r>
            <a:r>
              <a:rPr lang="en-US" altLang="zh-CN" dirty="0" smtClean="0"/>
              <a:t>(</a:t>
            </a:r>
            <a:r>
              <a:rPr lang="zh-CN" altLang="en-US" dirty="0" smtClean="0"/>
              <a:t>打包</a:t>
            </a:r>
            <a:r>
              <a:rPr lang="en-US" altLang="zh-CN" dirty="0" smtClean="0"/>
              <a:t>)</a:t>
            </a:r>
            <a:r>
              <a:rPr lang="zh-CN" altLang="en-US" dirty="0" smtClean="0"/>
              <a:t>起来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容器类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控件</a:t>
            </a:r>
            <a:r>
              <a:rPr lang="zh-CN" altLang="en-US" dirty="0" smtClean="0"/>
              <a:t>类不允许多重继承</a:t>
            </a:r>
            <a:r>
              <a:rPr lang="en-US" altLang="zh-CN" dirty="0" smtClean="0"/>
              <a:t>(</a:t>
            </a:r>
            <a:r>
              <a:rPr lang="zh-CN" altLang="en-US" dirty="0"/>
              <a:t>想</a:t>
            </a:r>
            <a:r>
              <a:rPr lang="zh-CN" altLang="en-US" dirty="0" smtClean="0"/>
              <a:t>要同时具有控件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的特性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不可以从两个控件继承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要封装</a:t>
            </a:r>
            <a:r>
              <a:rPr lang="en-US" altLang="zh-CN" dirty="0" smtClean="0"/>
              <a:t>Property, </a:t>
            </a:r>
            <a:r>
              <a:rPr lang="zh-CN" altLang="en-US" dirty="0" smtClean="0"/>
              <a:t>继承</a:t>
            </a:r>
            <a:r>
              <a:rPr lang="en-US" altLang="zh-CN" dirty="0" smtClean="0"/>
              <a:t>, </a:t>
            </a:r>
            <a:r>
              <a:rPr lang="zh-CN" altLang="en-US" dirty="0" smtClean="0"/>
              <a:t>控件方法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69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19779"/>
          </a:xfrm>
        </p:spPr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1376979"/>
            <a:ext cx="3932237" cy="4492009"/>
          </a:xfrm>
        </p:spPr>
        <p:txBody>
          <a:bodyPr/>
          <a:lstStyle/>
          <a:p>
            <a:r>
              <a:rPr lang="zh-CN" altLang="en-US" dirty="0" smtClean="0"/>
              <a:t>布局类似</a:t>
            </a:r>
            <a:r>
              <a:rPr lang="en-US" altLang="zh-CN" dirty="0" smtClean="0"/>
              <a:t>, </a:t>
            </a:r>
            <a:r>
              <a:rPr lang="zh-CN" altLang="en-US" dirty="0" smtClean="0"/>
              <a:t>间距稍异</a:t>
            </a:r>
            <a:endParaRPr lang="en-US" altLang="zh-CN" dirty="0"/>
          </a:p>
          <a:p>
            <a:r>
              <a:rPr lang="en-US" altLang="zh-CN" dirty="0" smtClean="0"/>
              <a:t>Bolt: template </a:t>
            </a:r>
            <a:r>
              <a:rPr lang="zh-CN" altLang="en-US" dirty="0" smtClean="0"/>
              <a:t>定义布局数据</a:t>
            </a:r>
            <a:endParaRPr lang="en-US" altLang="zh-CN" dirty="0" smtClean="0"/>
          </a:p>
          <a:p>
            <a:r>
              <a:rPr lang="en-US" altLang="zh-CN" dirty="0" err="1" smtClean="0"/>
              <a:t>Qt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SetProperty</a:t>
            </a:r>
            <a:r>
              <a:rPr lang="en-US" altLang="zh-CN" dirty="0" smtClean="0"/>
              <a:t> </a:t>
            </a:r>
            <a:r>
              <a:rPr lang="zh-CN" altLang="en-US" dirty="0" smtClean="0"/>
              <a:t>打包方法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样式差别</a:t>
            </a:r>
            <a:endParaRPr lang="en-US" altLang="zh-CN" dirty="0" smtClean="0"/>
          </a:p>
          <a:p>
            <a:r>
              <a:rPr lang="en-US" altLang="zh-CN" dirty="0" smtClean="0"/>
              <a:t>Bolt: </a:t>
            </a:r>
            <a:r>
              <a:rPr lang="zh-CN" altLang="en-US" dirty="0" smtClean="0"/>
              <a:t>贴图</a:t>
            </a:r>
            <a:r>
              <a:rPr lang="en-US" altLang="zh-CN" dirty="0" smtClean="0"/>
              <a:t>/fill </a:t>
            </a:r>
            <a:r>
              <a:rPr lang="en-US" altLang="zh-CN" dirty="0" err="1" smtClean="0"/>
              <a:t>rect</a:t>
            </a:r>
            <a:endParaRPr lang="en-US" altLang="zh-CN" dirty="0" smtClean="0"/>
          </a:p>
          <a:p>
            <a:r>
              <a:rPr lang="en-US" altLang="zh-CN" dirty="0" err="1" smtClean="0"/>
              <a:t>Qt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paintEvent</a:t>
            </a:r>
            <a:r>
              <a:rPr lang="en-US" altLang="zh-CN" dirty="0" smtClean="0"/>
              <a:t>, </a:t>
            </a:r>
            <a:r>
              <a:rPr lang="zh-CN" altLang="en-US" dirty="0" smtClean="0"/>
              <a:t>样式表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行为差别</a:t>
            </a:r>
            <a:endParaRPr lang="en-US" altLang="zh-CN" dirty="0" smtClean="0"/>
          </a:p>
          <a:p>
            <a:r>
              <a:rPr lang="zh-CN" altLang="en-US" dirty="0" smtClean="0"/>
              <a:t>发现只有月历是可复用的一部分</a:t>
            </a:r>
            <a:r>
              <a:rPr lang="en-US" altLang="zh-CN" dirty="0" smtClean="0"/>
              <a:t>, 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“2013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”</a:t>
            </a:r>
            <a:r>
              <a:rPr lang="zh-CN" altLang="en-US" dirty="0" smtClean="0"/>
              <a:t>行为差异较大</a:t>
            </a:r>
            <a:endParaRPr lang="en-US" altLang="zh-CN" dirty="0" smtClean="0"/>
          </a:p>
          <a:p>
            <a:r>
              <a:rPr lang="en-US" altLang="zh-CN" dirty="0" smtClean="0"/>
              <a:t>Bolt: </a:t>
            </a:r>
            <a:r>
              <a:rPr lang="zh-CN" altLang="en-US" dirty="0" smtClean="0"/>
              <a:t>引用模板</a:t>
            </a:r>
            <a:r>
              <a:rPr lang="en-US" altLang="zh-CN" dirty="0" smtClean="0"/>
              <a:t>?</a:t>
            </a:r>
          </a:p>
          <a:p>
            <a:r>
              <a:rPr lang="en-US" altLang="zh-CN" dirty="0" err="1" smtClean="0"/>
              <a:t>Qt</a:t>
            </a:r>
            <a:r>
              <a:rPr lang="en-US" altLang="zh-CN" dirty="0" smtClean="0"/>
              <a:t>: </a:t>
            </a:r>
            <a:r>
              <a:rPr lang="zh-CN" altLang="en-US" dirty="0" smtClean="0"/>
              <a:t>复用日期容器类</a:t>
            </a:r>
            <a:r>
              <a:rPr lang="en-US" altLang="zh-CN" dirty="0" smtClean="0"/>
              <a:t>, 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/</a:t>
            </a:r>
            <a:r>
              <a:rPr lang="zh-CN" altLang="en-US" dirty="0" smtClean="0"/>
              <a:t>继承</a:t>
            </a:r>
            <a:endParaRPr lang="en-US" altLang="zh-CN" dirty="0" smtClean="0"/>
          </a:p>
        </p:txBody>
      </p:sp>
      <p:pic>
        <p:nvPicPr>
          <p:cNvPr id="12" name="图片占位符 1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7" b="45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1438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绘制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	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err="1" smtClean="0"/>
              <a:t>Gdi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gdi</a:t>
            </a:r>
            <a:r>
              <a:rPr lang="en-US" altLang="zh-CN" dirty="0" smtClean="0"/>
              <a:t>+</a:t>
            </a:r>
            <a:r>
              <a:rPr lang="zh-CN" altLang="en-US" dirty="0" smtClean="0"/>
              <a:t>处理</a:t>
            </a:r>
            <a:r>
              <a:rPr lang="en-US" altLang="zh-CN" dirty="0" err="1" smtClean="0"/>
              <a:t>win32</a:t>
            </a:r>
            <a:r>
              <a:rPr lang="zh-CN" altLang="en-US" dirty="0" smtClean="0"/>
              <a:t>平台界面绘制</a:t>
            </a:r>
            <a:r>
              <a:rPr lang="en-US" altLang="zh-CN" dirty="0" smtClean="0"/>
              <a:t>, </a:t>
            </a:r>
            <a:r>
              <a:rPr lang="zh-CN" altLang="en-US" dirty="0" smtClean="0"/>
              <a:t>硬件加速</a:t>
            </a:r>
            <a:r>
              <a:rPr lang="en-US" altLang="zh-CN" dirty="0" smtClean="0"/>
              <a:t>DX, OpenGL?</a:t>
            </a:r>
          </a:p>
          <a:p>
            <a:r>
              <a:rPr lang="en-US" altLang="zh-CN" dirty="0" smtClean="0"/>
              <a:t>MMX/SSE</a:t>
            </a:r>
            <a:r>
              <a:rPr lang="zh-CN" altLang="en-US" dirty="0" smtClean="0"/>
              <a:t>指令集加速</a:t>
            </a:r>
            <a:endParaRPr lang="en-US" altLang="zh-CN" dirty="0" smtClean="0"/>
          </a:p>
          <a:p>
            <a:r>
              <a:rPr lang="zh-CN" altLang="en-US" dirty="0" smtClean="0"/>
              <a:t>尽量平台独立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????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47144"/>
            <a:ext cx="4714875" cy="657225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263842" y="3605689"/>
          <a:ext cx="4844040" cy="251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020"/>
                <a:gridCol w="2422020"/>
              </a:tblGrid>
              <a:tr h="503948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 smtClean="0">
                          <a:effectLst/>
                          <a:latin typeface="Open Sans"/>
                        </a:rPr>
                        <a:t>Platform</a:t>
                      </a:r>
                      <a:endParaRPr lang="en-US" b="0" dirty="0">
                        <a:effectLst/>
                        <a:latin typeface="Open Sans"/>
                      </a:endParaRPr>
                    </a:p>
                  </a:txBody>
                  <a:tcPr marL="95250" marR="95250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 smtClean="0">
                          <a:effectLst/>
                          <a:latin typeface="Open Sans"/>
                        </a:rPr>
                        <a:t>Backend</a:t>
                      </a:r>
                      <a:endParaRPr lang="en-US" b="0" dirty="0">
                        <a:effectLst/>
                        <a:latin typeface="Open Sans"/>
                      </a:endParaRPr>
                    </a:p>
                  </a:txBody>
                  <a:tcPr marL="95250" marR="95250" marT="28575" marB="28575"/>
                </a:tc>
              </a:tr>
              <a:tr h="503948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  <a:latin typeface="Open Sans"/>
                        </a:rPr>
                        <a:t>Windows</a:t>
                      </a:r>
                    </a:p>
                  </a:txBody>
                  <a:tcPr marL="95250" marR="95250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  <a:latin typeface="Open Sans"/>
                        </a:rPr>
                        <a:t>Software Rasterizer</a:t>
                      </a:r>
                    </a:p>
                  </a:txBody>
                  <a:tcPr marL="95250" marR="95250" marT="28575" marB="28575"/>
                </a:tc>
              </a:tr>
              <a:tr h="503948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 err="1">
                          <a:effectLst/>
                          <a:latin typeface="Open Sans"/>
                        </a:rPr>
                        <a:t>X11</a:t>
                      </a:r>
                      <a:endParaRPr lang="en-US" b="0" dirty="0">
                        <a:effectLst/>
                        <a:latin typeface="Open Sans"/>
                      </a:endParaRPr>
                    </a:p>
                  </a:txBody>
                  <a:tcPr marL="95250" marR="95250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 err="1">
                          <a:effectLst/>
                          <a:latin typeface="Open Sans"/>
                        </a:rPr>
                        <a:t>X11</a:t>
                      </a:r>
                      <a:endParaRPr lang="en-US" b="0" dirty="0">
                        <a:effectLst/>
                        <a:latin typeface="Open Sans"/>
                      </a:endParaRPr>
                    </a:p>
                  </a:txBody>
                  <a:tcPr marL="95250" marR="95250" marT="28575" marB="28575"/>
                </a:tc>
              </a:tr>
              <a:tr h="503948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  <a:latin typeface="Open Sans"/>
                        </a:rPr>
                        <a:t>Mac OS X</a:t>
                      </a:r>
                    </a:p>
                  </a:txBody>
                  <a:tcPr marL="95250" marR="95250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 err="1">
                          <a:effectLst/>
                          <a:latin typeface="Open Sans"/>
                        </a:rPr>
                        <a:t>CoreGraphics</a:t>
                      </a:r>
                      <a:endParaRPr lang="en-US" b="0" dirty="0">
                        <a:effectLst/>
                        <a:latin typeface="Open Sans"/>
                      </a:endParaRPr>
                    </a:p>
                  </a:txBody>
                  <a:tcPr marL="95250" marR="95250" marT="28575" marB="28575"/>
                </a:tc>
              </a:tr>
              <a:tr h="503948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  <a:latin typeface="Open Sans"/>
                        </a:rPr>
                        <a:t>Embedded</a:t>
                      </a:r>
                    </a:p>
                  </a:txBody>
                  <a:tcPr marL="95250" marR="95250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  <a:latin typeface="Open Sans"/>
                        </a:rPr>
                        <a:t>Software Rasterizer</a:t>
                      </a:r>
                    </a:p>
                  </a:txBody>
                  <a:tcPr marL="95250" marR="95250" marT="28575" marB="285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85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消息循环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窗口</a:t>
            </a:r>
            <a:r>
              <a:rPr lang="zh-CN" altLang="en-US" dirty="0" smtClean="0"/>
              <a:t>消息循环不提供访问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????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封装消息循环</a:t>
            </a:r>
            <a:r>
              <a:rPr lang="en-US" altLang="zh-CN" dirty="0" smtClean="0"/>
              <a:t>,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Qt</a:t>
            </a:r>
            <a:r>
              <a:rPr lang="zh-CN" altLang="en-US" dirty="0" smtClean="0"/>
              <a:t>层截获和发送消息</a:t>
            </a:r>
            <a:endParaRPr lang="en-US" altLang="zh-CN" dirty="0"/>
          </a:p>
          <a:p>
            <a:r>
              <a:rPr lang="en-US" altLang="zh-CN" dirty="0" smtClean="0"/>
              <a:t>Meta-Object System</a:t>
            </a:r>
          </a:p>
          <a:p>
            <a:r>
              <a:rPr lang="en-US" altLang="zh-CN" dirty="0" smtClean="0"/>
              <a:t>Event loop</a:t>
            </a:r>
          </a:p>
          <a:p>
            <a:r>
              <a:rPr lang="en-US" altLang="zh-CN" dirty="0" smtClean="0"/>
              <a:t>Signal-slot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087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r>
              <a:rPr lang="en-US" altLang="zh-CN" dirty="0" smtClean="0"/>
              <a:t> – Meta-Object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QObject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基类</a:t>
            </a:r>
            <a:endParaRPr lang="en-US" altLang="zh-CN" dirty="0" smtClean="0"/>
          </a:p>
          <a:p>
            <a:r>
              <a:rPr lang="en-US" altLang="zh-CN" dirty="0" err="1" smtClean="0"/>
              <a:t>Q_OBJECT</a:t>
            </a:r>
            <a:r>
              <a:rPr lang="zh-CN" altLang="en-US" dirty="0" smtClean="0"/>
              <a:t>宏</a:t>
            </a:r>
            <a:endParaRPr lang="en-US" altLang="zh-CN" dirty="0" smtClean="0"/>
          </a:p>
          <a:p>
            <a:r>
              <a:rPr lang="en-US" altLang="zh-CN" dirty="0" err="1" smtClean="0"/>
              <a:t>Moc</a:t>
            </a:r>
            <a:endParaRPr lang="en-US" altLang="zh-CN" dirty="0" smtClean="0"/>
          </a:p>
          <a:p>
            <a:r>
              <a:rPr lang="zh-CN" altLang="en-US" dirty="0"/>
              <a:t>看</a:t>
            </a:r>
            <a:r>
              <a:rPr lang="zh-CN" altLang="en-US" dirty="0" smtClean="0"/>
              <a:t>下生成代码</a:t>
            </a:r>
            <a:r>
              <a:rPr lang="en-US" altLang="zh-CN" dirty="0" err="1"/>
              <a:t>qt_metacall</a:t>
            </a:r>
            <a:endParaRPr lang="en-US" altLang="zh-CN" dirty="0" smtClean="0"/>
          </a:p>
          <a:p>
            <a:r>
              <a:rPr lang="en-US" altLang="zh-CN" dirty="0" smtClean="0"/>
              <a:t>/</a:t>
            </a:r>
            <a:r>
              <a:rPr lang="en-US" altLang="zh-CN" dirty="0" err="1" smtClean="0"/>
              <a:t>sa</a:t>
            </a:r>
            <a:r>
              <a:rPr lang="en-US" altLang="zh-CN" dirty="0" smtClean="0"/>
              <a:t>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err="1">
                <a:hlinkClick r:id="rId2"/>
              </a:rPr>
              <a:t>qt-project.org</a:t>
            </a:r>
            <a:r>
              <a:rPr lang="en-US" altLang="zh-CN" dirty="0">
                <a:hlinkClick r:id="rId2"/>
              </a:rPr>
              <a:t>/doc/</a:t>
            </a:r>
            <a:r>
              <a:rPr lang="en-US" altLang="zh-CN" dirty="0" err="1">
                <a:hlinkClick r:id="rId2"/>
              </a:rPr>
              <a:t>qt</a:t>
            </a:r>
            <a:r>
              <a:rPr lang="en-US" altLang="zh-CN" dirty="0">
                <a:hlinkClick r:id="rId2"/>
              </a:rPr>
              <a:t>-4.8/</a:t>
            </a:r>
            <a:r>
              <a:rPr lang="en-US" altLang="zh-CN" dirty="0" err="1">
                <a:hlinkClick r:id="rId2"/>
              </a:rPr>
              <a:t>metaobjects.html#meta-object-system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972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r>
              <a:rPr lang="en-US" altLang="zh-CN" dirty="0" smtClean="0"/>
              <a:t> – Signal-Slot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Connect(sender, SIGNAL(</a:t>
            </a:r>
            <a:r>
              <a:rPr lang="en-US" altLang="zh-CN" dirty="0" err="1" smtClean="0"/>
              <a:t>signalMethod</a:t>
            </a:r>
            <a:r>
              <a:rPr lang="en-US" altLang="zh-CN" dirty="0" smtClean="0"/>
              <a:t>()), receiver, SLOT(</a:t>
            </a:r>
            <a:r>
              <a:rPr lang="en-US" altLang="zh-CN" dirty="0" err="1" smtClean="0"/>
              <a:t>slotMethod</a:t>
            </a:r>
            <a:r>
              <a:rPr lang="en-US" altLang="zh-CN" dirty="0" smtClean="0"/>
              <a:t>()))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en-US" altLang="zh-CN" dirty="0" err="1" smtClean="0">
                <a:sym typeface="Wingdings" panose="05000000000000000000" pitchFamily="2" charset="2"/>
              </a:rPr>
              <a:t>QMetaObject</a:t>
            </a:r>
            <a:r>
              <a:rPr lang="en-US" altLang="zh-CN" dirty="0" smtClean="0">
                <a:sym typeface="Wingdings" panose="05000000000000000000" pitchFamily="2" charset="2"/>
              </a:rPr>
              <a:t>::connect()</a:t>
            </a:r>
            <a:endParaRPr lang="en-US" altLang="zh-CN" dirty="0" smtClean="0"/>
          </a:p>
          <a:p>
            <a:r>
              <a:rPr lang="en-US" altLang="zh-CN" dirty="0" smtClean="0"/>
              <a:t>emit </a:t>
            </a:r>
            <a:r>
              <a:rPr lang="en-US" altLang="zh-CN" dirty="0" err="1" smtClean="0"/>
              <a:t>signalMethod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en-US" altLang="zh-CN" dirty="0" err="1" smtClean="0"/>
              <a:t>Moc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qt_metacall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DirectConnection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QueuedConnection</a:t>
            </a:r>
            <a:r>
              <a:rPr lang="zh-CN" altLang="en-US" dirty="0" smtClean="0"/>
              <a:t>区别</a:t>
            </a:r>
            <a:r>
              <a:rPr lang="en-US" altLang="zh-CN" dirty="0" smtClean="0"/>
              <a:t>, </a:t>
            </a:r>
            <a:r>
              <a:rPr lang="zh-CN" altLang="en-US" dirty="0" smtClean="0"/>
              <a:t>跨线程消息传递</a:t>
            </a:r>
            <a:endParaRPr lang="en-US" altLang="zh-CN" dirty="0" smtClean="0"/>
          </a:p>
          <a:p>
            <a:r>
              <a:rPr lang="zh-CN" altLang="en-US" dirty="0" smtClean="0"/>
              <a:t>用户代码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元对象的实现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0494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r>
              <a:rPr lang="en-US" altLang="zh-CN" dirty="0" smtClean="0"/>
              <a:t> – Event loop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QCoreApplication</a:t>
            </a:r>
            <a:r>
              <a:rPr lang="en-US" altLang="zh-CN" dirty="0" smtClean="0"/>
              <a:t>::exec(), </a:t>
            </a:r>
            <a:r>
              <a:rPr lang="en-US" altLang="zh-CN" dirty="0" err="1" smtClean="0"/>
              <a:t>QApplication</a:t>
            </a:r>
            <a:r>
              <a:rPr lang="en-US" altLang="zh-CN" dirty="0" smtClean="0"/>
              <a:t>::exec(), </a:t>
            </a:r>
            <a:r>
              <a:rPr lang="en-US" altLang="zh-CN" dirty="0" err="1" smtClean="0"/>
              <a:t>QThread</a:t>
            </a:r>
            <a:r>
              <a:rPr lang="en-US" altLang="zh-CN" dirty="0" smtClean="0"/>
              <a:t>::exec(), </a:t>
            </a:r>
            <a:r>
              <a:rPr lang="en-US" altLang="zh-CN" dirty="0" err="1" smtClean="0"/>
              <a:t>Qdialog</a:t>
            </a:r>
            <a:r>
              <a:rPr lang="en-US" altLang="zh-CN" dirty="0" smtClean="0"/>
              <a:t>::exec() (~</a:t>
            </a:r>
            <a:r>
              <a:rPr lang="en-US" altLang="zh-CN" dirty="0" err="1" smtClean="0"/>
              <a:t>WinProc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主事件循环</a:t>
            </a:r>
            <a:r>
              <a:rPr lang="en-US" altLang="zh-CN" dirty="0" smtClean="0"/>
              <a:t>, </a:t>
            </a:r>
            <a:r>
              <a:rPr lang="zh-CN" altLang="en-US" dirty="0" smtClean="0"/>
              <a:t>子事件循环</a:t>
            </a:r>
            <a:endParaRPr lang="en-US" altLang="zh-CN" dirty="0"/>
          </a:p>
          <a:p>
            <a:r>
              <a:rPr lang="en-US" altLang="zh-CN" dirty="0" err="1"/>
              <a:t>WM_XXXXMessage</a:t>
            </a:r>
            <a:r>
              <a:rPr lang="en-US" altLang="zh-CN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 err="1" smtClean="0">
                <a:sym typeface="Wingdings" panose="05000000000000000000" pitchFamily="2" charset="2"/>
              </a:rPr>
              <a:t>QEvent</a:t>
            </a:r>
            <a:endParaRPr lang="en-US" altLang="zh-CN" dirty="0" smtClean="0"/>
          </a:p>
          <a:p>
            <a:r>
              <a:rPr lang="en-US" altLang="zh-CN" dirty="0" err="1" smtClean="0"/>
              <a:t>WinProc</a:t>
            </a:r>
            <a:r>
              <a:rPr lang="en-US" altLang="zh-CN" dirty="0" smtClean="0"/>
              <a:t>()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QtWinProc</a:t>
            </a:r>
            <a:r>
              <a:rPr lang="en-US" altLang="zh-CN" dirty="0" smtClean="0"/>
              <a:t>()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en-US" altLang="zh-CN" dirty="0" err="1" smtClean="0"/>
              <a:t>QEventDispatcherWin32</a:t>
            </a:r>
            <a:r>
              <a:rPr lang="en-US" altLang="zh-CN" dirty="0"/>
              <a:t>::</a:t>
            </a:r>
            <a:r>
              <a:rPr lang="en-US" altLang="zh-CN" dirty="0" err="1" smtClean="0"/>
              <a:t>processEvents</a:t>
            </a:r>
            <a:endParaRPr lang="en-US" altLang="zh-CN" dirty="0" smtClean="0"/>
          </a:p>
          <a:p>
            <a:r>
              <a:rPr lang="zh-CN" altLang="en-US" dirty="0" smtClean="0"/>
              <a:t>窗口注册和创建的时机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819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特效实现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位移特效</a:t>
            </a:r>
            <a:endParaRPr lang="en-US" altLang="zh-CN" dirty="0" smtClean="0"/>
          </a:p>
          <a:p>
            <a:r>
              <a:rPr lang="zh-CN" altLang="en-US" dirty="0" smtClean="0"/>
              <a:t>渲染特效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BXF</a:t>
            </a:r>
            <a:r>
              <a:rPr lang="zh-CN" altLang="en-US" dirty="0" smtClean="0"/>
              <a:t>扩展对象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 err="1" smtClean="0"/>
              <a:t>GraphicsView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archicture</a:t>
            </a:r>
            <a:endParaRPr lang="en-US" altLang="zh-CN" dirty="0" smtClean="0"/>
          </a:p>
          <a:p>
            <a:r>
              <a:rPr lang="zh-CN" altLang="en-US" dirty="0" smtClean="0"/>
              <a:t>位移特效</a:t>
            </a:r>
            <a:endParaRPr lang="en-US" altLang="zh-CN" dirty="0" smtClean="0"/>
          </a:p>
          <a:p>
            <a:r>
              <a:rPr lang="zh-CN" altLang="en-US" dirty="0" smtClean="0"/>
              <a:t>渲染特效</a:t>
            </a:r>
            <a:r>
              <a:rPr lang="en-US" altLang="zh-CN" dirty="0" smtClean="0"/>
              <a:t>, OpenGL, </a:t>
            </a:r>
            <a:r>
              <a:rPr lang="en-US" altLang="zh-CN" dirty="0" err="1" smtClean="0"/>
              <a:t>OpenVG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SVG</a:t>
            </a:r>
            <a:endParaRPr lang="en-US" altLang="zh-CN" dirty="0" smtClean="0"/>
          </a:p>
          <a:p>
            <a:r>
              <a:rPr lang="en-US" altLang="zh-CN" dirty="0" err="1" smtClean="0"/>
              <a:t>Qml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shader</a:t>
            </a:r>
            <a:r>
              <a:rPr lang="en-US" altLang="zh-CN" dirty="0" smtClean="0"/>
              <a:t> language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668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整体对比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轻量级的</a:t>
            </a:r>
            <a:endParaRPr lang="en-US" altLang="zh-CN" dirty="0" smtClean="0"/>
          </a:p>
          <a:p>
            <a:r>
              <a:rPr lang="zh-CN" altLang="en-US" dirty="0" smtClean="0"/>
              <a:t>组合的</a:t>
            </a:r>
            <a:endParaRPr lang="en-US" altLang="zh-CN" dirty="0" smtClean="0"/>
          </a:p>
          <a:p>
            <a:r>
              <a:rPr lang="zh-CN" altLang="en-US" dirty="0" smtClean="0"/>
              <a:t>对象树布局</a:t>
            </a:r>
            <a:r>
              <a:rPr lang="en-US" altLang="zh-CN" dirty="0" smtClean="0"/>
              <a:t>+</a:t>
            </a:r>
            <a:r>
              <a:rPr lang="zh-CN" altLang="en-US" dirty="0" smtClean="0"/>
              <a:t>贴图决定控件外观</a:t>
            </a:r>
            <a:endParaRPr lang="en-US" altLang="zh-CN" dirty="0" smtClean="0"/>
          </a:p>
          <a:p>
            <a:r>
              <a:rPr lang="zh-CN" altLang="en-US" dirty="0" smtClean="0"/>
              <a:t>加法</a:t>
            </a:r>
            <a:endParaRPr lang="en-US" altLang="zh-CN" dirty="0" smtClean="0"/>
          </a:p>
          <a:p>
            <a:r>
              <a:rPr lang="zh-CN" altLang="en-US" dirty="0" smtClean="0"/>
              <a:t>脚本语言定义行为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UI</a:t>
            </a:r>
            <a:r>
              <a:rPr lang="zh-CN" altLang="en-US" dirty="0" smtClean="0"/>
              <a:t>引擎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重量级的</a:t>
            </a:r>
            <a:endParaRPr lang="en-US" altLang="zh-CN" dirty="0" smtClean="0"/>
          </a:p>
          <a:p>
            <a:r>
              <a:rPr lang="zh-CN" altLang="en-US" dirty="0" smtClean="0"/>
              <a:t>集成的</a:t>
            </a:r>
            <a:endParaRPr lang="en-US" altLang="zh-CN" dirty="0" smtClean="0"/>
          </a:p>
          <a:p>
            <a:r>
              <a:rPr lang="en-US" altLang="zh-CN" dirty="0" err="1" smtClean="0"/>
              <a:t>QStyle</a:t>
            </a:r>
            <a:r>
              <a:rPr lang="en-US" altLang="zh-CN" dirty="0" smtClean="0"/>
              <a:t>+</a:t>
            </a:r>
            <a:r>
              <a:rPr lang="zh-CN" altLang="en-US" dirty="0" smtClean="0"/>
              <a:t>样式表决定</a:t>
            </a:r>
            <a:r>
              <a:rPr lang="en-US" altLang="zh-CN" dirty="0" smtClean="0"/>
              <a:t>(</a:t>
            </a:r>
            <a:r>
              <a:rPr lang="zh-CN" altLang="en-US" dirty="0" smtClean="0"/>
              <a:t>基本</a:t>
            </a:r>
            <a:r>
              <a:rPr lang="en-US" altLang="zh-CN" dirty="0" smtClean="0"/>
              <a:t>)</a:t>
            </a:r>
            <a:r>
              <a:rPr lang="zh-CN" altLang="en-US" dirty="0" smtClean="0"/>
              <a:t>控件外观</a:t>
            </a:r>
            <a:endParaRPr lang="en-US" altLang="zh-CN" dirty="0" smtClean="0"/>
          </a:p>
          <a:p>
            <a:r>
              <a:rPr lang="zh-CN" altLang="en-US" smtClean="0"/>
              <a:t>加减法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QPushButton</a:t>
            </a:r>
            <a:r>
              <a:rPr lang="zh-CN" altLang="en-US" dirty="0" smtClean="0"/>
              <a:t>和想要的不一样</a:t>
            </a:r>
            <a:r>
              <a:rPr lang="en-US" altLang="zh-CN" dirty="0" smtClean="0"/>
              <a:t>, </a:t>
            </a:r>
            <a:r>
              <a:rPr lang="zh-CN" altLang="en-US" dirty="0" smtClean="0"/>
              <a:t>后面举个栗子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重写</a:t>
            </a:r>
            <a:r>
              <a:rPr lang="zh-CN" altLang="en-US" dirty="0" smtClean="0"/>
              <a:t>事件方法决定控件行为</a:t>
            </a:r>
            <a:endParaRPr lang="en-US" altLang="zh-CN" dirty="0" smtClean="0"/>
          </a:p>
          <a:p>
            <a:r>
              <a:rPr lang="zh-CN" altLang="en-US" dirty="0" smtClean="0"/>
              <a:t>一个几乎什么都有的框架</a:t>
            </a:r>
          </a:p>
        </p:txBody>
      </p:sp>
    </p:spTree>
    <p:extLst>
      <p:ext uri="{BB962C8B-B14F-4D97-AF65-F5344CB8AC3E}">
        <p14:creationId xmlns:p14="http://schemas.microsoft.com/office/powerpoint/2010/main" val="32885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不同需求时的使用方便程度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基本的控件也要程序员实现</a:t>
            </a:r>
            <a:r>
              <a:rPr lang="en-US" altLang="zh-CN" dirty="0" smtClean="0"/>
              <a:t>, Button, List Box</a:t>
            </a:r>
          </a:p>
          <a:p>
            <a:r>
              <a:rPr lang="zh-CN" altLang="en-US" dirty="0" smtClean="0"/>
              <a:t>布局定义</a:t>
            </a:r>
            <a:r>
              <a:rPr lang="zh-CN" altLang="en-US" dirty="0"/>
              <a:t>或者</a:t>
            </a:r>
            <a:r>
              <a:rPr lang="zh-CN" altLang="en-US" dirty="0" smtClean="0"/>
              <a:t>动态实例化</a:t>
            </a:r>
            <a:endParaRPr lang="en-US" altLang="zh-CN" dirty="0" smtClean="0"/>
          </a:p>
          <a:p>
            <a:r>
              <a:rPr lang="zh-CN" altLang="en-US" dirty="0" smtClean="0"/>
              <a:t>强可定制性</a:t>
            </a:r>
            <a:r>
              <a:rPr lang="en-US" altLang="zh-CN" dirty="0" smtClean="0"/>
              <a:t>, </a:t>
            </a:r>
            <a:r>
              <a:rPr lang="zh-CN" altLang="en-US" dirty="0" smtClean="0"/>
              <a:t>随便搭</a:t>
            </a:r>
            <a:r>
              <a:rPr lang="en-US" altLang="zh-CN" dirty="0" smtClean="0"/>
              <a:t>, </a:t>
            </a:r>
            <a:r>
              <a:rPr lang="zh-CN" altLang="en-US" dirty="0" smtClean="0"/>
              <a:t>引擎的限制少</a:t>
            </a:r>
            <a:endParaRPr lang="en-US" altLang="zh-CN" dirty="0" smtClean="0"/>
          </a:p>
          <a:p>
            <a:r>
              <a:rPr lang="en-US" altLang="zh-CN" dirty="0" err="1" smtClean="0"/>
              <a:t>XLUE.dll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XLRuntime.dll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XLGraphics.dll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方便现成丰富的控件库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从</a:t>
            </a:r>
            <a:r>
              <a:rPr lang="en-US" altLang="zh-CN" dirty="0" err="1" smtClean="0"/>
              <a:t>PushButton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TreeView</a:t>
            </a:r>
            <a:r>
              <a:rPr lang="en-US" altLang="zh-CN" dirty="0" smtClean="0"/>
              <a:t>, Calendar</a:t>
            </a:r>
          </a:p>
          <a:p>
            <a:r>
              <a:rPr lang="en-US" altLang="zh-CN" dirty="0" smtClean="0"/>
              <a:t>UI</a:t>
            </a:r>
            <a:r>
              <a:rPr lang="zh-CN" altLang="en-US" dirty="0" smtClean="0"/>
              <a:t>文件或者动态实例化</a:t>
            </a:r>
            <a:r>
              <a:rPr lang="en-US" altLang="zh-CN" dirty="0" smtClean="0"/>
              <a:t>, </a:t>
            </a:r>
            <a:r>
              <a:rPr lang="zh-CN" altLang="en-US" dirty="0" smtClean="0"/>
              <a:t>二者是相同的</a:t>
            </a:r>
            <a:endParaRPr lang="en-US" altLang="zh-CN" dirty="0" smtClean="0"/>
          </a:p>
          <a:p>
            <a:r>
              <a:rPr lang="zh-CN" altLang="en-US" dirty="0" smtClean="0"/>
              <a:t>框架做了很多事情</a:t>
            </a:r>
            <a:r>
              <a:rPr lang="en-US" altLang="zh-CN" dirty="0" smtClean="0"/>
              <a:t>, </a:t>
            </a:r>
            <a:r>
              <a:rPr lang="zh-CN" altLang="en-US" dirty="0" smtClean="0"/>
              <a:t>控件的灵活性降低</a:t>
            </a:r>
            <a:endParaRPr lang="en-US" altLang="zh-CN" dirty="0" smtClean="0"/>
          </a:p>
          <a:p>
            <a:r>
              <a:rPr lang="en-US" altLang="zh-CN" b="1" dirty="0" err="1" smtClean="0"/>
              <a:t>qtgui4.dll</a:t>
            </a:r>
            <a:r>
              <a:rPr lang="en-US" altLang="zh-CN" dirty="0" smtClean="0"/>
              <a:t>, </a:t>
            </a:r>
            <a:r>
              <a:rPr lang="en-US" altLang="zh-CN" b="1" dirty="0" err="1"/>
              <a:t>qtcored4.dll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483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举个栗子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" r="1986"/>
          <a:stretch/>
        </p:blipFill>
        <p:spPr>
          <a:xfrm>
            <a:off x="839788" y="2688866"/>
            <a:ext cx="4883972" cy="3300983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6" t="-485" r="5932"/>
          <a:stretch/>
        </p:blipFill>
        <p:spPr>
          <a:xfrm>
            <a:off x="6296892" y="2688866"/>
            <a:ext cx="5299364" cy="3317004"/>
          </a:xfrm>
        </p:spPr>
      </p:pic>
    </p:spTree>
    <p:extLst>
      <p:ext uri="{BB962C8B-B14F-4D97-AF65-F5344CB8AC3E}">
        <p14:creationId xmlns:p14="http://schemas.microsoft.com/office/powerpoint/2010/main" val="48778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需求变化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571" y="2505075"/>
            <a:ext cx="3679320" cy="3679320"/>
          </a:xfrm>
        </p:spPr>
      </p:pic>
      <p:grpSp>
        <p:nvGrpSpPr>
          <p:cNvPr id="14" name="组合 13"/>
          <p:cNvGrpSpPr/>
          <p:nvPr/>
        </p:nvGrpSpPr>
        <p:grpSpPr>
          <a:xfrm>
            <a:off x="3281796" y="674760"/>
            <a:ext cx="499629" cy="599209"/>
            <a:chOff x="4434321" y="696191"/>
            <a:chExt cx="732558" cy="862445"/>
          </a:xfrm>
        </p:grpSpPr>
        <p:sp>
          <p:nvSpPr>
            <p:cNvPr id="8" name="新月形 7"/>
            <p:cNvSpPr/>
            <p:nvPr/>
          </p:nvSpPr>
          <p:spPr>
            <a:xfrm rot="19646088">
              <a:off x="4447309" y="696191"/>
              <a:ext cx="259773" cy="415636"/>
            </a:xfrm>
            <a:prstGeom prst="mo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新月形 10"/>
            <p:cNvSpPr/>
            <p:nvPr/>
          </p:nvSpPr>
          <p:spPr>
            <a:xfrm rot="12722979">
              <a:off x="4907106" y="696191"/>
              <a:ext cx="259773" cy="415636"/>
            </a:xfrm>
            <a:prstGeom prst="mo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434321" y="866776"/>
              <a:ext cx="732558" cy="6918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573084" y="1097984"/>
              <a:ext cx="153054" cy="15759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4889006" y="1097984"/>
              <a:ext cx="147986" cy="15759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089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初学者的</a:t>
            </a:r>
            <a:r>
              <a:rPr lang="en-US" altLang="zh-CN" dirty="0" smtClean="0"/>
              <a:t>Hello World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对象</a:t>
            </a:r>
            <a:r>
              <a:rPr lang="zh-CN" altLang="en-US" dirty="0" smtClean="0"/>
              <a:t>树</a:t>
            </a:r>
            <a:r>
              <a:rPr lang="en-US" altLang="zh-CN" dirty="0" smtClean="0"/>
              <a:t>, rectangle object, text object, </a:t>
            </a:r>
            <a:r>
              <a:rPr lang="zh-CN" altLang="en-US" dirty="0" smtClean="0"/>
              <a:t>资源位图</a:t>
            </a:r>
            <a:endParaRPr lang="en-US" altLang="zh-CN" dirty="0" smtClean="0"/>
          </a:p>
          <a:p>
            <a:r>
              <a:rPr lang="en-US" altLang="zh-CN" dirty="0" smtClean="0"/>
              <a:t>C++, </a:t>
            </a:r>
            <a:r>
              <a:rPr lang="zh-CN" altLang="en-US" dirty="0" smtClean="0"/>
              <a:t>初始化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反初始化</a:t>
            </a:r>
            <a:r>
              <a:rPr lang="en-US" altLang="zh-CN" dirty="0" smtClean="0"/>
              <a:t>, </a:t>
            </a:r>
            <a:r>
              <a:rPr lang="zh-CN" altLang="en-US" dirty="0" smtClean="0"/>
              <a:t>加载</a:t>
            </a:r>
            <a:r>
              <a:rPr lang="en-US" altLang="zh-CN" dirty="0" err="1" smtClean="0"/>
              <a:t>XAR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UELoader.exe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argc</a:t>
            </a:r>
            <a:r>
              <a:rPr lang="en-US" altLang="zh-CN" dirty="0" smtClean="0"/>
              <a:t>, char **</a:t>
            </a:r>
            <a:r>
              <a:rPr lang="en-US" altLang="zh-CN" dirty="0" err="1" smtClean="0"/>
              <a:t>argv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QApplication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argc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argv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QPushButton</a:t>
            </a:r>
            <a:r>
              <a:rPr lang="en-US" altLang="zh-CN" dirty="0" smtClean="0"/>
              <a:t> button(“hello”);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button.show</a:t>
            </a:r>
            <a:r>
              <a:rPr lang="en-US" altLang="zh-CN" dirty="0" smtClean="0"/>
              <a:t>();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return </a:t>
            </a:r>
            <a:r>
              <a:rPr lang="en-US" altLang="zh-CN" dirty="0" err="1" smtClean="0"/>
              <a:t>a.exec</a:t>
            </a:r>
            <a:r>
              <a:rPr lang="en-US" altLang="zh-CN" dirty="0" smtClean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}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08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World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&lt;XLUE&gt;</a:t>
            </a:r>
          </a:p>
          <a:p>
            <a:pPr marL="0" indent="0">
              <a:buNone/>
            </a:pPr>
            <a:r>
              <a:rPr lang="en-US" altLang="zh-CN" dirty="0"/>
              <a:t>&lt;resource&gt;</a:t>
            </a:r>
          </a:p>
          <a:p>
            <a:pPr marL="0" indent="0">
              <a:buNone/>
            </a:pPr>
            <a:r>
              <a:rPr lang="en-US" altLang="zh-CN" dirty="0"/>
              <a:t> &lt;bitmap id="</a:t>
            </a:r>
            <a:r>
              <a:rPr lang="en-US" altLang="zh-CN" dirty="0" err="1"/>
              <a:t>app.bkg</a:t>
            </a:r>
            <a:r>
              <a:rPr lang="en-US" altLang="zh-CN" dirty="0"/>
              <a:t>" path="bitmap\bkg.png" /&gt;</a:t>
            </a:r>
          </a:p>
          <a:p>
            <a:pPr marL="0" indent="0">
              <a:buNone/>
            </a:pPr>
            <a:r>
              <a:rPr lang="en-US" altLang="zh-CN" dirty="0"/>
              <a:t>&lt;/resource&gt;</a:t>
            </a:r>
          </a:p>
          <a:p>
            <a:pPr marL="0" indent="0">
              <a:buNone/>
            </a:pPr>
            <a:r>
              <a:rPr lang="en-US" altLang="zh-CN" dirty="0"/>
              <a:t>&lt;/XLUE&gt;</a:t>
            </a: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Qml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Item </a:t>
            </a:r>
            <a:r>
              <a:rPr lang="en-US" altLang="zh-CN" dirty="0"/>
              <a:t>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width: 400;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height: 400</a:t>
            </a:r>
            <a:r>
              <a:rPr lang="en-US" altLang="zh-CN" dirty="0" smtClean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Image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id: ball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source: </a:t>
            </a:r>
            <a:r>
              <a:rPr lang="en-US" altLang="zh-CN" dirty="0" smtClean="0"/>
              <a:t>"./</a:t>
            </a:r>
            <a:r>
              <a:rPr lang="en-US" altLang="zh-CN" dirty="0" err="1" smtClean="0"/>
              <a:t>bkg.png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anchors.centerIn</a:t>
            </a:r>
            <a:r>
              <a:rPr lang="en-US" altLang="zh-CN" dirty="0"/>
              <a:t>: parent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smooth: true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err="1" smtClean="0"/>
              <a:t>QmlViewer</a:t>
            </a:r>
            <a:r>
              <a:rPr lang="en-US" altLang="zh-CN" dirty="0"/>
              <a:t>		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1804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控件类继承结构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4046" y="2505075"/>
            <a:ext cx="5157787" cy="3684588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80855" y="2784764"/>
            <a:ext cx="1475509" cy="363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LayoutObject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9788" y="4634346"/>
            <a:ext cx="1184564" cy="436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15537" y="4634344"/>
            <a:ext cx="1423555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ImageObject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830278" y="4623954"/>
            <a:ext cx="1278081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TextObject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299545" y="4634344"/>
            <a:ext cx="40524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…</a:t>
            </a:r>
            <a:endParaRPr lang="zh-CN" altLang="en-US" sz="4000" dirty="0"/>
          </a:p>
        </p:txBody>
      </p:sp>
      <p:sp>
        <p:nvSpPr>
          <p:cNvPr id="12" name="等腰三角形 11"/>
          <p:cNvSpPr/>
          <p:nvPr/>
        </p:nvSpPr>
        <p:spPr>
          <a:xfrm>
            <a:off x="3304309" y="3148445"/>
            <a:ext cx="332509" cy="1974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endCxn id="9" idx="0"/>
          </p:cNvCxnSpPr>
          <p:nvPr/>
        </p:nvCxnSpPr>
        <p:spPr>
          <a:xfrm flipH="1">
            <a:off x="2927315" y="3821113"/>
            <a:ext cx="543248" cy="813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10" idx="0"/>
          </p:cNvCxnSpPr>
          <p:nvPr/>
        </p:nvCxnSpPr>
        <p:spPr>
          <a:xfrm>
            <a:off x="3470563" y="3821113"/>
            <a:ext cx="998756" cy="802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8" idx="0"/>
          </p:cNvCxnSpPr>
          <p:nvPr/>
        </p:nvCxnSpPr>
        <p:spPr>
          <a:xfrm flipH="1">
            <a:off x="1432070" y="3809567"/>
            <a:ext cx="2038494" cy="824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2" idx="3"/>
          </p:cNvCxnSpPr>
          <p:nvPr/>
        </p:nvCxnSpPr>
        <p:spPr>
          <a:xfrm flipH="1">
            <a:off x="3470563" y="3345873"/>
            <a:ext cx="1" cy="46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11" idx="0"/>
          </p:cNvCxnSpPr>
          <p:nvPr/>
        </p:nvCxnSpPr>
        <p:spPr>
          <a:xfrm>
            <a:off x="3470563" y="3821113"/>
            <a:ext cx="2031605" cy="813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333945" y="2740169"/>
            <a:ext cx="1392381" cy="40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QObject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9027499" y="2740170"/>
            <a:ext cx="1758265" cy="40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QPaintDevice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8119394" y="3606944"/>
            <a:ext cx="1787237" cy="40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QWidget</a:t>
            </a:r>
            <a:endParaRPr lang="zh-CN" altLang="en-US" dirty="0"/>
          </a:p>
        </p:txBody>
      </p:sp>
      <p:sp>
        <p:nvSpPr>
          <p:cNvPr id="32" name="等腰三角形 31"/>
          <p:cNvSpPr/>
          <p:nvPr/>
        </p:nvSpPr>
        <p:spPr>
          <a:xfrm>
            <a:off x="7923644" y="3148444"/>
            <a:ext cx="168912" cy="191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>
            <a:off x="9844000" y="3148444"/>
            <a:ext cx="154652" cy="1897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546273" y="4623954"/>
            <a:ext cx="1377371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QLabel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8378698" y="4623954"/>
            <a:ext cx="1623579" cy="467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QPushButton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0457332" y="4623953"/>
            <a:ext cx="696371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/>
              <a:t>…</a:t>
            </a:r>
            <a:endParaRPr lang="zh-CN" altLang="en-US" sz="4800" dirty="0"/>
          </a:p>
        </p:txBody>
      </p:sp>
      <p:sp>
        <p:nvSpPr>
          <p:cNvPr id="37" name="等腰三角形 36"/>
          <p:cNvSpPr/>
          <p:nvPr/>
        </p:nvSpPr>
        <p:spPr>
          <a:xfrm>
            <a:off x="8869586" y="4001799"/>
            <a:ext cx="286852" cy="2207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>
            <a:stCxn id="32" idx="3"/>
            <a:endCxn id="31" idx="0"/>
          </p:cNvCxnSpPr>
          <p:nvPr/>
        </p:nvCxnSpPr>
        <p:spPr>
          <a:xfrm>
            <a:off x="8008100" y="3340244"/>
            <a:ext cx="1004913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3" idx="3"/>
            <a:endCxn id="31" idx="0"/>
          </p:cNvCxnSpPr>
          <p:nvPr/>
        </p:nvCxnSpPr>
        <p:spPr>
          <a:xfrm flipH="1">
            <a:off x="9013013" y="3338221"/>
            <a:ext cx="908313" cy="26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7" idx="3"/>
            <a:endCxn id="34" idx="0"/>
          </p:cNvCxnSpPr>
          <p:nvPr/>
        </p:nvCxnSpPr>
        <p:spPr>
          <a:xfrm flipH="1">
            <a:off x="7234959" y="4222533"/>
            <a:ext cx="1778053" cy="401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7" idx="3"/>
            <a:endCxn id="35" idx="0"/>
          </p:cNvCxnSpPr>
          <p:nvPr/>
        </p:nvCxnSpPr>
        <p:spPr>
          <a:xfrm>
            <a:off x="9013012" y="4222533"/>
            <a:ext cx="177476" cy="401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37" idx="3"/>
            <a:endCxn id="36" idx="0"/>
          </p:cNvCxnSpPr>
          <p:nvPr/>
        </p:nvCxnSpPr>
        <p:spPr>
          <a:xfrm>
            <a:off x="9013012" y="4222533"/>
            <a:ext cx="1792506" cy="401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90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布局控制 和 对象资源管理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Bolt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对象树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Father.left</a:t>
            </a:r>
            <a:r>
              <a:rPr lang="en-US" altLang="zh-CN" dirty="0" smtClean="0"/>
              <a:t>, top, width, height</a:t>
            </a:r>
          </a:p>
          <a:p>
            <a:r>
              <a:rPr lang="en-US" altLang="zh-CN" dirty="0" smtClean="0"/>
              <a:t>&lt;left&gt;0&lt;/left&gt; &lt;width&gt;100&lt;/width&gt;</a:t>
            </a:r>
          </a:p>
          <a:p>
            <a:endParaRPr lang="en-US" altLang="zh-CN" dirty="0"/>
          </a:p>
          <a:p>
            <a:r>
              <a:rPr lang="en-US" altLang="zh-CN" dirty="0" err="1" smtClean="0"/>
              <a:t>limitChild</a:t>
            </a:r>
            <a:r>
              <a:rPr lang="en-US" altLang="zh-CN" dirty="0" smtClean="0"/>
              <a:t>, visible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err="1" smtClean="0"/>
              <a:t>Qt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父析</a:t>
            </a:r>
            <a:r>
              <a:rPr lang="zh-CN" altLang="en-US" dirty="0" smtClean="0"/>
              <a:t>构</a:t>
            </a:r>
            <a:r>
              <a:rPr lang="en-US" altLang="zh-CN" dirty="0" smtClean="0"/>
              <a:t>, </a:t>
            </a:r>
            <a:r>
              <a:rPr lang="zh-CN" altLang="en-US" dirty="0" smtClean="0"/>
              <a:t>子析构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Layout</a:t>
            </a:r>
          </a:p>
          <a:p>
            <a:r>
              <a:rPr lang="en-US" altLang="zh-CN" dirty="0" err="1" smtClean="0"/>
              <a:t>SetGeometry</a:t>
            </a:r>
            <a:endParaRPr lang="en-US" altLang="zh-CN" dirty="0"/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qml</a:t>
            </a:r>
            <a:r>
              <a:rPr lang="en-US" altLang="zh-CN" dirty="0" smtClean="0"/>
              <a:t>)anchor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limitChild</a:t>
            </a:r>
            <a:r>
              <a:rPr lang="en-US" altLang="zh-CN" dirty="0" smtClean="0"/>
              <a:t> = true, visible </a:t>
            </a:r>
            <a:r>
              <a:rPr lang="zh-CN" altLang="en-US" dirty="0" smtClean="0"/>
              <a:t>传递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91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748</Words>
  <Application>Microsoft Office PowerPoint</Application>
  <PresentationFormat>宽屏</PresentationFormat>
  <Paragraphs>197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Open Sans</vt:lpstr>
      <vt:lpstr>宋体</vt:lpstr>
      <vt:lpstr>Arial</vt:lpstr>
      <vt:lpstr>Calibri</vt:lpstr>
      <vt:lpstr>Calibri Light</vt:lpstr>
      <vt:lpstr>Wingdings</vt:lpstr>
      <vt:lpstr>Office 主题</vt:lpstr>
      <vt:lpstr>Bolt &amp; Qt</vt:lpstr>
      <vt:lpstr>整体对比</vt:lpstr>
      <vt:lpstr>不同需求时的使用方便程度</vt:lpstr>
      <vt:lpstr>举个栗子</vt:lpstr>
      <vt:lpstr>需求变化</vt:lpstr>
      <vt:lpstr>初学者的Hello World</vt:lpstr>
      <vt:lpstr>Hello World</vt:lpstr>
      <vt:lpstr>控件类继承结构?</vt:lpstr>
      <vt:lpstr>布局控制 和 对象资源管理?</vt:lpstr>
      <vt:lpstr>定制可复用控件 – 最小控件</vt:lpstr>
      <vt:lpstr>Button例子</vt:lpstr>
      <vt:lpstr>定制可复用控件 – 复杂组合控件</vt:lpstr>
      <vt:lpstr>例子</vt:lpstr>
      <vt:lpstr>绘制</vt:lpstr>
      <vt:lpstr>消息循环</vt:lpstr>
      <vt:lpstr>Qt – Meta-Object System</vt:lpstr>
      <vt:lpstr>Qt – Signal-Slot</vt:lpstr>
      <vt:lpstr>Qt – Event loop</vt:lpstr>
      <vt:lpstr>特效实现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196</cp:revision>
  <dcterms:created xsi:type="dcterms:W3CDTF">2013-08-26T07:40:38Z</dcterms:created>
  <dcterms:modified xsi:type="dcterms:W3CDTF">2013-09-10T08:45:50Z</dcterms:modified>
</cp:coreProperties>
</file>