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86" r:id="rId8"/>
    <p:sldId id="261" r:id="rId9"/>
    <p:sldId id="294" r:id="rId10"/>
    <p:sldId id="295" r:id="rId11"/>
    <p:sldId id="262" r:id="rId12"/>
    <p:sldId id="283" r:id="rId13"/>
    <p:sldId id="289" r:id="rId14"/>
    <p:sldId id="288" r:id="rId15"/>
    <p:sldId id="287" r:id="rId16"/>
    <p:sldId id="264" r:id="rId17"/>
    <p:sldId id="291" r:id="rId18"/>
    <p:sldId id="290" r:id="rId19"/>
    <p:sldId id="292" r:id="rId20"/>
    <p:sldId id="284" r:id="rId21"/>
    <p:sldId id="285" r:id="rId22"/>
    <p:sldId id="293"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872"/>
    <a:srgbClr val="103350"/>
    <a:srgbClr val="0C4360"/>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sorterViewPr>
    <p:cViewPr>
      <p:scale>
        <a:sx n="100" d="100"/>
        <a:sy n="100" d="100"/>
      </p:scale>
      <p:origin x="0" y="-290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5/19/2025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hyperlink" Target="https://public.tableau.com/views/HospitalDashboard_17443984563060/Dashboard1?:language=en-GB&amp;:sid=&amp;:redirect=auth&amp;:display_count=n&amp;:origin=viz_share_link" TargetMode="External"/><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12848" y="2812288"/>
            <a:ext cx="9156192" cy="1243584"/>
          </a:xfrm>
        </p:spPr>
        <p:txBody>
          <a:bodyPr/>
          <a:lstStyle/>
          <a:p>
            <a:pPr algn="ctr"/>
            <a:r>
              <a:rPr lang="en-US" dirty="0">
                <a:latin typeface="Times New Roman" panose="02020603050405020304" pitchFamily="18" charset="0"/>
                <a:cs typeface="Times New Roman" panose="02020603050405020304" pitchFamily="18" charset="0"/>
              </a:rPr>
              <a:t>Healthcare Analytics at Faith Specialist Hospital</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81808" y="4361688"/>
            <a:ext cx="9156192" cy="868680"/>
          </a:xfrm>
        </p:spPr>
        <p:txBody>
          <a:bodyPr/>
          <a:lstStyle/>
          <a:p>
            <a:pPr marL="0" indent="0" algn="ctr">
              <a:buNone/>
            </a:pPr>
            <a:r>
              <a:rPr lang="en-US" dirty="0">
                <a:latin typeface="Times New Roman" panose="02020603050405020304" pitchFamily="18" charset="0"/>
                <a:cs typeface="Times New Roman" panose="02020603050405020304" pitchFamily="18" charset="0"/>
              </a:rPr>
              <a:t>How Faith Specialist Hospital Can Use Patient Data to Improve Patient Care and Hospital Management</a:t>
            </a:r>
          </a:p>
        </p:txBody>
      </p:sp>
      <p:sp>
        <p:nvSpPr>
          <p:cNvPr id="7" name="TextBox 6">
            <a:extLst>
              <a:ext uri="{FF2B5EF4-FFF2-40B4-BE49-F238E27FC236}">
                <a16:creationId xmlns:a16="http://schemas.microsoft.com/office/drawing/2014/main" id="{53F934D2-1A86-5FC4-E3C7-57DE31BC4BB9}"/>
              </a:ext>
            </a:extLst>
          </p:cNvPr>
          <p:cNvSpPr txBox="1"/>
          <p:nvPr/>
        </p:nvSpPr>
        <p:spPr>
          <a:xfrm>
            <a:off x="5628640" y="5304135"/>
            <a:ext cx="6416040" cy="923330"/>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Presented by:</a:t>
            </a:r>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Faith Amuda</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Role:</a:t>
            </a:r>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Data Analyst, Faith Specialist Hospital</a:t>
            </a:r>
            <a:br>
              <a:rPr lang="en-US" dirty="0">
                <a:solidFill>
                  <a:schemeClr val="bg1"/>
                </a:solidFill>
                <a:latin typeface="Times New Roman" panose="02020603050405020304" pitchFamily="18" charset="0"/>
                <a:cs typeface="Times New Roman" panose="02020603050405020304" pitchFamily="18" charset="0"/>
              </a:rPr>
            </a:br>
            <a:r>
              <a:rPr lang="en-US" b="1" dirty="0">
                <a:solidFill>
                  <a:schemeClr val="bg1"/>
                </a:solidFill>
                <a:latin typeface="Times New Roman" panose="02020603050405020304" pitchFamily="18" charset="0"/>
                <a:cs typeface="Times New Roman" panose="02020603050405020304" pitchFamily="18" charset="0"/>
              </a:rPr>
              <a:t>Date:</a:t>
            </a:r>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April 18, 2025</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FAAAA-C791-3847-D441-12A2207811A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888B2C-434B-99F1-3F29-63E7B173D82A}"/>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7" name="Picture 6">
            <a:extLst>
              <a:ext uri="{FF2B5EF4-FFF2-40B4-BE49-F238E27FC236}">
                <a16:creationId xmlns:a16="http://schemas.microsoft.com/office/drawing/2014/main" id="{73227C48-B9A6-7A46-1161-2324966BF1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7198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D8799-11BB-03CF-8C9D-FA689C3A597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FB5A80-CCDB-C520-9507-58E2287C31BE}"/>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7" name="Picture 6">
            <a:extLst>
              <a:ext uri="{FF2B5EF4-FFF2-40B4-BE49-F238E27FC236}">
                <a16:creationId xmlns:a16="http://schemas.microsoft.com/office/drawing/2014/main" id="{FFD36D11-A7AA-A2FD-DD5C-68FDD85058C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74740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765D4-0684-2421-1E5E-B17E354D08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81CEC7-B6E5-BA90-17C9-9DC645B8E8B2}"/>
              </a:ext>
            </a:extLst>
          </p:cNvPr>
          <p:cNvSpPr>
            <a:spLocks noGrp="1"/>
          </p:cNvSpPr>
          <p:nvPr>
            <p:ph type="title"/>
          </p:nvPr>
        </p:nvSpPr>
        <p:spPr>
          <a:xfrm>
            <a:off x="274320" y="542925"/>
            <a:ext cx="10292080" cy="978729"/>
          </a:xfrm>
        </p:spPr>
        <p:txBody>
          <a:bodyPr/>
          <a:lstStyle/>
          <a:p>
            <a:r>
              <a:rPr lang="en-US" dirty="0">
                <a:solidFill>
                  <a:schemeClr val="bg1"/>
                </a:solidFill>
                <a:latin typeface="Times New Roman" panose="02020603050405020304" pitchFamily="18" charset="0"/>
                <a:cs typeface="Times New Roman" panose="02020603050405020304" pitchFamily="18" charset="0"/>
              </a:rPr>
              <a:t>PATIENT DEMOGRAPHICS &amp; OUTCOMES</a:t>
            </a:r>
            <a:br>
              <a:rPr lang="en-US" dirty="0">
                <a:solidFill>
                  <a:schemeClr val="bg1"/>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FFFDF45-27C1-2C6C-9925-F43F865E25E3}"/>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A97B591-C6F6-60AA-F0AC-13BB2E56765E}"/>
              </a:ext>
            </a:extLst>
          </p:cNvPr>
          <p:cNvPicPr>
            <a:picLocks noChangeAspect="1"/>
          </p:cNvPicPr>
          <p:nvPr/>
        </p:nvPicPr>
        <p:blipFill>
          <a:blip r:embed="rId2"/>
          <a:stretch>
            <a:fillRect/>
          </a:stretch>
        </p:blipFill>
        <p:spPr>
          <a:xfrm>
            <a:off x="0" y="1757680"/>
            <a:ext cx="2839453" cy="4338320"/>
          </a:xfrm>
          <a:prstGeom prst="rect">
            <a:avLst/>
          </a:prstGeom>
        </p:spPr>
      </p:pic>
      <p:sp>
        <p:nvSpPr>
          <p:cNvPr id="14" name="Rectangle 1">
            <a:extLst>
              <a:ext uri="{FF2B5EF4-FFF2-40B4-BE49-F238E27FC236}">
                <a16:creationId xmlns:a16="http://schemas.microsoft.com/office/drawing/2014/main" id="{DEF26DCC-1C64-C414-8201-D1701BDDDCF8}"/>
              </a:ext>
            </a:extLst>
          </p:cNvPr>
          <p:cNvSpPr>
            <a:spLocks noChangeArrowheads="1"/>
          </p:cNvSpPr>
          <p:nvPr/>
        </p:nvSpPr>
        <p:spPr bwMode="auto">
          <a:xfrm rot="10800000" flipV="1">
            <a:off x="5972989" y="1685025"/>
            <a:ext cx="62053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Mortality Rate: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19% of patients are deceased.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Sex Distribution:</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51.1% of patients are male; 48.9% female.</a:t>
            </a:r>
          </a:p>
        </p:txBody>
      </p:sp>
      <p:sp>
        <p:nvSpPr>
          <p:cNvPr id="23" name="TextBox 22">
            <a:extLst>
              <a:ext uri="{FF2B5EF4-FFF2-40B4-BE49-F238E27FC236}">
                <a16:creationId xmlns:a16="http://schemas.microsoft.com/office/drawing/2014/main" id="{E49A6D58-6AA0-6E4D-A12D-FDFC6BED12F8}"/>
              </a:ext>
            </a:extLst>
          </p:cNvPr>
          <p:cNvSpPr txBox="1"/>
          <p:nvPr/>
        </p:nvSpPr>
        <p:spPr>
          <a:xfrm>
            <a:off x="5951076" y="2558531"/>
            <a:ext cx="6263389" cy="923330"/>
          </a:xfrm>
          <a:prstGeom prst="rect">
            <a:avLst/>
          </a:prstGeom>
          <a:noFill/>
        </p:spPr>
        <p:txBody>
          <a:bodyPr wrap="square">
            <a:spAutoFit/>
          </a:bodyPr>
          <a:lstStyle/>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Male mortality:</a:t>
            </a:r>
            <a:r>
              <a:rPr lang="en-US" dirty="0">
                <a:solidFill>
                  <a:schemeClr val="bg1"/>
                </a:solidFill>
                <a:latin typeface="Times New Roman" panose="02020603050405020304" pitchFamily="18" charset="0"/>
                <a:cs typeface="Times New Roman" panose="02020603050405020304" pitchFamily="18" charset="0"/>
              </a:rPr>
              <a:t> 18.3%</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Female mortality:</a:t>
            </a:r>
            <a:r>
              <a:rPr lang="en-US" dirty="0">
                <a:solidFill>
                  <a:schemeClr val="bg1"/>
                </a:solidFill>
                <a:latin typeface="Times New Roman" panose="02020603050405020304" pitchFamily="18" charset="0"/>
                <a:cs typeface="Times New Roman" panose="02020603050405020304" pitchFamily="18" charset="0"/>
              </a:rPr>
              <a:t> 18.0%</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Mortality rates are </a:t>
            </a:r>
            <a:r>
              <a:rPr lang="en-US" b="1" dirty="0">
                <a:solidFill>
                  <a:schemeClr val="bg1"/>
                </a:solidFill>
                <a:latin typeface="Times New Roman" panose="02020603050405020304" pitchFamily="18" charset="0"/>
                <a:cs typeface="Times New Roman" panose="02020603050405020304" pitchFamily="18" charset="0"/>
              </a:rPr>
              <a:t>slightly higher in males</a:t>
            </a:r>
            <a:r>
              <a:rPr lang="en-US" dirty="0">
                <a:solidFill>
                  <a:schemeClr val="bg1"/>
                </a:solidFill>
                <a:latin typeface="Times New Roman" panose="02020603050405020304" pitchFamily="18" charset="0"/>
                <a:cs typeface="Times New Roman" panose="02020603050405020304" pitchFamily="18" charset="0"/>
              </a:rPr>
              <a:t> than females</a:t>
            </a:r>
            <a:r>
              <a:rPr lang="en-US" dirty="0">
                <a:latin typeface="Times New Roman" panose="02020603050405020304" pitchFamily="18" charset="0"/>
                <a:cs typeface="Times New Roman" panose="02020603050405020304" pitchFamily="18" charset="0"/>
              </a:rPr>
              <a:t>.</a:t>
            </a:r>
          </a:p>
        </p:txBody>
      </p:sp>
      <p:sp>
        <p:nvSpPr>
          <p:cNvPr id="25" name="TextBox 24">
            <a:extLst>
              <a:ext uri="{FF2B5EF4-FFF2-40B4-BE49-F238E27FC236}">
                <a16:creationId xmlns:a16="http://schemas.microsoft.com/office/drawing/2014/main" id="{267734CD-4194-0F04-F3F3-1921B75DC512}"/>
              </a:ext>
            </a:extLst>
          </p:cNvPr>
          <p:cNvSpPr txBox="1"/>
          <p:nvPr/>
        </p:nvSpPr>
        <p:spPr>
          <a:xfrm>
            <a:off x="5970582" y="3514826"/>
            <a:ext cx="6205379" cy="646331"/>
          </a:xfrm>
          <a:prstGeom prst="rect">
            <a:avLst/>
          </a:prstGeom>
          <a:noFill/>
        </p:spPr>
        <p:txBody>
          <a:bodyPr wrap="square">
            <a:spAutoFit/>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Patients with </a:t>
            </a:r>
            <a:r>
              <a:rPr lang="en-US" b="1" dirty="0">
                <a:solidFill>
                  <a:schemeClr val="bg1"/>
                </a:solidFill>
                <a:latin typeface="Times New Roman" panose="02020603050405020304" pitchFamily="18" charset="0"/>
                <a:cs typeface="Times New Roman" panose="02020603050405020304" pitchFamily="18" charset="0"/>
              </a:rPr>
              <a:t>Unknown education status</a:t>
            </a:r>
            <a:r>
              <a:rPr lang="en-US" dirty="0">
                <a:solidFill>
                  <a:schemeClr val="bg1"/>
                </a:solidFill>
                <a:latin typeface="Times New Roman" panose="02020603050405020304" pitchFamily="18" charset="0"/>
                <a:cs typeface="Times New Roman" panose="02020603050405020304" pitchFamily="18" charset="0"/>
              </a:rPr>
              <a:t> had the highest mortality rate (</a:t>
            </a:r>
            <a:r>
              <a:rPr lang="en-US" b="1" dirty="0">
                <a:solidFill>
                  <a:schemeClr val="bg1"/>
                </a:solidFill>
                <a:latin typeface="Times New Roman" panose="02020603050405020304" pitchFamily="18" charset="0"/>
                <a:cs typeface="Times New Roman" panose="02020603050405020304" pitchFamily="18" charset="0"/>
              </a:rPr>
              <a:t>22.3%</a:t>
            </a:r>
            <a:r>
              <a:rPr lang="en-US" dirty="0">
                <a:solidFill>
                  <a:schemeClr val="bg1"/>
                </a:solidFill>
                <a:latin typeface="Times New Roman" panose="02020603050405020304" pitchFamily="18" charset="0"/>
                <a:cs typeface="Times New Roman" panose="02020603050405020304" pitchFamily="18" charset="0"/>
              </a:rPr>
              <a:t>) followed by </a:t>
            </a:r>
            <a:r>
              <a:rPr lang="en-US" b="1" dirty="0">
                <a:solidFill>
                  <a:schemeClr val="bg1"/>
                </a:solidFill>
                <a:latin typeface="Times New Roman" panose="02020603050405020304" pitchFamily="18" charset="0"/>
                <a:cs typeface="Times New Roman" panose="02020603050405020304" pitchFamily="18" charset="0"/>
              </a:rPr>
              <a:t>Bachelor’s</a:t>
            </a:r>
            <a:r>
              <a:rPr lang="en-US" dirty="0">
                <a:solidFill>
                  <a:schemeClr val="bg1"/>
                </a:solidFill>
                <a:latin typeface="Times New Roman" panose="02020603050405020304" pitchFamily="18" charset="0"/>
                <a:cs typeface="Times New Roman" panose="02020603050405020304" pitchFamily="18" charset="0"/>
              </a:rPr>
              <a:t> (17.7&amp;).</a:t>
            </a:r>
          </a:p>
        </p:txBody>
      </p:sp>
      <p:pic>
        <p:nvPicPr>
          <p:cNvPr id="26" name="Picture 25">
            <a:extLst>
              <a:ext uri="{FF2B5EF4-FFF2-40B4-BE49-F238E27FC236}">
                <a16:creationId xmlns:a16="http://schemas.microsoft.com/office/drawing/2014/main" id="{FD38E8CD-60C1-AC7B-19D1-3D8C2EA1781C}"/>
              </a:ext>
            </a:extLst>
          </p:cNvPr>
          <p:cNvPicPr>
            <a:picLocks noChangeAspect="1"/>
          </p:cNvPicPr>
          <p:nvPr/>
        </p:nvPicPr>
        <p:blipFill>
          <a:blip r:embed="rId3"/>
          <a:stretch>
            <a:fillRect/>
          </a:stretch>
        </p:blipFill>
        <p:spPr>
          <a:xfrm>
            <a:off x="2861367" y="1757680"/>
            <a:ext cx="3089709" cy="4328160"/>
          </a:xfrm>
          <a:prstGeom prst="rect">
            <a:avLst/>
          </a:prstGeom>
        </p:spPr>
      </p:pic>
      <p:sp>
        <p:nvSpPr>
          <p:cNvPr id="28" name="TextBox 27">
            <a:extLst>
              <a:ext uri="{FF2B5EF4-FFF2-40B4-BE49-F238E27FC236}">
                <a16:creationId xmlns:a16="http://schemas.microsoft.com/office/drawing/2014/main" id="{01C4DD14-30A4-971B-C8D9-B3290F7EA01F}"/>
              </a:ext>
            </a:extLst>
          </p:cNvPr>
          <p:cNvSpPr txBox="1"/>
          <p:nvPr/>
        </p:nvSpPr>
        <p:spPr>
          <a:xfrm>
            <a:off x="5970582" y="4196995"/>
            <a:ext cx="6246818" cy="923330"/>
          </a:xfrm>
          <a:prstGeom prst="rect">
            <a:avLst/>
          </a:prstGeom>
          <a:noFill/>
        </p:spPr>
        <p:txBody>
          <a:bodyPr wrap="square">
            <a:spAutoFit/>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Patients aged </a:t>
            </a:r>
            <a:r>
              <a:rPr lang="en-US" b="1" dirty="0">
                <a:solidFill>
                  <a:schemeClr val="bg1"/>
                </a:solidFill>
                <a:latin typeface="Times New Roman" panose="02020603050405020304" pitchFamily="18" charset="0"/>
                <a:cs typeface="Times New Roman" panose="02020603050405020304" pitchFamily="18" charset="0"/>
              </a:rPr>
              <a:t>Above 55</a:t>
            </a:r>
            <a:r>
              <a:rPr lang="en-US" dirty="0">
                <a:solidFill>
                  <a:schemeClr val="bg1"/>
                </a:solidFill>
                <a:latin typeface="Times New Roman" panose="02020603050405020304" pitchFamily="18" charset="0"/>
                <a:cs typeface="Times New Roman" panose="02020603050405020304" pitchFamily="18" charset="0"/>
              </a:rPr>
              <a:t> had the highest mortality rate (</a:t>
            </a:r>
            <a:r>
              <a:rPr lang="en-US" b="1" dirty="0">
                <a:solidFill>
                  <a:schemeClr val="bg1"/>
                </a:solidFill>
                <a:latin typeface="Times New Roman" panose="02020603050405020304" pitchFamily="18" charset="0"/>
                <a:cs typeface="Times New Roman" panose="02020603050405020304" pitchFamily="18" charset="0"/>
              </a:rPr>
              <a:t>20.8%</a:t>
            </a:r>
            <a:r>
              <a:rPr lang="en-US" dirty="0">
                <a:solidFill>
                  <a:schemeClr val="bg1"/>
                </a:solidFill>
                <a:latin typeface="Times New Roman" panose="02020603050405020304" pitchFamily="18" charset="0"/>
                <a:cs typeface="Times New Roman" panose="02020603050405020304" pitchFamily="18" charset="0"/>
              </a:rPr>
              <a:t>), followed by </a:t>
            </a:r>
            <a:r>
              <a:rPr lang="en-US" b="1" dirty="0">
                <a:solidFill>
                  <a:schemeClr val="bg1"/>
                </a:solidFill>
                <a:latin typeface="Times New Roman" panose="02020603050405020304" pitchFamily="18" charset="0"/>
                <a:cs typeface="Times New Roman" panose="02020603050405020304" pitchFamily="18" charset="0"/>
              </a:rPr>
              <a:t>45–54</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17.0%</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18–24</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16.9%</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Patients </a:t>
            </a:r>
            <a:r>
              <a:rPr lang="en-US" b="1" dirty="0">
                <a:solidFill>
                  <a:schemeClr val="bg1"/>
                </a:solidFill>
                <a:latin typeface="Times New Roman" panose="02020603050405020304" pitchFamily="18" charset="0"/>
                <a:cs typeface="Times New Roman" panose="02020603050405020304" pitchFamily="18" charset="0"/>
              </a:rPr>
              <a:t>under 18</a:t>
            </a:r>
            <a:r>
              <a:rPr lang="en-US" dirty="0">
                <a:solidFill>
                  <a:schemeClr val="bg1"/>
                </a:solidFill>
                <a:latin typeface="Times New Roman" panose="02020603050405020304" pitchFamily="18" charset="0"/>
                <a:cs typeface="Times New Roman" panose="02020603050405020304" pitchFamily="18" charset="0"/>
              </a:rPr>
              <a:t> recorded </a:t>
            </a:r>
            <a:r>
              <a:rPr lang="en-US" b="1" dirty="0">
                <a:solidFill>
                  <a:schemeClr val="bg1"/>
                </a:solidFill>
                <a:latin typeface="Times New Roman" panose="02020603050405020304" pitchFamily="18" charset="0"/>
                <a:cs typeface="Times New Roman" panose="02020603050405020304" pitchFamily="18" charset="0"/>
              </a:rPr>
              <a:t>0%</a:t>
            </a:r>
            <a:r>
              <a:rPr lang="en-US" dirty="0">
                <a:solidFill>
                  <a:schemeClr val="bg1"/>
                </a:solidFill>
                <a:latin typeface="Times New Roman" panose="02020603050405020304" pitchFamily="18" charset="0"/>
                <a:cs typeface="Times New Roman" panose="02020603050405020304" pitchFamily="18" charset="0"/>
              </a:rPr>
              <a:t> mortality and DAMA.</a:t>
            </a:r>
          </a:p>
        </p:txBody>
      </p:sp>
      <p:sp>
        <p:nvSpPr>
          <p:cNvPr id="31" name="Rectangle 3">
            <a:extLst>
              <a:ext uri="{FF2B5EF4-FFF2-40B4-BE49-F238E27FC236}">
                <a16:creationId xmlns:a16="http://schemas.microsoft.com/office/drawing/2014/main" id="{97209969-5A0C-6BE7-2442-8206BD2E4076}"/>
              </a:ext>
            </a:extLst>
          </p:cNvPr>
          <p:cNvSpPr>
            <a:spLocks noChangeArrowheads="1"/>
          </p:cNvSpPr>
          <p:nvPr/>
        </p:nvSpPr>
        <p:spPr bwMode="auto">
          <a:xfrm>
            <a:off x="5980742" y="5116017"/>
            <a:ext cx="62053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Separated</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individuals had the highest mortality rate at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27.3%</a:t>
            </a:r>
            <a:r>
              <a:rPr lang="en-US" altLang="en-US" dirty="0">
                <a:solidFill>
                  <a:schemeClr val="bg1"/>
                </a:solidFill>
                <a:latin typeface="Times New Roman" panose="02020603050405020304" pitchFamily="18" charset="0"/>
                <a:cs typeface="Times New Roman" panose="02020603050405020304" pitchFamily="18" charset="0"/>
              </a:rPr>
              <a:t>, f</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ollowed by the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widowed</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t>
            </a:r>
            <a:r>
              <a:rPr lang="en-US" altLang="en-US" b="1" dirty="0">
                <a:solidFill>
                  <a:schemeClr val="bg1"/>
                </a:solidFill>
                <a:latin typeface="Times New Roman" panose="02020603050405020304" pitchFamily="18" charset="0"/>
                <a:cs typeface="Times New Roman" panose="02020603050405020304" pitchFamily="18" charset="0"/>
              </a:rPr>
              <a:t>19.4</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married</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patients at </a:t>
            </a:r>
            <a:r>
              <a:rPr lang="en-US" altLang="en-US" b="1" dirty="0">
                <a:solidFill>
                  <a:schemeClr val="bg1"/>
                </a:solidFill>
                <a:latin typeface="Times New Roman" panose="02020603050405020304" pitchFamily="18" charset="0"/>
                <a:cs typeface="Times New Roman" panose="02020603050405020304" pitchFamily="18" charset="0"/>
              </a:rPr>
              <a:t>19.2</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p:txBody>
      </p:sp>
      <p:pic>
        <p:nvPicPr>
          <p:cNvPr id="33" name="Picture 32">
            <a:extLst>
              <a:ext uri="{FF2B5EF4-FFF2-40B4-BE49-F238E27FC236}">
                <a16:creationId xmlns:a16="http://schemas.microsoft.com/office/drawing/2014/main" id="{6FBE06B7-58AA-BA7A-51BB-A8AF5F891E94}"/>
              </a:ext>
            </a:extLst>
          </p:cNvPr>
          <p:cNvPicPr>
            <a:picLocks noChangeAspect="1"/>
          </p:cNvPicPr>
          <p:nvPr/>
        </p:nvPicPr>
        <p:blipFill>
          <a:blip r:embed="rId4"/>
          <a:stretch>
            <a:fillRect/>
          </a:stretch>
        </p:blipFill>
        <p:spPr>
          <a:xfrm>
            <a:off x="13632" y="1403377"/>
            <a:ext cx="5937444" cy="333983"/>
          </a:xfrm>
          <a:prstGeom prst="rect">
            <a:avLst/>
          </a:prstGeom>
        </p:spPr>
      </p:pic>
    </p:spTree>
    <p:extLst>
      <p:ext uri="{BB962C8B-B14F-4D97-AF65-F5344CB8AC3E}">
        <p14:creationId xmlns:p14="http://schemas.microsoft.com/office/powerpoint/2010/main" val="660335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DISCHARGE AGAINST MEDICAL ADVICE</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4D138CA-6A2A-A9F3-A864-66056870E037}"/>
              </a:ext>
            </a:extLst>
          </p:cNvPr>
          <p:cNvPicPr>
            <a:picLocks noChangeAspect="1"/>
          </p:cNvPicPr>
          <p:nvPr/>
        </p:nvPicPr>
        <p:blipFill>
          <a:blip r:embed="rId2"/>
          <a:stretch>
            <a:fillRect/>
          </a:stretch>
        </p:blipFill>
        <p:spPr>
          <a:xfrm>
            <a:off x="24225" y="1391920"/>
            <a:ext cx="4645469" cy="4775200"/>
          </a:xfrm>
          <a:prstGeom prst="rect">
            <a:avLst/>
          </a:prstGeom>
        </p:spPr>
      </p:pic>
      <p:sp>
        <p:nvSpPr>
          <p:cNvPr id="12" name="TextBox 11">
            <a:extLst>
              <a:ext uri="{FF2B5EF4-FFF2-40B4-BE49-F238E27FC236}">
                <a16:creationId xmlns:a16="http://schemas.microsoft.com/office/drawing/2014/main" id="{DDE6F47E-AAA6-E5A6-965F-2139F97B0549}"/>
              </a:ext>
            </a:extLst>
          </p:cNvPr>
          <p:cNvSpPr txBox="1"/>
          <p:nvPr/>
        </p:nvSpPr>
        <p:spPr>
          <a:xfrm>
            <a:off x="4933359" y="2538551"/>
            <a:ext cx="7219855" cy="1200329"/>
          </a:xfrm>
          <a:prstGeom prst="rect">
            <a:avLst/>
          </a:prstGeom>
          <a:noFill/>
        </p:spPr>
        <p:txBody>
          <a:bodyPr wrap="square">
            <a:spAutoFit/>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DAMA was highest among patients with </a:t>
            </a:r>
            <a:r>
              <a:rPr lang="en-US" b="1" dirty="0">
                <a:solidFill>
                  <a:schemeClr val="bg1"/>
                </a:solidFill>
                <a:latin typeface="Times New Roman" panose="02020603050405020304" pitchFamily="18" charset="0"/>
                <a:cs typeface="Times New Roman" panose="02020603050405020304" pitchFamily="18" charset="0"/>
              </a:rPr>
              <a:t>FSLC</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(60.6%)</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SSCE (58.8%) educational qualifications</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0461A6A-300F-D9C1-120C-A0D38F21B285}"/>
              </a:ext>
            </a:extLst>
          </p:cNvPr>
          <p:cNvSpPr txBox="1"/>
          <p:nvPr/>
        </p:nvSpPr>
        <p:spPr>
          <a:xfrm>
            <a:off x="4918799" y="1815765"/>
            <a:ext cx="7219855" cy="369332"/>
          </a:xfrm>
          <a:prstGeom prst="rect">
            <a:avLst/>
          </a:prstGeom>
          <a:noFill/>
        </p:spPr>
        <p:txBody>
          <a:bodyPr wrap="square">
            <a:spAutoFit/>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Majority of DAMA cases were attributed to </a:t>
            </a:r>
            <a:r>
              <a:rPr lang="en-US" b="1" dirty="0">
                <a:solidFill>
                  <a:schemeClr val="bg1"/>
                </a:solidFill>
                <a:latin typeface="Times New Roman" panose="02020603050405020304" pitchFamily="18" charset="0"/>
                <a:cs typeface="Times New Roman" panose="02020603050405020304" pitchFamily="18" charset="0"/>
              </a:rPr>
              <a:t>Financial constraints</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(81%).</a:t>
            </a:r>
          </a:p>
        </p:txBody>
      </p:sp>
      <p:sp>
        <p:nvSpPr>
          <p:cNvPr id="16" name="Rectangle 2">
            <a:extLst>
              <a:ext uri="{FF2B5EF4-FFF2-40B4-BE49-F238E27FC236}">
                <a16:creationId xmlns:a16="http://schemas.microsoft.com/office/drawing/2014/main" id="{E00CD3EB-E1BD-A6C3-5467-EA0D82769354}"/>
              </a:ext>
            </a:extLst>
          </p:cNvPr>
          <p:cNvSpPr>
            <a:spLocks noChangeArrowheads="1"/>
          </p:cNvSpPr>
          <p:nvPr/>
        </p:nvSpPr>
        <p:spPr bwMode="auto">
          <a:xfrm>
            <a:off x="4947917" y="3482729"/>
            <a:ext cx="71907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Highest DAMA cases occurred among 18-24 and 25</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–35 age groups</a:t>
            </a:r>
          </a:p>
          <a:p>
            <a:pPr>
              <a:buFont typeface="Arial" panose="020B0604020202020204" pitchFamily="34" charset="0"/>
              <a:buChar char="•"/>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Slightly more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males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opted for DAMA than females</a:t>
            </a:r>
          </a:p>
        </p:txBody>
      </p:sp>
      <p:sp>
        <p:nvSpPr>
          <p:cNvPr id="20" name="TextBox 19">
            <a:extLst>
              <a:ext uri="{FF2B5EF4-FFF2-40B4-BE49-F238E27FC236}">
                <a16:creationId xmlns:a16="http://schemas.microsoft.com/office/drawing/2014/main" id="{A2349A62-8C01-34C5-5FD9-8C033CC1DDB4}"/>
              </a:ext>
            </a:extLst>
          </p:cNvPr>
          <p:cNvSpPr txBox="1"/>
          <p:nvPr/>
        </p:nvSpPr>
        <p:spPr>
          <a:xfrm>
            <a:off x="4947917" y="4496415"/>
            <a:ext cx="7190740" cy="646331"/>
          </a:xfrm>
          <a:prstGeom prst="rect">
            <a:avLst/>
          </a:prstGeom>
          <a:noFill/>
        </p:spPr>
        <p:txBody>
          <a:bodyPr wrap="square">
            <a:spAutoFit/>
          </a:bodyPr>
          <a:lstStyle/>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Although </a:t>
            </a:r>
            <a:r>
              <a:rPr lang="en-US" b="1" dirty="0">
                <a:solidFill>
                  <a:schemeClr val="bg1"/>
                </a:solidFill>
                <a:latin typeface="Times New Roman" panose="02020603050405020304" pitchFamily="18" charset="0"/>
                <a:cs typeface="Times New Roman" panose="02020603050405020304" pitchFamily="18" charset="0"/>
              </a:rPr>
              <a:t>Doctors’ Strike</a:t>
            </a:r>
            <a:r>
              <a:rPr lang="en-US" dirty="0">
                <a:solidFill>
                  <a:schemeClr val="bg1"/>
                </a:solidFill>
                <a:latin typeface="Times New Roman" panose="02020603050405020304" pitchFamily="18" charset="0"/>
                <a:cs typeface="Times New Roman" panose="02020603050405020304" pitchFamily="18" charset="0"/>
              </a:rPr>
              <a:t> accounted for the </a:t>
            </a:r>
            <a:r>
              <a:rPr lang="en-US" b="1" dirty="0">
                <a:solidFill>
                  <a:schemeClr val="bg1"/>
                </a:solidFill>
                <a:latin typeface="Times New Roman" panose="02020603050405020304" pitchFamily="18" charset="0"/>
                <a:cs typeface="Times New Roman" panose="02020603050405020304" pitchFamily="18" charset="0"/>
              </a:rPr>
              <a:t>fewest DAMA cases</a:t>
            </a:r>
            <a:r>
              <a:rPr lang="en-US" dirty="0">
                <a:solidFill>
                  <a:schemeClr val="bg1"/>
                </a:solidFill>
                <a:latin typeface="Times New Roman" panose="02020603050405020304" pitchFamily="18" charset="0"/>
                <a:cs typeface="Times New Roman" panose="02020603050405020304" pitchFamily="18" charset="0"/>
              </a:rPr>
              <a:t>, it had the </a:t>
            </a:r>
            <a:r>
              <a:rPr lang="en-US" b="1" dirty="0">
                <a:solidFill>
                  <a:schemeClr val="bg1"/>
                </a:solidFill>
                <a:latin typeface="Times New Roman" panose="02020603050405020304" pitchFamily="18" charset="0"/>
                <a:cs typeface="Times New Roman" panose="02020603050405020304" pitchFamily="18" charset="0"/>
              </a:rPr>
              <a:t>highest mortality rate</a:t>
            </a:r>
            <a:r>
              <a:rPr lang="en-US" dirty="0">
                <a:solidFill>
                  <a:schemeClr val="bg1"/>
                </a:solidFill>
                <a:latin typeface="Times New Roman" panose="02020603050405020304" pitchFamily="18" charset="0"/>
                <a:cs typeface="Times New Roman" panose="02020603050405020304" pitchFamily="18" charset="0"/>
              </a:rPr>
              <a:t> among all DAMA reasons.</a:t>
            </a: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82CE-81D2-46F9-BF4C-CC8FDDB8740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61AE4C-174A-9F35-65C8-04EF93CAA08B}"/>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85600B0-93C4-CCB3-F9E5-DB55EC429F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CHRONIC ILLNESS PATTERN</a:t>
            </a:r>
          </a:p>
        </p:txBody>
      </p:sp>
      <p:pic>
        <p:nvPicPr>
          <p:cNvPr id="7" name="Picture 6">
            <a:extLst>
              <a:ext uri="{FF2B5EF4-FFF2-40B4-BE49-F238E27FC236}">
                <a16:creationId xmlns:a16="http://schemas.microsoft.com/office/drawing/2014/main" id="{0E50E71F-FB9D-7E00-61ED-267177A2D8C6}"/>
              </a:ext>
            </a:extLst>
          </p:cNvPr>
          <p:cNvPicPr>
            <a:picLocks noChangeAspect="1"/>
          </p:cNvPicPr>
          <p:nvPr/>
        </p:nvPicPr>
        <p:blipFill>
          <a:blip r:embed="rId2"/>
          <a:stretch>
            <a:fillRect/>
          </a:stretch>
        </p:blipFill>
        <p:spPr>
          <a:xfrm>
            <a:off x="31385" y="1402080"/>
            <a:ext cx="4753069" cy="4531360"/>
          </a:xfrm>
          <a:prstGeom prst="rect">
            <a:avLst/>
          </a:prstGeom>
        </p:spPr>
      </p:pic>
      <p:sp>
        <p:nvSpPr>
          <p:cNvPr id="9" name="TextBox 8">
            <a:extLst>
              <a:ext uri="{FF2B5EF4-FFF2-40B4-BE49-F238E27FC236}">
                <a16:creationId xmlns:a16="http://schemas.microsoft.com/office/drawing/2014/main" id="{A5CA5D5D-6489-6786-5C53-203FD0BD604F}"/>
              </a:ext>
            </a:extLst>
          </p:cNvPr>
          <p:cNvSpPr txBox="1"/>
          <p:nvPr/>
        </p:nvSpPr>
        <p:spPr>
          <a:xfrm>
            <a:off x="4908330" y="1397675"/>
            <a:ext cx="7161750" cy="646331"/>
          </a:xfrm>
          <a:prstGeom prst="rect">
            <a:avLst/>
          </a:prstGeom>
          <a:noFill/>
        </p:spPr>
        <p:txBody>
          <a:bodyPr wrap="square">
            <a:spAutoFit/>
          </a:bodyPr>
          <a:lstStyle/>
          <a:p>
            <a:pPr eaLnBrk="0" fontAlgn="base" hangingPunct="0">
              <a:spcBef>
                <a:spcPct val="0"/>
              </a:spcBef>
              <a:spcAft>
                <a:spcPct val="0"/>
              </a:spcAft>
              <a:buFontTx/>
              <a:buChar char="•"/>
            </a:pPr>
            <a:r>
              <a:rPr lang="en-US" b="1" dirty="0">
                <a:solidFill>
                  <a:schemeClr val="bg1"/>
                </a:solidFill>
                <a:latin typeface="Times New Roman" panose="02020603050405020304" pitchFamily="18" charset="0"/>
                <a:cs typeface="Times New Roman" panose="02020603050405020304" pitchFamily="18" charset="0"/>
              </a:rPr>
              <a:t>Chronic Kidney Disease (CKD)</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Stroke</a:t>
            </a:r>
            <a:r>
              <a:rPr lang="en-US" dirty="0">
                <a:solidFill>
                  <a:schemeClr val="bg1"/>
                </a:solidFill>
                <a:latin typeface="Times New Roman" panose="02020603050405020304" pitchFamily="18" charset="0"/>
                <a:cs typeface="Times New Roman" panose="02020603050405020304" pitchFamily="18" charset="0"/>
              </a:rPr>
              <a:t> are the </a:t>
            </a:r>
            <a:r>
              <a:rPr lang="en-US" b="1" dirty="0">
                <a:solidFill>
                  <a:schemeClr val="bg1"/>
                </a:solidFill>
                <a:latin typeface="Times New Roman" panose="02020603050405020304" pitchFamily="18" charset="0"/>
                <a:cs typeface="Times New Roman" panose="02020603050405020304" pitchFamily="18" charset="0"/>
              </a:rPr>
              <a:t>most prevalent</a:t>
            </a:r>
            <a:r>
              <a:rPr lang="en-US" dirty="0">
                <a:solidFill>
                  <a:schemeClr val="bg1"/>
                </a:solidFill>
                <a:latin typeface="Times New Roman" panose="02020603050405020304" pitchFamily="18" charset="0"/>
                <a:cs typeface="Times New Roman" panose="02020603050405020304" pitchFamily="18" charset="0"/>
              </a:rPr>
              <a:t> chronic illnesses among patients, with 313 and 287 cases respectively.</a:t>
            </a:r>
          </a:p>
        </p:txBody>
      </p:sp>
      <p:sp>
        <p:nvSpPr>
          <p:cNvPr id="10" name="Rectangle 1">
            <a:extLst>
              <a:ext uri="{FF2B5EF4-FFF2-40B4-BE49-F238E27FC236}">
                <a16:creationId xmlns:a16="http://schemas.microsoft.com/office/drawing/2014/main" id="{925515F3-7120-A3B4-26C8-8CE9DA16ABF6}"/>
              </a:ext>
            </a:extLst>
          </p:cNvPr>
          <p:cNvSpPr>
            <a:spLocks noChangeArrowheads="1"/>
          </p:cNvSpPr>
          <p:nvPr/>
        </p:nvSpPr>
        <p:spPr bwMode="auto">
          <a:xfrm>
            <a:off x="4847370" y="2459504"/>
            <a:ext cx="72836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Cancer patients had the highest mortality rate (53%)</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despite cancer being the least common chronic illness.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Diabetes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Stroke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also showed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elevated mortality rates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29% and 22% respectively.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Conditions like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CKD</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PUD</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Stroke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contribute significantly to the hospital’s burden due to both their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 frequency</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impact</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on outcomes.</a:t>
            </a:r>
          </a:p>
        </p:txBody>
      </p:sp>
      <p:pic>
        <p:nvPicPr>
          <p:cNvPr id="12" name="Picture 11">
            <a:extLst>
              <a:ext uri="{FF2B5EF4-FFF2-40B4-BE49-F238E27FC236}">
                <a16:creationId xmlns:a16="http://schemas.microsoft.com/office/drawing/2014/main" id="{B1B4BE53-74ED-940E-EFAA-E5D6C3C3837E}"/>
              </a:ext>
            </a:extLst>
          </p:cNvPr>
          <p:cNvPicPr>
            <a:picLocks noChangeAspect="1"/>
          </p:cNvPicPr>
          <p:nvPr/>
        </p:nvPicPr>
        <p:blipFill>
          <a:blip r:embed="rId3"/>
          <a:stretch>
            <a:fillRect/>
          </a:stretch>
        </p:blipFill>
        <p:spPr>
          <a:xfrm>
            <a:off x="31385" y="5950095"/>
            <a:ext cx="4753069" cy="306969"/>
          </a:xfrm>
          <a:prstGeom prst="rect">
            <a:avLst/>
          </a:prstGeom>
        </p:spPr>
      </p:pic>
    </p:spTree>
    <p:extLst>
      <p:ext uri="{BB962C8B-B14F-4D97-AF65-F5344CB8AC3E}">
        <p14:creationId xmlns:p14="http://schemas.microsoft.com/office/powerpoint/2010/main" val="194916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1BFFC-19B5-61C1-6465-A8AF3759147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934AF6-7F5C-31A8-F052-6B35AB481914}"/>
              </a:ext>
            </a:extLst>
          </p:cNvPr>
          <p:cNvSpPr>
            <a:spLocks noGrp="1"/>
          </p:cNvSpPr>
          <p:nvPr>
            <p:ph type="title"/>
          </p:nvPr>
        </p:nvSpPr>
        <p:spPr>
          <a:xfrm>
            <a:off x="444500" y="532765"/>
            <a:ext cx="11214100" cy="535531"/>
          </a:xfrm>
        </p:spPr>
        <p:txBody>
          <a:bodyPr/>
          <a:lstStyle/>
          <a:p>
            <a:r>
              <a:rPr lang="en-US" dirty="0">
                <a:latin typeface="Times New Roman" panose="02020603050405020304" pitchFamily="18" charset="0"/>
                <a:cs typeface="Times New Roman" panose="02020603050405020304" pitchFamily="18" charset="0"/>
              </a:rPr>
              <a:t>LIFESTYLE FACTORS</a:t>
            </a:r>
          </a:p>
        </p:txBody>
      </p:sp>
      <p:sp>
        <p:nvSpPr>
          <p:cNvPr id="2" name="Slide Number Placeholder 1">
            <a:extLst>
              <a:ext uri="{FF2B5EF4-FFF2-40B4-BE49-F238E27FC236}">
                <a16:creationId xmlns:a16="http://schemas.microsoft.com/office/drawing/2014/main" id="{0D924732-7907-ADB0-873D-1CCFBD7D00A3}"/>
              </a:ext>
            </a:extLst>
          </p:cNvPr>
          <p:cNvSpPr>
            <a:spLocks noGrp="1"/>
          </p:cNvSpPr>
          <p:nvPr>
            <p:ph type="sldNum" sz="quarter" idx="12"/>
          </p:nvPr>
        </p:nvSpPr>
        <p:spPr>
          <a:xfrm>
            <a:off x="11252200" y="6304915"/>
            <a:ext cx="406400" cy="365125"/>
          </a:xfrm>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E241FEC-F3AA-7AC0-8B6F-2FCFF8E0CEFF}"/>
              </a:ext>
            </a:extLst>
          </p:cNvPr>
          <p:cNvPicPr>
            <a:picLocks noChangeAspect="1"/>
          </p:cNvPicPr>
          <p:nvPr/>
        </p:nvPicPr>
        <p:blipFill>
          <a:blip r:embed="rId2"/>
          <a:stretch>
            <a:fillRect/>
          </a:stretch>
        </p:blipFill>
        <p:spPr>
          <a:xfrm>
            <a:off x="240004" y="1833297"/>
            <a:ext cx="4925112" cy="3957903"/>
          </a:xfrm>
          <a:prstGeom prst="rect">
            <a:avLst/>
          </a:prstGeom>
        </p:spPr>
      </p:pic>
      <p:sp>
        <p:nvSpPr>
          <p:cNvPr id="10" name="Rectangle 1">
            <a:extLst>
              <a:ext uri="{FF2B5EF4-FFF2-40B4-BE49-F238E27FC236}">
                <a16:creationId xmlns:a16="http://schemas.microsoft.com/office/drawing/2014/main" id="{75824F80-3437-023A-A307-1C64B8718759}"/>
              </a:ext>
            </a:extLst>
          </p:cNvPr>
          <p:cNvSpPr>
            <a:spLocks noChangeArrowheads="1"/>
          </p:cNvSpPr>
          <p:nvPr/>
        </p:nvSpPr>
        <p:spPr bwMode="auto">
          <a:xfrm rot="10800000" flipV="1">
            <a:off x="5334000" y="2112114"/>
            <a:ext cx="6324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NSAID use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associated with both a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mortality rate and DAMA rate of 17%</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indicating it may be linked to complications that lead to poorer outcomes and patient dissatisfaction or discharge.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Alcohol use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shows the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highest DAMA rate (26%)</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suggesting patients with a history of alcohol use are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more likely to leave against medical advice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possibly due to behavioral, financial, or compliance issues. Mortality for this group is 15%.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Tobacco use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has a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15% mortality and DAMA rate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highlighting a consistent risk.</a:t>
            </a:r>
          </a:p>
        </p:txBody>
      </p:sp>
    </p:spTree>
    <p:extLst>
      <p:ext uri="{BB962C8B-B14F-4D97-AF65-F5344CB8AC3E}">
        <p14:creationId xmlns:p14="http://schemas.microsoft.com/office/powerpoint/2010/main" val="130591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31DC6-C196-D7F9-165A-369224510AB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10DCD-47BB-C085-141B-BA9204F4BD99}"/>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F632968C-1086-495E-0B15-22E76D5CA5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DOCTOR’S PERFORMANCE EVALUATION</a:t>
            </a:r>
          </a:p>
        </p:txBody>
      </p:sp>
      <p:pic>
        <p:nvPicPr>
          <p:cNvPr id="7" name="Picture 6">
            <a:extLst>
              <a:ext uri="{FF2B5EF4-FFF2-40B4-BE49-F238E27FC236}">
                <a16:creationId xmlns:a16="http://schemas.microsoft.com/office/drawing/2014/main" id="{1A80B41A-88FF-11CE-0C04-B27F2D8B67EA}"/>
              </a:ext>
            </a:extLst>
          </p:cNvPr>
          <p:cNvPicPr>
            <a:picLocks noChangeAspect="1"/>
          </p:cNvPicPr>
          <p:nvPr/>
        </p:nvPicPr>
        <p:blipFill>
          <a:blip r:embed="rId2"/>
          <a:stretch>
            <a:fillRect/>
          </a:stretch>
        </p:blipFill>
        <p:spPr>
          <a:xfrm>
            <a:off x="38522" y="1930400"/>
            <a:ext cx="4855872" cy="3423920"/>
          </a:xfrm>
          <a:prstGeom prst="rect">
            <a:avLst/>
          </a:prstGeom>
        </p:spPr>
      </p:pic>
      <p:sp>
        <p:nvSpPr>
          <p:cNvPr id="10" name="TextBox 9">
            <a:extLst>
              <a:ext uri="{FF2B5EF4-FFF2-40B4-BE49-F238E27FC236}">
                <a16:creationId xmlns:a16="http://schemas.microsoft.com/office/drawing/2014/main" id="{830FF0AD-1B3A-0324-92A6-CB50B2582029}"/>
              </a:ext>
            </a:extLst>
          </p:cNvPr>
          <p:cNvSpPr txBox="1"/>
          <p:nvPr/>
        </p:nvSpPr>
        <p:spPr>
          <a:xfrm>
            <a:off x="5049520" y="1379964"/>
            <a:ext cx="7124278" cy="1200329"/>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effectLst/>
                <a:latin typeface="Times New Roman" panose="02020603050405020304" pitchFamily="18" charset="0"/>
                <a:cs typeface="Times New Roman" panose="02020603050405020304" pitchFamily="18" charset="0"/>
              </a:rPr>
              <a:t>Orthopedics</a:t>
            </a:r>
            <a:r>
              <a:rPr lang="en-US" dirty="0">
                <a:solidFill>
                  <a:schemeClr val="bg1"/>
                </a:solidFill>
                <a:effectLst/>
                <a:latin typeface="Times New Roman" panose="02020603050405020304" pitchFamily="18" charset="0"/>
                <a:cs typeface="Times New Roman" panose="02020603050405020304" pitchFamily="18" charset="0"/>
              </a:rPr>
              <a:t> reports the lowest mortality rate </a:t>
            </a:r>
            <a:r>
              <a:rPr lang="en-US" b="1" dirty="0">
                <a:solidFill>
                  <a:schemeClr val="bg1"/>
                </a:solidFill>
                <a:effectLst/>
                <a:latin typeface="Times New Roman" panose="02020603050405020304" pitchFamily="18" charset="0"/>
                <a:cs typeface="Times New Roman" panose="02020603050405020304" pitchFamily="18" charset="0"/>
              </a:rPr>
              <a:t>(6.76%)</a:t>
            </a:r>
            <a:r>
              <a:rPr lang="en-US" dirty="0">
                <a:solidFill>
                  <a:schemeClr val="bg1"/>
                </a:solidFill>
                <a:effectLst/>
                <a:latin typeface="Times New Roman" panose="02020603050405020304" pitchFamily="18" charset="0"/>
                <a:cs typeface="Times New Roman" panose="02020603050405020304" pitchFamily="18" charset="0"/>
              </a:rPr>
              <a:t> and the longest average length of care</a:t>
            </a:r>
            <a:r>
              <a:rPr lang="en-US" b="1" dirty="0">
                <a:solidFill>
                  <a:schemeClr val="bg1"/>
                </a:solidFill>
                <a:effectLst/>
                <a:latin typeface="Times New Roman" panose="02020603050405020304" pitchFamily="18" charset="0"/>
                <a:cs typeface="Times New Roman" panose="02020603050405020304" pitchFamily="18" charset="0"/>
              </a:rPr>
              <a:t> (16 days),</a:t>
            </a:r>
            <a:r>
              <a:rPr lang="en-US" dirty="0">
                <a:solidFill>
                  <a:schemeClr val="bg1"/>
                </a:solidFill>
                <a:effectLst/>
                <a:latin typeface="Times New Roman" panose="02020603050405020304" pitchFamily="18" charset="0"/>
                <a:cs typeface="Times New Roman" panose="02020603050405020304" pitchFamily="18" charset="0"/>
              </a:rPr>
              <a:t> which may indicate that extended, structured treatment plans in this specialty contribute to better patient outcomes.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F2E91C2-8C73-434D-7ED1-830CB5726F4D}"/>
              </a:ext>
            </a:extLst>
          </p:cNvPr>
          <p:cNvSpPr txBox="1"/>
          <p:nvPr/>
        </p:nvSpPr>
        <p:spPr>
          <a:xfrm>
            <a:off x="5008880" y="2518956"/>
            <a:ext cx="7073478" cy="1200329"/>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Anesthesiology</a:t>
            </a:r>
            <a:r>
              <a:rPr lang="en-US" dirty="0">
                <a:solidFill>
                  <a:schemeClr val="bg1"/>
                </a:solidFill>
                <a:latin typeface="Times New Roman" panose="02020603050405020304" pitchFamily="18" charset="0"/>
                <a:cs typeface="Times New Roman" panose="02020603050405020304" pitchFamily="18" charset="0"/>
              </a:rPr>
              <a:t> has the </a:t>
            </a:r>
            <a:r>
              <a:rPr lang="en-US" b="1" dirty="0">
                <a:solidFill>
                  <a:schemeClr val="bg1"/>
                </a:solidFill>
                <a:latin typeface="Times New Roman" panose="02020603050405020304" pitchFamily="18" charset="0"/>
                <a:cs typeface="Times New Roman" panose="02020603050405020304" pitchFamily="18" charset="0"/>
              </a:rPr>
              <a:t>highest DAMA rate (27.45%) </a:t>
            </a:r>
            <a:r>
              <a:rPr lang="en-US" dirty="0">
                <a:solidFill>
                  <a:schemeClr val="bg1"/>
                </a:solidFill>
                <a:latin typeface="Times New Roman" panose="02020603050405020304" pitchFamily="18" charset="0"/>
                <a:cs typeface="Times New Roman" panose="02020603050405020304" pitchFamily="18" charset="0"/>
              </a:rPr>
              <a:t>despite maintaining a </a:t>
            </a:r>
            <a:r>
              <a:rPr lang="en-US" b="1" dirty="0">
                <a:solidFill>
                  <a:schemeClr val="bg1"/>
                </a:solidFill>
                <a:latin typeface="Times New Roman" panose="02020603050405020304" pitchFamily="18" charset="0"/>
                <a:cs typeface="Times New Roman" panose="02020603050405020304" pitchFamily="18" charset="0"/>
              </a:rPr>
              <a:t>low mortality rate (9.36%), </a:t>
            </a:r>
            <a:r>
              <a:rPr lang="en-US" dirty="0">
                <a:solidFill>
                  <a:schemeClr val="bg1"/>
                </a:solidFill>
                <a:latin typeface="Times New Roman" panose="02020603050405020304" pitchFamily="18" charset="0"/>
                <a:cs typeface="Times New Roman" panose="02020603050405020304" pitchFamily="18" charset="0"/>
              </a:rPr>
              <a:t>suggesting that while clinical outcomes are good, non-clinical factors may be driving early discharge decisions.</a:t>
            </a:r>
          </a:p>
        </p:txBody>
      </p:sp>
      <p:sp>
        <p:nvSpPr>
          <p:cNvPr id="18" name="TextBox 17">
            <a:extLst>
              <a:ext uri="{FF2B5EF4-FFF2-40B4-BE49-F238E27FC236}">
                <a16:creationId xmlns:a16="http://schemas.microsoft.com/office/drawing/2014/main" id="{F9575202-CD64-EDEE-8432-A31B57343726}"/>
              </a:ext>
            </a:extLst>
          </p:cNvPr>
          <p:cNvSpPr txBox="1"/>
          <p:nvPr/>
        </p:nvSpPr>
        <p:spPr>
          <a:xfrm>
            <a:off x="5049520" y="3656876"/>
            <a:ext cx="7073478" cy="923330"/>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Emergency Medicine </a:t>
            </a:r>
            <a:r>
              <a:rPr lang="en-US" dirty="0">
                <a:solidFill>
                  <a:schemeClr val="bg1"/>
                </a:solidFill>
                <a:latin typeface="Times New Roman" panose="02020603050405020304" pitchFamily="18" charset="0"/>
                <a:cs typeface="Times New Roman" panose="02020603050405020304" pitchFamily="18" charset="0"/>
              </a:rPr>
              <a:t>has the </a:t>
            </a:r>
            <a:r>
              <a:rPr lang="en-US" b="1" dirty="0">
                <a:solidFill>
                  <a:schemeClr val="bg1"/>
                </a:solidFill>
                <a:latin typeface="Times New Roman" panose="02020603050405020304" pitchFamily="18" charset="0"/>
                <a:cs typeface="Times New Roman" panose="02020603050405020304" pitchFamily="18" charset="0"/>
              </a:rPr>
              <a:t>highest mortality rate (31.51%) </a:t>
            </a:r>
            <a:r>
              <a:rPr lang="en-US" dirty="0">
                <a:solidFill>
                  <a:schemeClr val="bg1"/>
                </a:solidFill>
                <a:latin typeface="Times New Roman" panose="02020603050405020304" pitchFamily="18" charset="0"/>
                <a:cs typeface="Times New Roman" panose="02020603050405020304" pitchFamily="18" charset="0"/>
              </a:rPr>
              <a:t>and the </a:t>
            </a:r>
            <a:r>
              <a:rPr lang="en-US" b="1" dirty="0">
                <a:solidFill>
                  <a:schemeClr val="bg1"/>
                </a:solidFill>
                <a:latin typeface="Times New Roman" panose="02020603050405020304" pitchFamily="18" charset="0"/>
                <a:cs typeface="Times New Roman" panose="02020603050405020304" pitchFamily="18" charset="0"/>
              </a:rPr>
              <a:t>least number of doctors (2), </a:t>
            </a:r>
            <a:r>
              <a:rPr lang="en-US" dirty="0">
                <a:solidFill>
                  <a:schemeClr val="bg1"/>
                </a:solidFill>
                <a:latin typeface="Times New Roman" panose="02020603050405020304" pitchFamily="18" charset="0"/>
                <a:cs typeface="Times New Roman" panose="02020603050405020304" pitchFamily="18" charset="0"/>
              </a:rPr>
              <a:t>suggesting severe understaffing despite the critical nature of cases handled in this specialty.</a:t>
            </a:r>
          </a:p>
        </p:txBody>
      </p:sp>
      <p:sp>
        <p:nvSpPr>
          <p:cNvPr id="20" name="TextBox 19">
            <a:extLst>
              <a:ext uri="{FF2B5EF4-FFF2-40B4-BE49-F238E27FC236}">
                <a16:creationId xmlns:a16="http://schemas.microsoft.com/office/drawing/2014/main" id="{9F0B26C1-BBD6-E434-3BC1-70E637BEF3D1}"/>
              </a:ext>
            </a:extLst>
          </p:cNvPr>
          <p:cNvSpPr txBox="1"/>
          <p:nvPr/>
        </p:nvSpPr>
        <p:spPr>
          <a:xfrm>
            <a:off x="5049520" y="4757896"/>
            <a:ext cx="7142480" cy="923330"/>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Nephrology</a:t>
            </a:r>
            <a:r>
              <a:rPr lang="en-US" dirty="0">
                <a:solidFill>
                  <a:schemeClr val="bg1"/>
                </a:solidFill>
                <a:latin typeface="Times New Roman" panose="02020603050405020304" pitchFamily="18" charset="0"/>
                <a:cs typeface="Times New Roman" panose="02020603050405020304" pitchFamily="18" charset="0"/>
              </a:rPr>
              <a:t> has the </a:t>
            </a:r>
            <a:r>
              <a:rPr lang="en-US" b="1" dirty="0">
                <a:solidFill>
                  <a:schemeClr val="bg1"/>
                </a:solidFill>
                <a:latin typeface="Times New Roman" panose="02020603050405020304" pitchFamily="18" charset="0"/>
                <a:cs typeface="Times New Roman" panose="02020603050405020304" pitchFamily="18" charset="0"/>
              </a:rPr>
              <a:t>most doctors (11)</a:t>
            </a:r>
            <a:r>
              <a:rPr lang="en-US" dirty="0">
                <a:solidFill>
                  <a:schemeClr val="bg1"/>
                </a:solidFill>
                <a:latin typeface="Times New Roman" panose="02020603050405020304" pitchFamily="18" charset="0"/>
                <a:cs typeface="Times New Roman" panose="02020603050405020304" pitchFamily="18" charset="0"/>
              </a:rPr>
              <a:t> but still shows a </a:t>
            </a:r>
            <a:r>
              <a:rPr lang="en-US" b="1" dirty="0">
                <a:solidFill>
                  <a:schemeClr val="bg1"/>
                </a:solidFill>
                <a:latin typeface="Times New Roman" panose="02020603050405020304" pitchFamily="18" charset="0"/>
                <a:cs typeface="Times New Roman" panose="02020603050405020304" pitchFamily="18" charset="0"/>
              </a:rPr>
              <a:t>high mortality rate (18.3%), </a:t>
            </a:r>
            <a:r>
              <a:rPr lang="en-US" dirty="0">
                <a:solidFill>
                  <a:schemeClr val="bg1"/>
                </a:solidFill>
                <a:latin typeface="Times New Roman" panose="02020603050405020304" pitchFamily="18" charset="0"/>
                <a:cs typeface="Times New Roman" panose="02020603050405020304" pitchFamily="18" charset="0"/>
              </a:rPr>
              <a:t>suggesting that factors beyond staffing such as case severity, or treatment effectiveness may need to be evaluated.</a:t>
            </a:r>
          </a:p>
        </p:txBody>
      </p:sp>
    </p:spTree>
    <p:extLst>
      <p:ext uri="{BB962C8B-B14F-4D97-AF65-F5344CB8AC3E}">
        <p14:creationId xmlns:p14="http://schemas.microsoft.com/office/powerpoint/2010/main" val="78280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
        <p:nvSpPr>
          <p:cNvPr id="3" name="Title 4">
            <a:extLst>
              <a:ext uri="{FF2B5EF4-FFF2-40B4-BE49-F238E27FC236}">
                <a16:creationId xmlns:a16="http://schemas.microsoft.com/office/drawing/2014/main" id="{5CDF468B-E1D3-5540-1281-3397ED15D54C}"/>
              </a:ext>
            </a:extLst>
          </p:cNvPr>
          <p:cNvSpPr>
            <a:spLocks noGrp="1"/>
          </p:cNvSpPr>
          <p:nvPr>
            <p:ph type="title"/>
          </p:nvPr>
        </p:nvSpPr>
        <p:spPr>
          <a:xfrm>
            <a:off x="444500" y="542925"/>
            <a:ext cx="11214100" cy="535531"/>
          </a:xfrm>
        </p:spPr>
        <p:txBody>
          <a:bodyPr/>
          <a:lstStyle/>
          <a:p>
            <a:r>
              <a:rPr lang="en-US" dirty="0">
                <a:latin typeface="Times New Roman" panose="02020603050405020304" pitchFamily="18" charset="0"/>
                <a:cs typeface="Times New Roman" panose="02020603050405020304" pitchFamily="18" charset="0"/>
              </a:rPr>
              <a:t>DOCTOR’S PERFORMANCE EVALUATION 2</a:t>
            </a:r>
          </a:p>
        </p:txBody>
      </p:sp>
      <p:pic>
        <p:nvPicPr>
          <p:cNvPr id="12" name="Picture 11">
            <a:extLst>
              <a:ext uri="{FF2B5EF4-FFF2-40B4-BE49-F238E27FC236}">
                <a16:creationId xmlns:a16="http://schemas.microsoft.com/office/drawing/2014/main" id="{E60B350E-4D7E-F8D5-8693-CC8219567A98}"/>
              </a:ext>
            </a:extLst>
          </p:cNvPr>
          <p:cNvPicPr>
            <a:picLocks noChangeAspect="1"/>
          </p:cNvPicPr>
          <p:nvPr/>
        </p:nvPicPr>
        <p:blipFill>
          <a:blip r:embed="rId2"/>
          <a:stretch>
            <a:fillRect/>
          </a:stretch>
        </p:blipFill>
        <p:spPr>
          <a:xfrm>
            <a:off x="18202" y="5171440"/>
            <a:ext cx="4855872" cy="985520"/>
          </a:xfrm>
          <a:prstGeom prst="rect">
            <a:avLst/>
          </a:prstGeom>
        </p:spPr>
      </p:pic>
      <p:sp>
        <p:nvSpPr>
          <p:cNvPr id="6" name="TextBox 5">
            <a:extLst>
              <a:ext uri="{FF2B5EF4-FFF2-40B4-BE49-F238E27FC236}">
                <a16:creationId xmlns:a16="http://schemas.microsoft.com/office/drawing/2014/main" id="{E4870173-AD53-9EFE-8DC2-B72FD7C82E20}"/>
              </a:ext>
            </a:extLst>
          </p:cNvPr>
          <p:cNvSpPr txBox="1"/>
          <p:nvPr/>
        </p:nvSpPr>
        <p:spPr>
          <a:xfrm>
            <a:off x="4908545" y="1495827"/>
            <a:ext cx="7274561"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All doctors in </a:t>
            </a:r>
            <a:r>
              <a:rPr lang="en-US" b="1" dirty="0">
                <a:solidFill>
                  <a:schemeClr val="bg1"/>
                </a:solidFill>
                <a:latin typeface="Times New Roman" panose="02020603050405020304" pitchFamily="18" charset="0"/>
                <a:cs typeface="Times New Roman" panose="02020603050405020304" pitchFamily="18" charset="0"/>
              </a:rPr>
              <a:t>Orthopedics, excluding Dr. Akinola</a:t>
            </a:r>
            <a:r>
              <a:rPr lang="en-US" dirty="0">
                <a:solidFill>
                  <a:schemeClr val="bg1"/>
                </a:solidFill>
                <a:latin typeface="Times New Roman" panose="02020603050405020304" pitchFamily="18" charset="0"/>
                <a:cs typeface="Times New Roman" panose="02020603050405020304" pitchFamily="18" charset="0"/>
              </a:rPr>
              <a:t> have </a:t>
            </a:r>
            <a:r>
              <a:rPr lang="en-US" b="1" dirty="0">
                <a:solidFill>
                  <a:schemeClr val="bg1"/>
                </a:solidFill>
                <a:latin typeface="Times New Roman" panose="02020603050405020304" pitchFamily="18" charset="0"/>
                <a:cs typeface="Times New Roman" panose="02020603050405020304" pitchFamily="18" charset="0"/>
              </a:rPr>
              <a:t>zero mortality rate</a:t>
            </a:r>
            <a:r>
              <a:rPr lang="en-US" dirty="0">
                <a:solidFill>
                  <a:schemeClr val="bg1"/>
                </a:solidFill>
                <a:latin typeface="Times New Roman" panose="02020603050405020304" pitchFamily="18" charset="0"/>
                <a:cs typeface="Times New Roman" panose="02020603050405020304" pitchFamily="18" charset="0"/>
              </a:rPr>
              <a:t>, indicating consistent and safe care delivery.</a:t>
            </a:r>
          </a:p>
        </p:txBody>
      </p:sp>
      <p:sp>
        <p:nvSpPr>
          <p:cNvPr id="8" name="Rectangle 1">
            <a:extLst>
              <a:ext uri="{FF2B5EF4-FFF2-40B4-BE49-F238E27FC236}">
                <a16:creationId xmlns:a16="http://schemas.microsoft.com/office/drawing/2014/main" id="{DE6C5FD4-53E6-7CDA-E2D7-7C32E2D49720}"/>
              </a:ext>
            </a:extLst>
          </p:cNvPr>
          <p:cNvSpPr>
            <a:spLocks noChangeArrowheads="1"/>
          </p:cNvSpPr>
          <p:nvPr/>
        </p:nvSpPr>
        <p:spPr bwMode="auto">
          <a:xfrm rot="10800000" flipV="1">
            <a:off x="4928872" y="2095058"/>
            <a:ext cx="72631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 Ali (Nephrology)</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has the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lowest mortality deviation (-18.30%)</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suggesting exceptional patient outcomes in a high-risk specialty.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 George (Dermatology)</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 Daniel (General Surgery)</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also show strong performance with mortality deviations of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-12.84%</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-13.22%</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respectively.</a:t>
            </a:r>
          </a:p>
        </p:txBody>
      </p:sp>
      <p:pic>
        <p:nvPicPr>
          <p:cNvPr id="10" name="Picture 9">
            <a:extLst>
              <a:ext uri="{FF2B5EF4-FFF2-40B4-BE49-F238E27FC236}">
                <a16:creationId xmlns:a16="http://schemas.microsoft.com/office/drawing/2014/main" id="{EC58F181-6767-B090-A5A7-B4FDE385EF50}"/>
              </a:ext>
            </a:extLst>
          </p:cNvPr>
          <p:cNvPicPr>
            <a:picLocks noChangeAspect="1"/>
          </p:cNvPicPr>
          <p:nvPr/>
        </p:nvPicPr>
        <p:blipFill>
          <a:blip r:embed="rId3"/>
          <a:stretch>
            <a:fillRect/>
          </a:stretch>
        </p:blipFill>
        <p:spPr>
          <a:xfrm>
            <a:off x="8467" y="1397616"/>
            <a:ext cx="4874075" cy="3773824"/>
          </a:xfrm>
          <a:prstGeom prst="rect">
            <a:avLst/>
          </a:prstGeom>
        </p:spPr>
      </p:pic>
      <p:sp>
        <p:nvSpPr>
          <p:cNvPr id="13" name="TextBox 12">
            <a:extLst>
              <a:ext uri="{FF2B5EF4-FFF2-40B4-BE49-F238E27FC236}">
                <a16:creationId xmlns:a16="http://schemas.microsoft.com/office/drawing/2014/main" id="{D97AE5C9-13FA-8E3C-56C1-E4D4BB152C4D}"/>
              </a:ext>
            </a:extLst>
          </p:cNvPr>
          <p:cNvSpPr txBox="1"/>
          <p:nvPr/>
        </p:nvSpPr>
        <p:spPr>
          <a:xfrm>
            <a:off x="4919978" y="3473378"/>
            <a:ext cx="7263128" cy="923330"/>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Dr. </a:t>
            </a:r>
            <a:r>
              <a:rPr lang="en-US" b="1" dirty="0" err="1">
                <a:solidFill>
                  <a:schemeClr val="bg1"/>
                </a:solidFill>
                <a:latin typeface="Times New Roman" panose="02020603050405020304" pitchFamily="18" charset="0"/>
                <a:cs typeface="Times New Roman" panose="02020603050405020304" pitchFamily="18" charset="0"/>
              </a:rPr>
              <a:t>Ogedegbe</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has a mortality rate of </a:t>
            </a:r>
            <a:r>
              <a:rPr lang="en-US" b="1" dirty="0">
                <a:solidFill>
                  <a:schemeClr val="bg1"/>
                </a:solidFill>
                <a:latin typeface="Times New Roman" panose="02020603050405020304" pitchFamily="18" charset="0"/>
                <a:cs typeface="Times New Roman" panose="02020603050405020304" pitchFamily="18" charset="0"/>
              </a:rPr>
              <a:t>16.09%, </a:t>
            </a:r>
            <a:r>
              <a:rPr lang="en-US" dirty="0">
                <a:solidFill>
                  <a:schemeClr val="bg1"/>
                </a:solidFill>
                <a:latin typeface="Times New Roman" panose="02020603050405020304" pitchFamily="18" charset="0"/>
                <a:cs typeface="Times New Roman" panose="02020603050405020304" pitchFamily="18" charset="0"/>
              </a:rPr>
              <a:t>but a low mortality deviation of </a:t>
            </a:r>
            <a:r>
              <a:rPr lang="en-US" b="1" dirty="0">
                <a:solidFill>
                  <a:schemeClr val="bg1"/>
                </a:solidFill>
                <a:latin typeface="Times New Roman" panose="02020603050405020304" pitchFamily="18" charset="0"/>
                <a:cs typeface="Times New Roman" panose="02020603050405020304" pitchFamily="18" charset="0"/>
              </a:rPr>
              <a:t>-15.42 </a:t>
            </a:r>
            <a:r>
              <a:rPr lang="en-US" dirty="0">
                <a:solidFill>
                  <a:schemeClr val="bg1"/>
                </a:solidFill>
                <a:latin typeface="Times New Roman" panose="02020603050405020304" pitchFamily="18" charset="0"/>
                <a:cs typeface="Times New Roman" panose="02020603050405020304" pitchFamily="18" charset="0"/>
              </a:rPr>
              <a:t>indicates better-than-expected outcomes in a high-risk, low-staffed specialty.</a:t>
            </a:r>
          </a:p>
        </p:txBody>
      </p:sp>
      <p:sp>
        <p:nvSpPr>
          <p:cNvPr id="18" name="TextBox 17">
            <a:extLst>
              <a:ext uri="{FF2B5EF4-FFF2-40B4-BE49-F238E27FC236}">
                <a16:creationId xmlns:a16="http://schemas.microsoft.com/office/drawing/2014/main" id="{4CB60380-FEAB-20BA-07F6-3A97F6112A54}"/>
              </a:ext>
            </a:extLst>
          </p:cNvPr>
          <p:cNvSpPr txBox="1"/>
          <p:nvPr/>
        </p:nvSpPr>
        <p:spPr>
          <a:xfrm>
            <a:off x="4922519" y="4300693"/>
            <a:ext cx="7070560" cy="1754326"/>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Dr. Salu (26.67%), Dr. </a:t>
            </a:r>
            <a:r>
              <a:rPr lang="en-US" b="1" dirty="0" err="1">
                <a:solidFill>
                  <a:schemeClr val="bg1"/>
                </a:solidFill>
                <a:latin typeface="Times New Roman" panose="02020603050405020304" pitchFamily="18" charset="0"/>
                <a:cs typeface="Times New Roman" panose="02020603050405020304" pitchFamily="18" charset="0"/>
              </a:rPr>
              <a:t>Olori</a:t>
            </a:r>
            <a:r>
              <a:rPr lang="en-US" b="1" dirty="0">
                <a:solidFill>
                  <a:schemeClr val="bg1"/>
                </a:solidFill>
                <a:latin typeface="Times New Roman" panose="02020603050405020304" pitchFamily="18" charset="0"/>
                <a:cs typeface="Times New Roman" panose="02020603050405020304" pitchFamily="18" charset="0"/>
              </a:rPr>
              <a:t> (31.82%), and Dr. Akinola (38.46%) </a:t>
            </a:r>
            <a:r>
              <a:rPr lang="en-US" dirty="0">
                <a:solidFill>
                  <a:schemeClr val="bg1"/>
                </a:solidFill>
                <a:latin typeface="Times New Roman" panose="02020603050405020304" pitchFamily="18" charset="0"/>
                <a:cs typeface="Times New Roman" panose="02020603050405020304" pitchFamily="18" charset="0"/>
              </a:rPr>
              <a:t>recorded high mortality rates with positive deviations, performing worse than peers in the same specialties. This may point to gaps in protocol adherence, or experience level.</a:t>
            </a: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Dr. Mahmoud </a:t>
            </a:r>
            <a:r>
              <a:rPr lang="en-US" dirty="0">
                <a:solidFill>
                  <a:schemeClr val="bg1"/>
                </a:solidFill>
                <a:latin typeface="Times New Roman" panose="02020603050405020304" pitchFamily="18" charset="0"/>
                <a:cs typeface="Times New Roman" panose="02020603050405020304" pitchFamily="18" charset="0"/>
              </a:rPr>
              <a:t>of General Surgery reports an unusually high mortality rate of </a:t>
            </a:r>
            <a:r>
              <a:rPr lang="en-US" b="1" dirty="0">
                <a:solidFill>
                  <a:schemeClr val="bg1"/>
                </a:solidFill>
                <a:latin typeface="Times New Roman" panose="02020603050405020304" pitchFamily="18" charset="0"/>
                <a:cs typeface="Times New Roman" panose="02020603050405020304" pitchFamily="18" charset="0"/>
              </a:rPr>
              <a:t>80%, </a:t>
            </a:r>
            <a:r>
              <a:rPr lang="en-US" dirty="0">
                <a:solidFill>
                  <a:schemeClr val="bg1"/>
                </a:solidFill>
                <a:latin typeface="Times New Roman" panose="02020603050405020304" pitchFamily="18" charset="0"/>
                <a:cs typeface="Times New Roman" panose="02020603050405020304" pitchFamily="18" charset="0"/>
              </a:rPr>
              <a:t>this prompt a closer review to determine the cause. </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C067AF49-988B-C9A8-F95A-5D79E21C63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a:t>
            </a:r>
          </a:p>
        </p:txBody>
      </p:sp>
      <p:sp>
        <p:nvSpPr>
          <p:cNvPr id="8" name="Text Placeholder 7">
            <a:extLst>
              <a:ext uri="{FF2B5EF4-FFF2-40B4-BE49-F238E27FC236}">
                <a16:creationId xmlns:a16="http://schemas.microsoft.com/office/drawing/2014/main" id="{CFE85D25-0813-11CA-E9A3-304F8C597858}"/>
              </a:ext>
            </a:extLst>
          </p:cNvPr>
          <p:cNvSpPr>
            <a:spLocks noGrp="1"/>
          </p:cNvSpPr>
          <p:nvPr>
            <p:ph type="body" sz="quarter" idx="13"/>
          </p:nvPr>
        </p:nvSpPr>
        <p:spPr>
          <a:xfrm>
            <a:off x="71120" y="1386038"/>
            <a:ext cx="12076430" cy="4929037"/>
          </a:xfrm>
        </p:spPr>
        <p:txBody>
          <a:bodyPr>
            <a:noAutofit/>
          </a:bodyPr>
          <a:lstStyle/>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Review </a:t>
            </a:r>
            <a:r>
              <a:rPr lang="en-US" sz="1800" b="1" dirty="0">
                <a:solidFill>
                  <a:schemeClr val="tx1"/>
                </a:solidFill>
                <a:latin typeface="Times New Roman" panose="02020603050405020304" pitchFamily="18" charset="0"/>
                <a:cs typeface="Times New Roman" panose="02020603050405020304" pitchFamily="18" charset="0"/>
              </a:rPr>
              <a:t>staffing levels and care protocols </a:t>
            </a:r>
            <a:r>
              <a:rPr lang="en-US" sz="1800" dirty="0">
                <a:solidFill>
                  <a:schemeClr val="tx1"/>
                </a:solidFill>
                <a:latin typeface="Times New Roman" panose="02020603050405020304" pitchFamily="18" charset="0"/>
                <a:cs typeface="Times New Roman" panose="02020603050405020304" pitchFamily="18" charset="0"/>
              </a:rPr>
              <a:t>in Emergency Medicine and Cardiology, given their high mortality rate (31.51%, 15.98% ) and limited number of doctors (2), to improve outcomes and reduce overload.</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Nephrology and Orthopedic shows wide performance gaps, this suggest uneven workload distribution or a lack of accountability, with some doctors underperforming while others maintain strong outcomes. A </a:t>
            </a:r>
            <a:r>
              <a:rPr lang="en-US" sz="1800" b="1" dirty="0">
                <a:solidFill>
                  <a:schemeClr val="tx1"/>
                </a:solidFill>
                <a:latin typeface="Times New Roman" panose="02020603050405020304" pitchFamily="18" charset="0"/>
                <a:cs typeface="Times New Roman" panose="02020603050405020304" pitchFamily="18" charset="0"/>
              </a:rPr>
              <a:t>review of task assignment, leadership oversight, and clinical audit</a:t>
            </a:r>
            <a:r>
              <a:rPr lang="en-US" sz="1800" dirty="0">
                <a:solidFill>
                  <a:schemeClr val="tx1"/>
                </a:solidFill>
                <a:latin typeface="Times New Roman" panose="02020603050405020304" pitchFamily="18" charset="0"/>
                <a:cs typeface="Times New Roman" panose="02020603050405020304" pitchFamily="18" charset="0"/>
              </a:rPr>
              <a:t> is recommended.</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Recognize and </a:t>
            </a:r>
            <a:r>
              <a:rPr lang="en-US" sz="1800" b="1" dirty="0">
                <a:solidFill>
                  <a:schemeClr val="tx1"/>
                </a:solidFill>
                <a:latin typeface="Times New Roman" panose="02020603050405020304" pitchFamily="18" charset="0"/>
                <a:cs typeface="Times New Roman" panose="02020603050405020304" pitchFamily="18" charset="0"/>
              </a:rPr>
              <a:t>leverage best practices </a:t>
            </a:r>
            <a:r>
              <a:rPr lang="en-US" sz="1800" dirty="0">
                <a:solidFill>
                  <a:schemeClr val="tx1"/>
                </a:solidFill>
                <a:latin typeface="Times New Roman" panose="02020603050405020304" pitchFamily="18" charset="0"/>
                <a:cs typeface="Times New Roman" panose="02020603050405020304" pitchFamily="18" charset="0"/>
              </a:rPr>
              <a:t>from high performers like Dr. Ali and Dr. George, potentially using them as mentors or case reviewers.</a:t>
            </a:r>
          </a:p>
          <a:p>
            <a:pPr marL="857250" indent="-85725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Conduct an in-depth review </a:t>
            </a:r>
            <a:r>
              <a:rPr lang="en-US" sz="1800" dirty="0">
                <a:solidFill>
                  <a:schemeClr val="tx1"/>
                </a:solidFill>
                <a:latin typeface="Times New Roman" panose="02020603050405020304" pitchFamily="18" charset="0"/>
                <a:cs typeface="Times New Roman" panose="02020603050405020304" pitchFamily="18" charset="0"/>
              </a:rPr>
              <a:t>of Dr. Mahmoud’s cases in General Surgery, given the unusually high mortality rate (80%) and significant deviation, to determine whether the outcomes result from systemic issues, case severity, or data inconsistencies.</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Provide </a:t>
            </a:r>
            <a:r>
              <a:rPr lang="en-US" sz="1800" b="1" dirty="0">
                <a:solidFill>
                  <a:schemeClr val="tx1"/>
                </a:solidFill>
                <a:latin typeface="Times New Roman" panose="02020603050405020304" pitchFamily="18" charset="0"/>
                <a:cs typeface="Times New Roman" panose="02020603050405020304" pitchFamily="18" charset="0"/>
              </a:rPr>
              <a:t>refresher training and protocol alignment </a:t>
            </a:r>
            <a:r>
              <a:rPr lang="en-US" sz="1800" dirty="0">
                <a:solidFill>
                  <a:schemeClr val="tx1"/>
                </a:solidFill>
                <a:latin typeface="Times New Roman" panose="02020603050405020304" pitchFamily="18" charset="0"/>
                <a:cs typeface="Times New Roman" panose="02020603050405020304" pitchFamily="18" charset="0"/>
              </a:rPr>
              <a:t>for doctors with positive mortality deviations (above 10), to standardize care quality across specialties.</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Implement </a:t>
            </a:r>
            <a:r>
              <a:rPr lang="en-US" sz="1800" b="1" dirty="0">
                <a:solidFill>
                  <a:schemeClr val="tx1"/>
                </a:solidFill>
                <a:latin typeface="Times New Roman" panose="02020603050405020304" pitchFamily="18" charset="0"/>
                <a:cs typeface="Times New Roman" panose="02020603050405020304" pitchFamily="18" charset="0"/>
              </a:rPr>
              <a:t>financial support programs </a:t>
            </a:r>
            <a:r>
              <a:rPr lang="en-US" sz="1800" dirty="0">
                <a:solidFill>
                  <a:schemeClr val="tx1"/>
                </a:solidFill>
                <a:latin typeface="Times New Roman" panose="02020603050405020304" pitchFamily="18" charset="0"/>
                <a:cs typeface="Times New Roman" panose="02020603050405020304" pitchFamily="18" charset="0"/>
              </a:rPr>
              <a:t>including </a:t>
            </a:r>
            <a:r>
              <a:rPr lang="en-US" sz="1800" b="1" dirty="0">
                <a:solidFill>
                  <a:schemeClr val="tx1"/>
                </a:solidFill>
                <a:latin typeface="Times New Roman" panose="02020603050405020304" pitchFamily="18" charset="0"/>
                <a:cs typeface="Times New Roman" panose="02020603050405020304" pitchFamily="18" charset="0"/>
              </a:rPr>
              <a:t>financial counseling and subsidized insurance </a:t>
            </a:r>
            <a:r>
              <a:rPr lang="en-US" sz="1800" dirty="0">
                <a:solidFill>
                  <a:schemeClr val="tx1"/>
                </a:solidFill>
                <a:latin typeface="Times New Roman" panose="02020603050405020304" pitchFamily="18" charset="0"/>
                <a:cs typeface="Times New Roman" panose="02020603050405020304" pitchFamily="18" charset="0"/>
              </a:rPr>
              <a:t>schemes for low-income patients to reduce DAMA due to financial burden.</a:t>
            </a:r>
          </a:p>
        </p:txBody>
      </p:sp>
    </p:spTree>
    <p:extLst>
      <p:ext uri="{BB962C8B-B14F-4D97-AF65-F5344CB8AC3E}">
        <p14:creationId xmlns:p14="http://schemas.microsoft.com/office/powerpoint/2010/main" val="5958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5A344-37F3-3230-AB2B-51C2DBAE3B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A4A4DE-0D52-2465-D253-71CC48D71BD1}"/>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1CB08B6C-48AD-5318-B7E2-E98B055C39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RECOMMENDATIONS</a:t>
            </a:r>
          </a:p>
        </p:txBody>
      </p:sp>
      <p:sp>
        <p:nvSpPr>
          <p:cNvPr id="8" name="Text Placeholder 7">
            <a:extLst>
              <a:ext uri="{FF2B5EF4-FFF2-40B4-BE49-F238E27FC236}">
                <a16:creationId xmlns:a16="http://schemas.microsoft.com/office/drawing/2014/main" id="{E78EFA5C-C5AD-B800-608C-632B629A7D7A}"/>
              </a:ext>
            </a:extLst>
          </p:cNvPr>
          <p:cNvSpPr>
            <a:spLocks noGrp="1"/>
          </p:cNvSpPr>
          <p:nvPr>
            <p:ph type="body" sz="quarter" idx="13"/>
          </p:nvPr>
        </p:nvSpPr>
        <p:spPr>
          <a:xfrm>
            <a:off x="0" y="1386038"/>
            <a:ext cx="12147550" cy="5294162"/>
          </a:xfrm>
        </p:spPr>
        <p:txBody>
          <a:bodyPr>
            <a:noAutofit/>
          </a:bodyPr>
          <a:lstStyle/>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Launch </a:t>
            </a:r>
            <a:r>
              <a:rPr lang="en-US" sz="1800" b="1" dirty="0">
                <a:solidFill>
                  <a:schemeClr val="tx1"/>
                </a:solidFill>
                <a:latin typeface="Times New Roman" panose="02020603050405020304" pitchFamily="18" charset="0"/>
                <a:cs typeface="Times New Roman" panose="02020603050405020304" pitchFamily="18" charset="0"/>
              </a:rPr>
              <a:t>behavioral health interventions </a:t>
            </a:r>
            <a:r>
              <a:rPr lang="en-US" sz="1800" dirty="0">
                <a:solidFill>
                  <a:schemeClr val="tx1"/>
                </a:solidFill>
                <a:latin typeface="Times New Roman" panose="02020603050405020304" pitchFamily="18" charset="0"/>
                <a:cs typeface="Times New Roman" panose="02020603050405020304" pitchFamily="18" charset="0"/>
              </a:rPr>
              <a:t>targeting alcohol, tobacco, and NSAID misuse, and provide </a:t>
            </a:r>
            <a:r>
              <a:rPr lang="en-US" sz="1800" b="1" dirty="0">
                <a:solidFill>
                  <a:schemeClr val="tx1"/>
                </a:solidFill>
                <a:latin typeface="Times New Roman" panose="02020603050405020304" pitchFamily="18" charset="0"/>
                <a:cs typeface="Times New Roman" panose="02020603050405020304" pitchFamily="18" charset="0"/>
              </a:rPr>
              <a:t>counseling and referral services</a:t>
            </a:r>
            <a:r>
              <a:rPr lang="en-US" sz="1800" dirty="0">
                <a:solidFill>
                  <a:schemeClr val="tx1"/>
                </a:solidFill>
                <a:latin typeface="Times New Roman" panose="02020603050405020304" pitchFamily="18" charset="0"/>
                <a:cs typeface="Times New Roman" panose="02020603050405020304" pitchFamily="18" charset="0"/>
              </a:rPr>
              <a:t> for “at risk” patients to reduce the incidence of stroke, CKD, and related chronic conditions.</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Ensure </a:t>
            </a:r>
            <a:r>
              <a:rPr lang="en-US" sz="1800" b="1" dirty="0">
                <a:solidFill>
                  <a:schemeClr val="tx1"/>
                </a:solidFill>
                <a:latin typeface="Times New Roman" panose="02020603050405020304" pitchFamily="18" charset="0"/>
                <a:cs typeface="Times New Roman" panose="02020603050405020304" pitchFamily="18" charset="0"/>
              </a:rPr>
              <a:t>accurate and complete recording of patient education </a:t>
            </a:r>
            <a:r>
              <a:rPr lang="en-US" sz="1800" dirty="0">
                <a:solidFill>
                  <a:schemeClr val="tx1"/>
                </a:solidFill>
                <a:latin typeface="Times New Roman" panose="02020603050405020304" pitchFamily="18" charset="0"/>
                <a:cs typeface="Times New Roman" panose="02020603050405020304" pitchFamily="18" charset="0"/>
              </a:rPr>
              <a:t>status during admission and history taking. Missing</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data could mask other vulnerabilities (e.g., illiteracy, low health literacy).</a:t>
            </a:r>
          </a:p>
          <a:p>
            <a:pPr marL="857250" indent="-85725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Strengthen geriatric care pathways</a:t>
            </a:r>
            <a:r>
              <a:rPr lang="en-US" sz="1800" dirty="0">
                <a:solidFill>
                  <a:schemeClr val="tx1"/>
                </a:solidFill>
                <a:latin typeface="Times New Roman" panose="02020603050405020304" pitchFamily="18" charset="0"/>
                <a:cs typeface="Times New Roman" panose="02020603050405020304" pitchFamily="18" charset="0"/>
              </a:rPr>
              <a:t>, including fall risk assessments, chronic disease management, and palliative care services for patients aged </a:t>
            </a:r>
            <a:r>
              <a:rPr lang="en-US" sz="1800" b="1" dirty="0">
                <a:solidFill>
                  <a:schemeClr val="tx1"/>
                </a:solidFill>
                <a:latin typeface="Times New Roman" panose="02020603050405020304" pitchFamily="18" charset="0"/>
                <a:cs typeface="Times New Roman" panose="02020603050405020304" pitchFamily="18" charset="0"/>
              </a:rPr>
              <a:t>Above 55, and 45–54.</a:t>
            </a:r>
          </a:p>
          <a:p>
            <a:pPr marL="857250" indent="-8572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separated and widowed patients, </a:t>
            </a:r>
            <a:r>
              <a:rPr lang="en-US" sz="1800" b="1" dirty="0">
                <a:solidFill>
                  <a:schemeClr val="tx1"/>
                </a:solidFill>
                <a:latin typeface="Times New Roman" panose="02020603050405020304" pitchFamily="18" charset="0"/>
                <a:cs typeface="Times New Roman" panose="02020603050405020304" pitchFamily="18" charset="0"/>
              </a:rPr>
              <a:t>screen for mental health concerns </a:t>
            </a:r>
            <a:r>
              <a:rPr lang="en-US" sz="1800" dirty="0">
                <a:solidFill>
                  <a:schemeClr val="tx1"/>
                </a:solidFill>
                <a:latin typeface="Times New Roman" panose="02020603050405020304" pitchFamily="18" charset="0"/>
                <a:cs typeface="Times New Roman" panose="02020603050405020304" pitchFamily="18" charset="0"/>
              </a:rPr>
              <a:t>like depression or social isolation, refer to counseling or support groups. If family is absent, provide volunteers or community health workers for in-hospital and post-discharge support.</a:t>
            </a:r>
          </a:p>
          <a:p>
            <a:pPr marL="857250" indent="-85725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Develop contingency plans </a:t>
            </a:r>
            <a:r>
              <a:rPr lang="en-US" sz="1800" dirty="0">
                <a:solidFill>
                  <a:schemeClr val="tx1"/>
                </a:solidFill>
                <a:latin typeface="Times New Roman" panose="02020603050405020304" pitchFamily="18" charset="0"/>
                <a:cs typeface="Times New Roman" panose="02020603050405020304" pitchFamily="18" charset="0"/>
              </a:rPr>
              <a:t>with backup clinical teams or temporary staff during industrial actions.</a:t>
            </a:r>
          </a:p>
          <a:p>
            <a:pPr marL="857250" indent="-8572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7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C429E2-176D-6AF6-FDCC-9846029273D4}"/>
              </a:ext>
            </a:extLst>
          </p:cNvPr>
          <p:cNvSpPr txBox="1"/>
          <p:nvPr/>
        </p:nvSpPr>
        <p:spPr>
          <a:xfrm>
            <a:off x="345440" y="1309360"/>
            <a:ext cx="7711440" cy="5859553"/>
          </a:xfrm>
          <a:prstGeom prst="rect">
            <a:avLst/>
          </a:prstGeom>
          <a:noFill/>
        </p:spPr>
        <p:txBody>
          <a:bodyPr wrap="square">
            <a:spAutoFit/>
          </a:bodyPr>
          <a:lstStyle/>
          <a:p>
            <a:pPr>
              <a:lnSpc>
                <a:spcPct val="150000"/>
              </a:lnSpc>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Introduction</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Problem Statement</a:t>
            </a: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Business Task</a:t>
            </a:r>
          </a:p>
          <a:p>
            <a:pPr>
              <a:lnSpc>
                <a:spcPct val="150000"/>
              </a:lnSpc>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Data Sources</a:t>
            </a:r>
          </a:p>
          <a:p>
            <a:pPr>
              <a:lnSpc>
                <a:spcPct val="150000"/>
              </a:lnSpc>
              <a:buFont typeface="+mj-lt"/>
              <a:buAutoNum type="arabicPeriod"/>
            </a:pPr>
            <a:r>
              <a:rPr lang="en-US" b="1" i="0" dirty="0">
                <a:solidFill>
                  <a:schemeClr val="bg1"/>
                </a:solidFill>
                <a:effectLst/>
                <a:latin typeface="Times New Roman" panose="02020603050405020304" pitchFamily="18" charset="0"/>
                <a:cs typeface="Times New Roman" panose="02020603050405020304" pitchFamily="18" charset="0"/>
              </a:rPr>
              <a:t>Data Cleaning and Manipulation</a:t>
            </a:r>
          </a:p>
          <a:p>
            <a:pPr>
              <a:lnSpc>
                <a:spcPct val="150000"/>
              </a:lnSpc>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SQL Queries</a:t>
            </a:r>
          </a:p>
          <a:p>
            <a:pPr>
              <a:lnSpc>
                <a:spcPct val="150000"/>
              </a:lnSpc>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Visualization and Insights</a:t>
            </a:r>
            <a:endParaRPr lang="en-US" dirty="0">
              <a:solidFill>
                <a:schemeClr val="bg1"/>
              </a:solidFill>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Dashboard</a:t>
            </a: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Patient Demographics &amp; Outcomes</a:t>
            </a: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Discharge Against Medical Advice (DAMA)</a:t>
            </a: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Chronic Illness Patterns</a:t>
            </a: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Lifestyle Factors</a:t>
            </a:r>
          </a:p>
          <a:p>
            <a:pPr marL="742950" lvl="1" indent="-285750">
              <a:lnSpc>
                <a:spcPct val="150000"/>
              </a:lnSpc>
              <a:buFont typeface="+mj-lt"/>
              <a:buAutoNum type="arabicPeriod"/>
            </a:pPr>
            <a:r>
              <a:rPr lang="en-US" dirty="0">
                <a:solidFill>
                  <a:schemeClr val="bg1"/>
                </a:solidFill>
                <a:latin typeface="Times New Roman" panose="02020603050405020304" pitchFamily="18" charset="0"/>
                <a:cs typeface="Times New Roman" panose="02020603050405020304" pitchFamily="18" charset="0"/>
              </a:rPr>
              <a:t>Doctor Performance Evaluation</a:t>
            </a:r>
          </a:p>
          <a:p>
            <a:pPr>
              <a:lnSpc>
                <a:spcPct val="150000"/>
              </a:lnSpc>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Recommendations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2C63A2-ED7B-8BAF-220F-EBF0DD797A79}"/>
              </a:ext>
            </a:extLst>
          </p:cNvPr>
          <p:cNvSpPr txBox="1"/>
          <p:nvPr/>
        </p:nvSpPr>
        <p:spPr>
          <a:xfrm>
            <a:off x="751840" y="424934"/>
            <a:ext cx="6116320" cy="584775"/>
          </a:xfrm>
          <a:prstGeom prst="rect">
            <a:avLst/>
          </a:prstGeom>
          <a:noFill/>
        </p:spPr>
        <p:txBody>
          <a:bodyPr wrap="square">
            <a:spAutoFit/>
          </a:bodyPr>
          <a:lstStyle/>
          <a:p>
            <a:pPr>
              <a:buNone/>
            </a:pPr>
            <a:r>
              <a:rPr lang="en-US" sz="3200" b="1" dirty="0">
                <a:solidFill>
                  <a:schemeClr val="bg1"/>
                </a:solidFill>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
        <p:nvSpPr>
          <p:cNvPr id="6" name="Title 6">
            <a:extLst>
              <a:ext uri="{FF2B5EF4-FFF2-40B4-BE49-F238E27FC236}">
                <a16:creationId xmlns:a16="http://schemas.microsoft.com/office/drawing/2014/main" id="{47A8535B-D37A-7EA6-E703-FE3CEB5CBDE6}"/>
              </a:ext>
            </a:extLst>
          </p:cNvPr>
          <p:cNvSpPr>
            <a:spLocks noGrp="1"/>
          </p:cNvSpPr>
          <p:nvPr>
            <p:ph type="title"/>
          </p:nvPr>
        </p:nvSpPr>
        <p:spPr>
          <a:xfrm>
            <a:off x="444500" y="542925"/>
            <a:ext cx="11214100" cy="535531"/>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87AF236D-89B3-24AB-09FF-D2E521BC4EBB}"/>
              </a:ext>
            </a:extLst>
          </p:cNvPr>
          <p:cNvSpPr txBox="1"/>
          <p:nvPr/>
        </p:nvSpPr>
        <p:spPr>
          <a:xfrm>
            <a:off x="106680" y="1059656"/>
            <a:ext cx="6802120" cy="1477328"/>
          </a:xfrm>
          <a:prstGeom prst="rect">
            <a:avLst/>
          </a:prstGeom>
          <a:noFill/>
        </p:spPr>
        <p:txBody>
          <a:bodyPr wrap="square">
            <a:spAutoFit/>
          </a:bodyPr>
          <a:lstStyle/>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Faith Specialist Hospital is a dynamic healthcare facility serving a diverse and growing patient population. With years of service, the hospital has accumulated a rich repository of patient data, including demographics, admissions, diagnoses, and health outcomes.</a:t>
            </a:r>
          </a:p>
        </p:txBody>
      </p:sp>
      <p:sp>
        <p:nvSpPr>
          <p:cNvPr id="9" name="TextBox 8">
            <a:extLst>
              <a:ext uri="{FF2B5EF4-FFF2-40B4-BE49-F238E27FC236}">
                <a16:creationId xmlns:a16="http://schemas.microsoft.com/office/drawing/2014/main" id="{555B468D-4044-65B6-6E6C-D35CDA8D8782}"/>
              </a:ext>
            </a:extLst>
          </p:cNvPr>
          <p:cNvSpPr txBox="1"/>
          <p:nvPr/>
        </p:nvSpPr>
        <p:spPr>
          <a:xfrm>
            <a:off x="106680" y="3258296"/>
            <a:ext cx="4617720" cy="2585323"/>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Problem Statement: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 hospital is facing key challenges, including a rising number of patients discharged against medical advice (DAMA), an increase in chronic disease cases, and higher mortality rates in some patient groups. These issues signal the need for data driven solutions to improve both clinical and operational performance.</a:t>
            </a:r>
          </a:p>
        </p:txBody>
      </p:sp>
      <p:sp>
        <p:nvSpPr>
          <p:cNvPr id="11" name="TextBox 10">
            <a:extLst>
              <a:ext uri="{FF2B5EF4-FFF2-40B4-BE49-F238E27FC236}">
                <a16:creationId xmlns:a16="http://schemas.microsoft.com/office/drawing/2014/main" id="{BEB3992C-EE88-BB27-3C11-0C77788583CF}"/>
              </a:ext>
            </a:extLst>
          </p:cNvPr>
          <p:cNvSpPr txBox="1"/>
          <p:nvPr/>
        </p:nvSpPr>
        <p:spPr>
          <a:xfrm>
            <a:off x="5864860" y="3227816"/>
            <a:ext cx="4404360" cy="2585323"/>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Business Task:</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As the data analyst at Faith Specialist Hospital, my task is to explore and analyze patient data to uncover patterns, trends, and risk factors. The goal is to provide insights that will help the hospital improve patient care, reduce adverse outcomes, and enhance overall management decisions.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7808C-60E0-647C-2890-A48AA66A8F7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3ACE317-851F-C2A0-E73C-2869A54DBD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SOURCES</a:t>
            </a:r>
          </a:p>
        </p:txBody>
      </p:sp>
      <p:sp>
        <p:nvSpPr>
          <p:cNvPr id="2" name="Slide Number Placeholder 1">
            <a:extLst>
              <a:ext uri="{FF2B5EF4-FFF2-40B4-BE49-F238E27FC236}">
                <a16:creationId xmlns:a16="http://schemas.microsoft.com/office/drawing/2014/main" id="{F9064745-DEC8-5AEA-D43E-06D5A9B52865}"/>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D11103B-4DC2-2EC0-ECA2-5138441519F2}"/>
              </a:ext>
            </a:extLst>
          </p:cNvPr>
          <p:cNvSpPr txBox="1"/>
          <p:nvPr/>
        </p:nvSpPr>
        <p:spPr>
          <a:xfrm>
            <a:off x="274320" y="1207205"/>
            <a:ext cx="7670800" cy="5355312"/>
          </a:xfrm>
          <a:prstGeom prst="rect">
            <a:avLst/>
          </a:prstGeom>
          <a:noFill/>
        </p:spPr>
        <p:txBody>
          <a:bodyPr wrap="square">
            <a:spAutoFit/>
          </a:bodyPr>
          <a:lstStyle/>
          <a:p>
            <a:pPr>
              <a:buNone/>
            </a:pPr>
            <a:r>
              <a:rPr lang="en-US" dirty="0">
                <a:solidFill>
                  <a:schemeClr val="bg1"/>
                </a:solidFill>
                <a:latin typeface="Times New Roman" panose="02020603050405020304" pitchFamily="18" charset="0"/>
                <a:cs typeface="Times New Roman" panose="02020603050405020304" pitchFamily="18" charset="0"/>
              </a:rPr>
              <a:t>This analysis is based on four datasets provided by </a:t>
            </a:r>
            <a:r>
              <a:rPr lang="en-US" b="1" dirty="0">
                <a:solidFill>
                  <a:schemeClr val="bg1"/>
                </a:solidFill>
                <a:latin typeface="Times New Roman" panose="02020603050405020304" pitchFamily="18" charset="0"/>
                <a:cs typeface="Times New Roman" panose="02020603050405020304" pitchFamily="18" charset="0"/>
              </a:rPr>
              <a:t>Zion Tech Hub</a:t>
            </a:r>
            <a:r>
              <a:rPr lang="en-US" dirty="0">
                <a:solidFill>
                  <a:schemeClr val="bg1"/>
                </a:solidFill>
                <a:latin typeface="Times New Roman" panose="02020603050405020304" pitchFamily="18" charset="0"/>
                <a:cs typeface="Times New Roman" panose="02020603050405020304" pitchFamily="18" charset="0"/>
              </a:rPr>
              <a:t> for the SQL capstone project during the Healthcare Analytics training. These datasets include:</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Patients Dataset</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Contains demographic information such as age, gender, and location.</a:t>
            </a:r>
          </a:p>
          <a:p>
            <a:pPr>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Admissions Dataset</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Includes details on patients' hospital visit, such as admission and discharge status, and the presence of chronic diseases.</a:t>
            </a:r>
          </a:p>
          <a:p>
            <a:pPr>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Doctors Dataset</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Provides information on doctors, including their specialization.</a:t>
            </a:r>
          </a:p>
          <a:p>
            <a:pPr>
              <a:buFont typeface="+mj-lt"/>
              <a:buAutoNum type="arabicPeriod"/>
            </a:pPr>
            <a:endParaRPr lang="en-US" dirty="0">
              <a:solidFill>
                <a:schemeClr val="bg1"/>
              </a:solidFill>
              <a:latin typeface="Times New Roman" panose="02020603050405020304" pitchFamily="18" charset="0"/>
              <a:cs typeface="Times New Roman" panose="02020603050405020304" pitchFamily="18" charset="0"/>
            </a:endParaRPr>
          </a:p>
          <a:p>
            <a:pP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Risk Factors Dataset</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Provides information on lifestyle risk factors for each patient, such as smoking, and alcohol use.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Together, these datasets offer a comprehensive foundation for analyzing patient outcomes, healthcare delivery, and operational efficiency.</a:t>
            </a:r>
          </a:p>
        </p:txBody>
      </p:sp>
    </p:spTree>
    <p:extLst>
      <p:ext uri="{BB962C8B-B14F-4D97-AF65-F5344CB8AC3E}">
        <p14:creationId xmlns:p14="http://schemas.microsoft.com/office/powerpoint/2010/main" val="7542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 AND MANIPULATION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7" name="TextBox 16">
            <a:extLst>
              <a:ext uri="{FF2B5EF4-FFF2-40B4-BE49-F238E27FC236}">
                <a16:creationId xmlns:a16="http://schemas.microsoft.com/office/drawing/2014/main" id="{74D1F47C-D63D-4F74-A404-6CE171A70913}"/>
              </a:ext>
            </a:extLst>
          </p:cNvPr>
          <p:cNvSpPr txBox="1"/>
          <p:nvPr/>
        </p:nvSpPr>
        <p:spPr>
          <a:xfrm>
            <a:off x="284480" y="1455331"/>
            <a:ext cx="5496560" cy="4247317"/>
          </a:xfrm>
          <a:prstGeom prst="rect">
            <a:avLst/>
          </a:prstGeom>
          <a:noFill/>
        </p:spPr>
        <p:txBody>
          <a:bodyPr wrap="square">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Data Cleaning</a:t>
            </a:r>
          </a:p>
          <a:p>
            <a:pPr>
              <a:buNone/>
            </a:pPr>
            <a:endParaRPr lang="en-US" b="1" dirty="0">
              <a:solidFill>
                <a:schemeClr val="bg1"/>
              </a:solidFill>
              <a:latin typeface="Times New Roman" panose="02020603050405020304" pitchFamily="18" charset="0"/>
              <a:cs typeface="Times New Roman" panose="02020603050405020304" pitchFamily="18" charset="0"/>
            </a:endParaRPr>
          </a:p>
          <a:p>
            <a:pPr>
              <a:buNone/>
            </a:pPr>
            <a:r>
              <a:rPr lang="en-US" b="1" dirty="0">
                <a:solidFill>
                  <a:schemeClr val="bg1"/>
                </a:solidFill>
                <a:latin typeface="Times New Roman" panose="02020603050405020304" pitchFamily="18" charset="0"/>
                <a:cs typeface="Times New Roman" panose="02020603050405020304" pitchFamily="18" charset="0"/>
              </a:rPr>
              <a:t>Tool Used:</a:t>
            </a:r>
            <a:r>
              <a:rPr lang="en-US" dirty="0">
                <a:solidFill>
                  <a:schemeClr val="bg1"/>
                </a:solidFill>
                <a:latin typeface="Times New Roman" panose="02020603050405020304" pitchFamily="18" charset="0"/>
                <a:cs typeface="Times New Roman" panose="02020603050405020304" pitchFamily="18" charset="0"/>
              </a:rPr>
              <a:t> Microsoft Excel</a:t>
            </a:r>
          </a:p>
          <a:p>
            <a:pPr>
              <a:buNone/>
            </a:pPr>
            <a:r>
              <a:rPr lang="en-US" dirty="0">
                <a:solidFill>
                  <a:schemeClr val="bg1"/>
                </a:solidFill>
                <a:latin typeface="Times New Roman" panose="02020603050405020304" pitchFamily="18" charset="0"/>
                <a:cs typeface="Times New Roman" panose="02020603050405020304" pitchFamily="18" charset="0"/>
              </a:rPr>
              <a:t>To ensure accurate analysis and reliable insights, the following steps were carried out during data preparation:</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 Removed Duplicates:</a:t>
            </a:r>
            <a:r>
              <a:rPr lang="en-US" dirty="0">
                <a:solidFill>
                  <a:schemeClr val="bg1"/>
                </a:solidFill>
                <a:latin typeface="Times New Roman" panose="02020603050405020304" pitchFamily="18" charset="0"/>
                <a:cs typeface="Times New Roman" panose="02020603050405020304" pitchFamily="18" charset="0"/>
              </a:rPr>
              <a:t> Eliminated repeated entries across patient, admission, and doctor datasets.</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 Handled Missing Values:</a:t>
            </a:r>
            <a:r>
              <a:rPr lang="en-US" dirty="0">
                <a:solidFill>
                  <a:schemeClr val="bg1"/>
                </a:solidFill>
                <a:latin typeface="Times New Roman" panose="02020603050405020304" pitchFamily="18" charset="0"/>
                <a:cs typeface="Times New Roman" panose="02020603050405020304" pitchFamily="18" charset="0"/>
              </a:rPr>
              <a:t> Removed records with null or incomplete fields where appropriate.</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 Standardized Formats:</a:t>
            </a:r>
            <a:r>
              <a:rPr lang="en-US" dirty="0">
                <a:solidFill>
                  <a:schemeClr val="bg1"/>
                </a:solidFill>
                <a:latin typeface="Times New Roman" panose="02020603050405020304" pitchFamily="18" charset="0"/>
                <a:cs typeface="Times New Roman" panose="02020603050405020304" pitchFamily="18" charset="0"/>
              </a:rPr>
              <a:t> Cleaned and aligned text cases (e.g., M/m, Yes/yes) across all datasets for consistency.</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These steps ensured the datasets were clean, uniform, and ready for analysis.</a:t>
            </a:r>
          </a:p>
        </p:txBody>
      </p:sp>
      <p:sp>
        <p:nvSpPr>
          <p:cNvPr id="19" name="TextBox 18">
            <a:extLst>
              <a:ext uri="{FF2B5EF4-FFF2-40B4-BE49-F238E27FC236}">
                <a16:creationId xmlns:a16="http://schemas.microsoft.com/office/drawing/2014/main" id="{CB0A8A91-CE81-FD62-2AB7-D5C8407990C9}"/>
              </a:ext>
            </a:extLst>
          </p:cNvPr>
          <p:cNvSpPr txBox="1"/>
          <p:nvPr/>
        </p:nvSpPr>
        <p:spPr>
          <a:xfrm>
            <a:off x="6014720" y="1506132"/>
            <a:ext cx="5781040" cy="3693319"/>
          </a:xfrm>
          <a:prstGeom prst="rect">
            <a:avLst/>
          </a:prstGeom>
          <a:noFill/>
        </p:spPr>
        <p:txBody>
          <a:bodyPr wrap="square">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Data Manipulation</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None/>
            </a:pPr>
            <a:r>
              <a:rPr lang="en-US" dirty="0">
                <a:solidFill>
                  <a:schemeClr val="bg1"/>
                </a:solidFill>
                <a:latin typeface="Times New Roman" panose="02020603050405020304" pitchFamily="18" charset="0"/>
                <a:cs typeface="Times New Roman" panose="02020603050405020304" pitchFamily="18" charset="0"/>
              </a:rPr>
              <a:t>After cleaning the data in </a:t>
            </a:r>
            <a:r>
              <a:rPr lang="en-US" b="1" dirty="0">
                <a:solidFill>
                  <a:schemeClr val="bg1"/>
                </a:solidFill>
                <a:latin typeface="Times New Roman" panose="02020603050405020304" pitchFamily="18" charset="0"/>
                <a:cs typeface="Times New Roman" panose="02020603050405020304" pitchFamily="18" charset="0"/>
              </a:rPr>
              <a:t>Excel</a:t>
            </a:r>
            <a:r>
              <a:rPr lang="en-US" dirty="0">
                <a:solidFill>
                  <a:schemeClr val="bg1"/>
                </a:solidFill>
                <a:latin typeface="Times New Roman" panose="02020603050405020304" pitchFamily="18" charset="0"/>
                <a:cs typeface="Times New Roman" panose="02020603050405020304" pitchFamily="18" charset="0"/>
              </a:rPr>
              <a:t>, the following steps were taken to enable structured querying and deeper analysis:</a:t>
            </a:r>
          </a:p>
          <a:p>
            <a:pPr>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Database Creation:</a:t>
            </a:r>
            <a:r>
              <a:rPr lang="en-US" dirty="0">
                <a:solidFill>
                  <a:schemeClr val="bg1"/>
                </a:solidFill>
                <a:latin typeface="Times New Roman" panose="02020603050405020304" pitchFamily="18" charset="0"/>
                <a:cs typeface="Times New Roman" panose="02020603050405020304" pitchFamily="18" charset="0"/>
              </a:rPr>
              <a:t> A relational database was created using </a:t>
            </a:r>
            <a:r>
              <a:rPr lang="en-US" b="1" dirty="0">
                <a:solidFill>
                  <a:schemeClr val="bg1"/>
                </a:solidFill>
                <a:latin typeface="Times New Roman" panose="02020603050405020304" pitchFamily="18" charset="0"/>
                <a:cs typeface="Times New Roman" panose="02020603050405020304" pitchFamily="18" charset="0"/>
              </a:rPr>
              <a:t>SQL</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Table Setup:</a:t>
            </a:r>
            <a:r>
              <a:rPr lang="en-US" dirty="0">
                <a:solidFill>
                  <a:schemeClr val="bg1"/>
                </a:solidFill>
                <a:latin typeface="Times New Roman" panose="02020603050405020304" pitchFamily="18" charset="0"/>
                <a:cs typeface="Times New Roman" panose="02020603050405020304" pitchFamily="18" charset="0"/>
              </a:rPr>
              <a:t> Cleaned datasets were imported as separate tables (Patients, Admissions, Doctors, Risk Factors).</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Data Relationships:</a:t>
            </a:r>
            <a:r>
              <a:rPr lang="en-US" dirty="0">
                <a:solidFill>
                  <a:schemeClr val="bg1"/>
                </a:solidFill>
                <a:latin typeface="Times New Roman" panose="02020603050405020304" pitchFamily="18" charset="0"/>
                <a:cs typeface="Times New Roman" panose="02020603050405020304" pitchFamily="18" charset="0"/>
              </a:rPr>
              <a:t> Tables were linked using primary and foreign keys to ensure relational integrity.</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Querying:</a:t>
            </a:r>
            <a:r>
              <a:rPr lang="en-US" dirty="0">
                <a:solidFill>
                  <a:schemeClr val="bg1"/>
                </a:solidFill>
                <a:latin typeface="Times New Roman" panose="02020603050405020304" pitchFamily="18" charset="0"/>
                <a:cs typeface="Times New Roman" panose="02020603050405020304" pitchFamily="18" charset="0"/>
              </a:rPr>
              <a:t> SQL was used to explore relationships, extract insights, and perform advanced filtering and aggregation.</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01A7-8EDC-3FEC-C097-CC73B43D6652}"/>
              </a:ext>
            </a:extLst>
          </p:cNvPr>
          <p:cNvSpPr>
            <a:spLocks noGrp="1"/>
          </p:cNvSpPr>
          <p:nvPr>
            <p:ph type="title"/>
          </p:nvPr>
        </p:nvSpPr>
        <p:spPr>
          <a:xfrm>
            <a:off x="444500" y="278765"/>
            <a:ext cx="11214100" cy="535531"/>
          </a:xfrm>
        </p:spPr>
        <p:txBody>
          <a:bodyPr/>
          <a:lstStyle/>
          <a:p>
            <a:r>
              <a:rPr lang="en-US" dirty="0"/>
              <a:t>SQL QUERIES</a:t>
            </a:r>
          </a:p>
        </p:txBody>
      </p:sp>
      <p:sp>
        <p:nvSpPr>
          <p:cNvPr id="3" name="Slide Number Placeholder 2">
            <a:extLst>
              <a:ext uri="{FF2B5EF4-FFF2-40B4-BE49-F238E27FC236}">
                <a16:creationId xmlns:a16="http://schemas.microsoft.com/office/drawing/2014/main" id="{0613B686-73C4-4833-238A-7F0A9AE90837}"/>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9" name="Picture 8">
            <a:extLst>
              <a:ext uri="{FF2B5EF4-FFF2-40B4-BE49-F238E27FC236}">
                <a16:creationId xmlns:a16="http://schemas.microsoft.com/office/drawing/2014/main" id="{F62A7508-BE1C-106B-C286-E69C5319314C}"/>
              </a:ext>
            </a:extLst>
          </p:cNvPr>
          <p:cNvPicPr>
            <a:picLocks noChangeAspect="1"/>
          </p:cNvPicPr>
          <p:nvPr/>
        </p:nvPicPr>
        <p:blipFill>
          <a:blip r:embed="rId2"/>
          <a:stretch>
            <a:fillRect/>
          </a:stretch>
        </p:blipFill>
        <p:spPr>
          <a:xfrm>
            <a:off x="0" y="3870960"/>
            <a:ext cx="3850640" cy="2987040"/>
          </a:xfrm>
          <a:prstGeom prst="rect">
            <a:avLst/>
          </a:prstGeom>
        </p:spPr>
      </p:pic>
      <p:pic>
        <p:nvPicPr>
          <p:cNvPr id="11" name="Picture 10">
            <a:extLst>
              <a:ext uri="{FF2B5EF4-FFF2-40B4-BE49-F238E27FC236}">
                <a16:creationId xmlns:a16="http://schemas.microsoft.com/office/drawing/2014/main" id="{F696738D-534D-0D50-0243-2811259DBAEA}"/>
              </a:ext>
            </a:extLst>
          </p:cNvPr>
          <p:cNvPicPr>
            <a:picLocks noChangeAspect="1"/>
          </p:cNvPicPr>
          <p:nvPr/>
        </p:nvPicPr>
        <p:blipFill>
          <a:blip r:embed="rId3"/>
          <a:stretch>
            <a:fillRect/>
          </a:stretch>
        </p:blipFill>
        <p:spPr>
          <a:xfrm>
            <a:off x="0" y="1127761"/>
            <a:ext cx="3850640" cy="2712719"/>
          </a:xfrm>
          <a:prstGeom prst="rect">
            <a:avLst/>
          </a:prstGeom>
        </p:spPr>
      </p:pic>
      <p:pic>
        <p:nvPicPr>
          <p:cNvPr id="13" name="Picture 12">
            <a:extLst>
              <a:ext uri="{FF2B5EF4-FFF2-40B4-BE49-F238E27FC236}">
                <a16:creationId xmlns:a16="http://schemas.microsoft.com/office/drawing/2014/main" id="{4288EB14-8A4B-B61B-3D58-402E17E59A67}"/>
              </a:ext>
            </a:extLst>
          </p:cNvPr>
          <p:cNvPicPr>
            <a:picLocks noChangeAspect="1"/>
          </p:cNvPicPr>
          <p:nvPr/>
        </p:nvPicPr>
        <p:blipFill>
          <a:blip r:embed="rId4"/>
          <a:stretch>
            <a:fillRect/>
          </a:stretch>
        </p:blipFill>
        <p:spPr>
          <a:xfrm>
            <a:off x="3962400" y="1127761"/>
            <a:ext cx="8229599" cy="2331719"/>
          </a:xfrm>
          <a:prstGeom prst="rect">
            <a:avLst/>
          </a:prstGeom>
        </p:spPr>
      </p:pic>
      <p:pic>
        <p:nvPicPr>
          <p:cNvPr id="15" name="Picture 14">
            <a:extLst>
              <a:ext uri="{FF2B5EF4-FFF2-40B4-BE49-F238E27FC236}">
                <a16:creationId xmlns:a16="http://schemas.microsoft.com/office/drawing/2014/main" id="{88412E6B-83D1-8C4B-3777-7E2342066D99}"/>
              </a:ext>
            </a:extLst>
          </p:cNvPr>
          <p:cNvPicPr>
            <a:picLocks noChangeAspect="1"/>
          </p:cNvPicPr>
          <p:nvPr/>
        </p:nvPicPr>
        <p:blipFill>
          <a:blip r:embed="rId5"/>
          <a:stretch>
            <a:fillRect/>
          </a:stretch>
        </p:blipFill>
        <p:spPr>
          <a:xfrm>
            <a:off x="3962400" y="3505201"/>
            <a:ext cx="8229599" cy="3352798"/>
          </a:xfrm>
          <a:prstGeom prst="rect">
            <a:avLst/>
          </a:prstGeom>
        </p:spPr>
      </p:pic>
    </p:spTree>
    <p:extLst>
      <p:ext uri="{BB962C8B-B14F-4D97-AF65-F5344CB8AC3E}">
        <p14:creationId xmlns:p14="http://schemas.microsoft.com/office/powerpoint/2010/main" val="173474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E09645-653E-8326-D120-256DA4733DC8}"/>
              </a:ext>
            </a:extLst>
          </p:cNvPr>
          <p:cNvPicPr>
            <a:picLocks noChangeAspect="1"/>
          </p:cNvPicPr>
          <p:nvPr/>
        </p:nvPicPr>
        <p:blipFill>
          <a:blip r:embed="rId2"/>
          <a:stretch>
            <a:fillRect/>
          </a:stretch>
        </p:blipFill>
        <p:spPr>
          <a:xfrm>
            <a:off x="1" y="1156970"/>
            <a:ext cx="4328159" cy="5701030"/>
          </a:xfrm>
          <a:prstGeom prst="rect">
            <a:avLst/>
          </a:prstGeom>
        </p:spPr>
      </p:pic>
      <p:pic>
        <p:nvPicPr>
          <p:cNvPr id="11" name="Picture 10">
            <a:extLst>
              <a:ext uri="{FF2B5EF4-FFF2-40B4-BE49-F238E27FC236}">
                <a16:creationId xmlns:a16="http://schemas.microsoft.com/office/drawing/2014/main" id="{EE9B2D4C-1C5E-50E6-A6CA-D24CBFC0303C}"/>
              </a:ext>
            </a:extLst>
          </p:cNvPr>
          <p:cNvPicPr>
            <a:picLocks noChangeAspect="1"/>
          </p:cNvPicPr>
          <p:nvPr/>
        </p:nvPicPr>
        <p:blipFill>
          <a:blip r:embed="rId3"/>
          <a:stretch>
            <a:fillRect/>
          </a:stretch>
        </p:blipFill>
        <p:spPr>
          <a:xfrm>
            <a:off x="4417482" y="3769360"/>
            <a:ext cx="7756316" cy="3093720"/>
          </a:xfrm>
          <a:prstGeom prst="rect">
            <a:avLst/>
          </a:prstGeom>
        </p:spPr>
      </p:pic>
      <p:pic>
        <p:nvPicPr>
          <p:cNvPr id="13" name="Picture 12">
            <a:extLst>
              <a:ext uri="{FF2B5EF4-FFF2-40B4-BE49-F238E27FC236}">
                <a16:creationId xmlns:a16="http://schemas.microsoft.com/office/drawing/2014/main" id="{4C3FC276-C35C-AAB7-E7D0-705789A1F015}"/>
              </a:ext>
            </a:extLst>
          </p:cNvPr>
          <p:cNvPicPr>
            <a:picLocks noChangeAspect="1"/>
          </p:cNvPicPr>
          <p:nvPr/>
        </p:nvPicPr>
        <p:blipFill>
          <a:blip r:embed="rId4"/>
          <a:stretch>
            <a:fillRect/>
          </a:stretch>
        </p:blipFill>
        <p:spPr>
          <a:xfrm>
            <a:off x="4417482" y="1156970"/>
            <a:ext cx="7774517" cy="2612390"/>
          </a:xfrm>
          <a:prstGeom prst="rect">
            <a:avLst/>
          </a:prstGeom>
        </p:spPr>
      </p:pic>
      <p:sp>
        <p:nvSpPr>
          <p:cNvPr id="14" name="Title 1">
            <a:extLst>
              <a:ext uri="{FF2B5EF4-FFF2-40B4-BE49-F238E27FC236}">
                <a16:creationId xmlns:a16="http://schemas.microsoft.com/office/drawing/2014/main" id="{E34768A7-F4A0-54F9-3139-9CFC9C4D2BF3}"/>
              </a:ext>
            </a:extLst>
          </p:cNvPr>
          <p:cNvSpPr>
            <a:spLocks noGrp="1"/>
          </p:cNvSpPr>
          <p:nvPr>
            <p:ph type="title"/>
          </p:nvPr>
        </p:nvSpPr>
        <p:spPr>
          <a:xfrm>
            <a:off x="444500" y="278765"/>
            <a:ext cx="11214100" cy="535531"/>
          </a:xfrm>
        </p:spPr>
        <p:txBody>
          <a:bodyPr/>
          <a:lstStyle/>
          <a:p>
            <a:r>
              <a:rPr lang="en-US" dirty="0"/>
              <a:t>SQL QUERIES</a:t>
            </a:r>
          </a:p>
        </p:txBody>
      </p:sp>
    </p:spTree>
    <p:extLst>
      <p:ext uri="{BB962C8B-B14F-4D97-AF65-F5344CB8AC3E}">
        <p14:creationId xmlns:p14="http://schemas.microsoft.com/office/powerpoint/2010/main" val="6565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VISUALIZATION AND INSIGHTS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5421797" y="2096715"/>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latin typeface="Times New Roman" panose="02020603050405020304" pitchFamily="18" charset="0"/>
                <a:cs typeface="Times New Roman" panose="02020603050405020304" pitchFamily="18" charset="0"/>
              </a:rPr>
              <a:t>Queried cleaned data using </a:t>
            </a:r>
            <a:r>
              <a:rPr lang="en-US" b="1" dirty="0">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latin typeface="Times New Roman" panose="02020603050405020304" pitchFamily="18" charset="0"/>
                <a:cs typeface="Times New Roman" panose="02020603050405020304" pitchFamily="18" charset="0"/>
              </a:rPr>
              <a:t>Loaded query results into </a:t>
            </a:r>
            <a:r>
              <a:rPr lang="en-US" b="1" dirty="0">
                <a:latin typeface="Times New Roman" panose="02020603050405020304" pitchFamily="18" charset="0"/>
                <a:cs typeface="Times New Roman" panose="02020603050405020304" pitchFamily="18" charset="0"/>
              </a:rPr>
              <a:t>Tableau to:</a:t>
            </a:r>
            <a:endParaRPr lang="en-US" dirty="0">
              <a:latin typeface="Times New Roman" panose="02020603050405020304" pitchFamily="18" charset="0"/>
              <a:cs typeface="Times New Roman" panose="02020603050405020304" pitchFamily="18" charset="0"/>
            </a:endParaRP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latin typeface="Times New Roman" panose="02020603050405020304" pitchFamily="18" charset="0"/>
                <a:cs typeface="Times New Roman" panose="02020603050405020304" pitchFamily="18" charset="0"/>
              </a:rPr>
              <a:t>Create visual insights</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latin typeface="Times New Roman" panose="02020603050405020304" pitchFamily="18" charset="0"/>
                <a:cs typeface="Times New Roman" panose="02020603050405020304" pitchFamily="18" charset="0"/>
              </a:rPr>
              <a:t>Analyze key trends and patterns</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latin typeface="Times New Roman" panose="02020603050405020304" pitchFamily="18" charset="0"/>
                <a:cs typeface="Times New Roman" panose="02020603050405020304" pitchFamily="18" charset="0"/>
              </a:rPr>
              <a:t>Present findings to support decisions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pic>
        <p:nvPicPr>
          <p:cNvPr id="3" name="Picture Placeholder 28" descr="Microscope">
            <a:extLst>
              <a:ext uri="{FF2B5EF4-FFF2-40B4-BE49-F238E27FC236}">
                <a16:creationId xmlns:a16="http://schemas.microsoft.com/office/drawing/2014/main" id="{C97BB255-5201-E6B7-7375-B7C4A2A7429D}"/>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a:xfrm>
            <a:off x="1022663" y="2096714"/>
            <a:ext cx="1259505" cy="1259505"/>
          </a:xfrm>
          <a:prstGeom prst="ellipse">
            <a:avLst/>
          </a:prstGeom>
          <a:pattFill prst="wdUpDiag">
            <a:fgClr>
              <a:srgbClr val="0C4360"/>
            </a:fgClr>
            <a:bgClr>
              <a:schemeClr val="accent1">
                <a:lumMod val="50000"/>
              </a:schemeClr>
            </a:bgClr>
          </a:pattFill>
          <a:ln w="38100">
            <a:solidFill>
              <a:schemeClr val="accent2"/>
            </a:solidFill>
          </a:ln>
        </p:spPr>
      </p:pic>
      <p:sp>
        <p:nvSpPr>
          <p:cNvPr id="5" name="TextBox 4">
            <a:extLst>
              <a:ext uri="{FF2B5EF4-FFF2-40B4-BE49-F238E27FC236}">
                <a16:creationId xmlns:a16="http://schemas.microsoft.com/office/drawing/2014/main" id="{F01622D0-E742-D13D-FCF1-3E10382C7EF4}"/>
              </a:ext>
            </a:extLst>
          </p:cNvPr>
          <p:cNvSpPr txBox="1"/>
          <p:nvPr/>
        </p:nvSpPr>
        <p:spPr>
          <a:xfrm>
            <a:off x="0" y="5809012"/>
            <a:ext cx="5613529"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Interact with the </a:t>
            </a:r>
            <a:r>
              <a:rPr lang="en-US" b="1" dirty="0">
                <a:solidFill>
                  <a:schemeClr val="bg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dashboard</a:t>
            </a:r>
            <a:r>
              <a:rPr lang="en-US" b="1" dirty="0">
                <a:solidFill>
                  <a:schemeClr val="bg1"/>
                </a:solidFill>
                <a:latin typeface="Times New Roman" panose="02020603050405020304" pitchFamily="18" charset="0"/>
                <a:cs typeface="Times New Roman" panose="02020603050405020304" pitchFamily="18" charset="0"/>
              </a:rPr>
              <a:t> here</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7" name="Picture 6">
            <a:extLst>
              <a:ext uri="{FF2B5EF4-FFF2-40B4-BE49-F238E27FC236}">
                <a16:creationId xmlns:a16="http://schemas.microsoft.com/office/drawing/2014/main" id="{A78CEAAF-5AFE-F15E-BAF8-FDE578383813}"/>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3487</TotalTime>
  <Words>1665</Words>
  <Application>Microsoft Office PowerPoint</Application>
  <PresentationFormat>Widescreen</PresentationFormat>
  <Paragraphs>140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Trade Gothic LT Pro</vt:lpstr>
      <vt:lpstr>Trebuchet MS</vt:lpstr>
      <vt:lpstr>Office Theme</vt:lpstr>
      <vt:lpstr>Healthcare Analytics at Faith Specialist Hospital</vt:lpstr>
      <vt:lpstr>PowerPoint Presentation</vt:lpstr>
      <vt:lpstr>INTRODUCTION</vt:lpstr>
      <vt:lpstr>DATA SOURCES</vt:lpstr>
      <vt:lpstr>DATA CLEANING AND MANIPULATION</vt:lpstr>
      <vt:lpstr>SQL QUERIES</vt:lpstr>
      <vt:lpstr>SQL QUERIES</vt:lpstr>
      <vt:lpstr>VISUALIZATION AND INSIGHTS</vt:lpstr>
      <vt:lpstr>PowerPoint Presentation</vt:lpstr>
      <vt:lpstr>PowerPoint Presentation</vt:lpstr>
      <vt:lpstr>PowerPoint Presentation</vt:lpstr>
      <vt:lpstr>PATIENT DEMOGRAPHICS &amp; OUTCOMES </vt:lpstr>
      <vt:lpstr>DISCHARGE AGAINST MEDICAL ADVICE</vt:lpstr>
      <vt:lpstr>CHRONIC ILLNESS PATTERN</vt:lpstr>
      <vt:lpstr>LIFESTYLE FACTORS</vt:lpstr>
      <vt:lpstr>DOCTOR’S PERFORMANCE EVALUATION</vt:lpstr>
      <vt:lpstr>DOCTOR’S PERFORMANCE EVALUATION 2</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Faith Amuda</cp:lastModifiedBy>
  <cp:revision>8</cp:revision>
  <dcterms:created xsi:type="dcterms:W3CDTF">2025-04-18T12:53:46Z</dcterms:created>
  <dcterms:modified xsi:type="dcterms:W3CDTF">2025-05-19T00:58:39Z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