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643"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4356F6C-D35B-4FAC-BF1B-7CBD1C705F8E}" type="datetimeFigureOut">
              <a:rPr lang="en-IN" smtClean="0"/>
              <a:t>05-02-2023</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1F595CB-E5A2-4600-885C-4B5A47BB1EDE}" type="slidenum">
              <a:rPr lang="en-IN" smtClean="0"/>
              <a:t>‹#›</a:t>
            </a:fld>
            <a:endParaRPr lang="en-IN"/>
          </a:p>
        </p:txBody>
      </p:sp>
    </p:spTree>
    <p:extLst>
      <p:ext uri="{BB962C8B-B14F-4D97-AF65-F5344CB8AC3E}">
        <p14:creationId xmlns:p14="http://schemas.microsoft.com/office/powerpoint/2010/main" val="2602993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356F6C-D35B-4FAC-BF1B-7CBD1C705F8E}"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595CB-E5A2-4600-885C-4B5A47BB1EDE}" type="slidenum">
              <a:rPr lang="en-IN" smtClean="0"/>
              <a:t>‹#›</a:t>
            </a:fld>
            <a:endParaRPr lang="en-IN"/>
          </a:p>
        </p:txBody>
      </p:sp>
    </p:spTree>
    <p:extLst>
      <p:ext uri="{BB962C8B-B14F-4D97-AF65-F5344CB8AC3E}">
        <p14:creationId xmlns:p14="http://schemas.microsoft.com/office/powerpoint/2010/main" val="1916896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4356F6C-D35B-4FAC-BF1B-7CBD1C705F8E}" type="datetimeFigureOut">
              <a:rPr lang="en-IN" smtClean="0"/>
              <a:t>05-02-2023</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1F595CB-E5A2-4600-885C-4B5A47BB1EDE}" type="slidenum">
              <a:rPr lang="en-IN" smtClean="0"/>
              <a:t>‹#›</a:t>
            </a:fld>
            <a:endParaRPr lang="en-IN"/>
          </a:p>
        </p:txBody>
      </p:sp>
    </p:spTree>
    <p:extLst>
      <p:ext uri="{BB962C8B-B14F-4D97-AF65-F5344CB8AC3E}">
        <p14:creationId xmlns:p14="http://schemas.microsoft.com/office/powerpoint/2010/main" val="2369227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356F6C-D35B-4FAC-BF1B-7CBD1C705F8E}"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41F595CB-E5A2-4600-885C-4B5A47BB1EDE}" type="slidenum">
              <a:rPr lang="en-IN" smtClean="0"/>
              <a:t>‹#›</a:t>
            </a:fld>
            <a:endParaRPr lang="en-IN"/>
          </a:p>
        </p:txBody>
      </p:sp>
    </p:spTree>
    <p:extLst>
      <p:ext uri="{BB962C8B-B14F-4D97-AF65-F5344CB8AC3E}">
        <p14:creationId xmlns:p14="http://schemas.microsoft.com/office/powerpoint/2010/main" val="327191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4356F6C-D35B-4FAC-BF1B-7CBD1C705F8E}" type="datetimeFigureOut">
              <a:rPr lang="en-IN" smtClean="0"/>
              <a:t>05-02-2023</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1F595CB-E5A2-4600-885C-4B5A47BB1EDE}" type="slidenum">
              <a:rPr lang="en-IN" smtClean="0"/>
              <a:t>‹#›</a:t>
            </a:fld>
            <a:endParaRPr lang="en-IN"/>
          </a:p>
        </p:txBody>
      </p:sp>
    </p:spTree>
    <p:extLst>
      <p:ext uri="{BB962C8B-B14F-4D97-AF65-F5344CB8AC3E}">
        <p14:creationId xmlns:p14="http://schemas.microsoft.com/office/powerpoint/2010/main" val="2992186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356F6C-D35B-4FAC-BF1B-7CBD1C705F8E}"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F595CB-E5A2-4600-885C-4B5A47BB1EDE}" type="slidenum">
              <a:rPr lang="en-IN" smtClean="0"/>
              <a:t>‹#›</a:t>
            </a:fld>
            <a:endParaRPr lang="en-IN"/>
          </a:p>
        </p:txBody>
      </p:sp>
    </p:spTree>
    <p:extLst>
      <p:ext uri="{BB962C8B-B14F-4D97-AF65-F5344CB8AC3E}">
        <p14:creationId xmlns:p14="http://schemas.microsoft.com/office/powerpoint/2010/main" val="3571931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356F6C-D35B-4FAC-BF1B-7CBD1C705F8E}" type="datetimeFigureOut">
              <a:rPr lang="en-IN" smtClean="0"/>
              <a:t>05-02-2023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F595CB-E5A2-4600-885C-4B5A47BB1EDE}" type="slidenum">
              <a:rPr lang="en-IN" smtClean="0"/>
              <a:t>‹#›</a:t>
            </a:fld>
            <a:endParaRPr lang="en-IN"/>
          </a:p>
        </p:txBody>
      </p:sp>
    </p:spTree>
    <p:extLst>
      <p:ext uri="{BB962C8B-B14F-4D97-AF65-F5344CB8AC3E}">
        <p14:creationId xmlns:p14="http://schemas.microsoft.com/office/powerpoint/2010/main" val="4013960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356F6C-D35B-4FAC-BF1B-7CBD1C705F8E}" type="datetimeFigureOut">
              <a:rPr lang="en-IN" smtClean="0"/>
              <a:t>05-02-2023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F595CB-E5A2-4600-885C-4B5A47BB1EDE}" type="slidenum">
              <a:rPr lang="en-IN" smtClean="0"/>
              <a:t>‹#›</a:t>
            </a:fld>
            <a:endParaRPr lang="en-IN"/>
          </a:p>
        </p:txBody>
      </p:sp>
    </p:spTree>
    <p:extLst>
      <p:ext uri="{BB962C8B-B14F-4D97-AF65-F5344CB8AC3E}">
        <p14:creationId xmlns:p14="http://schemas.microsoft.com/office/powerpoint/2010/main" val="225936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356F6C-D35B-4FAC-BF1B-7CBD1C705F8E}" type="datetimeFigureOut">
              <a:rPr lang="en-IN" smtClean="0"/>
              <a:t>05-02-2023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F595CB-E5A2-4600-885C-4B5A47BB1EDE}" type="slidenum">
              <a:rPr lang="en-IN" smtClean="0"/>
              <a:t>‹#›</a:t>
            </a:fld>
            <a:endParaRPr lang="en-IN"/>
          </a:p>
        </p:txBody>
      </p:sp>
    </p:spTree>
    <p:extLst>
      <p:ext uri="{BB962C8B-B14F-4D97-AF65-F5344CB8AC3E}">
        <p14:creationId xmlns:p14="http://schemas.microsoft.com/office/powerpoint/2010/main" val="393657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4356F6C-D35B-4FAC-BF1B-7CBD1C705F8E}" type="datetimeFigureOut">
              <a:rPr lang="en-IN" smtClean="0"/>
              <a:t>05-02-2023</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1F595CB-E5A2-4600-885C-4B5A47BB1EDE}" type="slidenum">
              <a:rPr lang="en-IN" smtClean="0"/>
              <a:t>‹#›</a:t>
            </a:fld>
            <a:endParaRPr lang="en-IN"/>
          </a:p>
        </p:txBody>
      </p:sp>
    </p:spTree>
    <p:extLst>
      <p:ext uri="{BB962C8B-B14F-4D97-AF65-F5344CB8AC3E}">
        <p14:creationId xmlns:p14="http://schemas.microsoft.com/office/powerpoint/2010/main" val="120690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356F6C-D35B-4FAC-BF1B-7CBD1C705F8E}"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F595CB-E5A2-4600-885C-4B5A47BB1EDE}" type="slidenum">
              <a:rPr lang="en-IN" smtClean="0"/>
              <a:t>‹#›</a:t>
            </a:fld>
            <a:endParaRPr lang="en-IN"/>
          </a:p>
        </p:txBody>
      </p:sp>
    </p:spTree>
    <p:extLst>
      <p:ext uri="{BB962C8B-B14F-4D97-AF65-F5344CB8AC3E}">
        <p14:creationId xmlns:p14="http://schemas.microsoft.com/office/powerpoint/2010/main" val="1555078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4356F6C-D35B-4FAC-BF1B-7CBD1C705F8E}" type="datetimeFigureOut">
              <a:rPr lang="en-IN" smtClean="0"/>
              <a:t>05-02-2023</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1F595CB-E5A2-4600-885C-4B5A47BB1EDE}"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0682814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46F7-1860-58D7-CB62-4DB88308FD79}"/>
              </a:ext>
            </a:extLst>
          </p:cNvPr>
          <p:cNvSpPr>
            <a:spLocks noGrp="1"/>
          </p:cNvSpPr>
          <p:nvPr>
            <p:ph type="ctrTitle"/>
          </p:nvPr>
        </p:nvSpPr>
        <p:spPr/>
        <p:txBody>
          <a:bodyPr>
            <a:normAutofit/>
          </a:bodyPr>
          <a:lstStyle/>
          <a:p>
            <a:r>
              <a:rPr lang="en-US" sz="6000" dirty="0">
                <a:latin typeface="Algerian" panose="04020705040A02060702" pitchFamily="82" charset="0"/>
              </a:rPr>
              <a:t>GYM MANAGEMENT SYSTEM.</a:t>
            </a:r>
            <a:endParaRPr lang="en-IN" sz="6000" dirty="0">
              <a:latin typeface="Algerian" panose="04020705040A02060702" pitchFamily="82" charset="0"/>
            </a:endParaRPr>
          </a:p>
        </p:txBody>
      </p:sp>
      <p:sp>
        <p:nvSpPr>
          <p:cNvPr id="3" name="Subtitle 2">
            <a:extLst>
              <a:ext uri="{FF2B5EF4-FFF2-40B4-BE49-F238E27FC236}">
                <a16:creationId xmlns:a16="http://schemas.microsoft.com/office/drawing/2014/main" id="{7B30F4BC-90AC-00A5-C0C4-07FCD067B9AD}"/>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3D8B98D6-716A-C3F1-A554-F8BF1C961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6367" y="3429000"/>
            <a:ext cx="2390775" cy="1914525"/>
          </a:xfrm>
          <a:prstGeom prst="rect">
            <a:avLst/>
          </a:prstGeom>
        </p:spPr>
      </p:pic>
      <p:sp>
        <p:nvSpPr>
          <p:cNvPr id="6" name="TextBox 5">
            <a:extLst>
              <a:ext uri="{FF2B5EF4-FFF2-40B4-BE49-F238E27FC236}">
                <a16:creationId xmlns:a16="http://schemas.microsoft.com/office/drawing/2014/main" id="{6050D528-C836-4ECB-80AC-C5B1D0DAC3B1}"/>
              </a:ext>
            </a:extLst>
          </p:cNvPr>
          <p:cNvSpPr txBox="1"/>
          <p:nvPr/>
        </p:nvSpPr>
        <p:spPr>
          <a:xfrm>
            <a:off x="5103845" y="3429000"/>
            <a:ext cx="2678820" cy="461665"/>
          </a:xfrm>
          <a:prstGeom prst="rect">
            <a:avLst/>
          </a:prstGeom>
          <a:noFill/>
        </p:spPr>
        <p:txBody>
          <a:bodyPr wrap="square" rtlCol="0">
            <a:spAutoFit/>
          </a:bodyPr>
          <a:lstStyle/>
          <a:p>
            <a:r>
              <a:rPr lang="en-US" sz="2400" dirty="0">
                <a:latin typeface="Algerian" panose="04020705040A02060702" pitchFamily="82" charset="0"/>
              </a:rPr>
              <a:t>HARRYS FITNESS</a:t>
            </a:r>
            <a:endParaRPr lang="en-IN" sz="2400" dirty="0">
              <a:latin typeface="Algerian" panose="04020705040A02060702" pitchFamily="82" charset="0"/>
            </a:endParaRPr>
          </a:p>
        </p:txBody>
      </p:sp>
    </p:spTree>
    <p:extLst>
      <p:ext uri="{BB962C8B-B14F-4D97-AF65-F5344CB8AC3E}">
        <p14:creationId xmlns:p14="http://schemas.microsoft.com/office/powerpoint/2010/main" val="3390604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0FA1-749E-E88A-F3C0-FFBC08F143B8}"/>
              </a:ext>
            </a:extLst>
          </p:cNvPr>
          <p:cNvSpPr>
            <a:spLocks noGrp="1"/>
          </p:cNvSpPr>
          <p:nvPr>
            <p:ph type="title"/>
          </p:nvPr>
        </p:nvSpPr>
        <p:spPr/>
        <p:txBody>
          <a:bodyPr>
            <a:normAutofit/>
          </a:bodyPr>
          <a:lstStyle/>
          <a:p>
            <a:r>
              <a:rPr lang="en-US" sz="3600" dirty="0">
                <a:latin typeface="Algerian" panose="04020705040A02060702" pitchFamily="82" charset="0"/>
              </a:rPr>
              <a:t>Objective:</a:t>
            </a:r>
            <a:endParaRPr lang="en-IN" sz="3600" dirty="0">
              <a:latin typeface="Algerian" panose="04020705040A02060702" pitchFamily="82" charset="0"/>
            </a:endParaRPr>
          </a:p>
        </p:txBody>
      </p:sp>
      <p:sp>
        <p:nvSpPr>
          <p:cNvPr id="3" name="Content Placeholder 2">
            <a:extLst>
              <a:ext uri="{FF2B5EF4-FFF2-40B4-BE49-F238E27FC236}">
                <a16:creationId xmlns:a16="http://schemas.microsoft.com/office/drawing/2014/main" id="{49C143F0-B536-42FA-6BAA-8574D0635654}"/>
              </a:ext>
            </a:extLst>
          </p:cNvPr>
          <p:cNvSpPr>
            <a:spLocks noGrp="1"/>
          </p:cNvSpPr>
          <p:nvPr>
            <p:ph idx="1"/>
          </p:nvPr>
        </p:nvSpPr>
        <p:spPr/>
        <p:txBody>
          <a:bodyPr>
            <a:normAutofit fontScale="92500" lnSpcReduction="10000"/>
          </a:bodyPr>
          <a:lstStyle/>
          <a:p>
            <a:r>
              <a:rPr lang="en-US" dirty="0"/>
              <a:t>Payment receipts at many Gyms are printed on paper. As a result, keeping all of the</a:t>
            </a:r>
          </a:p>
          <a:p>
            <a:pPr marL="0" indent="0">
              <a:buNone/>
            </a:pPr>
            <a:r>
              <a:rPr lang="en-US" dirty="0"/>
              <a:t>paper receipts safe is tough for both gym members and gym trainers. When members</a:t>
            </a:r>
          </a:p>
          <a:p>
            <a:pPr marL="0" indent="0">
              <a:buNone/>
            </a:pPr>
            <a:r>
              <a:rPr lang="en-US" dirty="0"/>
              <a:t>misplace their receipts, it might cause problems. Another issue that a gym owner may</a:t>
            </a:r>
          </a:p>
          <a:p>
            <a:pPr marL="0" indent="0">
              <a:buNone/>
            </a:pPr>
            <a:r>
              <a:rPr lang="en-US" dirty="0"/>
              <a:t>have is that manually distributing messages about the gym's working and non-working</a:t>
            </a:r>
          </a:p>
          <a:p>
            <a:pPr marL="0" indent="0">
              <a:buNone/>
            </a:pPr>
            <a:r>
              <a:rPr lang="en-US" dirty="0"/>
              <a:t>days becomes tough. These issues can be solved if there is an online application available.</a:t>
            </a:r>
          </a:p>
          <a:p>
            <a:pPr marL="0" indent="0">
              <a:buNone/>
            </a:pPr>
            <a:r>
              <a:rPr lang="en-US" dirty="0"/>
              <a:t>This project can benefit both gym owners and gym users. Because all receipts are stored in</a:t>
            </a:r>
          </a:p>
          <a:p>
            <a:pPr marL="0" indent="0">
              <a:buNone/>
            </a:pPr>
            <a:r>
              <a:rPr lang="en-US" dirty="0"/>
              <a:t>a digital format in this program, there is no risk of losing any confidential receipts. This</a:t>
            </a:r>
          </a:p>
          <a:p>
            <a:pPr marL="0" indent="0">
              <a:buNone/>
            </a:pPr>
            <a:r>
              <a:rPr lang="en-US" dirty="0"/>
              <a:t>program will also alert the user (gym members) of their fees, as well as the gym owner of</a:t>
            </a:r>
          </a:p>
          <a:p>
            <a:pPr marL="0" indent="0">
              <a:buNone/>
            </a:pPr>
            <a:r>
              <a:rPr lang="en-US" dirty="0"/>
              <a:t>payment receipts. In the future, this app could be expanded to include a supplement store,</a:t>
            </a:r>
          </a:p>
          <a:p>
            <a:pPr marL="0" indent="0">
              <a:buNone/>
            </a:pPr>
            <a:r>
              <a:rPr lang="en-US" dirty="0"/>
              <a:t>nutrition advice, personal training, and other features.</a:t>
            </a:r>
            <a:endParaRPr lang="en-IN" dirty="0"/>
          </a:p>
        </p:txBody>
      </p:sp>
    </p:spTree>
    <p:extLst>
      <p:ext uri="{BB962C8B-B14F-4D97-AF65-F5344CB8AC3E}">
        <p14:creationId xmlns:p14="http://schemas.microsoft.com/office/powerpoint/2010/main" val="3463208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981C-5383-F8FE-712C-EFEDDAC97B08}"/>
              </a:ext>
            </a:extLst>
          </p:cNvPr>
          <p:cNvSpPr>
            <a:spLocks noGrp="1"/>
          </p:cNvSpPr>
          <p:nvPr>
            <p:ph type="title"/>
          </p:nvPr>
        </p:nvSpPr>
        <p:spPr/>
        <p:txBody>
          <a:bodyPr>
            <a:normAutofit/>
          </a:bodyPr>
          <a:lstStyle/>
          <a:p>
            <a:r>
              <a:rPr lang="en-US" sz="3600" dirty="0">
                <a:latin typeface="Algerian" panose="04020705040A02060702" pitchFamily="82" charset="0"/>
              </a:rPr>
              <a:t>Data sharing agreement:</a:t>
            </a:r>
            <a:endParaRPr lang="en-IN" sz="3600" dirty="0">
              <a:latin typeface="Algerian" panose="04020705040A02060702" pitchFamily="82" charset="0"/>
            </a:endParaRPr>
          </a:p>
        </p:txBody>
      </p:sp>
      <p:sp>
        <p:nvSpPr>
          <p:cNvPr id="3" name="Content Placeholder 2">
            <a:extLst>
              <a:ext uri="{FF2B5EF4-FFF2-40B4-BE49-F238E27FC236}">
                <a16:creationId xmlns:a16="http://schemas.microsoft.com/office/drawing/2014/main" id="{F90E42AC-20F5-A600-D901-9B1A1E0E057C}"/>
              </a:ext>
            </a:extLst>
          </p:cNvPr>
          <p:cNvSpPr>
            <a:spLocks noGrp="1"/>
          </p:cNvSpPr>
          <p:nvPr>
            <p:ph idx="1"/>
          </p:nvPr>
        </p:nvSpPr>
        <p:spPr/>
        <p:txBody>
          <a:bodyPr/>
          <a:lstStyle/>
          <a:p>
            <a:r>
              <a:rPr lang="en-US" dirty="0"/>
              <a:t>Enter your NAME.</a:t>
            </a:r>
          </a:p>
          <a:p>
            <a:r>
              <a:rPr lang="en-US" dirty="0"/>
              <a:t>Enter your AGE.</a:t>
            </a:r>
          </a:p>
          <a:p>
            <a:r>
              <a:rPr lang="en-US" dirty="0"/>
              <a:t>GENDER.</a:t>
            </a:r>
          </a:p>
          <a:p>
            <a:r>
              <a:rPr lang="en-US" dirty="0"/>
              <a:t>Enter your LOCALITY.</a:t>
            </a:r>
          </a:p>
          <a:p>
            <a:r>
              <a:rPr lang="en-US" dirty="0"/>
              <a:t>Email.ID</a:t>
            </a:r>
          </a:p>
          <a:p>
            <a:r>
              <a:rPr lang="en-US" dirty="0"/>
              <a:t>Enter your PHONE NUMBER.</a:t>
            </a:r>
          </a:p>
          <a:p>
            <a:pPr marL="0" indent="0">
              <a:buNone/>
            </a:pPr>
            <a:endParaRPr lang="en-US" dirty="0"/>
          </a:p>
        </p:txBody>
      </p:sp>
    </p:spTree>
    <p:extLst>
      <p:ext uri="{BB962C8B-B14F-4D97-AF65-F5344CB8AC3E}">
        <p14:creationId xmlns:p14="http://schemas.microsoft.com/office/powerpoint/2010/main" val="1478990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BD8A-9CC6-0478-3F2F-D86E00AC24C1}"/>
              </a:ext>
            </a:extLst>
          </p:cNvPr>
          <p:cNvSpPr>
            <a:spLocks noGrp="1"/>
          </p:cNvSpPr>
          <p:nvPr>
            <p:ph type="title"/>
          </p:nvPr>
        </p:nvSpPr>
        <p:spPr/>
        <p:txBody>
          <a:bodyPr>
            <a:normAutofit/>
          </a:bodyPr>
          <a:lstStyle/>
          <a:p>
            <a:r>
              <a:rPr lang="en-US" sz="3600" dirty="0">
                <a:latin typeface="Algerian" panose="04020705040A02060702" pitchFamily="82" charset="0"/>
              </a:rPr>
              <a:t>Architecture:</a:t>
            </a:r>
            <a:endParaRPr lang="en-IN" sz="3600" dirty="0">
              <a:latin typeface="Algerian" panose="04020705040A02060702" pitchFamily="82" charset="0"/>
            </a:endParaRPr>
          </a:p>
        </p:txBody>
      </p:sp>
      <p:pic>
        <p:nvPicPr>
          <p:cNvPr id="5" name="Content Placeholder 4">
            <a:extLst>
              <a:ext uri="{FF2B5EF4-FFF2-40B4-BE49-F238E27FC236}">
                <a16:creationId xmlns:a16="http://schemas.microsoft.com/office/drawing/2014/main" id="{CC311441-C7D7-A10D-C93F-77373A45089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267" t="26186" r="14946" b="33734"/>
          <a:stretch/>
        </p:blipFill>
        <p:spPr>
          <a:xfrm>
            <a:off x="2146041" y="2799182"/>
            <a:ext cx="8592131" cy="3240000"/>
          </a:xfrm>
        </p:spPr>
      </p:pic>
    </p:spTree>
    <p:extLst>
      <p:ext uri="{BB962C8B-B14F-4D97-AF65-F5344CB8AC3E}">
        <p14:creationId xmlns:p14="http://schemas.microsoft.com/office/powerpoint/2010/main" val="4166443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BA51D3-4E6E-196B-5E4A-FCC6C49C326C}"/>
              </a:ext>
            </a:extLst>
          </p:cNvPr>
          <p:cNvSpPr txBox="1"/>
          <p:nvPr/>
        </p:nvSpPr>
        <p:spPr>
          <a:xfrm>
            <a:off x="1278294" y="1614194"/>
            <a:ext cx="9507894" cy="3693319"/>
          </a:xfrm>
          <a:prstGeom prst="rect">
            <a:avLst/>
          </a:prstGeom>
          <a:noFill/>
        </p:spPr>
        <p:txBody>
          <a:bodyPr wrap="square" rtlCol="0">
            <a:spAutoFit/>
          </a:bodyPr>
          <a:lstStyle/>
          <a:p>
            <a:pPr algn="l"/>
            <a:r>
              <a:rPr lang="en-US" sz="2400" i="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1.User Interface (UI): A web-based interface that allows gym members and gym owners to access the application and perform various tasks.</a:t>
            </a:r>
          </a:p>
          <a:p>
            <a:pPr algn="l"/>
            <a:endParaRPr lang="en-US" sz="2400" i="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a:p>
            <a:pPr algn="l"/>
            <a:r>
              <a:rPr lang="en-US" sz="2400" i="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2.Database: A secure and reliable database to store all payment and receipt information, member information, and any other relevant data.</a:t>
            </a:r>
          </a:p>
          <a:p>
            <a:pPr algn="l"/>
            <a:endParaRPr lang="en-US" sz="2400" i="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a:p>
            <a:pPr algn="l"/>
            <a:r>
              <a:rPr lang="en-US" sz="2400" i="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3.Server: A server to host the application and handle requests from the UI, communicate with the database, and perform any necessary processing.</a:t>
            </a:r>
          </a:p>
          <a:p>
            <a:endParaRPr lang="en-IN" dirty="0"/>
          </a:p>
        </p:txBody>
      </p:sp>
    </p:spTree>
    <p:extLst>
      <p:ext uri="{BB962C8B-B14F-4D97-AF65-F5344CB8AC3E}">
        <p14:creationId xmlns:p14="http://schemas.microsoft.com/office/powerpoint/2010/main" val="1387532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4234D1-1292-ED26-AC5F-E2AFE8ABFD80}"/>
              </a:ext>
            </a:extLst>
          </p:cNvPr>
          <p:cNvSpPr txBox="1"/>
          <p:nvPr/>
        </p:nvSpPr>
        <p:spPr>
          <a:xfrm>
            <a:off x="923731" y="1567543"/>
            <a:ext cx="9331546" cy="3970318"/>
          </a:xfrm>
          <a:prstGeom prst="rect">
            <a:avLst/>
          </a:prstGeom>
          <a:noFill/>
        </p:spPr>
        <p:txBody>
          <a:bodyPr wrap="square" rtlCol="0">
            <a:spAutoFit/>
          </a:bodyPr>
          <a:lstStyle/>
          <a:p>
            <a:pPr algn="l"/>
            <a:endParaRPr lang="en-US" dirty="0">
              <a:ln w="0"/>
              <a:effectLst>
                <a:outerShdw blurRad="38100" dist="19050" dir="2700000" algn="tl" rotWithShape="0">
                  <a:schemeClr val="dk1">
                    <a:alpha val="40000"/>
                  </a:schemeClr>
                </a:outerShdw>
              </a:effectLst>
              <a:latin typeface="Söhne"/>
            </a:endParaRPr>
          </a:p>
          <a:p>
            <a:pPr algn="l"/>
            <a:r>
              <a:rPr lang="en-US" sz="2400" i="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4.Payment Gateway Integration: Integration with a payment gateway to facilitate secure and efficient payment transactions.</a:t>
            </a:r>
          </a:p>
          <a:p>
            <a:pPr algn="l"/>
            <a:endParaRPr lang="en-US" sz="2400" i="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a:p>
            <a:pPr algn="l"/>
            <a:r>
              <a:rPr lang="en-US" sz="2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5</a:t>
            </a:r>
            <a:r>
              <a:rPr lang="en-US" sz="2400" i="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.Notification System: A notification system to send reminders, alerts, and updates to both gym members and owners.</a:t>
            </a:r>
          </a:p>
          <a:p>
            <a:pPr algn="l"/>
            <a:endParaRPr lang="en-US" sz="2400" i="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a:p>
            <a:pPr algn="l"/>
            <a:r>
              <a:rPr lang="en-US" sz="2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6.</a:t>
            </a:r>
            <a:r>
              <a:rPr lang="en-US" sz="2400" i="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Reporting and Analytics: A reporting and analytics module to provide insight into payment and receipt data, member behavior, and other relevant metrics</a:t>
            </a:r>
            <a:r>
              <a:rPr lang="en-US" b="0" i="0" dirty="0">
                <a:solidFill>
                  <a:srgbClr val="D1D5DB"/>
                </a:solidFill>
                <a:effectLst/>
                <a:latin typeface="Söhne"/>
              </a:rPr>
              <a:t>.</a:t>
            </a:r>
          </a:p>
          <a:p>
            <a:endParaRPr lang="en-IN" dirty="0"/>
          </a:p>
        </p:txBody>
      </p:sp>
    </p:spTree>
    <p:extLst>
      <p:ext uri="{BB962C8B-B14F-4D97-AF65-F5344CB8AC3E}">
        <p14:creationId xmlns:p14="http://schemas.microsoft.com/office/powerpoint/2010/main" val="2630712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CA1992-026C-BB04-207D-5E749595E428}"/>
              </a:ext>
            </a:extLst>
          </p:cNvPr>
          <p:cNvSpPr txBox="1"/>
          <p:nvPr/>
        </p:nvSpPr>
        <p:spPr>
          <a:xfrm>
            <a:off x="1147665" y="1511558"/>
            <a:ext cx="9255968" cy="4678204"/>
          </a:xfrm>
          <a:prstGeom prst="rect">
            <a:avLst/>
          </a:prstGeom>
          <a:noFill/>
        </p:spPr>
        <p:txBody>
          <a:bodyPr wrap="square" rtlCol="0">
            <a:spAutoFit/>
          </a:bodyPr>
          <a:lstStyle/>
          <a:p>
            <a:pPr algn="l">
              <a:buFont typeface="+mj-lt"/>
              <a:buAutoNum type="arabicPeriod"/>
            </a:pPr>
            <a:r>
              <a:rPr lang="en-US" sz="2000" i="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Increased Adoption of Cloud-Based Solutions: There is a growing trend towards cloud-based solutions, and it is likely that more gym management systems will adopt this model in the future, offering greater flexibility and accessibility for both gym owners and members.</a:t>
            </a:r>
          </a:p>
          <a:p>
            <a:pPr algn="l">
              <a:buFont typeface="+mj-lt"/>
              <a:buAutoNum type="arabicPeriod"/>
            </a:pPr>
            <a:r>
              <a:rPr lang="en-US" sz="2000" i="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Integration with Wearable Devices: As wearable fitness devices become more popular, it is likely that gym management systems will integrate with these devices to provide a more seamless experience for gym members.</a:t>
            </a:r>
          </a:p>
          <a:p>
            <a:pPr algn="l">
              <a:buFont typeface="+mj-lt"/>
              <a:buAutoNum type="arabicPeriod"/>
            </a:pPr>
            <a:r>
              <a:rPr lang="en-US" sz="2000" i="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Advanced Analytics: The use of advanced analytics and artificial intelligence is likely to become more widespread in gym management systems, providing valuable insights into member behavior and payment trends.</a:t>
            </a:r>
          </a:p>
          <a:p>
            <a:pPr algn="l">
              <a:buFont typeface="+mj-lt"/>
              <a:buAutoNum type="arabicPeriod"/>
            </a:pPr>
            <a:r>
              <a:rPr lang="en-US" sz="2000" i="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Personalized Experiences: Personalization is becoming an important aspect of many industries, and the gym industry is no exception. In the future, it is likely that gym management systems will provide more personalized experiences for gym members, including customized workout plans and nutrition advice.</a:t>
            </a:r>
          </a:p>
          <a:p>
            <a:endParaRPr lang="en-IN" dirty="0">
              <a:ln w="0"/>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8B15FB64-C90D-C0F8-0F26-2848100ADE4E}"/>
              </a:ext>
            </a:extLst>
          </p:cNvPr>
          <p:cNvSpPr txBox="1"/>
          <p:nvPr/>
        </p:nvSpPr>
        <p:spPr>
          <a:xfrm>
            <a:off x="1147665" y="886407"/>
            <a:ext cx="2827176" cy="461665"/>
          </a:xfrm>
          <a:prstGeom prst="rect">
            <a:avLst/>
          </a:prstGeom>
          <a:noFill/>
        </p:spPr>
        <p:txBody>
          <a:bodyPr wrap="square" rtlCol="0">
            <a:spAutoFit/>
          </a:bodyPr>
          <a:lstStyle/>
          <a:p>
            <a:r>
              <a:rPr lang="en-US" sz="2400" dirty="0">
                <a:ln w="0"/>
                <a:effectLst>
                  <a:outerShdw blurRad="38100" dist="19050" dir="2700000" algn="tl" rotWithShape="0">
                    <a:schemeClr val="dk1">
                      <a:alpha val="40000"/>
                    </a:schemeClr>
                  </a:outerShdw>
                </a:effectLst>
                <a:latin typeface="Algerian" panose="04020705040A02060702" pitchFamily="82" charset="0"/>
              </a:rPr>
              <a:t>PREDICTION:</a:t>
            </a:r>
            <a:endParaRPr lang="en-IN" sz="2400" dirty="0">
              <a:latin typeface="Algerian" panose="04020705040A02060702" pitchFamily="82" charset="0"/>
            </a:endParaRPr>
          </a:p>
        </p:txBody>
      </p:sp>
    </p:spTree>
    <p:extLst>
      <p:ext uri="{BB962C8B-B14F-4D97-AF65-F5344CB8AC3E}">
        <p14:creationId xmlns:p14="http://schemas.microsoft.com/office/powerpoint/2010/main" val="91600791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36</TotalTime>
  <Words>510</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Algerian</vt:lpstr>
      <vt:lpstr>Cambria</vt:lpstr>
      <vt:lpstr>Gill Sans MT</vt:lpstr>
      <vt:lpstr>Söhne</vt:lpstr>
      <vt:lpstr>Wingdings 2</vt:lpstr>
      <vt:lpstr>Dividend</vt:lpstr>
      <vt:lpstr>GYM MANAGEMENT SYSTEM.</vt:lpstr>
      <vt:lpstr>Objective:</vt:lpstr>
      <vt:lpstr>Data sharing agreement:</vt:lpstr>
      <vt:lpstr>Architecture: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MANAGEMENT SYSTEM.</dc:title>
  <dc:creator>Rutuja</dc:creator>
  <cp:lastModifiedBy>Rutuja</cp:lastModifiedBy>
  <cp:revision>1</cp:revision>
  <dcterms:created xsi:type="dcterms:W3CDTF">2023-02-05T06:51:13Z</dcterms:created>
  <dcterms:modified xsi:type="dcterms:W3CDTF">2023-02-05T07:27:24Z</dcterms:modified>
</cp:coreProperties>
</file>