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Maven Pro" panose="020B0604020202020204" charset="0"/>
      <p:regular r:id="rId26"/>
      <p:bold r:id="rId27"/>
    </p:embeddedFont>
    <p:embeddedFont>
      <p:font typeface="Nunito" pitchFamily="2" charset="0"/>
      <p:regular r:id="rId28"/>
      <p:bold r:id="rId29"/>
      <p:italic r:id="rId30"/>
      <p:boldItalic r:id="rId31"/>
    </p:embeddedFont>
    <p:embeddedFont>
      <p:font typeface="Raleway" pitchFamily="2"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3F0210-5206-4D12-BA4A-7D46621EDD8E}">
  <a:tblStyle styleId="{943F0210-5206-4D12-BA4A-7D46621EDD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Nigam" userId="3d8825fcb6b705d7" providerId="LiveId" clId="{96B1305D-BBAA-4690-97FF-2DD277303E02}"/>
    <pc:docChg chg="modSld">
      <pc:chgData name="Aditya Nigam" userId="3d8825fcb6b705d7" providerId="LiveId" clId="{96B1305D-BBAA-4690-97FF-2DD277303E02}" dt="2025-07-01T20:26:09.615" v="4"/>
      <pc:docMkLst>
        <pc:docMk/>
      </pc:docMkLst>
      <pc:sldChg chg="delSp modSp mod">
        <pc:chgData name="Aditya Nigam" userId="3d8825fcb6b705d7" providerId="LiveId" clId="{96B1305D-BBAA-4690-97FF-2DD277303E02}" dt="2025-07-01T20:26:09.615" v="4"/>
        <pc:sldMkLst>
          <pc:docMk/>
          <pc:sldMk cId="0" sldId="256"/>
        </pc:sldMkLst>
        <pc:spChg chg="mod">
          <ac:chgData name="Aditya Nigam" userId="3d8825fcb6b705d7" providerId="LiveId" clId="{96B1305D-BBAA-4690-97FF-2DD277303E02}" dt="2025-07-01T20:26:03.511" v="0" actId="20577"/>
          <ac:spMkLst>
            <pc:docMk/>
            <pc:sldMk cId="0" sldId="256"/>
            <ac:spMk id="277" creationId="{00000000-0000-0000-0000-000000000000}"/>
          </ac:spMkLst>
        </pc:spChg>
        <pc:spChg chg="del mod">
          <ac:chgData name="Aditya Nigam" userId="3d8825fcb6b705d7" providerId="LiveId" clId="{96B1305D-BBAA-4690-97FF-2DD277303E02}" dt="2025-07-01T20:26:09.615" v="4"/>
          <ac:spMkLst>
            <pc:docMk/>
            <pc:sldMk cId="0" sldId="256"/>
            <ac:spMk id="27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7502c7b1a7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7502c7b1a7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19f6612028c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19f6612028c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7502c7b1a7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7502c7b1a7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7502c7b1a7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7502c7b1a7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7502c7b1a7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7502c7b1a7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7502c7b1a7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7502c7b1a7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7502c7b1a7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7502c7b1a7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7502c7b1a7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7502c7b1a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7502c7b1a7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7502c7b1a7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7502c7b1a7_0_1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7502c7b1a7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5b15f0a3_5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7502c7b1a7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7502c7b1a7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7502c7b1a7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7502c7b1a7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17502c7b1a7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17502c7b1a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7502c7b1a7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7502c7b1a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d251bb473_0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9f6612028c_0_3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9f6612028c_0_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7502c7b1a7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7502c7b1a7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17502c7b1a7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17502c7b1a7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7502c7b1a7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17502c7b1a7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cb9a0b074_1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cb9a0b074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7502c7b1a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7502c7b1a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rgbClr val="134F5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6.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156150" y="514350"/>
            <a:ext cx="5152800" cy="237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400" dirty="0">
                <a:solidFill>
                  <a:srgbClr val="FFFFFF"/>
                </a:solidFill>
              </a:rPr>
              <a:t>Integrated Approach to Depression Detection </a:t>
            </a:r>
            <a:endParaRPr sz="3400" dirty="0">
              <a:solidFill>
                <a:srgbClr val="FFFFFF"/>
              </a:solidFill>
            </a:endParaRPr>
          </a:p>
          <a:p>
            <a:pPr marL="0" lvl="0" indent="0" algn="ctr" rtl="0">
              <a:spcBef>
                <a:spcPts val="0"/>
              </a:spcBef>
              <a:spcAft>
                <a:spcPts val="0"/>
              </a:spcAft>
              <a:buNone/>
            </a:pPr>
            <a:endParaRPr sz="2800" b="0" dirty="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pic>
        <p:nvPicPr>
          <p:cNvPr id="333" name="Google Shape;333;p22"/>
          <p:cNvPicPr preferRelativeResize="0"/>
          <p:nvPr/>
        </p:nvPicPr>
        <p:blipFill>
          <a:blip r:embed="rId3">
            <a:alphaModFix/>
          </a:blip>
          <a:stretch>
            <a:fillRect/>
          </a:stretch>
        </p:blipFill>
        <p:spPr>
          <a:xfrm>
            <a:off x="1571625" y="193575"/>
            <a:ext cx="6317125" cy="4818049"/>
          </a:xfrm>
          <a:prstGeom prst="rect">
            <a:avLst/>
          </a:prstGeom>
          <a:noFill/>
          <a:ln>
            <a:noFill/>
          </a:ln>
        </p:spPr>
      </p:pic>
      <p:pic>
        <p:nvPicPr>
          <p:cNvPr id="334" name="Google Shape;334;p22" descr="Piece of duct tape sticking a note to the slide"/>
          <p:cNvPicPr preferRelativeResize="0"/>
          <p:nvPr/>
        </p:nvPicPr>
        <p:blipFill rotWithShape="1">
          <a:blip r:embed="rId4">
            <a:alphaModFix/>
          </a:blip>
          <a:srcRect l="9244" t="5926" r="2118" b="10011"/>
          <a:stretch/>
        </p:blipFill>
        <p:spPr>
          <a:xfrm rot="154828">
            <a:off x="3536000" y="178151"/>
            <a:ext cx="2072000" cy="736050"/>
          </a:xfrm>
          <a:prstGeom prst="rect">
            <a:avLst/>
          </a:prstGeom>
          <a:noFill/>
          <a:ln>
            <a:noFill/>
          </a:ln>
        </p:spPr>
      </p:pic>
      <p:sp>
        <p:nvSpPr>
          <p:cNvPr id="335" name="Google Shape;335;p22"/>
          <p:cNvSpPr txBox="1"/>
          <p:nvPr/>
        </p:nvSpPr>
        <p:spPr>
          <a:xfrm>
            <a:off x="2855550" y="908275"/>
            <a:ext cx="3432900" cy="623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600" b="1">
                <a:latin typeface="Maven Pro"/>
                <a:ea typeface="Maven Pro"/>
                <a:cs typeface="Maven Pro"/>
                <a:sym typeface="Maven Pro"/>
              </a:rPr>
              <a:t>Objective</a:t>
            </a:r>
            <a:endParaRPr sz="2600" b="1">
              <a:latin typeface="Maven Pro"/>
              <a:ea typeface="Maven Pro"/>
              <a:cs typeface="Maven Pro"/>
              <a:sym typeface="Maven Pro"/>
            </a:endParaRPr>
          </a:p>
        </p:txBody>
      </p:sp>
      <p:sp>
        <p:nvSpPr>
          <p:cNvPr id="336" name="Google Shape;336;p22"/>
          <p:cNvSpPr txBox="1">
            <a:spLocks noGrp="1"/>
          </p:cNvSpPr>
          <p:nvPr>
            <p:ph type="body" idx="4294967295"/>
          </p:nvPr>
        </p:nvSpPr>
        <p:spPr>
          <a:xfrm>
            <a:off x="1857375" y="1408325"/>
            <a:ext cx="5602800" cy="3327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400">
              <a:latin typeface="Maven Pro"/>
              <a:ea typeface="Maven Pro"/>
              <a:cs typeface="Maven Pro"/>
              <a:sym typeface="Maven Pro"/>
            </a:endParaRPr>
          </a:p>
          <a:p>
            <a:pPr marL="457200" lvl="0" indent="-330200" algn="l" rtl="0">
              <a:spcBef>
                <a:spcPts val="1000"/>
              </a:spcBef>
              <a:spcAft>
                <a:spcPts val="0"/>
              </a:spcAft>
              <a:buClr>
                <a:schemeClr val="dk1"/>
              </a:buClr>
              <a:buSzPts val="1600"/>
              <a:buFont typeface="Maven Pro"/>
              <a:buChar char="➔"/>
            </a:pPr>
            <a:r>
              <a:rPr lang="en" sz="1400">
                <a:latin typeface="Maven Pro"/>
                <a:ea typeface="Maven Pro"/>
                <a:cs typeface="Maven Pro"/>
                <a:sym typeface="Maven Pro"/>
              </a:rPr>
              <a:t>Literature survey of the existing approaches to depression detection systems in the field of research. </a:t>
            </a:r>
            <a:endParaRPr sz="1400">
              <a:latin typeface="Maven Pro"/>
              <a:ea typeface="Maven Pro"/>
              <a:cs typeface="Maven Pro"/>
              <a:sym typeface="Maven Pro"/>
            </a:endParaRPr>
          </a:p>
          <a:p>
            <a:pPr marL="457200" lvl="0" indent="0" algn="l" rtl="0">
              <a:spcBef>
                <a:spcPts val="1000"/>
              </a:spcBef>
              <a:spcAft>
                <a:spcPts val="0"/>
              </a:spcAft>
              <a:buNone/>
            </a:pPr>
            <a:r>
              <a:rPr lang="en" sz="1400">
                <a:latin typeface="Maven Pro"/>
                <a:ea typeface="Maven Pro"/>
                <a:cs typeface="Maven Pro"/>
                <a:sym typeface="Maven Pro"/>
              </a:rPr>
              <a:t>Review of related work in depression detection using text, audio, video and different models.</a:t>
            </a:r>
            <a:endParaRPr sz="1400">
              <a:latin typeface="Maven Pro"/>
              <a:ea typeface="Maven Pro"/>
              <a:cs typeface="Maven Pro"/>
              <a:sym typeface="Maven Pro"/>
            </a:endParaRPr>
          </a:p>
          <a:p>
            <a:pPr marL="457200" lvl="0" indent="-317500" algn="l" rtl="0">
              <a:spcBef>
                <a:spcPts val="1000"/>
              </a:spcBef>
              <a:spcAft>
                <a:spcPts val="1000"/>
              </a:spcAft>
              <a:buSzPts val="1400"/>
              <a:buFont typeface="Maven Pro"/>
              <a:buChar char="➔"/>
            </a:pPr>
            <a:r>
              <a:rPr lang="en" sz="1400">
                <a:latin typeface="Maven Pro"/>
                <a:ea typeface="Maven Pro"/>
                <a:cs typeface="Maven Pro"/>
                <a:sym typeface="Maven Pro"/>
              </a:rPr>
              <a:t>Proposes an integrated approach to depression detection using text and speech features.</a:t>
            </a:r>
            <a:endParaRPr sz="1400">
              <a:latin typeface="Maven Pro"/>
              <a:ea typeface="Maven Pro"/>
              <a:cs typeface="Maven Pro"/>
              <a:sym typeface="Maven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3"/>
          <p:cNvSpPr txBox="1">
            <a:spLocks noGrp="1"/>
          </p:cNvSpPr>
          <p:nvPr>
            <p:ph type="title"/>
          </p:nvPr>
        </p:nvSpPr>
        <p:spPr>
          <a:xfrm>
            <a:off x="248000" y="303100"/>
            <a:ext cx="8657400" cy="4601700"/>
          </a:xfrm>
          <a:prstGeom prst="rect">
            <a:avLst/>
          </a:prstGeom>
        </p:spPr>
        <p:txBody>
          <a:bodyPr spcFirstLastPara="1" wrap="square" lIns="91425" tIns="91425" rIns="91425" bIns="91425" anchor="t" anchorCtr="0">
            <a:normAutofit/>
          </a:bodyPr>
          <a:lstStyle/>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p:txBody>
      </p:sp>
      <p:sp>
        <p:nvSpPr>
          <p:cNvPr id="342" name="Google Shape;342;p23"/>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Maven Pro"/>
                <a:ea typeface="Maven Pro"/>
                <a:cs typeface="Maven Pro"/>
                <a:sym typeface="Maven Pro"/>
              </a:rPr>
              <a:t>Proposed approach</a:t>
            </a:r>
            <a:endParaRPr>
              <a:latin typeface="Nunito"/>
              <a:ea typeface="Nunito"/>
              <a:cs typeface="Nunito"/>
              <a:sym typeface="Nunito"/>
            </a:endParaRPr>
          </a:p>
        </p:txBody>
      </p:sp>
      <p:sp>
        <p:nvSpPr>
          <p:cNvPr id="343" name="Google Shape;343;p23"/>
          <p:cNvSpPr txBox="1">
            <a:spLocks noGrp="1"/>
          </p:cNvSpPr>
          <p:nvPr>
            <p:ph type="title"/>
          </p:nvPr>
        </p:nvSpPr>
        <p:spPr>
          <a:xfrm>
            <a:off x="302875" y="974350"/>
            <a:ext cx="6932700" cy="3430500"/>
          </a:xfrm>
          <a:prstGeom prst="rect">
            <a:avLst/>
          </a:prstGeom>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r>
              <a:rPr lang="en" sz="1400" b="0">
                <a:solidFill>
                  <a:srgbClr val="FFFFFF"/>
                </a:solidFill>
              </a:rPr>
              <a:t>We propose a deep learning based approach for depression detection accepting speech signals and linguistic (text) content. </a:t>
            </a: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r>
              <a:rPr lang="en" sz="1400" b="0">
                <a:solidFill>
                  <a:srgbClr val="FFFFFF"/>
                </a:solidFill>
              </a:rPr>
              <a:t>This methodology makes use of CNN model and LSTM model to process audio and text features. The two models summarize audio and text representations, which are then concatenated and passed to a fully connected layers for output and prediction.</a:t>
            </a: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r>
              <a:rPr lang="en" sz="1400" b="0">
                <a:solidFill>
                  <a:srgbClr val="FFFFFF"/>
                </a:solidFill>
              </a:rPr>
              <a:t>Blending multimodal characteristics using machine learning models and deep learning models, is effective because it improves the biased data problem of existing single data and increases the weighting for important vectors, enabling high-accuracy depression detection</a:t>
            </a: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4"/>
          <p:cNvSpPr txBox="1">
            <a:spLocks noGrp="1"/>
          </p:cNvSpPr>
          <p:nvPr>
            <p:ph type="title"/>
          </p:nvPr>
        </p:nvSpPr>
        <p:spPr>
          <a:xfrm>
            <a:off x="248000" y="303100"/>
            <a:ext cx="8657400" cy="4601700"/>
          </a:xfrm>
          <a:prstGeom prst="rect">
            <a:avLst/>
          </a:prstGeom>
        </p:spPr>
        <p:txBody>
          <a:bodyPr spcFirstLastPara="1" wrap="square" lIns="91425" tIns="91425" rIns="91425" bIns="91425" anchor="t" anchorCtr="0">
            <a:normAutofit/>
          </a:bodyPr>
          <a:lstStyle/>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p:txBody>
      </p:sp>
      <p:sp>
        <p:nvSpPr>
          <p:cNvPr id="349" name="Google Shape;349;p24"/>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Maven Pro"/>
                <a:ea typeface="Maven Pro"/>
                <a:cs typeface="Maven Pro"/>
                <a:sym typeface="Maven Pro"/>
              </a:rPr>
              <a:t>Architecture</a:t>
            </a:r>
            <a:endParaRPr>
              <a:latin typeface="Nunito"/>
              <a:ea typeface="Nunito"/>
              <a:cs typeface="Nunito"/>
              <a:sym typeface="Nunito"/>
            </a:endParaRPr>
          </a:p>
        </p:txBody>
      </p:sp>
      <p:pic>
        <p:nvPicPr>
          <p:cNvPr id="350" name="Google Shape;350;p24"/>
          <p:cNvPicPr preferRelativeResize="0"/>
          <p:nvPr/>
        </p:nvPicPr>
        <p:blipFill>
          <a:blip r:embed="rId3">
            <a:alphaModFix/>
          </a:blip>
          <a:stretch>
            <a:fillRect/>
          </a:stretch>
        </p:blipFill>
        <p:spPr>
          <a:xfrm>
            <a:off x="1403588" y="1040500"/>
            <a:ext cx="6346225" cy="3864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5"/>
          <p:cNvSpPr txBox="1">
            <a:spLocks noGrp="1"/>
          </p:cNvSpPr>
          <p:nvPr>
            <p:ph type="title"/>
          </p:nvPr>
        </p:nvSpPr>
        <p:spPr>
          <a:xfrm>
            <a:off x="248000" y="303100"/>
            <a:ext cx="8657400" cy="4601700"/>
          </a:xfrm>
          <a:prstGeom prst="rect">
            <a:avLst/>
          </a:prstGeom>
        </p:spPr>
        <p:txBody>
          <a:bodyPr spcFirstLastPara="1" wrap="square" lIns="91425" tIns="91425" rIns="91425" bIns="91425" anchor="t" anchorCtr="0">
            <a:normAutofit/>
          </a:bodyPr>
          <a:lstStyle/>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p:txBody>
      </p:sp>
      <p:sp>
        <p:nvSpPr>
          <p:cNvPr id="356" name="Google Shape;356;p25"/>
          <p:cNvSpPr txBox="1">
            <a:spLocks noGrp="1"/>
          </p:cNvSpPr>
          <p:nvPr>
            <p:ph type="title"/>
          </p:nvPr>
        </p:nvSpPr>
        <p:spPr>
          <a:xfrm>
            <a:off x="302875" y="241850"/>
            <a:ext cx="6932700" cy="4027200"/>
          </a:xfrm>
          <a:prstGeom prst="rect">
            <a:avLst/>
          </a:prstGeom>
        </p:spPr>
        <p:txBody>
          <a:bodyPr spcFirstLastPara="1" wrap="square" lIns="91425" tIns="91425" rIns="91425" bIns="91425" anchor="t" anchorCtr="0">
            <a:normAutofit fontScale="90000"/>
          </a:bodyPr>
          <a:lstStyle/>
          <a:p>
            <a:pPr marL="0" marR="0" lvl="0" indent="0" algn="just" rtl="0">
              <a:lnSpc>
                <a:spcPct val="115000"/>
              </a:lnSpc>
              <a:spcBef>
                <a:spcPts val="0"/>
              </a:spcBef>
              <a:spcAft>
                <a:spcPts val="0"/>
              </a:spcAft>
              <a:buNone/>
            </a:pPr>
            <a:endParaRPr sz="1600">
              <a:solidFill>
                <a:srgbClr val="FFFFFF"/>
              </a:solidFill>
            </a:endParaRPr>
          </a:p>
          <a:p>
            <a:pPr marL="0" marR="0" lvl="0" indent="0" algn="just" rtl="0">
              <a:lnSpc>
                <a:spcPct val="115000"/>
              </a:lnSpc>
              <a:spcBef>
                <a:spcPts val="0"/>
              </a:spcBef>
              <a:spcAft>
                <a:spcPts val="0"/>
              </a:spcAft>
              <a:buNone/>
            </a:pPr>
            <a:r>
              <a:rPr lang="en" sz="1550">
                <a:solidFill>
                  <a:srgbClr val="FFFFFF"/>
                </a:solidFill>
              </a:rPr>
              <a:t>Audio Analysis Approach - </a:t>
            </a:r>
            <a:endParaRPr sz="1550">
              <a:solidFill>
                <a:srgbClr val="FFFFFF"/>
              </a:solidFill>
            </a:endParaRPr>
          </a:p>
          <a:p>
            <a:pPr marL="0" marR="0" lvl="0" indent="0" algn="just" rtl="0">
              <a:lnSpc>
                <a:spcPct val="115000"/>
              </a:lnSpc>
              <a:spcBef>
                <a:spcPts val="0"/>
              </a:spcBef>
              <a:spcAft>
                <a:spcPts val="0"/>
              </a:spcAft>
              <a:buNone/>
            </a:pPr>
            <a:endParaRPr sz="1550" b="0">
              <a:solidFill>
                <a:srgbClr val="FFFFFF"/>
              </a:solidFill>
            </a:endParaRPr>
          </a:p>
          <a:p>
            <a:pPr marL="0" marR="0" lvl="0" indent="0" algn="just" rtl="0">
              <a:lnSpc>
                <a:spcPct val="115000"/>
              </a:lnSpc>
              <a:spcBef>
                <a:spcPts val="0"/>
              </a:spcBef>
              <a:spcAft>
                <a:spcPts val="0"/>
              </a:spcAft>
              <a:buNone/>
            </a:pPr>
            <a:r>
              <a:rPr lang="en" sz="1550" b="0">
                <a:solidFill>
                  <a:srgbClr val="FFFFFF"/>
                </a:solidFill>
              </a:rPr>
              <a:t>Voice data are sound forms quantized via Analog-Digital Conversion, but because the dimensions are too vast and several frequencies are merged, the data is utilised by extracting characteristics that indicate the signal's attributes rather than utilising the data as is. It is also converted in log-mel spectrogram before passing into the neural net. </a:t>
            </a:r>
            <a:endParaRPr sz="1550" b="0">
              <a:solidFill>
                <a:srgbClr val="FFFFFF"/>
              </a:solidFill>
            </a:endParaRPr>
          </a:p>
          <a:p>
            <a:pPr marL="0" marR="0" lvl="0" indent="0" algn="just" rtl="0">
              <a:lnSpc>
                <a:spcPct val="115000"/>
              </a:lnSpc>
              <a:spcBef>
                <a:spcPts val="0"/>
              </a:spcBef>
              <a:spcAft>
                <a:spcPts val="0"/>
              </a:spcAft>
              <a:buNone/>
            </a:pPr>
            <a:endParaRPr sz="1550" b="0">
              <a:solidFill>
                <a:srgbClr val="FFFFFF"/>
              </a:solidFill>
            </a:endParaRPr>
          </a:p>
          <a:p>
            <a:pPr marL="0" marR="0" lvl="0" indent="0" algn="just" rtl="0">
              <a:lnSpc>
                <a:spcPct val="115000"/>
              </a:lnSpc>
              <a:spcBef>
                <a:spcPts val="0"/>
              </a:spcBef>
              <a:spcAft>
                <a:spcPts val="0"/>
              </a:spcAft>
              <a:buNone/>
            </a:pPr>
            <a:r>
              <a:rPr lang="en" sz="1550" b="0">
                <a:solidFill>
                  <a:srgbClr val="FFFFFF"/>
                </a:solidFill>
              </a:rPr>
              <a:t>The speech features extraction methodology also involves a CNN- LSTM neural network. Additionally, an attention mechanism can also be added to the model.</a:t>
            </a:r>
            <a:endParaRPr sz="1550" b="0">
              <a:solidFill>
                <a:srgbClr val="FFFFFF"/>
              </a:solidFill>
            </a:endParaRPr>
          </a:p>
          <a:p>
            <a:pPr marL="0" marR="0" lvl="0" indent="0" algn="just" rtl="0">
              <a:lnSpc>
                <a:spcPct val="115000"/>
              </a:lnSpc>
              <a:spcBef>
                <a:spcPts val="0"/>
              </a:spcBef>
              <a:spcAft>
                <a:spcPts val="0"/>
              </a:spcAft>
              <a:buNone/>
            </a:pPr>
            <a:endParaRPr sz="1550" b="0">
              <a:solidFill>
                <a:srgbClr val="FFFFFF"/>
              </a:solidFill>
            </a:endParaRPr>
          </a:p>
          <a:p>
            <a:pPr marL="0" marR="0" lvl="0" indent="0" algn="just" rtl="0">
              <a:lnSpc>
                <a:spcPct val="115000"/>
              </a:lnSpc>
              <a:spcBef>
                <a:spcPts val="0"/>
              </a:spcBef>
              <a:spcAft>
                <a:spcPts val="0"/>
              </a:spcAft>
              <a:buNone/>
            </a:pPr>
            <a:r>
              <a:rPr lang="en" sz="1550">
                <a:solidFill>
                  <a:srgbClr val="FFFFFF"/>
                </a:solidFill>
              </a:rPr>
              <a:t>Integration - </a:t>
            </a:r>
            <a:endParaRPr sz="1550">
              <a:solidFill>
                <a:srgbClr val="FFFFFF"/>
              </a:solidFill>
            </a:endParaRPr>
          </a:p>
          <a:p>
            <a:pPr marL="0" lvl="0" indent="0" algn="just" rtl="0">
              <a:lnSpc>
                <a:spcPct val="115000"/>
              </a:lnSpc>
              <a:spcBef>
                <a:spcPts val="0"/>
              </a:spcBef>
              <a:spcAft>
                <a:spcPts val="0"/>
              </a:spcAft>
              <a:buNone/>
            </a:pPr>
            <a:endParaRPr sz="1550" b="0"/>
          </a:p>
          <a:p>
            <a:pPr marL="0" lvl="0" indent="0" algn="just" rtl="0">
              <a:lnSpc>
                <a:spcPct val="115000"/>
              </a:lnSpc>
              <a:spcBef>
                <a:spcPts val="0"/>
              </a:spcBef>
              <a:spcAft>
                <a:spcPts val="0"/>
              </a:spcAft>
              <a:buNone/>
            </a:pPr>
            <a:r>
              <a:rPr lang="en" sz="1550" b="0"/>
              <a:t>Each model is converted into a feature vector of the same form and passed to  fully connected dense layers for final prediction.</a:t>
            </a:r>
            <a:endParaRPr sz="155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6"/>
          <p:cNvSpPr txBox="1">
            <a:spLocks noGrp="1"/>
          </p:cNvSpPr>
          <p:nvPr>
            <p:ph type="title"/>
          </p:nvPr>
        </p:nvSpPr>
        <p:spPr>
          <a:xfrm>
            <a:off x="248000" y="303100"/>
            <a:ext cx="8657400" cy="4601700"/>
          </a:xfrm>
          <a:prstGeom prst="rect">
            <a:avLst/>
          </a:prstGeom>
        </p:spPr>
        <p:txBody>
          <a:bodyPr spcFirstLastPara="1" wrap="square" lIns="91425" tIns="91425" rIns="91425" bIns="91425" anchor="t" anchorCtr="0">
            <a:normAutofit/>
          </a:bodyPr>
          <a:lstStyle/>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p:txBody>
      </p:sp>
      <p:sp>
        <p:nvSpPr>
          <p:cNvPr id="362" name="Google Shape;362;p26"/>
          <p:cNvSpPr txBox="1">
            <a:spLocks noGrp="1"/>
          </p:cNvSpPr>
          <p:nvPr>
            <p:ph type="title"/>
          </p:nvPr>
        </p:nvSpPr>
        <p:spPr>
          <a:xfrm>
            <a:off x="302875" y="234725"/>
            <a:ext cx="6932700" cy="4170000"/>
          </a:xfrm>
          <a:prstGeom prst="rect">
            <a:avLst/>
          </a:prstGeom>
        </p:spPr>
        <p:txBody>
          <a:bodyPr spcFirstLastPara="1" wrap="square" lIns="91425" tIns="91425" rIns="91425" bIns="91425" anchor="t" anchorCtr="0">
            <a:normAutofit fontScale="90000"/>
          </a:bodyPr>
          <a:lstStyle/>
          <a:p>
            <a:pPr marL="0" marR="0" lvl="0" indent="0" algn="just" rtl="0">
              <a:lnSpc>
                <a:spcPct val="115000"/>
              </a:lnSpc>
              <a:spcBef>
                <a:spcPts val="0"/>
              </a:spcBef>
              <a:spcAft>
                <a:spcPts val="0"/>
              </a:spcAft>
              <a:buNone/>
            </a:pPr>
            <a:endParaRPr sz="1600">
              <a:solidFill>
                <a:srgbClr val="FFFFFF"/>
              </a:solidFill>
            </a:endParaRPr>
          </a:p>
          <a:p>
            <a:pPr marL="0" marR="0" lvl="0" indent="0" algn="just" rtl="0">
              <a:lnSpc>
                <a:spcPct val="115000"/>
              </a:lnSpc>
              <a:spcBef>
                <a:spcPts val="0"/>
              </a:spcBef>
              <a:spcAft>
                <a:spcPts val="0"/>
              </a:spcAft>
              <a:buNone/>
            </a:pPr>
            <a:r>
              <a:rPr lang="en" sz="1600">
                <a:solidFill>
                  <a:srgbClr val="FFFFFF"/>
                </a:solidFill>
              </a:rPr>
              <a:t>Dataset compatibility -</a:t>
            </a:r>
            <a:endParaRPr sz="1600">
              <a:solidFill>
                <a:srgbClr val="FFFFFF"/>
              </a:solidFill>
            </a:endParaRPr>
          </a:p>
          <a:p>
            <a:pPr marL="0" lvl="0" indent="0" algn="just" rtl="0">
              <a:lnSpc>
                <a:spcPct val="115000"/>
              </a:lnSpc>
              <a:spcBef>
                <a:spcPts val="0"/>
              </a:spcBef>
              <a:spcAft>
                <a:spcPts val="0"/>
              </a:spcAft>
              <a:buNone/>
            </a:pPr>
            <a:endParaRPr sz="1400" b="0"/>
          </a:p>
          <a:p>
            <a:pPr marL="0" lvl="0" indent="0" algn="just" rtl="0">
              <a:lnSpc>
                <a:spcPct val="115000"/>
              </a:lnSpc>
              <a:spcBef>
                <a:spcPts val="0"/>
              </a:spcBef>
              <a:spcAft>
                <a:spcPts val="0"/>
              </a:spcAft>
              <a:buNone/>
            </a:pPr>
            <a:r>
              <a:rPr lang="en" sz="1550" b="0"/>
              <a:t>The proposed model can accommodate variety of different datasets which have text, audio or both with transcripts. This can be medical diagnostic data or social data.</a:t>
            </a:r>
            <a:endParaRPr sz="1550" b="0"/>
          </a:p>
          <a:p>
            <a:pPr marL="0" lvl="0" indent="0" algn="just" rtl="0">
              <a:lnSpc>
                <a:spcPct val="115000"/>
              </a:lnSpc>
              <a:spcBef>
                <a:spcPts val="0"/>
              </a:spcBef>
              <a:spcAft>
                <a:spcPts val="0"/>
              </a:spcAft>
              <a:buNone/>
            </a:pPr>
            <a:endParaRPr sz="1400" b="0"/>
          </a:p>
          <a:p>
            <a:pPr marL="0" marR="0" lvl="0" indent="0" algn="just" rtl="0">
              <a:lnSpc>
                <a:spcPct val="115000"/>
              </a:lnSpc>
              <a:spcBef>
                <a:spcPts val="0"/>
              </a:spcBef>
              <a:spcAft>
                <a:spcPts val="0"/>
              </a:spcAft>
              <a:buNone/>
            </a:pPr>
            <a:r>
              <a:rPr lang="en" sz="1600">
                <a:solidFill>
                  <a:srgbClr val="FFFFFF"/>
                </a:solidFill>
              </a:rPr>
              <a:t>Text Analysis Approach - </a:t>
            </a:r>
            <a:endParaRPr sz="1600">
              <a:solidFill>
                <a:srgbClr val="FFFFFF"/>
              </a:solidFill>
            </a:endParaRPr>
          </a:p>
          <a:p>
            <a:pPr marL="0" marR="0" lvl="0" indent="0" algn="just" rtl="0">
              <a:lnSpc>
                <a:spcPct val="115000"/>
              </a:lnSpc>
              <a:spcBef>
                <a:spcPts val="0"/>
              </a:spcBef>
              <a:spcAft>
                <a:spcPts val="0"/>
              </a:spcAft>
              <a:buNone/>
            </a:pPr>
            <a:endParaRPr sz="1550" b="0">
              <a:solidFill>
                <a:srgbClr val="FFFFFF"/>
              </a:solidFill>
            </a:endParaRPr>
          </a:p>
          <a:p>
            <a:pPr marL="0" marR="0" lvl="0" indent="0" algn="just" rtl="0">
              <a:lnSpc>
                <a:spcPct val="115000"/>
              </a:lnSpc>
              <a:spcBef>
                <a:spcPts val="0"/>
              </a:spcBef>
              <a:spcAft>
                <a:spcPts val="0"/>
              </a:spcAft>
              <a:buNone/>
            </a:pPr>
            <a:r>
              <a:rPr lang="en" sz="1550" b="0">
                <a:solidFill>
                  <a:srgbClr val="FFFFFF"/>
                </a:solidFill>
              </a:rPr>
              <a:t>It involves two stages which are preprocessing and CNN + LSTM network respectively. Preprocessing mainly involves tokenization of text and generating embeddings using NLP techniques.</a:t>
            </a:r>
            <a:endParaRPr sz="1550" b="0">
              <a:solidFill>
                <a:srgbClr val="FFFFFF"/>
              </a:solidFill>
            </a:endParaRPr>
          </a:p>
          <a:p>
            <a:pPr marL="0" marR="0" lvl="0" indent="0" algn="just" rtl="0">
              <a:lnSpc>
                <a:spcPct val="115000"/>
              </a:lnSpc>
              <a:spcBef>
                <a:spcPts val="0"/>
              </a:spcBef>
              <a:spcAft>
                <a:spcPts val="0"/>
              </a:spcAft>
              <a:buNone/>
            </a:pPr>
            <a:endParaRPr sz="1550" b="0">
              <a:solidFill>
                <a:srgbClr val="FFFFFF"/>
              </a:solidFill>
            </a:endParaRPr>
          </a:p>
          <a:p>
            <a:pPr marL="0" marR="0" lvl="0" indent="0" algn="just" rtl="0">
              <a:lnSpc>
                <a:spcPct val="115000"/>
              </a:lnSpc>
              <a:spcBef>
                <a:spcPts val="0"/>
              </a:spcBef>
              <a:spcAft>
                <a:spcPts val="0"/>
              </a:spcAft>
              <a:buNone/>
            </a:pPr>
            <a:r>
              <a:rPr lang="en" sz="1550" b="0">
                <a:solidFill>
                  <a:srgbClr val="FFFFFF"/>
                </a:solidFill>
              </a:rPr>
              <a:t>CNNs are excellent at learning spatial structure from data, the convolutional layer takes advantage of that and learn some structure from the sequential data.</a:t>
            </a:r>
            <a:endParaRPr sz="1550" b="0">
              <a:solidFill>
                <a:srgbClr val="FFFFFF"/>
              </a:solidFill>
            </a:endParaRPr>
          </a:p>
          <a:p>
            <a:pPr marL="0" marR="0" lvl="0" indent="0" algn="just" rtl="0">
              <a:lnSpc>
                <a:spcPct val="115000"/>
              </a:lnSpc>
              <a:spcBef>
                <a:spcPts val="0"/>
              </a:spcBef>
              <a:spcAft>
                <a:spcPts val="0"/>
              </a:spcAft>
              <a:buNone/>
            </a:pPr>
            <a:r>
              <a:rPr lang="en" sz="1550" b="0">
                <a:solidFill>
                  <a:srgbClr val="FFFFFF"/>
                </a:solidFill>
              </a:rPr>
              <a:t> </a:t>
            </a:r>
            <a:endParaRPr sz="1550" b="0">
              <a:solidFill>
                <a:srgbClr val="FFFFFF"/>
              </a:solidFill>
            </a:endParaRPr>
          </a:p>
          <a:p>
            <a:pPr marL="0" marR="0" lvl="0" indent="0" algn="just" rtl="0">
              <a:lnSpc>
                <a:spcPct val="115000"/>
              </a:lnSpc>
              <a:spcBef>
                <a:spcPts val="0"/>
              </a:spcBef>
              <a:spcAft>
                <a:spcPts val="0"/>
              </a:spcAft>
              <a:buNone/>
            </a:pPr>
            <a:r>
              <a:rPr lang="en" sz="1550" b="0">
                <a:solidFill>
                  <a:srgbClr val="FFFFFF"/>
                </a:solidFill>
              </a:rPr>
              <a:t>After the CNN Layers, the sequential data is passed into LSTM layer which can effectively capture long term dependencies from the text.</a:t>
            </a:r>
            <a:endParaRPr sz="1550" b="0">
              <a:solidFill>
                <a:srgbClr val="FFFFFF"/>
              </a:solidFill>
            </a:endParaRPr>
          </a:p>
          <a:p>
            <a:pPr marL="0" marR="0" lvl="0" indent="0" algn="just" rtl="0">
              <a:lnSpc>
                <a:spcPct val="115000"/>
              </a:lnSpc>
              <a:spcBef>
                <a:spcPts val="0"/>
              </a:spcBef>
              <a:spcAft>
                <a:spcPts val="0"/>
              </a:spcAft>
              <a:buNone/>
            </a:pPr>
            <a:endParaRPr sz="155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pic>
        <p:nvPicPr>
          <p:cNvPr id="367" name="Google Shape;367;p27"/>
          <p:cNvPicPr preferRelativeResize="0"/>
          <p:nvPr/>
        </p:nvPicPr>
        <p:blipFill>
          <a:blip r:embed="rId3">
            <a:alphaModFix/>
          </a:blip>
          <a:stretch>
            <a:fillRect/>
          </a:stretch>
        </p:blipFill>
        <p:spPr>
          <a:xfrm>
            <a:off x="2444700" y="193587"/>
            <a:ext cx="4254600" cy="4818038"/>
          </a:xfrm>
          <a:prstGeom prst="rect">
            <a:avLst/>
          </a:prstGeom>
          <a:noFill/>
          <a:ln>
            <a:noFill/>
          </a:ln>
        </p:spPr>
      </p:pic>
      <p:pic>
        <p:nvPicPr>
          <p:cNvPr id="368" name="Google Shape;368;p27" descr="Piece of duct tape sticking a note to the slide"/>
          <p:cNvPicPr preferRelativeResize="0"/>
          <p:nvPr/>
        </p:nvPicPr>
        <p:blipFill rotWithShape="1">
          <a:blip r:embed="rId4">
            <a:alphaModFix/>
          </a:blip>
          <a:srcRect l="9244" t="5926" r="2118" b="10011"/>
          <a:stretch/>
        </p:blipFill>
        <p:spPr>
          <a:xfrm rot="154828">
            <a:off x="3536000" y="178151"/>
            <a:ext cx="2072000" cy="736050"/>
          </a:xfrm>
          <a:prstGeom prst="rect">
            <a:avLst/>
          </a:prstGeom>
          <a:noFill/>
          <a:ln>
            <a:noFill/>
          </a:ln>
        </p:spPr>
      </p:pic>
      <p:sp>
        <p:nvSpPr>
          <p:cNvPr id="369" name="Google Shape;369;p27"/>
          <p:cNvSpPr txBox="1"/>
          <p:nvPr/>
        </p:nvSpPr>
        <p:spPr>
          <a:xfrm>
            <a:off x="2855550" y="1177497"/>
            <a:ext cx="3432900" cy="762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600" b="1">
                <a:latin typeface="Maven Pro"/>
                <a:ea typeface="Maven Pro"/>
                <a:cs typeface="Maven Pro"/>
                <a:sym typeface="Maven Pro"/>
              </a:rPr>
              <a:t>Technical Stack</a:t>
            </a:r>
            <a:endParaRPr sz="2600" b="1">
              <a:latin typeface="Maven Pro"/>
              <a:ea typeface="Maven Pro"/>
              <a:cs typeface="Maven Pro"/>
              <a:sym typeface="Maven Pro"/>
            </a:endParaRPr>
          </a:p>
          <a:p>
            <a:pPr marL="0" lvl="0" indent="0" algn="ctr" rtl="0">
              <a:spcBef>
                <a:spcPts val="0"/>
              </a:spcBef>
              <a:spcAft>
                <a:spcPts val="0"/>
              </a:spcAft>
              <a:buNone/>
            </a:pPr>
            <a:r>
              <a:rPr lang="en" sz="2600" b="1">
                <a:latin typeface="Maven Pro"/>
                <a:ea typeface="Maven Pro"/>
                <a:cs typeface="Maven Pro"/>
                <a:sym typeface="Maven Pro"/>
              </a:rPr>
              <a:t>&amp; tools required</a:t>
            </a:r>
            <a:endParaRPr sz="2600" b="1">
              <a:latin typeface="Maven Pro"/>
              <a:ea typeface="Maven Pro"/>
              <a:cs typeface="Maven Pro"/>
              <a:sym typeface="Maven Pro"/>
            </a:endParaRPr>
          </a:p>
        </p:txBody>
      </p:sp>
      <p:sp>
        <p:nvSpPr>
          <p:cNvPr id="370" name="Google Shape;370;p27"/>
          <p:cNvSpPr txBox="1">
            <a:spLocks noGrp="1"/>
          </p:cNvSpPr>
          <p:nvPr>
            <p:ph type="body" idx="4294967295"/>
          </p:nvPr>
        </p:nvSpPr>
        <p:spPr>
          <a:xfrm>
            <a:off x="2855550" y="1408330"/>
            <a:ext cx="3432900" cy="3327900"/>
          </a:xfrm>
          <a:prstGeom prst="rect">
            <a:avLst/>
          </a:prstGeom>
        </p:spPr>
        <p:txBody>
          <a:bodyPr spcFirstLastPara="1" wrap="square" lIns="91425" tIns="91425" rIns="91425" bIns="91425" anchor="t" anchorCtr="0">
            <a:normAutofit/>
          </a:bodyPr>
          <a:lstStyle/>
          <a:p>
            <a:pPr marL="457200" lvl="0" indent="0" algn="l" rtl="0">
              <a:spcBef>
                <a:spcPts val="0"/>
              </a:spcBef>
              <a:spcAft>
                <a:spcPts val="0"/>
              </a:spcAft>
              <a:buNone/>
            </a:pPr>
            <a:endParaRPr sz="1200" b="1">
              <a:latin typeface="Raleway"/>
              <a:ea typeface="Raleway"/>
              <a:cs typeface="Raleway"/>
              <a:sym typeface="Raleway"/>
            </a:endParaRPr>
          </a:p>
          <a:p>
            <a:pPr marL="457200" lvl="0" indent="0" algn="l" rtl="0">
              <a:spcBef>
                <a:spcPts val="1000"/>
              </a:spcBef>
              <a:spcAft>
                <a:spcPts val="0"/>
              </a:spcAft>
              <a:buNone/>
            </a:pPr>
            <a:endParaRPr sz="120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200">
                <a:latin typeface="Raleway"/>
                <a:ea typeface="Raleway"/>
                <a:cs typeface="Raleway"/>
                <a:sym typeface="Raleway"/>
              </a:rPr>
              <a:t>Python language</a:t>
            </a:r>
            <a:endParaRPr sz="1200">
              <a:latin typeface="Raleway"/>
              <a:ea typeface="Raleway"/>
              <a:cs typeface="Raleway"/>
              <a:sym typeface="Raleway"/>
            </a:endParaRPr>
          </a:p>
          <a:p>
            <a:pPr marL="457200" lvl="0" indent="-317500" algn="l" rtl="0">
              <a:spcBef>
                <a:spcPts val="1000"/>
              </a:spcBef>
              <a:spcAft>
                <a:spcPts val="0"/>
              </a:spcAft>
              <a:buClr>
                <a:schemeClr val="dk1"/>
              </a:buClr>
              <a:buSzPts val="1400"/>
              <a:buFont typeface="Raleway"/>
              <a:buChar char="➔"/>
            </a:pPr>
            <a:r>
              <a:rPr lang="en" sz="1200">
                <a:latin typeface="Raleway"/>
                <a:ea typeface="Raleway"/>
                <a:cs typeface="Raleway"/>
                <a:sym typeface="Raleway"/>
              </a:rPr>
              <a:t>We experimented the proposed approaches in jupyter labs and google colab environments</a:t>
            </a:r>
            <a:endParaRPr sz="1200">
              <a:latin typeface="Raleway"/>
              <a:ea typeface="Raleway"/>
              <a:cs typeface="Raleway"/>
              <a:sym typeface="Raleway"/>
            </a:endParaRPr>
          </a:p>
          <a:p>
            <a:pPr marL="457200" lvl="0" indent="-304800" algn="l" rtl="0">
              <a:spcBef>
                <a:spcPts val="1000"/>
              </a:spcBef>
              <a:spcAft>
                <a:spcPts val="1000"/>
              </a:spcAft>
              <a:buSzPts val="1200"/>
              <a:buFont typeface="Raleway"/>
              <a:buChar char="➔"/>
            </a:pPr>
            <a:r>
              <a:rPr lang="en" sz="1200">
                <a:latin typeface="Raleway"/>
                <a:ea typeface="Raleway"/>
                <a:cs typeface="Raleway"/>
                <a:sym typeface="Raleway"/>
              </a:rPr>
              <a:t>Extensively used libraries: Tensorflow, keras, pandas, numpy, matplotlib</a:t>
            </a:r>
            <a:endParaRPr sz="1200">
              <a:latin typeface="Raleway"/>
              <a:ea typeface="Raleway"/>
              <a:cs typeface="Raleway"/>
              <a:sym typeface="Ralew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8"/>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Maven Pro"/>
                <a:ea typeface="Maven Pro"/>
                <a:cs typeface="Maven Pro"/>
                <a:sym typeface="Maven Pro"/>
              </a:rPr>
              <a:t>Challenges Identified</a:t>
            </a:r>
            <a:endParaRPr>
              <a:latin typeface="Nunito"/>
              <a:ea typeface="Nunito"/>
              <a:cs typeface="Nunito"/>
              <a:sym typeface="Nunito"/>
            </a:endParaRPr>
          </a:p>
        </p:txBody>
      </p:sp>
      <p:sp>
        <p:nvSpPr>
          <p:cNvPr id="376" name="Google Shape;376;p28"/>
          <p:cNvSpPr txBox="1">
            <a:spLocks noGrp="1"/>
          </p:cNvSpPr>
          <p:nvPr>
            <p:ph type="title" idx="4294967295"/>
          </p:nvPr>
        </p:nvSpPr>
        <p:spPr>
          <a:xfrm>
            <a:off x="248000" y="587825"/>
            <a:ext cx="7263300" cy="430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3200">
              <a:solidFill>
                <a:srgbClr val="FFFFFF"/>
              </a:solidFill>
            </a:endParaRPr>
          </a:p>
          <a:p>
            <a:pPr marL="457200" marR="0" lvl="0" indent="-317500" algn="just" rtl="0">
              <a:lnSpc>
                <a:spcPct val="115000"/>
              </a:lnSpc>
              <a:spcBef>
                <a:spcPts val="1000"/>
              </a:spcBef>
              <a:spcAft>
                <a:spcPts val="0"/>
              </a:spcAft>
              <a:buClr>
                <a:srgbClr val="FFFFFF"/>
              </a:buClr>
              <a:buSzPts val="1400"/>
              <a:buChar char="●"/>
            </a:pPr>
            <a:r>
              <a:rPr lang="en" sz="1400" b="0">
                <a:solidFill>
                  <a:srgbClr val="FFFFFF"/>
                </a:solidFill>
              </a:rPr>
              <a:t>Limited and constrained accessibility of datasets. Also most datasets in case of depression detection rely on the condition of individual/interviewee being honest.</a:t>
            </a: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457200" marR="0" lvl="0" indent="-317500" algn="just" rtl="0">
              <a:lnSpc>
                <a:spcPct val="115000"/>
              </a:lnSpc>
              <a:spcBef>
                <a:spcPts val="0"/>
              </a:spcBef>
              <a:spcAft>
                <a:spcPts val="0"/>
              </a:spcAft>
              <a:buClr>
                <a:srgbClr val="FFFFFF"/>
              </a:buClr>
              <a:buSzPts val="1400"/>
              <a:buChar char="●"/>
            </a:pPr>
            <a:r>
              <a:rPr lang="en" sz="1400" b="0">
                <a:solidFill>
                  <a:srgbClr val="FFFFFF"/>
                </a:solidFill>
              </a:rPr>
              <a:t>Imbalanced nature of datasets introducing bias into models. Also a key issue of the problem is how to design and extract representative features.</a:t>
            </a: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457200" marR="0" lvl="0" indent="-317500" algn="just" rtl="0">
              <a:lnSpc>
                <a:spcPct val="115000"/>
              </a:lnSpc>
              <a:spcBef>
                <a:spcPts val="0"/>
              </a:spcBef>
              <a:spcAft>
                <a:spcPts val="0"/>
              </a:spcAft>
              <a:buClr>
                <a:srgbClr val="FFFFFF"/>
              </a:buClr>
              <a:buSzPts val="1400"/>
              <a:buChar char="●"/>
            </a:pPr>
            <a:r>
              <a:rPr lang="en" sz="1400" b="0">
                <a:solidFill>
                  <a:srgbClr val="FFFFFF"/>
                </a:solidFill>
              </a:rPr>
              <a:t>Specifically regarding audio datasets, lack of datasets publicly available and size of the available dataset being too large to use them as college students.</a:t>
            </a: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457200" marR="0" lvl="0" indent="-317500" algn="just" rtl="0">
              <a:lnSpc>
                <a:spcPct val="115000"/>
              </a:lnSpc>
              <a:spcBef>
                <a:spcPts val="0"/>
              </a:spcBef>
              <a:spcAft>
                <a:spcPts val="0"/>
              </a:spcAft>
              <a:buClr>
                <a:srgbClr val="FFFFFF"/>
              </a:buClr>
              <a:buSzPts val="1400"/>
              <a:buChar char="●"/>
            </a:pPr>
            <a:r>
              <a:rPr lang="en" sz="1400" b="0">
                <a:solidFill>
                  <a:srgbClr val="FFFFFF"/>
                </a:solidFill>
              </a:rPr>
              <a:t>Less availability of sample codes to refer and high complexity of integrated/ fusion models with audio processing to understand.</a:t>
            </a: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0" lvl="0" indent="0" algn="l" rtl="0">
              <a:lnSpc>
                <a:spcPct val="150000"/>
              </a:lnSpc>
              <a:spcBef>
                <a:spcPts val="0"/>
              </a:spcBef>
              <a:spcAft>
                <a:spcPts val="1000"/>
              </a:spcAft>
              <a:buNone/>
            </a:pPr>
            <a:endParaRPr sz="15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29"/>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Maven Pro"/>
                <a:ea typeface="Maven Pro"/>
                <a:cs typeface="Maven Pro"/>
                <a:sym typeface="Maven Pro"/>
              </a:rPr>
              <a:t>Implementation</a:t>
            </a:r>
            <a:endParaRPr>
              <a:latin typeface="Nunito"/>
              <a:ea typeface="Nunito"/>
              <a:cs typeface="Nunito"/>
              <a:sym typeface="Nunito"/>
            </a:endParaRPr>
          </a:p>
        </p:txBody>
      </p:sp>
      <p:sp>
        <p:nvSpPr>
          <p:cNvPr id="382" name="Google Shape;382;p29"/>
          <p:cNvSpPr txBox="1">
            <a:spLocks noGrp="1"/>
          </p:cNvSpPr>
          <p:nvPr>
            <p:ph type="title" idx="4294967295"/>
          </p:nvPr>
        </p:nvSpPr>
        <p:spPr>
          <a:xfrm>
            <a:off x="248000" y="587825"/>
            <a:ext cx="7263300" cy="430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3200">
              <a:solidFill>
                <a:srgbClr val="FFFFFF"/>
              </a:solidFill>
            </a:endParaRPr>
          </a:p>
          <a:p>
            <a:pPr marL="457200" marR="0" lvl="0" indent="-317500" algn="just" rtl="0">
              <a:lnSpc>
                <a:spcPct val="115000"/>
              </a:lnSpc>
              <a:spcBef>
                <a:spcPts val="1000"/>
              </a:spcBef>
              <a:spcAft>
                <a:spcPts val="0"/>
              </a:spcAft>
              <a:buClr>
                <a:srgbClr val="FFFFFF"/>
              </a:buClr>
              <a:buSzPts val="1400"/>
              <a:buChar char="●"/>
            </a:pPr>
            <a:r>
              <a:rPr lang="en" sz="1400" b="0">
                <a:solidFill>
                  <a:srgbClr val="FFFFFF"/>
                </a:solidFill>
              </a:rPr>
              <a:t>Due to above stated challenges, we have currently implemented the proposed text features model for detecting depression in individuals. </a:t>
            </a: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457200" marR="0" lvl="0" indent="-317500" algn="just" rtl="0">
              <a:lnSpc>
                <a:spcPct val="115000"/>
              </a:lnSpc>
              <a:spcBef>
                <a:spcPts val="0"/>
              </a:spcBef>
              <a:spcAft>
                <a:spcPts val="0"/>
              </a:spcAft>
              <a:buClr>
                <a:srgbClr val="FFFFFF"/>
              </a:buClr>
              <a:buSzPts val="1400"/>
              <a:buChar char="●"/>
            </a:pPr>
            <a:r>
              <a:rPr lang="en" sz="1400" b="0">
                <a:solidFill>
                  <a:srgbClr val="FFFFFF"/>
                </a:solidFill>
              </a:rPr>
              <a:t>For this we have used the data from social media such as twitter. For normal tweets, Sentiment140 dataset is taken and depressive tweets are collected using a twitter scraping tool.</a:t>
            </a: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457200" marR="0" lvl="0" indent="-317500" algn="just" rtl="0">
              <a:lnSpc>
                <a:spcPct val="115000"/>
              </a:lnSpc>
              <a:spcBef>
                <a:spcPts val="0"/>
              </a:spcBef>
              <a:spcAft>
                <a:spcPts val="0"/>
              </a:spcAft>
              <a:buClr>
                <a:srgbClr val="FFFFFF"/>
              </a:buClr>
              <a:buSzPts val="1400"/>
              <a:buChar char="●"/>
            </a:pPr>
            <a:r>
              <a:rPr lang="en" sz="1400" b="0">
                <a:solidFill>
                  <a:srgbClr val="FFFFFF"/>
                </a:solidFill>
              </a:rPr>
              <a:t>This kind of model takes this tweets as text data and predicts whether the user is depressed or not.</a:t>
            </a: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457200" marR="0" lvl="0" indent="-317500" algn="just" rtl="0">
              <a:lnSpc>
                <a:spcPct val="115000"/>
              </a:lnSpc>
              <a:spcBef>
                <a:spcPts val="0"/>
              </a:spcBef>
              <a:spcAft>
                <a:spcPts val="0"/>
              </a:spcAft>
              <a:buClr>
                <a:srgbClr val="FFFFFF"/>
              </a:buClr>
              <a:buSzPts val="1400"/>
              <a:buChar char="●"/>
            </a:pPr>
            <a:r>
              <a:rPr lang="en" sz="1400" b="0">
                <a:solidFill>
                  <a:srgbClr val="FFFFFF"/>
                </a:solidFill>
              </a:rPr>
              <a:t>The steps for this implementation are as follows:</a:t>
            </a: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0" lvl="0" indent="0" algn="l" rtl="0">
              <a:lnSpc>
                <a:spcPct val="150000"/>
              </a:lnSpc>
              <a:spcBef>
                <a:spcPts val="0"/>
              </a:spcBef>
              <a:spcAft>
                <a:spcPts val="1000"/>
              </a:spcAft>
              <a:buNone/>
            </a:pPr>
            <a:endParaRPr sz="15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0"/>
          <p:cNvSpPr/>
          <p:nvPr/>
        </p:nvSpPr>
        <p:spPr>
          <a:xfrm>
            <a:off x="2315250" y="1802200"/>
            <a:ext cx="605100" cy="381600"/>
          </a:xfrm>
          <a:prstGeom prst="rightArrow">
            <a:avLst>
              <a:gd name="adj1" fmla="val 50000"/>
              <a:gd name="adj2" fmla="val 50000"/>
            </a:avLst>
          </a:prstGeom>
          <a:solidFill>
            <a:schemeClr val="lt1"/>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600">
              <a:solidFill>
                <a:schemeClr val="lt1"/>
              </a:solidFill>
              <a:latin typeface="Times New Roman"/>
              <a:ea typeface="Times New Roman"/>
              <a:cs typeface="Times New Roman"/>
              <a:sym typeface="Times New Roman"/>
            </a:endParaRPr>
          </a:p>
        </p:txBody>
      </p:sp>
      <p:sp>
        <p:nvSpPr>
          <p:cNvPr id="388" name="Google Shape;388;p30"/>
          <p:cNvSpPr txBox="1"/>
          <p:nvPr/>
        </p:nvSpPr>
        <p:spPr>
          <a:xfrm>
            <a:off x="460425" y="1685200"/>
            <a:ext cx="1565400" cy="923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600" b="1" i="1">
                <a:solidFill>
                  <a:schemeClr val="lt1"/>
                </a:solidFill>
                <a:latin typeface="Times New Roman"/>
                <a:ea typeface="Times New Roman"/>
                <a:cs typeface="Times New Roman"/>
                <a:sym typeface="Times New Roman"/>
              </a:rPr>
              <a:t>Data Preprocessing</a:t>
            </a:r>
            <a:endParaRPr sz="1600" b="1" i="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600" i="1">
              <a:solidFill>
                <a:schemeClr val="lt1"/>
              </a:solidFill>
              <a:latin typeface="Times New Roman"/>
              <a:ea typeface="Times New Roman"/>
              <a:cs typeface="Times New Roman"/>
              <a:sym typeface="Times New Roman"/>
            </a:endParaRPr>
          </a:p>
        </p:txBody>
      </p:sp>
      <p:sp>
        <p:nvSpPr>
          <p:cNvPr id="389" name="Google Shape;389;p30"/>
          <p:cNvSpPr txBox="1"/>
          <p:nvPr/>
        </p:nvSpPr>
        <p:spPr>
          <a:xfrm>
            <a:off x="5629725" y="3293400"/>
            <a:ext cx="2330700" cy="431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600" b="1" i="1">
                <a:solidFill>
                  <a:schemeClr val="lt1"/>
                </a:solidFill>
                <a:latin typeface="Times New Roman"/>
                <a:ea typeface="Times New Roman"/>
                <a:cs typeface="Times New Roman"/>
                <a:sym typeface="Times New Roman"/>
              </a:rPr>
              <a:t>Model Prediction </a:t>
            </a:r>
            <a:endParaRPr sz="1600" b="1" i="1">
              <a:solidFill>
                <a:schemeClr val="lt1"/>
              </a:solidFill>
              <a:latin typeface="Times New Roman"/>
              <a:ea typeface="Times New Roman"/>
              <a:cs typeface="Times New Roman"/>
              <a:sym typeface="Times New Roman"/>
            </a:endParaRPr>
          </a:p>
        </p:txBody>
      </p:sp>
      <p:sp>
        <p:nvSpPr>
          <p:cNvPr id="390" name="Google Shape;390;p30"/>
          <p:cNvSpPr txBox="1"/>
          <p:nvPr/>
        </p:nvSpPr>
        <p:spPr>
          <a:xfrm>
            <a:off x="6120625" y="1792900"/>
            <a:ext cx="1614900" cy="431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endParaRPr sz="1600" b="1" i="1">
              <a:solidFill>
                <a:schemeClr val="lt1"/>
              </a:solidFill>
              <a:latin typeface="Times New Roman"/>
              <a:ea typeface="Times New Roman"/>
              <a:cs typeface="Times New Roman"/>
              <a:sym typeface="Times New Roman"/>
            </a:endParaRPr>
          </a:p>
        </p:txBody>
      </p:sp>
      <p:sp>
        <p:nvSpPr>
          <p:cNvPr id="391" name="Google Shape;391;p30"/>
          <p:cNvSpPr txBox="1"/>
          <p:nvPr/>
        </p:nvSpPr>
        <p:spPr>
          <a:xfrm>
            <a:off x="3209775" y="1669900"/>
            <a:ext cx="1565400" cy="677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600" b="1" i="1">
                <a:solidFill>
                  <a:schemeClr val="lt1"/>
                </a:solidFill>
                <a:latin typeface="Times New Roman"/>
                <a:ea typeface="Times New Roman"/>
                <a:cs typeface="Times New Roman"/>
                <a:sym typeface="Times New Roman"/>
              </a:rPr>
              <a:t>Tokenization and Embedding</a:t>
            </a:r>
            <a:endParaRPr sz="1600" b="1" i="1">
              <a:solidFill>
                <a:schemeClr val="lt1"/>
              </a:solidFill>
              <a:latin typeface="Times New Roman"/>
              <a:ea typeface="Times New Roman"/>
              <a:cs typeface="Times New Roman"/>
              <a:sym typeface="Times New Roman"/>
            </a:endParaRPr>
          </a:p>
        </p:txBody>
      </p:sp>
      <p:sp>
        <p:nvSpPr>
          <p:cNvPr id="392" name="Google Shape;392;p30"/>
          <p:cNvSpPr/>
          <p:nvPr/>
        </p:nvSpPr>
        <p:spPr>
          <a:xfrm>
            <a:off x="4963800" y="1802200"/>
            <a:ext cx="605100" cy="381600"/>
          </a:xfrm>
          <a:prstGeom prst="rightArrow">
            <a:avLst>
              <a:gd name="adj1" fmla="val 50000"/>
              <a:gd name="adj2" fmla="val 50000"/>
            </a:avLst>
          </a:prstGeom>
          <a:solidFill>
            <a:schemeClr val="lt1"/>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a:solidFill>
                <a:schemeClr val="lt1"/>
              </a:solidFill>
              <a:latin typeface="Times New Roman"/>
              <a:ea typeface="Times New Roman"/>
              <a:cs typeface="Times New Roman"/>
              <a:sym typeface="Times New Roman"/>
            </a:endParaRPr>
          </a:p>
        </p:txBody>
      </p:sp>
      <p:sp>
        <p:nvSpPr>
          <p:cNvPr id="393" name="Google Shape;393;p30"/>
          <p:cNvSpPr/>
          <p:nvPr/>
        </p:nvSpPr>
        <p:spPr>
          <a:xfrm rot="5400000">
            <a:off x="6397525" y="2510950"/>
            <a:ext cx="605100" cy="381600"/>
          </a:xfrm>
          <a:prstGeom prst="rightArrow">
            <a:avLst>
              <a:gd name="adj1" fmla="val 50000"/>
              <a:gd name="adj2" fmla="val 50000"/>
            </a:avLst>
          </a:prstGeom>
          <a:solidFill>
            <a:schemeClr val="lt1"/>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sz="1600">
              <a:solidFill>
                <a:schemeClr val="lt1"/>
              </a:solidFill>
              <a:latin typeface="Times New Roman"/>
              <a:ea typeface="Times New Roman"/>
              <a:cs typeface="Times New Roman"/>
              <a:sym typeface="Times New Roman"/>
            </a:endParaRPr>
          </a:p>
        </p:txBody>
      </p:sp>
      <p:sp>
        <p:nvSpPr>
          <p:cNvPr id="394" name="Google Shape;394;p30"/>
          <p:cNvSpPr txBox="1"/>
          <p:nvPr/>
        </p:nvSpPr>
        <p:spPr>
          <a:xfrm>
            <a:off x="398000" y="2316625"/>
            <a:ext cx="244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i="1">
                <a:solidFill>
                  <a:schemeClr val="lt1"/>
                </a:solidFill>
                <a:latin typeface="Times New Roman"/>
                <a:ea typeface="Times New Roman"/>
                <a:cs typeface="Times New Roman"/>
                <a:sym typeface="Times New Roman"/>
              </a:rPr>
              <a:t>(expand contractions, remove punctuations and stop words)</a:t>
            </a:r>
            <a:endParaRPr sz="1600" i="1">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600">
              <a:latin typeface="Times New Roman"/>
              <a:ea typeface="Times New Roman"/>
              <a:cs typeface="Times New Roman"/>
              <a:sym typeface="Times New Roman"/>
            </a:endParaRPr>
          </a:p>
        </p:txBody>
      </p:sp>
      <p:sp>
        <p:nvSpPr>
          <p:cNvPr id="395" name="Google Shape;395;p30"/>
          <p:cNvSpPr txBox="1"/>
          <p:nvPr/>
        </p:nvSpPr>
        <p:spPr>
          <a:xfrm>
            <a:off x="2920350" y="2399200"/>
            <a:ext cx="24492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i="1">
                <a:solidFill>
                  <a:schemeClr val="lt1"/>
                </a:solidFill>
                <a:latin typeface="Times New Roman"/>
                <a:ea typeface="Times New Roman"/>
                <a:cs typeface="Times New Roman"/>
                <a:sym typeface="Times New Roman"/>
              </a:rPr>
              <a:t>(separating text into tokens and word vectors)</a:t>
            </a:r>
            <a:endParaRPr sz="1600" i="1">
              <a:solidFill>
                <a:schemeClr val="lt1"/>
              </a:solidFill>
              <a:latin typeface="Times New Roman"/>
              <a:ea typeface="Times New Roman"/>
              <a:cs typeface="Times New Roman"/>
              <a:sym typeface="Times New Roman"/>
            </a:endParaRPr>
          </a:p>
        </p:txBody>
      </p:sp>
      <p:sp>
        <p:nvSpPr>
          <p:cNvPr id="396" name="Google Shape;396;p30"/>
          <p:cNvSpPr txBox="1"/>
          <p:nvPr/>
        </p:nvSpPr>
        <p:spPr>
          <a:xfrm>
            <a:off x="7205150" y="1243275"/>
            <a:ext cx="20205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i="1">
              <a:solidFill>
                <a:schemeClr val="lt1"/>
              </a:solidFill>
              <a:latin typeface="Times New Roman"/>
              <a:ea typeface="Times New Roman"/>
              <a:cs typeface="Times New Roman"/>
              <a:sym typeface="Times New Roman"/>
            </a:endParaRPr>
          </a:p>
        </p:txBody>
      </p:sp>
      <p:sp>
        <p:nvSpPr>
          <p:cNvPr id="397" name="Google Shape;397;p30"/>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Times New Roman"/>
                <a:ea typeface="Times New Roman"/>
                <a:cs typeface="Times New Roman"/>
                <a:sym typeface="Times New Roman"/>
              </a:rPr>
              <a:t>Workflow</a:t>
            </a:r>
            <a:endParaRPr>
              <a:latin typeface="Times New Roman"/>
              <a:ea typeface="Times New Roman"/>
              <a:cs typeface="Times New Roman"/>
              <a:sym typeface="Times New Roman"/>
            </a:endParaRPr>
          </a:p>
        </p:txBody>
      </p:sp>
      <p:sp>
        <p:nvSpPr>
          <p:cNvPr id="398" name="Google Shape;398;p30"/>
          <p:cNvSpPr txBox="1"/>
          <p:nvPr/>
        </p:nvSpPr>
        <p:spPr>
          <a:xfrm>
            <a:off x="5959125" y="1792900"/>
            <a:ext cx="1671900" cy="4311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1600" b="1" i="1">
                <a:solidFill>
                  <a:schemeClr val="lt1"/>
                </a:solidFill>
                <a:latin typeface="Times New Roman"/>
                <a:ea typeface="Times New Roman"/>
                <a:cs typeface="Times New Roman"/>
                <a:sym typeface="Times New Roman"/>
              </a:rPr>
              <a:t>Building Models</a:t>
            </a:r>
            <a:endParaRPr sz="1600" b="1" i="1">
              <a:solidFill>
                <a:schemeClr val="lt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pic>
        <p:nvPicPr>
          <p:cNvPr id="403" name="Google Shape;403;p31"/>
          <p:cNvPicPr preferRelativeResize="0"/>
          <p:nvPr/>
        </p:nvPicPr>
        <p:blipFill>
          <a:blip r:embed="rId3">
            <a:alphaModFix/>
          </a:blip>
          <a:stretch>
            <a:fillRect/>
          </a:stretch>
        </p:blipFill>
        <p:spPr>
          <a:xfrm>
            <a:off x="740425" y="193587"/>
            <a:ext cx="4254600" cy="4818038"/>
          </a:xfrm>
          <a:prstGeom prst="rect">
            <a:avLst/>
          </a:prstGeom>
          <a:noFill/>
          <a:ln>
            <a:noFill/>
          </a:ln>
        </p:spPr>
      </p:pic>
      <p:pic>
        <p:nvPicPr>
          <p:cNvPr id="404" name="Google Shape;404;p31" descr="Piece of duct tape sticking a note to the slide"/>
          <p:cNvPicPr preferRelativeResize="0"/>
          <p:nvPr/>
        </p:nvPicPr>
        <p:blipFill rotWithShape="1">
          <a:blip r:embed="rId4">
            <a:alphaModFix/>
          </a:blip>
          <a:srcRect l="9244" t="5926" r="2118" b="10011"/>
          <a:stretch/>
        </p:blipFill>
        <p:spPr>
          <a:xfrm rot="154828">
            <a:off x="1831725" y="178151"/>
            <a:ext cx="2072000" cy="736050"/>
          </a:xfrm>
          <a:prstGeom prst="rect">
            <a:avLst/>
          </a:prstGeom>
          <a:noFill/>
          <a:ln>
            <a:noFill/>
          </a:ln>
        </p:spPr>
      </p:pic>
      <p:sp>
        <p:nvSpPr>
          <p:cNvPr id="405" name="Google Shape;405;p31"/>
          <p:cNvSpPr txBox="1"/>
          <p:nvPr/>
        </p:nvSpPr>
        <p:spPr>
          <a:xfrm>
            <a:off x="1151275" y="718247"/>
            <a:ext cx="3432900" cy="762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3000" b="1">
              <a:solidFill>
                <a:schemeClr val="lt2"/>
              </a:solidFill>
              <a:latin typeface="Raleway"/>
              <a:ea typeface="Raleway"/>
              <a:cs typeface="Raleway"/>
              <a:sym typeface="Raleway"/>
            </a:endParaRPr>
          </a:p>
        </p:txBody>
      </p:sp>
      <p:sp>
        <p:nvSpPr>
          <p:cNvPr id="406" name="Google Shape;406;p31"/>
          <p:cNvSpPr txBox="1">
            <a:spLocks noGrp="1"/>
          </p:cNvSpPr>
          <p:nvPr>
            <p:ph type="body" idx="4294967295"/>
          </p:nvPr>
        </p:nvSpPr>
        <p:spPr>
          <a:xfrm>
            <a:off x="1139100" y="718250"/>
            <a:ext cx="3432900" cy="374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2"/>
              </a:buClr>
              <a:buSzPts val="1100"/>
              <a:buFont typeface="Arial"/>
              <a:buNone/>
            </a:pPr>
            <a:endParaRPr sz="1200">
              <a:latin typeface="Raleway"/>
              <a:ea typeface="Raleway"/>
              <a:cs typeface="Raleway"/>
              <a:sym typeface="Raleway"/>
            </a:endParaRPr>
          </a:p>
          <a:p>
            <a:pPr marL="457200" lvl="0" indent="-317500" algn="l" rtl="0">
              <a:spcBef>
                <a:spcPts val="1200"/>
              </a:spcBef>
              <a:spcAft>
                <a:spcPts val="0"/>
              </a:spcAft>
              <a:buClr>
                <a:schemeClr val="dk1"/>
              </a:buClr>
              <a:buSzPts val="1400"/>
              <a:buFont typeface="Maven Pro"/>
              <a:buChar char="➔"/>
            </a:pPr>
            <a:r>
              <a:rPr lang="en" sz="1400">
                <a:latin typeface="Maven Pro"/>
                <a:ea typeface="Maven Pro"/>
                <a:cs typeface="Maven Pro"/>
                <a:sym typeface="Maven Pro"/>
              </a:rPr>
              <a:t>While implementing, initially these extracted text features were passed to machine learning models such as Naive Bayes and State Vector Machine (SVM).</a:t>
            </a:r>
            <a:endParaRPr sz="1400">
              <a:latin typeface="Maven Pro"/>
              <a:ea typeface="Maven Pro"/>
              <a:cs typeface="Maven Pro"/>
              <a:sym typeface="Maven Pro"/>
            </a:endParaRPr>
          </a:p>
          <a:p>
            <a:pPr marL="457200" lvl="0" indent="-317500" algn="l" rtl="0">
              <a:spcBef>
                <a:spcPts val="1000"/>
              </a:spcBef>
              <a:spcAft>
                <a:spcPts val="1000"/>
              </a:spcAft>
              <a:buClr>
                <a:schemeClr val="dk1"/>
              </a:buClr>
              <a:buSzPts val="1400"/>
              <a:buFont typeface="Raleway"/>
              <a:buChar char="➔"/>
            </a:pPr>
            <a:r>
              <a:rPr lang="en" sz="1400">
                <a:latin typeface="Maven Pro"/>
                <a:ea typeface="Maven Pro"/>
                <a:cs typeface="Maven Pro"/>
                <a:sym typeface="Maven Pro"/>
              </a:rPr>
              <a:t>After testing those models, we applied a CNN- LSTM model with an embedding layer, a convolutional stage (Conv + max pooling + dropout), an lstm layer and finally a dense layer.</a:t>
            </a:r>
            <a:endParaRPr sz="1200">
              <a:latin typeface="Raleway"/>
              <a:ea typeface="Raleway"/>
              <a:cs typeface="Raleway"/>
              <a:sym typeface="Raleway"/>
            </a:endParaRPr>
          </a:p>
        </p:txBody>
      </p:sp>
      <p:pic>
        <p:nvPicPr>
          <p:cNvPr id="407" name="Google Shape;407;p31"/>
          <p:cNvPicPr preferRelativeResize="0"/>
          <p:nvPr/>
        </p:nvPicPr>
        <p:blipFill>
          <a:blip r:embed="rId5">
            <a:alphaModFix/>
          </a:blip>
          <a:stretch>
            <a:fillRect/>
          </a:stretch>
        </p:blipFill>
        <p:spPr>
          <a:xfrm>
            <a:off x="6072200" y="1562475"/>
            <a:ext cx="2466474" cy="2466474"/>
          </a:xfrm>
          <a:prstGeom prst="rect">
            <a:avLst/>
          </a:prstGeom>
          <a:noFill/>
          <a:ln>
            <a:noFill/>
          </a:ln>
        </p:spPr>
      </p:pic>
      <p:sp>
        <p:nvSpPr>
          <p:cNvPr id="408" name="Google Shape;408;p31"/>
          <p:cNvSpPr txBox="1"/>
          <p:nvPr/>
        </p:nvSpPr>
        <p:spPr>
          <a:xfrm>
            <a:off x="6320675" y="642950"/>
            <a:ext cx="1969500" cy="615600"/>
          </a:xfrm>
          <a:prstGeom prst="rect">
            <a:avLst/>
          </a:prstGeom>
          <a:solidFill>
            <a:schemeClr val="lt1"/>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latin typeface="Maven Pro"/>
                <a:ea typeface="Maven Pro"/>
                <a:cs typeface="Maven Pro"/>
                <a:sym typeface="Maven Pro"/>
              </a:rPr>
              <a:t>Word cloud for depressed words</a:t>
            </a:r>
            <a:endParaRPr>
              <a:latin typeface="Maven Pro"/>
              <a:ea typeface="Maven Pro"/>
              <a:cs typeface="Maven Pro"/>
              <a:sym typeface="Maven Pr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idx="4294967295"/>
          </p:nvPr>
        </p:nvSpPr>
        <p:spPr>
          <a:xfrm>
            <a:off x="1973400" y="74825"/>
            <a:ext cx="5197200" cy="5511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SzPts val="990"/>
              <a:buNone/>
            </a:pPr>
            <a:r>
              <a:rPr lang="en" sz="1720">
                <a:solidFill>
                  <a:srgbClr val="FFFFFF"/>
                </a:solidFill>
              </a:rPr>
              <a:t>Table of Contents</a:t>
            </a:r>
            <a:endParaRPr sz="1720">
              <a:solidFill>
                <a:srgbClr val="FFFFFF"/>
              </a:solidFill>
            </a:endParaRPr>
          </a:p>
        </p:txBody>
      </p:sp>
      <p:graphicFrame>
        <p:nvGraphicFramePr>
          <p:cNvPr id="284" name="Google Shape;284;p14"/>
          <p:cNvGraphicFramePr/>
          <p:nvPr/>
        </p:nvGraphicFramePr>
        <p:xfrm>
          <a:off x="1793113" y="454267"/>
          <a:ext cx="5557750" cy="4754685"/>
        </p:xfrm>
        <a:graphic>
          <a:graphicData uri="http://schemas.openxmlformats.org/drawingml/2006/table">
            <a:tbl>
              <a:tblPr>
                <a:noFill/>
                <a:tableStyleId>{943F0210-5206-4D12-BA4A-7D46621EDD8E}</a:tableStyleId>
              </a:tblPr>
              <a:tblGrid>
                <a:gridCol w="577400">
                  <a:extLst>
                    <a:ext uri="{9D8B030D-6E8A-4147-A177-3AD203B41FA5}">
                      <a16:colId xmlns:a16="http://schemas.microsoft.com/office/drawing/2014/main" val="20000"/>
                    </a:ext>
                  </a:extLst>
                </a:gridCol>
                <a:gridCol w="3127750">
                  <a:extLst>
                    <a:ext uri="{9D8B030D-6E8A-4147-A177-3AD203B41FA5}">
                      <a16:colId xmlns:a16="http://schemas.microsoft.com/office/drawing/2014/main" val="20001"/>
                    </a:ext>
                  </a:extLst>
                </a:gridCol>
                <a:gridCol w="1852600">
                  <a:extLst>
                    <a:ext uri="{9D8B030D-6E8A-4147-A177-3AD203B41FA5}">
                      <a16:colId xmlns:a16="http://schemas.microsoft.com/office/drawing/2014/main" val="20002"/>
                    </a:ext>
                  </a:extLst>
                </a:gridCol>
              </a:tblGrid>
              <a:tr h="396225">
                <a:tc>
                  <a:txBody>
                    <a:bodyPr/>
                    <a:lstStyle/>
                    <a:p>
                      <a:pPr marL="0" marR="0" lvl="0" indent="0" algn="l" rtl="0">
                        <a:lnSpc>
                          <a:spcPct val="100000"/>
                        </a:lnSpc>
                        <a:spcBef>
                          <a:spcPts val="0"/>
                        </a:spcBef>
                        <a:spcAft>
                          <a:spcPts val="0"/>
                        </a:spcAft>
                        <a:buNone/>
                      </a:pPr>
                      <a:r>
                        <a:rPr lang="en" sz="1000" b="1">
                          <a:solidFill>
                            <a:srgbClr val="FFFFFF"/>
                          </a:solidFill>
                          <a:latin typeface="Maven Pro"/>
                          <a:ea typeface="Maven Pro"/>
                          <a:cs typeface="Maven Pro"/>
                          <a:sym typeface="Maven Pro"/>
                        </a:rPr>
                        <a:t>S.No.</a:t>
                      </a:r>
                      <a:endParaRPr sz="1000" b="1">
                        <a:solidFill>
                          <a:srgbClr val="FFFFFF"/>
                        </a:solidFill>
                        <a:latin typeface="Maven Pro"/>
                        <a:ea typeface="Maven Pro"/>
                        <a:cs typeface="Maven Pro"/>
                        <a:sym typeface="Maven Pro"/>
                      </a:endParaRPr>
                    </a:p>
                  </a:txBody>
                  <a:tcPr marL="91425" marR="91425" marT="91425" marB="91425"/>
                </a:tc>
                <a:tc>
                  <a:txBody>
                    <a:bodyPr/>
                    <a:lstStyle/>
                    <a:p>
                      <a:pPr marL="0" marR="0" lvl="0" indent="0" algn="l" rtl="0">
                        <a:lnSpc>
                          <a:spcPct val="100000"/>
                        </a:lnSpc>
                        <a:spcBef>
                          <a:spcPts val="0"/>
                        </a:spcBef>
                        <a:spcAft>
                          <a:spcPts val="0"/>
                        </a:spcAft>
                        <a:buNone/>
                      </a:pPr>
                      <a:r>
                        <a:rPr lang="en" sz="1000" b="1">
                          <a:solidFill>
                            <a:srgbClr val="FFFFFF"/>
                          </a:solidFill>
                          <a:latin typeface="Maven Pro"/>
                          <a:ea typeface="Maven Pro"/>
                          <a:cs typeface="Maven Pro"/>
                          <a:sym typeface="Maven Pro"/>
                        </a:rPr>
                        <a:t>Topic</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0"/>
                  </a:ext>
                </a:extLst>
              </a:tr>
              <a:tr h="396225">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1.</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Abstract</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1"/>
                  </a:ext>
                </a:extLst>
              </a:tr>
              <a:tr h="396225">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2.</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 Introduction</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2"/>
                  </a:ext>
                </a:extLst>
              </a:tr>
              <a:tr h="396225">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3.</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Related work &amp; </a:t>
                      </a:r>
                      <a:r>
                        <a:rPr lang="en" sz="1000" b="1">
                          <a:solidFill>
                            <a:schemeClr val="lt1"/>
                          </a:solidFill>
                          <a:latin typeface="Maven Pro"/>
                          <a:ea typeface="Maven Pro"/>
                          <a:cs typeface="Maven Pro"/>
                          <a:sym typeface="Maven Pro"/>
                        </a:rPr>
                        <a:t>Literature Review Table</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4.</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Motivation and Objective</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4"/>
                  </a:ext>
                </a:extLst>
              </a:tr>
              <a:tr h="396225">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5.</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Proposed Approach</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5"/>
                  </a:ext>
                </a:extLst>
              </a:tr>
              <a:tr h="396225">
                <a:tc>
                  <a:txBody>
                    <a:bodyPr/>
                    <a:lstStyle/>
                    <a:p>
                      <a:pPr marL="0" lvl="0" indent="0" algn="l" rtl="0">
                        <a:spcBef>
                          <a:spcPts val="0"/>
                        </a:spcBef>
                        <a:spcAft>
                          <a:spcPts val="0"/>
                        </a:spcAft>
                        <a:buNone/>
                      </a:pPr>
                      <a:r>
                        <a:rPr lang="en" sz="1000" b="1">
                          <a:solidFill>
                            <a:schemeClr val="lt1"/>
                          </a:solidFill>
                          <a:latin typeface="Maven Pro"/>
                          <a:ea typeface="Maven Pro"/>
                          <a:cs typeface="Maven Pro"/>
                          <a:sym typeface="Maven Pro"/>
                        </a:rPr>
                        <a:t>6.</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Technical stack </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6"/>
                  </a:ext>
                </a:extLst>
              </a:tr>
              <a:tr h="396225">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7.</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Challenges faced</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7"/>
                  </a:ext>
                </a:extLst>
              </a:tr>
              <a:tr h="396225">
                <a:tc>
                  <a:txBody>
                    <a:bodyPr/>
                    <a:lstStyle/>
                    <a:p>
                      <a:pPr marL="0" lvl="0" indent="0" algn="l" rtl="0">
                        <a:spcBef>
                          <a:spcPts val="0"/>
                        </a:spcBef>
                        <a:spcAft>
                          <a:spcPts val="0"/>
                        </a:spcAft>
                        <a:buNone/>
                      </a:pPr>
                      <a:r>
                        <a:rPr lang="en" sz="1000" b="1">
                          <a:solidFill>
                            <a:schemeClr val="lt1"/>
                          </a:solidFill>
                          <a:latin typeface="Maven Pro"/>
                          <a:ea typeface="Maven Pro"/>
                          <a:cs typeface="Maven Pro"/>
                          <a:sym typeface="Maven Pro"/>
                        </a:rPr>
                        <a:t>8.</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Implementation</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8"/>
                  </a:ext>
                </a:extLst>
              </a:tr>
              <a:tr h="396225">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9.</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Results and Conclusion </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09"/>
                  </a:ext>
                </a:extLst>
              </a:tr>
              <a:tr h="396225">
                <a:tc>
                  <a:txBody>
                    <a:bodyPr/>
                    <a:lstStyle/>
                    <a:p>
                      <a:pPr marL="0" lvl="0" indent="0" algn="l" rtl="0">
                        <a:spcBef>
                          <a:spcPts val="0"/>
                        </a:spcBef>
                        <a:spcAft>
                          <a:spcPts val="0"/>
                        </a:spcAft>
                        <a:buNone/>
                      </a:pPr>
                      <a:r>
                        <a:rPr lang="en" sz="1000" b="1">
                          <a:solidFill>
                            <a:schemeClr val="lt1"/>
                          </a:solidFill>
                          <a:latin typeface="Maven Pro"/>
                          <a:ea typeface="Maven Pro"/>
                          <a:cs typeface="Maven Pro"/>
                          <a:sym typeface="Maven Pro"/>
                        </a:rPr>
                        <a:t>10. </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sz="1000" b="1">
                          <a:solidFill>
                            <a:schemeClr val="lt1"/>
                          </a:solidFill>
                          <a:latin typeface="Maven Pro"/>
                          <a:ea typeface="Maven Pro"/>
                          <a:cs typeface="Maven Pro"/>
                          <a:sym typeface="Maven Pro"/>
                        </a:rPr>
                        <a:t>Future work</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10"/>
                  </a:ext>
                </a:extLst>
              </a:tr>
              <a:tr h="396225">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11.</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r>
                        <a:rPr lang="en" sz="1000" b="1">
                          <a:solidFill>
                            <a:srgbClr val="FFFFFF"/>
                          </a:solidFill>
                          <a:latin typeface="Maven Pro"/>
                          <a:ea typeface="Maven Pro"/>
                          <a:cs typeface="Maven Pro"/>
                          <a:sym typeface="Maven Pro"/>
                        </a:rPr>
                        <a:t>References</a:t>
                      </a:r>
                      <a:endParaRPr sz="1000" b="1">
                        <a:solidFill>
                          <a:srgbClr val="FFFFFF"/>
                        </a:solidFill>
                        <a:latin typeface="Maven Pro"/>
                        <a:ea typeface="Maven Pro"/>
                        <a:cs typeface="Maven Pro"/>
                        <a:sym typeface="Maven Pro"/>
                      </a:endParaRPr>
                    </a:p>
                  </a:txBody>
                  <a:tcPr marL="91425" marR="91425" marT="91425" marB="91425"/>
                </a:tc>
                <a:tc>
                  <a:txBody>
                    <a:bodyPr/>
                    <a:lstStyle/>
                    <a:p>
                      <a:pPr marL="0" lvl="0" indent="0" algn="l" rtl="0">
                        <a:spcBef>
                          <a:spcPts val="0"/>
                        </a:spcBef>
                        <a:spcAft>
                          <a:spcPts val="0"/>
                        </a:spcAft>
                        <a:buNone/>
                      </a:pPr>
                      <a:endParaRPr>
                        <a:latin typeface="Maven Pro"/>
                        <a:ea typeface="Maven Pro"/>
                        <a:cs typeface="Maven Pro"/>
                        <a:sym typeface="Maven Pro"/>
                      </a:endParaRPr>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32"/>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Maven Pro"/>
                <a:ea typeface="Maven Pro"/>
                <a:cs typeface="Maven Pro"/>
                <a:sym typeface="Maven Pro"/>
              </a:rPr>
              <a:t>Results  </a:t>
            </a:r>
            <a:endParaRPr>
              <a:latin typeface="Nunito"/>
              <a:ea typeface="Nunito"/>
              <a:cs typeface="Nunito"/>
              <a:sym typeface="Nunito"/>
            </a:endParaRPr>
          </a:p>
        </p:txBody>
      </p:sp>
      <p:sp>
        <p:nvSpPr>
          <p:cNvPr id="414" name="Google Shape;414;p32"/>
          <p:cNvSpPr txBox="1">
            <a:spLocks noGrp="1"/>
          </p:cNvSpPr>
          <p:nvPr>
            <p:ph type="title" idx="4294967295"/>
          </p:nvPr>
        </p:nvSpPr>
        <p:spPr>
          <a:xfrm>
            <a:off x="278600" y="802125"/>
            <a:ext cx="5201700" cy="430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1550">
              <a:solidFill>
                <a:srgbClr val="FFFFFF"/>
              </a:solidFill>
            </a:endParaRPr>
          </a:p>
          <a:p>
            <a:pPr marL="457200" marR="0" lvl="0" indent="-327025" algn="just" rtl="0">
              <a:lnSpc>
                <a:spcPct val="115000"/>
              </a:lnSpc>
              <a:spcBef>
                <a:spcPts val="1000"/>
              </a:spcBef>
              <a:spcAft>
                <a:spcPts val="0"/>
              </a:spcAft>
              <a:buClr>
                <a:srgbClr val="FFFFFF"/>
              </a:buClr>
              <a:buSzPts val="1550"/>
              <a:buChar char="●"/>
            </a:pPr>
            <a:r>
              <a:rPr lang="en" sz="1550" b="0">
                <a:solidFill>
                  <a:srgbClr val="FFFFFF"/>
                </a:solidFill>
              </a:rPr>
              <a:t>The CNN- LSTM model for text based </a:t>
            </a:r>
            <a:r>
              <a:rPr lang="en" sz="1550" b="0">
                <a:solidFill>
                  <a:schemeClr val="lt1"/>
                </a:solidFill>
              </a:rPr>
              <a:t>depression detection </a:t>
            </a:r>
            <a:r>
              <a:rPr lang="en" sz="1550" b="0">
                <a:solidFill>
                  <a:srgbClr val="FFFFFF"/>
                </a:solidFill>
              </a:rPr>
              <a:t>from tweets of an individual gave an accuracy of around 90% with an F1 score of 92%. This accuracy was better than the other machine learning models and simple neural network and can be increased by increasing the data size for better training. </a:t>
            </a:r>
            <a:endParaRPr sz="1550" b="0">
              <a:solidFill>
                <a:srgbClr val="FFFFFF"/>
              </a:solidFill>
            </a:endParaRPr>
          </a:p>
          <a:p>
            <a:pPr marL="457200" marR="0" lvl="0" indent="-327025" algn="just" rtl="0">
              <a:lnSpc>
                <a:spcPct val="115000"/>
              </a:lnSpc>
              <a:spcBef>
                <a:spcPts val="0"/>
              </a:spcBef>
              <a:spcAft>
                <a:spcPts val="0"/>
              </a:spcAft>
              <a:buClr>
                <a:srgbClr val="FFFFFF"/>
              </a:buClr>
              <a:buSzPts val="1550"/>
              <a:buChar char="●"/>
            </a:pPr>
            <a:r>
              <a:rPr lang="en" sz="1550" b="0">
                <a:solidFill>
                  <a:srgbClr val="FFFFFF"/>
                </a:solidFill>
              </a:rPr>
              <a:t>The confusion matrix is shown.</a:t>
            </a:r>
            <a:endParaRPr sz="1550" b="0">
              <a:solidFill>
                <a:srgbClr val="FFFFFF"/>
              </a:solidFill>
            </a:endParaRPr>
          </a:p>
          <a:p>
            <a:pPr marL="0" marR="0" lvl="0" indent="0" algn="just" rtl="0">
              <a:lnSpc>
                <a:spcPct val="115000"/>
              </a:lnSpc>
              <a:spcBef>
                <a:spcPts val="0"/>
              </a:spcBef>
              <a:spcAft>
                <a:spcPts val="0"/>
              </a:spcAft>
              <a:buNone/>
            </a:pPr>
            <a:endParaRPr sz="1550" b="0">
              <a:solidFill>
                <a:srgbClr val="FFFFFF"/>
              </a:solidFill>
            </a:endParaRPr>
          </a:p>
          <a:p>
            <a:pPr marL="457200" marR="0" lvl="0" indent="0" algn="just" rtl="0">
              <a:lnSpc>
                <a:spcPct val="115000"/>
              </a:lnSpc>
              <a:spcBef>
                <a:spcPts val="0"/>
              </a:spcBef>
              <a:spcAft>
                <a:spcPts val="0"/>
              </a:spcAft>
              <a:buNone/>
            </a:pPr>
            <a:endParaRPr sz="155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0" lvl="0" indent="0" algn="l" rtl="0">
              <a:lnSpc>
                <a:spcPct val="150000"/>
              </a:lnSpc>
              <a:spcBef>
                <a:spcPts val="0"/>
              </a:spcBef>
              <a:spcAft>
                <a:spcPts val="1000"/>
              </a:spcAft>
              <a:buNone/>
            </a:pPr>
            <a:endParaRPr sz="1500">
              <a:solidFill>
                <a:srgbClr val="FFFFFF"/>
              </a:solidFill>
            </a:endParaRPr>
          </a:p>
        </p:txBody>
      </p:sp>
      <p:pic>
        <p:nvPicPr>
          <p:cNvPr id="415" name="Google Shape;415;p32"/>
          <p:cNvPicPr preferRelativeResize="0"/>
          <p:nvPr/>
        </p:nvPicPr>
        <p:blipFill>
          <a:blip r:embed="rId3">
            <a:alphaModFix/>
          </a:blip>
          <a:stretch>
            <a:fillRect/>
          </a:stretch>
        </p:blipFill>
        <p:spPr>
          <a:xfrm>
            <a:off x="5695550" y="1452663"/>
            <a:ext cx="2979025" cy="2999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3"/>
          <p:cNvSpPr txBox="1"/>
          <p:nvPr/>
        </p:nvSpPr>
        <p:spPr>
          <a:xfrm>
            <a:off x="612350" y="1418575"/>
            <a:ext cx="5727900" cy="2892600"/>
          </a:xfrm>
          <a:prstGeom prst="rect">
            <a:avLst/>
          </a:prstGeom>
          <a:noFill/>
          <a:ln>
            <a:noFill/>
          </a:ln>
        </p:spPr>
        <p:txBody>
          <a:bodyPr spcFirstLastPara="1" wrap="square" lIns="91425" tIns="91425" rIns="91425" bIns="91425" anchor="t" anchorCtr="0">
            <a:spAutoFit/>
          </a:bodyPr>
          <a:lstStyle/>
          <a:p>
            <a:pPr marL="457200" lvl="0" indent="-327025" algn="just" rtl="0">
              <a:lnSpc>
                <a:spcPct val="115000"/>
              </a:lnSpc>
              <a:spcBef>
                <a:spcPts val="0"/>
              </a:spcBef>
              <a:spcAft>
                <a:spcPts val="0"/>
              </a:spcAft>
              <a:buClr>
                <a:schemeClr val="lt1"/>
              </a:buClr>
              <a:buSzPts val="1550"/>
              <a:buFont typeface="Maven Pro"/>
              <a:buChar char="●"/>
            </a:pPr>
            <a:r>
              <a:rPr lang="en" sz="1550">
                <a:solidFill>
                  <a:schemeClr val="lt1"/>
                </a:solidFill>
                <a:latin typeface="Maven Pro"/>
                <a:ea typeface="Maven Pro"/>
                <a:cs typeface="Maven Pro"/>
                <a:sym typeface="Maven Pro"/>
              </a:rPr>
              <a:t>This result shows the potential of this proposed approach in the field of research on depression detection. </a:t>
            </a:r>
            <a:endParaRPr sz="1550">
              <a:solidFill>
                <a:schemeClr val="lt1"/>
              </a:solidFill>
              <a:latin typeface="Maven Pro"/>
              <a:ea typeface="Maven Pro"/>
              <a:cs typeface="Maven Pro"/>
              <a:sym typeface="Maven Pro"/>
            </a:endParaRPr>
          </a:p>
          <a:p>
            <a:pPr marL="457200" lvl="0" indent="0" algn="just" rtl="0">
              <a:lnSpc>
                <a:spcPct val="115000"/>
              </a:lnSpc>
              <a:spcBef>
                <a:spcPts val="0"/>
              </a:spcBef>
              <a:spcAft>
                <a:spcPts val="0"/>
              </a:spcAft>
              <a:buNone/>
            </a:pPr>
            <a:endParaRPr sz="1550">
              <a:solidFill>
                <a:schemeClr val="lt1"/>
              </a:solidFill>
              <a:latin typeface="Maven Pro"/>
              <a:ea typeface="Maven Pro"/>
              <a:cs typeface="Maven Pro"/>
              <a:sym typeface="Maven Pro"/>
            </a:endParaRPr>
          </a:p>
          <a:p>
            <a:pPr marL="457200" lvl="0" indent="-327025" algn="just" rtl="0">
              <a:lnSpc>
                <a:spcPct val="115000"/>
              </a:lnSpc>
              <a:spcBef>
                <a:spcPts val="0"/>
              </a:spcBef>
              <a:spcAft>
                <a:spcPts val="0"/>
              </a:spcAft>
              <a:buClr>
                <a:schemeClr val="lt1"/>
              </a:buClr>
              <a:buSzPts val="1550"/>
              <a:buFont typeface="Maven Pro"/>
              <a:buChar char="●"/>
            </a:pPr>
            <a:r>
              <a:rPr lang="en" sz="1550">
                <a:solidFill>
                  <a:schemeClr val="lt1"/>
                </a:solidFill>
                <a:latin typeface="Maven Pro"/>
                <a:ea typeface="Maven Pro"/>
                <a:cs typeface="Maven Pro"/>
                <a:sym typeface="Maven Pro"/>
              </a:rPr>
              <a:t>In this project, we have extensively reviewed the ongoing work on depression detection systems and also proposed an integrated approach for the same. The implementation result of text part that can be combined with speech features to make high performance automatic depression models</a:t>
            </a:r>
            <a:endParaRPr sz="1550">
              <a:solidFill>
                <a:schemeClr val="lt1"/>
              </a:solidFill>
              <a:latin typeface="Maven Pro"/>
              <a:ea typeface="Maven Pro"/>
              <a:cs typeface="Maven Pro"/>
              <a:sym typeface="Maven Pro"/>
            </a:endParaRPr>
          </a:p>
        </p:txBody>
      </p:sp>
      <p:sp>
        <p:nvSpPr>
          <p:cNvPr id="421" name="Google Shape;421;p33"/>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Maven Pro"/>
                <a:ea typeface="Maven Pro"/>
                <a:cs typeface="Maven Pro"/>
                <a:sym typeface="Maven Pro"/>
              </a:rPr>
              <a:t>Conclusion </a:t>
            </a:r>
            <a:endParaRPr>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4"/>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Maven Pro"/>
                <a:ea typeface="Maven Pro"/>
                <a:cs typeface="Maven Pro"/>
                <a:sym typeface="Maven Pro"/>
              </a:rPr>
              <a:t>Future Work</a:t>
            </a:r>
            <a:endParaRPr>
              <a:latin typeface="Nunito"/>
              <a:ea typeface="Nunito"/>
              <a:cs typeface="Nunito"/>
              <a:sym typeface="Nunito"/>
            </a:endParaRPr>
          </a:p>
        </p:txBody>
      </p:sp>
      <p:sp>
        <p:nvSpPr>
          <p:cNvPr id="427" name="Google Shape;427;p34"/>
          <p:cNvSpPr txBox="1">
            <a:spLocks noGrp="1"/>
          </p:cNvSpPr>
          <p:nvPr>
            <p:ph type="title" idx="4294967295"/>
          </p:nvPr>
        </p:nvSpPr>
        <p:spPr>
          <a:xfrm>
            <a:off x="248000" y="587825"/>
            <a:ext cx="7263300" cy="430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3200">
              <a:solidFill>
                <a:srgbClr val="FFFFFF"/>
              </a:solidFill>
            </a:endParaRPr>
          </a:p>
          <a:p>
            <a:pPr marL="457200" marR="0" lvl="0" indent="-317500" algn="just" rtl="0">
              <a:lnSpc>
                <a:spcPct val="115000"/>
              </a:lnSpc>
              <a:spcBef>
                <a:spcPts val="1000"/>
              </a:spcBef>
              <a:spcAft>
                <a:spcPts val="0"/>
              </a:spcAft>
              <a:buClr>
                <a:srgbClr val="FFFFFF"/>
              </a:buClr>
              <a:buSzPts val="1400"/>
              <a:buChar char="●"/>
            </a:pPr>
            <a:r>
              <a:rPr lang="en" sz="1400" b="0">
                <a:solidFill>
                  <a:srgbClr val="FFFFFF"/>
                </a:solidFill>
              </a:rPr>
              <a:t>The speech analysis and integration part is not implemented currently and is the future aspect for this project. The proposed model can be trained with any available data in future with appropriate resources to realize the full potential for this methodology.</a:t>
            </a:r>
            <a:endParaRPr sz="1400" b="0">
              <a:solidFill>
                <a:srgbClr val="FFFFFF"/>
              </a:solidFill>
            </a:endParaRPr>
          </a:p>
          <a:p>
            <a:pPr marL="0" marR="0" lvl="0" indent="0" algn="just" rtl="0">
              <a:lnSpc>
                <a:spcPct val="115000"/>
              </a:lnSpc>
              <a:spcBef>
                <a:spcPts val="0"/>
              </a:spcBef>
              <a:spcAft>
                <a:spcPts val="0"/>
              </a:spcAft>
              <a:buNone/>
            </a:pPr>
            <a:endParaRPr sz="1400" b="0">
              <a:solidFill>
                <a:srgbClr val="FFFFFF"/>
              </a:solidFill>
            </a:endParaRPr>
          </a:p>
          <a:p>
            <a:pPr marL="457200" marR="0" lvl="0" indent="-317500" algn="just" rtl="0">
              <a:lnSpc>
                <a:spcPct val="115000"/>
              </a:lnSpc>
              <a:spcBef>
                <a:spcPts val="0"/>
              </a:spcBef>
              <a:spcAft>
                <a:spcPts val="0"/>
              </a:spcAft>
              <a:buClr>
                <a:srgbClr val="FFFFFF"/>
              </a:buClr>
              <a:buSzPts val="1400"/>
              <a:buChar char="●"/>
            </a:pPr>
            <a:r>
              <a:rPr lang="en" sz="1400" b="0">
                <a:solidFill>
                  <a:srgbClr val="FFFFFF"/>
                </a:solidFill>
              </a:rPr>
              <a:t>This approach can also be utilized to create an app that allows users to self-diagnose their depression states using the suggested techniques.</a:t>
            </a: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457200" marR="0" lvl="0" indent="-317500" algn="just" rtl="0">
              <a:lnSpc>
                <a:spcPct val="115000"/>
              </a:lnSpc>
              <a:spcBef>
                <a:spcPts val="0"/>
              </a:spcBef>
              <a:spcAft>
                <a:spcPts val="0"/>
              </a:spcAft>
              <a:buClr>
                <a:srgbClr val="FFFFFF"/>
              </a:buClr>
              <a:buSzPts val="1400"/>
              <a:buChar char="●"/>
            </a:pPr>
            <a:r>
              <a:rPr lang="en" sz="1400" b="0">
                <a:solidFill>
                  <a:srgbClr val="FFFFFF"/>
                </a:solidFill>
              </a:rPr>
              <a:t>Such a model can be implemented in a wearable device or home device. The device could prompt you to answer a simple question (example : in the morning and before bed) on a daily basis. This records the audio and transcript which can be fed into the model and over time give alerts for depression related symptoms</a:t>
            </a:r>
            <a:endParaRPr sz="1400" b="0">
              <a:solidFill>
                <a:srgbClr val="FFFFFF"/>
              </a:solidFill>
            </a:endParaRPr>
          </a:p>
          <a:p>
            <a:pPr marL="0" lvl="0" indent="0" algn="l" rtl="0">
              <a:lnSpc>
                <a:spcPct val="150000"/>
              </a:lnSpc>
              <a:spcBef>
                <a:spcPts val="0"/>
              </a:spcBef>
              <a:spcAft>
                <a:spcPts val="1000"/>
              </a:spcAft>
              <a:buNone/>
            </a:pPr>
            <a:endParaRPr sz="1500">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5"/>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Maven Pro"/>
                <a:ea typeface="Maven Pro"/>
                <a:cs typeface="Maven Pro"/>
                <a:sym typeface="Maven Pro"/>
              </a:rPr>
              <a:t>References</a:t>
            </a:r>
            <a:endParaRPr>
              <a:latin typeface="Nunito"/>
              <a:ea typeface="Nunito"/>
              <a:cs typeface="Nunito"/>
              <a:sym typeface="Nunito"/>
            </a:endParaRPr>
          </a:p>
        </p:txBody>
      </p:sp>
      <p:sp>
        <p:nvSpPr>
          <p:cNvPr id="433" name="Google Shape;433;p35"/>
          <p:cNvSpPr txBox="1">
            <a:spLocks noGrp="1"/>
          </p:cNvSpPr>
          <p:nvPr>
            <p:ph type="title" idx="4294967295"/>
          </p:nvPr>
        </p:nvSpPr>
        <p:spPr>
          <a:xfrm>
            <a:off x="302875" y="974350"/>
            <a:ext cx="6932700" cy="3430500"/>
          </a:xfrm>
          <a:prstGeom prst="rect">
            <a:avLst/>
          </a:prstGeom>
        </p:spPr>
        <p:txBody>
          <a:bodyPr spcFirstLastPara="1" wrap="square" lIns="91425" tIns="91425" rIns="91425" bIns="91425" anchor="t" anchorCtr="0">
            <a:noAutofit/>
          </a:bodyPr>
          <a:lstStyle/>
          <a:p>
            <a:pPr marL="0" marR="0" lvl="0" indent="0" algn="just" rtl="0">
              <a:lnSpc>
                <a:spcPct val="115000"/>
              </a:lnSpc>
              <a:spcBef>
                <a:spcPts val="0"/>
              </a:spcBef>
              <a:spcAft>
                <a:spcPts val="0"/>
              </a:spcAft>
              <a:buNone/>
            </a:pPr>
            <a:r>
              <a:rPr lang="en" sz="1000" b="0">
                <a:solidFill>
                  <a:srgbClr val="FFFFFF"/>
                </a:solidFill>
              </a:rPr>
              <a:t>[1] </a:t>
            </a:r>
            <a:r>
              <a:rPr lang="en" sz="1000" b="0">
                <a:solidFill>
                  <a:schemeClr val="lt1"/>
                </a:solidFill>
              </a:rPr>
              <a:t>Park, Junhee, and Nammee Moon. "Design and Implementation of Attention Depression Detection Model Based on Multimodal Analysis." Sustainability 14.6 (2022): 3569.</a:t>
            </a:r>
            <a:endParaRPr sz="1000" b="0">
              <a:solidFill>
                <a:srgbClr val="FFFFFF"/>
              </a:solidFill>
            </a:endParaRPr>
          </a:p>
          <a:p>
            <a:pPr marL="0" marR="0" lvl="0" indent="0" algn="just" rtl="0">
              <a:lnSpc>
                <a:spcPct val="115000"/>
              </a:lnSpc>
              <a:spcBef>
                <a:spcPts val="0"/>
              </a:spcBef>
              <a:spcAft>
                <a:spcPts val="0"/>
              </a:spcAft>
              <a:buNone/>
            </a:pPr>
            <a:r>
              <a:rPr lang="en" sz="1000" b="0">
                <a:solidFill>
                  <a:srgbClr val="FFFFFF"/>
                </a:solidFill>
              </a:rPr>
              <a:t>[2]Ansari, Luna, et al. "Ensemble hybrid learning methods for automated depression detection." IEEE Transactions on Computational Social Systems (2022).</a:t>
            </a:r>
            <a:endParaRPr sz="1000" b="0">
              <a:solidFill>
                <a:srgbClr val="FFFFFF"/>
              </a:solidFill>
            </a:endParaRPr>
          </a:p>
          <a:p>
            <a:pPr marL="0" marR="0" lvl="0" indent="0" algn="just" rtl="0">
              <a:lnSpc>
                <a:spcPct val="115000"/>
              </a:lnSpc>
              <a:spcBef>
                <a:spcPts val="0"/>
              </a:spcBef>
              <a:spcAft>
                <a:spcPts val="0"/>
              </a:spcAft>
              <a:buNone/>
            </a:pPr>
            <a:r>
              <a:rPr lang="en" sz="1000" b="0">
                <a:solidFill>
                  <a:srgbClr val="FFFFFF"/>
                </a:solidFill>
              </a:rPr>
              <a:t>[3] Dham, Shubham, Anirudh Sharma, and Abhinav Dhall. "Depression scale recognition from audio, visual and text analysis." arXiv preprint arXiv:1709.05865 (2017).</a:t>
            </a:r>
            <a:endParaRPr sz="1000" b="0">
              <a:solidFill>
                <a:srgbClr val="FFFFFF"/>
              </a:solidFill>
            </a:endParaRPr>
          </a:p>
          <a:p>
            <a:pPr marL="0" marR="0" lvl="0" indent="0" algn="just" rtl="0">
              <a:lnSpc>
                <a:spcPct val="115000"/>
              </a:lnSpc>
              <a:spcBef>
                <a:spcPts val="0"/>
              </a:spcBef>
              <a:spcAft>
                <a:spcPts val="0"/>
              </a:spcAft>
              <a:buNone/>
            </a:pPr>
            <a:r>
              <a:rPr lang="en" sz="1000" b="0">
                <a:solidFill>
                  <a:srgbClr val="FFFFFF"/>
                </a:solidFill>
              </a:rPr>
              <a:t>[4] Havigerová, Jana M., et al. "Text-based detection of the risk of depression." Frontiers in psychology 10 (2019): 513.</a:t>
            </a:r>
            <a:endParaRPr sz="1000" b="0">
              <a:solidFill>
                <a:srgbClr val="FFFFFF"/>
              </a:solidFill>
            </a:endParaRPr>
          </a:p>
          <a:p>
            <a:pPr marL="0" marR="0" lvl="0" indent="0" algn="just" rtl="0">
              <a:lnSpc>
                <a:spcPct val="115000"/>
              </a:lnSpc>
              <a:spcBef>
                <a:spcPts val="0"/>
              </a:spcBef>
              <a:spcAft>
                <a:spcPts val="0"/>
              </a:spcAft>
              <a:buNone/>
            </a:pPr>
            <a:r>
              <a:rPr lang="en" sz="1000" b="0">
                <a:solidFill>
                  <a:srgbClr val="FFFFFF"/>
                </a:solidFill>
              </a:rPr>
              <a:t>[5] Yang, Le, Dongmei Jiang, and Hichem Sahli. "Integrating deep and shallow models for multi-modal depression analysis—Hybrid architectures." IEEE Transactions on Affective Computing 12.1 (2018): 239-253.</a:t>
            </a:r>
            <a:endParaRPr sz="1000" b="0">
              <a:solidFill>
                <a:srgbClr val="FFFFFF"/>
              </a:solidFill>
            </a:endParaRPr>
          </a:p>
          <a:p>
            <a:pPr marL="0" marR="0" lvl="0" indent="0" algn="just" rtl="0">
              <a:lnSpc>
                <a:spcPct val="115000"/>
              </a:lnSpc>
              <a:spcBef>
                <a:spcPts val="0"/>
              </a:spcBef>
              <a:spcAft>
                <a:spcPts val="0"/>
              </a:spcAft>
              <a:buNone/>
            </a:pPr>
            <a:r>
              <a:rPr lang="en" sz="1000" b="0">
                <a:solidFill>
                  <a:srgbClr val="FFFFFF"/>
                </a:solidFill>
              </a:rPr>
              <a:t>[6] Zhao, Yan, et al. "Multi-Head Attention-Based Long Short-Term Memory for Depression Detection From Speech." Frontiers in Neurorobotics (2021): 111.</a:t>
            </a:r>
            <a:endParaRPr sz="1000" b="0">
              <a:solidFill>
                <a:srgbClr val="FFFFFF"/>
              </a:solidFill>
            </a:endParaRPr>
          </a:p>
          <a:p>
            <a:pPr marL="0" marR="0" lvl="0" indent="0" algn="just" rtl="0">
              <a:lnSpc>
                <a:spcPct val="115000"/>
              </a:lnSpc>
              <a:spcBef>
                <a:spcPts val="0"/>
              </a:spcBef>
              <a:spcAft>
                <a:spcPts val="0"/>
              </a:spcAft>
              <a:buNone/>
            </a:pPr>
            <a:r>
              <a:rPr lang="en" sz="1000" b="0">
                <a:solidFill>
                  <a:srgbClr val="FFFFFF"/>
                </a:solidFill>
              </a:rPr>
              <a:t>[7] Shen, Ying, Huiyu Yang, and Lin Lin. "Automatic Depression Detection: An Emotional Audio-Textual Corpus and a GRU/Bi LSTM-based Model." ICASSP 2022-2022 IEEE International Conference on Acoustics, Speech and Signal Processing (ICASSP). IEEE, 2022.</a:t>
            </a:r>
            <a:endParaRPr sz="1000" b="0">
              <a:solidFill>
                <a:srgbClr val="FFFFFF"/>
              </a:solidFill>
            </a:endParaRPr>
          </a:p>
          <a:p>
            <a:pPr marL="0" marR="0" lvl="0" indent="0" algn="just" rtl="0">
              <a:lnSpc>
                <a:spcPct val="115000"/>
              </a:lnSpc>
              <a:spcBef>
                <a:spcPts val="0"/>
              </a:spcBef>
              <a:spcAft>
                <a:spcPts val="0"/>
              </a:spcAft>
              <a:buNone/>
            </a:pPr>
            <a:r>
              <a:rPr lang="en" sz="1000" b="0">
                <a:solidFill>
                  <a:srgbClr val="FFFFFF"/>
                </a:solidFill>
              </a:rPr>
              <a:t>[8] Lin, Lin, et al. "Towards automatic depression detection: A bilstm/1d cnn-based model." Applied Sciences 10.23 (2020): 8701.</a:t>
            </a:r>
            <a:endParaRPr sz="1000" b="0">
              <a:solidFill>
                <a:srgbClr val="FFFFFF"/>
              </a:solidFill>
            </a:endParaRPr>
          </a:p>
          <a:p>
            <a:pPr marL="0" marR="0" lvl="0" indent="0" algn="just" rtl="0">
              <a:lnSpc>
                <a:spcPct val="115000"/>
              </a:lnSpc>
              <a:spcBef>
                <a:spcPts val="0"/>
              </a:spcBef>
              <a:spcAft>
                <a:spcPts val="0"/>
              </a:spcAft>
              <a:buNone/>
            </a:pPr>
            <a:r>
              <a:rPr lang="en" sz="1000" b="0">
                <a:solidFill>
                  <a:srgbClr val="FFFFFF"/>
                </a:solidFill>
              </a:rPr>
              <a:t>[9] Morales, Michelle, Stefan Scherer, and Rivka Levitan. "A cross-modal review of indicators for depression detection systems." Proceedings of the fourth workshop on computational linguistics and clinical psychology—From linguistic signal to clinical reality. 2017.</a:t>
            </a:r>
            <a:endParaRPr sz="1000" b="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302875" y="974350"/>
            <a:ext cx="5933700" cy="3430500"/>
          </a:xfrm>
          <a:prstGeom prst="rect">
            <a:avLst/>
          </a:prstGeom>
        </p:spPr>
        <p:txBody>
          <a:bodyPr spcFirstLastPara="1" wrap="square" lIns="91425" tIns="91425" rIns="91425" bIns="91425" anchor="t" anchorCtr="0">
            <a:normAutofit fontScale="90000"/>
          </a:bodyPr>
          <a:lstStyle/>
          <a:p>
            <a:pPr marL="0" lvl="0" indent="0" algn="just" rtl="0">
              <a:lnSpc>
                <a:spcPct val="115000"/>
              </a:lnSpc>
              <a:spcBef>
                <a:spcPts val="0"/>
              </a:spcBef>
              <a:spcAft>
                <a:spcPts val="0"/>
              </a:spcAft>
              <a:buNone/>
            </a:pPr>
            <a:r>
              <a:rPr lang="en" sz="2000">
                <a:solidFill>
                  <a:srgbClr val="FFFFFF"/>
                </a:solidFill>
              </a:rPr>
              <a:t>Depression</a:t>
            </a:r>
            <a:r>
              <a:rPr lang="en" sz="1550" b="0">
                <a:solidFill>
                  <a:srgbClr val="FFFFFF"/>
                </a:solidFill>
              </a:rPr>
              <a:t> is a prevalent mental condition with three primary symptoms: persistent low mood, loss of interest, and tiredness. Depression affects more than 264 million individuals worldwide. </a:t>
            </a:r>
            <a:endParaRPr sz="1550" b="0">
              <a:solidFill>
                <a:srgbClr val="FFFFFF"/>
              </a:solidFill>
            </a:endParaRPr>
          </a:p>
          <a:p>
            <a:pPr marL="0" lvl="0" indent="0" algn="just" rtl="0">
              <a:lnSpc>
                <a:spcPct val="115000"/>
              </a:lnSpc>
              <a:spcBef>
                <a:spcPts val="0"/>
              </a:spcBef>
              <a:spcAft>
                <a:spcPts val="0"/>
              </a:spcAft>
              <a:buNone/>
            </a:pPr>
            <a:endParaRPr sz="1550" b="0">
              <a:solidFill>
                <a:srgbClr val="FFFFFF"/>
              </a:solidFill>
            </a:endParaRPr>
          </a:p>
          <a:p>
            <a:pPr marL="0" lvl="0" indent="0" algn="just" rtl="0">
              <a:lnSpc>
                <a:spcPct val="115000"/>
              </a:lnSpc>
              <a:spcBef>
                <a:spcPts val="0"/>
              </a:spcBef>
              <a:spcAft>
                <a:spcPts val="0"/>
              </a:spcAft>
              <a:buNone/>
            </a:pPr>
            <a:r>
              <a:rPr lang="en" sz="1550" b="0">
                <a:solidFill>
                  <a:srgbClr val="FFFFFF"/>
                </a:solidFill>
              </a:rPr>
              <a:t>In severe cases, depression can lead to self-harm or suicide attempts. According to studies, persons who are depressed tend to avoid eye contact, communicate less verbally, speak hurriedly and monotonously. </a:t>
            </a:r>
            <a:endParaRPr sz="1550" b="0">
              <a:solidFill>
                <a:srgbClr val="FFFFFF"/>
              </a:solidFill>
            </a:endParaRPr>
          </a:p>
          <a:p>
            <a:pPr marL="0" lvl="0" indent="0" algn="just" rtl="0">
              <a:lnSpc>
                <a:spcPct val="115000"/>
              </a:lnSpc>
              <a:spcBef>
                <a:spcPts val="0"/>
              </a:spcBef>
              <a:spcAft>
                <a:spcPts val="0"/>
              </a:spcAft>
              <a:buNone/>
            </a:pPr>
            <a:endParaRPr sz="1550" b="0"/>
          </a:p>
          <a:p>
            <a:pPr marL="0" lvl="0" indent="0" algn="just" rtl="0">
              <a:lnSpc>
                <a:spcPct val="115000"/>
              </a:lnSpc>
              <a:spcBef>
                <a:spcPts val="0"/>
              </a:spcBef>
              <a:spcAft>
                <a:spcPts val="0"/>
              </a:spcAft>
              <a:buNone/>
            </a:pPr>
            <a:r>
              <a:rPr lang="en" sz="1550" b="0"/>
              <a:t>The major cause of disability in the world today is depression, which also significantly increases the burden of disease on the world. </a:t>
            </a:r>
            <a:endParaRPr sz="1500">
              <a:solidFill>
                <a:srgbClr val="FFFFFF"/>
              </a:solidFill>
            </a:endParaRPr>
          </a:p>
        </p:txBody>
      </p:sp>
      <p:sp>
        <p:nvSpPr>
          <p:cNvPr id="290" name="Google Shape;290;p15"/>
          <p:cNvSpPr txBox="1"/>
          <p:nvPr/>
        </p:nvSpPr>
        <p:spPr>
          <a:xfrm>
            <a:off x="2975875" y="166350"/>
            <a:ext cx="32607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200" b="1">
                <a:solidFill>
                  <a:srgbClr val="FFFFFF"/>
                </a:solidFill>
                <a:latin typeface="Maven Pro"/>
                <a:ea typeface="Maven Pro"/>
                <a:cs typeface="Maven Pro"/>
                <a:sym typeface="Maven Pro"/>
              </a:rPr>
              <a:t>Introduction</a:t>
            </a:r>
            <a:endParaRPr sz="3200" b="1">
              <a:solidFill>
                <a:srgbClr val="FFFFFF"/>
              </a:solidFill>
              <a:latin typeface="Maven Pro"/>
              <a:ea typeface="Maven Pro"/>
              <a:cs typeface="Maven Pro"/>
              <a:sym typeface="Maven Pro"/>
            </a:endParaRPr>
          </a:p>
        </p:txBody>
      </p:sp>
      <p:pic>
        <p:nvPicPr>
          <p:cNvPr id="291" name="Google Shape;291;p15"/>
          <p:cNvPicPr preferRelativeResize="0"/>
          <p:nvPr/>
        </p:nvPicPr>
        <p:blipFill rotWithShape="1">
          <a:blip r:embed="rId3">
            <a:alphaModFix/>
          </a:blip>
          <a:srcRect/>
          <a:stretch/>
        </p:blipFill>
        <p:spPr>
          <a:xfrm>
            <a:off x="6563875" y="1618038"/>
            <a:ext cx="2232950"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6"/>
          <p:cNvSpPr txBox="1">
            <a:spLocks noGrp="1"/>
          </p:cNvSpPr>
          <p:nvPr>
            <p:ph type="title"/>
          </p:nvPr>
        </p:nvSpPr>
        <p:spPr>
          <a:xfrm>
            <a:off x="248000" y="587825"/>
            <a:ext cx="6027000" cy="3960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3200">
              <a:solidFill>
                <a:srgbClr val="FFFFFF"/>
              </a:solidFill>
            </a:endParaRPr>
          </a:p>
          <a:p>
            <a:pPr marL="0" lvl="0" indent="0" algn="just" rtl="0">
              <a:lnSpc>
                <a:spcPct val="115000"/>
              </a:lnSpc>
              <a:spcBef>
                <a:spcPts val="1000"/>
              </a:spcBef>
              <a:spcAft>
                <a:spcPts val="0"/>
              </a:spcAft>
              <a:buNone/>
            </a:pPr>
            <a:r>
              <a:rPr lang="en" sz="1600" b="0">
                <a:solidFill>
                  <a:srgbClr val="FFFFFF"/>
                </a:solidFill>
              </a:rPr>
              <a:t>Detection of depression has attracted increasing attention from researchers in psychology, computer science, linguistics, and related disciplines that integrate an individual's indicators in combination with machine learning and deep learning models to perform automated depression level assessments.</a:t>
            </a:r>
            <a:endParaRPr sz="1600" b="0">
              <a:solidFill>
                <a:srgbClr val="FFFFFF"/>
              </a:solidFill>
            </a:endParaRPr>
          </a:p>
          <a:p>
            <a:pPr marL="0" lvl="0" indent="0" algn="just" rtl="0">
              <a:lnSpc>
                <a:spcPct val="115000"/>
              </a:lnSpc>
              <a:spcBef>
                <a:spcPts val="0"/>
              </a:spcBef>
              <a:spcAft>
                <a:spcPts val="0"/>
              </a:spcAft>
              <a:buNone/>
            </a:pPr>
            <a:endParaRPr sz="1600" b="0">
              <a:solidFill>
                <a:srgbClr val="FFFFFF"/>
              </a:solidFill>
            </a:endParaRPr>
          </a:p>
          <a:p>
            <a:pPr marL="0" lvl="0" indent="0" algn="just" rtl="0">
              <a:lnSpc>
                <a:spcPct val="115000"/>
              </a:lnSpc>
              <a:spcBef>
                <a:spcPts val="0"/>
              </a:spcBef>
              <a:spcAft>
                <a:spcPts val="0"/>
              </a:spcAft>
              <a:buNone/>
            </a:pPr>
            <a:r>
              <a:rPr lang="en" sz="1600" b="0">
                <a:solidFill>
                  <a:srgbClr val="FFFFFF"/>
                </a:solidFill>
              </a:rPr>
              <a:t>NLP research has attempted to identify depression from formal and informal (i.e. online text)  writing. speech processing research has attempted to evaluate depression levels from audio, whereas Human computer interaction(HCI) and allied disciplines have attempted to estimate depression levels from video.</a:t>
            </a:r>
            <a:endParaRPr sz="1700" b="0">
              <a:solidFill>
                <a:srgbClr val="FFFFFF"/>
              </a:solidFill>
            </a:endParaRPr>
          </a:p>
          <a:p>
            <a:pPr marL="0" lvl="0" indent="0" algn="l" rtl="0">
              <a:spcBef>
                <a:spcPts val="0"/>
              </a:spcBef>
              <a:spcAft>
                <a:spcPts val="1000"/>
              </a:spcAft>
              <a:buNone/>
            </a:pPr>
            <a:endParaRPr sz="1500">
              <a:solidFill>
                <a:srgbClr val="FFFFFF"/>
              </a:solidFill>
            </a:endParaRPr>
          </a:p>
        </p:txBody>
      </p:sp>
      <p:pic>
        <p:nvPicPr>
          <p:cNvPr id="297" name="Google Shape;297;p16"/>
          <p:cNvPicPr preferRelativeResize="0"/>
          <p:nvPr/>
        </p:nvPicPr>
        <p:blipFill>
          <a:blip r:embed="rId3">
            <a:alphaModFix/>
          </a:blip>
          <a:stretch>
            <a:fillRect/>
          </a:stretch>
        </p:blipFill>
        <p:spPr>
          <a:xfrm>
            <a:off x="6574325" y="1536013"/>
            <a:ext cx="2148400" cy="2071475"/>
          </a:xfrm>
          <a:prstGeom prst="rect">
            <a:avLst/>
          </a:prstGeom>
          <a:noFill/>
          <a:ln>
            <a:noFill/>
          </a:ln>
        </p:spPr>
      </p:pic>
      <p:sp>
        <p:nvSpPr>
          <p:cNvPr id="298" name="Google Shape;298;p16"/>
          <p:cNvSpPr txBox="1"/>
          <p:nvPr/>
        </p:nvSpPr>
        <p:spPr>
          <a:xfrm>
            <a:off x="1708050" y="280550"/>
            <a:ext cx="5727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1000"/>
              </a:spcAft>
              <a:buNone/>
            </a:pPr>
            <a:r>
              <a:rPr lang="en" sz="3200" b="1">
                <a:solidFill>
                  <a:schemeClr val="lt1"/>
                </a:solidFill>
                <a:latin typeface="Maven Pro"/>
                <a:ea typeface="Maven Pro"/>
                <a:cs typeface="Maven Pro"/>
                <a:sym typeface="Maven Pro"/>
              </a:rPr>
              <a:t>Using Artificial Intelligence</a:t>
            </a:r>
            <a:endParaRPr>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7"/>
          <p:cNvSpPr txBox="1">
            <a:spLocks noGrp="1"/>
          </p:cNvSpPr>
          <p:nvPr>
            <p:ph type="title"/>
          </p:nvPr>
        </p:nvSpPr>
        <p:spPr>
          <a:xfrm>
            <a:off x="248000" y="587825"/>
            <a:ext cx="7201800" cy="430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3200">
              <a:solidFill>
                <a:srgbClr val="FFFFFF"/>
              </a:solidFill>
            </a:endParaRPr>
          </a:p>
          <a:p>
            <a:pPr marL="457200" marR="0" lvl="0" indent="-317500" algn="just" rtl="0">
              <a:lnSpc>
                <a:spcPct val="115000"/>
              </a:lnSpc>
              <a:spcBef>
                <a:spcPts val="1000"/>
              </a:spcBef>
              <a:spcAft>
                <a:spcPts val="0"/>
              </a:spcAft>
              <a:buClr>
                <a:srgbClr val="FFFFFF"/>
              </a:buClr>
              <a:buSzPts val="1400"/>
              <a:buChar char="●"/>
            </a:pPr>
            <a:r>
              <a:rPr lang="en" sz="1400" b="0">
                <a:solidFill>
                  <a:srgbClr val="FFFFFF"/>
                </a:solidFill>
              </a:rPr>
              <a:t>In this study, we review the various related work going on in the research field regarding depression detection techniques</a:t>
            </a: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457200" marR="0" lvl="0" indent="-317500" algn="just" rtl="0">
              <a:lnSpc>
                <a:spcPct val="115000"/>
              </a:lnSpc>
              <a:spcBef>
                <a:spcPts val="0"/>
              </a:spcBef>
              <a:spcAft>
                <a:spcPts val="0"/>
              </a:spcAft>
              <a:buClr>
                <a:srgbClr val="FFFFFF"/>
              </a:buClr>
              <a:buSzPts val="1400"/>
              <a:buChar char="●"/>
            </a:pPr>
            <a:r>
              <a:rPr lang="en" sz="1400" b="0">
                <a:solidFill>
                  <a:srgbClr val="FFFFFF"/>
                </a:solidFill>
              </a:rPr>
              <a:t>There are various machine learning and deep learning algorithms that can support for depression detection. Wang et al. (2013) constructed a model to detect depression from online blog posts. The features they extracted included first person singular and plural pronouns, ratio of first person singular pronouns to first person plural pronouns, user interactions with others, number of posts etc.</a:t>
            </a: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457200" marR="0" lvl="0" indent="-317500" algn="just" rtl="0">
              <a:lnSpc>
                <a:spcPct val="115000"/>
              </a:lnSpc>
              <a:spcBef>
                <a:spcPts val="0"/>
              </a:spcBef>
              <a:spcAft>
                <a:spcPts val="0"/>
              </a:spcAft>
              <a:buClr>
                <a:srgbClr val="FFFFFF"/>
              </a:buClr>
              <a:buSzPts val="1400"/>
              <a:buChar char="●"/>
            </a:pPr>
            <a:r>
              <a:rPr lang="en" sz="1400" b="0">
                <a:solidFill>
                  <a:srgbClr val="FFFFFF"/>
                </a:solidFill>
              </a:rPr>
              <a:t>Schwartz et al. (2014) showed that regression models based on Facebook language can be used to predict an individual’s degree of depression. </a:t>
            </a:r>
            <a:endParaRPr sz="1400" b="0">
              <a:solidFill>
                <a:srgbClr val="FFFFFF"/>
              </a:solidFill>
            </a:endParaRPr>
          </a:p>
          <a:p>
            <a:pPr marL="0" lvl="0" indent="0" algn="l" rtl="0">
              <a:lnSpc>
                <a:spcPct val="150000"/>
              </a:lnSpc>
              <a:spcBef>
                <a:spcPts val="0"/>
              </a:spcBef>
              <a:spcAft>
                <a:spcPts val="1000"/>
              </a:spcAft>
              <a:buNone/>
            </a:pPr>
            <a:endParaRPr sz="1500">
              <a:solidFill>
                <a:srgbClr val="FFFFFF"/>
              </a:solidFill>
            </a:endParaRPr>
          </a:p>
        </p:txBody>
      </p:sp>
      <p:sp>
        <p:nvSpPr>
          <p:cNvPr id="304" name="Google Shape;304;p17"/>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Maven Pro"/>
                <a:ea typeface="Maven Pro"/>
                <a:cs typeface="Maven Pro"/>
                <a:sym typeface="Maven Pro"/>
              </a:rPr>
              <a:t>Related Work</a:t>
            </a:r>
            <a:endParaRPr>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248000" y="587825"/>
            <a:ext cx="7263300" cy="430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3200">
              <a:solidFill>
                <a:srgbClr val="FFFFFF"/>
              </a:solidFill>
            </a:endParaRPr>
          </a:p>
          <a:p>
            <a:pPr marL="457200" marR="0" lvl="0" indent="-317500" algn="just" rtl="0">
              <a:lnSpc>
                <a:spcPct val="115000"/>
              </a:lnSpc>
              <a:spcBef>
                <a:spcPts val="1000"/>
              </a:spcBef>
              <a:spcAft>
                <a:spcPts val="0"/>
              </a:spcAft>
              <a:buClr>
                <a:srgbClr val="FFFFFF"/>
              </a:buClr>
              <a:buSzPts val="1400"/>
              <a:buChar char="●"/>
            </a:pPr>
            <a:r>
              <a:rPr lang="en" sz="1400" b="0">
                <a:solidFill>
                  <a:srgbClr val="FFFFFF"/>
                </a:solidFill>
              </a:rPr>
              <a:t>Recent research has shown the promise in using speech as a diagnostic and monitoring aid for depression. Cummins et al. (2015) have provided a thorough review of speech processing research for depression detection.</a:t>
            </a: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457200" marR="0" lvl="0" indent="-317500" algn="just" rtl="0">
              <a:lnSpc>
                <a:spcPct val="115000"/>
              </a:lnSpc>
              <a:spcBef>
                <a:spcPts val="0"/>
              </a:spcBef>
              <a:spcAft>
                <a:spcPts val="0"/>
              </a:spcAft>
              <a:buClr>
                <a:srgbClr val="FFFFFF"/>
              </a:buClr>
              <a:buSzPts val="1400"/>
              <a:buChar char="●"/>
            </a:pPr>
            <a:r>
              <a:rPr lang="en" sz="1400" b="0"/>
              <a:t>Shubham Dham et al. (2017) presents methods of visual, audio and text feature extraction, followed by decision level fusion which help identify depressed subjects.</a:t>
            </a:r>
            <a:endParaRPr sz="1400" b="0"/>
          </a:p>
          <a:p>
            <a:pPr marL="457200" marR="0" lvl="0" indent="0" algn="just" rtl="0">
              <a:lnSpc>
                <a:spcPct val="115000"/>
              </a:lnSpc>
              <a:spcBef>
                <a:spcPts val="0"/>
              </a:spcBef>
              <a:spcAft>
                <a:spcPts val="0"/>
              </a:spcAft>
              <a:buNone/>
            </a:pPr>
            <a:endParaRPr sz="1400" b="0"/>
          </a:p>
          <a:p>
            <a:pPr marL="457200" lvl="0" indent="-317500" algn="just" rtl="0">
              <a:lnSpc>
                <a:spcPct val="115000"/>
              </a:lnSpc>
              <a:spcBef>
                <a:spcPts val="0"/>
              </a:spcBef>
              <a:spcAft>
                <a:spcPts val="0"/>
              </a:spcAft>
              <a:buSzPts val="1400"/>
              <a:buChar char="●"/>
            </a:pPr>
            <a:r>
              <a:rPr lang="en" sz="1400" b="0"/>
              <a:t>Ying Shen et al. (2022) have proposed a novel depression detection approach utilizing speech characteristics and linguistic contents from participants’ interviews as Emotional Audio-Textual Depression Corpus (EATD-Corpus) which contains audios and extracted transcripts of responses.</a:t>
            </a:r>
            <a:endParaRPr sz="1400" b="0"/>
          </a:p>
          <a:p>
            <a:pPr marL="457200" marR="0" lvl="0" indent="0" algn="just" rtl="0">
              <a:lnSpc>
                <a:spcPct val="115000"/>
              </a:lnSpc>
              <a:spcBef>
                <a:spcPts val="0"/>
              </a:spcBef>
              <a:spcAft>
                <a:spcPts val="0"/>
              </a:spcAft>
              <a:buNone/>
            </a:pPr>
            <a:endParaRPr sz="1400" b="0">
              <a:solidFill>
                <a:srgbClr val="FFFFFF"/>
              </a:solidFill>
            </a:endParaRPr>
          </a:p>
          <a:p>
            <a:pPr marL="0" lvl="0" indent="0" algn="l" rtl="0">
              <a:lnSpc>
                <a:spcPct val="150000"/>
              </a:lnSpc>
              <a:spcBef>
                <a:spcPts val="0"/>
              </a:spcBef>
              <a:spcAft>
                <a:spcPts val="1000"/>
              </a:spcAft>
              <a:buNone/>
            </a:pPr>
            <a:endParaRPr sz="1500">
              <a:solidFill>
                <a:srgbClr val="FFFFFF"/>
              </a:solidFill>
            </a:endParaRPr>
          </a:p>
        </p:txBody>
      </p:sp>
      <p:sp>
        <p:nvSpPr>
          <p:cNvPr id="310" name="Google Shape;310;p18"/>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Maven Pro"/>
                <a:ea typeface="Maven Pro"/>
                <a:cs typeface="Maven Pro"/>
                <a:sym typeface="Maven Pro"/>
              </a:rPr>
              <a:t>Related Work</a:t>
            </a:r>
            <a:endParaRPr>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9"/>
          <p:cNvSpPr txBox="1">
            <a:spLocks noGrp="1"/>
          </p:cNvSpPr>
          <p:nvPr>
            <p:ph type="title"/>
          </p:nvPr>
        </p:nvSpPr>
        <p:spPr>
          <a:xfrm>
            <a:off x="248000" y="587825"/>
            <a:ext cx="7263300" cy="430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sz="3200">
              <a:solidFill>
                <a:srgbClr val="FFFFFF"/>
              </a:solidFill>
            </a:endParaRPr>
          </a:p>
          <a:p>
            <a:pPr marL="457200" marR="0" lvl="0" indent="-317500" algn="just" rtl="0">
              <a:lnSpc>
                <a:spcPct val="115000"/>
              </a:lnSpc>
              <a:spcBef>
                <a:spcPts val="1000"/>
              </a:spcBef>
              <a:spcAft>
                <a:spcPts val="0"/>
              </a:spcAft>
              <a:buClr>
                <a:srgbClr val="FFFFFF"/>
              </a:buClr>
              <a:buSzPts val="1400"/>
              <a:buChar char="●"/>
            </a:pPr>
            <a:r>
              <a:rPr lang="en" sz="1400" b="0">
                <a:solidFill>
                  <a:srgbClr val="FFFFFF"/>
                </a:solidFill>
              </a:rPr>
              <a:t>The major part of this project was aimed at reviewing, analyzing and comparing existing models and approaches proposed in the research field.</a:t>
            </a:r>
            <a:endParaRPr sz="1400" b="0">
              <a:solidFill>
                <a:srgbClr val="FFFFFF"/>
              </a:solidFill>
            </a:endParaRPr>
          </a:p>
          <a:p>
            <a:pPr marL="457200" marR="0" lvl="0" indent="0" algn="just" rtl="0">
              <a:lnSpc>
                <a:spcPct val="115000"/>
              </a:lnSpc>
              <a:spcBef>
                <a:spcPts val="0"/>
              </a:spcBef>
              <a:spcAft>
                <a:spcPts val="0"/>
              </a:spcAft>
              <a:buNone/>
            </a:pPr>
            <a:endParaRPr sz="1400" b="0">
              <a:solidFill>
                <a:srgbClr val="FFFFFF"/>
              </a:solidFill>
            </a:endParaRPr>
          </a:p>
          <a:p>
            <a:pPr marL="457200" marR="0" lvl="0" indent="-317500" algn="just" rtl="0">
              <a:lnSpc>
                <a:spcPct val="115000"/>
              </a:lnSpc>
              <a:spcBef>
                <a:spcPts val="0"/>
              </a:spcBef>
              <a:spcAft>
                <a:spcPts val="0"/>
              </a:spcAft>
              <a:buClr>
                <a:srgbClr val="FFFFFF"/>
              </a:buClr>
              <a:buSzPts val="1400"/>
              <a:buChar char="●"/>
            </a:pPr>
            <a:r>
              <a:rPr lang="en" sz="1400" b="0"/>
              <a:t>For instance, Lin Zhang et al (2020) suggested automatic depression detection approach to assist clinical diagnosis with objective and quantitative measures and provide a rapid, effective, self-assessment of depression using a 1D CNN model and a BiLSTM model with an attention layer to process audio features and text features, respectively.</a:t>
            </a:r>
            <a:endParaRPr sz="1400" b="0"/>
          </a:p>
          <a:p>
            <a:pPr marL="457200" marR="0" lvl="0" indent="0" algn="just" rtl="0">
              <a:lnSpc>
                <a:spcPct val="115000"/>
              </a:lnSpc>
              <a:spcBef>
                <a:spcPts val="0"/>
              </a:spcBef>
              <a:spcAft>
                <a:spcPts val="0"/>
              </a:spcAft>
              <a:buNone/>
            </a:pPr>
            <a:endParaRPr sz="1400" b="0"/>
          </a:p>
          <a:p>
            <a:pPr marL="457200" lvl="0" indent="-317500" algn="just" rtl="0">
              <a:lnSpc>
                <a:spcPct val="115000"/>
              </a:lnSpc>
              <a:spcBef>
                <a:spcPts val="0"/>
              </a:spcBef>
              <a:spcAft>
                <a:spcPts val="0"/>
              </a:spcAft>
              <a:buSzPts val="1400"/>
              <a:buChar char="●"/>
            </a:pPr>
            <a:r>
              <a:rPr lang="en" sz="1400" b="0"/>
              <a:t>For the literature review, detailed study of research papers was done and summarized in the project report. These papers are mentioned in the table  below:</a:t>
            </a:r>
            <a:endParaRPr sz="1400" b="0"/>
          </a:p>
          <a:p>
            <a:pPr marL="457200" marR="0" lvl="0" indent="0" algn="just" rtl="0">
              <a:lnSpc>
                <a:spcPct val="115000"/>
              </a:lnSpc>
              <a:spcBef>
                <a:spcPts val="0"/>
              </a:spcBef>
              <a:spcAft>
                <a:spcPts val="0"/>
              </a:spcAft>
              <a:buNone/>
            </a:pPr>
            <a:endParaRPr sz="1400" b="0">
              <a:solidFill>
                <a:srgbClr val="FFFFFF"/>
              </a:solidFill>
            </a:endParaRPr>
          </a:p>
          <a:p>
            <a:pPr marL="0" lvl="0" indent="0" algn="l" rtl="0">
              <a:lnSpc>
                <a:spcPct val="150000"/>
              </a:lnSpc>
              <a:spcBef>
                <a:spcPts val="0"/>
              </a:spcBef>
              <a:spcAft>
                <a:spcPts val="1000"/>
              </a:spcAft>
              <a:buNone/>
            </a:pPr>
            <a:endParaRPr sz="1500">
              <a:solidFill>
                <a:srgbClr val="FFFFFF"/>
              </a:solidFill>
            </a:endParaRPr>
          </a:p>
        </p:txBody>
      </p:sp>
      <p:sp>
        <p:nvSpPr>
          <p:cNvPr id="316" name="Google Shape;316;p19"/>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Maven Pro"/>
                <a:ea typeface="Maven Pro"/>
                <a:cs typeface="Maven Pro"/>
                <a:sym typeface="Maven Pro"/>
              </a:rPr>
              <a:t>Literature Review</a:t>
            </a:r>
            <a:endParaRPr>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0"/>
          <p:cNvSpPr txBox="1">
            <a:spLocks noGrp="1"/>
          </p:cNvSpPr>
          <p:nvPr>
            <p:ph type="title"/>
          </p:nvPr>
        </p:nvSpPr>
        <p:spPr>
          <a:xfrm>
            <a:off x="1546150" y="119400"/>
            <a:ext cx="6027600" cy="368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sz="2772"/>
              <a:t>Literature table</a:t>
            </a:r>
            <a:endParaRPr sz="2772"/>
          </a:p>
          <a:p>
            <a:pPr marL="0" lvl="0" indent="0" algn="l" rtl="0">
              <a:spcBef>
                <a:spcPts val="1000"/>
              </a:spcBef>
              <a:spcAft>
                <a:spcPts val="0"/>
              </a:spcAft>
              <a:buNone/>
            </a:pPr>
            <a:endParaRPr sz="1211" b="0">
              <a:solidFill>
                <a:srgbClr val="FFFFFF"/>
              </a:solidFill>
              <a:latin typeface="Arial"/>
              <a:ea typeface="Arial"/>
              <a:cs typeface="Arial"/>
              <a:sym typeface="Arial"/>
            </a:endParaRPr>
          </a:p>
          <a:p>
            <a:pPr marL="0" lvl="0" indent="0" algn="l" rtl="0">
              <a:spcBef>
                <a:spcPts val="1000"/>
              </a:spcBef>
              <a:spcAft>
                <a:spcPts val="1000"/>
              </a:spcAft>
              <a:buNone/>
            </a:pPr>
            <a:endParaRPr sz="1400"/>
          </a:p>
        </p:txBody>
      </p:sp>
      <p:graphicFrame>
        <p:nvGraphicFramePr>
          <p:cNvPr id="322" name="Google Shape;322;p20"/>
          <p:cNvGraphicFramePr/>
          <p:nvPr/>
        </p:nvGraphicFramePr>
        <p:xfrm>
          <a:off x="1275813" y="604400"/>
          <a:ext cx="6455925" cy="4539088"/>
        </p:xfrm>
        <a:graphic>
          <a:graphicData uri="http://schemas.openxmlformats.org/drawingml/2006/table">
            <a:tbl>
              <a:tblPr>
                <a:noFill/>
                <a:tableStyleId>{943F0210-5206-4D12-BA4A-7D46621EDD8E}</a:tableStyleId>
              </a:tblPr>
              <a:tblGrid>
                <a:gridCol w="655925">
                  <a:extLst>
                    <a:ext uri="{9D8B030D-6E8A-4147-A177-3AD203B41FA5}">
                      <a16:colId xmlns:a16="http://schemas.microsoft.com/office/drawing/2014/main" val="20000"/>
                    </a:ext>
                  </a:extLst>
                </a:gridCol>
                <a:gridCol w="5800000">
                  <a:extLst>
                    <a:ext uri="{9D8B030D-6E8A-4147-A177-3AD203B41FA5}">
                      <a16:colId xmlns:a16="http://schemas.microsoft.com/office/drawing/2014/main" val="20001"/>
                    </a:ext>
                  </a:extLst>
                </a:gridCol>
              </a:tblGrid>
              <a:tr h="492750">
                <a:tc>
                  <a:txBody>
                    <a:bodyPr/>
                    <a:lstStyle/>
                    <a:p>
                      <a:pPr marL="0" lvl="0" indent="0" algn="ctr" rtl="0">
                        <a:spcBef>
                          <a:spcPts val="0"/>
                        </a:spcBef>
                        <a:spcAft>
                          <a:spcPts val="0"/>
                        </a:spcAft>
                        <a:buNone/>
                      </a:pPr>
                      <a:r>
                        <a:rPr lang="en" sz="1200">
                          <a:solidFill>
                            <a:srgbClr val="FFFFFF"/>
                          </a:solidFill>
                          <a:latin typeface="Verdana"/>
                          <a:ea typeface="Verdana"/>
                          <a:cs typeface="Verdana"/>
                          <a:sym typeface="Verdana"/>
                        </a:rPr>
                        <a:t>S. No.</a:t>
                      </a:r>
                      <a:endParaRPr sz="1200">
                        <a:solidFill>
                          <a:srgbClr val="FFFFFF"/>
                        </a:solidFill>
                        <a:latin typeface="Verdana"/>
                        <a:ea typeface="Verdana"/>
                        <a:cs typeface="Verdana"/>
                        <a:sym typeface="Verdan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rgbClr val="FFFFFF"/>
                          </a:solidFill>
                          <a:latin typeface="Maven Pro"/>
                          <a:ea typeface="Maven Pro"/>
                          <a:cs typeface="Maven Pro"/>
                          <a:sym typeface="Maven Pro"/>
                        </a:rPr>
                        <a:t>TITLE</a:t>
                      </a:r>
                      <a:endParaRPr sz="1200">
                        <a:solidFill>
                          <a:srgbClr val="FFFFFF"/>
                        </a:solidFill>
                        <a:latin typeface="Maven Pro"/>
                        <a:ea typeface="Maven Pro"/>
                        <a:cs typeface="Maven Pro"/>
                        <a:sym typeface="Maven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58700">
                <a:tc>
                  <a:txBody>
                    <a:bodyPr/>
                    <a:lstStyle/>
                    <a:p>
                      <a:pPr marL="0" lvl="0" indent="0" algn="ctr" rtl="0">
                        <a:spcBef>
                          <a:spcPts val="0"/>
                        </a:spcBef>
                        <a:spcAft>
                          <a:spcPts val="0"/>
                        </a:spcAft>
                        <a:buNone/>
                      </a:pPr>
                      <a:r>
                        <a:rPr lang="en" sz="1200">
                          <a:solidFill>
                            <a:srgbClr val="FFFFFF"/>
                          </a:solidFill>
                          <a:latin typeface="Verdana"/>
                          <a:ea typeface="Verdana"/>
                          <a:cs typeface="Verdana"/>
                          <a:sym typeface="Verdana"/>
                        </a:rPr>
                        <a:t>1.</a:t>
                      </a:r>
                      <a:endParaRPr sz="1200">
                        <a:solidFill>
                          <a:srgbClr val="FFFFFF"/>
                        </a:solidFill>
                        <a:latin typeface="Verdana"/>
                        <a:ea typeface="Verdana"/>
                        <a:cs typeface="Verdana"/>
                        <a:sym typeface="Verdan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just" rtl="0">
                        <a:lnSpc>
                          <a:spcPct val="115000"/>
                        </a:lnSpc>
                        <a:spcBef>
                          <a:spcPts val="0"/>
                        </a:spcBef>
                        <a:spcAft>
                          <a:spcPts val="0"/>
                        </a:spcAft>
                        <a:buNone/>
                      </a:pPr>
                      <a:r>
                        <a:rPr lang="en" sz="900">
                          <a:solidFill>
                            <a:srgbClr val="FFFFFF"/>
                          </a:solidFill>
                          <a:latin typeface="Maven Pro"/>
                          <a:ea typeface="Maven Pro"/>
                          <a:cs typeface="Maven Pro"/>
                          <a:sym typeface="Maven Pro"/>
                        </a:rPr>
                        <a:t>Junhee Park et al. ,Design and Implementation of Attention depression detection based on Multimodal Analysis </a:t>
                      </a:r>
                      <a:endParaRPr sz="1200">
                        <a:solidFill>
                          <a:srgbClr val="FFFFFF"/>
                        </a:solidFill>
                        <a:latin typeface="Maven Pro"/>
                        <a:ea typeface="Maven Pro"/>
                        <a:cs typeface="Maven Pro"/>
                        <a:sym typeface="Maven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421900">
                <a:tc>
                  <a:txBody>
                    <a:bodyPr/>
                    <a:lstStyle/>
                    <a:p>
                      <a:pPr marL="0" lvl="0" indent="0" algn="ctr" rtl="0">
                        <a:spcBef>
                          <a:spcPts val="0"/>
                        </a:spcBef>
                        <a:spcAft>
                          <a:spcPts val="0"/>
                        </a:spcAft>
                        <a:buNone/>
                      </a:pPr>
                      <a:r>
                        <a:rPr lang="en" sz="1200">
                          <a:solidFill>
                            <a:srgbClr val="FFFFFF"/>
                          </a:solidFill>
                          <a:latin typeface="Verdana"/>
                          <a:ea typeface="Verdana"/>
                          <a:cs typeface="Verdana"/>
                          <a:sym typeface="Verdana"/>
                        </a:rPr>
                        <a:t>2.</a:t>
                      </a:r>
                      <a:endParaRPr sz="1200">
                        <a:solidFill>
                          <a:srgbClr val="FFFFFF"/>
                        </a:solidFill>
                        <a:latin typeface="Verdana"/>
                        <a:ea typeface="Verdana"/>
                        <a:cs typeface="Verdana"/>
                        <a:sym typeface="Verdan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FFFFFF"/>
                          </a:solidFill>
                          <a:latin typeface="Maven Pro"/>
                          <a:ea typeface="Maven Pro"/>
                          <a:cs typeface="Maven Pro"/>
                          <a:sym typeface="Maven Pro"/>
                        </a:rPr>
                        <a:t>Luna Ansari et al. ,Ensemble hybrid learning methods for automated depression detection</a:t>
                      </a:r>
                      <a:endParaRPr sz="1200">
                        <a:solidFill>
                          <a:srgbClr val="FFFFFF"/>
                        </a:solidFill>
                        <a:latin typeface="Maven Pro"/>
                        <a:ea typeface="Maven Pro"/>
                        <a:cs typeface="Maven Pro"/>
                        <a:sym typeface="Maven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58700">
                <a:tc>
                  <a:txBody>
                    <a:bodyPr/>
                    <a:lstStyle/>
                    <a:p>
                      <a:pPr marL="0" lvl="0" indent="0" algn="ctr" rtl="0">
                        <a:spcBef>
                          <a:spcPts val="0"/>
                        </a:spcBef>
                        <a:spcAft>
                          <a:spcPts val="0"/>
                        </a:spcAft>
                        <a:buNone/>
                      </a:pPr>
                      <a:r>
                        <a:rPr lang="en" sz="1200">
                          <a:solidFill>
                            <a:srgbClr val="FFFFFF"/>
                          </a:solidFill>
                          <a:latin typeface="Verdana"/>
                          <a:ea typeface="Verdana"/>
                          <a:cs typeface="Verdana"/>
                          <a:sym typeface="Verdana"/>
                        </a:rPr>
                        <a:t>3.</a:t>
                      </a:r>
                      <a:endParaRPr sz="1200">
                        <a:solidFill>
                          <a:srgbClr val="FFFFFF"/>
                        </a:solidFill>
                        <a:latin typeface="Verdana"/>
                        <a:ea typeface="Verdana"/>
                        <a:cs typeface="Verdana"/>
                        <a:sym typeface="Verdan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FFFFFF"/>
                          </a:solidFill>
                          <a:latin typeface="Maven Pro"/>
                          <a:ea typeface="Maven Pro"/>
                          <a:cs typeface="Maven Pro"/>
                          <a:sym typeface="Maven Pro"/>
                        </a:rPr>
                        <a:t>Shubham Dham et al. ,Depression scale recognition from audio, visual text analysis</a:t>
                      </a:r>
                      <a:endParaRPr sz="1100">
                        <a:solidFill>
                          <a:srgbClr val="FFFFFF"/>
                        </a:solidFill>
                        <a:latin typeface="Maven Pro"/>
                        <a:ea typeface="Maven Pro"/>
                        <a:cs typeface="Maven Pro"/>
                        <a:sym typeface="Maven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58700">
                <a:tc>
                  <a:txBody>
                    <a:bodyPr/>
                    <a:lstStyle/>
                    <a:p>
                      <a:pPr marL="0" lvl="0" indent="0" algn="ctr" rtl="0">
                        <a:spcBef>
                          <a:spcPts val="0"/>
                        </a:spcBef>
                        <a:spcAft>
                          <a:spcPts val="0"/>
                        </a:spcAft>
                        <a:buNone/>
                      </a:pPr>
                      <a:r>
                        <a:rPr lang="en" sz="1200">
                          <a:solidFill>
                            <a:srgbClr val="FFFFFF"/>
                          </a:solidFill>
                          <a:latin typeface="Verdana"/>
                          <a:ea typeface="Verdana"/>
                          <a:cs typeface="Verdana"/>
                          <a:sym typeface="Verdana"/>
                        </a:rPr>
                        <a:t>4.</a:t>
                      </a:r>
                      <a:endParaRPr sz="1200">
                        <a:solidFill>
                          <a:srgbClr val="FFFFFF"/>
                        </a:solidFill>
                        <a:latin typeface="Verdana"/>
                        <a:ea typeface="Verdana"/>
                        <a:cs typeface="Verdana"/>
                        <a:sym typeface="Verdan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FFFFFF"/>
                          </a:solidFill>
                          <a:latin typeface="Maven Pro"/>
                          <a:ea typeface="Maven Pro"/>
                          <a:cs typeface="Maven Pro"/>
                          <a:sym typeface="Maven Pro"/>
                        </a:rPr>
                        <a:t>Jiri Havijer et al. ,Text-based detection of the risk of depression</a:t>
                      </a:r>
                      <a:endParaRPr sz="900">
                        <a:solidFill>
                          <a:srgbClr val="FFFFFF"/>
                        </a:solidFill>
                        <a:latin typeface="Maven Pro"/>
                        <a:ea typeface="Maven Pro"/>
                        <a:cs typeface="Maven Pro"/>
                        <a:sym typeface="Maven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421900">
                <a:tc>
                  <a:txBody>
                    <a:bodyPr/>
                    <a:lstStyle/>
                    <a:p>
                      <a:pPr marL="0" lvl="0" indent="0" algn="ctr" rtl="0">
                        <a:spcBef>
                          <a:spcPts val="0"/>
                        </a:spcBef>
                        <a:spcAft>
                          <a:spcPts val="0"/>
                        </a:spcAft>
                        <a:buNone/>
                      </a:pPr>
                      <a:r>
                        <a:rPr lang="en" sz="1200">
                          <a:solidFill>
                            <a:srgbClr val="FFFFFF"/>
                          </a:solidFill>
                          <a:latin typeface="Verdana"/>
                          <a:ea typeface="Verdana"/>
                          <a:cs typeface="Verdana"/>
                          <a:sym typeface="Verdana"/>
                        </a:rPr>
                        <a:t>5.</a:t>
                      </a:r>
                      <a:endParaRPr sz="1200">
                        <a:solidFill>
                          <a:srgbClr val="FFFFFF"/>
                        </a:solidFill>
                        <a:latin typeface="Verdana"/>
                        <a:ea typeface="Verdana"/>
                        <a:cs typeface="Verdana"/>
                        <a:sym typeface="Verdan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FFFFFF"/>
                          </a:solidFill>
                          <a:latin typeface="Maven Pro"/>
                          <a:ea typeface="Maven Pro"/>
                          <a:cs typeface="Maven Pro"/>
                          <a:sym typeface="Maven Pro"/>
                        </a:rPr>
                        <a:t>Le Yang et al. ,Integrating deep and shallow models for multi-modal depression analysis hybrid architectures</a:t>
                      </a:r>
                      <a:endParaRPr sz="1000">
                        <a:solidFill>
                          <a:srgbClr val="FFFFFF"/>
                        </a:solidFill>
                        <a:latin typeface="Maven Pro"/>
                        <a:ea typeface="Maven Pro"/>
                        <a:cs typeface="Maven Pro"/>
                        <a:sym typeface="Maven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21900">
                <a:tc>
                  <a:txBody>
                    <a:bodyPr/>
                    <a:lstStyle/>
                    <a:p>
                      <a:pPr marL="0" lvl="0" indent="0" algn="ctr" rtl="0">
                        <a:spcBef>
                          <a:spcPts val="0"/>
                        </a:spcBef>
                        <a:spcAft>
                          <a:spcPts val="0"/>
                        </a:spcAft>
                        <a:buNone/>
                      </a:pPr>
                      <a:r>
                        <a:rPr lang="en" sz="1200">
                          <a:solidFill>
                            <a:srgbClr val="FFFFFF"/>
                          </a:solidFill>
                          <a:latin typeface="Verdana"/>
                          <a:ea typeface="Verdana"/>
                          <a:cs typeface="Verdana"/>
                          <a:sym typeface="Verdana"/>
                        </a:rPr>
                        <a:t>6.</a:t>
                      </a:r>
                      <a:endParaRPr sz="1200">
                        <a:solidFill>
                          <a:srgbClr val="FFFFFF"/>
                        </a:solidFill>
                        <a:latin typeface="Verdana"/>
                        <a:ea typeface="Verdana"/>
                        <a:cs typeface="Verdana"/>
                        <a:sym typeface="Verdan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FFFFFF"/>
                          </a:solidFill>
                          <a:latin typeface="Maven Pro"/>
                          <a:ea typeface="Maven Pro"/>
                          <a:cs typeface="Maven Pro"/>
                          <a:sym typeface="Maven Pro"/>
                        </a:rPr>
                        <a:t>Soundariya R S, et al. ,Application of various machine learning techniques in sentiment analysis for depression detection</a:t>
                      </a:r>
                      <a:endParaRPr sz="1200">
                        <a:solidFill>
                          <a:srgbClr val="FFFFFF"/>
                        </a:solidFill>
                        <a:latin typeface="Maven Pro"/>
                        <a:ea typeface="Maven Pro"/>
                        <a:cs typeface="Maven Pro"/>
                        <a:sym typeface="Maven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21900">
                <a:tc>
                  <a:txBody>
                    <a:bodyPr/>
                    <a:lstStyle/>
                    <a:p>
                      <a:pPr marL="0" lvl="0" indent="0" algn="ctr" rtl="0">
                        <a:spcBef>
                          <a:spcPts val="0"/>
                        </a:spcBef>
                        <a:spcAft>
                          <a:spcPts val="0"/>
                        </a:spcAft>
                        <a:buNone/>
                      </a:pPr>
                      <a:r>
                        <a:rPr lang="en" sz="1200">
                          <a:solidFill>
                            <a:srgbClr val="FFFFFF"/>
                          </a:solidFill>
                          <a:latin typeface="Verdana"/>
                          <a:ea typeface="Verdana"/>
                          <a:cs typeface="Verdana"/>
                          <a:sym typeface="Verdana"/>
                        </a:rPr>
                        <a:t>7.</a:t>
                      </a:r>
                      <a:endParaRPr sz="1200">
                        <a:solidFill>
                          <a:srgbClr val="FFFFFF"/>
                        </a:solidFill>
                        <a:latin typeface="Verdana"/>
                        <a:ea typeface="Verdana"/>
                        <a:cs typeface="Verdana"/>
                        <a:sym typeface="Verdan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FFFFFF"/>
                          </a:solidFill>
                          <a:latin typeface="Maven Pro"/>
                          <a:ea typeface="Maven Pro"/>
                          <a:cs typeface="Maven Pro"/>
                          <a:sym typeface="Maven Pro"/>
                        </a:rPr>
                        <a:t>Yan Zhao et al. ,Multi-head attention-based long short-term memory for depression detection from speech</a:t>
                      </a:r>
                      <a:endParaRPr sz="1200">
                        <a:solidFill>
                          <a:srgbClr val="FFFFFF"/>
                        </a:solidFill>
                        <a:latin typeface="Maven Pro"/>
                        <a:ea typeface="Maven Pro"/>
                        <a:cs typeface="Maven Pro"/>
                        <a:sym typeface="Maven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421900">
                <a:tc>
                  <a:txBody>
                    <a:bodyPr/>
                    <a:lstStyle/>
                    <a:p>
                      <a:pPr marL="0" lvl="0" indent="0" algn="ctr" rtl="0">
                        <a:spcBef>
                          <a:spcPts val="0"/>
                        </a:spcBef>
                        <a:spcAft>
                          <a:spcPts val="0"/>
                        </a:spcAft>
                        <a:buNone/>
                      </a:pPr>
                      <a:r>
                        <a:rPr lang="en" sz="1200">
                          <a:solidFill>
                            <a:srgbClr val="FFFFFF"/>
                          </a:solidFill>
                          <a:latin typeface="Verdana"/>
                          <a:ea typeface="Verdana"/>
                          <a:cs typeface="Verdana"/>
                          <a:sym typeface="Verdana"/>
                        </a:rPr>
                        <a:t>8.</a:t>
                      </a:r>
                      <a:endParaRPr sz="1200">
                        <a:solidFill>
                          <a:srgbClr val="FFFFFF"/>
                        </a:solidFill>
                        <a:latin typeface="Verdana"/>
                        <a:ea typeface="Verdana"/>
                        <a:cs typeface="Verdana"/>
                        <a:sym typeface="Verdan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FFFFFF"/>
                          </a:solidFill>
                          <a:latin typeface="Maven Pro"/>
                          <a:ea typeface="Maven Pro"/>
                          <a:cs typeface="Maven Pro"/>
                          <a:sym typeface="Maven Pro"/>
                        </a:rPr>
                        <a:t>Ying Shen et al. ,Automatic depression detection: an emotional audio-textual corpus and a gru/bi-lstm-based model </a:t>
                      </a:r>
                      <a:endParaRPr sz="1200">
                        <a:solidFill>
                          <a:srgbClr val="FFFFFF"/>
                        </a:solidFill>
                        <a:latin typeface="Maven Pro"/>
                        <a:ea typeface="Maven Pro"/>
                        <a:cs typeface="Maven Pro"/>
                        <a:sym typeface="Maven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421900">
                <a:tc>
                  <a:txBody>
                    <a:bodyPr/>
                    <a:lstStyle/>
                    <a:p>
                      <a:pPr marL="0" lvl="0" indent="0" algn="ctr" rtl="0">
                        <a:spcBef>
                          <a:spcPts val="0"/>
                        </a:spcBef>
                        <a:spcAft>
                          <a:spcPts val="0"/>
                        </a:spcAft>
                        <a:buNone/>
                      </a:pPr>
                      <a:r>
                        <a:rPr lang="en" sz="1200">
                          <a:solidFill>
                            <a:srgbClr val="FFFFFF"/>
                          </a:solidFill>
                          <a:latin typeface="Verdana"/>
                          <a:ea typeface="Verdana"/>
                          <a:cs typeface="Verdana"/>
                          <a:sym typeface="Verdana"/>
                        </a:rPr>
                        <a:t>9.</a:t>
                      </a:r>
                      <a:endParaRPr sz="1200">
                        <a:solidFill>
                          <a:srgbClr val="FFFFFF"/>
                        </a:solidFill>
                        <a:latin typeface="Verdana"/>
                        <a:ea typeface="Verdana"/>
                        <a:cs typeface="Verdana"/>
                        <a:sym typeface="Verdan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FFFFFF"/>
                          </a:solidFill>
                          <a:latin typeface="Maven Pro"/>
                          <a:ea typeface="Maven Pro"/>
                          <a:cs typeface="Maven Pro"/>
                          <a:sym typeface="Maven Pro"/>
                        </a:rPr>
                        <a:t>Xuri Chen et al. ,Towards automatic depression detection: a bilstm/1d cnn-based model</a:t>
                      </a:r>
                      <a:endParaRPr sz="1200">
                        <a:solidFill>
                          <a:srgbClr val="FFFFFF"/>
                        </a:solidFill>
                        <a:latin typeface="Maven Pro"/>
                        <a:ea typeface="Maven Pro"/>
                        <a:cs typeface="Maven Pro"/>
                        <a:sym typeface="Maven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358700">
                <a:tc>
                  <a:txBody>
                    <a:bodyPr/>
                    <a:lstStyle/>
                    <a:p>
                      <a:pPr marL="0" lvl="0" indent="0" algn="ctr" rtl="0">
                        <a:spcBef>
                          <a:spcPts val="0"/>
                        </a:spcBef>
                        <a:spcAft>
                          <a:spcPts val="0"/>
                        </a:spcAft>
                        <a:buNone/>
                      </a:pPr>
                      <a:r>
                        <a:rPr lang="en" sz="1200">
                          <a:solidFill>
                            <a:srgbClr val="FFFFFF"/>
                          </a:solidFill>
                          <a:latin typeface="Verdana"/>
                          <a:ea typeface="Verdana"/>
                          <a:cs typeface="Verdana"/>
                          <a:sym typeface="Verdana"/>
                        </a:rPr>
                        <a:t>10.</a:t>
                      </a:r>
                      <a:endParaRPr sz="1200">
                        <a:solidFill>
                          <a:srgbClr val="FFFFFF"/>
                        </a:solidFill>
                        <a:latin typeface="Verdana"/>
                        <a:ea typeface="Verdana"/>
                        <a:cs typeface="Verdana"/>
                        <a:sym typeface="Verdana"/>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900">
                          <a:solidFill>
                            <a:srgbClr val="FFFFFF"/>
                          </a:solidFill>
                          <a:latin typeface="Maven Pro"/>
                          <a:ea typeface="Maven Pro"/>
                          <a:cs typeface="Maven Pro"/>
                          <a:sym typeface="Maven Pro"/>
                        </a:rPr>
                        <a:t>Michelle Renee Morales et al. ,A cross-modal review of indicators for depression detection systems</a:t>
                      </a:r>
                      <a:endParaRPr sz="1200">
                        <a:solidFill>
                          <a:srgbClr val="FFFFFF"/>
                        </a:solidFill>
                        <a:latin typeface="Maven Pro"/>
                        <a:ea typeface="Maven Pro"/>
                        <a:cs typeface="Maven Pro"/>
                        <a:sym typeface="Maven Pro"/>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1"/>
          <p:cNvSpPr txBox="1"/>
          <p:nvPr/>
        </p:nvSpPr>
        <p:spPr>
          <a:xfrm>
            <a:off x="1623850" y="271200"/>
            <a:ext cx="5727900" cy="677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1000"/>
              </a:spcAft>
              <a:buNone/>
            </a:pPr>
            <a:r>
              <a:rPr lang="en" sz="3200" b="1">
                <a:solidFill>
                  <a:schemeClr val="lt1"/>
                </a:solidFill>
                <a:latin typeface="Maven Pro"/>
                <a:ea typeface="Maven Pro"/>
                <a:cs typeface="Maven Pro"/>
                <a:sym typeface="Maven Pro"/>
              </a:rPr>
              <a:t>Motivation</a:t>
            </a:r>
            <a:endParaRPr>
              <a:latin typeface="Nunito"/>
              <a:ea typeface="Nunito"/>
              <a:cs typeface="Nunito"/>
              <a:sym typeface="Nunito"/>
            </a:endParaRPr>
          </a:p>
        </p:txBody>
      </p:sp>
      <p:sp>
        <p:nvSpPr>
          <p:cNvPr id="328" name="Google Shape;328;p21"/>
          <p:cNvSpPr txBox="1">
            <a:spLocks noGrp="1"/>
          </p:cNvSpPr>
          <p:nvPr>
            <p:ph type="title"/>
          </p:nvPr>
        </p:nvSpPr>
        <p:spPr>
          <a:xfrm>
            <a:off x="302875" y="974350"/>
            <a:ext cx="6973500" cy="3577200"/>
          </a:xfrm>
          <a:prstGeom prst="rect">
            <a:avLst/>
          </a:prstGeom>
        </p:spPr>
        <p:txBody>
          <a:bodyPr spcFirstLastPara="1" wrap="square" lIns="91425" tIns="91425" rIns="91425" bIns="91425" anchor="t" anchorCtr="0">
            <a:normAutofit/>
          </a:bodyPr>
          <a:lstStyle/>
          <a:p>
            <a:pPr marL="0" lvl="0" indent="0" algn="just" rtl="0">
              <a:lnSpc>
                <a:spcPct val="115000"/>
              </a:lnSpc>
              <a:spcBef>
                <a:spcPts val="0"/>
              </a:spcBef>
              <a:spcAft>
                <a:spcPts val="0"/>
              </a:spcAft>
              <a:buNone/>
            </a:pPr>
            <a:endParaRPr sz="1400" b="0">
              <a:solidFill>
                <a:srgbClr val="FFFFFF"/>
              </a:solidFill>
            </a:endParaRPr>
          </a:p>
          <a:p>
            <a:pPr marL="0" lvl="0" indent="0" algn="just" rtl="0">
              <a:lnSpc>
                <a:spcPct val="115000"/>
              </a:lnSpc>
              <a:spcBef>
                <a:spcPts val="0"/>
              </a:spcBef>
              <a:spcAft>
                <a:spcPts val="0"/>
              </a:spcAft>
              <a:buNone/>
            </a:pPr>
            <a:r>
              <a:rPr lang="en" sz="1400" b="0">
                <a:solidFill>
                  <a:srgbClr val="FFFFFF"/>
                </a:solidFill>
              </a:rPr>
              <a:t>Depression is a common mental disorder, which in worse case, can lead to suicide. </a:t>
            </a:r>
            <a:endParaRPr sz="1400" b="0">
              <a:solidFill>
                <a:srgbClr val="FFFFFF"/>
              </a:solidFill>
            </a:endParaRPr>
          </a:p>
          <a:p>
            <a:pPr marL="0" lvl="0" indent="0" algn="just" rtl="0">
              <a:lnSpc>
                <a:spcPct val="115000"/>
              </a:lnSpc>
              <a:spcBef>
                <a:spcPts val="0"/>
              </a:spcBef>
              <a:spcAft>
                <a:spcPts val="0"/>
              </a:spcAft>
              <a:buNone/>
            </a:pPr>
            <a:r>
              <a:rPr lang="en" sz="1400" b="0">
                <a:solidFill>
                  <a:srgbClr val="FFFFFF"/>
                </a:solidFill>
              </a:rPr>
              <a:t>The treatment rate of depressed people remains very low because of traditional time-consuming, costly and sometimes ineffective diagnosis and treatment. </a:t>
            </a:r>
            <a:endParaRPr sz="1400" b="0">
              <a:solidFill>
                <a:srgbClr val="FFFFFF"/>
              </a:solidFill>
            </a:endParaRPr>
          </a:p>
          <a:p>
            <a:pPr marL="0" lvl="0" indent="0" algn="just" rtl="0">
              <a:lnSpc>
                <a:spcPct val="115000"/>
              </a:lnSpc>
              <a:spcBef>
                <a:spcPts val="0"/>
              </a:spcBef>
              <a:spcAft>
                <a:spcPts val="0"/>
              </a:spcAft>
              <a:buNone/>
            </a:pPr>
            <a:endParaRPr sz="1400" b="0">
              <a:solidFill>
                <a:srgbClr val="FFFFFF"/>
              </a:solidFill>
            </a:endParaRPr>
          </a:p>
          <a:p>
            <a:pPr marL="0" lvl="0" indent="0" algn="just" rtl="0">
              <a:lnSpc>
                <a:spcPct val="115000"/>
              </a:lnSpc>
              <a:spcBef>
                <a:spcPts val="0"/>
              </a:spcBef>
              <a:spcAft>
                <a:spcPts val="0"/>
              </a:spcAft>
              <a:buNone/>
            </a:pPr>
            <a:r>
              <a:rPr lang="en" sz="1400" b="0">
                <a:solidFill>
                  <a:srgbClr val="FFFFFF"/>
                </a:solidFill>
              </a:rPr>
              <a:t>Such reasons compel development of automatic depression systems with the help of models to predict or asses depressive state of individuals. </a:t>
            </a:r>
            <a:endParaRPr sz="1400" b="0">
              <a:solidFill>
                <a:srgbClr val="FFFFFF"/>
              </a:solidFill>
            </a:endParaRPr>
          </a:p>
          <a:p>
            <a:pPr marL="0" lvl="0" indent="0" algn="just" rtl="0">
              <a:lnSpc>
                <a:spcPct val="115000"/>
              </a:lnSpc>
              <a:spcBef>
                <a:spcPts val="0"/>
              </a:spcBef>
              <a:spcAft>
                <a:spcPts val="0"/>
              </a:spcAft>
              <a:buNone/>
            </a:pPr>
            <a:endParaRPr sz="1400" b="0">
              <a:solidFill>
                <a:srgbClr val="FFFFFF"/>
              </a:solidFill>
            </a:endParaRPr>
          </a:p>
          <a:p>
            <a:pPr marL="0" lvl="0" indent="0" algn="just" rtl="0">
              <a:lnSpc>
                <a:spcPct val="115000"/>
              </a:lnSpc>
              <a:spcBef>
                <a:spcPts val="0"/>
              </a:spcBef>
              <a:spcAft>
                <a:spcPts val="0"/>
              </a:spcAft>
              <a:buNone/>
            </a:pPr>
            <a:r>
              <a:rPr lang="en" sz="1400" b="0">
                <a:solidFill>
                  <a:srgbClr val="FFFFFF"/>
                </a:solidFill>
              </a:rPr>
              <a:t>Researchers have made a lot of progress in diagnosis of depression but great difficulties still exist in practice and leaves huge scope to improve the efficiency and suggest models.</a:t>
            </a:r>
            <a:endParaRPr sz="1400">
              <a:solidFill>
                <a:srgbClr val="FFFFFF"/>
              </a:solidFill>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2133</Words>
  <Application>Microsoft Office PowerPoint</Application>
  <PresentationFormat>On-screen Show (16:9)</PresentationFormat>
  <Paragraphs>197</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Maven Pro</vt:lpstr>
      <vt:lpstr>Arial</vt:lpstr>
      <vt:lpstr>Times New Roman</vt:lpstr>
      <vt:lpstr>Verdana</vt:lpstr>
      <vt:lpstr>Nunito</vt:lpstr>
      <vt:lpstr>Raleway</vt:lpstr>
      <vt:lpstr>Momentum</vt:lpstr>
      <vt:lpstr>Integrated Approach to Depression Detection  </vt:lpstr>
      <vt:lpstr>Table of Contents</vt:lpstr>
      <vt:lpstr>Depression is a prevalent mental condition with three primary symptoms: persistent low mood, loss of interest, and tiredness. Depression affects more than 264 million individuals worldwide.   In severe cases, depression can lead to self-harm or suicide attempts. According to studies, persons who are depressed tend to avoid eye contact, communicate less verbally, speak hurriedly and monotonously.   The major cause of disability in the world today is depression, which also significantly increases the burden of disease on the world. </vt:lpstr>
      <vt:lpstr> Detection of depression has attracted increasing attention from researchers in psychology, computer science, linguistics, and related disciplines that integrate an individual's indicators in combination with machine learning and deep learning models to perform automated depression level assessments.  NLP research has attempted to identify depression from formal and informal (i.e. online text)  writing. speech processing research has attempted to evaluate depression levels from audio, whereas Human computer interaction(HCI) and allied disciplines have attempted to estimate depression levels from video. </vt:lpstr>
      <vt:lpstr> In this study, we review the various related work going on in the research field regarding depression detection techniques  There are various machine learning and deep learning algorithms that can support for depression detection. Wang et al. (2013) constructed a model to detect depression from online blog posts. The features they extracted included first person singular and plural pronouns, ratio of first person singular pronouns to first person plural pronouns, user interactions with others, number of posts etc.  Schwartz et al. (2014) showed that regression models based on Facebook language can be used to predict an individual’s degree of depression.  </vt:lpstr>
      <vt:lpstr> Recent research has shown the promise in using speech as a diagnostic and monitoring aid for depression. Cummins et al. (2015) have provided a thorough review of speech processing research for depression detection.  Shubham Dham et al. (2017) presents methods of visual, audio and text feature extraction, followed by decision level fusion which help identify depressed subjects.  Ying Shen et al. (2022) have proposed a novel depression detection approach utilizing speech characteristics and linguistic contents from participants’ interviews as Emotional Audio-Textual Depression Corpus (EATD-Corpus) which contains audios and extracted transcripts of responses.  </vt:lpstr>
      <vt:lpstr> The major part of this project was aimed at reviewing, analyzing and comparing existing models and approaches proposed in the research field.  For instance, Lin Zhang et al (2020) suggested automatic depression detection approach to assist clinical diagnosis with objective and quantitative measures and provide a rapid, effective, self-assessment of depression using a 1D CNN model and a BiLSTM model with an attention layer to process audio features and text features, respectively.  For the literature review, detailed study of research papers was done and summarized in the project report. These papers are mentioned in the table  below:  </vt:lpstr>
      <vt:lpstr>Literature table  </vt:lpstr>
      <vt:lpstr> Depression is a common mental disorder, which in worse case, can lead to suicide.  The treatment rate of depressed people remains very low because of traditional time-consuming, costly and sometimes ineffective diagnosis and treatment.   Such reasons compel development of automatic depression systems with the help of models to predict or asses depressive state of individuals.   Researchers have made a lot of progress in diagnosis of depression but great difficulties still exist in practice and leaves huge scope to improve the efficiency and suggest models.</vt:lpstr>
      <vt:lpstr>PowerPoint Presentation</vt:lpstr>
      <vt:lpstr>   </vt:lpstr>
      <vt:lpstr>   </vt:lpstr>
      <vt:lpstr>   </vt:lpstr>
      <vt:lpstr>   </vt:lpstr>
      <vt:lpstr>PowerPoint Presentation</vt:lpstr>
      <vt:lpstr> Limited and constrained accessibility of datasets. Also most datasets in case of depression detection rely on the condition of individual/interviewee being honest.  Imbalanced nature of datasets introducing bias into models. Also a key issue of the problem is how to design and extract representative features.  Specifically regarding audio datasets, lack of datasets publicly available and size of the available dataset being too large to use them as college students.  Less availability of sample codes to refer and high complexity of integrated/ fusion models with audio processing to understand.   </vt:lpstr>
      <vt:lpstr> Due to above stated challenges, we have currently implemented the proposed text features model for detecting depression in individuals.   For this we have used the data from social media such as twitter. For normal tweets, Sentiment140 dataset is taken and depressive tweets are collected using a twitter scraping tool.  This kind of model takes this tweets as text data and predicts whether the user is depressed or not.  The steps for this implementation are as follows:   </vt:lpstr>
      <vt:lpstr>PowerPoint Presentation</vt:lpstr>
      <vt:lpstr>PowerPoint Presentation</vt:lpstr>
      <vt:lpstr> The CNN- LSTM model for text based depression detection from tweets of an individual gave an accuracy of around 90% with an F1 score of 92%. This accuracy was better than the other machine learning models and simple neural network and can be increased by increasing the data size for better training.  The confusion matrix is shown.    </vt:lpstr>
      <vt:lpstr>PowerPoint Presentation</vt:lpstr>
      <vt:lpstr> The speech analysis and integration part is not implemented currently and is the future aspect for this project. The proposed model can be trained with any available data in future with appropriate resources to realize the full potential for this methodology.  This approach can also be utilized to create an app that allows users to self-diagnose their depression states using the suggested techniques.  Such a model can be implemented in a wearable device or home device. The device could prompt you to answer a simple question (example : in the morning and before bed) on a daily basis. This records the audio and transcript which can be fed into the model and over time give alerts for depression related symptoms </vt:lpstr>
      <vt:lpstr>[1] Park, Junhee, and Nammee Moon. "Design and Implementation of Attention Depression Detection Model Based on Multimodal Analysis." Sustainability 14.6 (2022): 3569. [2]Ansari, Luna, et al. "Ensemble hybrid learning methods for automated depression detection." IEEE Transactions on Computational Social Systems (2022). [3] Dham, Shubham, Anirudh Sharma, and Abhinav Dhall. "Depression scale recognition from audio, visual and text analysis." arXiv preprint arXiv:1709.05865 (2017). [4] Havigerová, Jana M., et al. "Text-based detection of the risk of depression." Frontiers in psychology 10 (2019): 513. [5] Yang, Le, Dongmei Jiang, and Hichem Sahli. "Integrating deep and shallow models for multi-modal depression analysis—Hybrid architectures." IEEE Transactions on Affective Computing 12.1 (2018): 239-253. [6] Zhao, Yan, et al. "Multi-Head Attention-Based Long Short-Term Memory for Depression Detection From Speech." Frontiers in Neurorobotics (2021): 111. [7] Shen, Ying, Huiyu Yang, and Lin Lin. "Automatic Depression Detection: An Emotional Audio-Textual Corpus and a GRU/Bi LSTM-based Model." ICASSP 2022-2022 IEEE International Conference on Acoustics, Speech and Signal Processing (ICASSP). IEEE, 2022. [8] Lin, Lin, et al. "Towards automatic depression detection: A bilstm/1d cnn-based model." Applied Sciences 10.23 (2020): 8701. [9] Morales, Michelle, Stefan Scherer, and Rivka Levitan. "A cross-modal review of indicators for depression detection systems." Proceedings of the fourth workshop on computational linguistics and clinical psychology—From linguistic signal to clinical reality.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Aditya Nigam</cp:lastModifiedBy>
  <cp:revision>1</cp:revision>
  <dcterms:modified xsi:type="dcterms:W3CDTF">2025-07-01T20:26:12Z</dcterms:modified>
</cp:coreProperties>
</file>