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9" r:id="rId12"/>
    <p:sldId id="260" r:id="rId13"/>
    <p:sldId id="261" r:id="rId14"/>
    <p:sldId id="262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3772-C4A2-4FC8-9958-8D2D79C089AF}" type="datetimeFigureOut">
              <a:rPr lang="en-US" smtClean="0"/>
              <a:t>8/5/2016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08327D-5E2E-4FE6-B779-4DA96533CD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3772-C4A2-4FC8-9958-8D2D79C089AF}" type="datetimeFigureOut">
              <a:rPr lang="en-US" smtClean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27D-5E2E-4FE6-B779-4DA96533CD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3772-C4A2-4FC8-9958-8D2D79C089AF}" type="datetimeFigureOut">
              <a:rPr lang="en-US" smtClean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27D-5E2E-4FE6-B779-4DA96533CD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3772-C4A2-4FC8-9958-8D2D79C089AF}" type="datetimeFigureOut">
              <a:rPr lang="en-US" smtClean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27D-5E2E-4FE6-B779-4DA96533CD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3772-C4A2-4FC8-9958-8D2D79C089AF}" type="datetimeFigureOut">
              <a:rPr lang="en-US" smtClean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27D-5E2E-4FE6-B779-4DA96533CD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3772-C4A2-4FC8-9958-8D2D79C089AF}" type="datetimeFigureOut">
              <a:rPr lang="en-US" smtClean="0"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27D-5E2E-4FE6-B779-4DA96533CD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3772-C4A2-4FC8-9958-8D2D79C089AF}" type="datetimeFigureOut">
              <a:rPr lang="en-US" smtClean="0"/>
              <a:t>8/5/2016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27D-5E2E-4FE6-B779-4DA96533CD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3772-C4A2-4FC8-9958-8D2D79C089AF}" type="datetimeFigureOut">
              <a:rPr lang="en-US" smtClean="0"/>
              <a:t>8/5/2016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27D-5E2E-4FE6-B779-4DA96533CD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3772-C4A2-4FC8-9958-8D2D79C089AF}" type="datetimeFigureOut">
              <a:rPr lang="en-US" smtClean="0"/>
              <a:t>8/5/2016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27D-5E2E-4FE6-B779-4DA96533CD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3772-C4A2-4FC8-9958-8D2D79C089AF}" type="datetimeFigureOut">
              <a:rPr lang="en-US" smtClean="0"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27D-5E2E-4FE6-B779-4DA96533CD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3772-C4A2-4FC8-9958-8D2D79C089AF}" type="datetimeFigureOut">
              <a:rPr lang="en-US" smtClean="0"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27D-5E2E-4FE6-B779-4DA96533CD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4533772-C4A2-4FC8-9958-8D2D79C089AF}" type="datetimeFigureOut">
              <a:rPr lang="en-US" smtClean="0"/>
              <a:t>8/5/2016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D08327D-5E2E-4FE6-B779-4DA96533CD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ensus-env-new.us-west-2.elasticbeanstalk.com/" TargetMode="External"/><Relationship Id="rId2" Type="http://schemas.openxmlformats.org/officeDocument/2006/relationships/hyperlink" Target="https://ussouthcentral.services.azureml.net/workspaces/855d6eb6f36e47eeaebfc6a8241e7cf2/services/a2159cb8885a4d94887ee0b04094baa7/execute?api-version=2.0&amp;details=tr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lic.tableau.com/views/Assignment3_128/DashboardfprIncomebetweenWorkplaceandEducation?:embed=y&amp;:display_count=yes" TargetMode="External"/><Relationship Id="rId4" Type="http://schemas.openxmlformats.org/officeDocument/2006/relationships/hyperlink" Target="https://public.tableau.com/views/Assignment3_128/IncomebyNativeCountry?:embed=y&amp;:display_count=ye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990600"/>
            <a:ext cx="7543800" cy="15240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US Income Classification</a:t>
            </a:r>
            <a:br>
              <a:rPr lang="en-US" sz="5400" dirty="0"/>
            </a:br>
            <a:r>
              <a:rPr lang="en-US" sz="5400" dirty="0"/>
              <a:t>Assignment-3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3048000"/>
            <a:ext cx="3886200" cy="1828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-Team 9</a:t>
            </a:r>
          </a:p>
          <a:p>
            <a:r>
              <a:rPr lang="en-US" b="1" dirty="0">
                <a:solidFill>
                  <a:schemeClr val="tx2"/>
                </a:solidFill>
              </a:rPr>
              <a:t>  </a:t>
            </a:r>
            <a:r>
              <a:rPr lang="en-US" b="1" dirty="0" err="1">
                <a:solidFill>
                  <a:schemeClr val="tx2"/>
                </a:solidFill>
              </a:rPr>
              <a:t>Ayushi</a:t>
            </a:r>
            <a:r>
              <a:rPr lang="en-US" b="1" dirty="0">
                <a:solidFill>
                  <a:schemeClr val="tx2"/>
                </a:solidFill>
              </a:rPr>
              <a:t> Srivastava</a:t>
            </a:r>
          </a:p>
          <a:p>
            <a:r>
              <a:rPr lang="en-US" b="1" dirty="0">
                <a:solidFill>
                  <a:schemeClr val="tx2"/>
                </a:solidFill>
              </a:rPr>
              <a:t>  </a:t>
            </a:r>
            <a:r>
              <a:rPr lang="en-US" b="1" dirty="0" err="1">
                <a:solidFill>
                  <a:schemeClr val="tx2"/>
                </a:solidFill>
              </a:rPr>
              <a:t>Bhavesh</a:t>
            </a:r>
            <a:r>
              <a:rPr lang="en-US" b="1" dirty="0">
                <a:solidFill>
                  <a:schemeClr val="tx2"/>
                </a:solidFill>
              </a:rPr>
              <a:t> Patel</a:t>
            </a:r>
          </a:p>
          <a:p>
            <a:r>
              <a:rPr lang="en-US" b="1" dirty="0">
                <a:solidFill>
                  <a:schemeClr val="tx2"/>
                </a:solidFill>
              </a:rPr>
              <a:t>  Ila Nigam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0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"/>
            <a:ext cx="7315200" cy="990600"/>
          </a:xfrm>
        </p:spPr>
        <p:txBody>
          <a:bodyPr/>
          <a:lstStyle/>
          <a:p>
            <a:r>
              <a:rPr lang="en-US" dirty="0"/>
              <a:t>Tableau Visualization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981200"/>
            <a:ext cx="7315200" cy="353952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3013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96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315200" cy="1154097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315200" cy="3539527"/>
          </a:xfrm>
        </p:spPr>
        <p:txBody>
          <a:bodyPr/>
          <a:lstStyle/>
          <a:p>
            <a:r>
              <a:rPr lang="en-US" dirty="0"/>
              <a:t>We build following algorithms to solve above problem</a:t>
            </a:r>
          </a:p>
          <a:p>
            <a:pPr marL="4572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tx2"/>
                </a:solidFill>
              </a:rPr>
              <a:t>1. Two - class boosted Decision Tree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2"/>
                </a:solidFill>
              </a:rPr>
              <a:t>  2. Two - class Decision Jungle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2"/>
                </a:solidFill>
              </a:rPr>
              <a:t>  3. Two - class Logistic Regression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2"/>
                </a:solidFill>
              </a:rPr>
              <a:t>  4. Two – class Neural Network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2"/>
                </a:solidFill>
              </a:rPr>
              <a:t>  5. Two – class Decision Forest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6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"/>
            <a:ext cx="4114800" cy="4867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9" y="609600"/>
            <a:ext cx="4202029" cy="480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5791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Boosted Decision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7496" y="5791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Decision Forest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" y="152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1131880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0396"/>
            <a:ext cx="3810000" cy="48784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785010"/>
            <a:ext cx="3829050" cy="4829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5791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Decision Jungle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5791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Logistic Regression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" y="152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1190073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14400"/>
            <a:ext cx="4514850" cy="4752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5840" y="591490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Neural Network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" y="152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66393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315200" cy="1154097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15200" cy="353952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All the algorithms were evaluated and Two-Class Boosted Tree was found to be best with 87% accuracy</a:t>
            </a:r>
          </a:p>
          <a:p>
            <a:r>
              <a:rPr lang="en-US" dirty="0">
                <a:solidFill>
                  <a:schemeClr val="tx2"/>
                </a:solidFill>
              </a:rPr>
              <a:t>Two-class Boosted Algorithm was used to deploy the web   service and classification analysis uses this model in the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755429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315200" cy="1154097"/>
          </a:xfrm>
        </p:spPr>
        <p:txBody>
          <a:bodyPr/>
          <a:lstStyle/>
          <a:p>
            <a:r>
              <a:rPr lang="en-US" dirty="0"/>
              <a:t>Platform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1"/>
            <a:ext cx="7696200" cy="4404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Microsoft Azure:</a:t>
            </a:r>
          </a:p>
          <a:p>
            <a:pPr marL="45720" indent="0">
              <a:buNone/>
            </a:pPr>
            <a:r>
              <a:rPr lang="en-US" dirty="0">
                <a:hlinkClick r:id="rId2"/>
              </a:rPr>
              <a:t>https://ussouthcentral.services.azureml.net/workspaces/855d6eb6f36e47eeaebfc6a8241e7cf2/services/a2159cb8885a4d94887ee0b04094baa7/execute?api-version=2.0&amp;details=true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AWS domain:</a:t>
            </a:r>
          </a:p>
          <a:p>
            <a:pPr marL="45720" indent="0">
              <a:buNone/>
            </a:pPr>
            <a:r>
              <a:rPr lang="en-US" dirty="0">
                <a:hlinkClick r:id="rId3"/>
              </a:rPr>
              <a:t> http://census-env-new.us-west-2.elasticbeanstalk.com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Tableau Dashboard:</a:t>
            </a:r>
          </a:p>
          <a:p>
            <a:pPr marL="45720" indent="0">
              <a:buNone/>
            </a:pPr>
            <a:r>
              <a:rPr lang="en-US" u="sng" dirty="0">
                <a:hlinkClick r:id="rId4"/>
              </a:rPr>
              <a:t>https://public.tableau.com/views/Assignment3_128/IncomebyNativeCountry?:embed=y&amp;:display_count=yes</a:t>
            </a:r>
            <a:endParaRPr lang="en-US" u="sng" dirty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https://public.tableau.com/views/Assignment3_128/DashboardfprIncomebetweenWorkplaceandEducation?:embed=y&amp;:display_count=yes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88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124200"/>
            <a:ext cx="7315200" cy="1154097"/>
          </a:xfrm>
        </p:spPr>
        <p:txBody>
          <a:bodyPr/>
          <a:lstStyle/>
          <a:p>
            <a:r>
              <a:rPr lang="en-US" dirty="0"/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39806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914400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143000"/>
            <a:ext cx="77724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In the census data every record represents a person with 14 attributes, the last element of a record is one of the labels {&gt;=50K,&lt;50K}. </a:t>
            </a:r>
          </a:p>
          <a:p>
            <a:r>
              <a:rPr lang="en-US" sz="2400" dirty="0"/>
              <a:t>Age: continuous </a:t>
            </a:r>
          </a:p>
          <a:p>
            <a:r>
              <a:rPr lang="en-US" sz="2400" dirty="0" err="1"/>
              <a:t>Workclass</a:t>
            </a:r>
            <a:r>
              <a:rPr lang="en-US" sz="2400" dirty="0"/>
              <a:t>: 8 values </a:t>
            </a:r>
          </a:p>
          <a:p>
            <a:r>
              <a:rPr lang="en-US" sz="2400" dirty="0"/>
              <a:t>Education: 16 values </a:t>
            </a:r>
          </a:p>
          <a:p>
            <a:r>
              <a:rPr lang="en-US" sz="2400" dirty="0"/>
              <a:t>Education-</a:t>
            </a:r>
            <a:r>
              <a:rPr lang="en-US" sz="2400" dirty="0" err="1"/>
              <a:t>num</a:t>
            </a:r>
            <a:r>
              <a:rPr lang="en-US" sz="2400" dirty="0"/>
              <a:t>: continuous. </a:t>
            </a:r>
          </a:p>
          <a:p>
            <a:r>
              <a:rPr lang="en-US" sz="2400" dirty="0"/>
              <a:t>Marital-status: 7 values </a:t>
            </a:r>
          </a:p>
          <a:p>
            <a:r>
              <a:rPr lang="en-US" sz="2400" dirty="0"/>
              <a:t>Occupation: 14 values </a:t>
            </a:r>
          </a:p>
          <a:p>
            <a:r>
              <a:rPr lang="en-US" sz="2400" dirty="0"/>
              <a:t>Relationship: 6 values </a:t>
            </a:r>
          </a:p>
          <a:p>
            <a:r>
              <a:rPr lang="en-US" sz="2400" dirty="0"/>
              <a:t>Race: 5 values </a:t>
            </a:r>
          </a:p>
          <a:p>
            <a:r>
              <a:rPr lang="en-US" sz="2400" dirty="0"/>
              <a:t>Sex: Male, Female </a:t>
            </a:r>
          </a:p>
          <a:p>
            <a:r>
              <a:rPr lang="en-US" sz="2400" dirty="0"/>
              <a:t>Capital-gain: continuous. </a:t>
            </a:r>
          </a:p>
          <a:p>
            <a:r>
              <a:rPr lang="en-US" sz="2400" dirty="0"/>
              <a:t>Capital-loss: continuous. </a:t>
            </a:r>
          </a:p>
          <a:p>
            <a:r>
              <a:rPr lang="en-US" sz="2400" dirty="0"/>
              <a:t>Hours-per-week: continuous. </a:t>
            </a:r>
          </a:p>
          <a:p>
            <a:r>
              <a:rPr lang="en-US" sz="2400" dirty="0"/>
              <a:t>Native-country: 41 values </a:t>
            </a:r>
          </a:p>
          <a:p>
            <a:r>
              <a:rPr lang="en-US" sz="2400" dirty="0"/>
              <a:t>&gt;50K Income: Yes, No 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8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315200" cy="1154097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315200" cy="399672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Q1. </a:t>
            </a:r>
            <a:r>
              <a:rPr lang="en-US" dirty="0"/>
              <a:t>Which of the variables (age, occupation, sex, etc.) are most decisive for determining the income of a person?</a:t>
            </a:r>
          </a:p>
          <a:p>
            <a:r>
              <a:rPr lang="en-US" dirty="0">
                <a:solidFill>
                  <a:schemeClr val="tx2"/>
                </a:solidFill>
              </a:rPr>
              <a:t>Q2. </a:t>
            </a:r>
            <a:r>
              <a:rPr lang="en-US" dirty="0"/>
              <a:t>Which values for which variables form conditions that would imply high income or low income?</a:t>
            </a:r>
          </a:p>
          <a:p>
            <a:r>
              <a:rPr lang="en-US" dirty="0">
                <a:solidFill>
                  <a:schemeClr val="tx2"/>
                </a:solidFill>
              </a:rPr>
              <a:t>Q3. </a:t>
            </a:r>
            <a:r>
              <a:rPr lang="en-US" dirty="0"/>
              <a:t>What percentage of people of which race, Occupation, Education, Age, status can afford what kind of  Standard of living</a:t>
            </a:r>
          </a:p>
          <a:p>
            <a:pPr marL="4572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45720" indent="0">
              <a:buNone/>
            </a:pPr>
            <a:r>
              <a:rPr lang="en-US" b="1" dirty="0">
                <a:solidFill>
                  <a:schemeClr val="tx2"/>
                </a:solidFill>
              </a:rPr>
              <a:t>Patterns in Data Set</a:t>
            </a:r>
          </a:p>
          <a:p>
            <a:pPr marL="4572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Age vs Job- </a:t>
            </a:r>
            <a:r>
              <a:rPr lang="en-US" dirty="0"/>
              <a:t>younger people tend to work in the private sector while older people work for the local government or are self employed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Age vs Number of Years In School</a:t>
            </a:r>
            <a:r>
              <a:rPr lang="en-US" dirty="0">
                <a:solidFill>
                  <a:schemeClr val="tx2"/>
                </a:solidFill>
              </a:rPr>
              <a:t>-</a:t>
            </a:r>
            <a:r>
              <a:rPr lang="en-US" dirty="0"/>
              <a:t> older a person is, the more likely he/she is to have a greater number of years of education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50K vs School Level- </a:t>
            </a:r>
            <a:r>
              <a:rPr lang="en-US" dirty="0"/>
              <a:t>people who finish college are significantly more likely to earn over 50K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1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315200" cy="1154097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315200" cy="353952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543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1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315200" cy="1154097"/>
          </a:xfrm>
        </p:spPr>
        <p:txBody>
          <a:bodyPr/>
          <a:lstStyle/>
          <a:p>
            <a:r>
              <a:rPr lang="en-US" dirty="0"/>
              <a:t>UI- MOCKUP using Tool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828800"/>
            <a:ext cx="68008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8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1143000"/>
            <a:ext cx="6477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7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1295400"/>
            <a:ext cx="6781800" cy="458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762000"/>
            <a:ext cx="7086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3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"/>
            <a:ext cx="7315200" cy="990600"/>
          </a:xfrm>
        </p:spPr>
        <p:txBody>
          <a:bodyPr/>
          <a:lstStyle/>
          <a:p>
            <a:r>
              <a:rPr lang="en-US" dirty="0"/>
              <a:t>Tableau Visualization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981200"/>
            <a:ext cx="7315200" cy="353952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662387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670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192</TotalTime>
  <Words>338</Words>
  <Application>Microsoft Office PowerPoint</Application>
  <PresentationFormat>On-screen Show (4:3)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Perspective</vt:lpstr>
      <vt:lpstr>US Income Classification Assignment-3</vt:lpstr>
      <vt:lpstr>Data set</vt:lpstr>
      <vt:lpstr>Business Problem</vt:lpstr>
      <vt:lpstr>Architecture</vt:lpstr>
      <vt:lpstr>UI- MOCKUP using Tool</vt:lpstr>
      <vt:lpstr>PowerPoint Presentation</vt:lpstr>
      <vt:lpstr>PowerPoint Presentation</vt:lpstr>
      <vt:lpstr>PowerPoint Presentation</vt:lpstr>
      <vt:lpstr>Tableau Visualization</vt:lpstr>
      <vt:lpstr>Tableau Visualization</vt:lpstr>
      <vt:lpstr>Algorithms</vt:lpstr>
      <vt:lpstr>PowerPoint Presentation</vt:lpstr>
      <vt:lpstr>PowerPoint Presentation</vt:lpstr>
      <vt:lpstr>PowerPoint Presentation</vt:lpstr>
      <vt:lpstr>Conclusion </vt:lpstr>
      <vt:lpstr>Platform Used</vt:lpstr>
      <vt:lpstr>Thank you..</vt:lpstr>
    </vt:vector>
  </TitlesOfParts>
  <Company>eBay,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Census-Income Assignment-3</dc:title>
  <dc:creator>Ayushi Srivastava</dc:creator>
  <cp:lastModifiedBy>Ila Nigam</cp:lastModifiedBy>
  <cp:revision>26</cp:revision>
  <dcterms:created xsi:type="dcterms:W3CDTF">2016-08-06T00:00:41Z</dcterms:created>
  <dcterms:modified xsi:type="dcterms:W3CDTF">2016-08-06T03:14:29Z</dcterms:modified>
</cp:coreProperties>
</file>