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9"/>
  </p:notesMasterIdLst>
  <p:handoutMasterIdLst>
    <p:handoutMasterId r:id="rId20"/>
  </p:handoutMasterIdLst>
  <p:sldIdLst>
    <p:sldId id="290" r:id="rId5"/>
    <p:sldId id="29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2245" autoAdjust="0"/>
  </p:normalViewPr>
  <p:slideViewPr>
    <p:cSldViewPr snapToGrid="0">
      <p:cViewPr varScale="1">
        <p:scale>
          <a:sx n="118" d="100"/>
          <a:sy n="118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2/15/22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https://www.niaid.nih.gov/news-events/novel-coronavirus-sarscov2-images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https://www.ncbi.nlm.nih.gov/pmc/articles/PMC7405836/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4FF3-A5BE-4BDC-A867-DA0A39289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9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https://journals.asm.org/doi/10.1128/JVI.01031-17</a:t>
            </a:r>
          </a:p>
          <a:p>
            <a:r>
              <a:rPr lang="en-US" dirty="0"/>
              <a:t>https://nextstrain.org/ncov/gisaid/north-america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79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2/15/22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vel coronavirus structure reveals targets for vaccines and treatments |  National Institutes of Health (NIH)">
            <a:extLst>
              <a:ext uri="{FF2B5EF4-FFF2-40B4-BE49-F238E27FC236}">
                <a16:creationId xmlns:a16="http://schemas.microsoft.com/office/drawing/2014/main" id="{D055EDF5-8446-4156-8D80-BC4E4A246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r="5284" b="-2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Summary of Project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Nigam </a:t>
            </a:r>
            <a:r>
              <a:rPr lang="en-US" dirty="0" err="1"/>
              <a:t>Padhiar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12/1/2021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6A27-FC8D-46D8-839A-9B28EDE8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Vaccination Data and Unique Sequences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D15D584-AACA-4DCE-A545-342C399F3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" r="5" b="5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pic>
        <p:nvPicPr>
          <p:cNvPr id="10" name="Content Placeholder 9" descr="A picture containing icon&#10;&#10;Description automatically generated">
            <a:extLst>
              <a:ext uri="{FF2B5EF4-FFF2-40B4-BE49-F238E27FC236}">
                <a16:creationId xmlns:a16="http://schemas.microsoft.com/office/drawing/2014/main" id="{97D29BE3-7FB6-478E-997E-2CCB9EAE2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2127573"/>
            <a:ext cx="4664075" cy="3699817"/>
          </a:xfrm>
        </p:spPr>
      </p:pic>
    </p:spTree>
    <p:extLst>
      <p:ext uri="{BB962C8B-B14F-4D97-AF65-F5344CB8AC3E}">
        <p14:creationId xmlns:p14="http://schemas.microsoft.com/office/powerpoint/2010/main" val="144448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5F98-0F14-46BA-A52D-A07FB21F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Vaccination data and Average JC Distance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AB4B339E-8A21-4DB1-B36C-13994D2CAE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115017"/>
            <a:ext cx="4664075" cy="3724929"/>
          </a:xfrm>
        </p:spPr>
      </p:pic>
      <p:pic>
        <p:nvPicPr>
          <p:cNvPr id="5" name="Content Placeholder 9" descr="A picture containing icon&#10;&#10;Description automatically generated">
            <a:extLst>
              <a:ext uri="{FF2B5EF4-FFF2-40B4-BE49-F238E27FC236}">
                <a16:creationId xmlns:a16="http://schemas.microsoft.com/office/drawing/2014/main" id="{5A6F401D-7414-4B24-A1E7-D8082E326B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2127573"/>
            <a:ext cx="4664075" cy="3699817"/>
          </a:xfrm>
        </p:spPr>
      </p:pic>
    </p:spTree>
    <p:extLst>
      <p:ext uri="{BB962C8B-B14F-4D97-AF65-F5344CB8AC3E}">
        <p14:creationId xmlns:p14="http://schemas.microsoft.com/office/powerpoint/2010/main" val="142500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E383-ECC1-4181-A651-3AB71C96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Vaccine Data and Variance of JC Distances</a:t>
            </a:r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262363BE-2322-4A07-9FC3-8D809FA292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127573"/>
            <a:ext cx="4664075" cy="3699817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C9CE5B8E-4C83-45B9-8567-D5739CE021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2115017"/>
            <a:ext cx="4664075" cy="3724929"/>
          </a:xfrm>
        </p:spPr>
      </p:pic>
    </p:spTree>
    <p:extLst>
      <p:ext uri="{BB962C8B-B14F-4D97-AF65-F5344CB8AC3E}">
        <p14:creationId xmlns:p14="http://schemas.microsoft.com/office/powerpoint/2010/main" val="193213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9940-F89D-4CA5-8CD3-F3574837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Accepting/Rejecting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FEB2-6354-4975-9B5B-D1770F6F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#1: Accepted, average JC distance steadily rose from 2020 to the end of 2021</a:t>
            </a:r>
          </a:p>
          <a:p>
            <a:r>
              <a:rPr lang="en-US" dirty="0"/>
              <a:t>Hypothesis #2: Accepted, as JC distance variance began to steeply drop after vaccination rates rose</a:t>
            </a:r>
          </a:p>
          <a:p>
            <a:r>
              <a:rPr lang="en-US" dirty="0"/>
              <a:t>Hypothesis #3: Rejected, there appeared to not be a consistent trend with the proportion of unique SARS-CoV-2 sequences from 2020-2021</a:t>
            </a:r>
          </a:p>
          <a:p>
            <a:r>
              <a:rPr lang="en-US" dirty="0"/>
              <a:t>Hypothesis #4: Accepted, as there did seem to be some correlations of vaccination rate with the aforementioned calculations </a:t>
            </a:r>
          </a:p>
        </p:txBody>
      </p:sp>
    </p:spTree>
    <p:extLst>
      <p:ext uri="{BB962C8B-B14F-4D97-AF65-F5344CB8AC3E}">
        <p14:creationId xmlns:p14="http://schemas.microsoft.com/office/powerpoint/2010/main" val="269841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D318-291F-4A7C-916D-31DD0461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99DA-6381-448A-B035-5BCBD0A0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single value that was calculated is truly representative of SARS-CoV-2 diversity:</a:t>
            </a:r>
          </a:p>
          <a:p>
            <a:pPr lvl="1"/>
            <a:r>
              <a:rPr lang="en-US" dirty="0"/>
              <a:t>For example, the proportion of unique species calculation will treat a heavily mutated sequence with the same weight as a sequence with a single base pair substitution</a:t>
            </a:r>
          </a:p>
          <a:p>
            <a:pPr lvl="1"/>
            <a:r>
              <a:rPr lang="en-US" dirty="0"/>
              <a:t>Conversely, the JC distance variance calculation will not identify any difference in two different sequences if they are the same phylogenetic distance from the WT</a:t>
            </a:r>
          </a:p>
          <a:p>
            <a:r>
              <a:rPr lang="en-US" dirty="0"/>
              <a:t>None of these data imply causation (ex: vaccination results in more/less unique species) – this would need far more empirical evidence</a:t>
            </a:r>
          </a:p>
          <a:p>
            <a:r>
              <a:rPr lang="en-US" dirty="0"/>
              <a:t>Some of the data collection is extremely time consuming </a:t>
            </a:r>
          </a:p>
          <a:p>
            <a:pPr lvl="1"/>
            <a:r>
              <a:rPr lang="en-US" dirty="0"/>
              <a:t>Despite being the largest database of SARS-CoV-2 sequences, GISAID only allows 10,000 sequences to be downloaded at once, and has no API (that I could locate) to enable expedient data collection</a:t>
            </a:r>
          </a:p>
          <a:p>
            <a:pPr lvl="1"/>
            <a:r>
              <a:rPr lang="en-US" dirty="0"/>
              <a:t>Additionally, all sequences need to be aligned (or at least have a match score calculated) with the WT sequence – on my computer, this took over two hours to run </a:t>
            </a:r>
          </a:p>
        </p:txBody>
      </p:sp>
    </p:spTree>
    <p:extLst>
      <p:ext uri="{BB962C8B-B14F-4D97-AF65-F5344CB8AC3E}">
        <p14:creationId xmlns:p14="http://schemas.microsoft.com/office/powerpoint/2010/main" val="145076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8FC9-054B-4EF8-957B-EC4C880F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3C0B37-51E0-4C71-B0CD-935A6AAEB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776409"/>
            <a:ext cx="6858000" cy="300038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63DB-ED7E-4239-BF54-E2A00C0C1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Virus = SARS-CoV-2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Disease = COVID-19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First identified in Wuhan City, Hubei Province, China on December 12, 2019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Positive-sense RNA virus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Spike protein allows for cell entry, mediated through interaction with Angiotensin Converting Enzyme 2 (ACE2) receptors</a:t>
            </a:r>
          </a:p>
        </p:txBody>
      </p:sp>
    </p:spTree>
    <p:extLst>
      <p:ext uri="{BB962C8B-B14F-4D97-AF65-F5344CB8AC3E}">
        <p14:creationId xmlns:p14="http://schemas.microsoft.com/office/powerpoint/2010/main" val="31392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DAF912A-8CD4-4A2B-8056-E5DE5D21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C9D6B04-6700-4C4E-9F85-5AAA75DD8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487" b="8883"/>
          <a:stretch/>
        </p:blipFill>
        <p:spPr>
          <a:xfrm>
            <a:off x="1728373" y="4690131"/>
            <a:ext cx="8735254" cy="1637569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D510493-FFC6-43CB-88CC-E79EA0E8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103120"/>
            <a:ext cx="10058400" cy="3749040"/>
          </a:xfrm>
        </p:spPr>
        <p:txBody>
          <a:bodyPr/>
          <a:lstStyle/>
          <a:p>
            <a:r>
              <a:rPr lang="en-US" dirty="0"/>
              <a:t>Although estimates for the mutation rate of SARS-CoV-2 vary, it is generally accepted that RNA viruses have relatively high mutation rates because the RNA-dependent RNA polymerases which replicate their genomes do not have proofreading activity</a:t>
            </a:r>
          </a:p>
          <a:p>
            <a:r>
              <a:rPr lang="en-US" dirty="0"/>
              <a:t>This then raises the issue of antigenic drift – viruses will accumulate mutations in viral genes that host antibodies recognize, eventually leading to immune evasion</a:t>
            </a:r>
          </a:p>
          <a:p>
            <a:r>
              <a:rPr lang="en-US" dirty="0"/>
              <a:t>Over the course of 2020-2021, many named SARS-CoV-2 variants have emerged and supplanted 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11263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7BF5-DC57-4F6C-8C9A-C4175AE1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Tools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D9A1-9562-4D3E-950C-DB019D4C6E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 exist:</a:t>
            </a:r>
          </a:p>
          <a:p>
            <a:pPr lvl="1"/>
            <a:r>
              <a:rPr lang="en-US" dirty="0" err="1"/>
              <a:t>Nextstrain</a:t>
            </a:r>
            <a:r>
              <a:rPr lang="en-US" dirty="0"/>
              <a:t> – Real-time tracking of pathogen evolution</a:t>
            </a:r>
          </a:p>
          <a:p>
            <a:pPr lvl="1"/>
            <a:r>
              <a:rPr lang="en-US" dirty="0"/>
              <a:t>GISAID – repository of over 5 million SARS-CoV-2 sequences </a:t>
            </a:r>
          </a:p>
          <a:p>
            <a:pPr lvl="1"/>
            <a:r>
              <a:rPr lang="en-US" dirty="0"/>
              <a:t>CDC – contains many API endpoints to help track data ranging from vaccination rates to daily COVID cases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6FD520-F254-470E-94B9-3DBE46C6B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2889" y="2103120"/>
            <a:ext cx="2588701" cy="878733"/>
          </a:xfrm>
        </p:spPr>
      </p:pic>
      <p:pic>
        <p:nvPicPr>
          <p:cNvPr id="2054" name="Picture 6" descr="GISAID - Wiki | Golden">
            <a:extLst>
              <a:ext uri="{FF2B5EF4-FFF2-40B4-BE49-F238E27FC236}">
                <a16:creationId xmlns:a16="http://schemas.microsoft.com/office/drawing/2014/main" id="{FF410FDA-05D7-48FF-9530-9B068AFF9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1" b="30713"/>
          <a:stretch/>
        </p:blipFill>
        <p:spPr bwMode="auto">
          <a:xfrm>
            <a:off x="7712889" y="3097524"/>
            <a:ext cx="2588702" cy="9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C121E9-4EED-449E-87AA-7AB61E66B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889" y="4159618"/>
            <a:ext cx="2588701" cy="15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6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C9D6-2320-4948-8BA0-4956EC65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40CD-7209-4202-98BB-178BF61D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60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Aim 1: To obtain sequence data from the GISAID database and calculate the </a:t>
            </a:r>
            <a:r>
              <a:rPr lang="en-US" b="1" u="sng" dirty="0"/>
              <a:t>average</a:t>
            </a:r>
            <a:r>
              <a:rPr lang="en-US" b="1" dirty="0"/>
              <a:t> Jukes Cantor (JC) Distance (from the WT reference sequence) for all spike protein sequences over a given interval of time (every 15 days) from late 2020 to November 2021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Hypothesis: As vaccination rates rise and mutations driven by antigenic drift accumulate, the average JC distance for a 15 day period at the end of 2021 will be higher than at the end of 2020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Aim 2: To calculate the variance of those same JC distances over the same interval of time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Hypothesis: As vaccination rates rise, there will be an increase in selection pressure on SARS-CoV-2, leading to the emergence of a smaller number of dominant strains that are of a similar JC distance from the WT strain (decreased variance at end of 2021 compared to the end of 2020)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553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9018-139C-4B4E-BA75-69D19FC6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B64F-D7D9-4475-91C8-AA91DB2B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Aim 3: To calculate the proportion of unique SARS-CoV-2 spike protein sequences to total sequences over the same interval of time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Hypothesis: The proportion of unique SARS-CoV-2 sequences to total sequences will decrease when comparing a 15 day period at the end of 2021 to the end of 2020, for the same rationale as Aim #2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Aim 4: To compare the prior results with vaccination data and daily COVID-19 cases, as obtained from the CDC database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Hypothesis: Vaccination rates will steadily increase, corresponding with decreased species variation and the emergence of several dominant SARS-CoV-2 strains</a:t>
            </a:r>
          </a:p>
        </p:txBody>
      </p:sp>
    </p:spTree>
    <p:extLst>
      <p:ext uri="{BB962C8B-B14F-4D97-AF65-F5344CB8AC3E}">
        <p14:creationId xmlns:p14="http://schemas.microsoft.com/office/powerpoint/2010/main" val="209129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6BB6-63AA-4B35-9CEC-5FE4B61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(methods)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F137-FC79-4188-A269-2B6B601C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Classes: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cleanandcompiledata</a:t>
            </a:r>
            <a:r>
              <a:rPr lang="en-US" dirty="0"/>
              <a:t>” – will take an input of several </a:t>
            </a:r>
            <a:r>
              <a:rPr lang="en-US" dirty="0" err="1"/>
              <a:t>fasta</a:t>
            </a:r>
            <a:r>
              <a:rPr lang="en-US" dirty="0"/>
              <a:t> files (downloaded from GISAID) and parse through all sequences, eliminating those with invalid nucleic acid denominations (‘N’, ‘Y’, </a:t>
            </a:r>
            <a:r>
              <a:rPr lang="en-US" dirty="0" err="1"/>
              <a:t>etc</a:t>
            </a:r>
            <a:r>
              <a:rPr lang="en-US" dirty="0"/>
              <a:t>) and isolating the spike protein from each sequence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sequencediversity</a:t>
            </a:r>
            <a:r>
              <a:rPr lang="en-US" dirty="0"/>
              <a:t>” – will take an input of the cleaned and compiled data and will calculate the JC distance and unique sequence counts using </a:t>
            </a:r>
            <a:r>
              <a:rPr lang="en-US" dirty="0" err="1"/>
              <a:t>biopython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vaccineandcasedata</a:t>
            </a:r>
            <a:r>
              <a:rPr lang="en-US" dirty="0"/>
              <a:t>” – will use the CDC API’s to obtain and organize relevant vaccination data and daily SARS-CoV-2 cases over the given time period</a:t>
            </a:r>
          </a:p>
          <a:p>
            <a:r>
              <a:rPr lang="en-US" dirty="0"/>
              <a:t>After all data is obtained and cleaned, matplotlib is used to graph the results</a:t>
            </a:r>
          </a:p>
        </p:txBody>
      </p:sp>
    </p:spTree>
    <p:extLst>
      <p:ext uri="{BB962C8B-B14F-4D97-AF65-F5344CB8AC3E}">
        <p14:creationId xmlns:p14="http://schemas.microsoft.com/office/powerpoint/2010/main" val="27808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8EEB-1F7F-4DF9-861F-82234FAC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B7F0-0ABA-4EF8-8D15-39CDC551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data: 257,274 sequences downloaded from GISAID, exclusively from California</a:t>
            </a:r>
          </a:p>
          <a:p>
            <a:pPr lvl="1"/>
            <a:r>
              <a:rPr lang="en-US" dirty="0"/>
              <a:t>This state was selected due to the large number of available sequences</a:t>
            </a:r>
          </a:p>
          <a:p>
            <a:r>
              <a:rPr lang="en-US" dirty="0"/>
              <a:t>After cleaning: 125,821 spike protein sequences (~49% of original sequences) – roughly half were eliminated due to poor quality sequencing.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B9DC-19E2-4D37-9F53-ECBCB291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450749" cy="13716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Vaccination Data &amp; SARS-CoV-2 Daily Cases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EAE0D9E-516E-4F19-B9E8-C96FD1439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" b="5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pic>
        <p:nvPicPr>
          <p:cNvPr id="11" name="Content Placeholder 10" descr="A picture containing icon&#10;&#10;Description automatically generated">
            <a:extLst>
              <a:ext uri="{FF2B5EF4-FFF2-40B4-BE49-F238E27FC236}">
                <a16:creationId xmlns:a16="http://schemas.microsoft.com/office/drawing/2014/main" id="{73068EF5-AA2C-42C7-B186-612C12A3BE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2127573"/>
            <a:ext cx="4664075" cy="3699817"/>
          </a:xfrm>
        </p:spPr>
      </p:pic>
    </p:spTree>
    <p:extLst>
      <p:ext uri="{BB962C8B-B14F-4D97-AF65-F5344CB8AC3E}">
        <p14:creationId xmlns:p14="http://schemas.microsoft.com/office/powerpoint/2010/main" val="234908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144</TotalTime>
  <Words>949</Words>
  <Application>Microsoft Macintosh PowerPoint</Application>
  <PresentationFormat>Widescreen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SavonVTI</vt:lpstr>
      <vt:lpstr>Summary of Project</vt:lpstr>
      <vt:lpstr>Background</vt:lpstr>
      <vt:lpstr>Background</vt:lpstr>
      <vt:lpstr>Bioinformatics Tools &amp; Resources</vt:lpstr>
      <vt:lpstr>Aims and Hypotheses</vt:lpstr>
      <vt:lpstr>Aims and Hypotheses</vt:lpstr>
      <vt:lpstr>Code Structure (methods)</vt:lpstr>
      <vt:lpstr>Results</vt:lpstr>
      <vt:lpstr>Vaccination Data &amp; SARS-CoV-2 Daily Cases</vt:lpstr>
      <vt:lpstr>Vaccination Data and Unique Sequences</vt:lpstr>
      <vt:lpstr>Vaccination data and Average JC Distance</vt:lpstr>
      <vt:lpstr>Vaccine Data and Variance of JC Distances</vt:lpstr>
      <vt:lpstr>Accepting/Rejecting Hypotheses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5514 Final</dc:title>
  <dc:creator>Nigam Padhiar</dc:creator>
  <cp:lastModifiedBy>Nigam H Padhiar</cp:lastModifiedBy>
  <cp:revision>2</cp:revision>
  <dcterms:created xsi:type="dcterms:W3CDTF">2021-12-01T19:48:51Z</dcterms:created>
  <dcterms:modified xsi:type="dcterms:W3CDTF">2022-02-16T02:26:48Z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