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92" autoAdjust="0"/>
    <p:restoredTop sz="86977" autoAdjust="0"/>
  </p:normalViewPr>
  <p:slideViewPr>
    <p:cSldViewPr snapToGrid="0">
      <p:cViewPr varScale="1">
        <p:scale>
          <a:sx n="70" d="100"/>
          <a:sy n="70" d="100"/>
        </p:scale>
        <p:origin x="48" y="492"/>
      </p:cViewPr>
      <p:guideLst/>
    </p:cSldViewPr>
  </p:slideViewPr>
  <p:outlineViewPr>
    <p:cViewPr>
      <p:scale>
        <a:sx n="33" d="100"/>
        <a:sy n="33" d="100"/>
      </p:scale>
      <p:origin x="0" y="-835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Azure Functions would be used to coordinate the calls to the classifications and summary AI services which would run as containerized web services in Azure Container Service, while the Text Analytics API could be invoked directly to provide a sentiment score for each claim text. </a:t>
            </a:r>
            <a:endParaRPr lang="en-US" dirty="0">
              <a:effectLst/>
            </a:endParaRP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6/28/2018 12:21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a:t>Cognitive services </a:t>
            </a:r>
            <a:r>
              <a:rPr lang="en-US" dirty="0"/>
              <a:t>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6" name="Picture 5" descr="The High-level architectural solution begins with a Claim, which points to Jupyter notebook. Jupyter then points to Computer Vision, Text Analytics, and Containerized Services, which includes a Classification Service and a Summary Service that both process claim text." title="High-level architectural solution">
            <a:extLst>
              <a:ext uri="{FF2B5EF4-FFF2-40B4-BE49-F238E27FC236}">
                <a16:creationId xmlns:a16="http://schemas.microsoft.com/office/drawing/2014/main" id="{8D481AAC-CA4B-4D8B-9D20-259D4C186C9B}"/>
              </a:ext>
            </a:extLst>
          </p:cNvPr>
          <p:cNvPicPr/>
          <p:nvPr/>
        </p:nvPicPr>
        <p:blipFill>
          <a:blip r:embed="rId3"/>
          <a:stretch>
            <a:fillRect/>
          </a:stretch>
        </p:blipFill>
        <p:spPr>
          <a:xfrm>
            <a:off x="1293996" y="1801317"/>
            <a:ext cx="5386552" cy="4859867"/>
          </a:xfrm>
          <a:prstGeom prst="rect">
            <a:avLst/>
          </a:prstGeom>
          <a:ln>
            <a:solidFill>
              <a:schemeClr val="tx1">
                <a:lumMod val="60000"/>
                <a:lumOff val="40000"/>
              </a:schemeClr>
            </a:solidFill>
          </a:ln>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TFLearn</a:t>
            </a:r>
            <a:r>
              <a:rPr lang="en-US" sz="2800" dirty="0">
                <a:solidFill>
                  <a:schemeClr val="tx1"/>
                </a:solidFill>
              </a:rPr>
              <a:t> provide a good starting point for them to work with DNN’s and </a:t>
            </a:r>
            <a:r>
              <a:rPr lang="en-US" sz="2800" dirty="0" err="1">
                <a:solidFill>
                  <a:schemeClr val="tx1"/>
                </a:solidFill>
              </a:rPr>
              <a:t>TensorFlow</a:t>
            </a:r>
            <a:r>
              <a:rPr lang="en-US" sz="2800" dirty="0">
                <a:solidFill>
                  <a:schemeClr val="tx1"/>
                </a:solidFill>
              </a:rPr>
              <a:t>?</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TFLearn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TFLearn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a:solidFill>
                  <a:schemeClr val="tx1"/>
                </a:solidFill>
              </a:rPr>
              <a:t>What would a very simple DNN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Sketch 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TFLearn</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484655"/>
          </a:xfrm>
          <a:prstGeom prst="rect">
            <a:avLst/>
          </a:prstGeom>
        </p:spPr>
        <p:txBody>
          <a:bodyPr wrap="square">
            <a:spAutoFit/>
          </a:bodyPr>
          <a:lstStyle/>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tflearn.input_data(shape=[None,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2, activation='softmax’)</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    net = tflearn.regression(net)</a:t>
            </a:r>
            <a:endParaRPr lang="en-US" sz="2400" dirty="0"/>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29069"/>
          </a:xfrm>
          <a:prstGeom prst="rect">
            <a:avLst/>
          </a:prstGeom>
          <a:noFill/>
        </p:spPr>
        <p:txBody>
          <a:bodyPr wrap="square" lIns="182880" tIns="146304" rIns="182880" bIns="146304" rtlCol="0">
            <a:spAutoFit/>
          </a:bodyPr>
          <a:lstStyle/>
          <a:p>
            <a:r>
              <a:rPr lang="en-US" sz="2000" dirty="0"/>
              <a:t>In this workshop, you will learn to combine both pre-built artificial intelligence (AI) (in the form of various Cognitive Services) with custom AI (in the form of services built and deployed with Azure Machine Learning services).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 </a:t>
            </a:r>
          </a:p>
          <a:p>
            <a:endParaRPr lang="en-US" dirty="0"/>
          </a:p>
          <a:p>
            <a:r>
              <a:rPr lang="en-US" dirty="0"/>
              <a:t>Along the way, you will get to consider the following technologies and services:</a:t>
            </a:r>
          </a:p>
          <a:p>
            <a:pPr marL="285750" lvl="0" indent="-285750">
              <a:buFont typeface="Arial" panose="020B0604020202020204" pitchFamily="34" charset="0"/>
              <a:buChar char="•"/>
            </a:pPr>
            <a:r>
              <a:rPr lang="en-US" dirty="0"/>
              <a:t>Azure Machine Learning services</a:t>
            </a:r>
          </a:p>
          <a:p>
            <a:pPr marL="285750" lvl="0" indent="-285750">
              <a:buFont typeface="Arial" panose="020B0604020202020204" pitchFamily="34" charset="0"/>
              <a:buChar char="•"/>
            </a:pPr>
            <a:r>
              <a:rPr lang="en-US" dirty="0"/>
              <a:t>Cognitive Services</a:t>
            </a:r>
          </a:p>
          <a:p>
            <a:pPr marL="285750" lvl="0" indent="-285750">
              <a:buFont typeface="Arial" panose="020B0604020202020204" pitchFamily="34" charset="0"/>
              <a:buChar char="•"/>
            </a:pPr>
            <a:r>
              <a:rPr lang="en-US" dirty="0"/>
              <a:t>Computer Vision API</a:t>
            </a:r>
          </a:p>
          <a:p>
            <a:pPr marL="285750" lvl="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TensorFlow (TF)</a:t>
            </a:r>
            <a:endParaRPr lang="en-US" sz="2400" dirty="0"/>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12312"/>
            <a:ext cx="11653523" cy="615327"/>
          </a:xfrm>
        </p:spPr>
        <p:txBody>
          <a:bodyPr>
            <a:noAutofit/>
          </a:bodyPr>
          <a:lstStyle/>
          <a:p>
            <a:pPr marL="0" indent="0">
              <a:buNone/>
            </a:pPr>
            <a:r>
              <a:rPr lang="en-US" sz="2800" dirty="0">
                <a:solidFill>
                  <a:schemeClr val="tx1"/>
                </a:solidFill>
              </a:rPr>
              <a:t>Psuedo code constructing DNN and fitting model to data using </a:t>
            </a:r>
            <a:r>
              <a:rPr lang="en-US" sz="2800" dirty="0" err="1">
                <a:solidFill>
                  <a:schemeClr val="tx1"/>
                </a:solidFill>
              </a:rPr>
              <a:t>TFLearn</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2249213" y="2382524"/>
            <a:ext cx="8965324" cy="834203"/>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model = tflearn.DNN(net)</a:t>
            </a:r>
            <a:br>
              <a:rPr lang="en-US" sz="2400" dirty="0">
                <a:cs typeface="Segoe UI" panose="020B0502040204020203" pitchFamily="34" charset="0"/>
              </a:rPr>
            </a:br>
            <a:r>
              <a:rPr lang="en-US" sz="2400" dirty="0">
                <a:cs typeface="Segoe UI" panose="020B0502040204020203" pitchFamily="34" charset="0"/>
              </a:rPr>
              <a:t>model.fit(data, labels, …)</a:t>
            </a:r>
          </a:p>
        </p:txBody>
      </p:sp>
      <p:sp>
        <p:nvSpPr>
          <p:cNvPr id="7" name="Content Placeholder 2"/>
          <p:cNvSpPr txBox="1">
            <a:spLocks/>
          </p:cNvSpPr>
          <p:nvPr/>
        </p:nvSpPr>
        <p:spPr>
          <a:xfrm>
            <a:off x="538476" y="349694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TFLearn</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060372"/>
            <a:ext cx="8965324" cy="2732799"/>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model.predict(test_claim)</a:t>
            </a:r>
            <a:br>
              <a:rPr lang="en-US" sz="2400" dirty="0">
                <a:ea typeface="Segoe UI" panose="020B0502040204020203" pitchFamily="34" charset="0"/>
                <a:cs typeface="Segoe UI" panose="020B0502040204020203" pitchFamily="34" charset="0"/>
              </a:rPr>
            </a:b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CLI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Words>
  <Application>Microsoft Office PowerPoint</Application>
  <PresentationFormat>Widescreen</PresentationFormat>
  <Paragraphs>265</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2018-06-28T19:21:44Z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