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92" autoAdjust="0"/>
    <p:restoredTop sz="59703" autoAdjust="0"/>
  </p:normalViewPr>
  <p:slideViewPr>
    <p:cSldViewPr snapToGrid="0">
      <p:cViewPr varScale="1">
        <p:scale>
          <a:sx n="75" d="100"/>
          <a:sy n="75" d="100"/>
        </p:scale>
        <p:origin x="588" y="72"/>
      </p:cViewPr>
      <p:guideLst/>
    </p:cSldViewPr>
  </p:slideViewPr>
  <p:outlineViewPr>
    <p:cViewPr>
      <p:scale>
        <a:sx n="33" d="100"/>
        <a:sy n="33" d="100"/>
      </p:scale>
      <p:origin x="0" y="-835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Databricks notebooks. These models could also then be directly deployed from Azure Databricks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1/7/2019 4:10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7475172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6" name="Picture 5" descr="High level architecture diagram. &#10;&#10;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Databricks notebooks. These models could also then be directly deployed from Azure Databric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10;">
            <a:extLst>
              <a:ext uri="{FF2B5EF4-FFF2-40B4-BE49-F238E27FC236}">
                <a16:creationId xmlns:a16="http://schemas.microsoft.com/office/drawing/2014/main" id="{8D481AAC-CA4B-4D8B-9D20-259D4C186C9B}"/>
              </a:ext>
            </a:extLst>
          </p:cNvPr>
          <p:cNvPicPr/>
          <p:nvPr/>
        </p:nvPicPr>
        <p:blipFill>
          <a:blip r:embed="rId3">
            <a:extLst>
              <a:ext uri="{28A0092B-C50C-407E-A947-70E740481C1C}">
                <a14:useLocalDpi xmlns:a14="http://schemas.microsoft.com/office/drawing/2010/main" val="0"/>
              </a:ext>
            </a:extLst>
          </a:blip>
          <a:stretch>
            <a:fillRect/>
          </a:stretch>
        </p:blipFill>
        <p:spPr>
          <a:xfrm>
            <a:off x="1293996" y="1821477"/>
            <a:ext cx="5386552" cy="4819546"/>
          </a:xfrm>
          <a:prstGeom prst="rect">
            <a:avLst/>
          </a:prstGeom>
          <a:ln>
            <a:solidFill>
              <a:schemeClr val="tx1">
                <a:lumMod val="60000"/>
                <a:lumOff val="40000"/>
              </a:schemeClr>
            </a:solidFill>
          </a:ln>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p>
          <a:p>
            <a:endParaRPr lang="en-US" sz="1600" dirty="0">
              <a:solidFill>
                <a:schemeClr val="tx1"/>
              </a:solidFill>
            </a:endParaRPr>
          </a:p>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build a DNN that performs classification against the document tensors (or vectors of word frequencies).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TFLearn</a:t>
            </a:r>
            <a:r>
              <a:rPr lang="en-US" sz="2800" dirty="0">
                <a:solidFill>
                  <a:schemeClr val="tx1"/>
                </a:solidFill>
              </a:rPr>
              <a:t> provide a good starting point for them to work with DNN’s and </a:t>
            </a:r>
            <a:r>
              <a:rPr lang="en-US" sz="2800" dirty="0" err="1">
                <a:solidFill>
                  <a:schemeClr val="tx1"/>
                </a:solidFill>
              </a:rPr>
              <a:t>TensorFlow</a:t>
            </a:r>
            <a:r>
              <a:rPr lang="en-US" sz="2800" dirty="0">
                <a:solidFill>
                  <a:schemeClr val="tx1"/>
                </a:solidFill>
              </a:rPr>
              <a:t>?</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TFLearn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TFLearn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3407229"/>
          </a:xfrm>
        </p:spPr>
        <p:txBody>
          <a:bodyPr>
            <a:noAutofit/>
          </a:bodyPr>
          <a:lstStyle/>
          <a:p>
            <a:pPr marL="0" indent="0">
              <a:buNone/>
            </a:pPr>
            <a:r>
              <a:rPr lang="en-US" sz="2800" dirty="0">
                <a:solidFill>
                  <a:schemeClr val="tx1"/>
                </a:solidFill>
              </a:rPr>
              <a:t>What would a very simple DNN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Sketch the graph of input nodes, hidden layer nodes, and output nodes.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4" name="Picture 3" descr="Input of terms (size of vocab) nodes point to hidden layers nodes, which point to output layer (binary classifier has two outputs) nodes: 1 (auto), and 0 (home)." title="Graph of input nodes, hidden layer nodes, and output nodes">
            <a:extLst>
              <a:ext uri="{FF2B5EF4-FFF2-40B4-BE49-F238E27FC236}">
                <a16:creationId xmlns:a16="http://schemas.microsoft.com/office/drawing/2014/main" id="{840B91B4-C6A9-4BBD-95C7-A8E0BD523D10}"/>
              </a:ext>
            </a:extLst>
          </p:cNvPr>
          <p:cNvPicPr/>
          <p:nvPr/>
        </p:nvPicPr>
        <p:blipFill>
          <a:blip r:embed="rId3"/>
          <a:stretch>
            <a:fillRect/>
          </a:stretch>
        </p:blipFill>
        <p:spPr>
          <a:xfrm>
            <a:off x="4591487" y="2405742"/>
            <a:ext cx="7409793" cy="3532516"/>
          </a:xfrm>
          <a:prstGeom prst="rect">
            <a:avLst/>
          </a:prstGeom>
          <a:ln>
            <a:solidFill>
              <a:schemeClr val="tx1">
                <a:lumMod val="60000"/>
                <a:lumOff val="40000"/>
              </a:schemeClr>
            </a:solidFill>
          </a:ln>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TFLearn</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484655"/>
          </a:xfrm>
          <a:prstGeom prst="rect">
            <a:avLst/>
          </a:prstGeom>
        </p:spPr>
        <p:txBody>
          <a:bodyPr wrap="square">
            <a:spAutoFit/>
          </a:bodyPr>
          <a:lstStyle/>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tflearn.input_data(shape=[None,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2, activation='softmax’)</a:t>
            </a:r>
            <a:endParaRPr lang="en-US" sz="2400" dirty="0"/>
          </a:p>
          <a:p>
            <a:r>
              <a:rPr lang="en-US" sz="2400" dirty="0">
                <a:latin typeface="Consolas" panose="020B0609020204030204" pitchFamily="49" charset="0"/>
                <a:ea typeface="Segoe UI" panose="020B0502040204020203" pitchFamily="34" charset="0"/>
                <a:cs typeface="Segoe UI" panose="020B0502040204020203" pitchFamily="34" charset="0"/>
              </a:rPr>
              <a:t>    net = tflearn.regression(net)</a:t>
            </a:r>
            <a:endParaRPr lang="en-US" sz="2400" dirty="0"/>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059847"/>
          </a:xfrm>
          <a:prstGeom prst="rect">
            <a:avLst/>
          </a:prstGeom>
          <a:noFill/>
        </p:spPr>
        <p:txBody>
          <a:bodyPr wrap="square" lIns="182880" tIns="146304" rIns="182880" bIns="146304" rtlCol="0">
            <a:spAutoFit/>
          </a:bodyPr>
          <a:lstStyle/>
          <a:p>
            <a:r>
              <a:rPr lang="en-US" dirty="0"/>
              <a:t>In this workshop, you will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a:t>
            </a:r>
          </a:p>
          <a:p>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Azure Databricks</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a:t>TensorFlow</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12312"/>
            <a:ext cx="11653523" cy="615327"/>
          </a:xfrm>
        </p:spPr>
        <p:txBody>
          <a:bodyPr>
            <a:noAutofit/>
          </a:bodyPr>
          <a:lstStyle/>
          <a:p>
            <a:pPr marL="0" indent="0">
              <a:buNone/>
            </a:pPr>
            <a:r>
              <a:rPr lang="en-US" sz="2800" dirty="0">
                <a:solidFill>
                  <a:schemeClr val="tx1"/>
                </a:solidFill>
              </a:rPr>
              <a:t>Psuedo code constructing DNN and fitting model to data using </a:t>
            </a:r>
            <a:r>
              <a:rPr lang="en-US" sz="2800" dirty="0" err="1">
                <a:solidFill>
                  <a:schemeClr val="tx1"/>
                </a:solidFill>
              </a:rPr>
              <a:t>TFLearn</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2249213" y="2382524"/>
            <a:ext cx="8965324" cy="834203"/>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model = tflearn.DNN(net)</a:t>
            </a:r>
            <a:br>
              <a:rPr lang="en-US" sz="2400" dirty="0">
                <a:cs typeface="Segoe UI" panose="020B0502040204020203" pitchFamily="34" charset="0"/>
              </a:rPr>
            </a:br>
            <a:r>
              <a:rPr lang="en-US" sz="2400" dirty="0">
                <a:cs typeface="Segoe UI" panose="020B0502040204020203" pitchFamily="34" charset="0"/>
              </a:rPr>
              <a:t>model.fit(data, labels, …)</a:t>
            </a:r>
          </a:p>
        </p:txBody>
      </p:sp>
      <p:sp>
        <p:nvSpPr>
          <p:cNvPr id="7" name="Content Placeholder 2"/>
          <p:cNvSpPr txBox="1">
            <a:spLocks/>
          </p:cNvSpPr>
          <p:nvPr/>
        </p:nvSpPr>
        <p:spPr>
          <a:xfrm>
            <a:off x="538476" y="349694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TFLearn</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060372"/>
            <a:ext cx="8965324" cy="2732799"/>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cs typeface="Segoe UI" panose="020B0502040204020203" pitchFamily="34" charset="0"/>
              </a:rPr>
            </a:br>
            <a:r>
              <a:rPr lang="en-US" sz="2400" dirty="0">
                <a:cs typeface="Segoe UI" panose="020B0502040204020203" pitchFamily="34" charset="0"/>
              </a:rPr>
              <a:t>test_claim = normalize_text(test_claim)</a:t>
            </a:r>
            <a:endParaRPr lang="en-US" sz="2400" dirty="0"/>
          </a:p>
          <a:p>
            <a:r>
              <a:rPr lang="en-US" sz="2400" dirty="0">
                <a:ea typeface="Segoe UI" panose="020B0502040204020203" pitchFamily="34" charset="0"/>
                <a:cs typeface="Segoe UI" panose="020B0502040204020203" pitchFamily="34" charset="0"/>
              </a:rPr>
              <a:t>test_claim = extract_features(test_claim)</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model.predict(test_claim)</a:t>
            </a:r>
            <a:br>
              <a:rPr lang="en-US" sz="2400" dirty="0">
                <a:ea typeface="Segoe UI" panose="020B0502040204020203" pitchFamily="34" charset="0"/>
                <a:cs typeface="Segoe UI" panose="020B0502040204020203" pitchFamily="34" charset="0"/>
              </a:rPr>
            </a:b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(column 1 of data)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5379312"/>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pPr marL="0" indent="0">
              <a:buNone/>
            </a:pPr>
            <a:r>
              <a:rPr lang="en-US" sz="2400" dirty="0">
                <a:solidFill>
                  <a:schemeClr val="tx1"/>
                </a:solidFill>
                <a:latin typeface="+mn-lt"/>
              </a:rPr>
              <a:t>The trained model is saved to a file. </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This file is loaded by web service code that re-creates the DNN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Any text provided to the web service for classification must still be processed by the normalize and extract_features routines as was done when training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386" y="4625853"/>
            <a:ext cx="1486376" cy="1486376"/>
          </a:xfrm>
          <a:prstGeom prst="rect">
            <a:avLst/>
          </a:prstGeom>
        </p:spPr>
      </p:pic>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click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2826</Words>
  <Application>Microsoft Office PowerPoint</Application>
  <PresentationFormat>Widescreen</PresentationFormat>
  <Paragraphs>266</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2019-01-08T00:36:36Z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