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58" r:id="rId4"/>
    <p:sldId id="272" r:id="rId5"/>
    <p:sldId id="282" r:id="rId6"/>
    <p:sldId id="273" r:id="rId7"/>
    <p:sldId id="281" r:id="rId8"/>
    <p:sldId id="283" r:id="rId9"/>
    <p:sldId id="262" r:id="rId10"/>
    <p:sldId id="284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lear Sans Bold" panose="020B0604020202020204" charset="0"/>
      <p:regular r:id="rId16"/>
      <p:bold r:id="rId17"/>
    </p:embeddedFont>
    <p:embeddedFont>
      <p:font typeface="Clear Sans Regular" panose="020B0604020202020204" charset="0"/>
      <p:regular r:id="rId18"/>
    </p:embeddedFont>
    <p:embeddedFont>
      <p:font typeface="Montserrat Classic" panose="020B0604020202020204" charset="0"/>
      <p:regular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>
      <p:cViewPr varScale="1">
        <p:scale>
          <a:sx n="63" d="100"/>
          <a:sy n="63" d="100"/>
        </p:scale>
        <p:origin x="108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340069" y="4590427"/>
            <a:ext cx="15919231" cy="4667873"/>
            <a:chOff x="0" y="0"/>
            <a:chExt cx="5539586" cy="1624330"/>
          </a:xfrm>
        </p:grpSpPr>
        <p:sp>
          <p:nvSpPr>
            <p:cNvPr id="5" name="Freeform 5"/>
            <p:cNvSpPr/>
            <p:nvPr/>
          </p:nvSpPr>
          <p:spPr>
            <a:xfrm>
              <a:off x="41910" y="43180"/>
              <a:ext cx="5491326" cy="1576070"/>
            </a:xfrm>
            <a:custGeom>
              <a:avLst/>
              <a:gdLst/>
              <a:ahLst/>
              <a:cxnLst/>
              <a:rect l="l" t="t" r="r" b="b"/>
              <a:pathLst>
                <a:path w="5491326" h="1576070">
                  <a:moveTo>
                    <a:pt x="0" y="0"/>
                  </a:moveTo>
                  <a:lnTo>
                    <a:pt x="5491326" y="0"/>
                  </a:lnTo>
                  <a:lnTo>
                    <a:pt x="5491326" y="1576070"/>
                  </a:lnTo>
                  <a:lnTo>
                    <a:pt x="0" y="1576070"/>
                  </a:ln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35560" y="35560"/>
              <a:ext cx="5504026" cy="1588770"/>
            </a:xfrm>
            <a:custGeom>
              <a:avLst/>
              <a:gdLst/>
              <a:ahLst/>
              <a:cxnLst/>
              <a:rect l="l" t="t" r="r" b="b"/>
              <a:pathLst>
                <a:path w="5504026" h="1588770">
                  <a:moveTo>
                    <a:pt x="5504026" y="1588770"/>
                  </a:moveTo>
                  <a:lnTo>
                    <a:pt x="0" y="1588770"/>
                  </a:lnTo>
                  <a:lnTo>
                    <a:pt x="0" y="0"/>
                  </a:lnTo>
                  <a:lnTo>
                    <a:pt x="5504026" y="0"/>
                  </a:lnTo>
                  <a:lnTo>
                    <a:pt x="5504026" y="1588770"/>
                  </a:lnTo>
                  <a:close/>
                  <a:moveTo>
                    <a:pt x="12700" y="1576070"/>
                  </a:moveTo>
                  <a:lnTo>
                    <a:pt x="5491326" y="1576070"/>
                  </a:lnTo>
                  <a:lnTo>
                    <a:pt x="5491326" y="12700"/>
                  </a:lnTo>
                  <a:lnTo>
                    <a:pt x="12700" y="12700"/>
                  </a:lnTo>
                  <a:lnTo>
                    <a:pt x="12700" y="1576070"/>
                  </a:ln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5491326" cy="1576070"/>
            </a:xfrm>
            <a:custGeom>
              <a:avLst/>
              <a:gdLst/>
              <a:ahLst/>
              <a:cxnLst/>
              <a:rect l="l" t="t" r="r" b="b"/>
              <a:pathLst>
                <a:path w="5491326" h="1576070">
                  <a:moveTo>
                    <a:pt x="0" y="0"/>
                  </a:moveTo>
                  <a:lnTo>
                    <a:pt x="5491326" y="0"/>
                  </a:lnTo>
                  <a:lnTo>
                    <a:pt x="5491326" y="1576070"/>
                  </a:lnTo>
                  <a:lnTo>
                    <a:pt x="0" y="157607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417159" y="4451741"/>
            <a:ext cx="15375580" cy="3371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06"/>
              </a:lnSpc>
            </a:pPr>
            <a:r>
              <a:rPr lang="ru-RU" sz="4790" dirty="0">
                <a:solidFill>
                  <a:srgbClr val="13538A"/>
                </a:solidFill>
                <a:latin typeface="Clear Sans Bold"/>
              </a:rPr>
              <a:t>Построение оптимизированного маршрута движения автономного трактора в поле</a:t>
            </a:r>
          </a:p>
          <a:p>
            <a:pPr algn="ctr">
              <a:lnSpc>
                <a:spcPts val="6706"/>
              </a:lnSpc>
            </a:pPr>
            <a:endParaRPr lang="en-US" sz="1000" dirty="0">
              <a:solidFill>
                <a:srgbClr val="13538A"/>
              </a:solidFill>
              <a:latin typeface="Clear Sans Bold"/>
            </a:endParaRPr>
          </a:p>
          <a:p>
            <a:pPr algn="ctr">
              <a:lnSpc>
                <a:spcPts val="6706"/>
              </a:lnSpc>
            </a:pPr>
            <a:r>
              <a:rPr lang="en-US" sz="4790" dirty="0">
                <a:solidFill>
                  <a:srgbClr val="13538A"/>
                </a:solidFill>
                <a:latin typeface="Clear Sans Bold"/>
              </a:rPr>
              <a:t>Команда: DST-OFF 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0C83E354-21C8-9D43-AF87-FD494E891E8E}"/>
              </a:ext>
            </a:extLst>
          </p:cNvPr>
          <p:cNvSpPr txBox="1"/>
          <p:nvPr/>
        </p:nvSpPr>
        <p:spPr>
          <a:xfrm>
            <a:off x="3950986" y="2972568"/>
            <a:ext cx="10799586" cy="639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16"/>
              </a:lnSpc>
              <a:spcBef>
                <a:spcPct val="0"/>
              </a:spcBef>
            </a:pPr>
            <a:r>
              <a:rPr lang="en-US" sz="6000" spc="107" dirty="0">
                <a:solidFill>
                  <a:srgbClr val="191919"/>
                </a:solidFill>
                <a:latin typeface="Clear Sans Bold"/>
              </a:rPr>
              <a:t>AgroCode Hack 2021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F66DECA-15A0-844D-B6E2-DA0CFB998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3260" y="6876101"/>
            <a:ext cx="2374900" cy="23749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3DCE552-DF7B-4D4B-A561-A6510F8859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" y="4226558"/>
            <a:ext cx="2752344" cy="489305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CAB0A78-908F-3543-9E88-D4E273CC68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599884"/>
            <a:ext cx="7188200" cy="1460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DEE56576-68E0-2847-B729-409A42515D7E}"/>
              </a:ext>
            </a:extLst>
          </p:cNvPr>
          <p:cNvGrpSpPr/>
          <p:nvPr/>
        </p:nvGrpSpPr>
        <p:grpSpPr>
          <a:xfrm>
            <a:off x="3505200" y="5003677"/>
            <a:ext cx="10799586" cy="1060995"/>
            <a:chOff x="0" y="-53235"/>
            <a:chExt cx="14399448" cy="1414659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86EF168A-C88F-CE4C-A6AE-31A0BFEF8678}"/>
                </a:ext>
              </a:extLst>
            </p:cNvPr>
            <p:cNvSpPr txBox="1"/>
            <p:nvPr/>
          </p:nvSpPr>
          <p:spPr>
            <a:xfrm>
              <a:off x="730394" y="795004"/>
              <a:ext cx="12938659" cy="5664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40"/>
                </a:lnSpc>
              </a:pPr>
              <a:endParaRPr lang="en-US" sz="2600" u="none" spc="130" dirty="0">
                <a:solidFill>
                  <a:srgbClr val="191919"/>
                </a:solidFill>
                <a:latin typeface="Clear Sans Regular"/>
              </a:endParaRPr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32C0D179-439E-7048-BC7A-440E7177300F}"/>
                </a:ext>
              </a:extLst>
            </p:cNvPr>
            <p:cNvSpPr txBox="1"/>
            <p:nvPr/>
          </p:nvSpPr>
          <p:spPr>
            <a:xfrm>
              <a:off x="0" y="-53235"/>
              <a:ext cx="14399448" cy="615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 algn="ctr">
                <a:lnSpc>
                  <a:spcPts val="3640"/>
                </a:lnSpc>
              </a:pPr>
              <a:r>
                <a:rPr lang="ru-RU" sz="3600" b="1" spc="130" dirty="0">
                  <a:solidFill>
                    <a:srgbClr val="191919"/>
                  </a:solidFill>
                  <a:latin typeface="Clear Sans Regular"/>
                </a:rPr>
                <a:t>СПАСИБО ЗА ВНИМАНИЕ!</a:t>
              </a:r>
              <a:endParaRPr lang="en-US" sz="3600" b="1" spc="130" dirty="0">
                <a:solidFill>
                  <a:srgbClr val="191919"/>
                </a:solidFill>
                <a:latin typeface="Clear Sans Regular"/>
              </a:endParaRPr>
            </a:p>
          </p:txBody>
        </p:sp>
      </p:grp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05C15A5-11AD-F942-B24F-376330E8B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4767" y="3924300"/>
            <a:ext cx="2903007" cy="290300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434FDD3-2E34-124D-9E22-2B3E96BA81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200615"/>
            <a:ext cx="2752344" cy="489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8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44207" y="1020016"/>
            <a:ext cx="10799586" cy="1018528"/>
            <a:chOff x="0" y="0"/>
            <a:chExt cx="14399448" cy="1358037"/>
          </a:xfrm>
        </p:grpSpPr>
        <p:sp>
          <p:nvSpPr>
            <p:cNvPr id="3" name="TextBox 3"/>
            <p:cNvSpPr txBox="1"/>
            <p:nvPr/>
          </p:nvSpPr>
          <p:spPr>
            <a:xfrm>
              <a:off x="730394" y="795004"/>
              <a:ext cx="12938659" cy="5664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40"/>
                </a:lnSpc>
              </a:pPr>
              <a:r>
                <a:rPr lang="ru-RU" sz="2600" u="none" spc="130" dirty="0">
                  <a:solidFill>
                    <a:srgbClr val="191919"/>
                  </a:solidFill>
                  <a:latin typeface="Clear Sans Regular"/>
                </a:rPr>
                <a:t>Задание</a:t>
              </a:r>
              <a:endParaRPr lang="en-US" sz="2600" u="none" spc="130" dirty="0">
                <a:solidFill>
                  <a:srgbClr val="FF0000"/>
                </a:solidFill>
                <a:latin typeface="Clear Sans Regular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3234"/>
              <a:ext cx="14399448" cy="7679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16"/>
                </a:lnSpc>
                <a:spcBef>
                  <a:spcPct val="0"/>
                </a:spcBef>
              </a:pPr>
              <a:r>
                <a:rPr lang="en-US" sz="3600" spc="107" dirty="0">
                  <a:solidFill>
                    <a:srgbClr val="191919"/>
                  </a:solidFill>
                  <a:latin typeface="Clear Sans Bold"/>
                </a:rPr>
                <a:t>КЕЙС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003659" y="2508661"/>
            <a:ext cx="14109289" cy="27084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endParaRPr lang="en-US" sz="4400" dirty="0">
              <a:solidFill>
                <a:srgbClr val="191919"/>
              </a:solidFill>
              <a:latin typeface="Clear Sans Regular"/>
            </a:endParaRPr>
          </a:p>
          <a:p>
            <a:pPr algn="ctr"/>
            <a:r>
              <a:rPr lang="ru-RU" sz="4400" dirty="0">
                <a:solidFill>
                  <a:srgbClr val="000000"/>
                </a:solidFill>
                <a:latin typeface="Open Sans" panose="020B0606030504020204" pitchFamily="34" charset="0"/>
              </a:rPr>
              <a:t>Необходимо создать алгоритм построения непрерывного маршрута движения автономного трактора на поле для различных операций.</a:t>
            </a:r>
            <a:endParaRPr lang="ru-RU" sz="4400" dirty="0">
              <a:solidFill>
                <a:srgbClr val="191919"/>
              </a:solidFill>
              <a:latin typeface="Clear Sans Regular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5AF79A2-A1F3-E740-B6E0-47F870F26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286" y="330200"/>
            <a:ext cx="2374900" cy="2374900"/>
          </a:xfrm>
          <a:prstGeom prst="rect">
            <a:avLst/>
          </a:prstGeom>
        </p:spPr>
      </p:pic>
      <p:pic>
        <p:nvPicPr>
          <p:cNvPr id="5121" name="Picture 1" descr="page2image19681552">
            <a:extLst>
              <a:ext uri="{FF2B5EF4-FFF2-40B4-BE49-F238E27FC236}">
                <a16:creationId xmlns:a16="http://schemas.microsoft.com/office/drawing/2014/main" id="{EA0D5149-71E9-3E4A-9D50-A84F1B306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372100"/>
            <a:ext cx="8416225" cy="401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6727B80-05FC-2848-985C-4EA5A67706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" y="4226558"/>
            <a:ext cx="2752344" cy="48930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968545" y="285342"/>
            <a:ext cx="16106991" cy="593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dirty="0">
                <a:solidFill>
                  <a:srgbClr val="000000"/>
                </a:solidFill>
                <a:latin typeface="Clear Sans Bold"/>
              </a:rPr>
              <a:t>КОМАНДА DST-OFF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E898D8B-A8EA-4151-B070-112E85B57063}"/>
              </a:ext>
            </a:extLst>
          </p:cNvPr>
          <p:cNvSpPr/>
          <p:nvPr/>
        </p:nvSpPr>
        <p:spPr>
          <a:xfrm>
            <a:off x="975802" y="4829260"/>
            <a:ext cx="389190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НИКОЛАЙ ГАНИБАЕВ</a:t>
            </a:r>
          </a:p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Капитан команды</a:t>
            </a:r>
          </a:p>
          <a:p>
            <a:pPr algn="ctr"/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Telegram: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nganibaev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Email: ganibaev@gmail.com</a:t>
            </a:r>
          </a:p>
          <a:p>
            <a:pPr lvl="0"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Тел. +7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903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851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5919</a:t>
            </a:r>
          </a:p>
          <a:p>
            <a:pPr lvl="0" algn="ctr"/>
            <a:endParaRPr lang="ru-RU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Python;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Финансовое планирование;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Методы моделирования процессов и программные средства для построения моделей;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Основы программирования: типы и структуры данных;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Архитектура приложений и базы данных.</a:t>
            </a:r>
            <a:endParaRPr lang="en-US" dirty="0" err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2601CAA-D7C9-4FFA-9E5A-D3B6BFF50BEF}"/>
              </a:ext>
            </a:extLst>
          </p:cNvPr>
          <p:cNvSpPr/>
          <p:nvPr/>
        </p:nvSpPr>
        <p:spPr>
          <a:xfrm>
            <a:off x="6705600" y="4878860"/>
            <a:ext cx="456574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АЛЕКСАНДР ГАНИБАЕВ</a:t>
            </a:r>
          </a:p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Аналитик, разработчик</a:t>
            </a:r>
          </a:p>
          <a:p>
            <a:pPr algn="ctr"/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Telegram: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aganibaev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Email: acleriot@gmail.com</a:t>
            </a:r>
          </a:p>
          <a:p>
            <a:pPr lvl="0"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Тел. +7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9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60 111 4192</a:t>
            </a:r>
          </a:p>
          <a:p>
            <a:pPr lvl="0" algn="ctr"/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C/C++;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Python;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Основы программирования: типы и структуры данных;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Теория алгоритмов;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R.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F480FA5-FD26-4228-A6F3-6B9BEDD39D9F}"/>
              </a:ext>
            </a:extLst>
          </p:cNvPr>
          <p:cNvSpPr/>
          <p:nvPr/>
        </p:nvSpPr>
        <p:spPr>
          <a:xfrm>
            <a:off x="12649199" y="4829260"/>
            <a:ext cx="44706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ВАСИФ ФАРАДЖОВ</a:t>
            </a:r>
            <a:endParaRPr lang="en-US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Data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Scientist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Telegram: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valthazari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Email: vasif.faradzhov@yandex.ru</a:t>
            </a:r>
          </a:p>
          <a:p>
            <a:pPr lvl="0"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Тел. +7 906 062 9089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algn="ctr"/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Python;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Project Management;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Маркетинг и дизайн;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Теория машинного обучения.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F6D598B2-FC98-4260-AD24-83FDB53346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97816" y="1480451"/>
            <a:ext cx="3233360" cy="3233360"/>
          </a:xfrm>
          <a:prstGeom prst="ellipse">
            <a:avLst/>
          </a:prstGeom>
          <a:ln>
            <a:noFill/>
          </a:ln>
          <a:effectLst>
            <a:softEdge rad="63500"/>
          </a:effectLst>
        </p:spPr>
      </p:pic>
      <p:pic>
        <p:nvPicPr>
          <p:cNvPr id="23" name="Picture 3">
            <a:extLst>
              <a:ext uri="{FF2B5EF4-FFF2-40B4-BE49-F238E27FC236}">
                <a16:creationId xmlns:a16="http://schemas.microsoft.com/office/drawing/2014/main" id="{400826AF-CDE8-483C-9B5B-6BEF02DD38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06" t="6831" r="12006" b="17182"/>
          <a:stretch/>
        </p:blipFill>
        <p:spPr>
          <a:xfrm>
            <a:off x="7391400" y="1512495"/>
            <a:ext cx="3277626" cy="3277626"/>
          </a:xfrm>
          <a:prstGeom prst="ellipse">
            <a:avLst/>
          </a:prstGeom>
          <a:ln>
            <a:noFill/>
          </a:ln>
          <a:effectLst>
            <a:softEdge rad="63500"/>
          </a:effectLst>
        </p:spPr>
      </p:pic>
      <p:pic>
        <p:nvPicPr>
          <p:cNvPr id="24" name="Picture 5">
            <a:extLst>
              <a:ext uri="{FF2B5EF4-FFF2-40B4-BE49-F238E27FC236}">
                <a16:creationId xmlns:a16="http://schemas.microsoft.com/office/drawing/2014/main" id="{8E27F4D0-AFBC-4FDE-92CA-4764A672F8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30" r="10430" b="20859"/>
          <a:stretch/>
        </p:blipFill>
        <p:spPr>
          <a:xfrm flipH="1">
            <a:off x="13216680" y="1467216"/>
            <a:ext cx="3335674" cy="3335674"/>
          </a:xfrm>
          <a:prstGeom prst="ellipse">
            <a:avLst/>
          </a:prstGeom>
          <a:ln>
            <a:noFill/>
          </a:ln>
          <a:effectLst>
            <a:softEdge rad="63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44206" y="1257300"/>
            <a:ext cx="10799586" cy="1060995"/>
            <a:chOff x="0" y="-53235"/>
            <a:chExt cx="14399448" cy="1414659"/>
          </a:xfrm>
        </p:grpSpPr>
        <p:sp>
          <p:nvSpPr>
            <p:cNvPr id="3" name="TextBox 3"/>
            <p:cNvSpPr txBox="1"/>
            <p:nvPr/>
          </p:nvSpPr>
          <p:spPr>
            <a:xfrm>
              <a:off x="730394" y="795004"/>
              <a:ext cx="12938659" cy="5664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40"/>
                </a:lnSpc>
              </a:pPr>
              <a:endParaRPr lang="en-US" sz="2600" u="none" spc="130" dirty="0">
                <a:solidFill>
                  <a:srgbClr val="191919"/>
                </a:solidFill>
                <a:latin typeface="Clear Sans Regular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3235"/>
              <a:ext cx="14399448" cy="615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 algn="ctr">
                <a:lnSpc>
                  <a:spcPts val="3640"/>
                </a:lnSpc>
              </a:pPr>
              <a:r>
                <a:rPr lang="ru-RU" sz="3600" b="1" spc="130" dirty="0">
                  <a:solidFill>
                    <a:srgbClr val="191919"/>
                  </a:solidFill>
                  <a:latin typeface="Clear Sans Regular"/>
                </a:rPr>
                <a:t>ОПИСАНИЕ РЕШЕНИЯ</a:t>
              </a:r>
              <a:endParaRPr lang="en-US" sz="3600" b="1" spc="130" dirty="0">
                <a:solidFill>
                  <a:srgbClr val="191919"/>
                </a:solidFill>
                <a:latin typeface="Clear Sans Regular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962400" y="2135658"/>
            <a:ext cx="11368886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endParaRPr lang="en-US" sz="3200" dirty="0">
              <a:solidFill>
                <a:srgbClr val="191919"/>
              </a:solidFill>
              <a:latin typeface="Clear Sans Regular"/>
            </a:endParaRPr>
          </a:p>
          <a:p>
            <a:endParaRPr lang="en-US" sz="3200" dirty="0">
              <a:solidFill>
                <a:srgbClr val="191919"/>
              </a:solidFill>
              <a:latin typeface="Clear Sans Regular"/>
            </a:endParaRPr>
          </a:p>
          <a:p>
            <a:r>
              <a:rPr lang="ru-RU" sz="3200" dirty="0">
                <a:solidFill>
                  <a:srgbClr val="191919"/>
                </a:solidFill>
                <a:latin typeface="Clear Sans Regular"/>
              </a:rPr>
              <a:t>-</a:t>
            </a:r>
          </a:p>
          <a:p>
            <a:r>
              <a:rPr lang="ru-RU" sz="3200" dirty="0">
                <a:solidFill>
                  <a:srgbClr val="191919"/>
                </a:solidFill>
                <a:latin typeface="Clear Sans Regular"/>
              </a:rPr>
              <a:t>-</a:t>
            </a:r>
          </a:p>
          <a:p>
            <a:r>
              <a:rPr lang="ru-RU" sz="3200" dirty="0">
                <a:solidFill>
                  <a:srgbClr val="191919"/>
                </a:solidFill>
                <a:latin typeface="Clear Sans Regular"/>
              </a:rPr>
              <a:t>-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38DAFA8-FE9F-E74A-924F-50744491D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286" y="330200"/>
            <a:ext cx="2374900" cy="23749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EBD3B95-E635-EE4D-8F40-CF65412CC9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" y="4226558"/>
            <a:ext cx="2752344" cy="489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7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44206" y="1257300"/>
            <a:ext cx="10799586" cy="1060995"/>
            <a:chOff x="0" y="-53235"/>
            <a:chExt cx="14399448" cy="1414659"/>
          </a:xfrm>
        </p:grpSpPr>
        <p:sp>
          <p:nvSpPr>
            <p:cNvPr id="3" name="TextBox 3"/>
            <p:cNvSpPr txBox="1"/>
            <p:nvPr/>
          </p:nvSpPr>
          <p:spPr>
            <a:xfrm>
              <a:off x="730394" y="795004"/>
              <a:ext cx="12938659" cy="5664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40"/>
                </a:lnSpc>
              </a:pPr>
              <a:endParaRPr lang="en-US" sz="2600" u="none" spc="130" dirty="0">
                <a:solidFill>
                  <a:srgbClr val="191919"/>
                </a:solidFill>
                <a:latin typeface="Clear Sans Regular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3235"/>
              <a:ext cx="14399448" cy="615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 algn="ctr">
                <a:lnSpc>
                  <a:spcPts val="3640"/>
                </a:lnSpc>
              </a:pPr>
              <a:r>
                <a:rPr lang="ru-RU" sz="3600" b="1" spc="130" dirty="0">
                  <a:solidFill>
                    <a:srgbClr val="191919"/>
                  </a:solidFill>
                  <a:latin typeface="Clear Sans Regular"/>
                </a:rPr>
                <a:t>ВИЗУАЛ (сюда можно вставить картинки)</a:t>
              </a:r>
              <a:endParaRPr lang="en-US" sz="3600" b="1" spc="130" dirty="0">
                <a:solidFill>
                  <a:srgbClr val="191919"/>
                </a:solidFill>
                <a:latin typeface="Clear Sans Regular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18433" y="2135658"/>
            <a:ext cx="17451133" cy="1477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endParaRPr lang="en-US" sz="3200" dirty="0">
              <a:solidFill>
                <a:srgbClr val="191919"/>
              </a:solidFill>
              <a:latin typeface="Clear Sans Regular"/>
            </a:endParaRPr>
          </a:p>
          <a:p>
            <a:endParaRPr lang="en-US" sz="3200" dirty="0">
              <a:solidFill>
                <a:srgbClr val="191919"/>
              </a:solidFill>
              <a:latin typeface="Clear Sans Regular"/>
            </a:endParaRPr>
          </a:p>
          <a:p>
            <a:endParaRPr lang="ru-RU" sz="3200" dirty="0">
              <a:solidFill>
                <a:srgbClr val="191919"/>
              </a:solidFill>
              <a:latin typeface="Clear Sans Regular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624392" y="9288492"/>
            <a:ext cx="3408195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200" spc="240">
                <a:solidFill>
                  <a:srgbClr val="000000"/>
                </a:solidFill>
                <a:latin typeface="Montserrat Classic"/>
              </a:rPr>
              <a:t>3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38DAFA8-FE9F-E74A-924F-50744491D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286" y="330200"/>
            <a:ext cx="2374900" cy="23749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EBD3B95-E635-EE4D-8F40-CF65412CC9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" y="4226558"/>
            <a:ext cx="2752344" cy="489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24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44207" y="980090"/>
            <a:ext cx="10799586" cy="1060995"/>
            <a:chOff x="0" y="-53235"/>
            <a:chExt cx="14399448" cy="1414659"/>
          </a:xfrm>
        </p:grpSpPr>
        <p:sp>
          <p:nvSpPr>
            <p:cNvPr id="3" name="TextBox 3"/>
            <p:cNvSpPr txBox="1"/>
            <p:nvPr/>
          </p:nvSpPr>
          <p:spPr>
            <a:xfrm>
              <a:off x="730394" y="795004"/>
              <a:ext cx="12938659" cy="5664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40"/>
                </a:lnSpc>
              </a:pPr>
              <a:endParaRPr lang="en-US" sz="2600" u="none" spc="130" dirty="0">
                <a:solidFill>
                  <a:srgbClr val="191919"/>
                </a:solidFill>
                <a:latin typeface="Clear Sans Regular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3235"/>
              <a:ext cx="14399448" cy="7529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 algn="ctr">
                <a:lnSpc>
                  <a:spcPts val="4716"/>
                </a:lnSpc>
                <a:spcBef>
                  <a:spcPct val="0"/>
                </a:spcBef>
              </a:pPr>
              <a:r>
                <a:rPr lang="en-US" sz="3600" b="1" spc="130" dirty="0">
                  <a:solidFill>
                    <a:srgbClr val="191919"/>
                  </a:solidFill>
                  <a:latin typeface="Clear Sans Regular"/>
                </a:rPr>
                <a:t>UI</a:t>
              </a:r>
              <a:endParaRPr lang="en-US" sz="3600" b="1" spc="107" dirty="0">
                <a:solidFill>
                  <a:srgbClr val="191919"/>
                </a:solidFill>
                <a:latin typeface="Clear Sans Bold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69811" y="2112559"/>
            <a:ext cx="17451133" cy="5909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endParaRPr lang="en-US" sz="3200" dirty="0">
              <a:solidFill>
                <a:srgbClr val="191919"/>
              </a:solidFill>
              <a:latin typeface="Clear Sans Regular"/>
            </a:endParaRPr>
          </a:p>
          <a:p>
            <a:endParaRPr lang="ru-RU" sz="3200" dirty="0">
              <a:solidFill>
                <a:srgbClr val="191919"/>
              </a:solidFill>
              <a:latin typeface="Clear Sans Regular"/>
            </a:endParaRPr>
          </a:p>
          <a:p>
            <a:endParaRPr lang="ru-RU" sz="3200" dirty="0">
              <a:solidFill>
                <a:srgbClr val="191919"/>
              </a:solidFill>
              <a:latin typeface="Clear Sans Regular"/>
            </a:endParaRPr>
          </a:p>
          <a:p>
            <a:pPr algn="ctr"/>
            <a:r>
              <a:rPr lang="ru-RU" sz="3200" dirty="0">
                <a:solidFill>
                  <a:srgbClr val="191919"/>
                </a:solidFill>
                <a:latin typeface="Clear Sans Regular"/>
              </a:rPr>
              <a:t>Возможна организация на базе разработанного сервиса </a:t>
            </a:r>
            <a:br>
              <a:rPr lang="ru-RU" sz="3200" dirty="0">
                <a:solidFill>
                  <a:srgbClr val="191919"/>
                </a:solidFill>
                <a:latin typeface="Clear Sans Regular"/>
              </a:rPr>
            </a:br>
            <a:r>
              <a:rPr lang="ru-RU" sz="3200" dirty="0">
                <a:solidFill>
                  <a:srgbClr val="191919"/>
                </a:solidFill>
                <a:latin typeface="Clear Sans Regular"/>
              </a:rPr>
              <a:t>биржи услуг местных сельхозпроизводителей, </a:t>
            </a:r>
            <a:br>
              <a:rPr lang="ru-RU" sz="3200" dirty="0">
                <a:solidFill>
                  <a:srgbClr val="191919"/>
                </a:solidFill>
                <a:latin typeface="Clear Sans Regular"/>
              </a:rPr>
            </a:br>
            <a:r>
              <a:rPr lang="ru-RU" sz="3200" dirty="0">
                <a:solidFill>
                  <a:srgbClr val="191919"/>
                </a:solidFill>
                <a:latin typeface="Clear Sans Regular"/>
              </a:rPr>
              <a:t>где будут по приемлемым ценам предлагаться услуги использования </a:t>
            </a:r>
            <a:br>
              <a:rPr lang="ru-RU" sz="3200" dirty="0">
                <a:solidFill>
                  <a:srgbClr val="191919"/>
                </a:solidFill>
                <a:latin typeface="Clear Sans Regular"/>
              </a:rPr>
            </a:br>
            <a:r>
              <a:rPr lang="ru-RU" sz="3200" dirty="0">
                <a:solidFill>
                  <a:srgbClr val="191919"/>
                </a:solidFill>
                <a:latin typeface="Clear Sans Regular"/>
              </a:rPr>
              <a:t>свободной техники и персонала. </a:t>
            </a:r>
            <a:br>
              <a:rPr lang="ru-RU" sz="3200" dirty="0">
                <a:solidFill>
                  <a:srgbClr val="191919"/>
                </a:solidFill>
                <a:latin typeface="Clear Sans Regular"/>
              </a:rPr>
            </a:br>
            <a:r>
              <a:rPr lang="ru-RU" sz="3200" dirty="0">
                <a:solidFill>
                  <a:srgbClr val="191919"/>
                </a:solidFill>
                <a:latin typeface="Clear Sans Regular"/>
              </a:rPr>
              <a:t>Это сэкономит средства фермеров и малых предпринимателей, </a:t>
            </a:r>
            <a:br>
              <a:rPr lang="ru-RU" sz="3200" dirty="0">
                <a:solidFill>
                  <a:srgbClr val="191919"/>
                </a:solidFill>
                <a:latin typeface="Clear Sans Regular"/>
              </a:rPr>
            </a:br>
            <a:r>
              <a:rPr lang="ru-RU" sz="3200" dirty="0">
                <a:solidFill>
                  <a:srgbClr val="191919"/>
                </a:solidFill>
                <a:latin typeface="Clear Sans Regular"/>
              </a:rPr>
              <a:t>а также принесет дополнительный доход крупным и средним хозяйствам.</a:t>
            </a:r>
          </a:p>
          <a:p>
            <a:endParaRPr lang="ru-RU" sz="3200" dirty="0">
              <a:solidFill>
                <a:srgbClr val="191919"/>
              </a:solidFill>
              <a:latin typeface="Clear Sans Regular"/>
            </a:endParaRPr>
          </a:p>
          <a:p>
            <a:pPr algn="ctr"/>
            <a:r>
              <a:rPr lang="ru-RU" sz="3200" dirty="0">
                <a:solidFill>
                  <a:srgbClr val="191919"/>
                </a:solidFill>
                <a:latin typeface="Clear Sans Regular"/>
              </a:rPr>
              <a:t>Целевое предложение фермерским хозяйствам</a:t>
            </a:r>
            <a:br>
              <a:rPr lang="ru-RU" sz="3200" dirty="0">
                <a:solidFill>
                  <a:srgbClr val="191919"/>
                </a:solidFill>
                <a:latin typeface="Clear Sans Regular"/>
              </a:rPr>
            </a:br>
            <a:r>
              <a:rPr lang="ru-RU" sz="3200" dirty="0">
                <a:solidFill>
                  <a:srgbClr val="191919"/>
                </a:solidFill>
                <a:latin typeface="Clear Sans Regular"/>
              </a:rPr>
              <a:t>государственной поддержки Республики Марий Эл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624392" y="9288492"/>
            <a:ext cx="3408195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200" spc="240">
                <a:solidFill>
                  <a:srgbClr val="000000"/>
                </a:solidFill>
                <a:latin typeface="Montserrat Classic"/>
              </a:rPr>
              <a:t>3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C5C02F1-0E22-714A-B5F0-41A2CA16C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286" y="330200"/>
            <a:ext cx="2374900" cy="23749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2D2157B-332A-244B-8F98-22F9B6C56E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" y="4226558"/>
            <a:ext cx="2752344" cy="489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1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44207" y="1020016"/>
            <a:ext cx="10799586" cy="1018528"/>
            <a:chOff x="0" y="0"/>
            <a:chExt cx="14399448" cy="1358037"/>
          </a:xfrm>
        </p:grpSpPr>
        <p:sp>
          <p:nvSpPr>
            <p:cNvPr id="3" name="TextBox 3"/>
            <p:cNvSpPr txBox="1"/>
            <p:nvPr/>
          </p:nvSpPr>
          <p:spPr>
            <a:xfrm>
              <a:off x="730394" y="795004"/>
              <a:ext cx="12938659" cy="5664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40"/>
                </a:lnSpc>
              </a:pPr>
              <a:endParaRPr lang="en-US" sz="2600" u="none" spc="130" dirty="0">
                <a:solidFill>
                  <a:srgbClr val="191919"/>
                </a:solidFill>
                <a:latin typeface="Clear Sans Regular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3234"/>
              <a:ext cx="14399448" cy="7679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16"/>
                </a:lnSpc>
                <a:spcBef>
                  <a:spcPct val="0"/>
                </a:spcBef>
              </a:pPr>
              <a:r>
                <a:rPr lang="ru-RU" sz="3600" spc="107" dirty="0">
                  <a:solidFill>
                    <a:srgbClr val="191919"/>
                  </a:solidFill>
                  <a:latin typeface="Clear Sans Bold"/>
                </a:rPr>
                <a:t>РЕЗУЛЬТАТЫ РЕШЕНИЯ</a:t>
              </a:r>
              <a:endParaRPr lang="en-US" sz="3600" spc="107" dirty="0">
                <a:solidFill>
                  <a:srgbClr val="191919"/>
                </a:solidFill>
                <a:latin typeface="Clear Sans Bold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18433" y="2135658"/>
            <a:ext cx="17451133" cy="3447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endParaRPr lang="en-US" sz="3200" dirty="0">
              <a:solidFill>
                <a:srgbClr val="191919"/>
              </a:solidFill>
              <a:latin typeface="Clear Sans Regular"/>
            </a:endParaRPr>
          </a:p>
          <a:p>
            <a:endParaRPr lang="ru-RU" sz="3200" dirty="0">
              <a:solidFill>
                <a:srgbClr val="191919"/>
              </a:solidFill>
              <a:latin typeface="Clear Sans Regular"/>
            </a:endParaRPr>
          </a:p>
          <a:p>
            <a:endParaRPr lang="ru-RU" sz="3200" dirty="0">
              <a:solidFill>
                <a:srgbClr val="191919"/>
              </a:solidFill>
              <a:latin typeface="Clear Sans Regular"/>
            </a:endParaRPr>
          </a:p>
          <a:p>
            <a:pPr algn="ctr"/>
            <a:r>
              <a:rPr lang="ru-RU" sz="3200" dirty="0">
                <a:solidFill>
                  <a:srgbClr val="191919"/>
                </a:solidFill>
                <a:latin typeface="Clear Sans Regular"/>
              </a:rPr>
              <a:t>-</a:t>
            </a:r>
          </a:p>
          <a:p>
            <a:pPr algn="ctr"/>
            <a:r>
              <a:rPr lang="ru-RU" sz="3200" dirty="0">
                <a:solidFill>
                  <a:srgbClr val="191919"/>
                </a:solidFill>
                <a:latin typeface="Clear Sans Regular"/>
              </a:rPr>
              <a:t>-</a:t>
            </a:r>
          </a:p>
          <a:p>
            <a:pPr algn="ctr"/>
            <a:r>
              <a:rPr lang="ru-RU" sz="3200" dirty="0">
                <a:solidFill>
                  <a:srgbClr val="191919"/>
                </a:solidFill>
                <a:latin typeface="Clear Sans Regular"/>
              </a:rPr>
              <a:t>-</a:t>
            </a:r>
          </a:p>
          <a:p>
            <a:pPr algn="ctr"/>
            <a:endParaRPr lang="ru-RU" sz="3200" dirty="0">
              <a:solidFill>
                <a:srgbClr val="191919"/>
              </a:solidFill>
              <a:latin typeface="Clear Sans Regular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5D59974-F7F6-0746-A124-8E4FBE3AE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286" y="330200"/>
            <a:ext cx="2374900" cy="23749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4633FFE-CDD4-144D-ABA4-18F148CAE6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" y="4226558"/>
            <a:ext cx="2752344" cy="489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72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44206" y="1257300"/>
            <a:ext cx="10799586" cy="1060995"/>
            <a:chOff x="0" y="-53235"/>
            <a:chExt cx="14399448" cy="1414659"/>
          </a:xfrm>
        </p:grpSpPr>
        <p:sp>
          <p:nvSpPr>
            <p:cNvPr id="3" name="TextBox 3"/>
            <p:cNvSpPr txBox="1"/>
            <p:nvPr/>
          </p:nvSpPr>
          <p:spPr>
            <a:xfrm>
              <a:off x="730394" y="795004"/>
              <a:ext cx="12938659" cy="5664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40"/>
                </a:lnSpc>
              </a:pPr>
              <a:endParaRPr lang="en-US" sz="2600" u="none" spc="130" dirty="0">
                <a:solidFill>
                  <a:srgbClr val="191919"/>
                </a:solidFill>
                <a:latin typeface="Clear Sans Regular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3235"/>
              <a:ext cx="14399448" cy="615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 algn="ctr">
                <a:lnSpc>
                  <a:spcPts val="3640"/>
                </a:lnSpc>
              </a:pPr>
              <a:r>
                <a:rPr lang="ru-RU" sz="3600" b="1" spc="130" dirty="0">
                  <a:solidFill>
                    <a:srgbClr val="191919"/>
                  </a:solidFill>
                  <a:latin typeface="Clear Sans Regular"/>
                </a:rPr>
                <a:t>ВИЗУАЛ (сюда можно вставить картинки)</a:t>
              </a:r>
              <a:endParaRPr lang="en-US" sz="3600" b="1" spc="130" dirty="0">
                <a:solidFill>
                  <a:srgbClr val="191919"/>
                </a:solidFill>
                <a:latin typeface="Clear Sans Regular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18433" y="2135658"/>
            <a:ext cx="17451133" cy="1477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endParaRPr lang="en-US" sz="3200" dirty="0">
              <a:solidFill>
                <a:srgbClr val="191919"/>
              </a:solidFill>
              <a:latin typeface="Clear Sans Regular"/>
            </a:endParaRPr>
          </a:p>
          <a:p>
            <a:endParaRPr lang="en-US" sz="3200" dirty="0">
              <a:solidFill>
                <a:srgbClr val="191919"/>
              </a:solidFill>
              <a:latin typeface="Clear Sans Regular"/>
            </a:endParaRPr>
          </a:p>
          <a:p>
            <a:endParaRPr lang="ru-RU" sz="3200" dirty="0">
              <a:solidFill>
                <a:srgbClr val="191919"/>
              </a:solidFill>
              <a:latin typeface="Clear Sans Regular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624392" y="9288492"/>
            <a:ext cx="3408195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200" spc="240">
                <a:solidFill>
                  <a:srgbClr val="000000"/>
                </a:solidFill>
                <a:latin typeface="Montserrat Classic"/>
              </a:rPr>
              <a:t>3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38DAFA8-FE9F-E74A-924F-50744491D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286" y="330200"/>
            <a:ext cx="2374900" cy="23749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EBD3B95-E635-EE4D-8F40-CF65412CC9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" y="4226558"/>
            <a:ext cx="2752344" cy="489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67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44207" y="982630"/>
            <a:ext cx="10799586" cy="1063731"/>
            <a:chOff x="0" y="-53234"/>
            <a:chExt cx="14399448" cy="1418309"/>
          </a:xfrm>
        </p:grpSpPr>
        <p:sp>
          <p:nvSpPr>
            <p:cNvPr id="3" name="TextBox 3"/>
            <p:cNvSpPr txBox="1"/>
            <p:nvPr/>
          </p:nvSpPr>
          <p:spPr>
            <a:xfrm>
              <a:off x="730395" y="795004"/>
              <a:ext cx="12938659" cy="5700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40"/>
                </a:lnSpc>
              </a:pPr>
              <a:endParaRPr lang="en-US" sz="2600" spc="130" dirty="0">
                <a:solidFill>
                  <a:srgbClr val="191919"/>
                </a:solidFill>
                <a:latin typeface="Clear Sans Regular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3234"/>
              <a:ext cx="14399448" cy="7679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16"/>
                </a:lnSpc>
                <a:spcBef>
                  <a:spcPct val="0"/>
                </a:spcBef>
              </a:pPr>
              <a:r>
                <a:rPr lang="ru-RU" sz="3600" spc="107" dirty="0">
                  <a:solidFill>
                    <a:srgbClr val="191919"/>
                  </a:solidFill>
                  <a:latin typeface="Clear Sans Bold"/>
                </a:rPr>
                <a:t>ССЫЛКИ</a:t>
              </a:r>
              <a:endParaRPr lang="en-US" sz="3600" spc="107" dirty="0">
                <a:solidFill>
                  <a:srgbClr val="191919"/>
                </a:solidFill>
                <a:latin typeface="Clear Sans Bold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3624392" y="9288492"/>
            <a:ext cx="3408195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200" spc="240">
                <a:solidFill>
                  <a:srgbClr val="000000"/>
                </a:solidFill>
                <a:latin typeface="Montserrat Classic"/>
              </a:rPr>
              <a:t>6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8AF9907-3E4E-EB4D-A964-4D5351E85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286" y="330200"/>
            <a:ext cx="2374900" cy="23749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1D76B63-2F4A-A84C-A7F4-CC0A970FE5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" y="4226558"/>
            <a:ext cx="2752344" cy="4893056"/>
          </a:xfrm>
          <a:prstGeom prst="rect">
            <a:avLst/>
          </a:prstGeom>
        </p:spPr>
      </p:pic>
      <p:sp>
        <p:nvSpPr>
          <p:cNvPr id="17" name="TextBox 6">
            <a:extLst>
              <a:ext uri="{FF2B5EF4-FFF2-40B4-BE49-F238E27FC236}">
                <a16:creationId xmlns:a16="http://schemas.microsoft.com/office/drawing/2014/main" id="{814FBB8C-048E-2F41-8EC5-F3A5DC3F821A}"/>
              </a:ext>
            </a:extLst>
          </p:cNvPr>
          <p:cNvSpPr txBox="1"/>
          <p:nvPr/>
        </p:nvSpPr>
        <p:spPr>
          <a:xfrm>
            <a:off x="418433" y="2135658"/>
            <a:ext cx="17451133" cy="3447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endParaRPr lang="en-US" sz="3200" dirty="0">
              <a:solidFill>
                <a:srgbClr val="191919"/>
              </a:solidFill>
              <a:latin typeface="Clear Sans Regular"/>
            </a:endParaRPr>
          </a:p>
          <a:p>
            <a:endParaRPr lang="ru-RU" sz="3200" dirty="0">
              <a:solidFill>
                <a:srgbClr val="191919"/>
              </a:solidFill>
              <a:latin typeface="Clear Sans Regular"/>
            </a:endParaRPr>
          </a:p>
          <a:p>
            <a:endParaRPr lang="ru-RU" sz="3200" dirty="0">
              <a:solidFill>
                <a:srgbClr val="191919"/>
              </a:solidFill>
              <a:latin typeface="Clear Sans Regular"/>
            </a:endParaRPr>
          </a:p>
          <a:p>
            <a:pPr algn="ctr"/>
            <a:r>
              <a:rPr lang="ru-RU" sz="3200" dirty="0">
                <a:solidFill>
                  <a:srgbClr val="191919"/>
                </a:solidFill>
                <a:latin typeface="Clear Sans Regular"/>
              </a:rPr>
              <a:t>-</a:t>
            </a:r>
          </a:p>
          <a:p>
            <a:pPr algn="ctr"/>
            <a:r>
              <a:rPr lang="ru-RU" sz="3200" dirty="0">
                <a:solidFill>
                  <a:srgbClr val="191919"/>
                </a:solidFill>
                <a:latin typeface="Clear Sans Regular"/>
              </a:rPr>
              <a:t>-</a:t>
            </a:r>
          </a:p>
          <a:p>
            <a:pPr algn="ctr"/>
            <a:r>
              <a:rPr lang="ru-RU" sz="3200" dirty="0">
                <a:solidFill>
                  <a:srgbClr val="191919"/>
                </a:solidFill>
                <a:latin typeface="Clear Sans Regular"/>
              </a:rPr>
              <a:t>-</a:t>
            </a:r>
          </a:p>
          <a:p>
            <a:pPr algn="ctr"/>
            <a:endParaRPr lang="ru-RU" sz="3200" dirty="0">
              <a:solidFill>
                <a:srgbClr val="191919"/>
              </a:solidFill>
              <a:latin typeface="Clear Sans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257</Words>
  <Application>Microsoft Office PowerPoint</Application>
  <PresentationFormat>Произвольный</PresentationFormat>
  <Paragraphs>81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Clear Sans Regular</vt:lpstr>
      <vt:lpstr>Montserrat Classic</vt:lpstr>
      <vt:lpstr>Clear Sans Bold</vt:lpstr>
      <vt:lpstr>Roboto</vt:lpstr>
      <vt:lpstr>Arial</vt:lpstr>
      <vt:lpstr>Open Sans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Кейс: Разработка аналитической системы для прогнозирования регионального бюджета</dc:title>
  <dc:creator>NAG PFS</dc:creator>
  <cp:lastModifiedBy>Аналитик</cp:lastModifiedBy>
  <cp:revision>14</cp:revision>
  <dcterms:created xsi:type="dcterms:W3CDTF">2006-08-16T00:00:00Z</dcterms:created>
  <dcterms:modified xsi:type="dcterms:W3CDTF">2021-11-21T12:00:37Z</dcterms:modified>
  <dc:identifier>DAEo_JVj01Q</dc:identifier>
</cp:coreProperties>
</file>