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7" r:id="rId2"/>
    <p:sldId id="326" r:id="rId3"/>
    <p:sldId id="354" r:id="rId4"/>
    <p:sldId id="358" r:id="rId5"/>
    <p:sldId id="356" r:id="rId6"/>
    <p:sldId id="327" r:id="rId7"/>
    <p:sldId id="337" r:id="rId8"/>
    <p:sldId id="336" r:id="rId9"/>
    <p:sldId id="335" r:id="rId10"/>
    <p:sldId id="357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96C879-B588-479D-9D8C-A9128D7555C3}">
          <p14:sldIdLst>
            <p14:sldId id="277"/>
            <p14:sldId id="326"/>
            <p14:sldId id="354"/>
            <p14:sldId id="358"/>
            <p14:sldId id="356"/>
            <p14:sldId id="327"/>
            <p14:sldId id="337"/>
            <p14:sldId id="336"/>
            <p14:sldId id="335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AE9"/>
    <a:srgbClr val="010732"/>
    <a:srgbClr val="FFFFFF"/>
    <a:srgbClr val="FD0C50"/>
    <a:srgbClr val="8F115C"/>
    <a:srgbClr val="870A42"/>
    <a:srgbClr val="5014EE"/>
    <a:srgbClr val="DC37C9"/>
    <a:srgbClr val="020B70"/>
    <a:srgbClr val="0F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126" d="100"/>
          <a:sy n="126" d="100"/>
        </p:scale>
        <p:origin x="792" y="120"/>
      </p:cViewPr>
      <p:guideLst>
        <p:guide orient="horz" pos="1801"/>
        <p:guide pos="2880"/>
        <p:guide orient="horz"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EA4470-A1CE-40C9-97AE-46C5D996E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66E2C-33C6-4DC7-8F05-BCE920126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CC50B-5828-4062-B078-F56532313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A5240-7F09-4DE8-90DB-4290499F77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4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E4EAE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940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422C7B66-3591-47D8-8A27-1B9B7395E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1549"/>
            <a:ext cx="4308577" cy="2589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8528"/>
            <a:ext cx="3312368" cy="195885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7524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69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3" y="1253996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2" y="1798432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4" name="그림 8">
            <a:extLst>
              <a:ext uri="{FF2B5EF4-FFF2-40B4-BE49-F238E27FC236}">
                <a16:creationId xmlns:a16="http://schemas.microsoft.com/office/drawing/2014/main" id="{7A952823-70DE-49B6-A769-960BB8FBD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473474"/>
            <a:ext cx="4356000" cy="30273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8215" y="2056563"/>
            <a:ext cx="4141784" cy="231618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9577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14705"/>
              <a:gd name="connsiteY0" fmla="*/ 384183 h 2305050"/>
              <a:gd name="connsiteX1" fmla="*/ 384183 w 4114705"/>
              <a:gd name="connsiteY1" fmla="*/ 0 h 2305050"/>
              <a:gd name="connsiteX2" fmla="*/ 3719505 w 4114705"/>
              <a:gd name="connsiteY2" fmla="*/ 0 h 2305050"/>
              <a:gd name="connsiteX3" fmla="*/ 4114705 w 4114705"/>
              <a:gd name="connsiteY3" fmla="*/ 215258 h 2305050"/>
              <a:gd name="connsiteX4" fmla="*/ 4100016 w 4114705"/>
              <a:gd name="connsiteY4" fmla="*/ 2075103 h 2305050"/>
              <a:gd name="connsiteX5" fmla="*/ 3877413 w 4114705"/>
              <a:gd name="connsiteY5" fmla="*/ 2305050 h 2305050"/>
              <a:gd name="connsiteX6" fmla="*/ 384183 w 4114705"/>
              <a:gd name="connsiteY6" fmla="*/ 2305050 h 2305050"/>
              <a:gd name="connsiteX7" fmla="*/ 0 w 4114705"/>
              <a:gd name="connsiteY7" fmla="*/ 1920867 h 2305050"/>
              <a:gd name="connsiteX8" fmla="*/ 0 w 4114705"/>
              <a:gd name="connsiteY8" fmla="*/ 384183 h 2305050"/>
              <a:gd name="connsiteX0" fmla="*/ 0 w 4114705"/>
              <a:gd name="connsiteY0" fmla="*/ 395200 h 2316067"/>
              <a:gd name="connsiteX1" fmla="*/ 384183 w 4114705"/>
              <a:gd name="connsiteY1" fmla="*/ 11017 h 2316067"/>
              <a:gd name="connsiteX2" fmla="*/ 3899447 w 4114705"/>
              <a:gd name="connsiteY2" fmla="*/ 0 h 2316067"/>
              <a:gd name="connsiteX3" fmla="*/ 4114705 w 4114705"/>
              <a:gd name="connsiteY3" fmla="*/ 226275 h 2316067"/>
              <a:gd name="connsiteX4" fmla="*/ 4100016 w 4114705"/>
              <a:gd name="connsiteY4" fmla="*/ 2086120 h 2316067"/>
              <a:gd name="connsiteX5" fmla="*/ 3877413 w 4114705"/>
              <a:gd name="connsiteY5" fmla="*/ 2316067 h 2316067"/>
              <a:gd name="connsiteX6" fmla="*/ 384183 w 4114705"/>
              <a:gd name="connsiteY6" fmla="*/ 2316067 h 2316067"/>
              <a:gd name="connsiteX7" fmla="*/ 0 w 4114705"/>
              <a:gd name="connsiteY7" fmla="*/ 1931884 h 2316067"/>
              <a:gd name="connsiteX8" fmla="*/ 0 w 4114705"/>
              <a:gd name="connsiteY8" fmla="*/ 395200 h 2316067"/>
              <a:gd name="connsiteX0" fmla="*/ 0 w 4114705"/>
              <a:gd name="connsiteY0" fmla="*/ 395899 h 2316766"/>
              <a:gd name="connsiteX1" fmla="*/ 384183 w 4114705"/>
              <a:gd name="connsiteY1" fmla="*/ 11716 h 2316766"/>
              <a:gd name="connsiteX2" fmla="*/ 3899447 w 4114705"/>
              <a:gd name="connsiteY2" fmla="*/ 699 h 2316766"/>
              <a:gd name="connsiteX3" fmla="*/ 4114705 w 4114705"/>
              <a:gd name="connsiteY3" fmla="*/ 190251 h 2316766"/>
              <a:gd name="connsiteX4" fmla="*/ 4100016 w 4114705"/>
              <a:gd name="connsiteY4" fmla="*/ 2086819 h 2316766"/>
              <a:gd name="connsiteX5" fmla="*/ 3877413 w 4114705"/>
              <a:gd name="connsiteY5" fmla="*/ 2316766 h 2316766"/>
              <a:gd name="connsiteX6" fmla="*/ 384183 w 4114705"/>
              <a:gd name="connsiteY6" fmla="*/ 2316766 h 2316766"/>
              <a:gd name="connsiteX7" fmla="*/ 0 w 4114705"/>
              <a:gd name="connsiteY7" fmla="*/ 1932583 h 2316766"/>
              <a:gd name="connsiteX8" fmla="*/ 0 w 4114705"/>
              <a:gd name="connsiteY8" fmla="*/ 395899 h 2316766"/>
              <a:gd name="connsiteX0" fmla="*/ 0 w 4116159"/>
              <a:gd name="connsiteY0" fmla="*/ 395899 h 2316766"/>
              <a:gd name="connsiteX1" fmla="*/ 384183 w 4116159"/>
              <a:gd name="connsiteY1" fmla="*/ 11716 h 2316766"/>
              <a:gd name="connsiteX2" fmla="*/ 3932498 w 4116159"/>
              <a:gd name="connsiteY2" fmla="*/ 699 h 2316766"/>
              <a:gd name="connsiteX3" fmla="*/ 4114705 w 4116159"/>
              <a:gd name="connsiteY3" fmla="*/ 190251 h 2316766"/>
              <a:gd name="connsiteX4" fmla="*/ 4100016 w 4116159"/>
              <a:gd name="connsiteY4" fmla="*/ 2086819 h 2316766"/>
              <a:gd name="connsiteX5" fmla="*/ 3877413 w 4116159"/>
              <a:gd name="connsiteY5" fmla="*/ 2316766 h 2316766"/>
              <a:gd name="connsiteX6" fmla="*/ 384183 w 4116159"/>
              <a:gd name="connsiteY6" fmla="*/ 2316766 h 2316766"/>
              <a:gd name="connsiteX7" fmla="*/ 0 w 4116159"/>
              <a:gd name="connsiteY7" fmla="*/ 1932583 h 2316766"/>
              <a:gd name="connsiteX8" fmla="*/ 0 w 4116159"/>
              <a:gd name="connsiteY8" fmla="*/ 395899 h 2316766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0016 w 4116159"/>
              <a:gd name="connsiteY4" fmla="*/ 2086233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88429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387855 w 4119831"/>
              <a:gd name="connsiteY6" fmla="*/ 2316180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7344 w 4123503"/>
              <a:gd name="connsiteY0" fmla="*/ 395313 h 2316180"/>
              <a:gd name="connsiteX1" fmla="*/ 391527 w 4123503"/>
              <a:gd name="connsiteY1" fmla="*/ 11130 h 2316180"/>
              <a:gd name="connsiteX2" fmla="*/ 3939842 w 4123503"/>
              <a:gd name="connsiteY2" fmla="*/ 113 h 2316180"/>
              <a:gd name="connsiteX3" fmla="*/ 4122049 w 4123503"/>
              <a:gd name="connsiteY3" fmla="*/ 200682 h 2316180"/>
              <a:gd name="connsiteX4" fmla="*/ 4111032 w 4123503"/>
              <a:gd name="connsiteY4" fmla="*/ 2104595 h 2316180"/>
              <a:gd name="connsiteX5" fmla="*/ 3895773 w 4123503"/>
              <a:gd name="connsiteY5" fmla="*/ 2316180 h 2316180"/>
              <a:gd name="connsiteX6" fmla="*/ 248308 w 4123503"/>
              <a:gd name="connsiteY6" fmla="*/ 2308835 h 2316180"/>
              <a:gd name="connsiteX7" fmla="*/ 0 w 4123503"/>
              <a:gd name="connsiteY7" fmla="*/ 2130300 h 2316180"/>
              <a:gd name="connsiteX8" fmla="*/ 7344 w 4123503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395313 h 2316180"/>
              <a:gd name="connsiteX0" fmla="*/ 3672 w 4119831"/>
              <a:gd name="connsiteY0" fmla="*/ 197009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97009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82320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07913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627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9947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0 w 4121575"/>
              <a:gd name="connsiteY0" fmla="*/ 198649 h 2316180"/>
              <a:gd name="connsiteX1" fmla="*/ 245599 w 4121575"/>
              <a:gd name="connsiteY1" fmla="*/ 7458 h 2316180"/>
              <a:gd name="connsiteX2" fmla="*/ 3937914 w 4121575"/>
              <a:gd name="connsiteY2" fmla="*/ 113 h 2316180"/>
              <a:gd name="connsiteX3" fmla="*/ 4120121 w 4121575"/>
              <a:gd name="connsiteY3" fmla="*/ 200682 h 2316180"/>
              <a:gd name="connsiteX4" fmla="*/ 4109104 w 4121575"/>
              <a:gd name="connsiteY4" fmla="*/ 2104595 h 2316180"/>
              <a:gd name="connsiteX5" fmla="*/ 3893845 w 4121575"/>
              <a:gd name="connsiteY5" fmla="*/ 2316180 h 2316180"/>
              <a:gd name="connsiteX6" fmla="*/ 246380 w 4121575"/>
              <a:gd name="connsiteY6" fmla="*/ 2308835 h 2316180"/>
              <a:gd name="connsiteX7" fmla="*/ 1744 w 4121575"/>
              <a:gd name="connsiteY7" fmla="*/ 2119283 h 2316180"/>
              <a:gd name="connsiteX8" fmla="*/ 0 w 4121575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19283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31808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683568" y="1999598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683568" y="1574720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>
            <a:off x="5651167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>
            <a:off x="5651167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2598333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2598333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20"/>
          <p:cNvSpPr>
            <a:spLocks noGrp="1"/>
          </p:cNvSpPr>
          <p:nvPr>
            <p:ph type="body" sz="quarter" idx="13"/>
          </p:nvPr>
        </p:nvSpPr>
        <p:spPr>
          <a:xfrm>
            <a:off x="683568" y="3941201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Текст 18"/>
          <p:cNvSpPr>
            <a:spLocks noGrp="1"/>
          </p:cNvSpPr>
          <p:nvPr>
            <p:ph type="body" sz="quarter" idx="14"/>
          </p:nvPr>
        </p:nvSpPr>
        <p:spPr>
          <a:xfrm>
            <a:off x="683568" y="3516323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15"/>
          </p:nvPr>
        </p:nvSpPr>
        <p:spPr>
          <a:xfrm>
            <a:off x="6730242" y="3941201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Текст 18"/>
          <p:cNvSpPr>
            <a:spLocks noGrp="1"/>
          </p:cNvSpPr>
          <p:nvPr>
            <p:ph type="body" sz="quarter" idx="16"/>
          </p:nvPr>
        </p:nvSpPr>
        <p:spPr>
          <a:xfrm>
            <a:off x="6730242" y="3516323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17"/>
          </p:nvPr>
        </p:nvSpPr>
        <p:spPr>
          <a:xfrm>
            <a:off x="6730242" y="1999598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18"/>
          <p:cNvSpPr>
            <a:spLocks noGrp="1"/>
          </p:cNvSpPr>
          <p:nvPr>
            <p:ph type="body" sz="quarter" idx="18"/>
          </p:nvPr>
        </p:nvSpPr>
        <p:spPr>
          <a:xfrm>
            <a:off x="6730242" y="1574720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" name="그림 7">
              <a:extLst>
                <a:ext uri="{FF2B5EF4-FFF2-40B4-BE49-F238E27FC236}">
                  <a16:creationId xmlns:a16="http://schemas.microsoft.com/office/drawing/2014/main" id="{98D0599D-7074-48BF-B0BB-683FC0C513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</p:spPr>
        </p:pic>
        <p:pic>
          <p:nvPicPr>
            <p:cNvPr id="23" name="그림 8">
              <a:extLst>
                <a:ext uri="{FF2B5EF4-FFF2-40B4-BE49-F238E27FC236}">
                  <a16:creationId xmlns:a16="http://schemas.microsoft.com/office/drawing/2014/main" id="{CC7C7A64-7912-44C9-A989-35AFE2A7EA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</p:spPr>
        </p:pic>
      </p:grpSp>
      <p:sp>
        <p:nvSpPr>
          <p:cNvPr id="20" name="Рисунок 42"/>
          <p:cNvSpPr>
            <a:spLocks noGrp="1"/>
          </p:cNvSpPr>
          <p:nvPr>
            <p:ph type="pic" sz="quarter" idx="20"/>
          </p:nvPr>
        </p:nvSpPr>
        <p:spPr>
          <a:xfrm>
            <a:off x="3762000" y="1476000"/>
            <a:ext cx="1584000" cy="3294000"/>
          </a:xfrm>
          <a:custGeom>
            <a:avLst/>
            <a:gdLst>
              <a:gd name="connsiteX0" fmla="*/ 0 w 1809538"/>
              <a:gd name="connsiteY0" fmla="*/ 301596 h 3960440"/>
              <a:gd name="connsiteX1" fmla="*/ 301596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79659 w 1809538"/>
              <a:gd name="connsiteY2" fmla="*/ 5976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58844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48487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0 w 1815514"/>
              <a:gd name="connsiteY7" fmla="*/ 3688726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702374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514" h="3954463">
                <a:moveTo>
                  <a:pt x="0" y="301596"/>
                </a:moveTo>
                <a:cubicBezTo>
                  <a:pt x="0" y="135029"/>
                  <a:pt x="81241" y="0"/>
                  <a:pt x="247808" y="0"/>
                </a:cubicBezTo>
                <a:lnTo>
                  <a:pt x="1579659" y="5976"/>
                </a:lnTo>
                <a:cubicBezTo>
                  <a:pt x="1746226" y="5976"/>
                  <a:pt x="1815514" y="111123"/>
                  <a:pt x="1815514" y="277690"/>
                </a:cubicBezTo>
                <a:lnTo>
                  <a:pt x="1815514" y="3702374"/>
                </a:lnTo>
                <a:cubicBezTo>
                  <a:pt x="1815514" y="3868941"/>
                  <a:pt x="1701200" y="3954463"/>
                  <a:pt x="1534633" y="3954463"/>
                </a:cubicBezTo>
                <a:lnTo>
                  <a:pt x="281580" y="3948488"/>
                </a:lnTo>
                <a:cubicBezTo>
                  <a:pt x="115013" y="3948488"/>
                  <a:pt x="6671" y="3882590"/>
                  <a:pt x="6671" y="3716023"/>
                </a:cubicBezTo>
                <a:cubicBezTo>
                  <a:pt x="4447" y="2577881"/>
                  <a:pt x="2224" y="1439738"/>
                  <a:pt x="0" y="301596"/>
                </a:cubicBezTo>
                <a:close/>
              </a:path>
            </a:pathLst>
          </a:custGeom>
        </p:spPr>
        <p:txBody>
          <a:bodyPr lIns="324000" tIns="1008000" rIns="36000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4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195736" y="2283718"/>
            <a:ext cx="5292443" cy="1295267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000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6278722" y="3577959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4763709" y="1746996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3248490" y="3609607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1733975" y="1747353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9689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9" name="Google Shape;2796;p94"/>
          <p:cNvCxnSpPr/>
          <p:nvPr userDrawn="1"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797;p94"/>
          <p:cNvCxnSpPr/>
          <p:nvPr userDrawn="1"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798;p94"/>
          <p:cNvCxnSpPr/>
          <p:nvPr userDrawn="1"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799;p94"/>
          <p:cNvCxnSpPr>
            <a:stCxn id="41" idx="6"/>
            <a:endCxn id="29" idx="2"/>
          </p:cNvCxnSpPr>
          <p:nvPr userDrawn="1"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02;p94"/>
          <p:cNvCxnSpPr>
            <a:stCxn id="29" idx="6"/>
            <a:endCxn id="15" idx="2"/>
          </p:cNvCxnSpPr>
          <p:nvPr userDrawn="1"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804;p94"/>
          <p:cNvGrpSpPr/>
          <p:nvPr userDrawn="1"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15" name="Google Shape;2803;p94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805;p94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17" name="Google Shape;2806;p94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9384" extrusionOk="0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07;p94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8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08;p94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09;p94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0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0;p94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10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1;p94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2;p94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07" extrusionOk="0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3;p94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14;p94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508" extrusionOk="0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5;p94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90" extrusionOk="0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16;p94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90" extrusionOk="0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17;p94"/>
          <p:cNvGrpSpPr/>
          <p:nvPr userDrawn="1"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9" name="Google Shape;2801;p94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2818;p94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31" name="Google Shape;2819;p94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89" extrusionOk="0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20;p94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63" extrusionOk="0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21;p94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4" extrusionOk="0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22;p94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878" extrusionOk="0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23;p94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704" extrusionOk="0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24;p94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46" extrusionOk="0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25;p94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2" extrusionOk="0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26;p94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27;p94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2828;p94"/>
          <p:cNvGrpSpPr/>
          <p:nvPr userDrawn="1"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41" name="Google Shape;2800;p94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829;p94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43" name="Google Shape;2830;p94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31;p94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32;p94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33;p94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34;p94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35;p94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36;p94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37;p94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38;p94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39;p94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40;p94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41;p94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42;p94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43;p94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Текст 57"/>
          <p:cNvSpPr>
            <a:spLocks noGrp="1"/>
          </p:cNvSpPr>
          <p:nvPr>
            <p:ph type="body" sz="quarter" idx="11" hasCustomPrompt="1"/>
          </p:nvPr>
        </p:nvSpPr>
        <p:spPr>
          <a:xfrm>
            <a:off x="910362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62" name="Текст 57"/>
          <p:cNvSpPr>
            <a:spLocks noGrp="1"/>
          </p:cNvSpPr>
          <p:nvPr>
            <p:ph type="body" sz="quarter" idx="14" hasCustomPrompt="1"/>
          </p:nvPr>
        </p:nvSpPr>
        <p:spPr>
          <a:xfrm>
            <a:off x="3576731" y="3631672"/>
            <a:ext cx="1980245" cy="1040348"/>
          </a:xfrm>
        </p:spPr>
        <p:txBody>
          <a:bodyPr>
            <a:no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63" name="Текст 57"/>
          <p:cNvSpPr>
            <a:spLocks noGrp="1"/>
          </p:cNvSpPr>
          <p:nvPr>
            <p:ph type="body" sz="quarter" idx="15" hasCustomPrompt="1"/>
          </p:nvPr>
        </p:nvSpPr>
        <p:spPr>
          <a:xfrm>
            <a:off x="6426054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Проблема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Альтернативные</a:t>
            </a:r>
            <a:r>
              <a:rPr lang="ru-RU" baseline="0" dirty="0">
                <a:solidFill>
                  <a:srgbClr val="E4EAE9"/>
                </a:solidFill>
              </a:rPr>
              <a:t> решения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67655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исунок 99"/>
          <p:cNvSpPr>
            <a:spLocks noGrp="1"/>
          </p:cNvSpPr>
          <p:nvPr>
            <p:ph type="pic" sz="quarter" idx="10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</p:spPr>
        <p:txBody>
          <a:bodyPr lIns="504000" tIns="252000" rIns="720000" bIns="108000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55" name="그림 15">
            <a:extLst>
              <a:ext uri="{FF2B5EF4-FFF2-40B4-BE49-F238E27FC236}">
                <a16:creationId xmlns:a16="http://schemas.microsoft.com/office/drawing/2014/main" id="{E5E5A732-1242-40D7-8815-B8855AD30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28" y="-1054554"/>
            <a:ext cx="131010" cy="120513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7" t="48872" r="51169" b="27013"/>
          <a:stretch>
            <a:fillRect/>
          </a:stretch>
        </p:blipFill>
        <p:spPr>
          <a:xfrm rot="8790983">
            <a:off x="3226426" y="2513717"/>
            <a:ext cx="1256714" cy="1240348"/>
          </a:xfrm>
          <a:custGeom>
            <a:avLst/>
            <a:gdLst>
              <a:gd name="connsiteX0" fmla="*/ 628357 w 1256714"/>
              <a:gd name="connsiteY0" fmla="*/ 0 h 1240348"/>
              <a:gd name="connsiteX1" fmla="*/ 1256714 w 1256714"/>
              <a:gd name="connsiteY1" fmla="*/ 620174 h 1240348"/>
              <a:gd name="connsiteX2" fmla="*/ 628357 w 1256714"/>
              <a:gd name="connsiteY2" fmla="*/ 1240348 h 1240348"/>
              <a:gd name="connsiteX3" fmla="*/ 0 w 1256714"/>
              <a:gd name="connsiteY3" fmla="*/ 620174 h 1240348"/>
              <a:gd name="connsiteX4" fmla="*/ 628357 w 1256714"/>
              <a:gd name="connsiteY4" fmla="*/ 0 h 12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714" h="1240348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</p:spPr>
      </p:pic>
      <p:sp>
        <p:nvSpPr>
          <p:cNvPr id="78" name="图形"/>
          <p:cNvSpPr>
            <a:spLocks noChangeArrowheads="1"/>
          </p:cNvSpPr>
          <p:nvPr/>
        </p:nvSpPr>
        <p:spPr bwMode="auto"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79" name="图形"/>
          <p:cNvSpPr>
            <a:spLocks noChangeArrowheads="1"/>
          </p:cNvSpPr>
          <p:nvPr/>
        </p:nvSpPr>
        <p:spPr bwMode="auto"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80" name="图形"/>
          <p:cNvSpPr>
            <a:spLocks noChangeArrowheads="1"/>
          </p:cNvSpPr>
          <p:nvPr/>
        </p:nvSpPr>
        <p:spPr bwMode="auto"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6" name="Рисунок 9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4394969" y="2217806"/>
            <a:ext cx="700347" cy="36917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4556">
            <a:off x="4730550" y="2925800"/>
            <a:ext cx="700347" cy="369175"/>
          </a:xfrm>
          <a:prstGeom prst="rect">
            <a:avLst/>
          </a:prstGeom>
        </p:spPr>
      </p:pic>
      <p:sp>
        <p:nvSpPr>
          <p:cNvPr id="84" name="图形"/>
          <p:cNvSpPr>
            <a:spLocks noChangeArrowheads="1"/>
          </p:cNvSpPr>
          <p:nvPr/>
        </p:nvSpPr>
        <p:spPr bwMode="auto"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8" name="Рисунок 9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1613">
            <a:off x="4312647" y="3684454"/>
            <a:ext cx="700347" cy="369175"/>
          </a:xfrm>
          <a:prstGeom prst="rect">
            <a:avLst/>
          </a:prstGeom>
        </p:spPr>
      </p:pic>
      <p:sp>
        <p:nvSpPr>
          <p:cNvPr id="102" name="Текст 101"/>
          <p:cNvSpPr>
            <a:spLocks noGrp="1"/>
          </p:cNvSpPr>
          <p:nvPr>
            <p:ph type="body" sz="quarter" idx="11" hasCustomPrompt="1"/>
          </p:nvPr>
        </p:nvSpPr>
        <p:spPr>
          <a:xfrm>
            <a:off x="5628216" y="2908221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3" name="Текст 101"/>
          <p:cNvSpPr>
            <a:spLocks noGrp="1"/>
          </p:cNvSpPr>
          <p:nvPr>
            <p:ph type="body" sz="quarter" idx="12" hasCustomPrompt="1"/>
          </p:nvPr>
        </p:nvSpPr>
        <p:spPr>
          <a:xfrm>
            <a:off x="5016324" y="1655288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4" name="Текст 101"/>
          <p:cNvSpPr>
            <a:spLocks noGrp="1"/>
          </p:cNvSpPr>
          <p:nvPr>
            <p:ph type="body" sz="quarter" idx="13" hasCustomPrompt="1"/>
          </p:nvPr>
        </p:nvSpPr>
        <p:spPr>
          <a:xfrm>
            <a:off x="4969179" y="4207242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5" name="Текст 101"/>
          <p:cNvSpPr>
            <a:spLocks noGrp="1"/>
          </p:cNvSpPr>
          <p:nvPr>
            <p:ph type="body" sz="quarter" idx="14" hasCustomPrompt="1"/>
          </p:nvPr>
        </p:nvSpPr>
        <p:spPr>
          <a:xfrm>
            <a:off x="3428311" y="2946080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746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72149" y="267494"/>
            <a:ext cx="5284423" cy="568920"/>
          </a:xfr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30" name="Блок-схема: узел 29"/>
          <p:cNvSpPr/>
          <p:nvPr userDrawn="1"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 userDrawn="1"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 userDrawn="1"/>
        </p:nvSpPr>
        <p:spPr>
          <a:xfrm>
            <a:off x="667354" y="2925416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 userDrawn="1"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 userDrawn="1"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 userDrawn="1"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3" name="Рисунок 4"/>
          <p:cNvSpPr>
            <a:spLocks noGrp="1"/>
          </p:cNvSpPr>
          <p:nvPr userDrawn="1">
            <p:ph type="pic" sz="quarter" idx="26" hasCustomPrompt="1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4" name="Рисунок 4"/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Рисунок 4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6" name="Рисунок 4"/>
          <p:cNvSpPr>
            <a:spLocks noGrp="1"/>
          </p:cNvSpPr>
          <p:nvPr userDrawn="1">
            <p:ph type="pic" sz="quarter" idx="29" hasCustomPrompt="1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04430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27" name="Полилиния 26"/>
          <p:cNvSpPr/>
          <p:nvPr userDrawn="1"/>
        </p:nvSpPr>
        <p:spPr>
          <a:xfrm>
            <a:off x="2281395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7"/>
          <p:cNvSpPr>
            <a:spLocks noGrp="1"/>
          </p:cNvSpPr>
          <p:nvPr>
            <p:ph type="body" sz="quarter" idx="36" hasCustomPrompt="1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1" name="Полилиния 30"/>
          <p:cNvSpPr/>
          <p:nvPr userDrawn="1"/>
        </p:nvSpPr>
        <p:spPr>
          <a:xfrm>
            <a:off x="3951529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17"/>
          <p:cNvSpPr>
            <a:spLocks noGrp="1"/>
          </p:cNvSpPr>
          <p:nvPr>
            <p:ph type="body" sz="quarter" idx="38" hasCustomPrompt="1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8" name="Полилиния 37"/>
          <p:cNvSpPr/>
          <p:nvPr userDrawn="1"/>
        </p:nvSpPr>
        <p:spPr>
          <a:xfrm>
            <a:off x="5548373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Текст 17"/>
          <p:cNvSpPr>
            <a:spLocks noGrp="1"/>
          </p:cNvSpPr>
          <p:nvPr>
            <p:ph type="body" sz="quarter" idx="40" hasCustomPrompt="1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1" name="Полилиния 40"/>
          <p:cNvSpPr/>
          <p:nvPr userDrawn="1"/>
        </p:nvSpPr>
        <p:spPr>
          <a:xfrm>
            <a:off x="7190842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42" hasCustomPrompt="1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9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704138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52" name="Текст 2"/>
          <p:cNvSpPr>
            <a:spLocks noGrp="1"/>
          </p:cNvSpPr>
          <p:nvPr>
            <p:ph type="body" sz="quarter" idx="45" hasCustomPrompt="1"/>
          </p:nvPr>
        </p:nvSpPr>
        <p:spPr>
          <a:xfrm>
            <a:off x="704138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56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2319277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68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2318985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69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2318985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3951821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951529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3951529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5574425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4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5574133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5" name="Текст 2"/>
          <p:cNvSpPr>
            <a:spLocks noGrp="1"/>
          </p:cNvSpPr>
          <p:nvPr>
            <p:ph type="body" sz="quarter" idx="57" hasCustomPrompt="1"/>
          </p:nvPr>
        </p:nvSpPr>
        <p:spPr>
          <a:xfrm>
            <a:off x="5574133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6" name="Текст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8123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7" name="Текст 2"/>
          <p:cNvSpPr>
            <a:spLocks noGrp="1"/>
          </p:cNvSpPr>
          <p:nvPr>
            <p:ph type="body" sz="quarter" idx="59" hasCustomPrompt="1"/>
          </p:nvPr>
        </p:nvSpPr>
        <p:spPr>
          <a:xfrm>
            <a:off x="7217831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8" name="Текст 2"/>
          <p:cNvSpPr>
            <a:spLocks noGrp="1"/>
          </p:cNvSpPr>
          <p:nvPr>
            <p:ph type="body" sz="quarter" idx="60" hasCustomPrompt="1"/>
          </p:nvPr>
        </p:nvSpPr>
        <p:spPr>
          <a:xfrm>
            <a:off x="7217831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83138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01.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02.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03.</a:t>
            </a: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40515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38" hasCustomPrompt="1"/>
          </p:nvPr>
        </p:nvSpPr>
        <p:spPr>
          <a:xfrm>
            <a:off x="140515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139063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40" hasCustomPrompt="1"/>
          </p:nvPr>
        </p:nvSpPr>
        <p:spPr>
          <a:xfrm>
            <a:off x="139063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139063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" hasCustomPrompt="1"/>
          </p:nvPr>
        </p:nvSpPr>
        <p:spPr>
          <a:xfrm>
            <a:off x="139063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04.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05.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06.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537860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4" hasCustomPrompt="1"/>
          </p:nvPr>
        </p:nvSpPr>
        <p:spPr>
          <a:xfrm>
            <a:off x="537860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45" hasCustomPrompt="1"/>
          </p:nvPr>
        </p:nvSpPr>
        <p:spPr>
          <a:xfrm>
            <a:off x="536408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46" hasCustomPrompt="1"/>
          </p:nvPr>
        </p:nvSpPr>
        <p:spPr>
          <a:xfrm>
            <a:off x="536408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47" hasCustomPrompt="1"/>
          </p:nvPr>
        </p:nvSpPr>
        <p:spPr>
          <a:xfrm>
            <a:off x="536408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48" hasCustomPrompt="1"/>
          </p:nvPr>
        </p:nvSpPr>
        <p:spPr>
          <a:xfrm>
            <a:off x="536408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499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9000" r="40550" b="47200"/>
          <a:stretch>
            <a:fillRect/>
          </a:stretch>
        </p:blipFill>
        <p:spPr>
          <a:xfrm>
            <a:off x="539552" y="1491630"/>
            <a:ext cx="4896544" cy="1224136"/>
          </a:xfrm>
          <a:custGeom>
            <a:avLst/>
            <a:gdLst>
              <a:gd name="connsiteX0" fmla="*/ 0 w 4896544"/>
              <a:gd name="connsiteY0" fmla="*/ 0 h 1224136"/>
              <a:gd name="connsiteX1" fmla="*/ 4896544 w 4896544"/>
              <a:gd name="connsiteY1" fmla="*/ 0 h 1224136"/>
              <a:gd name="connsiteX2" fmla="*/ 4896544 w 4896544"/>
              <a:gd name="connsiteY2" fmla="*/ 1224136 h 1224136"/>
              <a:gd name="connsiteX3" fmla="*/ 0 w 4896544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1224136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80111" y="1492250"/>
            <a:ext cx="2952702" cy="16555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5580111" y="3291830"/>
            <a:ext cx="2952701" cy="15119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2"/>
          </p:nvPr>
        </p:nvSpPr>
        <p:spPr>
          <a:xfrm>
            <a:off x="539750" y="2859088"/>
            <a:ext cx="4895850" cy="194468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1563688"/>
            <a:ext cx="4752975" cy="287337"/>
          </a:xfrm>
        </p:spPr>
        <p:txBody>
          <a:bodyPr/>
          <a:lstStyle>
            <a:lvl1pPr algn="ct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611187" y="1933053"/>
            <a:ext cx="4752975" cy="7107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45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59632" y="1923678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 userDrawn="1"/>
        </p:nvCxnSpPr>
        <p:spPr>
          <a:xfrm>
            <a:off x="1259632" y="2355726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>
            <a:off x="1259632" y="2787774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1259632" y="3219822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59632" y="3651870"/>
            <a:ext cx="33843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780010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140049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75</a:t>
            </a:r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576" y="2572097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004145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</a:t>
            </a:r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3436193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1583668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2015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2771800" y="3723877"/>
            <a:ext cx="524696" cy="21602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2020</a:t>
            </a:r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851920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2022</a:t>
            </a:r>
          </a:p>
        </p:txBody>
      </p:sp>
      <p:sp>
        <p:nvSpPr>
          <p:cNvPr id="25" name="Полилиния 24"/>
          <p:cNvSpPr/>
          <p:nvPr userDrawn="1"/>
        </p:nvSpPr>
        <p:spPr>
          <a:xfrm>
            <a:off x="3021190" y="1959681"/>
            <a:ext cx="272668" cy="1692188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 userDrawn="1"/>
        </p:nvSpPr>
        <p:spPr>
          <a:xfrm>
            <a:off x="4101310" y="3436193"/>
            <a:ext cx="254666" cy="215675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1827497" y="2859781"/>
            <a:ext cx="272668" cy="792087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 userDrawn="1"/>
        </p:nvSpPr>
        <p:spPr>
          <a:xfrm>
            <a:off x="2771800" y="2498271"/>
            <a:ext cx="252028" cy="115359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1575469" y="3147815"/>
            <a:ext cx="252028" cy="504054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849941" y="2859781"/>
            <a:ext cx="251369" cy="79208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 userDrawn="1"/>
        </p:nvSpPr>
        <p:spPr>
          <a:xfrm>
            <a:off x="5199432" y="1593923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8"/>
          </p:nvPr>
        </p:nvSpPr>
        <p:spPr>
          <a:xfrm>
            <a:off x="5291708" y="1971599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35"/>
          <p:cNvSpPr>
            <a:spLocks noGrp="1"/>
          </p:cNvSpPr>
          <p:nvPr>
            <p:ph type="body" sz="quarter" idx="21"/>
          </p:nvPr>
        </p:nvSpPr>
        <p:spPr>
          <a:xfrm>
            <a:off x="5291708" y="1658357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Скругленный прямоугольник 43"/>
          <p:cNvSpPr/>
          <p:nvPr userDrawn="1"/>
        </p:nvSpPr>
        <p:spPr>
          <a:xfrm>
            <a:off x="5199432" y="2420160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35"/>
          <p:cNvSpPr>
            <a:spLocks noGrp="1"/>
          </p:cNvSpPr>
          <p:nvPr>
            <p:ph type="body" sz="quarter" idx="22"/>
          </p:nvPr>
        </p:nvSpPr>
        <p:spPr>
          <a:xfrm>
            <a:off x="5291708" y="2797836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Текст 35"/>
          <p:cNvSpPr>
            <a:spLocks noGrp="1"/>
          </p:cNvSpPr>
          <p:nvPr>
            <p:ph type="body" sz="quarter" idx="23"/>
          </p:nvPr>
        </p:nvSpPr>
        <p:spPr>
          <a:xfrm>
            <a:off x="5291708" y="2484594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7" name="Скругленный прямоугольник 46"/>
          <p:cNvSpPr/>
          <p:nvPr userDrawn="1"/>
        </p:nvSpPr>
        <p:spPr>
          <a:xfrm>
            <a:off x="5199432" y="3246397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35"/>
          <p:cNvSpPr>
            <a:spLocks noGrp="1"/>
          </p:cNvSpPr>
          <p:nvPr>
            <p:ph type="body" sz="quarter" idx="24"/>
          </p:nvPr>
        </p:nvSpPr>
        <p:spPr>
          <a:xfrm>
            <a:off x="5291708" y="3624073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25"/>
          </p:nvPr>
        </p:nvSpPr>
        <p:spPr>
          <a:xfrm>
            <a:off x="5291708" y="3310831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547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 userDrawn="1"/>
        </p:nvSpPr>
        <p:spPr>
          <a:xfrm>
            <a:off x="6300192" y="127560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90770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>
            <a:off x="2621628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334786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013907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>
            <a:off x="4716016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 userDrawn="1"/>
        </p:nvSpPr>
        <p:spPr>
          <a:xfrm>
            <a:off x="971600" y="1707654"/>
            <a:ext cx="3312368" cy="432048"/>
          </a:xfrm>
          <a:prstGeom prst="cube">
            <a:avLst/>
          </a:prstGeom>
          <a:solidFill>
            <a:srgbClr val="FD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 userDrawn="1"/>
        </p:nvSpPr>
        <p:spPr>
          <a:xfrm>
            <a:off x="971600" y="2370382"/>
            <a:ext cx="2160240" cy="432000"/>
          </a:xfrm>
          <a:prstGeom prst="cube">
            <a:avLst/>
          </a:prstGeom>
          <a:solidFill>
            <a:srgbClr val="63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 userDrawn="1"/>
        </p:nvSpPr>
        <p:spPr>
          <a:xfrm>
            <a:off x="971600" y="3033110"/>
            <a:ext cx="2520280" cy="432000"/>
          </a:xfrm>
          <a:prstGeom prst="cube">
            <a:avLst/>
          </a:prstGeom>
          <a:solidFill>
            <a:srgbClr val="0F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 userDrawn="1"/>
        </p:nvSpPr>
        <p:spPr>
          <a:xfrm>
            <a:off x="971600" y="3695838"/>
            <a:ext cx="2808312" cy="432000"/>
          </a:xfrm>
          <a:prstGeom prst="cube">
            <a:avLst/>
          </a:prstGeom>
          <a:solidFill>
            <a:srgbClr val="DC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452" y="4516314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5561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500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69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1000</a:t>
            </a:r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309577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1500</a:t>
            </a:r>
          </a:p>
        </p:txBody>
      </p:sp>
      <p:sp>
        <p:nvSpPr>
          <p:cNvPr id="22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748607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2000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445955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2500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6" hasCustomPrompt="1"/>
          </p:nvPr>
        </p:nvSpPr>
        <p:spPr>
          <a:xfrm>
            <a:off x="6403947" y="1275606"/>
            <a:ext cx="2272508" cy="315609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4"/>
          <p:cNvSpPr>
            <a:spLocks noGrp="1"/>
          </p:cNvSpPr>
          <p:nvPr>
            <p:ph type="body" sz="quarter" idx="17" hasCustomPrompt="1"/>
          </p:nvPr>
        </p:nvSpPr>
        <p:spPr>
          <a:xfrm>
            <a:off x="6403947" y="159121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6300192" y="213987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6300192" y="300414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6300192" y="386841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24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47" y="2138886"/>
            <a:ext cx="2272508" cy="315609"/>
          </a:xfrm>
        </p:spPr>
        <p:txBody>
          <a:bodyPr/>
          <a:lstStyle>
            <a:lvl1pPr algn="r">
              <a:defRPr>
                <a:solidFill>
                  <a:srgbClr val="6363F3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7" name="Текст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03947" y="245449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8" name="Текст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03947" y="2996396"/>
            <a:ext cx="2272508" cy="315609"/>
          </a:xfrm>
        </p:spPr>
        <p:txBody>
          <a:bodyPr/>
          <a:lstStyle>
            <a:lvl1pPr algn="r">
              <a:defRPr>
                <a:solidFill>
                  <a:srgbClr val="0FA6FB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9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03947" y="331200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Текст 24"/>
          <p:cNvSpPr>
            <a:spLocks noGrp="1"/>
          </p:cNvSpPr>
          <p:nvPr>
            <p:ph type="body" sz="quarter" idx="22" hasCustomPrompt="1"/>
          </p:nvPr>
        </p:nvSpPr>
        <p:spPr>
          <a:xfrm>
            <a:off x="6403947" y="3868242"/>
            <a:ext cx="2272508" cy="315609"/>
          </a:xfrm>
        </p:spPr>
        <p:txBody>
          <a:bodyPr/>
          <a:lstStyle>
            <a:lvl1pPr algn="r">
              <a:defRPr>
                <a:solidFill>
                  <a:srgbClr val="DC37C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1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6403947" y="4183851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689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695;p63"/>
          <p:cNvSpPr/>
          <p:nvPr userDrawn="1"/>
        </p:nvSpPr>
        <p:spPr>
          <a:xfrm>
            <a:off x="7092280" y="1707654"/>
            <a:ext cx="1152128" cy="210359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4A853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1" y="1660797"/>
            <a:ext cx="2191743" cy="129614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4" y="1851670"/>
            <a:ext cx="1080000" cy="1771902"/>
          </a:xfrm>
          <a:prstGeom prst="rect">
            <a:avLst/>
          </a:prstGeom>
          <a:ln w="19050">
            <a:solidFill>
              <a:schemeClr val="bg1"/>
            </a:solidFill>
          </a:ln>
          <a:effectLst/>
        </p:spPr>
      </p:pic>
      <p:cxnSp>
        <p:nvCxnSpPr>
          <p:cNvPr id="17" name="Google Shape;2481;p84"/>
          <p:cNvCxnSpPr>
            <a:stCxn id="22" idx="3"/>
          </p:cNvCxnSpPr>
          <p:nvPr userDrawn="1"/>
        </p:nvCxnSpPr>
        <p:spPr>
          <a:xfrm flipV="1">
            <a:off x="5690121" y="3214310"/>
            <a:ext cx="1579623" cy="4552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4067944" y="1310546"/>
            <a:ext cx="2054225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3635895" y="3955550"/>
            <a:ext cx="2054225" cy="992464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3635896" y="3494095"/>
            <a:ext cx="2054225" cy="350838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4089766" y="1759965"/>
            <a:ext cx="2054225" cy="116202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" name="Google Shape;2481;p84"/>
          <p:cNvCxnSpPr>
            <a:stCxn id="19" idx="1"/>
          </p:cNvCxnSpPr>
          <p:nvPr userDrawn="1"/>
        </p:nvCxnSpPr>
        <p:spPr>
          <a:xfrm rot="10800000" flipV="1">
            <a:off x="2665636" y="1485965"/>
            <a:ext cx="1402308" cy="5230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174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55" y="1849286"/>
            <a:ext cx="2974905" cy="17592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79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2"/>
            <a:r>
              <a:rPr lang="ru-RU" dirty="0"/>
              <a:t>Четвертый уровень</a:t>
            </a:r>
            <a:endParaRPr lang="en-US" dirty="0"/>
          </a:p>
          <a:p>
            <a:pPr lvl="2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4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9" r:id="rId4"/>
    <p:sldLayoutId id="2147483692" r:id="rId5"/>
    <p:sldLayoutId id="2147483680" r:id="rId6"/>
    <p:sldLayoutId id="2147483682" r:id="rId7"/>
    <p:sldLayoutId id="2147483681" r:id="rId8"/>
    <p:sldLayoutId id="2147483686" r:id="rId9"/>
    <p:sldLayoutId id="2147483688" r:id="rId10"/>
    <p:sldLayoutId id="2147483689" r:id="rId11"/>
    <p:sldLayoutId id="2147483690" r:id="rId12"/>
    <p:sldLayoutId id="2147483683" r:id="rId13"/>
    <p:sldLayoutId id="2147483684" r:id="rId14"/>
    <p:sldLayoutId id="214748368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E4EAE9"/>
          </a:solidFill>
          <a:latin typeface="+mj-lt"/>
          <a:ea typeface="+mj-ea"/>
          <a:cs typeface="+mj-cs"/>
        </a:defRPr>
      </a:lvl1pPr>
    </p:titleStyle>
    <p:bodyStyle>
      <a:lvl1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rgbClr val="E4EAE9"/>
          </a:solidFill>
          <a:latin typeface="+mn-lt"/>
          <a:ea typeface="+mn-ea"/>
          <a:cs typeface="+mn-cs"/>
        </a:defRPr>
      </a:lvl1pPr>
      <a:lvl2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E4EAE9"/>
          </a:solidFill>
          <a:latin typeface="+mn-lt"/>
          <a:ea typeface="+mn-ea"/>
          <a:cs typeface="+mn-cs"/>
        </a:defRPr>
      </a:lvl2pPr>
      <a:lvl3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2.pn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2627784" y="1635646"/>
            <a:ext cx="6408712" cy="172819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ffectLst/>
                <a:latin typeface="Montserrat" pitchFamily="2" charset="0"/>
              </a:rPr>
              <a:t>Задача 03. Сервис мониторинга состояния заявок в сфере ЖКХ с использованием алгоритмов машинного обучения </a:t>
            </a:r>
            <a:endParaRPr lang="ru-RU" sz="3200" dirty="0">
              <a:effectLst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-52"/>
              </a:rPr>
              <a:t>DST-OFF</a:t>
            </a:r>
            <a:endParaRPr lang="ru-RU" sz="4000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1025" name="Picture 1" descr="page1image57601616">
            <a:extLst>
              <a:ext uri="{FF2B5EF4-FFF2-40B4-BE49-F238E27FC236}">
                <a16:creationId xmlns:a16="http://schemas.microsoft.com/office/drawing/2014/main" id="{D7CB397C-DFCF-6F6F-92DF-C60BD875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7" y="1783225"/>
            <a:ext cx="2135533" cy="65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657523-73F7-CBBD-E30C-CA2E53F96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7" y="2499742"/>
            <a:ext cx="217104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"/>
              </a:rPr>
              <a:t>РАБОТА С ДЕФЕКТАМИ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11188" y="1203598"/>
            <a:ext cx="4752975" cy="287337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effectLst/>
                <a:latin typeface=""/>
              </a:rPr>
              <a:t>Дефекты, заявки по которым могут быть закрыты за 10 минут:</a:t>
            </a:r>
          </a:p>
          <a:p>
            <a:endParaRPr lang="ru-RU" dirty="0">
              <a:latin typeface="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>
          <a:xfrm>
            <a:off x="611187" y="1491630"/>
            <a:ext cx="4752975" cy="1224136"/>
          </a:xfrm>
        </p:spPr>
        <p:txBody>
          <a:bodyPr>
            <a:noAutofit/>
          </a:bodyPr>
          <a:lstStyle/>
          <a:p>
            <a:r>
              <a:rPr lang="ru-RU" sz="800" dirty="0">
                <a:effectLst/>
                <a:latin typeface=""/>
              </a:rPr>
              <a:t>• Оповещение от 112</a:t>
            </a:r>
          </a:p>
          <a:p>
            <a:r>
              <a:rPr lang="ru-RU" sz="800" dirty="0">
                <a:effectLst/>
                <a:latin typeface=""/>
              </a:rPr>
              <a:t>• Проникновение в шахту лифта</a:t>
            </a:r>
          </a:p>
          <a:p>
            <a:r>
              <a:rPr lang="ru-RU" sz="800" dirty="0">
                <a:effectLst/>
                <a:latin typeface=""/>
              </a:rPr>
              <a:t>• Заблокирована входная дверь подъезда, оборудованная домофоном, кодовым замком</a:t>
            </a:r>
          </a:p>
          <a:p>
            <a:r>
              <a:rPr lang="ru-RU" sz="800" dirty="0">
                <a:effectLst/>
                <a:latin typeface=""/>
              </a:rPr>
              <a:t>• Сообщить, заменить код домофона</a:t>
            </a:r>
          </a:p>
          <a:p>
            <a:r>
              <a:rPr lang="ru-RU" sz="800" dirty="0">
                <a:effectLst/>
                <a:latin typeface=""/>
              </a:rPr>
              <a:t>• Требуется обеспечение водой</a:t>
            </a:r>
          </a:p>
          <a:p>
            <a:r>
              <a:rPr lang="ru-RU" sz="800" dirty="0">
                <a:effectLst/>
                <a:latin typeface=""/>
              </a:rPr>
              <a:t>• Застревание пассажира в лифте (в данный момент)</a:t>
            </a:r>
          </a:p>
          <a:p>
            <a:r>
              <a:rPr lang="ru-RU" sz="800" dirty="0">
                <a:effectLst/>
                <a:latin typeface=""/>
              </a:rPr>
              <a:t>• Управление освещением подъезда</a:t>
            </a:r>
          </a:p>
          <a:p>
            <a:r>
              <a:rPr lang="ru-RU" sz="800" dirty="0">
                <a:effectLst/>
                <a:latin typeface=""/>
              </a:rPr>
              <a:t>• Ввод в эксплуатацию ИПУ воды (замена, демонтаж, пропуск </a:t>
            </a:r>
            <a:r>
              <a:rPr lang="ru-RU" sz="800" dirty="0" err="1">
                <a:effectLst/>
                <a:latin typeface=""/>
              </a:rPr>
              <a:t>межповерочного</a:t>
            </a:r>
            <a:r>
              <a:rPr lang="ru-RU" sz="800" dirty="0">
                <a:effectLst/>
                <a:latin typeface=""/>
              </a:rPr>
              <a:t> интервала)</a:t>
            </a:r>
          </a:p>
          <a:p>
            <a:r>
              <a:rPr lang="ru-RU" sz="800" dirty="0">
                <a:effectLst/>
                <a:latin typeface=""/>
              </a:rPr>
              <a:t>• Подача документов о поверке ИПУ воды в электронном виде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31D9F25-B342-2CE2-CFFD-4100ED1D6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8" y="2749875"/>
            <a:ext cx="4003968" cy="135103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6E98F7-363B-98D3-A9CB-8277E6B321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r="1647"/>
          <a:stretch/>
        </p:blipFill>
        <p:spPr>
          <a:xfrm>
            <a:off x="4427982" y="2749875"/>
            <a:ext cx="4608514" cy="15596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3C425B0-2844-4224-A586-A9980654F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4232497"/>
            <a:ext cx="4608513" cy="7155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D8E0F1-020A-E5CD-0DEC-582D08995A1C}"/>
              </a:ext>
            </a:extLst>
          </p:cNvPr>
          <p:cNvSpPr txBox="1"/>
          <p:nvPr/>
        </p:nvSpPr>
        <p:spPr>
          <a:xfrm>
            <a:off x="352008" y="4329562"/>
            <a:ext cx="4003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>
                <a:solidFill>
                  <a:schemeClr val="bg1"/>
                </a:solidFill>
                <a:effectLst/>
                <a:latin typeface=""/>
              </a:rPr>
              <a:t>В соответствии с </a:t>
            </a:r>
            <a:r>
              <a:rPr lang="ru-RU" sz="800" b="1" dirty="0">
                <a:solidFill>
                  <a:srgbClr val="FF0000"/>
                </a:solidFill>
                <a:effectLst/>
                <a:latin typeface=""/>
              </a:rPr>
              <a:t>Приложением 3</a:t>
            </a:r>
            <a:r>
              <a:rPr lang="ru-RU" sz="800" dirty="0">
                <a:solidFill>
                  <a:schemeClr val="bg1"/>
                </a:solidFill>
                <a:effectLst/>
                <a:latin typeface=""/>
              </a:rPr>
              <a:t> для контроля срока может быть установлена точность адреса до дома/корпуса (тогда в столбце локация - 'адрес' ), до подъезда, до квартиры. Контроль срока повторного обращения может отсутствовать.</a:t>
            </a:r>
          </a:p>
        </p:txBody>
      </p:sp>
    </p:spTree>
    <p:extLst>
      <p:ext uri="{BB962C8B-B14F-4D97-AF65-F5344CB8AC3E}">
        <p14:creationId xmlns:p14="http://schemas.microsoft.com/office/powerpoint/2010/main" val="129881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F5936A-27CF-4542-8ECD-6C1991152F24}"/>
              </a:ext>
            </a:extLst>
          </p:cNvPr>
          <p:cNvSpPr/>
          <p:nvPr/>
        </p:nvSpPr>
        <p:spPr>
          <a:xfrm>
            <a:off x="971600" y="2859782"/>
            <a:ext cx="1829831" cy="201622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"/>
            </a:endParaRPr>
          </a:p>
        </p:txBody>
      </p:sp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"/>
              </a:rPr>
              <a:t>DST-OFF</a:t>
            </a:r>
            <a:br>
              <a:rPr lang="ru-RU" sz="3200" dirty="0">
                <a:latin typeface=""/>
              </a:rPr>
            </a:br>
            <a:r>
              <a:rPr lang="ru-RU" sz="1800" dirty="0">
                <a:latin typeface=""/>
              </a:rPr>
              <a:t>НАША КОМАНДА</a:t>
            </a:r>
            <a:endParaRPr lang="ru-RU" sz="3200" dirty="0">
              <a:latin typeface=""/>
            </a:endParaRPr>
          </a:p>
        </p:txBody>
      </p:sp>
      <p:sp>
        <p:nvSpPr>
          <p:cNvPr id="127" name="Текст 126"/>
          <p:cNvSpPr>
            <a:spLocks noGrp="1"/>
          </p:cNvSpPr>
          <p:nvPr>
            <p:ph type="body" sz="quarter" idx="30"/>
          </p:nvPr>
        </p:nvSpPr>
        <p:spPr>
          <a:xfrm>
            <a:off x="1036788" y="2919042"/>
            <a:ext cx="1692344" cy="449224"/>
          </a:xfrm>
        </p:spPr>
        <p:txBody>
          <a:bodyPr>
            <a:noAutofit/>
          </a:bodyPr>
          <a:lstStyle/>
          <a:p>
            <a:r>
              <a:rPr lang="ru-RU" sz="1600" dirty="0">
                <a:latin typeface=""/>
              </a:rPr>
              <a:t>Николай</a:t>
            </a:r>
            <a:r>
              <a:rPr lang="ru-RU" sz="1200" dirty="0">
                <a:latin typeface=""/>
              </a:rPr>
              <a:t> </a:t>
            </a:r>
            <a:endParaRPr lang="en-US" sz="1200" dirty="0">
              <a:latin typeface=""/>
            </a:endParaRPr>
          </a:p>
          <a:p>
            <a:r>
              <a:rPr lang="ru-RU" sz="1200" dirty="0">
                <a:latin typeface=""/>
              </a:rPr>
              <a:t>Ганибаев</a:t>
            </a: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35"/>
          </p:nvPr>
        </p:nvSpPr>
        <p:spPr>
          <a:xfrm>
            <a:off x="1037079" y="3393101"/>
            <a:ext cx="1692344" cy="745244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"/>
              </a:rPr>
              <a:t>аналитика (фреймворки </a:t>
            </a:r>
            <a:r>
              <a:rPr lang="en-US" dirty="0" err="1">
                <a:effectLst/>
                <a:latin typeface=""/>
              </a:rPr>
              <a:t>FastText</a:t>
            </a:r>
            <a:r>
              <a:rPr lang="en-US" dirty="0">
                <a:effectLst/>
                <a:latin typeface=""/>
              </a:rPr>
              <a:t>, Natasha) </a:t>
            </a:r>
            <a:r>
              <a:rPr lang="ru-RU" dirty="0">
                <a:effectLst/>
                <a:latin typeface=""/>
              </a:rPr>
              <a:t>и </a:t>
            </a:r>
            <a:r>
              <a:rPr lang="ru-RU" dirty="0" err="1">
                <a:effectLst/>
                <a:latin typeface=""/>
              </a:rPr>
              <a:t>фронтэнд</a:t>
            </a:r>
            <a:endParaRPr lang="ru-RU" dirty="0">
              <a:effectLst/>
              <a:latin typeface=""/>
            </a:endParaRP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44"/>
          </p:nvPr>
        </p:nvSpPr>
        <p:spPr>
          <a:xfrm>
            <a:off x="1037079" y="4155926"/>
            <a:ext cx="1692344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"/>
              </a:rPr>
              <a:t>T: </a:t>
            </a:r>
            <a:r>
              <a:rPr lang="en-US" dirty="0" err="1">
                <a:latin typeface=""/>
              </a:rPr>
              <a:t>nganibaev</a:t>
            </a:r>
            <a:endParaRPr lang="ru-RU" dirty="0">
              <a:latin typeface=""/>
            </a:endParaRPr>
          </a:p>
        </p:txBody>
      </p:sp>
      <p:sp>
        <p:nvSpPr>
          <p:cNvPr id="134" name="Текст 133"/>
          <p:cNvSpPr>
            <a:spLocks noGrp="1"/>
          </p:cNvSpPr>
          <p:nvPr>
            <p:ph type="body" sz="quarter" idx="45"/>
          </p:nvPr>
        </p:nvSpPr>
        <p:spPr>
          <a:xfrm>
            <a:off x="1037079" y="4477146"/>
            <a:ext cx="1692344" cy="254844"/>
          </a:xfrm>
        </p:spPr>
        <p:txBody>
          <a:bodyPr>
            <a:noAutofit/>
          </a:bodyPr>
          <a:lstStyle/>
          <a:p>
            <a:r>
              <a:rPr lang="ru-RU" dirty="0">
                <a:latin typeface=""/>
              </a:rPr>
              <a:t>+7 903 851 5919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04B870B-ED07-3C32-BCC5-B81E96D2C5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03720" y="996323"/>
            <a:ext cx="1800000" cy="1800000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C8DF3BF-179A-30D5-D07A-40EE6B140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06" t="6831" r="12006" b="17182"/>
          <a:stretch/>
        </p:blipFill>
        <p:spPr>
          <a:xfrm>
            <a:off x="3671594" y="968603"/>
            <a:ext cx="1800000" cy="1800000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AC5F0-746D-46B2-0F45-82F824E525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430" r="10430" b="20859"/>
          <a:stretch/>
        </p:blipFill>
        <p:spPr>
          <a:xfrm flipH="1">
            <a:off x="6340280" y="998516"/>
            <a:ext cx="1800000" cy="1800000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6FA376-0703-1DFB-9994-FAF0C15D26B7}"/>
              </a:ext>
            </a:extLst>
          </p:cNvPr>
          <p:cNvSpPr/>
          <p:nvPr/>
        </p:nvSpPr>
        <p:spPr>
          <a:xfrm>
            <a:off x="3635896" y="2853359"/>
            <a:ext cx="1829831" cy="201622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"/>
            </a:endParaRPr>
          </a:p>
        </p:txBody>
      </p:sp>
      <p:sp>
        <p:nvSpPr>
          <p:cNvPr id="10" name="Текст 126">
            <a:extLst>
              <a:ext uri="{FF2B5EF4-FFF2-40B4-BE49-F238E27FC236}">
                <a16:creationId xmlns:a16="http://schemas.microsoft.com/office/drawing/2014/main" id="{8EB40C44-CC33-9B31-FF80-59396CA8401D}"/>
              </a:ext>
            </a:extLst>
          </p:cNvPr>
          <p:cNvSpPr txBox="1">
            <a:spLocks/>
          </p:cNvSpPr>
          <p:nvPr/>
        </p:nvSpPr>
        <p:spPr>
          <a:xfrm>
            <a:off x="3701084" y="2912619"/>
            <a:ext cx="1692344" cy="449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000" u="sng" kern="1200">
                <a:solidFill>
                  <a:srgbClr val="FD0C50"/>
                </a:solidFill>
                <a:latin typeface="+mn-lt"/>
                <a:ea typeface="+mn-ea"/>
                <a:cs typeface="+mn-cs"/>
              </a:defRPr>
            </a:lvl1pPr>
            <a:lvl2pPr marL="207450" indent="-171450" algn="ctr" defTabSz="914400" rtl="0" eaLnBrk="1" latinLnBrk="0" hangingPunct="1">
              <a:spcBef>
                <a:spcPts val="0"/>
              </a:spcBef>
              <a:buClr>
                <a:srgbClr val="FD0C50"/>
              </a:buClr>
              <a:buFont typeface="Courier New" panose="02070309020205020404" pitchFamily="49" charset="0"/>
              <a:buChar char="o"/>
              <a:defRPr sz="10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"/>
              </a:rPr>
              <a:t>Александр</a:t>
            </a:r>
            <a:r>
              <a:rPr lang="ru-RU" sz="1200" dirty="0">
                <a:latin typeface=""/>
              </a:rPr>
              <a:t> </a:t>
            </a:r>
            <a:endParaRPr lang="en-US" sz="1200" dirty="0">
              <a:latin typeface=""/>
            </a:endParaRPr>
          </a:p>
          <a:p>
            <a:r>
              <a:rPr lang="ru-RU" sz="1200" dirty="0">
                <a:latin typeface=""/>
              </a:rPr>
              <a:t>Ганибаев</a:t>
            </a:r>
          </a:p>
        </p:txBody>
      </p:sp>
      <p:sp>
        <p:nvSpPr>
          <p:cNvPr id="11" name="Текст 127">
            <a:extLst>
              <a:ext uri="{FF2B5EF4-FFF2-40B4-BE49-F238E27FC236}">
                <a16:creationId xmlns:a16="http://schemas.microsoft.com/office/drawing/2014/main" id="{CCA109B0-CC1E-C00A-2B89-CF13D588CC75}"/>
              </a:ext>
            </a:extLst>
          </p:cNvPr>
          <p:cNvSpPr txBox="1">
            <a:spLocks/>
          </p:cNvSpPr>
          <p:nvPr/>
        </p:nvSpPr>
        <p:spPr>
          <a:xfrm>
            <a:off x="3701375" y="3398107"/>
            <a:ext cx="1692344" cy="745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7450" indent="-171450" algn="l" defTabSz="914400" rtl="0" eaLnBrk="1" latinLnBrk="0" hangingPunct="1">
              <a:spcBef>
                <a:spcPts val="0"/>
              </a:spcBef>
              <a:buClr>
                <a:srgbClr val="FD0C50"/>
              </a:buClr>
              <a:buFont typeface="Courier New" panose="02070309020205020404" pitchFamily="49" charset="0"/>
              <a:buChar char="o"/>
              <a:defRPr sz="11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"/>
              </a:rPr>
              <a:t>API-</a:t>
            </a:r>
            <a:r>
              <a:rPr lang="ru-RU" dirty="0">
                <a:latin typeface=""/>
              </a:rPr>
              <a:t>сервис (фреймворк </a:t>
            </a:r>
            <a:r>
              <a:rPr lang="en-US" dirty="0" err="1">
                <a:latin typeface=""/>
              </a:rPr>
              <a:t>FastAPI</a:t>
            </a:r>
            <a:r>
              <a:rPr lang="en-US" dirty="0">
                <a:latin typeface=""/>
              </a:rPr>
              <a:t>), </a:t>
            </a:r>
            <a:r>
              <a:rPr lang="en-US" dirty="0" err="1">
                <a:latin typeface=""/>
              </a:rPr>
              <a:t>github</a:t>
            </a:r>
            <a:endParaRPr lang="ru-RU" dirty="0">
              <a:latin typeface=""/>
            </a:endParaRPr>
          </a:p>
        </p:txBody>
      </p:sp>
      <p:sp>
        <p:nvSpPr>
          <p:cNvPr id="12" name="Текст 132">
            <a:extLst>
              <a:ext uri="{FF2B5EF4-FFF2-40B4-BE49-F238E27FC236}">
                <a16:creationId xmlns:a16="http://schemas.microsoft.com/office/drawing/2014/main" id="{C5583413-4AB8-2627-E562-62892402C9DC}"/>
              </a:ext>
            </a:extLst>
          </p:cNvPr>
          <p:cNvSpPr txBox="1">
            <a:spLocks/>
          </p:cNvSpPr>
          <p:nvPr/>
        </p:nvSpPr>
        <p:spPr>
          <a:xfrm>
            <a:off x="3701375" y="4179615"/>
            <a:ext cx="1692344" cy="254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7450" indent="-171450" algn="l" defTabSz="914400" rtl="0" eaLnBrk="1" latinLnBrk="0" hangingPunct="1">
              <a:spcBef>
                <a:spcPts val="0"/>
              </a:spcBef>
              <a:buClr>
                <a:srgbClr val="FD0C50"/>
              </a:buClr>
              <a:buFont typeface="Courier New" panose="02070309020205020404" pitchFamily="49" charset="0"/>
              <a:buChar char="o"/>
              <a:defRPr sz="11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"/>
              </a:rPr>
              <a:t>T: </a:t>
            </a:r>
            <a:r>
              <a:rPr lang="en-US" dirty="0" err="1">
                <a:latin typeface=""/>
              </a:rPr>
              <a:t>aganibaev</a:t>
            </a:r>
            <a:endParaRPr lang="ru-RU" dirty="0">
              <a:latin typeface=""/>
            </a:endParaRPr>
          </a:p>
        </p:txBody>
      </p:sp>
      <p:sp>
        <p:nvSpPr>
          <p:cNvPr id="13" name="Текст 133">
            <a:extLst>
              <a:ext uri="{FF2B5EF4-FFF2-40B4-BE49-F238E27FC236}">
                <a16:creationId xmlns:a16="http://schemas.microsoft.com/office/drawing/2014/main" id="{3C115256-1DFC-653D-C649-38CBBD90CE28}"/>
              </a:ext>
            </a:extLst>
          </p:cNvPr>
          <p:cNvSpPr txBox="1">
            <a:spLocks/>
          </p:cNvSpPr>
          <p:nvPr/>
        </p:nvSpPr>
        <p:spPr>
          <a:xfrm>
            <a:off x="3701375" y="4470723"/>
            <a:ext cx="1692344" cy="254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7450" indent="-171450" algn="l" defTabSz="914400" rtl="0" eaLnBrk="1" latinLnBrk="0" hangingPunct="1">
              <a:spcBef>
                <a:spcPts val="0"/>
              </a:spcBef>
              <a:buClr>
                <a:srgbClr val="FD0C50"/>
              </a:buClr>
              <a:buFont typeface="Courier New" panose="02070309020205020404" pitchFamily="49" charset="0"/>
              <a:buChar char="o"/>
              <a:defRPr sz="11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"/>
              </a:rPr>
              <a:t>+7 960 111 4192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BB9F41-82D7-928D-3AD2-696B7D58C6C6}"/>
              </a:ext>
            </a:extLst>
          </p:cNvPr>
          <p:cNvSpPr/>
          <p:nvPr/>
        </p:nvSpPr>
        <p:spPr>
          <a:xfrm>
            <a:off x="6342569" y="2848353"/>
            <a:ext cx="1829831" cy="201622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"/>
            </a:endParaRPr>
          </a:p>
        </p:txBody>
      </p:sp>
      <p:sp>
        <p:nvSpPr>
          <p:cNvPr id="15" name="Текст 126">
            <a:extLst>
              <a:ext uri="{FF2B5EF4-FFF2-40B4-BE49-F238E27FC236}">
                <a16:creationId xmlns:a16="http://schemas.microsoft.com/office/drawing/2014/main" id="{8FC0BB9B-B831-1C76-1737-CD0F86470342}"/>
              </a:ext>
            </a:extLst>
          </p:cNvPr>
          <p:cNvSpPr txBox="1">
            <a:spLocks/>
          </p:cNvSpPr>
          <p:nvPr/>
        </p:nvSpPr>
        <p:spPr>
          <a:xfrm>
            <a:off x="6407757" y="2907613"/>
            <a:ext cx="1692344" cy="449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000" u="sng" kern="1200">
                <a:solidFill>
                  <a:srgbClr val="FD0C50"/>
                </a:solidFill>
                <a:latin typeface="+mn-lt"/>
                <a:ea typeface="+mn-ea"/>
                <a:cs typeface="+mn-cs"/>
              </a:defRPr>
            </a:lvl1pPr>
            <a:lvl2pPr marL="207450" indent="-171450" algn="ctr" defTabSz="914400" rtl="0" eaLnBrk="1" latinLnBrk="0" hangingPunct="1">
              <a:spcBef>
                <a:spcPts val="0"/>
              </a:spcBef>
              <a:buClr>
                <a:srgbClr val="FD0C50"/>
              </a:buClr>
              <a:buFont typeface="Courier New" panose="02070309020205020404" pitchFamily="49" charset="0"/>
              <a:buChar char="o"/>
              <a:defRPr sz="10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err="1">
                <a:latin typeface=""/>
              </a:rPr>
              <a:t>Васиф</a:t>
            </a:r>
            <a:r>
              <a:rPr lang="ru-RU" sz="1200" dirty="0">
                <a:latin typeface=""/>
              </a:rPr>
              <a:t> </a:t>
            </a:r>
            <a:endParaRPr lang="en-US" sz="1200" dirty="0">
              <a:latin typeface=""/>
            </a:endParaRPr>
          </a:p>
          <a:p>
            <a:r>
              <a:rPr lang="ru-RU" sz="1200" dirty="0" err="1">
                <a:latin typeface=""/>
              </a:rPr>
              <a:t>Фараджов</a:t>
            </a:r>
            <a:endParaRPr lang="ru-RU" sz="1200" dirty="0">
              <a:latin typeface=""/>
            </a:endParaRPr>
          </a:p>
        </p:txBody>
      </p:sp>
      <p:sp>
        <p:nvSpPr>
          <p:cNvPr id="16" name="Текст 127">
            <a:extLst>
              <a:ext uri="{FF2B5EF4-FFF2-40B4-BE49-F238E27FC236}">
                <a16:creationId xmlns:a16="http://schemas.microsoft.com/office/drawing/2014/main" id="{53548610-F014-871A-54DE-BD4862921B02}"/>
              </a:ext>
            </a:extLst>
          </p:cNvPr>
          <p:cNvSpPr txBox="1">
            <a:spLocks/>
          </p:cNvSpPr>
          <p:nvPr/>
        </p:nvSpPr>
        <p:spPr>
          <a:xfrm>
            <a:off x="6408048" y="3393101"/>
            <a:ext cx="1692344" cy="745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7450" indent="-171450" algn="l" defTabSz="914400" rtl="0" eaLnBrk="1" latinLnBrk="0" hangingPunct="1">
              <a:spcBef>
                <a:spcPts val="0"/>
              </a:spcBef>
              <a:buClr>
                <a:srgbClr val="FD0C50"/>
              </a:buClr>
              <a:buFont typeface="Courier New" panose="02070309020205020404" pitchFamily="49" charset="0"/>
              <a:buChar char="o"/>
              <a:defRPr sz="11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ffectLst/>
                <a:latin typeface=""/>
              </a:rPr>
              <a:t>описание концепции, </a:t>
            </a:r>
            <a:endParaRPr lang="en-US" dirty="0">
              <a:latin typeface=""/>
            </a:endParaRPr>
          </a:p>
          <a:p>
            <a:pPr marL="36000" indent="0">
              <a:buNone/>
            </a:pPr>
            <a:r>
              <a:rPr lang="en-US" dirty="0">
                <a:latin typeface=""/>
              </a:rPr>
              <a:t>    </a:t>
            </a:r>
            <a:r>
              <a:rPr lang="ru-RU" dirty="0">
                <a:effectLst/>
                <a:latin typeface=""/>
              </a:rPr>
              <a:t>дизайн</a:t>
            </a:r>
          </a:p>
          <a:p>
            <a:endParaRPr lang="ru-RU" dirty="0">
              <a:latin typeface=""/>
            </a:endParaRPr>
          </a:p>
        </p:txBody>
      </p:sp>
      <p:sp>
        <p:nvSpPr>
          <p:cNvPr id="17" name="Текст 132">
            <a:extLst>
              <a:ext uri="{FF2B5EF4-FFF2-40B4-BE49-F238E27FC236}">
                <a16:creationId xmlns:a16="http://schemas.microsoft.com/office/drawing/2014/main" id="{2DB6A2AE-E242-66E0-E0EB-F34831EB4327}"/>
              </a:ext>
            </a:extLst>
          </p:cNvPr>
          <p:cNvSpPr txBox="1">
            <a:spLocks/>
          </p:cNvSpPr>
          <p:nvPr/>
        </p:nvSpPr>
        <p:spPr>
          <a:xfrm>
            <a:off x="6408048" y="4174609"/>
            <a:ext cx="1692344" cy="254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7450" indent="-171450" algn="l" defTabSz="914400" rtl="0" eaLnBrk="1" latinLnBrk="0" hangingPunct="1">
              <a:spcBef>
                <a:spcPts val="0"/>
              </a:spcBef>
              <a:buClr>
                <a:srgbClr val="FD0C50"/>
              </a:buClr>
              <a:buFont typeface="Courier New" panose="02070309020205020404" pitchFamily="49" charset="0"/>
              <a:buChar char="o"/>
              <a:defRPr sz="11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"/>
              </a:rPr>
              <a:t>T: </a:t>
            </a:r>
            <a:r>
              <a:rPr lang="en-US" dirty="0" err="1">
                <a:latin typeface=""/>
              </a:rPr>
              <a:t>valhal</a:t>
            </a:r>
            <a:endParaRPr lang="ru-RU" dirty="0">
              <a:latin typeface=""/>
            </a:endParaRPr>
          </a:p>
        </p:txBody>
      </p:sp>
      <p:sp>
        <p:nvSpPr>
          <p:cNvPr id="18" name="Текст 133">
            <a:extLst>
              <a:ext uri="{FF2B5EF4-FFF2-40B4-BE49-F238E27FC236}">
                <a16:creationId xmlns:a16="http://schemas.microsoft.com/office/drawing/2014/main" id="{419EEAE9-59E2-E716-D2AD-E5937A434238}"/>
              </a:ext>
            </a:extLst>
          </p:cNvPr>
          <p:cNvSpPr txBox="1">
            <a:spLocks/>
          </p:cNvSpPr>
          <p:nvPr/>
        </p:nvSpPr>
        <p:spPr>
          <a:xfrm>
            <a:off x="6408048" y="4465717"/>
            <a:ext cx="1692344" cy="254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7450" indent="-171450" algn="l" defTabSz="914400" rtl="0" eaLnBrk="1" latinLnBrk="0" hangingPunct="1">
              <a:spcBef>
                <a:spcPts val="0"/>
              </a:spcBef>
              <a:buClr>
                <a:srgbClr val="FD0C50"/>
              </a:buClr>
              <a:buFont typeface="Courier New" panose="02070309020205020404" pitchFamily="49" charset="0"/>
              <a:buChar char="o"/>
              <a:defRPr sz="11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"/>
              </a:rPr>
              <a:t>+7 </a:t>
            </a:r>
            <a:r>
              <a:rPr lang="en-US" dirty="0">
                <a:latin typeface=""/>
              </a:rPr>
              <a:t>906</a:t>
            </a:r>
            <a:r>
              <a:rPr lang="ru-RU" dirty="0">
                <a:latin typeface=""/>
              </a:rPr>
              <a:t> </a:t>
            </a:r>
            <a:r>
              <a:rPr lang="en-US" dirty="0">
                <a:latin typeface=""/>
              </a:rPr>
              <a:t>062</a:t>
            </a:r>
            <a:r>
              <a:rPr lang="ru-RU" dirty="0">
                <a:latin typeface=""/>
              </a:rPr>
              <a:t> </a:t>
            </a:r>
            <a:r>
              <a:rPr lang="en-US" dirty="0">
                <a:latin typeface=""/>
              </a:rPr>
              <a:t>9089</a:t>
            </a:r>
            <a:endParaRPr lang="ru-RU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476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ЗАДАНИЕ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23528" y="1131590"/>
            <a:ext cx="3240360" cy="1296144"/>
          </a:xfrm>
        </p:spPr>
        <p:txBody>
          <a:bodyPr>
            <a:noAutofit/>
          </a:bodyPr>
          <a:lstStyle/>
          <a:p>
            <a:pPr algn="l"/>
            <a:r>
              <a:rPr lang="ru-RU" sz="1000" dirty="0">
                <a:solidFill>
                  <a:schemeClr val="bg1"/>
                </a:solidFill>
                <a:effectLst/>
                <a:latin typeface="Montserrat" pitchFamily="2" charset="0"/>
              </a:rPr>
              <a:t>В целях повышения эффективности и снижения трудозатрат при проведении анализа закрытия заявок граждан управляющими организациями необходимо разработать</a:t>
            </a:r>
            <a:r>
              <a:rPr lang="ru-RU" sz="1000" b="1" dirty="0">
                <a:solidFill>
                  <a:srgbClr val="FF0000"/>
                </a:solidFill>
                <a:effectLst/>
                <a:latin typeface="Montserrat" pitchFamily="2" charset="0"/>
              </a:rPr>
              <a:t> сервис, который позволит проводить</a:t>
            </a:r>
            <a:r>
              <a:rPr lang="en-US" sz="1000" b="1" dirty="0">
                <a:solidFill>
                  <a:srgbClr val="FF0000"/>
                </a:solidFill>
                <a:effectLst/>
                <a:latin typeface="Montserrat" pitchFamily="2" charset="0"/>
              </a:rPr>
              <a:t> </a:t>
            </a:r>
            <a:r>
              <a:rPr lang="ru-RU" sz="1000" b="1" dirty="0">
                <a:solidFill>
                  <a:srgbClr val="FF0000"/>
                </a:solidFill>
                <a:effectLst/>
                <a:latin typeface="Montserrat" pitchFamily="2" charset="0"/>
              </a:rPr>
              <a:t>автоматизированный мониторинг состояния и закрытия заявок </a:t>
            </a:r>
            <a:r>
              <a:rPr lang="ru-RU" sz="1000" dirty="0">
                <a:solidFill>
                  <a:schemeClr val="bg1"/>
                </a:solidFill>
                <a:effectLst/>
                <a:latin typeface="Montserrat" pitchFamily="2" charset="0"/>
              </a:rPr>
              <a:t>граждан по вопросам ЖКХ городскими службами для Центра управления Комплекса городского хозяйства</a:t>
            </a:r>
            <a:r>
              <a:rPr lang="en-US" sz="1000" dirty="0">
                <a:solidFill>
                  <a:schemeClr val="bg1"/>
                </a:solidFill>
                <a:effectLst/>
                <a:latin typeface="Montserrat" pitchFamily="2" charset="0"/>
              </a:rPr>
              <a:t>. </a:t>
            </a:r>
            <a:endParaRPr lang="ru-RU" sz="1000" dirty="0">
              <a:latin typeface="Montserrat" panose="00000500000000000000" pitchFamily="50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323528" y="2787774"/>
            <a:ext cx="3240360" cy="2376264"/>
          </a:xfrm>
        </p:spPr>
        <p:txBody>
          <a:bodyPr>
            <a:noAutofit/>
          </a:bodyPr>
          <a:lstStyle/>
          <a:p>
            <a:r>
              <a:rPr lang="ru-RU" sz="1000" b="1" dirty="0">
                <a:solidFill>
                  <a:srgbClr val="FF0000"/>
                </a:solidFill>
                <a:latin typeface="Montserrat" pitchFamily="2" charset="0"/>
              </a:rPr>
              <a:t>Основная задача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– разработать вариант аналитического сервиса. Основными целями сервиса являются:</a:t>
            </a:r>
            <a:endParaRPr lang="en-US" sz="1000" dirty="0">
              <a:solidFill>
                <a:schemeClr val="bg1"/>
              </a:solidFill>
              <a:latin typeface="Montserrat" pitchFamily="2" charset="0"/>
            </a:endParaRP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повышение эффективности и снижение трудозатрат при проведении мониторинга и оценки деятельности управляющих организаций сотрудниками ДЖКХ, управ и префектур районов города Москвы</a:t>
            </a:r>
            <a:r>
              <a:rPr lang="en-US" sz="1000" dirty="0">
                <a:solidFill>
                  <a:schemeClr val="bg1"/>
                </a:solidFill>
                <a:latin typeface="Montserrat" pitchFamily="2" charset="0"/>
              </a:rPr>
              <a:t>;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рекомендации по числу и составу «аномальных» заявок, которые будет необходимо рассмотреть повторно</a:t>
            </a:r>
            <a:r>
              <a:rPr lang="en-US" sz="1000" dirty="0">
                <a:solidFill>
                  <a:schemeClr val="bg1"/>
                </a:solidFill>
                <a:latin typeface="Montserrat" pitchFamily="2" charset="0"/>
              </a:rPr>
              <a:t>;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мониторинг эффективности отработки диспетчерами принятых заявок.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6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"/>
              </a:rPr>
              <a:t>КОНЦЕПЦИЯ РЕШЕНИЯ</a:t>
            </a: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37"/>
          </p:nvPr>
        </p:nvSpPr>
        <p:spPr>
          <a:xfrm>
            <a:off x="1475656" y="1137929"/>
            <a:ext cx="2239509" cy="317721"/>
          </a:xfrm>
        </p:spPr>
        <p:txBody>
          <a:bodyPr/>
          <a:lstStyle/>
          <a:p>
            <a:r>
              <a:rPr lang="ru-RU" sz="1600" dirty="0">
                <a:effectLst/>
                <a:latin typeface=""/>
              </a:rPr>
              <a:t>Концепция</a:t>
            </a:r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38"/>
          </p:nvPr>
        </p:nvSpPr>
        <p:spPr>
          <a:xfrm>
            <a:off x="1475658" y="1563638"/>
            <a:ext cx="2239508" cy="504056"/>
          </a:xfrm>
        </p:spPr>
        <p:txBody>
          <a:bodyPr>
            <a:noAutofit/>
          </a:bodyPr>
          <a:lstStyle/>
          <a:p>
            <a:r>
              <a:rPr lang="ru-RU" sz="900" dirty="0">
                <a:effectLst/>
                <a:latin typeface=""/>
              </a:rPr>
              <a:t>Пользователь входит в систему.</a:t>
            </a:r>
          </a:p>
          <a:p>
            <a:r>
              <a:rPr lang="ru-RU" sz="900" dirty="0">
                <a:effectLst/>
                <a:latin typeface=""/>
              </a:rPr>
              <a:t>Система показывает:</a:t>
            </a:r>
          </a:p>
          <a:p>
            <a:r>
              <a:rPr lang="ru-RU" sz="900" dirty="0">
                <a:effectLst/>
                <a:latin typeface=""/>
              </a:rPr>
              <a:t>Рабочий период. Фильтр по типам заявок.</a:t>
            </a:r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39"/>
          </p:nvPr>
        </p:nvSpPr>
        <p:spPr>
          <a:xfrm>
            <a:off x="1525885" y="2493402"/>
            <a:ext cx="2254027" cy="302817"/>
          </a:xfrm>
        </p:spPr>
        <p:txBody>
          <a:bodyPr/>
          <a:lstStyle/>
          <a:p>
            <a:r>
              <a:rPr lang="ru-RU" sz="1400" dirty="0">
                <a:latin typeface=""/>
              </a:rPr>
              <a:t>Страница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40"/>
          </p:nvPr>
        </p:nvSpPr>
        <p:spPr>
          <a:xfrm>
            <a:off x="1525885" y="2904207"/>
            <a:ext cx="2254027" cy="504056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effectLst/>
                <a:latin typeface=""/>
              </a:rPr>
              <a:t>- оперативный анализ</a:t>
            </a:r>
          </a:p>
          <a:p>
            <a:r>
              <a:rPr lang="ru-RU" dirty="0">
                <a:effectLst/>
                <a:latin typeface=""/>
              </a:rPr>
              <a:t>- анализ заявки</a:t>
            </a:r>
          </a:p>
          <a:p>
            <a:r>
              <a:rPr lang="ru-RU" dirty="0">
                <a:effectLst/>
                <a:latin typeface=""/>
              </a:rPr>
              <a:t>- анализ УК</a:t>
            </a:r>
          </a:p>
        </p:txBody>
      </p:sp>
      <p:sp>
        <p:nvSpPr>
          <p:cNvPr id="33" name="Текст 32"/>
          <p:cNvSpPr>
            <a:spLocks noGrp="1"/>
          </p:cNvSpPr>
          <p:nvPr>
            <p:ph type="body" sz="quarter" idx="41"/>
          </p:nvPr>
        </p:nvSpPr>
        <p:spPr>
          <a:xfrm>
            <a:off x="1547664" y="3681486"/>
            <a:ext cx="2254027" cy="302935"/>
          </a:xfrm>
        </p:spPr>
        <p:txBody>
          <a:bodyPr/>
          <a:lstStyle/>
          <a:p>
            <a:r>
              <a:rPr lang="ru-RU" sz="1400" dirty="0">
                <a:effectLst/>
                <a:latin typeface=""/>
              </a:rPr>
              <a:t>Оперативный анализ</a:t>
            </a:r>
          </a:p>
        </p:txBody>
      </p:sp>
      <p:sp>
        <p:nvSpPr>
          <p:cNvPr id="34" name="Текст 33"/>
          <p:cNvSpPr>
            <a:spLocks noGrp="1"/>
          </p:cNvSpPr>
          <p:nvPr>
            <p:ph type="body" sz="quarter" idx="42"/>
          </p:nvPr>
        </p:nvSpPr>
        <p:spPr>
          <a:xfrm>
            <a:off x="1547664" y="4092291"/>
            <a:ext cx="2254027" cy="504056"/>
          </a:xfrm>
        </p:spPr>
        <p:txBody>
          <a:bodyPr>
            <a:noAutofit/>
          </a:bodyPr>
          <a:lstStyle/>
          <a:p>
            <a:r>
              <a:rPr lang="ru-RU" sz="1100" dirty="0">
                <a:effectLst/>
                <a:latin typeface=""/>
              </a:rPr>
              <a:t>Выбор:</a:t>
            </a:r>
          </a:p>
          <a:p>
            <a:r>
              <a:rPr lang="ru-RU" sz="1100" dirty="0">
                <a:effectLst/>
                <a:latin typeface=""/>
              </a:rPr>
              <a:t>- аномалии</a:t>
            </a:r>
          </a:p>
          <a:p>
            <a:r>
              <a:rPr lang="ru-RU" sz="1100" dirty="0">
                <a:effectLst/>
                <a:latin typeface=""/>
              </a:rPr>
              <a:t>- все заявки</a:t>
            </a:r>
          </a:p>
          <a:p>
            <a:r>
              <a:rPr lang="ru-RU" sz="1100" dirty="0">
                <a:effectLst/>
                <a:latin typeface=""/>
              </a:rPr>
              <a:t>- отслеживаемых заявки</a:t>
            </a:r>
          </a:p>
          <a:p>
            <a:r>
              <a:rPr lang="ru-RU" sz="1100" dirty="0">
                <a:effectLst/>
                <a:latin typeface=""/>
              </a:rPr>
              <a:t>- инциденты</a:t>
            </a:r>
          </a:p>
        </p:txBody>
      </p:sp>
      <p:sp>
        <p:nvSpPr>
          <p:cNvPr id="35" name="Текст 34"/>
          <p:cNvSpPr>
            <a:spLocks noGrp="1"/>
          </p:cNvSpPr>
          <p:nvPr>
            <p:ph type="body" sz="quarter" idx="43"/>
          </p:nvPr>
        </p:nvSpPr>
        <p:spPr>
          <a:xfrm>
            <a:off x="5378606" y="1203598"/>
            <a:ext cx="2239509" cy="317721"/>
          </a:xfrm>
        </p:spPr>
        <p:txBody>
          <a:bodyPr/>
          <a:lstStyle/>
          <a:p>
            <a:r>
              <a:rPr lang="ru-RU" sz="1400" dirty="0">
                <a:effectLst/>
                <a:latin typeface=""/>
              </a:rPr>
              <a:t>Фильтр аномалий</a:t>
            </a:r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44"/>
          </p:nvPr>
        </p:nvSpPr>
        <p:spPr>
          <a:xfrm>
            <a:off x="5378608" y="1629307"/>
            <a:ext cx="2239508" cy="504056"/>
          </a:xfrm>
        </p:spPr>
        <p:txBody>
          <a:bodyPr>
            <a:normAutofit fontScale="47500" lnSpcReduction="20000"/>
          </a:bodyPr>
          <a:lstStyle/>
          <a:p>
            <a:r>
              <a:rPr lang="ru-RU" dirty="0">
                <a:effectLst/>
                <a:latin typeface=""/>
              </a:rPr>
              <a:t>Типы 1-5 (алгоритмические), аномалии по предпочтениям департамента, аномалии по предпочтениям пользователя</a:t>
            </a:r>
          </a:p>
          <a:p>
            <a:r>
              <a:rPr lang="ru-RU" dirty="0">
                <a:effectLst/>
                <a:latin typeface=""/>
              </a:rPr>
              <a:t>Чувствительность к аномалиям</a:t>
            </a:r>
          </a:p>
        </p:txBody>
      </p:sp>
      <p:sp>
        <p:nvSpPr>
          <p:cNvPr id="37" name="Текст 36"/>
          <p:cNvSpPr>
            <a:spLocks noGrp="1"/>
          </p:cNvSpPr>
          <p:nvPr>
            <p:ph type="body" sz="quarter" idx="45"/>
          </p:nvPr>
        </p:nvSpPr>
        <p:spPr>
          <a:xfrm>
            <a:off x="5364088" y="2493402"/>
            <a:ext cx="2736304" cy="302817"/>
          </a:xfrm>
        </p:spPr>
        <p:txBody>
          <a:bodyPr/>
          <a:lstStyle/>
          <a:p>
            <a:r>
              <a:rPr lang="ru-RU" sz="1400" dirty="0">
                <a:effectLst/>
                <a:latin typeface=""/>
              </a:rPr>
              <a:t>Отслеживаемые параметры</a:t>
            </a:r>
          </a:p>
        </p:txBody>
      </p:sp>
      <p:sp>
        <p:nvSpPr>
          <p:cNvPr id="38" name="Текст 37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>
                <a:effectLst/>
                <a:latin typeface=""/>
              </a:rPr>
              <a:t>Очевидные + тональность комментария, отзыва, описания, схожесть с другими заявками, количество заявок на установленном расстоянии (близость) от адреса.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grpSp>
        <p:nvGrpSpPr>
          <p:cNvPr id="11" name="Google Shape;9355;p55">
            <a:extLst>
              <a:ext uri="{FF2B5EF4-FFF2-40B4-BE49-F238E27FC236}">
                <a16:creationId xmlns:a16="http://schemas.microsoft.com/office/drawing/2014/main" id="{0B79EABE-69FF-849D-1576-64642CBBB1F9}"/>
              </a:ext>
            </a:extLst>
          </p:cNvPr>
          <p:cNvGrpSpPr/>
          <p:nvPr/>
        </p:nvGrpSpPr>
        <p:grpSpPr>
          <a:xfrm>
            <a:off x="610778" y="1059583"/>
            <a:ext cx="907316" cy="899075"/>
            <a:chOff x="581525" y="3254850"/>
            <a:chExt cx="297750" cy="294575"/>
          </a:xfrm>
          <a:solidFill>
            <a:schemeClr val="bg1"/>
          </a:solidFill>
        </p:grpSpPr>
        <p:sp>
          <p:nvSpPr>
            <p:cNvPr id="12" name="Google Shape;9356;p55">
              <a:extLst>
                <a:ext uri="{FF2B5EF4-FFF2-40B4-BE49-F238E27FC236}">
                  <a16:creationId xmlns:a16="http://schemas.microsoft.com/office/drawing/2014/main" id="{7E7C1826-EED4-065B-11B9-F7697F21E81F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3" name="Google Shape;9357;p55">
              <a:extLst>
                <a:ext uri="{FF2B5EF4-FFF2-40B4-BE49-F238E27FC236}">
                  <a16:creationId xmlns:a16="http://schemas.microsoft.com/office/drawing/2014/main" id="{1031AE1E-0067-537F-3C0B-0C9A4FE9C8EC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" name="Google Shape;9358;p55">
              <a:extLst>
                <a:ext uri="{FF2B5EF4-FFF2-40B4-BE49-F238E27FC236}">
                  <a16:creationId xmlns:a16="http://schemas.microsoft.com/office/drawing/2014/main" id="{DC5C60EF-0945-90A9-6B8F-E2F84CBB5E77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grpSp>
        <p:nvGrpSpPr>
          <p:cNvPr id="25" name="Google Shape;6770;p49">
            <a:extLst>
              <a:ext uri="{FF2B5EF4-FFF2-40B4-BE49-F238E27FC236}">
                <a16:creationId xmlns:a16="http://schemas.microsoft.com/office/drawing/2014/main" id="{65C8F7B9-1EAC-D5AA-6D75-CEF6D12D0357}"/>
              </a:ext>
            </a:extLst>
          </p:cNvPr>
          <p:cNvGrpSpPr/>
          <p:nvPr/>
        </p:nvGrpSpPr>
        <p:grpSpPr>
          <a:xfrm>
            <a:off x="563941" y="2549768"/>
            <a:ext cx="826697" cy="875054"/>
            <a:chOff x="-42971725" y="3217825"/>
            <a:chExt cx="275675" cy="317125"/>
          </a:xfrm>
          <a:solidFill>
            <a:schemeClr val="bg1"/>
          </a:solidFill>
        </p:grpSpPr>
        <p:sp>
          <p:nvSpPr>
            <p:cNvPr id="26" name="Google Shape;6771;p49">
              <a:extLst>
                <a:ext uri="{FF2B5EF4-FFF2-40B4-BE49-F238E27FC236}">
                  <a16:creationId xmlns:a16="http://schemas.microsoft.com/office/drawing/2014/main" id="{472BB9FA-9EE3-079B-9216-33DF692AE20C}"/>
                </a:ext>
              </a:extLst>
            </p:cNvPr>
            <p:cNvSpPr/>
            <p:nvPr/>
          </p:nvSpPr>
          <p:spPr>
            <a:xfrm>
              <a:off x="-42951250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27" name="Google Shape;6772;p49">
              <a:extLst>
                <a:ext uri="{FF2B5EF4-FFF2-40B4-BE49-F238E27FC236}">
                  <a16:creationId xmlns:a16="http://schemas.microsoft.com/office/drawing/2014/main" id="{1135A5AB-83B2-6229-C628-4BF4AEF1B498}"/>
                </a:ext>
              </a:extLst>
            </p:cNvPr>
            <p:cNvSpPr/>
            <p:nvPr/>
          </p:nvSpPr>
          <p:spPr>
            <a:xfrm>
              <a:off x="-42971725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39" name="Google Shape;6773;p49">
              <a:extLst>
                <a:ext uri="{FF2B5EF4-FFF2-40B4-BE49-F238E27FC236}">
                  <a16:creationId xmlns:a16="http://schemas.microsoft.com/office/drawing/2014/main" id="{5EB7E6DC-9270-66E1-96AC-23518DCF2E9C}"/>
                </a:ext>
              </a:extLst>
            </p:cNvPr>
            <p:cNvSpPr/>
            <p:nvPr/>
          </p:nvSpPr>
          <p:spPr>
            <a:xfrm>
              <a:off x="-42866975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grpSp>
        <p:nvGrpSpPr>
          <p:cNvPr id="40" name="Google Shape;5319;p46">
            <a:extLst>
              <a:ext uri="{FF2B5EF4-FFF2-40B4-BE49-F238E27FC236}">
                <a16:creationId xmlns:a16="http://schemas.microsoft.com/office/drawing/2014/main" id="{928701D6-8AC2-9F2D-C215-1A255BDE550E}"/>
              </a:ext>
            </a:extLst>
          </p:cNvPr>
          <p:cNvGrpSpPr/>
          <p:nvPr/>
        </p:nvGrpSpPr>
        <p:grpSpPr>
          <a:xfrm>
            <a:off x="614278" y="3655009"/>
            <a:ext cx="716576" cy="720395"/>
            <a:chOff x="-65145700" y="3727425"/>
            <a:chExt cx="317425" cy="317425"/>
          </a:xfrm>
          <a:solidFill>
            <a:schemeClr val="bg1"/>
          </a:solidFill>
        </p:grpSpPr>
        <p:sp>
          <p:nvSpPr>
            <p:cNvPr id="41" name="Google Shape;5320;p46">
              <a:extLst>
                <a:ext uri="{FF2B5EF4-FFF2-40B4-BE49-F238E27FC236}">
                  <a16:creationId xmlns:a16="http://schemas.microsoft.com/office/drawing/2014/main" id="{207F562B-1172-DB5F-EB48-7787D199CDE2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42" name="Google Shape;5321;p46">
              <a:extLst>
                <a:ext uri="{FF2B5EF4-FFF2-40B4-BE49-F238E27FC236}">
                  <a16:creationId xmlns:a16="http://schemas.microsoft.com/office/drawing/2014/main" id="{42809763-6327-2B62-D610-1B5458678849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grpSp>
        <p:nvGrpSpPr>
          <p:cNvPr id="51" name="Google Shape;6360;p48">
            <a:extLst>
              <a:ext uri="{FF2B5EF4-FFF2-40B4-BE49-F238E27FC236}">
                <a16:creationId xmlns:a16="http://schemas.microsoft.com/office/drawing/2014/main" id="{E0C29AB0-E03D-B3AA-3192-F4CD39AB8623}"/>
              </a:ext>
            </a:extLst>
          </p:cNvPr>
          <p:cNvGrpSpPr/>
          <p:nvPr/>
        </p:nvGrpSpPr>
        <p:grpSpPr>
          <a:xfrm>
            <a:off x="3995936" y="1131590"/>
            <a:ext cx="1080120" cy="922627"/>
            <a:chOff x="-44924250" y="3206000"/>
            <a:chExt cx="300100" cy="300125"/>
          </a:xfrm>
          <a:solidFill>
            <a:schemeClr val="bg1"/>
          </a:solidFill>
        </p:grpSpPr>
        <p:sp>
          <p:nvSpPr>
            <p:cNvPr id="52" name="Google Shape;6361;p48">
              <a:extLst>
                <a:ext uri="{FF2B5EF4-FFF2-40B4-BE49-F238E27FC236}">
                  <a16:creationId xmlns:a16="http://schemas.microsoft.com/office/drawing/2014/main" id="{CEC0375A-F696-783D-DDD0-6564AB5A55B2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62;p48">
              <a:extLst>
                <a:ext uri="{FF2B5EF4-FFF2-40B4-BE49-F238E27FC236}">
                  <a16:creationId xmlns:a16="http://schemas.microsoft.com/office/drawing/2014/main" id="{29C04783-F1E9-0421-2AC6-FD890F319E2A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63;p48">
              <a:extLst>
                <a:ext uri="{FF2B5EF4-FFF2-40B4-BE49-F238E27FC236}">
                  <a16:creationId xmlns:a16="http://schemas.microsoft.com/office/drawing/2014/main" id="{D0B2639B-DCC1-7E00-9703-9C91721E589A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364;p48">
              <a:extLst>
                <a:ext uri="{FF2B5EF4-FFF2-40B4-BE49-F238E27FC236}">
                  <a16:creationId xmlns:a16="http://schemas.microsoft.com/office/drawing/2014/main" id="{B7D93E14-ADA7-CB3C-D639-EEF8865CD1C9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365;p48">
              <a:extLst>
                <a:ext uri="{FF2B5EF4-FFF2-40B4-BE49-F238E27FC236}">
                  <a16:creationId xmlns:a16="http://schemas.microsoft.com/office/drawing/2014/main" id="{8A99C149-6569-53AE-6C34-2D5BAA19F4B2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" name="Google Shape;6320;p48">
            <a:extLst>
              <a:ext uri="{FF2B5EF4-FFF2-40B4-BE49-F238E27FC236}">
                <a16:creationId xmlns:a16="http://schemas.microsoft.com/office/drawing/2014/main" id="{B1DB73B7-8A6B-E139-5004-FE6206F9451A}"/>
              </a:ext>
            </a:extLst>
          </p:cNvPr>
          <p:cNvGrpSpPr/>
          <p:nvPr/>
        </p:nvGrpSpPr>
        <p:grpSpPr>
          <a:xfrm>
            <a:off x="4139953" y="2427734"/>
            <a:ext cx="1082960" cy="937033"/>
            <a:chOff x="-50503000" y="3921175"/>
            <a:chExt cx="300900" cy="299325"/>
          </a:xfrm>
          <a:solidFill>
            <a:schemeClr val="bg1"/>
          </a:solidFill>
        </p:grpSpPr>
        <p:sp>
          <p:nvSpPr>
            <p:cNvPr id="58" name="Google Shape;6321;p48">
              <a:extLst>
                <a:ext uri="{FF2B5EF4-FFF2-40B4-BE49-F238E27FC236}">
                  <a16:creationId xmlns:a16="http://schemas.microsoft.com/office/drawing/2014/main" id="{D14330D5-CBBC-80B8-4EF0-0D6BE3AE480E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22;p48">
              <a:extLst>
                <a:ext uri="{FF2B5EF4-FFF2-40B4-BE49-F238E27FC236}">
                  <a16:creationId xmlns:a16="http://schemas.microsoft.com/office/drawing/2014/main" id="{4731C8A5-D19D-0E45-67E7-D3A3D157AC90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23;p48">
              <a:extLst>
                <a:ext uri="{FF2B5EF4-FFF2-40B4-BE49-F238E27FC236}">
                  <a16:creationId xmlns:a16="http://schemas.microsoft.com/office/drawing/2014/main" id="{4CECC697-B78D-C0D6-7A18-93416CD2A742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24;p48">
              <a:extLst>
                <a:ext uri="{FF2B5EF4-FFF2-40B4-BE49-F238E27FC236}">
                  <a16:creationId xmlns:a16="http://schemas.microsoft.com/office/drawing/2014/main" id="{23DBE6F0-A6F6-7BBF-609B-F8667FB0353A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25;p48">
              <a:extLst>
                <a:ext uri="{FF2B5EF4-FFF2-40B4-BE49-F238E27FC236}">
                  <a16:creationId xmlns:a16="http://schemas.microsoft.com/office/drawing/2014/main" id="{296E8D2E-6A2F-AE49-4564-0B0FE4B46203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Скругленный прямоугольник 65">
            <a:extLst>
              <a:ext uri="{FF2B5EF4-FFF2-40B4-BE49-F238E27FC236}">
                <a16:creationId xmlns:a16="http://schemas.microsoft.com/office/drawing/2014/main" id="{1C01EBA0-2C5F-CC47-0F1B-95C856BFAC97}"/>
              </a:ext>
            </a:extLst>
          </p:cNvPr>
          <p:cNvSpPr/>
          <p:nvPr/>
        </p:nvSpPr>
        <p:spPr>
          <a:xfrm>
            <a:off x="4139953" y="3867894"/>
            <a:ext cx="3888431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7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"/>
              </a:rPr>
              <a:t>ЛОГИКА РЕШЕНИЯ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9" name="Текст 3">
            <a:extLst>
              <a:ext uri="{FF2B5EF4-FFF2-40B4-BE49-F238E27FC236}">
                <a16:creationId xmlns:a16="http://schemas.microsoft.com/office/drawing/2014/main" id="{5325CD58-1AD1-D653-A0C3-03FDEE92430A}"/>
              </a:ext>
            </a:extLst>
          </p:cNvPr>
          <p:cNvSpPr txBox="1">
            <a:spLocks/>
          </p:cNvSpPr>
          <p:nvPr/>
        </p:nvSpPr>
        <p:spPr>
          <a:xfrm>
            <a:off x="323528" y="1131590"/>
            <a:ext cx="3240360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50" b="1" dirty="0">
                <a:solidFill>
                  <a:srgbClr val="FF0000"/>
                </a:solidFill>
                <a:latin typeface=""/>
              </a:rPr>
              <a:t>Подход к решению задачи:</a:t>
            </a:r>
            <a:endParaRPr lang="ru-RU" sz="1050" dirty="0">
              <a:solidFill>
                <a:srgbClr val="FF0000"/>
              </a:solidFill>
              <a:latin typeface=""/>
            </a:endParaRPr>
          </a:p>
          <a:p>
            <a:endParaRPr lang="ru-RU" sz="1050" dirty="0">
              <a:latin typeface=""/>
            </a:endParaRPr>
          </a:p>
          <a:p>
            <a:pPr marL="264600" indent="-228600">
              <a:buFont typeface="+mj-lt"/>
              <a:buAutoNum type="arabicPeriod"/>
            </a:pPr>
            <a:r>
              <a:rPr lang="ru-RU" sz="1050" dirty="0">
                <a:latin typeface=""/>
              </a:rPr>
              <a:t>Проанализируем данные</a:t>
            </a:r>
          </a:p>
          <a:p>
            <a:pPr marL="264600" indent="-228600">
              <a:buFont typeface="+mj-lt"/>
              <a:buAutoNum type="arabicPeriod"/>
            </a:pPr>
            <a:r>
              <a:rPr lang="ru-RU" sz="1050" dirty="0">
                <a:latin typeface=""/>
              </a:rPr>
              <a:t>Разработаем алгоритм для определения аномалий.</a:t>
            </a:r>
          </a:p>
          <a:p>
            <a:pPr marL="264600" indent="-228600">
              <a:buFont typeface="+mj-lt"/>
              <a:buAutoNum type="arabicPeriod"/>
            </a:pPr>
            <a:r>
              <a:rPr lang="ru-RU" sz="1050" dirty="0">
                <a:latin typeface=""/>
              </a:rPr>
              <a:t>Определим аномалии, разработаем  контрольные точки для выполнения автоматизированных процедур с целью раннего диагностировании неудовлетворительного исполнения услуги.</a:t>
            </a:r>
          </a:p>
          <a:p>
            <a:pPr marL="264600" indent="-228600">
              <a:buFont typeface="+mj-lt"/>
              <a:buAutoNum type="arabicPeriod"/>
            </a:pPr>
            <a:r>
              <a:rPr lang="ru-RU" sz="1050" dirty="0">
                <a:latin typeface=""/>
              </a:rPr>
              <a:t>Обучим модель для определения удовлетворенности клиентов по предоставленной обратной связи.</a:t>
            </a:r>
          </a:p>
          <a:p>
            <a:endParaRPr lang="ru-RU" sz="1050" b="1" dirty="0">
              <a:latin typeface=""/>
            </a:endParaRPr>
          </a:p>
          <a:p>
            <a:r>
              <a:rPr lang="ru-RU" sz="1050" b="1" dirty="0">
                <a:solidFill>
                  <a:srgbClr val="FF0000"/>
                </a:solidFill>
                <a:latin typeface=""/>
              </a:rPr>
              <a:t>Базовый стек и модели</a:t>
            </a:r>
            <a:r>
              <a:rPr lang="en-US" sz="1050" b="1" dirty="0">
                <a:solidFill>
                  <a:srgbClr val="FF0000"/>
                </a:solidFill>
                <a:latin typeface=""/>
              </a:rPr>
              <a:t>:</a:t>
            </a:r>
            <a:r>
              <a:rPr lang="ru-RU" sz="1050" dirty="0">
                <a:latin typeface=""/>
              </a:rPr>
              <a:t> </a:t>
            </a:r>
            <a:r>
              <a:rPr lang="en-US" sz="1050" dirty="0">
                <a:latin typeface="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63321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"/>
              </a:rPr>
              <a:t>ЭТАПЫ РЕШЕНИЯ</a:t>
            </a: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ru-RU" sz="1400" dirty="0">
                <a:latin typeface=""/>
              </a:rPr>
              <a:t>Анализ </a:t>
            </a:r>
            <a:r>
              <a:rPr lang="ru-RU" sz="1400" dirty="0" err="1">
                <a:latin typeface=""/>
              </a:rPr>
              <a:t>датасета</a:t>
            </a:r>
            <a:endParaRPr lang="ru-RU" sz="1400" dirty="0">
              <a:effectLst/>
              <a:latin typeface=""/>
            </a:endParaRPr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effectLst/>
                <a:latin typeface=""/>
              </a:rPr>
              <a:t>Проанализировали </a:t>
            </a:r>
            <a:r>
              <a:rPr lang="ru-RU" dirty="0" err="1">
                <a:effectLst/>
                <a:latin typeface=""/>
              </a:rPr>
              <a:t>датасет</a:t>
            </a:r>
            <a:r>
              <a:rPr lang="ru-RU" dirty="0">
                <a:effectLst/>
                <a:latin typeface=""/>
              </a:rPr>
              <a:t> с закрытыми заявками. Настроили алгоритмы выявления аномалий по предложенным шаблонам (1-5)</a:t>
            </a:r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sz="1400" dirty="0">
                <a:latin typeface=""/>
              </a:rPr>
              <a:t>Уточнение координат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effectLst/>
                <a:latin typeface=""/>
              </a:rPr>
              <a:t>Загрузили данные из Адресного классификатора Москвы для получения координат, так как в </a:t>
            </a:r>
            <a:r>
              <a:rPr lang="ru-RU" dirty="0" err="1">
                <a:effectLst/>
                <a:latin typeface=""/>
              </a:rPr>
              <a:t>датасете</a:t>
            </a:r>
            <a:r>
              <a:rPr lang="ru-RU" dirty="0">
                <a:effectLst/>
                <a:latin typeface=""/>
              </a:rPr>
              <a:t> координат не было предоставлено</a:t>
            </a:r>
          </a:p>
        </p:txBody>
      </p:sp>
      <p:sp>
        <p:nvSpPr>
          <p:cNvPr id="33" name="Текст 3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ru-RU" sz="1400" dirty="0">
                <a:latin typeface=""/>
              </a:rPr>
              <a:t>Настройка интерфейса	</a:t>
            </a:r>
          </a:p>
        </p:txBody>
      </p:sp>
      <p:sp>
        <p:nvSpPr>
          <p:cNvPr id="34" name="Текст 33"/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effectLst/>
                <a:latin typeface=""/>
              </a:rPr>
              <a:t>Настроили интерфейс отображения списка на карте адресов заявок в соответствии с заданным фильтром</a:t>
            </a:r>
          </a:p>
          <a:p>
            <a:r>
              <a:rPr lang="ru-RU" dirty="0">
                <a:latin typeface=""/>
              </a:rPr>
              <a:t>(не </a:t>
            </a:r>
            <a:r>
              <a:rPr lang="ru-RU" dirty="0" err="1">
                <a:latin typeface=""/>
              </a:rPr>
              <a:t>сдделано</a:t>
            </a:r>
            <a:r>
              <a:rPr lang="ru-RU" dirty="0">
                <a:latin typeface=""/>
              </a:rPr>
              <a:t>)</a:t>
            </a:r>
            <a:endParaRPr lang="ru-RU" dirty="0">
              <a:effectLst/>
              <a:latin typeface=""/>
            </a:endParaRPr>
          </a:p>
        </p:txBody>
      </p:sp>
      <p:sp>
        <p:nvSpPr>
          <p:cNvPr id="35" name="Текст 3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sz="1400" dirty="0">
                <a:latin typeface=""/>
              </a:rPr>
              <a:t>Настройка алгоритма</a:t>
            </a:r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>
                <a:effectLst/>
                <a:latin typeface=""/>
              </a:rPr>
              <a:t>Настроили алгоритм машинного обучения для более точных рекомендаций в соответствии с предпочтениями пользователя/ департамента </a:t>
            </a:r>
            <a:r>
              <a:rPr lang="ru-RU" dirty="0">
                <a:latin typeface=""/>
              </a:rPr>
              <a:t>(не </a:t>
            </a:r>
            <a:r>
              <a:rPr lang="ru-RU" dirty="0" err="1">
                <a:latin typeface=""/>
              </a:rPr>
              <a:t>сдделано</a:t>
            </a:r>
            <a:r>
              <a:rPr lang="ru-RU" dirty="0">
                <a:latin typeface=""/>
              </a:rPr>
              <a:t>)</a:t>
            </a:r>
            <a:endParaRPr lang="ru-RU" dirty="0">
              <a:effectLst/>
              <a:latin typeface=""/>
            </a:endParaRPr>
          </a:p>
        </p:txBody>
      </p:sp>
      <p:sp>
        <p:nvSpPr>
          <p:cNvPr id="37" name="Текст 36"/>
          <p:cNvSpPr>
            <a:spLocks noGrp="1"/>
          </p:cNvSpPr>
          <p:nvPr>
            <p:ph type="body" sz="quarter" idx="45"/>
          </p:nvPr>
        </p:nvSpPr>
        <p:spPr>
          <a:xfrm>
            <a:off x="5364088" y="2493402"/>
            <a:ext cx="2736304" cy="302817"/>
          </a:xfrm>
        </p:spPr>
        <p:txBody>
          <a:bodyPr/>
          <a:lstStyle/>
          <a:p>
            <a:r>
              <a:rPr lang="ru-RU" sz="1400" dirty="0">
                <a:effectLst/>
                <a:latin typeface=""/>
              </a:rPr>
              <a:t>Подготовили интерфейс </a:t>
            </a:r>
            <a:r>
              <a:rPr lang="en-US" sz="1400" dirty="0">
                <a:effectLst/>
                <a:latin typeface=""/>
              </a:rPr>
              <a:t>MVP</a:t>
            </a:r>
          </a:p>
        </p:txBody>
      </p:sp>
      <p:sp>
        <p:nvSpPr>
          <p:cNvPr id="38" name="Текст 37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effectLst/>
                <a:latin typeface=""/>
              </a:rPr>
              <a:t>Акцент не на визуальной составляющей, а на рекомендательной системе выявления аномалий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grpSp>
        <p:nvGrpSpPr>
          <p:cNvPr id="2" name="Google Shape;6770;p49">
            <a:extLst>
              <a:ext uri="{FF2B5EF4-FFF2-40B4-BE49-F238E27FC236}">
                <a16:creationId xmlns:a16="http://schemas.microsoft.com/office/drawing/2014/main" id="{F03B1B05-AB23-BCAF-82F1-BA71A2498FE0}"/>
              </a:ext>
            </a:extLst>
          </p:cNvPr>
          <p:cNvGrpSpPr/>
          <p:nvPr/>
        </p:nvGrpSpPr>
        <p:grpSpPr>
          <a:xfrm>
            <a:off x="4499992" y="3840155"/>
            <a:ext cx="720080" cy="675811"/>
            <a:chOff x="-42971725" y="3217825"/>
            <a:chExt cx="275675" cy="317125"/>
          </a:xfrm>
          <a:solidFill>
            <a:schemeClr val="bg1"/>
          </a:solidFill>
        </p:grpSpPr>
        <p:sp>
          <p:nvSpPr>
            <p:cNvPr id="3" name="Google Shape;6771;p49">
              <a:extLst>
                <a:ext uri="{FF2B5EF4-FFF2-40B4-BE49-F238E27FC236}">
                  <a16:creationId xmlns:a16="http://schemas.microsoft.com/office/drawing/2014/main" id="{3D661B09-633C-3A7C-723D-C1DF31A98776}"/>
                </a:ext>
              </a:extLst>
            </p:cNvPr>
            <p:cNvSpPr/>
            <p:nvPr/>
          </p:nvSpPr>
          <p:spPr>
            <a:xfrm>
              <a:off x="-42951250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4" name="Google Shape;6772;p49">
              <a:extLst>
                <a:ext uri="{FF2B5EF4-FFF2-40B4-BE49-F238E27FC236}">
                  <a16:creationId xmlns:a16="http://schemas.microsoft.com/office/drawing/2014/main" id="{9691FDFF-F98B-3CF7-DB28-CC191AB9B65F}"/>
                </a:ext>
              </a:extLst>
            </p:cNvPr>
            <p:cNvSpPr/>
            <p:nvPr/>
          </p:nvSpPr>
          <p:spPr>
            <a:xfrm>
              <a:off x="-42971725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5" name="Google Shape;6773;p49">
              <a:extLst>
                <a:ext uri="{FF2B5EF4-FFF2-40B4-BE49-F238E27FC236}">
                  <a16:creationId xmlns:a16="http://schemas.microsoft.com/office/drawing/2014/main" id="{D173E602-FECE-686D-A35D-2434A7962861}"/>
                </a:ext>
              </a:extLst>
            </p:cNvPr>
            <p:cNvSpPr/>
            <p:nvPr/>
          </p:nvSpPr>
          <p:spPr>
            <a:xfrm>
              <a:off x="-42866975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17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"/>
              </a:rPr>
              <a:t>ОБРАБОТКА ДАННЫХ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3D3F92B-1558-3FDA-C1FB-09B9FB3B65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3559"/>
          <a:stretch>
            <a:fillRect/>
          </a:stretch>
        </p:blipFill>
        <p:spPr>
          <a:xfrm>
            <a:off x="539552" y="2822747"/>
            <a:ext cx="3918844" cy="2197275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>
          <a:xfrm>
            <a:off x="539552" y="1515529"/>
            <a:ext cx="4752975" cy="1200237"/>
          </a:xfrm>
        </p:spPr>
        <p:txBody>
          <a:bodyPr>
            <a:normAutofit fontScale="55000" lnSpcReduction="20000"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"/>
              </a:rPr>
              <a:t>Проведена работа по очистке данных</a:t>
            </a:r>
            <a:r>
              <a:rPr lang="en-US" dirty="0">
                <a:effectLst/>
                <a:latin typeface=""/>
              </a:rPr>
              <a:t>:</a:t>
            </a:r>
            <a:endParaRPr lang="ru-RU" dirty="0">
              <a:effectLst/>
              <a:latin typeface=""/>
            </a:endParaRPr>
          </a:p>
          <a:p>
            <a:r>
              <a:rPr lang="ru-RU" dirty="0">
                <a:effectLst/>
                <a:latin typeface=""/>
              </a:rPr>
              <a:t>         В </a:t>
            </a:r>
            <a:r>
              <a:rPr lang="ru-RU" dirty="0" err="1">
                <a:effectLst/>
                <a:latin typeface=""/>
              </a:rPr>
              <a:t>датасете</a:t>
            </a:r>
            <a:r>
              <a:rPr lang="ru-RU" dirty="0">
                <a:effectLst/>
                <a:latin typeface=""/>
              </a:rPr>
              <a:t> выявлено 174 дубля с одинаковыми полями «Номер заявки</a:t>
            </a:r>
            <a:r>
              <a:rPr lang="ru-RU" dirty="0">
                <a:latin typeface=""/>
              </a:rPr>
              <a:t>».</a:t>
            </a:r>
          </a:p>
          <a:p>
            <a:r>
              <a:rPr lang="ru-RU" dirty="0">
                <a:effectLst/>
                <a:latin typeface=""/>
              </a:rPr>
              <a:t>         Также помимо закрытых заявок в </a:t>
            </a:r>
            <a:r>
              <a:rPr lang="ru-RU" dirty="0" err="1">
                <a:effectLst/>
                <a:latin typeface=""/>
              </a:rPr>
              <a:t>датасет</a:t>
            </a:r>
            <a:r>
              <a:rPr lang="ru-RU" dirty="0">
                <a:effectLst/>
                <a:latin typeface=""/>
              </a:rPr>
              <a:t> попали заявки со статусом «в</a:t>
            </a:r>
          </a:p>
          <a:p>
            <a:r>
              <a:rPr lang="ru-RU" dirty="0">
                <a:latin typeface=""/>
              </a:rPr>
              <a:t>         </a:t>
            </a:r>
            <a:r>
              <a:rPr lang="ru-RU" dirty="0">
                <a:effectLst/>
                <a:latin typeface=""/>
              </a:rPr>
              <a:t>работе» и </a:t>
            </a:r>
            <a:r>
              <a:rPr lang="ru-RU" dirty="0">
                <a:latin typeface=""/>
              </a:rPr>
              <a:t>«</a:t>
            </a:r>
            <a:r>
              <a:rPr lang="ru-RU" dirty="0">
                <a:effectLst/>
                <a:latin typeface=""/>
              </a:rPr>
              <a:t>новая»</a:t>
            </a:r>
            <a:endParaRPr lang="ru-RU" dirty="0">
              <a:latin typeface=""/>
            </a:endParaRPr>
          </a:p>
          <a:p>
            <a:endParaRPr lang="ru-RU" dirty="0">
              <a:effectLst/>
              <a:latin typeface="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"/>
              </a:rPr>
              <a:t>Загружены </a:t>
            </a:r>
            <a:r>
              <a:rPr lang="ru-RU" dirty="0" err="1">
                <a:effectLst/>
                <a:latin typeface=""/>
              </a:rPr>
              <a:t>геоданные</a:t>
            </a:r>
            <a:r>
              <a:rPr lang="ru-RU" dirty="0">
                <a:effectLst/>
                <a:latin typeface=""/>
              </a:rPr>
              <a:t> по всем объектам города Москвы. Это быстрее, чем запрашивать координаты по каждому жилому дому.</a:t>
            </a:r>
          </a:p>
          <a:p>
            <a:br>
              <a:rPr lang="ru-RU" dirty="0">
                <a:effectLst/>
                <a:latin typeface=""/>
              </a:rPr>
            </a:br>
            <a:endParaRPr lang="ru-RU" dirty="0">
              <a:effectLst/>
              <a:latin typeface="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"/>
              </a:rPr>
              <a:t>Всего </a:t>
            </a:r>
            <a:r>
              <a:rPr lang="ru-RU" dirty="0">
                <a:latin typeface=""/>
              </a:rPr>
              <a:t>проанализировано </a:t>
            </a:r>
            <a:r>
              <a:rPr lang="ru-RU" dirty="0">
                <a:effectLst/>
                <a:latin typeface=""/>
              </a:rPr>
              <a:t>около 480 тысяч объектов</a:t>
            </a:r>
          </a:p>
          <a:p>
            <a:endParaRPr lang="ru-RU" dirty="0">
              <a:latin typeface=""/>
            </a:endParaRPr>
          </a:p>
          <a:p>
            <a:endParaRPr lang="ru-RU" dirty="0">
              <a:effectLst/>
              <a:latin typeface="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1BF0B40-A613-BD59-6F74-A553BC548C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51" y="2822747"/>
            <a:ext cx="4409245" cy="219727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3A81B9-D772-1FD7-1ED9-32017148EC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15170"/>
            <a:ext cx="3528168" cy="10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8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9D170E-5055-11BD-CE8A-B057669A595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4469"/>
          <a:stretch>
            <a:fillRect/>
          </a:stretch>
        </p:blipFill>
        <p:spPr>
          <a:xfrm>
            <a:off x="3779912" y="1654014"/>
            <a:ext cx="1512080" cy="3077976"/>
          </a:xfrm>
        </p:spPr>
      </p:pic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"/>
              </a:rPr>
              <a:t>РАБОТА С АНОМАЛИЯМИ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76228" y="1272254"/>
            <a:ext cx="3242318" cy="1053632"/>
          </a:xfrm>
        </p:spPr>
        <p:txBody>
          <a:bodyPr>
            <a:noAutofit/>
          </a:bodyPr>
          <a:lstStyle/>
          <a:p>
            <a:pPr algn="l"/>
            <a:r>
              <a:rPr lang="ru-RU" sz="700" dirty="0">
                <a:effectLst/>
                <a:latin typeface=""/>
              </a:rPr>
              <a:t>Заявки в статусах «закрытые», «закрытые через МАРМ», с типом дефектов кроме «Ввод в эксплуатацию ИПУ воды (замена, демонтаж, пропуск </a:t>
            </a:r>
            <a:r>
              <a:rPr lang="ru-RU" sz="700" dirty="0" err="1">
                <a:effectLst/>
                <a:latin typeface=""/>
              </a:rPr>
              <a:t>межповерочного</a:t>
            </a:r>
            <a:r>
              <a:rPr lang="ru-RU" sz="700" dirty="0">
                <a:effectLst/>
                <a:latin typeface=""/>
              </a:rPr>
              <a:t> интервала)», «Подача документов о поверке ИПУ воды в электронном виде» с результативностью кроме «Выполнено» с любым результатом закрытия, кроме «Аварийное/плановое отключение», поступившие от заявителя по одному и тому же типу дефекта в течение определенного промежутка времени с момента закрытия первичной заявки согласно критериям </a:t>
            </a:r>
            <a:r>
              <a:rPr lang="ru-RU" sz="700" dirty="0">
                <a:solidFill>
                  <a:srgbClr val="FF0000"/>
                </a:solidFill>
                <a:effectLst/>
                <a:latin typeface=""/>
              </a:rPr>
              <a:t>Приложения 3.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2"/>
          </p:nvPr>
        </p:nvSpPr>
        <p:spPr>
          <a:xfrm>
            <a:off x="395536" y="995303"/>
            <a:ext cx="1766193" cy="34775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>
                <a:effectLst/>
                <a:latin typeface=""/>
              </a:rPr>
              <a:t>Заявки, закрытые без выполнения</a:t>
            </a:r>
          </a:p>
          <a:p>
            <a:endParaRPr lang="ru-RU" dirty="0">
              <a:latin typeface=""/>
            </a:endParaRP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251520" y="4082593"/>
            <a:ext cx="3242318" cy="1513493"/>
          </a:xfrm>
        </p:spPr>
        <p:txBody>
          <a:bodyPr>
            <a:noAutofit/>
          </a:bodyPr>
          <a:lstStyle/>
          <a:p>
            <a:pPr algn="l"/>
            <a:r>
              <a:rPr lang="ru-RU" sz="700" dirty="0">
                <a:effectLst/>
                <a:latin typeface=""/>
              </a:rPr>
              <a:t>Заявки в статусах «закрытые», «закрытые через МАРМ», с типом дефектов кроме «Ввод в эксплуатацию ИПУ воды (замена, демонтаж, пропуск </a:t>
            </a:r>
            <a:r>
              <a:rPr lang="ru-RU" sz="700" dirty="0" err="1">
                <a:effectLst/>
                <a:latin typeface=""/>
              </a:rPr>
              <a:t>межповерочного</a:t>
            </a:r>
            <a:r>
              <a:rPr lang="ru-RU" sz="700" dirty="0">
                <a:effectLst/>
                <a:latin typeface=""/>
              </a:rPr>
              <a:t> интервала)», «Подача документов о поверке ИПУ воды в электронном виде» с результативностью «Выполнено», срок выполнения заявки более 10 минут без возвратов на доработку («Кол-во возвратов на доработку» пусто), поступившие от заявителя по одному и тому же типу дефекта в течение определенного промежутка времени с момента закрытия первичной заявки согласно критериям </a:t>
            </a:r>
            <a:r>
              <a:rPr lang="ru-RU" sz="700" dirty="0">
                <a:solidFill>
                  <a:srgbClr val="FF0000"/>
                </a:solidFill>
                <a:effectLst/>
                <a:latin typeface=""/>
              </a:rPr>
              <a:t>Приложения 3.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4"/>
          </p:nvPr>
        </p:nvSpPr>
        <p:spPr>
          <a:xfrm>
            <a:off x="395536" y="3803031"/>
            <a:ext cx="1910209" cy="34775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>
                <a:effectLst/>
                <a:latin typeface=""/>
              </a:rPr>
              <a:t>Заявки в статусах «закрытые»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/>
          </p:nvPr>
        </p:nvSpPr>
        <p:spPr>
          <a:xfrm>
            <a:off x="6610934" y="2931790"/>
            <a:ext cx="2361322" cy="1563638"/>
          </a:xfrm>
        </p:spPr>
        <p:txBody>
          <a:bodyPr>
            <a:noAutofit/>
          </a:bodyPr>
          <a:lstStyle/>
          <a:p>
            <a:r>
              <a:rPr lang="ru-RU" sz="700" dirty="0">
                <a:effectLst/>
                <a:latin typeface=""/>
              </a:rPr>
              <a:t>В случае, если заявка была реализована менее, чем за 10 минут, при условии, что данные работы физически невозможно выполнить в рамках данного временного промежутка, так как сотрудник не успеет дойти до места и выполнить работу. При применении данного критерия необходимо выбрать заявки в статусах «закрытые», «закрытые через МАРМ» с результативностью «Выполнено», удалить из выборки заявки, которые можно закрыть в указанный промежуток времени без возвращений на доработку («Кол-во возвратов на доработку» пусто). Перечень дефектов, заявки по которым можно закрыть менее чем за 10 минут, указан в </a:t>
            </a:r>
            <a:r>
              <a:rPr lang="ru-RU" sz="700" dirty="0">
                <a:solidFill>
                  <a:srgbClr val="FF0000"/>
                </a:solidFill>
                <a:effectLst/>
                <a:latin typeface=""/>
              </a:rPr>
              <a:t>Приложении 2.</a:t>
            </a:r>
          </a:p>
          <a:p>
            <a:endParaRPr lang="ru-RU" sz="700" dirty="0">
              <a:latin typeface="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6"/>
          </p:nvPr>
        </p:nvSpPr>
        <p:spPr>
          <a:xfrm>
            <a:off x="6730242" y="2643758"/>
            <a:ext cx="1622177" cy="347754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effectLst/>
                <a:latin typeface=""/>
              </a:rPr>
              <a:t>Быстрое выполнение заявки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7"/>
          </p:nvPr>
        </p:nvSpPr>
        <p:spPr>
          <a:xfrm>
            <a:off x="6610934" y="1275606"/>
            <a:ext cx="2361322" cy="1516725"/>
          </a:xfrm>
        </p:spPr>
        <p:txBody>
          <a:bodyPr>
            <a:normAutofit fontScale="40000" lnSpcReduction="20000"/>
          </a:bodyPr>
          <a:lstStyle/>
          <a:p>
            <a:r>
              <a:rPr lang="ru-RU" sz="1800" dirty="0">
                <a:latin typeface=""/>
              </a:rPr>
              <a:t>Заявки в статусах «закрытые», «закрытые через МАРМ с результативностью «Выполнено», срок выполнения заявки менее 10 минут без возвратов на доработку («Кол-во возвратов на доработку» пусто), которые можно выполнить менее чем за 10 минут. Перечень дефектов, заявки по которым можно закрыть менее чем за 10 минут, указан в 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Приложении 2. </a:t>
            </a:r>
            <a:endParaRPr lang="en-US" sz="1800" dirty="0">
              <a:solidFill>
                <a:srgbClr val="FF0000"/>
              </a:solidFill>
              <a:latin typeface=""/>
            </a:endParaRPr>
          </a:p>
          <a:p>
            <a:r>
              <a:rPr lang="ru-RU" sz="1800" dirty="0">
                <a:latin typeface=""/>
              </a:rPr>
              <a:t>Заявки рассматриваются, если после такого закрытия поступает повторное обращение жителей по той же проблеме от заявителя в течение определенного промежутка времени с момента закрытия первичной заявки, согласно критериям 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Приложения 3.</a:t>
            </a:r>
          </a:p>
          <a:p>
            <a:endParaRPr lang="ru-RU" dirty="0">
              <a:latin typeface=""/>
            </a:endParaRPr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8"/>
          </p:nvPr>
        </p:nvSpPr>
        <p:spPr>
          <a:xfrm>
            <a:off x="6730242" y="987574"/>
            <a:ext cx="1622177" cy="347754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effectLst/>
                <a:latin typeface=""/>
              </a:rPr>
              <a:t>«</a:t>
            </a:r>
            <a:r>
              <a:rPr lang="ru-RU" dirty="0">
                <a:latin typeface=""/>
              </a:rPr>
              <a:t>Закрытые» заявки со сроком до 10 минут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E57AD79-EDBB-AA92-FADD-C211680DEA3F}"/>
              </a:ext>
            </a:extLst>
          </p:cNvPr>
          <p:cNvGrpSpPr/>
          <p:nvPr/>
        </p:nvGrpSpPr>
        <p:grpSpPr>
          <a:xfrm flipV="1">
            <a:off x="2595214" y="1133149"/>
            <a:ext cx="862138" cy="45719"/>
            <a:chOff x="2662709" y="2910830"/>
            <a:chExt cx="1010853" cy="54000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DF314DA-E824-CD27-7AC3-7D986B2C6514}"/>
                </a:ext>
              </a:extLst>
            </p:cNvPr>
            <p:cNvCxnSpPr/>
            <p:nvPr/>
          </p:nvCxnSpPr>
          <p:spPr>
            <a:xfrm>
              <a:off x="2699792" y="2931790"/>
              <a:ext cx="9361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4CCA00A-6139-6348-B80F-F1E1E068DE58}"/>
                </a:ext>
              </a:extLst>
            </p:cNvPr>
            <p:cNvSpPr/>
            <p:nvPr/>
          </p:nvSpPr>
          <p:spPr>
            <a:xfrm>
              <a:off x="2662709" y="2910830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"/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0C0395D8-6726-3668-97F9-CE7E920AA1D7}"/>
                </a:ext>
              </a:extLst>
            </p:cNvPr>
            <p:cNvSpPr/>
            <p:nvPr/>
          </p:nvSpPr>
          <p:spPr>
            <a:xfrm>
              <a:off x="3619562" y="2910830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"/>
              </a:endParaRPr>
            </a:p>
          </p:txBody>
        </p:sp>
      </p:grpSp>
      <p:sp>
        <p:nvSpPr>
          <p:cNvPr id="30" name="Текст 14">
            <a:extLst>
              <a:ext uri="{FF2B5EF4-FFF2-40B4-BE49-F238E27FC236}">
                <a16:creationId xmlns:a16="http://schemas.microsoft.com/office/drawing/2014/main" id="{71A1BFA0-B3BF-3A86-F25E-F0F13318579B}"/>
              </a:ext>
            </a:extLst>
          </p:cNvPr>
          <p:cNvSpPr txBox="1">
            <a:spLocks/>
          </p:cNvSpPr>
          <p:nvPr/>
        </p:nvSpPr>
        <p:spPr>
          <a:xfrm>
            <a:off x="261303" y="2670245"/>
            <a:ext cx="3242318" cy="1053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 algn="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700" dirty="0">
                <a:latin typeface=""/>
              </a:rPr>
              <a:t>Заявки в статусах «закрытые», «закрытые через МАРМ», с типом дефектов кроме «Ввод в эксплуатацию ИПУ воды (замена, демонтаж, пропуск </a:t>
            </a:r>
            <a:r>
              <a:rPr lang="ru-RU" sz="700" dirty="0" err="1">
                <a:latin typeface=""/>
              </a:rPr>
              <a:t>межповерочного</a:t>
            </a:r>
            <a:r>
              <a:rPr lang="ru-RU" sz="700" dirty="0">
                <a:latin typeface=""/>
              </a:rPr>
              <a:t> интервала)», «Подача документов о поверке ИПУ воды в электронном виде» с результативностью кроме «Выполнено» с любым результатом закрытия, кроме «Аварийное/плановое отключение», поступившие от заявителя по одному и тому же типу дефекта в течение определенного промежутка времени с момента закрытия первичной заявки согласно критериям </a:t>
            </a:r>
            <a:r>
              <a:rPr lang="ru-RU" sz="700" dirty="0">
                <a:solidFill>
                  <a:srgbClr val="FF0000"/>
                </a:solidFill>
                <a:latin typeface=""/>
              </a:rPr>
              <a:t>Приложения 3.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C3B76869-825E-4C3E-EA93-2C3DACE5BBFC}"/>
              </a:ext>
            </a:extLst>
          </p:cNvPr>
          <p:cNvSpPr txBox="1">
            <a:spLocks/>
          </p:cNvSpPr>
          <p:nvPr/>
        </p:nvSpPr>
        <p:spPr>
          <a:xfrm>
            <a:off x="380611" y="2343630"/>
            <a:ext cx="2751229" cy="347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 algn="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FD0C50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000" dirty="0">
                <a:latin typeface=""/>
              </a:rPr>
              <a:t>Заявки</a:t>
            </a:r>
            <a:r>
              <a:rPr lang="en-US" sz="1000" dirty="0">
                <a:latin typeface=""/>
              </a:rPr>
              <a:t> c </a:t>
            </a:r>
            <a:r>
              <a:rPr lang="ru-RU" sz="1000" dirty="0">
                <a:latin typeface=""/>
              </a:rPr>
              <a:t>«Кол-вом возвратов на доработку», отличное от «пусто» или «0» </a:t>
            </a:r>
          </a:p>
        </p:txBody>
      </p:sp>
    </p:spTree>
    <p:extLst>
      <p:ext uri="{BB962C8B-B14F-4D97-AF65-F5344CB8AC3E}">
        <p14:creationId xmlns:p14="http://schemas.microsoft.com/office/powerpoint/2010/main" val="195865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АНАЛИЗ АНОМАЛИЙ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8D2251A-60B6-4BA2-A757-6294314E5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6" y="987574"/>
            <a:ext cx="8803420" cy="41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88971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.минимализм.геометрический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Другая 1">
      <a:majorFont>
        <a:latin typeface="TTFirs-Bold"/>
        <a:ea typeface=""/>
        <a:cs typeface=""/>
      </a:majorFont>
      <a:minorFont>
        <a:latin typeface="TTFirs-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21787</TotalTime>
  <Words>1104</Words>
  <Application>Microsoft Office PowerPoint</Application>
  <PresentationFormat>Экран (16:9)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Montserrat</vt:lpstr>
      <vt:lpstr>TTFirs-Bold</vt:lpstr>
      <vt:lpstr>TTFirs-Medium</vt:lpstr>
      <vt:lpstr>字魂58号-创中黑</vt:lpstr>
      <vt:lpstr>Шаблон.минимализм.геометрический</vt:lpstr>
      <vt:lpstr>Презентация PowerPoint</vt:lpstr>
      <vt:lpstr>DST-OFF НАША КОМАНДА</vt:lpstr>
      <vt:lpstr>ЗАДАНИЕ</vt:lpstr>
      <vt:lpstr>КОНЦЕПЦИЯ РЕШЕНИЯ</vt:lpstr>
      <vt:lpstr>ЛОГИКА РЕШЕНИЯ</vt:lpstr>
      <vt:lpstr>ЭТАПЫ РЕШЕНИЯ</vt:lpstr>
      <vt:lpstr>ОБРАБОТКА ДАННЫХ</vt:lpstr>
      <vt:lpstr>РАБОТА С АНОМАЛИЯМИ</vt:lpstr>
      <vt:lpstr>АНАЛИЗ АНОМАЛИЙ</vt:lpstr>
      <vt:lpstr>РАБОТА С ДЕФЕКТАМИ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Аналитик</cp:lastModifiedBy>
  <cp:revision>265</cp:revision>
  <dcterms:created xsi:type="dcterms:W3CDTF">2022-05-19T18:13:56Z</dcterms:created>
  <dcterms:modified xsi:type="dcterms:W3CDTF">2022-11-06T20:52:04Z</dcterms:modified>
</cp:coreProperties>
</file>