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6" r:id="rId3"/>
    <p:sldId id="330" r:id="rId4"/>
    <p:sldId id="323" r:id="rId5"/>
    <p:sldId id="329" r:id="rId6"/>
    <p:sldId id="332" r:id="rId7"/>
    <p:sldId id="324" r:id="rId8"/>
    <p:sldId id="331" r:id="rId9"/>
    <p:sldId id="327" r:id="rId10"/>
    <p:sldId id="334" r:id="rId11"/>
    <p:sldId id="333" r:id="rId12"/>
    <p:sldId id="263" r:id="rId13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6"/>
      <p: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irce" panose="020B0502020203020203" pitchFamily="34" charset="-5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7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9FB2"/>
    <a:srgbClr val="F4FAFF"/>
    <a:srgbClr val="171536"/>
    <a:srgbClr val="EC0E43"/>
    <a:srgbClr val="1E1044"/>
    <a:srgbClr val="151143"/>
    <a:srgbClr val="101C44"/>
    <a:srgbClr val="0F2545"/>
    <a:srgbClr val="210D46"/>
    <a:srgbClr val="FF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97" autoAdjust="0"/>
    <p:restoredTop sz="93575" autoAdjust="0"/>
  </p:normalViewPr>
  <p:slideViewPr>
    <p:cSldViewPr snapToGrid="0">
      <p:cViewPr>
        <p:scale>
          <a:sx n="66" d="100"/>
          <a:sy n="66" d="100"/>
        </p:scale>
        <p:origin x="1372" y="296"/>
      </p:cViewPr>
      <p:guideLst>
        <p:guide orient="horz" pos="137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9D8E1BE-B333-4A61-89E3-995D639DD8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37BEAE7-095E-4652-B1D0-D9BA678C19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0EDA2-45B4-414D-99F7-6F755CB2D691}" type="datetimeFigureOut">
              <a:rPr lang="ru-RU" smtClean="0"/>
              <a:t>06.07.2024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3646BA-208D-4C54-880F-1C37F72CEE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7D87F0-6701-4715-B543-4EF555BC3B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64D2E-BF53-411B-8F5F-6AF21856B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692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DST-OFF </a:t>
            </a:r>
            <a:r>
              <a:rPr lang="ru-RU" dirty="0"/>
              <a:t>- это название нашей учебной группы.</a:t>
            </a:r>
          </a:p>
        </p:txBody>
      </p:sp>
    </p:spTree>
    <p:extLst>
      <p:ext uri="{BB962C8B-B14F-4D97-AF65-F5344CB8AC3E}">
        <p14:creationId xmlns:p14="http://schemas.microsoft.com/office/powerpoint/2010/main" val="447013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Даны точки и направления рекламных поверхностей, для каждой нарисован условный сектор охвата - 30 градусов на 200 метров от точки размещения.</a:t>
            </a:r>
            <a:b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ru-RU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8744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Даны точки и направления рекламных поверхностей, для каждой нарисован условный сектор охвата - 30 градусов на 200 метров от точки размещения.</a:t>
            </a:r>
            <a:b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ru-RU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3929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b2ee6a537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gab2ee6a537_2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ab2ee6a537_2_1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7065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8503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363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3754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6997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274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0310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0951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2774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9833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7028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631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5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mailto:ganibaev@gmail.com" TargetMode="Externa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hyperlink" Target="mailto:vasif.faradzhov@yandex.ru" TargetMode="External"/><Relationship Id="rId4" Type="http://schemas.openxmlformats.org/officeDocument/2006/relationships/hyperlink" Target="mailto:ganibaeva@mail.r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70035" y="972152"/>
            <a:ext cx="7959616" cy="3656999"/>
            <a:chOff x="0" y="0"/>
            <a:chExt cx="5539586" cy="1624330"/>
          </a:xfrm>
        </p:grpSpPr>
        <p:sp>
          <p:nvSpPr>
            <p:cNvPr id="5" name="Freeform 5"/>
            <p:cNvSpPr/>
            <p:nvPr/>
          </p:nvSpPr>
          <p:spPr>
            <a:xfrm>
              <a:off x="41910" y="43180"/>
              <a:ext cx="5491326" cy="1576070"/>
            </a:xfrm>
            <a:custGeom>
              <a:avLst/>
              <a:gdLst/>
              <a:ahLst/>
              <a:cxnLst/>
              <a:rect l="l" t="t" r="r" b="b"/>
              <a:pathLst>
                <a:path w="5491326" h="1576070">
                  <a:moveTo>
                    <a:pt x="0" y="0"/>
                  </a:moveTo>
                  <a:lnTo>
                    <a:pt x="5491326" y="0"/>
                  </a:lnTo>
                  <a:lnTo>
                    <a:pt x="5491326" y="1576070"/>
                  </a:lnTo>
                  <a:lnTo>
                    <a:pt x="0" y="1576070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6" name="Freeform 6"/>
            <p:cNvSpPr/>
            <p:nvPr/>
          </p:nvSpPr>
          <p:spPr>
            <a:xfrm>
              <a:off x="35560" y="35560"/>
              <a:ext cx="5504026" cy="1588770"/>
            </a:xfrm>
            <a:custGeom>
              <a:avLst/>
              <a:gdLst/>
              <a:ahLst/>
              <a:cxnLst/>
              <a:rect l="l" t="t" r="r" b="b"/>
              <a:pathLst>
                <a:path w="5504026" h="1588770">
                  <a:moveTo>
                    <a:pt x="5504026" y="1588770"/>
                  </a:moveTo>
                  <a:lnTo>
                    <a:pt x="0" y="1588770"/>
                  </a:lnTo>
                  <a:lnTo>
                    <a:pt x="0" y="0"/>
                  </a:lnTo>
                  <a:lnTo>
                    <a:pt x="5504026" y="0"/>
                  </a:lnTo>
                  <a:lnTo>
                    <a:pt x="5504026" y="1588770"/>
                  </a:lnTo>
                  <a:close/>
                  <a:moveTo>
                    <a:pt x="12700" y="1576070"/>
                  </a:moveTo>
                  <a:lnTo>
                    <a:pt x="5491326" y="1576070"/>
                  </a:lnTo>
                  <a:lnTo>
                    <a:pt x="5491326" y="12700"/>
                  </a:lnTo>
                  <a:lnTo>
                    <a:pt x="12700" y="12700"/>
                  </a:lnTo>
                  <a:lnTo>
                    <a:pt x="12700" y="1576070"/>
                  </a:lnTo>
                  <a:close/>
                </a:path>
              </a:pathLst>
            </a:custGeom>
            <a:solidFill>
              <a:schemeClr val="tx1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5491326" cy="1576070"/>
            </a:xfrm>
            <a:custGeom>
              <a:avLst/>
              <a:gdLst/>
              <a:ahLst/>
              <a:cxnLst/>
              <a:rect l="l" t="t" r="r" b="b"/>
              <a:pathLst>
                <a:path w="5491326" h="1576070">
                  <a:moveTo>
                    <a:pt x="0" y="0"/>
                  </a:moveTo>
                  <a:lnTo>
                    <a:pt x="5491326" y="0"/>
                  </a:lnTo>
                  <a:lnTo>
                    <a:pt x="5491326" y="1576070"/>
                  </a:lnTo>
                  <a:lnTo>
                    <a:pt x="0" y="157607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831495" y="1092978"/>
            <a:ext cx="7687790" cy="2046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ru-RU" sz="2400" dirty="0">
                <a:solidFill>
                  <a:srgbClr val="000000"/>
                </a:solidFill>
                <a:latin typeface="Circe" panose="020B0502020203020203" pitchFamily="34" charset="-52"/>
              </a:rPr>
              <a:t>Решение по подбору </a:t>
            </a:r>
            <a:r>
              <a:rPr lang="ru-RU" sz="2400" dirty="0">
                <a:solidFill>
                  <a:srgbClr val="000000"/>
                </a:solidFill>
                <a:latin typeface="Circe" panose="020B0502020203020203" pitchFamily="34" charset="-52"/>
              </a:rPr>
              <a:t>локаций </a:t>
            </a:r>
            <a:endParaRPr lang="ru-RU" sz="2400" dirty="0" smtClean="0">
              <a:solidFill>
                <a:srgbClr val="000000"/>
              </a:solidFill>
              <a:latin typeface="Circe" panose="020B0502020203020203" pitchFamily="34" charset="-52"/>
            </a:endParaRPr>
          </a:p>
          <a:p>
            <a:pPr algn="ctr"/>
            <a:r>
              <a:rPr lang="ru-RU" sz="2400" dirty="0" smtClean="0">
                <a:solidFill>
                  <a:srgbClr val="000000"/>
                </a:solidFill>
                <a:latin typeface="Circe" panose="020B0502020203020203" pitchFamily="34" charset="-52"/>
              </a:rPr>
              <a:t>для </a:t>
            </a:r>
            <a:r>
              <a:rPr lang="ru-RU" sz="2400" dirty="0">
                <a:solidFill>
                  <a:srgbClr val="000000"/>
                </a:solidFill>
                <a:latin typeface="Circe" panose="020B0502020203020203" pitchFamily="34" charset="-52"/>
              </a:rPr>
              <a:t>размещения </a:t>
            </a:r>
            <a:r>
              <a:rPr lang="ru-RU" sz="2400" dirty="0" smtClean="0">
                <a:solidFill>
                  <a:srgbClr val="000000"/>
                </a:solidFill>
                <a:latin typeface="Circe" panose="020B0502020203020203" pitchFamily="34" charset="-52"/>
              </a:rPr>
              <a:t>рекламы. Кейс </a:t>
            </a:r>
            <a:r>
              <a:rPr lang="en-US" sz="2400" dirty="0" smtClean="0">
                <a:solidFill>
                  <a:srgbClr val="000000"/>
                </a:solidFill>
                <a:latin typeface="Circe" panose="020B0502020203020203" pitchFamily="34" charset="-52"/>
              </a:rPr>
              <a:t>Media Wise</a:t>
            </a:r>
            <a:endParaRPr lang="ru-RU" sz="2400" dirty="0">
              <a:solidFill>
                <a:srgbClr val="000000"/>
              </a:solidFill>
              <a:latin typeface="Circe" panose="020B0502020203020203" pitchFamily="34" charset="-52"/>
            </a:endParaRPr>
          </a:p>
          <a:p>
            <a:pPr algn="ctr">
              <a:lnSpc>
                <a:spcPts val="3353"/>
              </a:lnSpc>
            </a:pPr>
            <a:endParaRPr lang="en-US" sz="500" b="1" dirty="0">
              <a:latin typeface="+mj-lt"/>
            </a:endParaRPr>
          </a:p>
          <a:p>
            <a:pPr algn="ctr">
              <a:lnSpc>
                <a:spcPts val="3353"/>
              </a:lnSpc>
            </a:pPr>
            <a:r>
              <a:rPr lang="ru-RU" sz="2000" dirty="0" smtClean="0">
                <a:latin typeface="Circe" panose="020B0502020203020203" pitchFamily="34" charset="-52"/>
              </a:rPr>
              <a:t>Команда: </a:t>
            </a:r>
            <a:r>
              <a:rPr lang="en-US" sz="2000" dirty="0" smtClean="0">
                <a:latin typeface="Circe" panose="020B0502020203020203" pitchFamily="34" charset="-52"/>
              </a:rPr>
              <a:t>DST-OFF </a:t>
            </a:r>
            <a:endParaRPr lang="ru-RU" sz="2000" dirty="0">
              <a:latin typeface="Circe" panose="020B0502020203020203" pitchFamily="34" charset="-52"/>
            </a:endParaRPr>
          </a:p>
          <a:p>
            <a:pPr algn="ctr">
              <a:lnSpc>
                <a:spcPts val="3353"/>
              </a:lnSpc>
            </a:pPr>
            <a:r>
              <a:rPr lang="ru-RU" sz="2000" dirty="0" smtClean="0">
                <a:latin typeface="Circe" panose="020B0502020203020203" pitchFamily="34" charset="-52"/>
              </a:rPr>
              <a:t>5</a:t>
            </a:r>
            <a:r>
              <a:rPr lang="ru-RU" sz="2000" dirty="0" smtClean="0">
                <a:latin typeface="Circe" panose="020B0502020203020203" pitchFamily="34" charset="-52"/>
              </a:rPr>
              <a:t>-6 июля 2024</a:t>
            </a:r>
            <a:endParaRPr lang="ru-RU" sz="2000" dirty="0">
              <a:latin typeface="Circe" panose="020B0502020203020203" pitchFamily="34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93" y="3293130"/>
            <a:ext cx="1382463" cy="9216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56E2742-49AE-FA40-8AFE-1C310ACF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048" y="36803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cs typeface="Futura Medium" panose="020B0602020204020303" pitchFamily="34" charset="-79"/>
              </a:rPr>
              <a:t>Кампании на 18+</a:t>
            </a:r>
            <a:endParaRPr lang="ru-RU" sz="3000" b="1" dirty="0">
              <a:cs typeface="FUTURA MEDIUM" panose="020B0602020204020303" pitchFamily="34" charset="-79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FF609F0-6373-2846-BCD7-EC3AC62B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Подзаголовок 3">
            <a:extLst>
              <a:ext uri="{FF2B5EF4-FFF2-40B4-BE49-F238E27FC236}">
                <a16:creationId xmlns:a16="http://schemas.microsoft.com/office/drawing/2014/main" id="{D80796DF-5F03-5749-9A98-9EA4D8C13D1A}"/>
              </a:ext>
            </a:extLst>
          </p:cNvPr>
          <p:cNvSpPr txBox="1">
            <a:spLocks/>
          </p:cNvSpPr>
          <p:nvPr/>
        </p:nvSpPr>
        <p:spPr>
          <a:xfrm>
            <a:off x="925425" y="2937825"/>
            <a:ext cx="7886700" cy="896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cs typeface="Futura Medium" panose="020B0602020204020303" pitchFamily="34" charset="-79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87" y="783590"/>
            <a:ext cx="6483434" cy="40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6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56E2742-49AE-FA40-8AFE-1C310ACF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048" y="36803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cs typeface="Futura Medium" panose="020B0602020204020303" pitchFamily="34" charset="-79"/>
              </a:rPr>
              <a:t>Кампании с высоким охватом</a:t>
            </a:r>
            <a:endParaRPr lang="ru-RU" sz="3000" b="1" dirty="0">
              <a:cs typeface="FUTURA MEDIUM" panose="020B0602020204020303" pitchFamily="34" charset="-79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FF609F0-6373-2846-BCD7-EC3AC62B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Подзаголовок 3">
            <a:extLst>
              <a:ext uri="{FF2B5EF4-FFF2-40B4-BE49-F238E27FC236}">
                <a16:creationId xmlns:a16="http://schemas.microsoft.com/office/drawing/2014/main" id="{D80796DF-5F03-5749-9A98-9EA4D8C13D1A}"/>
              </a:ext>
            </a:extLst>
          </p:cNvPr>
          <p:cNvSpPr txBox="1">
            <a:spLocks/>
          </p:cNvSpPr>
          <p:nvPr/>
        </p:nvSpPr>
        <p:spPr>
          <a:xfrm>
            <a:off x="925425" y="2937825"/>
            <a:ext cx="7886700" cy="896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cs typeface="Futura Medium" panose="020B0602020204020303" pitchFamily="34" charset="-79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25" y="741145"/>
            <a:ext cx="5717407" cy="429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5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b2ee6a537_2_10"/>
          <p:cNvSpPr/>
          <p:nvPr/>
        </p:nvSpPr>
        <p:spPr>
          <a:xfrm>
            <a:off x="425352" y="1327381"/>
            <a:ext cx="2062247" cy="398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1200" dirty="0"/>
              <a:t>Первый рабочий прототип для внедрения</a:t>
            </a:r>
          </a:p>
        </p:txBody>
      </p:sp>
      <p:sp>
        <p:nvSpPr>
          <p:cNvPr id="5" name="Google Shape;101;gab2ee6a537_2_10">
            <a:extLst>
              <a:ext uri="{FF2B5EF4-FFF2-40B4-BE49-F238E27FC236}">
                <a16:creationId xmlns:a16="http://schemas.microsoft.com/office/drawing/2014/main" id="{31AF621C-D38F-48C0-AF94-C1CD85F293EA}"/>
              </a:ext>
            </a:extLst>
          </p:cNvPr>
          <p:cNvSpPr/>
          <p:nvPr/>
        </p:nvSpPr>
        <p:spPr>
          <a:xfrm>
            <a:off x="473082" y="3232152"/>
            <a:ext cx="8125721" cy="124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64306" indent="-166211">
              <a:lnSpc>
                <a:spcPct val="150000"/>
              </a:lnSpc>
              <a:buClr>
                <a:srgbClr val="FFFFFF"/>
              </a:buClr>
              <a:buSzPts val="2000"/>
              <a:buChar char="•"/>
            </a:pPr>
            <a:endParaRPr lang="ru-RU" sz="1500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03A20F86-F01E-4D4C-ADB1-4978E347DF72}"/>
              </a:ext>
            </a:extLst>
          </p:cNvPr>
          <p:cNvCxnSpPr/>
          <p:nvPr/>
        </p:nvCxnSpPr>
        <p:spPr>
          <a:xfrm>
            <a:off x="361021" y="2897924"/>
            <a:ext cx="8175237" cy="6969"/>
          </a:xfrm>
          <a:prstGeom prst="straightConnector1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677696F6-B30A-4339-A19D-CF33E05472F1}"/>
              </a:ext>
            </a:extLst>
          </p:cNvPr>
          <p:cNvSpPr/>
          <p:nvPr/>
        </p:nvSpPr>
        <p:spPr>
          <a:xfrm>
            <a:off x="307879" y="2789025"/>
            <a:ext cx="236963" cy="24393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rgbClr val="0070C0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84EB013-F0CF-4466-8395-E4B4E3475620}"/>
              </a:ext>
            </a:extLst>
          </p:cNvPr>
          <p:cNvSpPr/>
          <p:nvPr/>
        </p:nvSpPr>
        <p:spPr>
          <a:xfrm>
            <a:off x="3012049" y="2775086"/>
            <a:ext cx="236963" cy="24393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D0FC6-CE81-437D-95F9-817F6F3E6062}"/>
              </a:ext>
            </a:extLst>
          </p:cNvPr>
          <p:cNvSpPr txBox="1"/>
          <p:nvPr/>
        </p:nvSpPr>
        <p:spPr>
          <a:xfrm>
            <a:off x="2686050" y="2463025"/>
            <a:ext cx="87955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50">
                <a:solidFill>
                  <a:srgbClr val="0070C0"/>
                </a:solidFill>
              </a:rPr>
              <a:t>4 месяца</a:t>
            </a:r>
            <a:endParaRPr lang="ru-RU" sz="135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126F6D5-3416-40AC-9391-C8565A0CF678}"/>
              </a:ext>
            </a:extLst>
          </p:cNvPr>
          <p:cNvSpPr/>
          <p:nvPr/>
        </p:nvSpPr>
        <p:spPr>
          <a:xfrm>
            <a:off x="5716220" y="2775086"/>
            <a:ext cx="236963" cy="24393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1A3B0E-88B6-4883-B159-266301136DCD}"/>
              </a:ext>
            </a:extLst>
          </p:cNvPr>
          <p:cNvSpPr txBox="1"/>
          <p:nvPr/>
        </p:nvSpPr>
        <p:spPr>
          <a:xfrm>
            <a:off x="5076593" y="1320026"/>
            <a:ext cx="1506809" cy="484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350" dirty="0"/>
              <a:t>Готовый продукт (релиз)</a:t>
            </a:r>
            <a:endParaRPr lang="ru-RU" sz="1350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326752BF-343B-42AB-BC95-337B822F7A39}"/>
              </a:ext>
            </a:extLst>
          </p:cNvPr>
          <p:cNvSpPr/>
          <p:nvPr/>
        </p:nvSpPr>
        <p:spPr>
          <a:xfrm>
            <a:off x="8420391" y="2789025"/>
            <a:ext cx="236963" cy="24393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5900A-077D-4D21-B6A1-382C4CE99A44}"/>
              </a:ext>
            </a:extLst>
          </p:cNvPr>
          <p:cNvSpPr txBox="1"/>
          <p:nvPr/>
        </p:nvSpPr>
        <p:spPr>
          <a:xfrm>
            <a:off x="8003788" y="2463026"/>
            <a:ext cx="105379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350" dirty="0">
                <a:solidFill>
                  <a:srgbClr val="0070C0"/>
                </a:solidFill>
              </a:rPr>
              <a:t>8</a:t>
            </a:r>
            <a:r>
              <a:rPr lang="en-US" sz="1350" dirty="0">
                <a:solidFill>
                  <a:srgbClr val="0070C0"/>
                </a:solidFill>
              </a:rPr>
              <a:t> месяцев</a:t>
            </a:r>
            <a:endParaRPr lang="ru-RU" sz="1350" dirty="0"/>
          </a:p>
        </p:txBody>
      </p:sp>
      <p:sp>
        <p:nvSpPr>
          <p:cNvPr id="17" name="Google Shape;101;gab2ee6a537_2_10">
            <a:extLst>
              <a:ext uri="{FF2B5EF4-FFF2-40B4-BE49-F238E27FC236}">
                <a16:creationId xmlns:a16="http://schemas.microsoft.com/office/drawing/2014/main" id="{9B9CB7A3-A6B1-4027-92C5-E480C0283DDA}"/>
              </a:ext>
            </a:extLst>
          </p:cNvPr>
          <p:cNvSpPr/>
          <p:nvPr/>
        </p:nvSpPr>
        <p:spPr>
          <a:xfrm>
            <a:off x="96729" y="3043975"/>
            <a:ext cx="1295600" cy="38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1350" dirty="0">
                <a:solidFill>
                  <a:srgbClr val="0070C0"/>
                </a:solidFill>
              </a:rPr>
              <a:t>2 месяца</a:t>
            </a:r>
            <a:endParaRPr lang="ru-RU" sz="1350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5B8BC24-3178-471B-AE93-69B9D24350F7}"/>
              </a:ext>
            </a:extLst>
          </p:cNvPr>
          <p:cNvCxnSpPr/>
          <p:nvPr/>
        </p:nvCxnSpPr>
        <p:spPr>
          <a:xfrm flipH="1">
            <a:off x="423745" y="1831589"/>
            <a:ext cx="0" cy="72482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101;gab2ee6a537_2_10">
            <a:extLst>
              <a:ext uri="{FF2B5EF4-FFF2-40B4-BE49-F238E27FC236}">
                <a16:creationId xmlns:a16="http://schemas.microsoft.com/office/drawing/2014/main" id="{DEFFCC44-931E-460D-9E7F-5C5C43237C6B}"/>
              </a:ext>
            </a:extLst>
          </p:cNvPr>
          <p:cNvSpPr/>
          <p:nvPr/>
        </p:nvSpPr>
        <p:spPr>
          <a:xfrm>
            <a:off x="2187582" y="3936073"/>
            <a:ext cx="1888008" cy="307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/>
              <a:t>MVP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795352B-A374-4092-BAA1-234362E77CE8}"/>
              </a:ext>
            </a:extLst>
          </p:cNvPr>
          <p:cNvCxnSpPr>
            <a:cxnSpLocks/>
          </p:cNvCxnSpPr>
          <p:nvPr/>
        </p:nvCxnSpPr>
        <p:spPr>
          <a:xfrm flipH="1">
            <a:off x="3127916" y="3211552"/>
            <a:ext cx="0" cy="72482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8ACD61-11DF-4DF7-8A5F-69C3EFF67565}"/>
              </a:ext>
            </a:extLst>
          </p:cNvPr>
          <p:cNvSpPr txBox="1"/>
          <p:nvPr/>
        </p:nvSpPr>
        <p:spPr>
          <a:xfrm>
            <a:off x="5369312" y="3090281"/>
            <a:ext cx="9910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350" dirty="0">
                <a:solidFill>
                  <a:srgbClr val="0070C0"/>
                </a:solidFill>
              </a:rPr>
              <a:t>6</a:t>
            </a:r>
            <a:r>
              <a:rPr lang="en-US" sz="1350" dirty="0">
                <a:solidFill>
                  <a:srgbClr val="0070C0"/>
                </a:solidFill>
              </a:rPr>
              <a:t> месяцев</a:t>
            </a:r>
            <a:endParaRPr lang="ru-RU" sz="1350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FD729B9-A955-44C6-8081-7BB1687E56F4}"/>
              </a:ext>
            </a:extLst>
          </p:cNvPr>
          <p:cNvCxnSpPr>
            <a:cxnSpLocks/>
          </p:cNvCxnSpPr>
          <p:nvPr/>
        </p:nvCxnSpPr>
        <p:spPr>
          <a:xfrm flipH="1">
            <a:off x="5832086" y="1845528"/>
            <a:ext cx="0" cy="72482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D2FEAB-9B2E-4708-9876-EB911DE94EBF}"/>
              </a:ext>
            </a:extLst>
          </p:cNvPr>
          <p:cNvSpPr txBox="1"/>
          <p:nvPr/>
        </p:nvSpPr>
        <p:spPr>
          <a:xfrm>
            <a:off x="7055934" y="4024197"/>
            <a:ext cx="2085278" cy="484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50" dirty="0" err="1"/>
              <a:t>Расширенный</a:t>
            </a:r>
            <a:r>
              <a:rPr lang="en-US" sz="1350" dirty="0"/>
              <a:t> продукт </a:t>
            </a:r>
            <a:r>
              <a:rPr lang="en-US" sz="1350" dirty="0" err="1"/>
              <a:t>с</a:t>
            </a:r>
            <a:r>
              <a:rPr lang="en-US" sz="1350" dirty="0"/>
              <a:t> </a:t>
            </a:r>
            <a:r>
              <a:rPr lang="en-US" sz="1350" dirty="0" err="1"/>
              <a:t>множеством</a:t>
            </a:r>
            <a:r>
              <a:rPr lang="en-US" sz="1350" dirty="0"/>
              <a:t> </a:t>
            </a:r>
            <a:r>
              <a:rPr lang="en-US" sz="1350" dirty="0" err="1"/>
              <a:t>сценариев</a:t>
            </a:r>
            <a:endParaRPr lang="ru-RU" sz="1350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12A340F-455D-420C-90A5-E40BE966A403}"/>
              </a:ext>
            </a:extLst>
          </p:cNvPr>
          <p:cNvCxnSpPr>
            <a:cxnSpLocks/>
          </p:cNvCxnSpPr>
          <p:nvPr/>
        </p:nvCxnSpPr>
        <p:spPr>
          <a:xfrm flipH="1">
            <a:off x="8536257" y="3232461"/>
            <a:ext cx="0" cy="72482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101;gab2ee6a537_2_10">
            <a:extLst>
              <a:ext uri="{FF2B5EF4-FFF2-40B4-BE49-F238E27FC236}">
                <a16:creationId xmlns:a16="http://schemas.microsoft.com/office/drawing/2014/main" id="{B62AD2A9-6EC2-4190-8568-C1936A1E2E95}"/>
              </a:ext>
            </a:extLst>
          </p:cNvPr>
          <p:cNvSpPr/>
          <p:nvPr/>
        </p:nvSpPr>
        <p:spPr>
          <a:xfrm>
            <a:off x="1476692" y="4674841"/>
            <a:ext cx="3421301" cy="38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1350" b="1" dirty="0">
                <a:solidFill>
                  <a:srgbClr val="0070C0"/>
                </a:solidFill>
              </a:rPr>
              <a:t>Командный состав - </a:t>
            </a:r>
            <a:r>
              <a:rPr lang="ru-RU" sz="1350" b="1" dirty="0">
                <a:solidFill>
                  <a:srgbClr val="FF0000"/>
                </a:solidFill>
              </a:rPr>
              <a:t>3</a:t>
            </a:r>
            <a:r>
              <a:rPr lang="ru-RU" sz="1350" b="1" dirty="0">
                <a:solidFill>
                  <a:srgbClr val="0070C0"/>
                </a:solidFill>
              </a:rPr>
              <a:t> разработчика</a:t>
            </a:r>
            <a:endParaRPr lang="ru-RU" sz="1350" b="1" dirty="0"/>
          </a:p>
        </p:txBody>
      </p:sp>
      <p:sp>
        <p:nvSpPr>
          <p:cNvPr id="26" name="Google Shape;101;gab2ee6a537_2_10">
            <a:extLst>
              <a:ext uri="{FF2B5EF4-FFF2-40B4-BE49-F238E27FC236}">
                <a16:creationId xmlns:a16="http://schemas.microsoft.com/office/drawing/2014/main" id="{21C77EEA-5B4F-4389-A9B7-DB15BFBA6750}"/>
              </a:ext>
            </a:extLst>
          </p:cNvPr>
          <p:cNvSpPr/>
          <p:nvPr/>
        </p:nvSpPr>
        <p:spPr>
          <a:xfrm>
            <a:off x="96729" y="3392450"/>
            <a:ext cx="1379234" cy="36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1350" dirty="0">
                <a:solidFill>
                  <a:srgbClr val="0070C0"/>
                </a:solidFill>
              </a:rPr>
              <a:t>600 000 рублей</a:t>
            </a:r>
            <a:endParaRPr lang="ru-RU" sz="1350" dirty="0"/>
          </a:p>
        </p:txBody>
      </p:sp>
      <p:sp>
        <p:nvSpPr>
          <p:cNvPr id="28" name="Google Shape;101;gab2ee6a537_2_10">
            <a:extLst>
              <a:ext uri="{FF2B5EF4-FFF2-40B4-BE49-F238E27FC236}">
                <a16:creationId xmlns:a16="http://schemas.microsoft.com/office/drawing/2014/main" id="{5BE1BDDA-BDA7-42C5-9F6D-7A0CE2724423}"/>
              </a:ext>
            </a:extLst>
          </p:cNvPr>
          <p:cNvSpPr/>
          <p:nvPr/>
        </p:nvSpPr>
        <p:spPr>
          <a:xfrm>
            <a:off x="2354850" y="2103089"/>
            <a:ext cx="1553472" cy="36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1350">
                <a:solidFill>
                  <a:srgbClr val="0070C0"/>
                </a:solidFill>
              </a:rPr>
              <a:t>1 100 000 рублей</a:t>
            </a:r>
            <a:endParaRPr lang="ru-RU" sz="1350"/>
          </a:p>
        </p:txBody>
      </p:sp>
      <p:sp>
        <p:nvSpPr>
          <p:cNvPr id="29" name="Google Shape;101;gab2ee6a537_2_10">
            <a:extLst>
              <a:ext uri="{FF2B5EF4-FFF2-40B4-BE49-F238E27FC236}">
                <a16:creationId xmlns:a16="http://schemas.microsoft.com/office/drawing/2014/main" id="{563767DB-090A-4040-89EF-44A5E7F68EF2}"/>
              </a:ext>
            </a:extLst>
          </p:cNvPr>
          <p:cNvSpPr/>
          <p:nvPr/>
        </p:nvSpPr>
        <p:spPr>
          <a:xfrm>
            <a:off x="5093869" y="3392449"/>
            <a:ext cx="1546502" cy="36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1350" dirty="0">
                <a:solidFill>
                  <a:srgbClr val="0070C0"/>
                </a:solidFill>
              </a:rPr>
              <a:t>2 200 000 рублей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220FEC-728E-4C9A-AC3B-3998F798F894}"/>
              </a:ext>
            </a:extLst>
          </p:cNvPr>
          <p:cNvSpPr txBox="1"/>
          <p:nvPr/>
        </p:nvSpPr>
        <p:spPr>
          <a:xfrm>
            <a:off x="7529862" y="2142428"/>
            <a:ext cx="152771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3 </a:t>
            </a:r>
            <a:r>
              <a:rPr lang="ru-RU" sz="1350" dirty="0">
                <a:solidFill>
                  <a:srgbClr val="0070C0"/>
                </a:solidFill>
              </a:rPr>
              <a:t>0</a:t>
            </a:r>
            <a:r>
              <a:rPr lang="en-US" sz="1350" dirty="0">
                <a:solidFill>
                  <a:srgbClr val="0070C0"/>
                </a:solidFill>
              </a:rPr>
              <a:t>00 000 рублей</a:t>
            </a:r>
          </a:p>
        </p:txBody>
      </p:sp>
      <p:sp>
        <p:nvSpPr>
          <p:cNvPr id="30" name="Заголовок 2">
            <a:extLst>
              <a:ext uri="{FF2B5EF4-FFF2-40B4-BE49-F238E27FC236}">
                <a16:creationId xmlns:a16="http://schemas.microsoft.com/office/drawing/2014/main" id="{D76C2038-ED53-784C-A7D2-18E4DF83C605}"/>
              </a:ext>
            </a:extLst>
          </p:cNvPr>
          <p:cNvSpPr txBox="1">
            <a:spLocks/>
          </p:cNvSpPr>
          <p:nvPr/>
        </p:nvSpPr>
        <p:spPr>
          <a:xfrm>
            <a:off x="786346" y="122290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3000" b="1" dirty="0">
                <a:cs typeface="Futura Medium" panose="020B0602020204020303" pitchFamily="34" charset="-79"/>
              </a:rPr>
              <a:t>Реализация решения</a:t>
            </a:r>
            <a:br>
              <a:rPr lang="ru-RU" sz="3000" b="1" dirty="0">
                <a:cs typeface="Futura Medium" panose="020B0602020204020303" pitchFamily="34" charset="-79"/>
              </a:rPr>
            </a:br>
            <a:r>
              <a:rPr lang="ru-RU" sz="3000" b="1" dirty="0">
                <a:cs typeface="Futura Medium" panose="020B0602020204020303" pitchFamily="34" charset="-79"/>
              </a:rPr>
              <a:t>(сроки, стоимость и порядок внедрения)</a:t>
            </a:r>
            <a:endParaRPr lang="ru-RU" sz="3000" b="1" dirty="0"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81901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ACBAF5A-BA2D-794A-A7F7-D49B2F147E9C}"/>
              </a:ext>
            </a:extLst>
          </p:cNvPr>
          <p:cNvSpPr/>
          <p:nvPr/>
        </p:nvSpPr>
        <p:spPr>
          <a:xfrm>
            <a:off x="210551" y="2679298"/>
            <a:ext cx="243886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800" b="1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rPr>
              <a:t>НИКОЛАЙ ГАНИБАЕВ</a:t>
            </a:r>
          </a:p>
          <a:p>
            <a:pPr algn="ctr"/>
            <a:r>
              <a:rPr lang="ru-RU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rPr>
              <a:t>Капитан команды</a:t>
            </a:r>
          </a:p>
          <a:p>
            <a:pPr algn="ctr"/>
            <a:endParaRPr lang="ru-RU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</a:endParaRPr>
          </a:p>
          <a:p>
            <a:pPr lvl="0"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rPr>
              <a:t>Telegram: </a:t>
            </a:r>
            <a:r>
              <a:rPr lang="en-US" sz="8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rPr>
              <a:t>nganibaev</a:t>
            </a:r>
            <a:endParaRPr lang="ru-RU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</a:endParaRPr>
          </a:p>
          <a:p>
            <a:pPr lvl="0" algn="ctr"/>
            <a:r>
              <a:rPr lang="en-US" sz="800" dirty="0">
                <a:latin typeface="Arial" panose="020B0604020202020204" pitchFamily="34" charset="0"/>
                <a:ea typeface="Roboto" panose="02000000000000000000" pitchFamily="2" charset="0"/>
              </a:rPr>
              <a:t>Email: </a:t>
            </a:r>
            <a:r>
              <a:rPr lang="en-US" sz="800" dirty="0" smtClean="0">
                <a:latin typeface="Arial" panose="020B0604020202020204" pitchFamily="34" charset="0"/>
                <a:ea typeface="Roboto" panose="02000000000000000000" pitchFamily="2" charset="0"/>
                <a:hlinkClick r:id="rId3"/>
              </a:rPr>
              <a:t>ganibaev@gmail.com</a:t>
            </a:r>
            <a:r>
              <a:rPr lang="en-US" sz="800" dirty="0" smtClean="0">
                <a:latin typeface="Arial" panose="020B0604020202020204" pitchFamily="34" charset="0"/>
                <a:ea typeface="Roboto" panose="02000000000000000000" pitchFamily="2" charset="0"/>
              </a:rPr>
              <a:t> </a:t>
            </a:r>
            <a:endParaRPr lang="en-US" sz="800" dirty="0">
              <a:latin typeface="Arial" panose="020B0604020202020204" pitchFamily="34" charset="0"/>
              <a:ea typeface="Roboto" panose="02000000000000000000" pitchFamily="2" charset="0"/>
            </a:endParaRPr>
          </a:p>
          <a:p>
            <a:pPr lvl="0" algn="ctr"/>
            <a:r>
              <a:rPr lang="ru-RU" sz="800" dirty="0">
                <a:latin typeface="Arial" panose="020B0604020202020204" pitchFamily="34" charset="0"/>
                <a:ea typeface="Roboto" panose="02000000000000000000" pitchFamily="2" charset="0"/>
              </a:rPr>
              <a:t>Тел. +7</a:t>
            </a:r>
            <a:r>
              <a:rPr lang="en-US" sz="800" dirty="0">
                <a:latin typeface="Arial" panose="020B0604020202020204" pitchFamily="34" charset="0"/>
                <a:ea typeface="Roboto" panose="02000000000000000000" pitchFamily="2" charset="0"/>
              </a:rPr>
              <a:t> </a:t>
            </a:r>
            <a:r>
              <a:rPr lang="ru-RU" sz="800" dirty="0">
                <a:latin typeface="Arial" panose="020B0604020202020204" pitchFamily="34" charset="0"/>
                <a:ea typeface="Roboto" panose="02000000000000000000" pitchFamily="2" charset="0"/>
              </a:rPr>
              <a:t>903</a:t>
            </a:r>
            <a:r>
              <a:rPr lang="en-US" sz="800" dirty="0">
                <a:latin typeface="Arial" panose="020B0604020202020204" pitchFamily="34" charset="0"/>
                <a:ea typeface="Roboto" panose="02000000000000000000" pitchFamily="2" charset="0"/>
              </a:rPr>
              <a:t> </a:t>
            </a:r>
            <a:r>
              <a:rPr lang="ru-RU" sz="800" dirty="0">
                <a:latin typeface="Arial" panose="020B0604020202020204" pitchFamily="34" charset="0"/>
                <a:ea typeface="Roboto" panose="02000000000000000000" pitchFamily="2" charset="0"/>
              </a:rPr>
              <a:t>851</a:t>
            </a:r>
            <a:r>
              <a:rPr lang="en-US" sz="800" dirty="0">
                <a:latin typeface="Arial" panose="020B0604020202020204" pitchFamily="34" charset="0"/>
                <a:ea typeface="Roboto" panose="02000000000000000000" pitchFamily="2" charset="0"/>
              </a:rPr>
              <a:t> </a:t>
            </a:r>
            <a:r>
              <a:rPr lang="ru-RU" sz="800" dirty="0">
                <a:latin typeface="Arial" panose="020B0604020202020204" pitchFamily="34" charset="0"/>
                <a:ea typeface="Roboto" panose="02000000000000000000" pitchFamily="2" charset="0"/>
              </a:rPr>
              <a:t>5919</a:t>
            </a:r>
          </a:p>
          <a:p>
            <a:pPr lvl="0" algn="ctr"/>
            <a:endParaRPr lang="en-US" sz="800" dirty="0" smtClean="0">
              <a:latin typeface="Arial" panose="020B0604020202020204" pitchFamily="34" charset="0"/>
              <a:ea typeface="Roboto" panose="02000000000000000000" pitchFamily="2" charset="0"/>
            </a:endParaRPr>
          </a:p>
          <a:p>
            <a:pPr lvl="0" algn="ctr"/>
            <a:endParaRPr lang="ru-RU" sz="800" dirty="0">
              <a:latin typeface="Arial" panose="020B0604020202020204" pitchFamily="34" charset="0"/>
              <a:ea typeface="Roboto" panose="02000000000000000000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rPr>
              <a:t>Python;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rPr>
              <a:t>Финансовое планирование;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rPr>
              <a:t>Методы моделирования процессов и программные средства для построения моделей;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rPr>
              <a:t>Основы программирования: типы и структуры данных;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rPr>
              <a:t>SQL;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rPr>
              <a:t>Архитектура приложений и базы данных.</a:t>
            </a:r>
            <a:endParaRPr lang="en-US" sz="800" dirty="0" err="1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6878D65-D91F-CB4E-B427-B039ABE4C97E}"/>
              </a:ext>
            </a:extLst>
          </p:cNvPr>
          <p:cNvSpPr/>
          <p:nvPr/>
        </p:nvSpPr>
        <p:spPr>
          <a:xfrm>
            <a:off x="3458146" y="2679298"/>
            <a:ext cx="22277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900" b="1" dirty="0" err="1"/>
              <a:t>Ганибаева</a:t>
            </a:r>
            <a:r>
              <a:rPr lang="ru-RU" sz="900" b="1" dirty="0"/>
              <a:t> </a:t>
            </a:r>
            <a:r>
              <a:rPr lang="ru-RU" sz="900" b="1" dirty="0" smtClean="0"/>
              <a:t>Любовь</a:t>
            </a:r>
          </a:p>
          <a:p>
            <a:pPr lvl="0" algn="ctr"/>
            <a:r>
              <a:rPr lang="en-US" sz="900" dirty="0" smtClean="0"/>
              <a:t>Marketing, Project Management</a:t>
            </a:r>
            <a:endParaRPr lang="ru-RU" sz="900" dirty="0" smtClean="0"/>
          </a:p>
          <a:p>
            <a:pPr lvl="0" algn="ctr"/>
            <a:r>
              <a:rPr lang="ru-RU" sz="900" dirty="0" err="1" smtClean="0"/>
              <a:t>Telegram</a:t>
            </a:r>
            <a:r>
              <a:rPr lang="ru-RU" sz="900" dirty="0"/>
              <a:t>: @Lamoure77</a:t>
            </a:r>
            <a:r>
              <a:rPr lang="ru-RU" sz="900" dirty="0"/>
              <a:t/>
            </a:r>
            <a:br>
              <a:rPr lang="ru-RU" sz="900" dirty="0"/>
            </a:br>
            <a:r>
              <a:rPr lang="ru-RU" sz="900" dirty="0" err="1"/>
              <a:t>Email</a:t>
            </a:r>
            <a:r>
              <a:rPr lang="ru-RU" sz="900" dirty="0"/>
              <a:t>: </a:t>
            </a:r>
            <a:r>
              <a:rPr lang="ru-RU" sz="900" dirty="0">
                <a:hlinkClick r:id="rId4"/>
              </a:rPr>
              <a:t>ganibaeva@mail.ru</a:t>
            </a:r>
            <a:r>
              <a:rPr lang="ru-RU" sz="900" dirty="0"/>
              <a:t/>
            </a:r>
            <a:br>
              <a:rPr lang="ru-RU" sz="900" dirty="0"/>
            </a:br>
            <a:r>
              <a:rPr lang="ru-RU" sz="900" dirty="0"/>
              <a:t>Тел. +7 903 651 </a:t>
            </a:r>
            <a:r>
              <a:rPr lang="ru-RU" sz="900" dirty="0" smtClean="0"/>
              <a:t>6617</a:t>
            </a:r>
            <a:endParaRPr lang="en-US" sz="900" dirty="0" smtClean="0"/>
          </a:p>
          <a:p>
            <a:pPr lvl="0"/>
            <a:endParaRPr lang="en-US" sz="900" dirty="0" smtClean="0"/>
          </a:p>
          <a:p>
            <a:pPr lvl="0"/>
            <a:r>
              <a:rPr lang="ru-RU" sz="900" dirty="0"/>
              <a:t/>
            </a:r>
            <a:br>
              <a:rPr lang="ru-RU" sz="900" dirty="0"/>
            </a:br>
            <a:r>
              <a:rPr lang="ru-RU" sz="900" dirty="0"/>
              <a:t>• </a:t>
            </a:r>
            <a:r>
              <a:rPr lang="ru-RU" sz="900" dirty="0" err="1"/>
              <a:t>Python</a:t>
            </a:r>
            <a:r>
              <a:rPr lang="ru-RU" sz="900" dirty="0"/>
              <a:t>;</a:t>
            </a:r>
            <a:r>
              <a:rPr lang="ru-RU" sz="900" dirty="0"/>
              <a:t/>
            </a:r>
            <a:br>
              <a:rPr lang="ru-RU" sz="900" dirty="0"/>
            </a:br>
            <a:r>
              <a:rPr lang="ru-RU" sz="900" dirty="0"/>
              <a:t>• Финансовое планирование;</a:t>
            </a:r>
            <a:r>
              <a:rPr lang="ru-RU" sz="900" dirty="0"/>
              <a:t/>
            </a:r>
            <a:br>
              <a:rPr lang="ru-RU" sz="900" dirty="0"/>
            </a:br>
            <a:r>
              <a:rPr lang="ru-RU" sz="900" dirty="0"/>
              <a:t>• Методы моделирования процессов и </a:t>
            </a:r>
            <a:r>
              <a:rPr lang="ru-RU" sz="900" dirty="0"/>
              <a:t/>
            </a:r>
            <a:br>
              <a:rPr lang="ru-RU" sz="900" dirty="0"/>
            </a:br>
            <a:r>
              <a:rPr lang="ru-RU" sz="900" dirty="0"/>
              <a:t>программные средства для построения </a:t>
            </a:r>
            <a:r>
              <a:rPr lang="ru-RU" sz="900" dirty="0"/>
              <a:t/>
            </a:r>
            <a:br>
              <a:rPr lang="ru-RU" sz="900" dirty="0"/>
            </a:br>
            <a:r>
              <a:rPr lang="ru-RU" sz="900" dirty="0"/>
              <a:t>моделей;</a:t>
            </a:r>
            <a:r>
              <a:rPr lang="ru-RU" sz="900" dirty="0"/>
              <a:t/>
            </a:r>
            <a:br>
              <a:rPr lang="ru-RU" sz="900" dirty="0"/>
            </a:br>
            <a:r>
              <a:rPr lang="ru-RU" sz="900" dirty="0"/>
              <a:t>• Маркетинг и дизайн</a:t>
            </a:r>
            <a:r>
              <a:rPr lang="ru-RU" sz="900" dirty="0"/>
              <a:t/>
            </a:r>
            <a:br>
              <a:rPr lang="ru-RU" sz="900" dirty="0"/>
            </a:br>
            <a:r>
              <a:rPr lang="ru-RU" sz="900" dirty="0"/>
              <a:t>• </a:t>
            </a:r>
            <a:r>
              <a:rPr lang="ru-RU" sz="900" dirty="0" err="1"/>
              <a:t>Project</a:t>
            </a:r>
            <a:r>
              <a:rPr lang="ru-RU" sz="900" dirty="0"/>
              <a:t> </a:t>
            </a:r>
            <a:r>
              <a:rPr lang="ru-RU" sz="900" dirty="0" err="1"/>
              <a:t>Management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D48DB0B-EB74-C74D-BBFA-5370D9D9C6FF}"/>
              </a:ext>
            </a:extLst>
          </p:cNvPr>
          <p:cNvSpPr/>
          <p:nvPr/>
        </p:nvSpPr>
        <p:spPr>
          <a:xfrm>
            <a:off x="6573477" y="2679298"/>
            <a:ext cx="178683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800" b="1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rPr>
              <a:t>ВАСИФ ФАРАДЖОВ</a:t>
            </a:r>
          </a:p>
          <a:p>
            <a:pPr algn="ctr"/>
            <a:r>
              <a:rPr lang="en-US" sz="800" dirty="0" smtClean="0">
                <a:latin typeface="Arial" panose="020B0604020202020204" pitchFamily="34" charset="0"/>
                <a:ea typeface="Roboto" panose="02000000000000000000" pitchFamily="2" charset="0"/>
              </a:rPr>
              <a:t>Data Science, Marketing</a:t>
            </a:r>
            <a:endParaRPr lang="ru-RU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</a:endParaRPr>
          </a:p>
          <a:p>
            <a:pPr lvl="0" algn="ctr"/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</a:endParaRPr>
          </a:p>
          <a:p>
            <a:pPr lvl="0"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rPr>
              <a:t>Telegram: </a:t>
            </a:r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rPr>
              <a:t>valhal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</a:endParaRPr>
          </a:p>
          <a:p>
            <a:pPr lvl="0"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rPr>
              <a:t>Email: 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hlinkClick r:id="rId5"/>
              </a:rPr>
              <a:t>vasif.faradzhov@yandex.ru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rPr>
              <a:t> 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</a:endParaRPr>
          </a:p>
          <a:p>
            <a:pPr lvl="0" algn="ctr"/>
            <a:r>
              <a:rPr lang="ru-RU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rPr>
              <a:t>Тел. +7 906 062 </a:t>
            </a:r>
            <a:r>
              <a:rPr lang="ru-RU" sz="800" dirty="0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rPr>
              <a:t>9089</a:t>
            </a:r>
            <a:endParaRPr lang="en-US" sz="800" dirty="0" smtClean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</a:endParaRPr>
          </a:p>
          <a:p>
            <a:pPr lvl="0" algn="ctr"/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</a:endParaRPr>
          </a:p>
          <a:p>
            <a:pPr lvl="0" algn="ctr"/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rPr>
              <a:t>Python;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rPr>
              <a:t>Маркетинг и дизайн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rPr>
              <a:t>Project Management;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rPr>
              <a:t>Теория машинного обучения.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BB9C2846-FAE2-7445-ACF5-183110E287C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25286" y="1065570"/>
            <a:ext cx="1409391" cy="1409391"/>
          </a:xfrm>
          <a:prstGeom prst="ellipse">
            <a:avLst/>
          </a:prstGeom>
          <a:ln>
            <a:noFill/>
          </a:ln>
          <a:effectLst>
            <a:softEdge rad="63500"/>
          </a:effectLst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id="{DC4F1BFC-9FE0-6147-84C9-FA5ABCAB122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430" r="10430" b="20859"/>
          <a:stretch/>
        </p:blipFill>
        <p:spPr>
          <a:xfrm flipH="1">
            <a:off x="6724279" y="1065570"/>
            <a:ext cx="1485235" cy="1485235"/>
          </a:xfrm>
          <a:prstGeom prst="ellipse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4F3F6282-F180-4A89-AC8E-11428E908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731" y="13933"/>
            <a:ext cx="7132535" cy="1009201"/>
          </a:xfrm>
        </p:spPr>
        <p:txBody>
          <a:bodyPr>
            <a:noAutofit/>
          </a:bodyPr>
          <a:lstStyle/>
          <a:p>
            <a:r>
              <a:rPr lang="ru-RU" sz="3000" dirty="0">
                <a:effectLst>
                  <a:glow rad="127000">
                    <a:schemeClr val="bg1"/>
                  </a:glow>
                </a:effectLst>
                <a:latin typeface="Circe" panose="020B0502020203020203" pitchFamily="34" charset="-52"/>
                <a:cs typeface="Roboto Black"/>
                <a:sym typeface="Arial"/>
              </a:rPr>
              <a:t>Состав команды</a:t>
            </a:r>
            <a:br>
              <a:rPr lang="ru-RU" sz="3000" dirty="0">
                <a:effectLst>
                  <a:glow rad="127000">
                    <a:schemeClr val="bg1"/>
                  </a:glow>
                </a:effectLst>
                <a:latin typeface="Circe" panose="020B0502020203020203" pitchFamily="34" charset="-52"/>
                <a:cs typeface="Roboto Black"/>
                <a:sym typeface="Arial"/>
              </a:rPr>
            </a:br>
            <a:r>
              <a:rPr lang="ru-RU" sz="3000" dirty="0">
                <a:effectLst>
                  <a:glow rad="127000">
                    <a:schemeClr val="bg1"/>
                  </a:glow>
                </a:effectLst>
                <a:latin typeface="Circe" panose="020B0502020203020203" pitchFamily="34" charset="-52"/>
                <a:cs typeface="Roboto Black"/>
                <a:sym typeface="Arial"/>
              </a:rPr>
              <a:t> </a:t>
            </a:r>
            <a:r>
              <a:rPr lang="en-US" sz="3000" dirty="0">
                <a:effectLst>
                  <a:glow rad="127000">
                    <a:schemeClr val="bg1"/>
                  </a:glow>
                </a:effectLst>
                <a:latin typeface="Circe" panose="020B0502020203020203" pitchFamily="34" charset="-52"/>
                <a:cs typeface="Roboto Black"/>
                <a:sym typeface="Arial"/>
              </a:rPr>
              <a:t>DST-OFF</a:t>
            </a:r>
            <a:endParaRPr lang="ru-RU" sz="3000" dirty="0">
              <a:latin typeface="Circe" panose="020B0502020203020203" pitchFamily="34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3" t="7486" r="20397" b="25824"/>
          <a:stretch/>
        </p:blipFill>
        <p:spPr>
          <a:xfrm>
            <a:off x="3866398" y="1065570"/>
            <a:ext cx="1411200" cy="1388552"/>
          </a:xfrm>
          <a:prstGeom prst="ellipse">
            <a:avLst/>
          </a:prstGeom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18124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56E2742-49AE-FA40-8AFE-1C310ACF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425" y="11539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/>
              <a:t>Задача</a:t>
            </a:r>
            <a:endParaRPr lang="ru-RU" sz="3000" b="1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784725DF-10AB-1F46-BA08-A8E8D08AB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425" y="1695845"/>
            <a:ext cx="7886700" cy="1588089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разработать </a:t>
            </a:r>
            <a:r>
              <a:rPr lang="ru-RU" dirty="0"/>
              <a:t>модель, предсказывающую величину охвата по входным параметрам аудитории и точек, а также решение, которое на основе параметров подбирает лучший набор точек по охвату. </a:t>
            </a:r>
          </a:p>
          <a:p>
            <a:r>
              <a:rPr lang="ru-RU" dirty="0"/>
              <a:t>н</a:t>
            </a:r>
            <a:r>
              <a:rPr lang="ru-RU" dirty="0" smtClean="0"/>
              <a:t>а </a:t>
            </a:r>
            <a:r>
              <a:rPr lang="ru-RU" dirty="0"/>
              <a:t>основе имеющихся пар аудитория-точки необходимо построить модель, которая будет прогнозировать охват наружной рекламы. На основе построенной модели необходимо построить систему предсказания наилучшего набора точек с точки зрения охвата при заданных ограничениях на аудиторию и количество точек.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FF609F0-6373-2846-BCD7-EC3AC62B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Подзаголовок 3">
            <a:extLst>
              <a:ext uri="{FF2B5EF4-FFF2-40B4-BE49-F238E27FC236}">
                <a16:creationId xmlns:a16="http://schemas.microsoft.com/office/drawing/2014/main" id="{D80796DF-5F03-5749-9A98-9EA4D8C13D1A}"/>
              </a:ext>
            </a:extLst>
          </p:cNvPr>
          <p:cNvSpPr txBox="1">
            <a:spLocks/>
          </p:cNvSpPr>
          <p:nvPr/>
        </p:nvSpPr>
        <p:spPr>
          <a:xfrm>
            <a:off x="606392" y="4456497"/>
            <a:ext cx="8205733" cy="58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255264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56E2742-49AE-FA40-8AFE-1C310ACF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425" y="11539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/>
              <a:t>Использованные материалы</a:t>
            </a:r>
            <a:endParaRPr lang="ru-RU" sz="3000" b="1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784725DF-10AB-1F46-BA08-A8E8D08AB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425" y="1695845"/>
            <a:ext cx="7886700" cy="158808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Файл </a:t>
            </a:r>
            <a:r>
              <a:rPr lang="ru-RU" dirty="0" err="1"/>
              <a:t>train_data.json</a:t>
            </a:r>
            <a:r>
              <a:rPr lang="ru-RU" dirty="0"/>
              <a:t> </a:t>
            </a:r>
            <a:r>
              <a:rPr lang="ru-RU" dirty="0" smtClean="0"/>
              <a:t>- </a:t>
            </a:r>
            <a:r>
              <a:rPr lang="ru-RU" dirty="0" err="1"/>
              <a:t>датасет</a:t>
            </a:r>
            <a:r>
              <a:rPr lang="ru-RU" dirty="0"/>
              <a:t> из наблюдений со следующими полями: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1.1</a:t>
            </a:r>
            <a:r>
              <a:rPr lang="ru-RU" dirty="0"/>
              <a:t>. </a:t>
            </a:r>
            <a:r>
              <a:rPr lang="ru-RU" dirty="0" err="1"/>
              <a:t>hash</a:t>
            </a:r>
            <a:r>
              <a:rPr lang="ru-RU" dirty="0"/>
              <a:t> - идентификатор наблюдения;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1.2</a:t>
            </a:r>
            <a:r>
              <a:rPr lang="ru-RU" dirty="0"/>
              <a:t>. </a:t>
            </a:r>
            <a:r>
              <a:rPr lang="ru-RU" dirty="0" err="1"/>
              <a:t>targetAudience</a:t>
            </a:r>
            <a:r>
              <a:rPr lang="ru-RU" dirty="0"/>
              <a:t> - параметры аудитории, а именно возраст, пол и доход (доход является комбинацией букв a, b, c, каждая из которых входит не более одного раза);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1.3</a:t>
            </a:r>
            <a:r>
              <a:rPr lang="ru-RU" dirty="0"/>
              <a:t>. </a:t>
            </a:r>
            <a:r>
              <a:rPr lang="ru-RU" dirty="0" err="1"/>
              <a:t>points</a:t>
            </a:r>
            <a:r>
              <a:rPr lang="ru-RU" dirty="0"/>
              <a:t> - конкретный набор географических положений наружной рекламы и ее направления;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1.4</a:t>
            </a:r>
            <a:r>
              <a:rPr lang="ru-RU" dirty="0"/>
              <a:t>. </a:t>
            </a:r>
            <a:r>
              <a:rPr lang="ru-RU" dirty="0" err="1"/>
              <a:t>value</a:t>
            </a:r>
            <a:r>
              <a:rPr lang="ru-RU" dirty="0"/>
              <a:t> - значение охвата аудитории</a:t>
            </a:r>
            <a:br>
              <a:rPr lang="ru-RU" dirty="0"/>
            </a:br>
            <a:endParaRPr lang="ru-RU" sz="14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FF609F0-6373-2846-BCD7-EC3AC62B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Подзаголовок 3">
            <a:extLst>
              <a:ext uri="{FF2B5EF4-FFF2-40B4-BE49-F238E27FC236}">
                <a16:creationId xmlns:a16="http://schemas.microsoft.com/office/drawing/2014/main" id="{D80796DF-5F03-5749-9A98-9EA4D8C13D1A}"/>
              </a:ext>
            </a:extLst>
          </p:cNvPr>
          <p:cNvSpPr txBox="1">
            <a:spLocks/>
          </p:cNvSpPr>
          <p:nvPr/>
        </p:nvSpPr>
        <p:spPr>
          <a:xfrm>
            <a:off x="606392" y="4456497"/>
            <a:ext cx="8205733" cy="58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72130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4">
            <a:extLst>
              <a:ext uri="{FF2B5EF4-FFF2-40B4-BE49-F238E27FC236}">
                <a16:creationId xmlns:a16="http://schemas.microsoft.com/office/drawing/2014/main" id="{676C824F-5377-E648-AC7C-5B8A6DAB0474}"/>
              </a:ext>
            </a:extLst>
          </p:cNvPr>
          <p:cNvGrpSpPr/>
          <p:nvPr/>
        </p:nvGrpSpPr>
        <p:grpSpPr>
          <a:xfrm>
            <a:off x="4243387" y="2295214"/>
            <a:ext cx="4386263" cy="2333937"/>
            <a:chOff x="0" y="0"/>
            <a:chExt cx="5539586" cy="1624330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1F44EAE-B1A2-AD4E-9789-F7BD30BC663C}"/>
                </a:ext>
              </a:extLst>
            </p:cNvPr>
            <p:cNvSpPr/>
            <p:nvPr/>
          </p:nvSpPr>
          <p:spPr>
            <a:xfrm>
              <a:off x="41910" y="43180"/>
              <a:ext cx="5491326" cy="1576070"/>
            </a:xfrm>
            <a:custGeom>
              <a:avLst/>
              <a:gdLst/>
              <a:ahLst/>
              <a:cxnLst/>
              <a:rect l="l" t="t" r="r" b="b"/>
              <a:pathLst>
                <a:path w="5491326" h="1576070">
                  <a:moveTo>
                    <a:pt x="0" y="0"/>
                  </a:moveTo>
                  <a:lnTo>
                    <a:pt x="5491326" y="0"/>
                  </a:lnTo>
                  <a:lnTo>
                    <a:pt x="5491326" y="1576070"/>
                  </a:lnTo>
                  <a:lnTo>
                    <a:pt x="0" y="1576070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1DFCDC8-FEE1-1E4D-8260-56E59C91F1E0}"/>
                </a:ext>
              </a:extLst>
            </p:cNvPr>
            <p:cNvSpPr/>
            <p:nvPr/>
          </p:nvSpPr>
          <p:spPr>
            <a:xfrm>
              <a:off x="35560" y="35560"/>
              <a:ext cx="5504026" cy="1588770"/>
            </a:xfrm>
            <a:custGeom>
              <a:avLst/>
              <a:gdLst/>
              <a:ahLst/>
              <a:cxnLst/>
              <a:rect l="l" t="t" r="r" b="b"/>
              <a:pathLst>
                <a:path w="5504026" h="1588770">
                  <a:moveTo>
                    <a:pt x="5504026" y="1588770"/>
                  </a:moveTo>
                  <a:lnTo>
                    <a:pt x="0" y="1588770"/>
                  </a:lnTo>
                  <a:lnTo>
                    <a:pt x="0" y="0"/>
                  </a:lnTo>
                  <a:lnTo>
                    <a:pt x="5504026" y="0"/>
                  </a:lnTo>
                  <a:lnTo>
                    <a:pt x="5504026" y="1588770"/>
                  </a:lnTo>
                  <a:close/>
                  <a:moveTo>
                    <a:pt x="12700" y="1576070"/>
                  </a:moveTo>
                  <a:lnTo>
                    <a:pt x="5491326" y="1576070"/>
                  </a:lnTo>
                  <a:lnTo>
                    <a:pt x="5491326" y="12700"/>
                  </a:lnTo>
                  <a:lnTo>
                    <a:pt x="12700" y="12700"/>
                  </a:lnTo>
                  <a:lnTo>
                    <a:pt x="12700" y="1576070"/>
                  </a:ln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3E21CD0-402B-1B40-96D2-2F3E3BC21017}"/>
                </a:ext>
              </a:extLst>
            </p:cNvPr>
            <p:cNvSpPr/>
            <p:nvPr/>
          </p:nvSpPr>
          <p:spPr>
            <a:xfrm>
              <a:off x="0" y="0"/>
              <a:ext cx="5491326" cy="1576070"/>
            </a:xfrm>
            <a:custGeom>
              <a:avLst/>
              <a:gdLst/>
              <a:ahLst/>
              <a:cxnLst/>
              <a:rect l="l" t="t" r="r" b="b"/>
              <a:pathLst>
                <a:path w="5491326" h="1576070">
                  <a:moveTo>
                    <a:pt x="0" y="0"/>
                  </a:moveTo>
                  <a:lnTo>
                    <a:pt x="5491326" y="0"/>
                  </a:lnTo>
                  <a:lnTo>
                    <a:pt x="5491326" y="1576070"/>
                  </a:lnTo>
                  <a:lnTo>
                    <a:pt x="0" y="157607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3" name="Подзаголовок 3">
            <a:extLst>
              <a:ext uri="{FF2B5EF4-FFF2-40B4-BE49-F238E27FC236}">
                <a16:creationId xmlns:a16="http://schemas.microsoft.com/office/drawing/2014/main" id="{488D34DC-A1F3-2949-A190-8B024E246A47}"/>
              </a:ext>
            </a:extLst>
          </p:cNvPr>
          <p:cNvSpPr txBox="1">
            <a:spLocks/>
          </p:cNvSpPr>
          <p:nvPr/>
        </p:nvSpPr>
        <p:spPr>
          <a:xfrm>
            <a:off x="4572001" y="1272124"/>
            <a:ext cx="4240124" cy="3058336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/>
              <a:t>Наше решение </a:t>
            </a:r>
            <a:r>
              <a:rPr lang="ru-RU" sz="1400" dirty="0" smtClean="0"/>
              <a:t>позволяет …</a:t>
            </a:r>
            <a:endParaRPr lang="ru-RU" sz="1400" dirty="0"/>
          </a:p>
          <a:p>
            <a:pPr marL="0" indent="0">
              <a:buNone/>
            </a:pPr>
            <a:r>
              <a:rPr lang="ru-RU" sz="1400" dirty="0"/>
              <a:t>Стек </a:t>
            </a:r>
            <a:r>
              <a:rPr lang="ru-RU" sz="1400" dirty="0" err="1" smtClean="0"/>
              <a:t>демо</a:t>
            </a:r>
            <a:r>
              <a:rPr lang="ru-RU" sz="1400" dirty="0" smtClean="0"/>
              <a:t>-</a:t>
            </a:r>
            <a:r>
              <a:rPr lang="ru-RU" sz="1400" dirty="0" smtClean="0"/>
              <a:t>решения – в </a:t>
            </a:r>
            <a:r>
              <a:rPr lang="en-US" sz="1400" dirty="0" err="1" smtClean="0"/>
              <a:t>streamlit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pPr marL="0" indent="0">
              <a:buNone/>
            </a:pPr>
            <a:r>
              <a:rPr lang="ru-RU" sz="1400" dirty="0" smtClean="0"/>
              <a:t>Уникальность</a:t>
            </a:r>
            <a:r>
              <a:rPr lang="ru-RU" sz="1400" dirty="0"/>
              <a:t>: используется </a:t>
            </a:r>
            <a:r>
              <a:rPr lang="ru-RU" sz="1400" dirty="0" smtClean="0"/>
              <a:t>концептуальное решение путем разделения карты на сегменты.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ru-RU" sz="1400" dirty="0" smtClean="0"/>
              <a:t>Стоимость разработки:</a:t>
            </a:r>
            <a:r>
              <a:rPr lang="en-US" sz="1400" dirty="0" smtClean="0"/>
              <a:t> </a:t>
            </a:r>
            <a:r>
              <a:rPr lang="ru-RU" sz="1400" dirty="0" smtClean="0">
                <a:solidFill>
                  <a:srgbClr val="FF0000"/>
                </a:solidFill>
              </a:rPr>
              <a:t>?</a:t>
            </a:r>
            <a:r>
              <a:rPr lang="en-US" sz="1400" dirty="0" smtClean="0"/>
              <a:t> </a:t>
            </a:r>
            <a:r>
              <a:rPr lang="ru-RU" sz="1400" dirty="0" smtClean="0"/>
              <a:t>млн рублей.</a:t>
            </a:r>
          </a:p>
          <a:p>
            <a:pPr marL="0" indent="0">
              <a:buNone/>
            </a:pPr>
            <a:r>
              <a:rPr lang="ru-RU" sz="1400" dirty="0" smtClean="0"/>
              <a:t>Сроки разработки: пилотная версия - </a:t>
            </a:r>
            <a:r>
              <a:rPr lang="ru-RU" sz="1400" dirty="0" smtClean="0">
                <a:solidFill>
                  <a:srgbClr val="FF0000"/>
                </a:solidFill>
              </a:rPr>
              <a:t>?</a:t>
            </a:r>
            <a:r>
              <a:rPr lang="ru-RU" sz="1400" dirty="0" smtClean="0"/>
              <a:t> </a:t>
            </a:r>
            <a:r>
              <a:rPr lang="ru-RU" sz="1400" dirty="0"/>
              <a:t>м</a:t>
            </a:r>
            <a:r>
              <a:rPr lang="ru-RU" sz="1400" dirty="0" smtClean="0"/>
              <a:t>есяцев.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14" name="Заголовок 2">
            <a:extLst>
              <a:ext uri="{FF2B5EF4-FFF2-40B4-BE49-F238E27FC236}">
                <a16:creationId xmlns:a16="http://schemas.microsoft.com/office/drawing/2014/main" id="{F5897049-BA8B-6F48-82F2-17D124AB9B57}"/>
              </a:ext>
            </a:extLst>
          </p:cNvPr>
          <p:cNvSpPr txBox="1">
            <a:spLocks/>
          </p:cNvSpPr>
          <p:nvPr/>
        </p:nvSpPr>
        <p:spPr>
          <a:xfrm>
            <a:off x="4572000" y="604592"/>
            <a:ext cx="4240125" cy="9941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000" b="1" dirty="0" err="1"/>
              <a:t>Тизер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424774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56E2742-49AE-FA40-8AFE-1C310ACF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51" y="362595"/>
            <a:ext cx="2689058" cy="994172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Circe" panose="020B0502020203020203" pitchFamily="34" charset="-52"/>
              </a:rPr>
              <a:t>По итогам анализа тренировочного сета оставляем только Москву </a:t>
            </a:r>
            <a:br>
              <a:rPr lang="ru-RU" sz="1400" dirty="0">
                <a:latin typeface="Circe" panose="020B0502020203020203" pitchFamily="34" charset="-52"/>
              </a:rPr>
            </a:br>
            <a:endParaRPr lang="ru-RU" sz="1400" b="1" dirty="0">
              <a:latin typeface="Circe" panose="020B0502020203020203" pitchFamily="34" charset="-52"/>
              <a:cs typeface="FUTURA MEDIUM" panose="020B0602020204020303" pitchFamily="34" charset="-79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FF609F0-6373-2846-BCD7-EC3AC62B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Подзаголовок 3">
            <a:extLst>
              <a:ext uri="{FF2B5EF4-FFF2-40B4-BE49-F238E27FC236}">
                <a16:creationId xmlns:a16="http://schemas.microsoft.com/office/drawing/2014/main" id="{D80796DF-5F03-5749-9A98-9EA4D8C13D1A}"/>
              </a:ext>
            </a:extLst>
          </p:cNvPr>
          <p:cNvSpPr txBox="1">
            <a:spLocks/>
          </p:cNvSpPr>
          <p:nvPr/>
        </p:nvSpPr>
        <p:spPr>
          <a:xfrm>
            <a:off x="925425" y="2937825"/>
            <a:ext cx="7886700" cy="896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cs typeface="Futura Medium" panose="020B0602020204020303" pitchFamily="34" charset="-79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390" y="478021"/>
            <a:ext cx="4742815" cy="355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56E2742-49AE-FA40-8AFE-1C310ACF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6" y="9284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Решение на карте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FF609F0-6373-2846-BCD7-EC3AC62B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Подзаголовок 3">
            <a:extLst>
              <a:ext uri="{FF2B5EF4-FFF2-40B4-BE49-F238E27FC236}">
                <a16:creationId xmlns:a16="http://schemas.microsoft.com/office/drawing/2014/main" id="{D80796DF-5F03-5749-9A98-9EA4D8C13D1A}"/>
              </a:ext>
            </a:extLst>
          </p:cNvPr>
          <p:cNvSpPr txBox="1">
            <a:spLocks/>
          </p:cNvSpPr>
          <p:nvPr/>
        </p:nvSpPr>
        <p:spPr>
          <a:xfrm>
            <a:off x="925425" y="2937825"/>
            <a:ext cx="7886700" cy="896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cs typeface="Futura Medium" panose="020B0602020204020303" pitchFamily="34" charset="-79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3" y="1061400"/>
            <a:ext cx="59404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14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56E2742-49AE-FA40-8AFE-1C310ACF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55" y="150600"/>
            <a:ext cx="3935332" cy="994172"/>
          </a:xfrm>
        </p:spPr>
        <p:txBody>
          <a:bodyPr>
            <a:normAutofit fontScale="90000"/>
          </a:bodyPr>
          <a:lstStyle/>
          <a:p>
            <a:r>
              <a:rPr lang="ru-RU" sz="1400" dirty="0">
                <a:latin typeface="Circe" panose="020B0502020203020203" pitchFamily="34" charset="-52"/>
              </a:rPr>
              <a:t>Красным показана низкая эффективность (&lt;0.1)</a:t>
            </a:r>
            <a:br>
              <a:rPr lang="ru-RU" sz="1400" dirty="0">
                <a:latin typeface="Circe" panose="020B0502020203020203" pitchFamily="34" charset="-52"/>
              </a:rPr>
            </a:br>
            <a:r>
              <a:rPr lang="ru-RU" sz="1400" dirty="0">
                <a:latin typeface="Circe" panose="020B0502020203020203" pitchFamily="34" charset="-52"/>
              </a:rPr>
              <a:t>Синим - средняя эффективность (0.1-0.3)</a:t>
            </a:r>
            <a:br>
              <a:rPr lang="ru-RU" sz="1400" dirty="0">
                <a:latin typeface="Circe" panose="020B0502020203020203" pitchFamily="34" charset="-52"/>
              </a:rPr>
            </a:br>
            <a:r>
              <a:rPr lang="ru-RU" sz="1400" dirty="0">
                <a:latin typeface="Circe" panose="020B0502020203020203" pitchFamily="34" charset="-52"/>
              </a:rPr>
              <a:t>Зеленым - высокая (&gt;0.3)</a:t>
            </a:r>
            <a:br>
              <a:rPr lang="ru-RU" sz="1400" dirty="0">
                <a:latin typeface="Circe" panose="020B0502020203020203" pitchFamily="34" charset="-52"/>
              </a:rPr>
            </a:br>
            <a:endParaRPr lang="ru-RU" sz="1400" dirty="0">
              <a:latin typeface="Circe" panose="020B0502020203020203" pitchFamily="34" charset="-52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FF609F0-6373-2846-BCD7-EC3AC62B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Подзаголовок 3">
            <a:extLst>
              <a:ext uri="{FF2B5EF4-FFF2-40B4-BE49-F238E27FC236}">
                <a16:creationId xmlns:a16="http://schemas.microsoft.com/office/drawing/2014/main" id="{D80796DF-5F03-5749-9A98-9EA4D8C13D1A}"/>
              </a:ext>
            </a:extLst>
          </p:cNvPr>
          <p:cNvSpPr txBox="1">
            <a:spLocks/>
          </p:cNvSpPr>
          <p:nvPr/>
        </p:nvSpPr>
        <p:spPr>
          <a:xfrm>
            <a:off x="925425" y="2937825"/>
            <a:ext cx="7886700" cy="896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cs typeface="Futura Medium" panose="020B0602020204020303" pitchFamily="34" charset="-79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306" y="151210"/>
            <a:ext cx="41910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6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56E2742-49AE-FA40-8AFE-1C310ACF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048" y="36803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cs typeface="Futura Medium" panose="020B0602020204020303" pitchFamily="34" charset="-79"/>
              </a:rPr>
              <a:t>Концептуальное решение</a:t>
            </a:r>
            <a:endParaRPr lang="ru-RU" sz="3000" b="1" dirty="0">
              <a:cs typeface="FUTURA MEDIUM" panose="020B0602020204020303" pitchFamily="34" charset="-79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FF609F0-6373-2846-BCD7-EC3AC62B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Подзаголовок 3">
            <a:extLst>
              <a:ext uri="{FF2B5EF4-FFF2-40B4-BE49-F238E27FC236}">
                <a16:creationId xmlns:a16="http://schemas.microsoft.com/office/drawing/2014/main" id="{D80796DF-5F03-5749-9A98-9EA4D8C13D1A}"/>
              </a:ext>
            </a:extLst>
          </p:cNvPr>
          <p:cNvSpPr txBox="1">
            <a:spLocks/>
          </p:cNvSpPr>
          <p:nvPr/>
        </p:nvSpPr>
        <p:spPr>
          <a:xfrm>
            <a:off x="925425" y="2937825"/>
            <a:ext cx="7886700" cy="896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cs typeface="Futura Medium" panose="020B0602020204020303" pitchFamily="34" charset="-79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58" y="902063"/>
            <a:ext cx="4747468" cy="413904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6953" y="902062"/>
            <a:ext cx="381090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rgbClr val="000000"/>
                </a:solidFill>
                <a:latin typeface="Circe" panose="020B0502020203020203" pitchFamily="34" charset="-52"/>
                <a:ea typeface="Calibri" panose="020F0502020204030204" pitchFamily="34" charset="0"/>
              </a:rPr>
              <a:t>Кластеризуем</a:t>
            </a:r>
            <a:r>
              <a:rPr lang="ru-RU" sz="1400" dirty="0">
                <a:solidFill>
                  <a:srgbClr val="000000"/>
                </a:solidFill>
                <a:latin typeface="Circe" panose="020B0502020203020203" pitchFamily="34" charset="-52"/>
                <a:ea typeface="Calibri" panose="020F0502020204030204" pitchFamily="34" charset="0"/>
              </a:rPr>
              <a:t> карту (делим карту на сегменты).</a:t>
            </a:r>
            <a:br>
              <a:rPr lang="ru-RU" sz="1400" dirty="0">
                <a:solidFill>
                  <a:srgbClr val="000000"/>
                </a:solidFill>
                <a:latin typeface="Circe" panose="020B0502020203020203" pitchFamily="34" charset="-52"/>
                <a:ea typeface="Calibri" panose="020F0502020204030204" pitchFamily="34" charset="0"/>
              </a:rPr>
            </a:br>
            <a:r>
              <a:rPr lang="ru-RU" sz="1400" dirty="0">
                <a:solidFill>
                  <a:srgbClr val="000000"/>
                </a:solidFill>
                <a:latin typeface="Circe" panose="020B0502020203020203" pitchFamily="34" charset="-52"/>
                <a:ea typeface="Calibri" panose="020F0502020204030204" pitchFamily="34" charset="0"/>
              </a:rPr>
              <a:t>Модель строим для выявления зависимости результата от количества стендов в каждом кластере с учетом доп. информации (преимущественный азимут, близость ТЦ, дорог, развязок, пробок)</a:t>
            </a:r>
            <a:endParaRPr lang="ru-RU" sz="1400" dirty="0">
              <a:latin typeface="Circe" panose="020B05020202030202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308458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/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</TotalTime>
  <Words>542</Words>
  <Application>Microsoft Office PowerPoint</Application>
  <PresentationFormat>Экран (16:9)</PresentationFormat>
  <Paragraphs>86</Paragraphs>
  <Slides>12</Slides>
  <Notes>4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Roboto</vt:lpstr>
      <vt:lpstr>Calibri Light</vt:lpstr>
      <vt:lpstr>Arial</vt:lpstr>
      <vt:lpstr>Calibri</vt:lpstr>
      <vt:lpstr>FUTURA MEDIUM</vt:lpstr>
      <vt:lpstr>Circe</vt:lpstr>
      <vt:lpstr>Roboto Black</vt:lpstr>
      <vt:lpstr>FUTURA MEDIUM</vt:lpstr>
      <vt:lpstr>Тема Office</vt:lpstr>
      <vt:lpstr>Презентация PowerPoint</vt:lpstr>
      <vt:lpstr>Состав команды  DST-OFF</vt:lpstr>
      <vt:lpstr>Задача</vt:lpstr>
      <vt:lpstr>Использованные материалы</vt:lpstr>
      <vt:lpstr>Презентация PowerPoint</vt:lpstr>
      <vt:lpstr>По итогам анализа тренировочного сета оставляем только Москву  </vt:lpstr>
      <vt:lpstr>Решение на карте</vt:lpstr>
      <vt:lpstr>Красным показана низкая эффективность (&lt;0.1) Синим - средняя эффективность (0.1-0.3) Зеленым - высокая (&gt;0.3) </vt:lpstr>
      <vt:lpstr>Концептуальное решение</vt:lpstr>
      <vt:lpstr>Кампании на 18+</vt:lpstr>
      <vt:lpstr>Кампании с высоким охватом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DST-OFF</dc:title>
  <dc:creator>NAG PFS</dc:creator>
  <cp:lastModifiedBy>Фараджов Васиф Вагифович</cp:lastModifiedBy>
  <cp:revision>27</cp:revision>
  <dcterms:modified xsi:type="dcterms:W3CDTF">2024-07-06T15:35:08Z</dcterms:modified>
</cp:coreProperties>
</file>