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3004800" cy="9753600"/>
  <p:notesSz cx="13004800" cy="9753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1" autoAdjust="0"/>
    <p:restoredTop sz="94660"/>
  </p:normalViewPr>
  <p:slideViewPr>
    <p:cSldViewPr>
      <p:cViewPr varScale="1">
        <p:scale>
          <a:sx n="55" d="100"/>
          <a:sy n="55" d="100"/>
        </p:scale>
        <p:origin x="1411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08100" y="6585464"/>
            <a:ext cx="9138285" cy="2170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4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08100" y="6585464"/>
            <a:ext cx="9138285" cy="2170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4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4101084" y="1978266"/>
                </a:moveTo>
                <a:lnTo>
                  <a:pt x="4099623" y="1909724"/>
                </a:lnTo>
                <a:lnTo>
                  <a:pt x="4096105" y="1840433"/>
                </a:lnTo>
                <a:lnTo>
                  <a:pt x="4090517" y="1770443"/>
                </a:lnTo>
                <a:lnTo>
                  <a:pt x="4082872" y="1699818"/>
                </a:lnTo>
                <a:lnTo>
                  <a:pt x="4073156" y="1628622"/>
                </a:lnTo>
                <a:lnTo>
                  <a:pt x="4061371" y="1556893"/>
                </a:lnTo>
                <a:lnTo>
                  <a:pt x="4047515" y="1484693"/>
                </a:lnTo>
                <a:lnTo>
                  <a:pt x="4031602" y="1412100"/>
                </a:lnTo>
                <a:lnTo>
                  <a:pt x="4013606" y="1339138"/>
                </a:lnTo>
                <a:lnTo>
                  <a:pt x="3993540" y="1265872"/>
                </a:lnTo>
                <a:lnTo>
                  <a:pt x="3982732" y="1229156"/>
                </a:lnTo>
                <a:lnTo>
                  <a:pt x="3971404" y="1192377"/>
                </a:lnTo>
                <a:lnTo>
                  <a:pt x="3959568" y="1155560"/>
                </a:lnTo>
                <a:lnTo>
                  <a:pt x="3947198" y="1118692"/>
                </a:lnTo>
                <a:lnTo>
                  <a:pt x="3934320" y="1081798"/>
                </a:lnTo>
                <a:lnTo>
                  <a:pt x="3920909" y="1044879"/>
                </a:lnTo>
                <a:lnTo>
                  <a:pt x="3906990" y="1007935"/>
                </a:lnTo>
                <a:lnTo>
                  <a:pt x="3892550" y="970991"/>
                </a:lnTo>
                <a:lnTo>
                  <a:pt x="3877589" y="934034"/>
                </a:lnTo>
                <a:lnTo>
                  <a:pt x="3862120" y="897089"/>
                </a:lnTo>
                <a:lnTo>
                  <a:pt x="3846118" y="860145"/>
                </a:lnTo>
                <a:lnTo>
                  <a:pt x="3829596" y="823226"/>
                </a:lnTo>
                <a:lnTo>
                  <a:pt x="3812565" y="786320"/>
                </a:lnTo>
                <a:lnTo>
                  <a:pt x="3795014" y="749452"/>
                </a:lnTo>
                <a:lnTo>
                  <a:pt x="3776929" y="712622"/>
                </a:lnTo>
                <a:lnTo>
                  <a:pt x="3758336" y="675830"/>
                </a:lnTo>
                <a:lnTo>
                  <a:pt x="3739223" y="639102"/>
                </a:lnTo>
                <a:lnTo>
                  <a:pt x="3719588" y="602424"/>
                </a:lnTo>
                <a:lnTo>
                  <a:pt x="3699421" y="565823"/>
                </a:lnTo>
                <a:lnTo>
                  <a:pt x="3678745" y="529285"/>
                </a:lnTo>
                <a:lnTo>
                  <a:pt x="3657549" y="492823"/>
                </a:lnTo>
                <a:lnTo>
                  <a:pt x="3635832" y="456463"/>
                </a:lnTo>
                <a:lnTo>
                  <a:pt x="3613594" y="420192"/>
                </a:lnTo>
                <a:lnTo>
                  <a:pt x="3590823" y="384022"/>
                </a:lnTo>
                <a:lnTo>
                  <a:pt x="3567544" y="347954"/>
                </a:lnTo>
                <a:lnTo>
                  <a:pt x="3543744" y="312000"/>
                </a:lnTo>
                <a:lnTo>
                  <a:pt x="3519424" y="276174"/>
                </a:lnTo>
                <a:lnTo>
                  <a:pt x="3494570" y="240487"/>
                </a:lnTo>
                <a:lnTo>
                  <a:pt x="3469208" y="204927"/>
                </a:lnTo>
                <a:lnTo>
                  <a:pt x="3443313" y="169506"/>
                </a:lnTo>
                <a:lnTo>
                  <a:pt x="3416897" y="134251"/>
                </a:lnTo>
                <a:lnTo>
                  <a:pt x="3389973" y="99136"/>
                </a:lnTo>
                <a:lnTo>
                  <a:pt x="3362515" y="64198"/>
                </a:lnTo>
                <a:lnTo>
                  <a:pt x="3334537" y="29425"/>
                </a:lnTo>
                <a:lnTo>
                  <a:pt x="3310293" y="0"/>
                </a:lnTo>
                <a:lnTo>
                  <a:pt x="0" y="0"/>
                </a:lnTo>
                <a:lnTo>
                  <a:pt x="0" y="1665592"/>
                </a:lnTo>
                <a:lnTo>
                  <a:pt x="14986" y="1668627"/>
                </a:lnTo>
                <a:lnTo>
                  <a:pt x="61201" y="1678952"/>
                </a:lnTo>
                <a:lnTo>
                  <a:pt x="107061" y="1690293"/>
                </a:lnTo>
                <a:lnTo>
                  <a:pt x="152565" y="1702739"/>
                </a:lnTo>
                <a:lnTo>
                  <a:pt x="197662" y="1716392"/>
                </a:lnTo>
                <a:lnTo>
                  <a:pt x="242341" y="1731352"/>
                </a:lnTo>
                <a:lnTo>
                  <a:pt x="286562" y="1747735"/>
                </a:lnTo>
                <a:lnTo>
                  <a:pt x="326720" y="1764030"/>
                </a:lnTo>
                <a:lnTo>
                  <a:pt x="366356" y="1781429"/>
                </a:lnTo>
                <a:lnTo>
                  <a:pt x="405511" y="1799894"/>
                </a:lnTo>
                <a:lnTo>
                  <a:pt x="444169" y="1819389"/>
                </a:lnTo>
                <a:lnTo>
                  <a:pt x="482358" y="1839861"/>
                </a:lnTo>
                <a:lnTo>
                  <a:pt x="520090" y="1861286"/>
                </a:lnTo>
                <a:lnTo>
                  <a:pt x="557403" y="1883625"/>
                </a:lnTo>
                <a:lnTo>
                  <a:pt x="594283" y="1906841"/>
                </a:lnTo>
                <a:lnTo>
                  <a:pt x="630770" y="1930882"/>
                </a:lnTo>
                <a:lnTo>
                  <a:pt x="666864" y="1955723"/>
                </a:lnTo>
                <a:lnTo>
                  <a:pt x="702589" y="1981339"/>
                </a:lnTo>
                <a:lnTo>
                  <a:pt x="737958" y="2007654"/>
                </a:lnTo>
                <a:lnTo>
                  <a:pt x="772985" y="2034667"/>
                </a:lnTo>
                <a:lnTo>
                  <a:pt x="807694" y="2062327"/>
                </a:lnTo>
                <a:lnTo>
                  <a:pt x="842098" y="2090585"/>
                </a:lnTo>
                <a:lnTo>
                  <a:pt x="876211" y="2119414"/>
                </a:lnTo>
                <a:lnTo>
                  <a:pt x="910043" y="2148776"/>
                </a:lnTo>
                <a:lnTo>
                  <a:pt x="943622" y="2178634"/>
                </a:lnTo>
                <a:lnTo>
                  <a:pt x="976947" y="2208936"/>
                </a:lnTo>
                <a:lnTo>
                  <a:pt x="1010056" y="2239670"/>
                </a:lnTo>
                <a:lnTo>
                  <a:pt x="1042962" y="2270772"/>
                </a:lnTo>
                <a:lnTo>
                  <a:pt x="1075664" y="2302218"/>
                </a:lnTo>
                <a:lnTo>
                  <a:pt x="1108176" y="2333968"/>
                </a:lnTo>
                <a:lnTo>
                  <a:pt x="1140548" y="2365984"/>
                </a:lnTo>
                <a:lnTo>
                  <a:pt x="1172756" y="2398230"/>
                </a:lnTo>
                <a:lnTo>
                  <a:pt x="1236814" y="2463228"/>
                </a:lnTo>
                <a:lnTo>
                  <a:pt x="1490408" y="2724721"/>
                </a:lnTo>
                <a:lnTo>
                  <a:pt x="1553781" y="2788932"/>
                </a:lnTo>
                <a:lnTo>
                  <a:pt x="1585556" y="2820657"/>
                </a:lnTo>
                <a:lnTo>
                  <a:pt x="1617408" y="2852077"/>
                </a:lnTo>
                <a:lnTo>
                  <a:pt x="1649361" y="2883141"/>
                </a:lnTo>
                <a:lnTo>
                  <a:pt x="1681416" y="2913837"/>
                </a:lnTo>
                <a:lnTo>
                  <a:pt x="1713611" y="2944101"/>
                </a:lnTo>
                <a:lnTo>
                  <a:pt x="1745945" y="2973921"/>
                </a:lnTo>
                <a:lnTo>
                  <a:pt x="1778431" y="3003232"/>
                </a:lnTo>
                <a:lnTo>
                  <a:pt x="1811096" y="3032010"/>
                </a:lnTo>
                <a:lnTo>
                  <a:pt x="1843951" y="3060217"/>
                </a:lnTo>
                <a:lnTo>
                  <a:pt x="1877009" y="3087814"/>
                </a:lnTo>
                <a:lnTo>
                  <a:pt x="1910295" y="3114764"/>
                </a:lnTo>
                <a:lnTo>
                  <a:pt x="1943811" y="3141027"/>
                </a:lnTo>
                <a:lnTo>
                  <a:pt x="1977593" y="3166554"/>
                </a:lnTo>
                <a:lnTo>
                  <a:pt x="2011641" y="3191332"/>
                </a:lnTo>
                <a:lnTo>
                  <a:pt x="2045982" y="3215297"/>
                </a:lnTo>
                <a:lnTo>
                  <a:pt x="2080628" y="3238436"/>
                </a:lnTo>
                <a:lnTo>
                  <a:pt x="2115591" y="3260687"/>
                </a:lnTo>
                <a:lnTo>
                  <a:pt x="2150884" y="3282035"/>
                </a:lnTo>
                <a:lnTo>
                  <a:pt x="2186533" y="3302419"/>
                </a:lnTo>
                <a:lnTo>
                  <a:pt x="2222550" y="3321812"/>
                </a:lnTo>
                <a:lnTo>
                  <a:pt x="2258949" y="3340176"/>
                </a:lnTo>
                <a:lnTo>
                  <a:pt x="2295753" y="3357473"/>
                </a:lnTo>
                <a:lnTo>
                  <a:pt x="2332964" y="3373666"/>
                </a:lnTo>
                <a:lnTo>
                  <a:pt x="2370620" y="3388728"/>
                </a:lnTo>
                <a:lnTo>
                  <a:pt x="2408707" y="3402596"/>
                </a:lnTo>
                <a:lnTo>
                  <a:pt x="2447277" y="3415233"/>
                </a:lnTo>
                <a:lnTo>
                  <a:pt x="2486317" y="3426625"/>
                </a:lnTo>
                <a:lnTo>
                  <a:pt x="2525852" y="3436721"/>
                </a:lnTo>
                <a:lnTo>
                  <a:pt x="2566378" y="3445573"/>
                </a:lnTo>
                <a:lnTo>
                  <a:pt x="2606471" y="3452876"/>
                </a:lnTo>
                <a:lnTo>
                  <a:pt x="2647594" y="3458857"/>
                </a:lnTo>
                <a:lnTo>
                  <a:pt x="2689275" y="3463379"/>
                </a:lnTo>
                <a:lnTo>
                  <a:pt x="2731541" y="3466427"/>
                </a:lnTo>
                <a:lnTo>
                  <a:pt x="2774391" y="3467951"/>
                </a:lnTo>
                <a:lnTo>
                  <a:pt x="2816733" y="3467951"/>
                </a:lnTo>
                <a:lnTo>
                  <a:pt x="2861932" y="3466261"/>
                </a:lnTo>
                <a:lnTo>
                  <a:pt x="2906661" y="3462985"/>
                </a:lnTo>
                <a:lnTo>
                  <a:pt x="2952038" y="3458032"/>
                </a:lnTo>
                <a:lnTo>
                  <a:pt x="2998101" y="3451352"/>
                </a:lnTo>
                <a:lnTo>
                  <a:pt x="3064179" y="3439134"/>
                </a:lnTo>
                <a:lnTo>
                  <a:pt x="3128213" y="3424301"/>
                </a:lnTo>
                <a:lnTo>
                  <a:pt x="3190227" y="3406914"/>
                </a:lnTo>
                <a:lnTo>
                  <a:pt x="3250209" y="3387026"/>
                </a:lnTo>
                <a:lnTo>
                  <a:pt x="3308159" y="3364712"/>
                </a:lnTo>
                <a:lnTo>
                  <a:pt x="3364065" y="3339998"/>
                </a:lnTo>
                <a:lnTo>
                  <a:pt x="3417951" y="3312972"/>
                </a:lnTo>
                <a:lnTo>
                  <a:pt x="3469792" y="3283674"/>
                </a:lnTo>
                <a:lnTo>
                  <a:pt x="3519589" y="3252165"/>
                </a:lnTo>
                <a:lnTo>
                  <a:pt x="3567353" y="3218497"/>
                </a:lnTo>
                <a:lnTo>
                  <a:pt x="3613086" y="3182721"/>
                </a:lnTo>
                <a:lnTo>
                  <a:pt x="3656761" y="3144913"/>
                </a:lnTo>
                <a:lnTo>
                  <a:pt x="3698417" y="3105112"/>
                </a:lnTo>
                <a:lnTo>
                  <a:pt x="3738016" y="3063367"/>
                </a:lnTo>
                <a:lnTo>
                  <a:pt x="3775570" y="3019755"/>
                </a:lnTo>
                <a:lnTo>
                  <a:pt x="3811092" y="2974327"/>
                </a:lnTo>
                <a:lnTo>
                  <a:pt x="3844556" y="2927134"/>
                </a:lnTo>
                <a:lnTo>
                  <a:pt x="3875976" y="2878239"/>
                </a:lnTo>
                <a:lnTo>
                  <a:pt x="3905351" y="2827693"/>
                </a:lnTo>
                <a:lnTo>
                  <a:pt x="3932682" y="2775547"/>
                </a:lnTo>
                <a:lnTo>
                  <a:pt x="3957967" y="2721864"/>
                </a:lnTo>
                <a:lnTo>
                  <a:pt x="3981196" y="2666708"/>
                </a:lnTo>
                <a:lnTo>
                  <a:pt x="4002367" y="2610116"/>
                </a:lnTo>
                <a:lnTo>
                  <a:pt x="4021493" y="2552166"/>
                </a:lnTo>
                <a:lnTo>
                  <a:pt x="4038562" y="2492895"/>
                </a:lnTo>
                <a:lnTo>
                  <a:pt x="4053573" y="2432367"/>
                </a:lnTo>
                <a:lnTo>
                  <a:pt x="4066540" y="2370645"/>
                </a:lnTo>
                <a:lnTo>
                  <a:pt x="4077436" y="2307780"/>
                </a:lnTo>
                <a:lnTo>
                  <a:pt x="4086288" y="2243823"/>
                </a:lnTo>
                <a:lnTo>
                  <a:pt x="4093070" y="2178837"/>
                </a:lnTo>
                <a:lnTo>
                  <a:pt x="4097807" y="2112886"/>
                </a:lnTo>
                <a:lnTo>
                  <a:pt x="4100474" y="2046008"/>
                </a:lnTo>
                <a:lnTo>
                  <a:pt x="4101033" y="2012238"/>
                </a:lnTo>
                <a:lnTo>
                  <a:pt x="4101084" y="1978266"/>
                </a:lnTo>
                <a:close/>
              </a:path>
              <a:path w="13004800" h="9753600">
                <a:moveTo>
                  <a:pt x="9565513" y="9728200"/>
                </a:moveTo>
                <a:lnTo>
                  <a:pt x="6686207" y="9728200"/>
                </a:lnTo>
                <a:lnTo>
                  <a:pt x="6726148" y="9753600"/>
                </a:lnTo>
                <a:lnTo>
                  <a:pt x="9515183" y="9753600"/>
                </a:lnTo>
                <a:lnTo>
                  <a:pt x="9548825" y="9740900"/>
                </a:lnTo>
                <a:lnTo>
                  <a:pt x="9565513" y="9728200"/>
                </a:lnTo>
                <a:close/>
              </a:path>
              <a:path w="13004800" h="9753600">
                <a:moveTo>
                  <a:pt x="13004800" y="9220200"/>
                </a:moveTo>
                <a:lnTo>
                  <a:pt x="12995974" y="9182100"/>
                </a:lnTo>
                <a:lnTo>
                  <a:pt x="12985420" y="9131300"/>
                </a:lnTo>
                <a:lnTo>
                  <a:pt x="12975019" y="9080500"/>
                </a:lnTo>
                <a:lnTo>
                  <a:pt x="12964782" y="9029700"/>
                </a:lnTo>
                <a:lnTo>
                  <a:pt x="12954699" y="8991600"/>
                </a:lnTo>
                <a:lnTo>
                  <a:pt x="12944767" y="8940800"/>
                </a:lnTo>
                <a:lnTo>
                  <a:pt x="12934988" y="8890000"/>
                </a:lnTo>
                <a:lnTo>
                  <a:pt x="12925362" y="8839200"/>
                </a:lnTo>
                <a:lnTo>
                  <a:pt x="12915887" y="8788400"/>
                </a:lnTo>
                <a:lnTo>
                  <a:pt x="12906578" y="8737600"/>
                </a:lnTo>
                <a:lnTo>
                  <a:pt x="12897422" y="8686800"/>
                </a:lnTo>
                <a:lnTo>
                  <a:pt x="12888417" y="8636000"/>
                </a:lnTo>
                <a:lnTo>
                  <a:pt x="12879565" y="8585200"/>
                </a:lnTo>
                <a:lnTo>
                  <a:pt x="12870866" y="8534400"/>
                </a:lnTo>
                <a:lnTo>
                  <a:pt x="12862319" y="8483600"/>
                </a:lnTo>
                <a:lnTo>
                  <a:pt x="12853937" y="8432800"/>
                </a:lnTo>
                <a:lnTo>
                  <a:pt x="12845707" y="8382000"/>
                </a:lnTo>
                <a:lnTo>
                  <a:pt x="12837630" y="8331200"/>
                </a:lnTo>
                <a:lnTo>
                  <a:pt x="12829705" y="8293100"/>
                </a:lnTo>
                <a:lnTo>
                  <a:pt x="12821933" y="8242300"/>
                </a:lnTo>
                <a:lnTo>
                  <a:pt x="12814326" y="8191500"/>
                </a:lnTo>
                <a:lnTo>
                  <a:pt x="12806871" y="8140700"/>
                </a:lnTo>
                <a:lnTo>
                  <a:pt x="12799555" y="8089900"/>
                </a:lnTo>
                <a:lnTo>
                  <a:pt x="12792418" y="8039100"/>
                </a:lnTo>
                <a:lnTo>
                  <a:pt x="12785420" y="7988300"/>
                </a:lnTo>
                <a:lnTo>
                  <a:pt x="12778575" y="7937500"/>
                </a:lnTo>
                <a:lnTo>
                  <a:pt x="12771895" y="7886700"/>
                </a:lnTo>
                <a:lnTo>
                  <a:pt x="12765367" y="7835900"/>
                </a:lnTo>
                <a:lnTo>
                  <a:pt x="12758992" y="7785100"/>
                </a:lnTo>
                <a:lnTo>
                  <a:pt x="12752781" y="7734300"/>
                </a:lnTo>
                <a:lnTo>
                  <a:pt x="12746711" y="7683500"/>
                </a:lnTo>
                <a:lnTo>
                  <a:pt x="12740805" y="7632700"/>
                </a:lnTo>
                <a:lnTo>
                  <a:pt x="12735052" y="7581900"/>
                </a:lnTo>
                <a:lnTo>
                  <a:pt x="12729451" y="7531100"/>
                </a:lnTo>
                <a:lnTo>
                  <a:pt x="12724003" y="7480300"/>
                </a:lnTo>
                <a:lnTo>
                  <a:pt x="12718720" y="7429500"/>
                </a:lnTo>
                <a:lnTo>
                  <a:pt x="12713589" y="7378700"/>
                </a:lnTo>
                <a:lnTo>
                  <a:pt x="12708611" y="7327900"/>
                </a:lnTo>
                <a:lnTo>
                  <a:pt x="12703785" y="7277100"/>
                </a:lnTo>
                <a:lnTo>
                  <a:pt x="12699111" y="7226300"/>
                </a:lnTo>
                <a:lnTo>
                  <a:pt x="12694603" y="7175500"/>
                </a:lnTo>
                <a:lnTo>
                  <a:pt x="12690247" y="7124700"/>
                </a:lnTo>
                <a:lnTo>
                  <a:pt x="12686043" y="7086600"/>
                </a:lnTo>
                <a:lnTo>
                  <a:pt x="12682004" y="7035800"/>
                </a:lnTo>
                <a:lnTo>
                  <a:pt x="12678105" y="6985000"/>
                </a:lnTo>
                <a:lnTo>
                  <a:pt x="12674372" y="6934200"/>
                </a:lnTo>
                <a:lnTo>
                  <a:pt x="12670790" y="6883400"/>
                </a:lnTo>
                <a:lnTo>
                  <a:pt x="12667361" y="6832600"/>
                </a:lnTo>
                <a:lnTo>
                  <a:pt x="12664097" y="6781800"/>
                </a:lnTo>
                <a:lnTo>
                  <a:pt x="12660986" y="6731000"/>
                </a:lnTo>
                <a:lnTo>
                  <a:pt x="12658027" y="6680200"/>
                </a:lnTo>
                <a:lnTo>
                  <a:pt x="12655220" y="6629400"/>
                </a:lnTo>
                <a:lnTo>
                  <a:pt x="12652578" y="6578600"/>
                </a:lnTo>
                <a:lnTo>
                  <a:pt x="12650076" y="6527800"/>
                </a:lnTo>
                <a:lnTo>
                  <a:pt x="12647740" y="6477000"/>
                </a:lnTo>
                <a:lnTo>
                  <a:pt x="12645568" y="6426200"/>
                </a:lnTo>
                <a:lnTo>
                  <a:pt x="12643536" y="6375400"/>
                </a:lnTo>
                <a:lnTo>
                  <a:pt x="12641669" y="6324600"/>
                </a:lnTo>
                <a:lnTo>
                  <a:pt x="12639955" y="6273800"/>
                </a:lnTo>
                <a:lnTo>
                  <a:pt x="12638392" y="6223000"/>
                </a:lnTo>
                <a:lnTo>
                  <a:pt x="12636995" y="6172200"/>
                </a:lnTo>
                <a:lnTo>
                  <a:pt x="12635751" y="6121400"/>
                </a:lnTo>
                <a:lnTo>
                  <a:pt x="12634659" y="6070600"/>
                </a:lnTo>
                <a:lnTo>
                  <a:pt x="12633719" y="6019800"/>
                </a:lnTo>
                <a:lnTo>
                  <a:pt x="12632944" y="5969000"/>
                </a:lnTo>
                <a:lnTo>
                  <a:pt x="12632322" y="5918200"/>
                </a:lnTo>
                <a:lnTo>
                  <a:pt x="12631852" y="5867400"/>
                </a:lnTo>
                <a:lnTo>
                  <a:pt x="12631534" y="5816600"/>
                </a:lnTo>
                <a:lnTo>
                  <a:pt x="12631534" y="5664200"/>
                </a:lnTo>
                <a:lnTo>
                  <a:pt x="12631852" y="5613400"/>
                </a:lnTo>
                <a:lnTo>
                  <a:pt x="12632309" y="5562600"/>
                </a:lnTo>
                <a:lnTo>
                  <a:pt x="12632944" y="5511800"/>
                </a:lnTo>
                <a:lnTo>
                  <a:pt x="12633719" y="5461000"/>
                </a:lnTo>
                <a:lnTo>
                  <a:pt x="12634659" y="5410200"/>
                </a:lnTo>
                <a:lnTo>
                  <a:pt x="12635751" y="5359400"/>
                </a:lnTo>
                <a:lnTo>
                  <a:pt x="12636995" y="5308600"/>
                </a:lnTo>
                <a:lnTo>
                  <a:pt x="12638392" y="5257800"/>
                </a:lnTo>
                <a:lnTo>
                  <a:pt x="12639955" y="5207000"/>
                </a:lnTo>
                <a:lnTo>
                  <a:pt x="12641669" y="5156200"/>
                </a:lnTo>
                <a:lnTo>
                  <a:pt x="12643549" y="5105400"/>
                </a:lnTo>
                <a:lnTo>
                  <a:pt x="12645581" y="5054600"/>
                </a:lnTo>
                <a:lnTo>
                  <a:pt x="12647765" y="5003800"/>
                </a:lnTo>
                <a:lnTo>
                  <a:pt x="12650102" y="4953000"/>
                </a:lnTo>
                <a:lnTo>
                  <a:pt x="12652604" y="4902200"/>
                </a:lnTo>
                <a:lnTo>
                  <a:pt x="12655245" y="4851400"/>
                </a:lnTo>
                <a:lnTo>
                  <a:pt x="12658065" y="4800600"/>
                </a:lnTo>
                <a:lnTo>
                  <a:pt x="12661024" y="4749800"/>
                </a:lnTo>
                <a:lnTo>
                  <a:pt x="12664148" y="4699000"/>
                </a:lnTo>
                <a:lnTo>
                  <a:pt x="12667425" y="4648200"/>
                </a:lnTo>
                <a:lnTo>
                  <a:pt x="12670866" y="4597400"/>
                </a:lnTo>
                <a:lnTo>
                  <a:pt x="12674460" y="4546600"/>
                </a:lnTo>
                <a:lnTo>
                  <a:pt x="12678207" y="4495800"/>
                </a:lnTo>
                <a:lnTo>
                  <a:pt x="12682106" y="4445000"/>
                </a:lnTo>
                <a:lnTo>
                  <a:pt x="12686170" y="4394200"/>
                </a:lnTo>
                <a:lnTo>
                  <a:pt x="12690386" y="4343400"/>
                </a:lnTo>
                <a:lnTo>
                  <a:pt x="12694768" y="4292600"/>
                </a:lnTo>
                <a:lnTo>
                  <a:pt x="12699289" y="4241800"/>
                </a:lnTo>
                <a:lnTo>
                  <a:pt x="12703988" y="4191000"/>
                </a:lnTo>
                <a:lnTo>
                  <a:pt x="12708827" y="4140200"/>
                </a:lnTo>
                <a:lnTo>
                  <a:pt x="12713830" y="4089400"/>
                </a:lnTo>
                <a:lnTo>
                  <a:pt x="12718987" y="4038600"/>
                </a:lnTo>
                <a:lnTo>
                  <a:pt x="12724295" y="3987800"/>
                </a:lnTo>
                <a:lnTo>
                  <a:pt x="12729769" y="3949700"/>
                </a:lnTo>
                <a:lnTo>
                  <a:pt x="12735395" y="3898900"/>
                </a:lnTo>
                <a:lnTo>
                  <a:pt x="12741186" y="3848100"/>
                </a:lnTo>
                <a:lnTo>
                  <a:pt x="12753061" y="3746500"/>
                </a:lnTo>
                <a:lnTo>
                  <a:pt x="12771120" y="3594100"/>
                </a:lnTo>
                <a:lnTo>
                  <a:pt x="12777115" y="3543300"/>
                </a:lnTo>
                <a:lnTo>
                  <a:pt x="12783045" y="3492500"/>
                </a:lnTo>
                <a:lnTo>
                  <a:pt x="12788875" y="3441700"/>
                </a:lnTo>
                <a:lnTo>
                  <a:pt x="12794552" y="3390900"/>
                </a:lnTo>
                <a:lnTo>
                  <a:pt x="12800063" y="3340100"/>
                </a:lnTo>
                <a:lnTo>
                  <a:pt x="12805372" y="3289300"/>
                </a:lnTo>
                <a:lnTo>
                  <a:pt x="12810439" y="3238500"/>
                </a:lnTo>
                <a:lnTo>
                  <a:pt x="12815227" y="3187700"/>
                </a:lnTo>
                <a:lnTo>
                  <a:pt x="12819710" y="3149600"/>
                </a:lnTo>
                <a:lnTo>
                  <a:pt x="12823838" y="3098800"/>
                </a:lnTo>
                <a:lnTo>
                  <a:pt x="12827597" y="3048000"/>
                </a:lnTo>
                <a:lnTo>
                  <a:pt x="12830937" y="2997200"/>
                </a:lnTo>
                <a:lnTo>
                  <a:pt x="12833833" y="2946400"/>
                </a:lnTo>
                <a:lnTo>
                  <a:pt x="12836258" y="2895600"/>
                </a:lnTo>
                <a:lnTo>
                  <a:pt x="12838163" y="2844800"/>
                </a:lnTo>
                <a:lnTo>
                  <a:pt x="12839510" y="2794000"/>
                </a:lnTo>
                <a:lnTo>
                  <a:pt x="12840284" y="2743200"/>
                </a:lnTo>
                <a:lnTo>
                  <a:pt x="12840386" y="2705100"/>
                </a:lnTo>
                <a:lnTo>
                  <a:pt x="12840424" y="2692400"/>
                </a:lnTo>
                <a:lnTo>
                  <a:pt x="12839929" y="2641600"/>
                </a:lnTo>
                <a:lnTo>
                  <a:pt x="12838735" y="2603500"/>
                </a:lnTo>
                <a:lnTo>
                  <a:pt x="12836830" y="2552700"/>
                </a:lnTo>
                <a:lnTo>
                  <a:pt x="12834163" y="2501900"/>
                </a:lnTo>
                <a:lnTo>
                  <a:pt x="12830709" y="2451100"/>
                </a:lnTo>
                <a:lnTo>
                  <a:pt x="12826441" y="2400300"/>
                </a:lnTo>
                <a:lnTo>
                  <a:pt x="12821298" y="2362200"/>
                </a:lnTo>
                <a:lnTo>
                  <a:pt x="12815278" y="2311400"/>
                </a:lnTo>
                <a:lnTo>
                  <a:pt x="12808318" y="2260600"/>
                </a:lnTo>
                <a:lnTo>
                  <a:pt x="12800406" y="2209800"/>
                </a:lnTo>
                <a:lnTo>
                  <a:pt x="12791504" y="2171700"/>
                </a:lnTo>
                <a:lnTo>
                  <a:pt x="12781560" y="2120900"/>
                </a:lnTo>
                <a:lnTo>
                  <a:pt x="12770561" y="2070100"/>
                </a:lnTo>
                <a:lnTo>
                  <a:pt x="12758458" y="2032000"/>
                </a:lnTo>
                <a:lnTo>
                  <a:pt x="12745238" y="1981200"/>
                </a:lnTo>
                <a:lnTo>
                  <a:pt x="12730836" y="1930400"/>
                </a:lnTo>
                <a:lnTo>
                  <a:pt x="12715240" y="1892300"/>
                </a:lnTo>
                <a:lnTo>
                  <a:pt x="12698413" y="1841500"/>
                </a:lnTo>
                <a:lnTo>
                  <a:pt x="12680302" y="1803400"/>
                </a:lnTo>
                <a:lnTo>
                  <a:pt x="12660897" y="1752600"/>
                </a:lnTo>
                <a:lnTo>
                  <a:pt x="12640158" y="1714500"/>
                </a:lnTo>
                <a:lnTo>
                  <a:pt x="12618047" y="1676400"/>
                </a:lnTo>
                <a:lnTo>
                  <a:pt x="12594527" y="1625600"/>
                </a:lnTo>
                <a:lnTo>
                  <a:pt x="12569571" y="1587500"/>
                </a:lnTo>
                <a:lnTo>
                  <a:pt x="12543142" y="1549400"/>
                </a:lnTo>
                <a:lnTo>
                  <a:pt x="12515342" y="1498600"/>
                </a:lnTo>
                <a:lnTo>
                  <a:pt x="12486500" y="1460500"/>
                </a:lnTo>
                <a:lnTo>
                  <a:pt x="12456617" y="1422400"/>
                </a:lnTo>
                <a:lnTo>
                  <a:pt x="12425744" y="1384300"/>
                </a:lnTo>
                <a:lnTo>
                  <a:pt x="12393879" y="1346200"/>
                </a:lnTo>
                <a:lnTo>
                  <a:pt x="12361062" y="1308100"/>
                </a:lnTo>
                <a:lnTo>
                  <a:pt x="12327306" y="1282700"/>
                </a:lnTo>
                <a:lnTo>
                  <a:pt x="12292660" y="1244600"/>
                </a:lnTo>
                <a:lnTo>
                  <a:pt x="12257126" y="1206500"/>
                </a:lnTo>
                <a:lnTo>
                  <a:pt x="12220753" y="1181100"/>
                </a:lnTo>
                <a:lnTo>
                  <a:pt x="12183529" y="1155700"/>
                </a:lnTo>
                <a:lnTo>
                  <a:pt x="12145518" y="1117600"/>
                </a:lnTo>
                <a:lnTo>
                  <a:pt x="12106732" y="1092200"/>
                </a:lnTo>
                <a:lnTo>
                  <a:pt x="12067184" y="1066800"/>
                </a:lnTo>
                <a:lnTo>
                  <a:pt x="12026913" y="1041400"/>
                </a:lnTo>
                <a:lnTo>
                  <a:pt x="11985943" y="1016000"/>
                </a:lnTo>
                <a:lnTo>
                  <a:pt x="11901996" y="965200"/>
                </a:lnTo>
                <a:lnTo>
                  <a:pt x="11859070" y="939800"/>
                </a:lnTo>
                <a:lnTo>
                  <a:pt x="11815547" y="927100"/>
                </a:lnTo>
                <a:lnTo>
                  <a:pt x="11771440" y="901700"/>
                </a:lnTo>
                <a:lnTo>
                  <a:pt x="11726786" y="889000"/>
                </a:lnTo>
                <a:lnTo>
                  <a:pt x="11681612" y="863600"/>
                </a:lnTo>
                <a:lnTo>
                  <a:pt x="11589791" y="838200"/>
                </a:lnTo>
                <a:lnTo>
                  <a:pt x="11543195" y="812800"/>
                </a:lnTo>
                <a:lnTo>
                  <a:pt x="11304384" y="749300"/>
                </a:lnTo>
                <a:lnTo>
                  <a:pt x="11255629" y="749300"/>
                </a:lnTo>
                <a:lnTo>
                  <a:pt x="11157331" y="723900"/>
                </a:lnTo>
                <a:lnTo>
                  <a:pt x="11107839" y="723900"/>
                </a:lnTo>
                <a:lnTo>
                  <a:pt x="11058157" y="711200"/>
                </a:lnTo>
                <a:lnTo>
                  <a:pt x="11008297" y="711200"/>
                </a:lnTo>
                <a:lnTo>
                  <a:pt x="10958297" y="698500"/>
                </a:lnTo>
                <a:lnTo>
                  <a:pt x="10457688" y="698500"/>
                </a:lnTo>
                <a:lnTo>
                  <a:pt x="10408082" y="711200"/>
                </a:lnTo>
                <a:lnTo>
                  <a:pt x="10358628" y="711200"/>
                </a:lnTo>
                <a:lnTo>
                  <a:pt x="10309339" y="723900"/>
                </a:lnTo>
                <a:lnTo>
                  <a:pt x="10260254" y="723900"/>
                </a:lnTo>
                <a:lnTo>
                  <a:pt x="10211397" y="736600"/>
                </a:lnTo>
                <a:lnTo>
                  <a:pt x="10162781" y="736600"/>
                </a:lnTo>
                <a:lnTo>
                  <a:pt x="9786036" y="838200"/>
                </a:lnTo>
                <a:lnTo>
                  <a:pt x="9740836" y="863600"/>
                </a:lnTo>
                <a:lnTo>
                  <a:pt x="9652013" y="889000"/>
                </a:lnTo>
                <a:lnTo>
                  <a:pt x="9565437" y="939800"/>
                </a:lnTo>
                <a:lnTo>
                  <a:pt x="9523057" y="952500"/>
                </a:lnTo>
                <a:lnTo>
                  <a:pt x="9440227" y="1003300"/>
                </a:lnTo>
                <a:lnTo>
                  <a:pt x="9399841" y="1028700"/>
                </a:lnTo>
                <a:lnTo>
                  <a:pt x="9360167" y="1054100"/>
                </a:lnTo>
                <a:lnTo>
                  <a:pt x="9321228" y="1079500"/>
                </a:lnTo>
                <a:lnTo>
                  <a:pt x="9283065" y="1104900"/>
                </a:lnTo>
                <a:lnTo>
                  <a:pt x="9245702" y="1130300"/>
                </a:lnTo>
                <a:lnTo>
                  <a:pt x="9209151" y="1155700"/>
                </a:lnTo>
                <a:lnTo>
                  <a:pt x="9173451" y="1193800"/>
                </a:lnTo>
                <a:lnTo>
                  <a:pt x="9138615" y="1219200"/>
                </a:lnTo>
                <a:lnTo>
                  <a:pt x="9104681" y="1257300"/>
                </a:lnTo>
                <a:lnTo>
                  <a:pt x="9071673" y="1282700"/>
                </a:lnTo>
                <a:lnTo>
                  <a:pt x="9039606" y="1320800"/>
                </a:lnTo>
                <a:lnTo>
                  <a:pt x="9008529" y="1358900"/>
                </a:lnTo>
                <a:lnTo>
                  <a:pt x="8978443" y="1384300"/>
                </a:lnTo>
                <a:lnTo>
                  <a:pt x="8949385" y="1422400"/>
                </a:lnTo>
                <a:lnTo>
                  <a:pt x="8921382" y="1460500"/>
                </a:lnTo>
                <a:lnTo>
                  <a:pt x="8894458" y="1498600"/>
                </a:lnTo>
                <a:lnTo>
                  <a:pt x="8868639" y="1536700"/>
                </a:lnTo>
                <a:lnTo>
                  <a:pt x="8843950" y="1587500"/>
                </a:lnTo>
                <a:lnTo>
                  <a:pt x="8820417" y="1625600"/>
                </a:lnTo>
                <a:lnTo>
                  <a:pt x="8798065" y="1663700"/>
                </a:lnTo>
                <a:lnTo>
                  <a:pt x="8776919" y="1714500"/>
                </a:lnTo>
                <a:lnTo>
                  <a:pt x="8757869" y="1752600"/>
                </a:lnTo>
                <a:lnTo>
                  <a:pt x="8740064" y="1790700"/>
                </a:lnTo>
                <a:lnTo>
                  <a:pt x="8723490" y="1841500"/>
                </a:lnTo>
                <a:lnTo>
                  <a:pt x="8708123" y="1879600"/>
                </a:lnTo>
                <a:lnTo>
                  <a:pt x="8693963" y="1917700"/>
                </a:lnTo>
                <a:lnTo>
                  <a:pt x="8680971" y="1968500"/>
                </a:lnTo>
                <a:lnTo>
                  <a:pt x="8669147" y="2006600"/>
                </a:lnTo>
                <a:lnTo>
                  <a:pt x="8658466" y="2044700"/>
                </a:lnTo>
                <a:lnTo>
                  <a:pt x="8648916" y="2082800"/>
                </a:lnTo>
                <a:lnTo>
                  <a:pt x="8640483" y="2120900"/>
                </a:lnTo>
                <a:lnTo>
                  <a:pt x="8633142" y="2171700"/>
                </a:lnTo>
                <a:lnTo>
                  <a:pt x="8626894" y="2209800"/>
                </a:lnTo>
                <a:lnTo>
                  <a:pt x="8621712" y="2247900"/>
                </a:lnTo>
                <a:lnTo>
                  <a:pt x="8617572" y="2286000"/>
                </a:lnTo>
                <a:lnTo>
                  <a:pt x="8614473" y="2324100"/>
                </a:lnTo>
                <a:lnTo>
                  <a:pt x="8612391" y="2362200"/>
                </a:lnTo>
                <a:lnTo>
                  <a:pt x="8611311" y="2400300"/>
                </a:lnTo>
                <a:lnTo>
                  <a:pt x="8611222" y="2438400"/>
                </a:lnTo>
                <a:lnTo>
                  <a:pt x="8612099" y="2476500"/>
                </a:lnTo>
                <a:lnTo>
                  <a:pt x="8613927" y="2514600"/>
                </a:lnTo>
                <a:lnTo>
                  <a:pt x="8616709" y="2552700"/>
                </a:lnTo>
                <a:lnTo>
                  <a:pt x="8620392" y="2590800"/>
                </a:lnTo>
                <a:lnTo>
                  <a:pt x="8624989" y="2628900"/>
                </a:lnTo>
                <a:lnTo>
                  <a:pt x="8630488" y="2667000"/>
                </a:lnTo>
                <a:lnTo>
                  <a:pt x="8636851" y="2705100"/>
                </a:lnTo>
                <a:lnTo>
                  <a:pt x="8644064" y="2743200"/>
                </a:lnTo>
                <a:lnTo>
                  <a:pt x="8652129" y="2781300"/>
                </a:lnTo>
                <a:lnTo>
                  <a:pt x="8661019" y="2819400"/>
                </a:lnTo>
                <a:lnTo>
                  <a:pt x="8670722" y="2857500"/>
                </a:lnTo>
                <a:lnTo>
                  <a:pt x="8681212" y="2895600"/>
                </a:lnTo>
                <a:lnTo>
                  <a:pt x="8692477" y="2933700"/>
                </a:lnTo>
                <a:lnTo>
                  <a:pt x="8704516" y="2971800"/>
                </a:lnTo>
                <a:lnTo>
                  <a:pt x="8717293" y="3009900"/>
                </a:lnTo>
                <a:lnTo>
                  <a:pt x="8730793" y="3035300"/>
                </a:lnTo>
                <a:lnTo>
                  <a:pt x="8745017" y="3073400"/>
                </a:lnTo>
                <a:lnTo>
                  <a:pt x="8759927" y="3111500"/>
                </a:lnTo>
                <a:lnTo>
                  <a:pt x="8775522" y="3149600"/>
                </a:lnTo>
                <a:lnTo>
                  <a:pt x="8791791" y="3187700"/>
                </a:lnTo>
                <a:lnTo>
                  <a:pt x="8808707" y="3225800"/>
                </a:lnTo>
                <a:lnTo>
                  <a:pt x="8826246" y="3251200"/>
                </a:lnTo>
                <a:lnTo>
                  <a:pt x="8844407" y="3289300"/>
                </a:lnTo>
                <a:lnTo>
                  <a:pt x="8863178" y="3327400"/>
                </a:lnTo>
                <a:lnTo>
                  <a:pt x="8882520" y="3365500"/>
                </a:lnTo>
                <a:lnTo>
                  <a:pt x="8902433" y="3403600"/>
                </a:lnTo>
                <a:lnTo>
                  <a:pt x="8922906" y="3429000"/>
                </a:lnTo>
                <a:lnTo>
                  <a:pt x="8943911" y="3467100"/>
                </a:lnTo>
                <a:lnTo>
                  <a:pt x="8965438" y="3505200"/>
                </a:lnTo>
                <a:lnTo>
                  <a:pt x="8987472" y="3543300"/>
                </a:lnTo>
                <a:lnTo>
                  <a:pt x="9009990" y="3568700"/>
                </a:lnTo>
                <a:lnTo>
                  <a:pt x="9032977" y="3606800"/>
                </a:lnTo>
                <a:lnTo>
                  <a:pt x="9056433" y="3644900"/>
                </a:lnTo>
                <a:lnTo>
                  <a:pt x="9080322" y="3670300"/>
                </a:lnTo>
                <a:lnTo>
                  <a:pt x="9104630" y="3708400"/>
                </a:lnTo>
                <a:lnTo>
                  <a:pt x="9129357" y="3746500"/>
                </a:lnTo>
                <a:lnTo>
                  <a:pt x="9154465" y="3784600"/>
                </a:lnTo>
                <a:lnTo>
                  <a:pt x="9179954" y="3810000"/>
                </a:lnTo>
                <a:lnTo>
                  <a:pt x="9205798" y="3848100"/>
                </a:lnTo>
                <a:lnTo>
                  <a:pt x="9231998" y="3886200"/>
                </a:lnTo>
                <a:lnTo>
                  <a:pt x="9258516" y="3911600"/>
                </a:lnTo>
                <a:lnTo>
                  <a:pt x="9285351" y="3949700"/>
                </a:lnTo>
                <a:lnTo>
                  <a:pt x="9312478" y="3987800"/>
                </a:lnTo>
                <a:lnTo>
                  <a:pt x="9339885" y="4025900"/>
                </a:lnTo>
                <a:lnTo>
                  <a:pt x="9367558" y="4051300"/>
                </a:lnTo>
                <a:lnTo>
                  <a:pt x="9395473" y="4089400"/>
                </a:lnTo>
                <a:lnTo>
                  <a:pt x="9423616" y="4127500"/>
                </a:lnTo>
                <a:lnTo>
                  <a:pt x="9451988" y="4152900"/>
                </a:lnTo>
                <a:lnTo>
                  <a:pt x="9509303" y="4229100"/>
                </a:lnTo>
                <a:lnTo>
                  <a:pt x="9538208" y="4254500"/>
                </a:lnTo>
                <a:lnTo>
                  <a:pt x="9596476" y="4330700"/>
                </a:lnTo>
                <a:lnTo>
                  <a:pt x="9625800" y="4356100"/>
                </a:lnTo>
                <a:lnTo>
                  <a:pt x="9714306" y="4470400"/>
                </a:lnTo>
                <a:lnTo>
                  <a:pt x="9833026" y="4597400"/>
                </a:lnTo>
                <a:lnTo>
                  <a:pt x="9922002" y="4711700"/>
                </a:lnTo>
                <a:lnTo>
                  <a:pt x="9951580" y="4737100"/>
                </a:lnTo>
                <a:lnTo>
                  <a:pt x="10010470" y="4813300"/>
                </a:lnTo>
                <a:lnTo>
                  <a:pt x="10039769" y="4838700"/>
                </a:lnTo>
                <a:lnTo>
                  <a:pt x="10126866" y="4953000"/>
                </a:lnTo>
                <a:lnTo>
                  <a:pt x="10155580" y="4978400"/>
                </a:lnTo>
                <a:lnTo>
                  <a:pt x="10212438" y="5054600"/>
                </a:lnTo>
                <a:lnTo>
                  <a:pt x="10240543" y="5092700"/>
                </a:lnTo>
                <a:lnTo>
                  <a:pt x="10268420" y="5130800"/>
                </a:lnTo>
                <a:lnTo>
                  <a:pt x="10296042" y="5156200"/>
                </a:lnTo>
                <a:lnTo>
                  <a:pt x="10323398" y="5194300"/>
                </a:lnTo>
                <a:lnTo>
                  <a:pt x="10350475" y="5232400"/>
                </a:lnTo>
                <a:lnTo>
                  <a:pt x="10377246" y="5270500"/>
                </a:lnTo>
                <a:lnTo>
                  <a:pt x="10403700" y="5308600"/>
                </a:lnTo>
                <a:lnTo>
                  <a:pt x="10429824" y="5346700"/>
                </a:lnTo>
                <a:lnTo>
                  <a:pt x="10455618" y="5372100"/>
                </a:lnTo>
                <a:lnTo>
                  <a:pt x="10481031" y="5410200"/>
                </a:lnTo>
                <a:lnTo>
                  <a:pt x="10506075" y="5448300"/>
                </a:lnTo>
                <a:lnTo>
                  <a:pt x="10530713" y="5486400"/>
                </a:lnTo>
                <a:lnTo>
                  <a:pt x="10554945" y="5524500"/>
                </a:lnTo>
                <a:lnTo>
                  <a:pt x="10578757" y="5562600"/>
                </a:lnTo>
                <a:lnTo>
                  <a:pt x="10602112" y="5600700"/>
                </a:lnTo>
                <a:lnTo>
                  <a:pt x="10625023" y="5638800"/>
                </a:lnTo>
                <a:lnTo>
                  <a:pt x="10647451" y="5676900"/>
                </a:lnTo>
                <a:lnTo>
                  <a:pt x="10669384" y="5702300"/>
                </a:lnTo>
                <a:lnTo>
                  <a:pt x="10690809" y="5740400"/>
                </a:lnTo>
                <a:lnTo>
                  <a:pt x="10711713" y="5778500"/>
                </a:lnTo>
                <a:lnTo>
                  <a:pt x="10732084" y="5816600"/>
                </a:lnTo>
                <a:lnTo>
                  <a:pt x="10751896" y="5854700"/>
                </a:lnTo>
                <a:lnTo>
                  <a:pt x="10771137" y="5892800"/>
                </a:lnTo>
                <a:lnTo>
                  <a:pt x="10789780" y="5930900"/>
                </a:lnTo>
                <a:lnTo>
                  <a:pt x="10807827" y="5969000"/>
                </a:lnTo>
                <a:lnTo>
                  <a:pt x="10825251" y="6019800"/>
                </a:lnTo>
                <a:lnTo>
                  <a:pt x="10842041" y="6057900"/>
                </a:lnTo>
                <a:lnTo>
                  <a:pt x="10858183" y="6096000"/>
                </a:lnTo>
                <a:lnTo>
                  <a:pt x="10873651" y="6134100"/>
                </a:lnTo>
                <a:lnTo>
                  <a:pt x="10888434" y="6172200"/>
                </a:lnTo>
                <a:lnTo>
                  <a:pt x="10902518" y="6210300"/>
                </a:lnTo>
                <a:lnTo>
                  <a:pt x="10917072" y="6248400"/>
                </a:lnTo>
                <a:lnTo>
                  <a:pt x="10930928" y="6299200"/>
                </a:lnTo>
                <a:lnTo>
                  <a:pt x="10944098" y="6337300"/>
                </a:lnTo>
                <a:lnTo>
                  <a:pt x="10956582" y="6388100"/>
                </a:lnTo>
                <a:lnTo>
                  <a:pt x="10968406" y="6426200"/>
                </a:lnTo>
                <a:lnTo>
                  <a:pt x="10979544" y="6464300"/>
                </a:lnTo>
                <a:lnTo>
                  <a:pt x="10990021" y="6515100"/>
                </a:lnTo>
                <a:lnTo>
                  <a:pt x="10999838" y="6553200"/>
                </a:lnTo>
                <a:lnTo>
                  <a:pt x="11008995" y="6604000"/>
                </a:lnTo>
                <a:lnTo>
                  <a:pt x="11017504" y="6642100"/>
                </a:lnTo>
                <a:lnTo>
                  <a:pt x="11025353" y="6680200"/>
                </a:lnTo>
                <a:lnTo>
                  <a:pt x="11032554" y="6731000"/>
                </a:lnTo>
                <a:lnTo>
                  <a:pt x="11039119" y="6769100"/>
                </a:lnTo>
                <a:lnTo>
                  <a:pt x="11045050" y="6807200"/>
                </a:lnTo>
                <a:lnTo>
                  <a:pt x="11050346" y="6858000"/>
                </a:lnTo>
                <a:lnTo>
                  <a:pt x="11055020" y="6896100"/>
                </a:lnTo>
                <a:lnTo>
                  <a:pt x="11059058" y="6934200"/>
                </a:lnTo>
                <a:lnTo>
                  <a:pt x="11062487" y="6972300"/>
                </a:lnTo>
                <a:lnTo>
                  <a:pt x="11065294" y="7023100"/>
                </a:lnTo>
                <a:lnTo>
                  <a:pt x="11067491" y="7061200"/>
                </a:lnTo>
                <a:lnTo>
                  <a:pt x="11069079" y="7099300"/>
                </a:lnTo>
                <a:lnTo>
                  <a:pt x="11070069" y="7150100"/>
                </a:lnTo>
                <a:lnTo>
                  <a:pt x="11070463" y="7188200"/>
                </a:lnTo>
                <a:lnTo>
                  <a:pt x="11070260" y="7226300"/>
                </a:lnTo>
                <a:lnTo>
                  <a:pt x="11069472" y="7264400"/>
                </a:lnTo>
                <a:lnTo>
                  <a:pt x="11068101" y="7302500"/>
                </a:lnTo>
                <a:lnTo>
                  <a:pt x="11066145" y="7353300"/>
                </a:lnTo>
                <a:lnTo>
                  <a:pt x="11063605" y="7391400"/>
                </a:lnTo>
                <a:lnTo>
                  <a:pt x="11060506" y="7429500"/>
                </a:lnTo>
                <a:lnTo>
                  <a:pt x="11056836" y="7467600"/>
                </a:lnTo>
                <a:lnTo>
                  <a:pt x="11052607" y="7505700"/>
                </a:lnTo>
                <a:lnTo>
                  <a:pt x="11047806" y="7543800"/>
                </a:lnTo>
                <a:lnTo>
                  <a:pt x="11042460" y="7594600"/>
                </a:lnTo>
                <a:lnTo>
                  <a:pt x="11036567" y="7632700"/>
                </a:lnTo>
                <a:lnTo>
                  <a:pt x="11030115" y="7670800"/>
                </a:lnTo>
                <a:lnTo>
                  <a:pt x="11023130" y="7708900"/>
                </a:lnTo>
                <a:lnTo>
                  <a:pt x="11015612" y="7747000"/>
                </a:lnTo>
                <a:lnTo>
                  <a:pt x="11007560" y="7785100"/>
                </a:lnTo>
                <a:lnTo>
                  <a:pt x="10998975" y="7823200"/>
                </a:lnTo>
                <a:lnTo>
                  <a:pt x="10989869" y="7861300"/>
                </a:lnTo>
                <a:lnTo>
                  <a:pt x="10980242" y="7899400"/>
                </a:lnTo>
                <a:lnTo>
                  <a:pt x="10970095" y="7937500"/>
                </a:lnTo>
                <a:lnTo>
                  <a:pt x="10959440" y="7975600"/>
                </a:lnTo>
                <a:lnTo>
                  <a:pt x="10948289" y="8013700"/>
                </a:lnTo>
                <a:lnTo>
                  <a:pt x="10936618" y="8051800"/>
                </a:lnTo>
                <a:lnTo>
                  <a:pt x="10924464" y="8089900"/>
                </a:lnTo>
                <a:lnTo>
                  <a:pt x="10911802" y="8128000"/>
                </a:lnTo>
                <a:lnTo>
                  <a:pt x="10898657" y="8166100"/>
                </a:lnTo>
                <a:lnTo>
                  <a:pt x="10885030" y="8204200"/>
                </a:lnTo>
                <a:lnTo>
                  <a:pt x="10870921" y="8229600"/>
                </a:lnTo>
                <a:lnTo>
                  <a:pt x="10856328" y="8267700"/>
                </a:lnTo>
                <a:lnTo>
                  <a:pt x="10841279" y="8305800"/>
                </a:lnTo>
                <a:lnTo>
                  <a:pt x="10825747" y="8343900"/>
                </a:lnTo>
                <a:lnTo>
                  <a:pt x="10809757" y="8382000"/>
                </a:lnTo>
                <a:lnTo>
                  <a:pt x="10793311" y="8407400"/>
                </a:lnTo>
                <a:lnTo>
                  <a:pt x="10776407" y="8445500"/>
                </a:lnTo>
                <a:lnTo>
                  <a:pt x="10759046" y="8483600"/>
                </a:lnTo>
                <a:lnTo>
                  <a:pt x="10741254" y="8521700"/>
                </a:lnTo>
                <a:lnTo>
                  <a:pt x="10723004" y="8547100"/>
                </a:lnTo>
                <a:lnTo>
                  <a:pt x="10704335" y="8585200"/>
                </a:lnTo>
                <a:lnTo>
                  <a:pt x="10685221" y="8623300"/>
                </a:lnTo>
                <a:lnTo>
                  <a:pt x="10665676" y="8648700"/>
                </a:lnTo>
                <a:lnTo>
                  <a:pt x="10645712" y="8686800"/>
                </a:lnTo>
                <a:lnTo>
                  <a:pt x="10625328" y="8712200"/>
                </a:lnTo>
                <a:lnTo>
                  <a:pt x="10604525" y="8750300"/>
                </a:lnTo>
                <a:lnTo>
                  <a:pt x="10583316" y="8788400"/>
                </a:lnTo>
                <a:lnTo>
                  <a:pt x="10561688" y="8813800"/>
                </a:lnTo>
                <a:lnTo>
                  <a:pt x="10539667" y="8851900"/>
                </a:lnTo>
                <a:lnTo>
                  <a:pt x="10517251" y="8877300"/>
                </a:lnTo>
                <a:lnTo>
                  <a:pt x="10494429" y="8902700"/>
                </a:lnTo>
                <a:lnTo>
                  <a:pt x="10471226" y="8940800"/>
                </a:lnTo>
                <a:lnTo>
                  <a:pt x="10447642" y="8966200"/>
                </a:lnTo>
                <a:lnTo>
                  <a:pt x="10423665" y="9004300"/>
                </a:lnTo>
                <a:lnTo>
                  <a:pt x="10399319" y="9029700"/>
                </a:lnTo>
                <a:lnTo>
                  <a:pt x="10374592" y="9055100"/>
                </a:lnTo>
                <a:lnTo>
                  <a:pt x="10349509" y="9093200"/>
                </a:lnTo>
                <a:lnTo>
                  <a:pt x="10324059" y="9118600"/>
                </a:lnTo>
                <a:lnTo>
                  <a:pt x="10298239" y="9144000"/>
                </a:lnTo>
                <a:lnTo>
                  <a:pt x="10272077" y="9169400"/>
                </a:lnTo>
                <a:lnTo>
                  <a:pt x="10245560" y="9194800"/>
                </a:lnTo>
                <a:lnTo>
                  <a:pt x="10218699" y="9232900"/>
                </a:lnTo>
                <a:lnTo>
                  <a:pt x="10163950" y="9283700"/>
                </a:lnTo>
                <a:lnTo>
                  <a:pt x="10107866" y="9334500"/>
                </a:lnTo>
                <a:lnTo>
                  <a:pt x="10079330" y="9359900"/>
                </a:lnTo>
                <a:lnTo>
                  <a:pt x="10021316" y="9410700"/>
                </a:lnTo>
                <a:lnTo>
                  <a:pt x="9962045" y="9461500"/>
                </a:lnTo>
                <a:lnTo>
                  <a:pt x="9901568" y="9512300"/>
                </a:lnTo>
                <a:lnTo>
                  <a:pt x="9870884" y="9525000"/>
                </a:lnTo>
                <a:lnTo>
                  <a:pt x="9839909" y="9550400"/>
                </a:lnTo>
                <a:lnTo>
                  <a:pt x="9777120" y="9601200"/>
                </a:lnTo>
                <a:lnTo>
                  <a:pt x="9745294" y="9613900"/>
                </a:lnTo>
                <a:lnTo>
                  <a:pt x="9680854" y="9664700"/>
                </a:lnTo>
                <a:lnTo>
                  <a:pt x="9648228" y="9677400"/>
                </a:lnTo>
                <a:lnTo>
                  <a:pt x="9615348" y="9702800"/>
                </a:lnTo>
                <a:lnTo>
                  <a:pt x="9582213" y="9715500"/>
                </a:lnTo>
                <a:lnTo>
                  <a:pt x="9565513" y="9728200"/>
                </a:lnTo>
                <a:lnTo>
                  <a:pt x="13004800" y="9728200"/>
                </a:lnTo>
                <a:lnTo>
                  <a:pt x="13004800" y="9220200"/>
                </a:lnTo>
                <a:close/>
              </a:path>
            </a:pathLst>
          </a:custGeom>
          <a:solidFill>
            <a:srgbClr val="76D6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0600" y="711200"/>
            <a:ext cx="10986770" cy="1183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45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52500" y="2962165"/>
            <a:ext cx="11049635" cy="5273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imovel.com.br/" TargetMode="External"/><Relationship Id="rId2" Type="http://schemas.openxmlformats.org/officeDocument/2006/relationships/hyperlink" Target="http://www.capital.sp.gov.br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3632200"/>
            <a:ext cx="911606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150" dirty="0">
                <a:solidFill>
                  <a:schemeClr val="tx2"/>
                </a:solidFill>
              </a:rPr>
              <a:t>Relocation</a:t>
            </a:r>
            <a:r>
              <a:rPr sz="8000" spc="10" dirty="0">
                <a:solidFill>
                  <a:schemeClr val="tx2"/>
                </a:solidFill>
              </a:rPr>
              <a:t> </a:t>
            </a:r>
            <a:r>
              <a:rPr sz="8000" spc="229" dirty="0">
                <a:solidFill>
                  <a:schemeClr val="tx2"/>
                </a:solidFill>
              </a:rPr>
              <a:t>Support</a:t>
            </a:r>
            <a:endParaRPr sz="8000" dirty="0">
              <a:solidFill>
                <a:schemeClr val="tx2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8100" y="5059298"/>
            <a:ext cx="10313035" cy="113749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650" dirty="0">
                <a:solidFill>
                  <a:srgbClr val="FFFFFF"/>
                </a:solidFill>
                <a:latin typeface="Arial MT"/>
                <a:cs typeface="Arial MT"/>
              </a:rPr>
              <a:t>Capstone</a:t>
            </a:r>
            <a:r>
              <a:rPr sz="3650" spc="1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50" spc="-10" dirty="0">
                <a:solidFill>
                  <a:srgbClr val="FFFFFF"/>
                </a:solidFill>
                <a:latin typeface="Arial MT"/>
                <a:cs typeface="Arial MT"/>
              </a:rPr>
              <a:t>Presentation</a:t>
            </a:r>
            <a:endParaRPr sz="36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3650" dirty="0">
                <a:solidFill>
                  <a:srgbClr val="FFFFFF"/>
                </a:solidFill>
                <a:latin typeface="Arial MT"/>
                <a:cs typeface="Arial MT"/>
              </a:rPr>
              <a:t>IBM</a:t>
            </a:r>
            <a:r>
              <a:rPr sz="365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50" dirty="0">
                <a:solidFill>
                  <a:srgbClr val="FFFFFF"/>
                </a:solidFill>
                <a:latin typeface="Arial MT"/>
                <a:cs typeface="Arial MT"/>
              </a:rPr>
              <a:t>Applied</a:t>
            </a:r>
            <a:r>
              <a:rPr sz="365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5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365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50" dirty="0">
                <a:solidFill>
                  <a:srgbClr val="FFFFFF"/>
                </a:solidFill>
                <a:latin typeface="Arial MT"/>
                <a:cs typeface="Arial MT"/>
              </a:rPr>
              <a:t>Science</a:t>
            </a:r>
            <a:r>
              <a:rPr sz="365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50" dirty="0">
                <a:solidFill>
                  <a:srgbClr val="FFFFFF"/>
                </a:solidFill>
                <a:latin typeface="Arial MT"/>
                <a:cs typeface="Arial MT"/>
              </a:rPr>
              <a:t>Capstone</a:t>
            </a:r>
            <a:r>
              <a:rPr sz="365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50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365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650" spc="-10" dirty="0">
                <a:solidFill>
                  <a:srgbClr val="FFFFFF"/>
                </a:solidFill>
                <a:latin typeface="Arial MT"/>
                <a:cs typeface="Arial MT"/>
              </a:rPr>
              <a:t>Coursera</a:t>
            </a:r>
            <a:endParaRPr sz="3650" dirty="0">
              <a:latin typeface="Arial MT"/>
              <a:cs typeface="Arial M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AC31E6-75DB-256E-32C5-D135966F7577}"/>
              </a:ext>
            </a:extLst>
          </p:cNvPr>
          <p:cNvSpPr txBox="1"/>
          <p:nvPr/>
        </p:nvSpPr>
        <p:spPr>
          <a:xfrm>
            <a:off x="1701800" y="7086600"/>
            <a:ext cx="9067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</a:rPr>
              <a:t>Nigar Rustamova</a:t>
            </a:r>
            <a:endParaRPr lang="az-Latn-AZ" sz="4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5600" y="673100"/>
            <a:ext cx="9753600" cy="5905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259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5"/>
              </a:spcBef>
            </a:pPr>
            <a:r>
              <a:rPr sz="8000" b="0" dirty="0">
                <a:latin typeface="Arial MT"/>
                <a:cs typeface="Arial MT"/>
              </a:rPr>
              <a:t>São </a:t>
            </a:r>
            <a:r>
              <a:rPr sz="8000" b="0" spc="80" dirty="0">
                <a:latin typeface="Arial MT"/>
                <a:cs typeface="Arial MT"/>
              </a:rPr>
              <a:t>Paulo</a:t>
            </a:r>
            <a:r>
              <a:rPr sz="8000" b="0" spc="5" dirty="0">
                <a:latin typeface="Arial MT"/>
                <a:cs typeface="Arial MT"/>
              </a:rPr>
              <a:t> </a:t>
            </a:r>
            <a:r>
              <a:rPr sz="8000" b="0" spc="114" dirty="0">
                <a:latin typeface="Arial MT"/>
                <a:cs typeface="Arial MT"/>
              </a:rPr>
              <a:t>Regions</a:t>
            </a:r>
            <a:endParaRPr sz="8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700" b="0" dirty="0">
                <a:latin typeface="Arial MT"/>
                <a:cs typeface="Arial MT"/>
              </a:rPr>
              <a:t>Districts</a:t>
            </a:r>
            <a:r>
              <a:rPr sz="3700" b="0" spc="180" dirty="0">
                <a:latin typeface="Arial MT"/>
                <a:cs typeface="Arial MT"/>
              </a:rPr>
              <a:t> </a:t>
            </a:r>
            <a:r>
              <a:rPr sz="3700" b="0" dirty="0">
                <a:latin typeface="Arial MT"/>
                <a:cs typeface="Arial MT"/>
              </a:rPr>
              <a:t>counting</a:t>
            </a:r>
            <a:r>
              <a:rPr sz="3700" b="0" spc="180" dirty="0">
                <a:latin typeface="Arial MT"/>
                <a:cs typeface="Arial MT"/>
              </a:rPr>
              <a:t> </a:t>
            </a:r>
            <a:r>
              <a:rPr sz="3700" b="0" dirty="0">
                <a:latin typeface="Arial MT"/>
                <a:cs typeface="Arial MT"/>
              </a:rPr>
              <a:t>per</a:t>
            </a:r>
            <a:r>
              <a:rPr sz="3700" b="0" spc="180" dirty="0">
                <a:latin typeface="Arial MT"/>
                <a:cs typeface="Arial MT"/>
              </a:rPr>
              <a:t> </a:t>
            </a:r>
            <a:r>
              <a:rPr sz="3700" b="0" spc="-10" dirty="0">
                <a:latin typeface="Arial MT"/>
                <a:cs typeface="Arial MT"/>
              </a:rPr>
              <a:t>region</a:t>
            </a:r>
            <a:endParaRPr sz="3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6426" y="3358645"/>
            <a:ext cx="6368642" cy="475099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984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050" spc="190" dirty="0"/>
              <a:t>Districts</a:t>
            </a:r>
            <a:r>
              <a:rPr sz="7050" spc="15" dirty="0"/>
              <a:t> </a:t>
            </a:r>
            <a:r>
              <a:rPr sz="7050" spc="155" dirty="0"/>
              <a:t>and</a:t>
            </a:r>
            <a:r>
              <a:rPr sz="7050" spc="20" dirty="0"/>
              <a:t> </a:t>
            </a:r>
            <a:r>
              <a:rPr sz="7050" spc="65" dirty="0"/>
              <a:t>Rental</a:t>
            </a:r>
            <a:r>
              <a:rPr sz="7050" spc="15" dirty="0"/>
              <a:t> </a:t>
            </a:r>
            <a:r>
              <a:rPr sz="7050" spc="85" dirty="0"/>
              <a:t>Prices</a:t>
            </a:r>
            <a:endParaRPr sz="7050"/>
          </a:p>
        </p:txBody>
      </p:sp>
      <p:sp>
        <p:nvSpPr>
          <p:cNvPr id="5" name="object 5"/>
          <p:cNvSpPr txBox="1"/>
          <p:nvPr/>
        </p:nvSpPr>
        <p:spPr>
          <a:xfrm>
            <a:off x="965200" y="3649279"/>
            <a:ext cx="3990975" cy="4010660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1465"/>
              </a:spcBef>
              <a:buSzPct val="144642"/>
              <a:buChar char="•"/>
              <a:tabLst>
                <a:tab pos="380365" algn="l"/>
              </a:tabLst>
            </a:pP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Rental</a:t>
            </a:r>
            <a:r>
              <a:rPr sz="2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prices</a:t>
            </a:r>
            <a:r>
              <a:rPr sz="2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 MT"/>
                <a:cs typeface="Arial MT"/>
              </a:rPr>
              <a:t>(BRL/m</a:t>
            </a:r>
            <a:r>
              <a:rPr sz="2775" spc="-15" baseline="19519" dirty="0">
                <a:solidFill>
                  <a:srgbClr val="FFFFFF"/>
                </a:solidFill>
                <a:latin typeface="Arial MT"/>
                <a:cs typeface="Arial MT"/>
              </a:rPr>
              <a:t>2)</a:t>
            </a:r>
            <a:endParaRPr sz="2775" baseline="19519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Arial MT"/>
              <a:buChar char="•"/>
            </a:pPr>
            <a:endParaRPr sz="2800">
              <a:latin typeface="Arial MT"/>
              <a:cs typeface="Arial MT"/>
            </a:endParaRPr>
          </a:p>
          <a:p>
            <a:pPr marL="723265" lvl="1" indent="-342265">
              <a:lnSpc>
                <a:spcPct val="100000"/>
              </a:lnSpc>
              <a:buSzPct val="144642"/>
              <a:buChar char="•"/>
              <a:tabLst>
                <a:tab pos="723265" algn="l"/>
              </a:tabLst>
            </a:pP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Min</a:t>
            </a:r>
            <a:r>
              <a:rPr sz="28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8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 MT"/>
                <a:cs typeface="Arial MT"/>
              </a:rPr>
              <a:t>17,70</a:t>
            </a:r>
            <a:endParaRPr sz="2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Arial MT"/>
              <a:buChar char="•"/>
            </a:pPr>
            <a:endParaRPr sz="2800">
              <a:latin typeface="Arial MT"/>
              <a:cs typeface="Arial MT"/>
            </a:endParaRPr>
          </a:p>
          <a:p>
            <a:pPr marL="723265" lvl="1" indent="-342265">
              <a:lnSpc>
                <a:spcPct val="100000"/>
              </a:lnSpc>
              <a:buSzPct val="144642"/>
              <a:buChar char="•"/>
              <a:tabLst>
                <a:tab pos="723265" algn="l"/>
              </a:tabLst>
            </a:pP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Max</a:t>
            </a:r>
            <a:r>
              <a:rPr sz="28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8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 MT"/>
                <a:cs typeface="Arial MT"/>
              </a:rPr>
              <a:t>33,50</a:t>
            </a:r>
            <a:endParaRPr sz="2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Arial MT"/>
              <a:buChar char="•"/>
            </a:pPr>
            <a:endParaRPr sz="2800">
              <a:latin typeface="Arial MT"/>
              <a:cs typeface="Arial MT"/>
            </a:endParaRPr>
          </a:p>
          <a:p>
            <a:pPr marL="723265" lvl="1" indent="-342265">
              <a:lnSpc>
                <a:spcPct val="100000"/>
              </a:lnSpc>
              <a:buSzPct val="144642"/>
              <a:buChar char="•"/>
              <a:tabLst>
                <a:tab pos="723265" algn="l"/>
              </a:tabLst>
            </a:pP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Q1</a:t>
            </a:r>
            <a:r>
              <a:rPr sz="2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 MT"/>
                <a:cs typeface="Arial MT"/>
              </a:rPr>
              <a:t>23.05</a:t>
            </a:r>
            <a:endParaRPr sz="2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Arial MT"/>
              <a:buChar char="•"/>
            </a:pPr>
            <a:endParaRPr sz="2800">
              <a:latin typeface="Arial MT"/>
              <a:cs typeface="Arial MT"/>
            </a:endParaRPr>
          </a:p>
          <a:p>
            <a:pPr marL="723265" lvl="1" indent="-342265">
              <a:lnSpc>
                <a:spcPct val="100000"/>
              </a:lnSpc>
              <a:buSzPct val="144642"/>
              <a:buChar char="•"/>
              <a:tabLst>
                <a:tab pos="723265" algn="l"/>
              </a:tabLst>
            </a:pP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Q3</a:t>
            </a:r>
            <a:r>
              <a:rPr sz="2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 MT"/>
                <a:cs typeface="Arial MT"/>
              </a:rPr>
              <a:t>28,47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5600" y="673100"/>
            <a:ext cx="9753600" cy="5905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259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5"/>
              </a:spcBef>
            </a:pPr>
            <a:r>
              <a:rPr sz="8000" b="0" spc="100" dirty="0">
                <a:latin typeface="Arial MT"/>
                <a:cs typeface="Arial MT"/>
              </a:rPr>
              <a:t>Mean</a:t>
            </a:r>
            <a:r>
              <a:rPr sz="8000" b="0" spc="5" dirty="0">
                <a:latin typeface="Arial MT"/>
                <a:cs typeface="Arial MT"/>
              </a:rPr>
              <a:t> </a:t>
            </a:r>
            <a:r>
              <a:rPr sz="8000" b="0" spc="75" dirty="0">
                <a:latin typeface="Arial MT"/>
                <a:cs typeface="Arial MT"/>
              </a:rPr>
              <a:t>Rental</a:t>
            </a:r>
            <a:r>
              <a:rPr sz="8000" b="0" spc="5" dirty="0">
                <a:latin typeface="Arial MT"/>
                <a:cs typeface="Arial MT"/>
              </a:rPr>
              <a:t> </a:t>
            </a:r>
            <a:r>
              <a:rPr sz="8000" b="0" spc="135" dirty="0">
                <a:latin typeface="Arial MT"/>
                <a:cs typeface="Arial MT"/>
              </a:rPr>
              <a:t>Price</a:t>
            </a:r>
            <a:endParaRPr sz="8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700" b="0" dirty="0">
                <a:latin typeface="Arial MT"/>
                <a:cs typeface="Arial MT"/>
              </a:rPr>
              <a:t>Histogram</a:t>
            </a:r>
            <a:r>
              <a:rPr sz="3700" b="0" spc="65" dirty="0">
                <a:latin typeface="Arial MT"/>
                <a:cs typeface="Arial MT"/>
              </a:rPr>
              <a:t> </a:t>
            </a:r>
            <a:r>
              <a:rPr sz="3700" b="0" dirty="0">
                <a:latin typeface="Arial MT"/>
                <a:cs typeface="Arial MT"/>
              </a:rPr>
              <a:t>with</a:t>
            </a:r>
            <a:r>
              <a:rPr sz="3700" b="0" spc="70" dirty="0">
                <a:latin typeface="Arial MT"/>
                <a:cs typeface="Arial MT"/>
              </a:rPr>
              <a:t> </a:t>
            </a:r>
            <a:r>
              <a:rPr sz="3700" b="0" dirty="0">
                <a:latin typeface="Arial MT"/>
                <a:cs typeface="Arial MT"/>
              </a:rPr>
              <a:t>rental</a:t>
            </a:r>
            <a:r>
              <a:rPr sz="3700" b="0" spc="65" dirty="0">
                <a:latin typeface="Arial MT"/>
                <a:cs typeface="Arial MT"/>
              </a:rPr>
              <a:t> </a:t>
            </a:r>
            <a:r>
              <a:rPr sz="3700" b="0" spc="45" dirty="0">
                <a:latin typeface="Arial MT"/>
                <a:cs typeface="Arial MT"/>
              </a:rPr>
              <a:t>budget</a:t>
            </a:r>
            <a:endParaRPr sz="3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8100" y="6585464"/>
            <a:ext cx="8628380" cy="2170430"/>
          </a:xfrm>
          <a:prstGeom prst="rect">
            <a:avLst/>
          </a:prstGeom>
        </p:spPr>
        <p:txBody>
          <a:bodyPr vert="horz" wrap="square" lIns="0" tIns="259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5"/>
              </a:spcBef>
            </a:pPr>
            <a:r>
              <a:rPr sz="8000" spc="100" dirty="0">
                <a:solidFill>
                  <a:srgbClr val="FFFFFF"/>
                </a:solidFill>
                <a:latin typeface="Arial MT"/>
                <a:cs typeface="Arial MT"/>
              </a:rPr>
              <a:t>Mean</a:t>
            </a:r>
            <a:r>
              <a:rPr sz="8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0" spc="75" dirty="0">
                <a:solidFill>
                  <a:srgbClr val="FFFFFF"/>
                </a:solidFill>
                <a:latin typeface="Arial MT"/>
                <a:cs typeface="Arial MT"/>
              </a:rPr>
              <a:t>Rental</a:t>
            </a:r>
            <a:r>
              <a:rPr sz="8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8000" spc="135" dirty="0">
                <a:solidFill>
                  <a:srgbClr val="FFFFFF"/>
                </a:solidFill>
                <a:latin typeface="Arial MT"/>
                <a:cs typeface="Arial MT"/>
              </a:rPr>
              <a:t>Price</a:t>
            </a:r>
            <a:endParaRPr sz="8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700" dirty="0">
                <a:solidFill>
                  <a:srgbClr val="FFFFFF"/>
                </a:solidFill>
                <a:latin typeface="Arial MT"/>
                <a:cs typeface="Arial MT"/>
              </a:rPr>
              <a:t>Region</a:t>
            </a:r>
            <a:r>
              <a:rPr sz="37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700" dirty="0">
                <a:solidFill>
                  <a:srgbClr val="FFFFFF"/>
                </a:solidFill>
                <a:latin typeface="Arial MT"/>
                <a:cs typeface="Arial MT"/>
              </a:rPr>
              <a:t>histograms</a:t>
            </a:r>
            <a:r>
              <a:rPr sz="37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70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37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700" dirty="0">
                <a:solidFill>
                  <a:srgbClr val="FFFFFF"/>
                </a:solidFill>
                <a:latin typeface="Arial MT"/>
                <a:cs typeface="Arial MT"/>
              </a:rPr>
              <a:t>rental</a:t>
            </a:r>
            <a:r>
              <a:rPr sz="37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700" spc="45" dirty="0">
                <a:solidFill>
                  <a:srgbClr val="FFFFFF"/>
                </a:solidFill>
                <a:latin typeface="Arial MT"/>
                <a:cs typeface="Arial MT"/>
              </a:rPr>
              <a:t>budget</a:t>
            </a:r>
            <a:endParaRPr sz="37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466" y="1122412"/>
            <a:ext cx="3960000" cy="230755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47266" y="1133696"/>
            <a:ext cx="3960000" cy="22849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57333" y="1175645"/>
            <a:ext cx="3960000" cy="220109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47266" y="3831164"/>
            <a:ext cx="3960000" cy="231082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857333" y="3905265"/>
            <a:ext cx="3960000" cy="216262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140" dirty="0"/>
              <a:t>Clustering</a:t>
            </a:r>
            <a:r>
              <a:rPr sz="8000" spc="40" dirty="0"/>
              <a:t> </a:t>
            </a:r>
            <a:r>
              <a:rPr sz="8000" spc="175" dirty="0"/>
              <a:t>Algorithm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77900" y="2679700"/>
            <a:ext cx="9076055" cy="611251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68630" marR="17780" indent="-443230">
              <a:lnSpc>
                <a:spcPts val="3800"/>
              </a:lnSpc>
              <a:spcBef>
                <a:spcPts val="260"/>
              </a:spcBef>
              <a:buSzPct val="145312"/>
              <a:buFont typeface="Arial MT"/>
              <a:buChar char="•"/>
              <a:tabLst>
                <a:tab pos="469900" algn="l"/>
              </a:tabLst>
            </a:pPr>
            <a:r>
              <a:rPr sz="3200" b="1" i="1" dirty="0">
                <a:solidFill>
                  <a:srgbClr val="FFFFFF"/>
                </a:solidFill>
                <a:latin typeface="Arial"/>
                <a:cs typeface="Arial"/>
              </a:rPr>
              <a:t>DBSCAN</a:t>
            </a:r>
            <a:r>
              <a:rPr sz="3200" b="1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18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32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Density-Based</a:t>
            </a:r>
            <a:r>
              <a:rPr sz="32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Spatial</a:t>
            </a:r>
            <a:r>
              <a:rPr sz="32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Clustering</a:t>
            </a:r>
            <a:r>
              <a:rPr sz="32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25" dirty="0">
                <a:solidFill>
                  <a:srgbClr val="FFFFFF"/>
                </a:solidFill>
                <a:latin typeface="Arial MT"/>
                <a:cs typeface="Arial MT"/>
              </a:rPr>
              <a:t>of 	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r>
              <a:rPr sz="3200" spc="1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3200" spc="1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Noise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Clr>
                <a:srgbClr val="FFFFFF"/>
              </a:buClr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913130" lvl="1" indent="-443230">
              <a:lnSpc>
                <a:spcPct val="100000"/>
              </a:lnSpc>
              <a:buSzPct val="145312"/>
              <a:buChar char="•"/>
              <a:tabLst>
                <a:tab pos="913130" algn="l"/>
              </a:tabLst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Clusters</a:t>
            </a:r>
            <a:r>
              <a:rPr sz="32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32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different</a:t>
            </a:r>
            <a:r>
              <a:rPr sz="32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densities</a:t>
            </a:r>
            <a:endParaRPr sz="3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80"/>
              </a:spcBef>
              <a:buClr>
                <a:srgbClr val="FFFFFF"/>
              </a:buClr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913130" lvl="1" indent="-443230">
              <a:lnSpc>
                <a:spcPct val="100000"/>
              </a:lnSpc>
              <a:buSzPct val="145312"/>
              <a:buChar char="•"/>
              <a:tabLst>
                <a:tab pos="913130" algn="l"/>
              </a:tabLst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Clusters</a:t>
            </a:r>
            <a:r>
              <a:rPr sz="32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32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different</a:t>
            </a:r>
            <a:r>
              <a:rPr sz="32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sizes</a:t>
            </a:r>
            <a:endParaRPr sz="3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80"/>
              </a:spcBef>
              <a:buClr>
                <a:srgbClr val="FFFFFF"/>
              </a:buClr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913130" lvl="1" indent="-443230">
              <a:lnSpc>
                <a:spcPct val="100000"/>
              </a:lnSpc>
              <a:buSzPct val="145312"/>
              <a:buChar char="•"/>
              <a:tabLst>
                <a:tab pos="913130" algn="l"/>
              </a:tabLst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Clusters</a:t>
            </a:r>
            <a:r>
              <a:rPr sz="32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32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different</a:t>
            </a:r>
            <a:r>
              <a:rPr sz="32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shapes</a:t>
            </a:r>
            <a:endParaRPr sz="3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80"/>
              </a:spcBef>
              <a:buClr>
                <a:srgbClr val="FFFFFF"/>
              </a:buClr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913130" lvl="1" indent="-443230">
              <a:lnSpc>
                <a:spcPct val="100000"/>
              </a:lnSpc>
              <a:buSzPct val="145312"/>
              <a:buChar char="•"/>
              <a:tabLst>
                <a:tab pos="913130" algn="l"/>
              </a:tabLst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No</a:t>
            </a:r>
            <a:r>
              <a:rPr sz="32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need</a:t>
            </a:r>
            <a:r>
              <a:rPr sz="32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5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32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setting</a:t>
            </a:r>
            <a:r>
              <a:rPr sz="32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number</a:t>
            </a:r>
            <a:r>
              <a:rPr sz="32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5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32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clusters</a:t>
            </a:r>
            <a:endParaRPr sz="3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80"/>
              </a:spcBef>
              <a:buClr>
                <a:srgbClr val="FFFFFF"/>
              </a:buClr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913130" lvl="1" indent="-443230">
              <a:lnSpc>
                <a:spcPct val="100000"/>
              </a:lnSpc>
              <a:buSzPct val="145312"/>
              <a:buChar char="•"/>
              <a:tabLst>
                <a:tab pos="913130" algn="l"/>
              </a:tabLst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Outliers</a:t>
            </a:r>
            <a:r>
              <a:rPr sz="32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32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noise</a:t>
            </a:r>
            <a:r>
              <a:rPr sz="32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identification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140" dirty="0"/>
              <a:t>Clustering</a:t>
            </a:r>
            <a:r>
              <a:rPr sz="8000" spc="40" dirty="0"/>
              <a:t> </a:t>
            </a:r>
            <a:r>
              <a:rPr sz="8000" spc="85" dirty="0"/>
              <a:t>features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2397497"/>
            <a:ext cx="5214620" cy="1715135"/>
          </a:xfrm>
          <a:prstGeom prst="rect">
            <a:avLst/>
          </a:prstGeom>
        </p:spPr>
        <p:txBody>
          <a:bodyPr vert="horz" wrap="square" lIns="0" tIns="237490" rIns="0" bIns="0" rtlCol="0">
            <a:spAutoFit/>
          </a:bodyPr>
          <a:lstStyle/>
          <a:p>
            <a:pPr marL="431165" indent="-418465">
              <a:lnSpc>
                <a:spcPct val="100000"/>
              </a:lnSpc>
              <a:spcBef>
                <a:spcPts val="1870"/>
              </a:spcBef>
              <a:buSzPct val="144262"/>
              <a:buChar char="•"/>
              <a:tabLst>
                <a:tab pos="431165" algn="l"/>
              </a:tabLst>
            </a:pPr>
            <a:r>
              <a:rPr sz="3050" spc="-75" dirty="0">
                <a:solidFill>
                  <a:srgbClr val="FFFFFF"/>
                </a:solidFill>
                <a:latin typeface="Arial MT"/>
                <a:cs typeface="Arial MT"/>
              </a:rPr>
              <a:t>Venues</a:t>
            </a:r>
            <a:r>
              <a:rPr sz="305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categories</a:t>
            </a:r>
            <a:r>
              <a:rPr sz="30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spc="-10" dirty="0">
                <a:solidFill>
                  <a:srgbClr val="FFFFFF"/>
                </a:solidFill>
                <a:latin typeface="Arial MT"/>
                <a:cs typeface="Arial MT"/>
              </a:rPr>
              <a:t>counting</a:t>
            </a:r>
            <a:endParaRPr sz="3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30"/>
              </a:spcBef>
              <a:buFont typeface="Arial MT"/>
              <a:buChar char="•"/>
            </a:pPr>
            <a:endParaRPr sz="3050">
              <a:latin typeface="Arial MT"/>
              <a:cs typeface="Arial MT"/>
            </a:endParaRPr>
          </a:p>
          <a:p>
            <a:pPr marL="431165" indent="-418465">
              <a:lnSpc>
                <a:spcPct val="100000"/>
              </a:lnSpc>
              <a:spcBef>
                <a:spcPts val="5"/>
              </a:spcBef>
              <a:buSzPct val="144262"/>
              <a:buChar char="•"/>
              <a:tabLst>
                <a:tab pos="431165" algn="l"/>
              </a:tabLst>
            </a:pP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Mean</a:t>
            </a:r>
            <a:r>
              <a:rPr sz="305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rental</a:t>
            </a:r>
            <a:r>
              <a:rPr sz="305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spc="-10" dirty="0">
                <a:solidFill>
                  <a:srgbClr val="FFFFFF"/>
                </a:solidFill>
                <a:latin typeface="Arial MT"/>
                <a:cs typeface="Arial MT"/>
              </a:rPr>
              <a:t>price</a:t>
            </a:r>
            <a:endParaRPr sz="305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4881" y="4163790"/>
            <a:ext cx="8586340" cy="525642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800" spc="120" dirty="0"/>
              <a:t>Clustering</a:t>
            </a:r>
            <a:r>
              <a:rPr sz="6800" spc="10" dirty="0"/>
              <a:t> </a:t>
            </a:r>
            <a:r>
              <a:rPr sz="6800" spc="165" dirty="0"/>
              <a:t>data</a:t>
            </a:r>
            <a:r>
              <a:rPr sz="6800" spc="15" dirty="0"/>
              <a:t> </a:t>
            </a:r>
            <a:r>
              <a:rPr sz="6800" spc="125" dirty="0"/>
              <a:t>preparation</a:t>
            </a:r>
            <a:endParaRPr sz="6800"/>
          </a:p>
        </p:txBody>
      </p:sp>
      <p:sp>
        <p:nvSpPr>
          <p:cNvPr id="3" name="object 3"/>
          <p:cNvSpPr txBox="1"/>
          <p:nvPr/>
        </p:nvSpPr>
        <p:spPr>
          <a:xfrm>
            <a:off x="977900" y="2502951"/>
            <a:ext cx="8842375" cy="627824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79730" indent="-354330">
              <a:lnSpc>
                <a:spcPct val="100000"/>
              </a:lnSpc>
              <a:spcBef>
                <a:spcPts val="1540"/>
              </a:spcBef>
              <a:buSzPct val="145098"/>
              <a:buChar char="•"/>
              <a:tabLst>
                <a:tab pos="379730" algn="l"/>
              </a:tabLst>
            </a:pP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District</a:t>
            </a:r>
            <a:r>
              <a:rPr sz="255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name</a:t>
            </a:r>
            <a:r>
              <a:rPr sz="255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Arial MT"/>
                <a:cs typeface="Arial MT"/>
              </a:rPr>
              <a:t>removed</a:t>
            </a:r>
            <a:endParaRPr sz="2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5"/>
              </a:spcBef>
              <a:buFont typeface="Arial MT"/>
              <a:buChar char="•"/>
            </a:pPr>
            <a:endParaRPr sz="2550">
              <a:latin typeface="Arial MT"/>
              <a:cs typeface="Arial MT"/>
            </a:endParaRPr>
          </a:p>
          <a:p>
            <a:pPr marL="379730" indent="-354330">
              <a:lnSpc>
                <a:spcPct val="100000"/>
              </a:lnSpc>
              <a:spcBef>
                <a:spcPts val="5"/>
              </a:spcBef>
              <a:buSzPct val="145098"/>
              <a:buChar char="•"/>
              <a:tabLst>
                <a:tab pos="379730" algn="l"/>
              </a:tabLst>
            </a:pPr>
            <a:r>
              <a:rPr sz="2550" spc="-50" dirty="0">
                <a:solidFill>
                  <a:srgbClr val="FFFFFF"/>
                </a:solidFill>
                <a:latin typeface="Arial MT"/>
                <a:cs typeface="Arial MT"/>
              </a:rPr>
              <a:t>Venues</a:t>
            </a:r>
            <a:r>
              <a:rPr sz="2550" spc="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categories</a:t>
            </a:r>
            <a:r>
              <a:rPr sz="2550" spc="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counting</a:t>
            </a:r>
            <a:r>
              <a:rPr sz="2550" spc="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converted</a:t>
            </a:r>
            <a:r>
              <a:rPr sz="2550" spc="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spc="4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endParaRPr sz="2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5"/>
              </a:spcBef>
              <a:buFont typeface="Arial MT"/>
              <a:buChar char="•"/>
            </a:pPr>
            <a:endParaRPr sz="2550">
              <a:latin typeface="Arial MT"/>
              <a:cs typeface="Arial MT"/>
            </a:endParaRPr>
          </a:p>
          <a:p>
            <a:pPr marL="824230" lvl="1" indent="-354330">
              <a:lnSpc>
                <a:spcPct val="100000"/>
              </a:lnSpc>
              <a:buSzPct val="145098"/>
              <a:buChar char="•"/>
              <a:tabLst>
                <a:tab pos="824230" algn="l"/>
              </a:tabLst>
            </a:pP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255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when</a:t>
            </a:r>
            <a:r>
              <a:rPr sz="255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counting</a:t>
            </a:r>
            <a:r>
              <a:rPr sz="255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=</a:t>
            </a:r>
            <a:r>
              <a:rPr sz="255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spc="-50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endParaRPr sz="25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09"/>
              </a:spcBef>
              <a:buFont typeface="Arial MT"/>
              <a:buChar char="•"/>
            </a:pPr>
            <a:endParaRPr sz="2550">
              <a:latin typeface="Arial MT"/>
              <a:cs typeface="Arial MT"/>
            </a:endParaRPr>
          </a:p>
          <a:p>
            <a:pPr marL="824230" lvl="1" indent="-354330">
              <a:lnSpc>
                <a:spcPct val="100000"/>
              </a:lnSpc>
              <a:buSzPct val="145098"/>
              <a:buChar char="•"/>
              <a:tabLst>
                <a:tab pos="824230" algn="l"/>
              </a:tabLst>
            </a:pP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255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when</a:t>
            </a:r>
            <a:r>
              <a:rPr sz="255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counting</a:t>
            </a:r>
            <a:r>
              <a:rPr sz="255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r>
              <a:rPr sz="255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spc="-50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endParaRPr sz="25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05"/>
              </a:spcBef>
              <a:buFont typeface="Arial MT"/>
              <a:buChar char="•"/>
            </a:pPr>
            <a:endParaRPr sz="2550">
              <a:latin typeface="Arial MT"/>
              <a:cs typeface="Arial MT"/>
            </a:endParaRPr>
          </a:p>
          <a:p>
            <a:pPr marL="379730" indent="-354330">
              <a:lnSpc>
                <a:spcPct val="100000"/>
              </a:lnSpc>
              <a:buSzPct val="145098"/>
              <a:buChar char="•"/>
              <a:tabLst>
                <a:tab pos="379730" algn="l"/>
              </a:tabLst>
            </a:pP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Mean</a:t>
            </a:r>
            <a:r>
              <a:rPr sz="255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rental</a:t>
            </a:r>
            <a:r>
              <a:rPr sz="255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price</a:t>
            </a:r>
            <a:r>
              <a:rPr sz="255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converted</a:t>
            </a:r>
            <a:r>
              <a:rPr sz="255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spc="7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55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rental</a:t>
            </a:r>
            <a:r>
              <a:rPr sz="255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Arial MT"/>
                <a:cs typeface="Arial MT"/>
              </a:rPr>
              <a:t>groups</a:t>
            </a:r>
            <a:endParaRPr sz="2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9"/>
              </a:spcBef>
              <a:buFont typeface="Arial MT"/>
              <a:buChar char="•"/>
            </a:pPr>
            <a:endParaRPr sz="2550">
              <a:latin typeface="Arial MT"/>
              <a:cs typeface="Arial MT"/>
            </a:endParaRPr>
          </a:p>
          <a:p>
            <a:pPr marL="824230" lvl="1" indent="-354330">
              <a:lnSpc>
                <a:spcPct val="100000"/>
              </a:lnSpc>
              <a:buSzPct val="145098"/>
              <a:buChar char="•"/>
              <a:tabLst>
                <a:tab pos="824230" algn="l"/>
              </a:tabLst>
            </a:pP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255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when</a:t>
            </a:r>
            <a:r>
              <a:rPr sz="255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below</a:t>
            </a:r>
            <a:r>
              <a:rPr sz="255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tolerance</a:t>
            </a:r>
            <a:r>
              <a:rPr sz="255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range</a:t>
            </a:r>
            <a:r>
              <a:rPr sz="255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(below</a:t>
            </a:r>
            <a:r>
              <a:rPr sz="255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Arial MT"/>
                <a:cs typeface="Arial MT"/>
              </a:rPr>
              <a:t>23.75)</a:t>
            </a:r>
            <a:endParaRPr sz="25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05"/>
              </a:spcBef>
              <a:buFont typeface="Arial MT"/>
              <a:buChar char="•"/>
            </a:pPr>
            <a:endParaRPr sz="2550">
              <a:latin typeface="Arial MT"/>
              <a:cs typeface="Arial MT"/>
            </a:endParaRPr>
          </a:p>
          <a:p>
            <a:pPr marL="824230" lvl="1" indent="-354330">
              <a:lnSpc>
                <a:spcPct val="100000"/>
              </a:lnSpc>
              <a:buSzPct val="145098"/>
              <a:buChar char="•"/>
              <a:tabLst>
                <a:tab pos="824230" algn="l"/>
              </a:tabLst>
            </a:pP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255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when</a:t>
            </a:r>
            <a:r>
              <a:rPr sz="255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into</a:t>
            </a:r>
            <a:r>
              <a:rPr sz="255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tolerance</a:t>
            </a:r>
            <a:r>
              <a:rPr sz="255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range</a:t>
            </a:r>
            <a:r>
              <a:rPr sz="255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(between</a:t>
            </a:r>
            <a:r>
              <a:rPr sz="255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23.75</a:t>
            </a:r>
            <a:r>
              <a:rPr sz="255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55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Arial MT"/>
                <a:cs typeface="Arial MT"/>
              </a:rPr>
              <a:t>26.25)</a:t>
            </a:r>
            <a:endParaRPr sz="25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09"/>
              </a:spcBef>
              <a:buFont typeface="Arial MT"/>
              <a:buChar char="•"/>
            </a:pPr>
            <a:endParaRPr sz="2550">
              <a:latin typeface="Arial MT"/>
              <a:cs typeface="Arial MT"/>
            </a:endParaRPr>
          </a:p>
          <a:p>
            <a:pPr marL="824230" lvl="1" indent="-354330">
              <a:lnSpc>
                <a:spcPct val="100000"/>
              </a:lnSpc>
              <a:buSzPct val="145098"/>
              <a:buChar char="•"/>
              <a:tabLst>
                <a:tab pos="824230" algn="l"/>
              </a:tabLst>
            </a:pP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sz="25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when</a:t>
            </a:r>
            <a:r>
              <a:rPr sz="25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above tolerance</a:t>
            </a:r>
            <a:r>
              <a:rPr sz="25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range (above</a:t>
            </a:r>
            <a:r>
              <a:rPr sz="25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Arial MT"/>
                <a:cs typeface="Arial MT"/>
              </a:rPr>
              <a:t>26.25)</a:t>
            </a:r>
            <a:endParaRPr sz="2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130" dirty="0"/>
              <a:t>Clustering</a:t>
            </a:r>
            <a:r>
              <a:rPr spc="15" dirty="0"/>
              <a:t> </a:t>
            </a:r>
            <a:r>
              <a:rPr spc="90" dirty="0"/>
              <a:t>features</a:t>
            </a:r>
            <a:r>
              <a:rPr spc="15" dirty="0"/>
              <a:t> </a:t>
            </a:r>
            <a:r>
              <a:rPr spc="75" dirty="0"/>
              <a:t>ready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9377" y="2154709"/>
            <a:ext cx="8686045" cy="646732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0000" y="775295"/>
            <a:ext cx="10464829" cy="57136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259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5"/>
              </a:spcBef>
            </a:pPr>
            <a:r>
              <a:rPr sz="8000" b="0" spc="140" dirty="0">
                <a:latin typeface="Arial MT"/>
                <a:cs typeface="Arial MT"/>
              </a:rPr>
              <a:t>Clustering</a:t>
            </a:r>
            <a:r>
              <a:rPr sz="8000" b="0" spc="40" dirty="0">
                <a:latin typeface="Arial MT"/>
                <a:cs typeface="Arial MT"/>
              </a:rPr>
              <a:t> </a:t>
            </a:r>
            <a:r>
              <a:rPr sz="8000" b="0" spc="100" dirty="0">
                <a:latin typeface="Arial MT"/>
                <a:cs typeface="Arial MT"/>
              </a:rPr>
              <a:t>Results</a:t>
            </a:r>
            <a:endParaRPr sz="8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700" b="0" dirty="0">
                <a:latin typeface="Arial MT"/>
                <a:cs typeface="Arial MT"/>
              </a:rPr>
              <a:t>Clusters </a:t>
            </a:r>
            <a:r>
              <a:rPr sz="3700" b="0" spc="-20" dirty="0">
                <a:latin typeface="Arial MT"/>
                <a:cs typeface="Arial MT"/>
              </a:rPr>
              <a:t>size</a:t>
            </a:r>
            <a:endParaRPr sz="3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487" y="792558"/>
            <a:ext cx="10791931" cy="567912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259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5"/>
              </a:spcBef>
            </a:pPr>
            <a:r>
              <a:rPr sz="8000" b="0" spc="140" dirty="0">
                <a:latin typeface="Arial MT"/>
                <a:cs typeface="Arial MT"/>
              </a:rPr>
              <a:t>Clustering</a:t>
            </a:r>
            <a:r>
              <a:rPr sz="8000" b="0" spc="40" dirty="0">
                <a:latin typeface="Arial MT"/>
                <a:cs typeface="Arial MT"/>
              </a:rPr>
              <a:t> </a:t>
            </a:r>
            <a:r>
              <a:rPr sz="8000" b="0" spc="100" dirty="0">
                <a:latin typeface="Arial MT"/>
                <a:cs typeface="Arial MT"/>
              </a:rPr>
              <a:t>Results</a:t>
            </a:r>
            <a:endParaRPr sz="8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700" b="0" dirty="0">
                <a:latin typeface="Arial MT"/>
                <a:cs typeface="Arial MT"/>
              </a:rPr>
              <a:t>Clusters</a:t>
            </a:r>
            <a:r>
              <a:rPr sz="3700" b="0" spc="35" dirty="0">
                <a:latin typeface="Arial MT"/>
                <a:cs typeface="Arial MT"/>
              </a:rPr>
              <a:t> </a:t>
            </a:r>
            <a:r>
              <a:rPr sz="3700" b="0" dirty="0">
                <a:latin typeface="Arial MT"/>
                <a:cs typeface="Arial MT"/>
              </a:rPr>
              <a:t>characteristics</a:t>
            </a:r>
            <a:r>
              <a:rPr sz="3700" b="0" spc="40" dirty="0">
                <a:latin typeface="Arial MT"/>
                <a:cs typeface="Arial MT"/>
              </a:rPr>
              <a:t> </a:t>
            </a:r>
            <a:r>
              <a:rPr sz="3700" b="0" spc="55" dirty="0">
                <a:latin typeface="Arial MT"/>
                <a:cs typeface="Arial MT"/>
              </a:rPr>
              <a:t>by</a:t>
            </a:r>
            <a:r>
              <a:rPr sz="3700" b="0" spc="35" dirty="0">
                <a:latin typeface="Arial MT"/>
                <a:cs typeface="Arial MT"/>
              </a:rPr>
              <a:t> </a:t>
            </a:r>
            <a:r>
              <a:rPr sz="3700" b="0" dirty="0">
                <a:latin typeface="Arial MT"/>
                <a:cs typeface="Arial MT"/>
              </a:rPr>
              <a:t>mean</a:t>
            </a:r>
            <a:r>
              <a:rPr sz="3700" b="0" spc="40" dirty="0">
                <a:latin typeface="Arial MT"/>
                <a:cs typeface="Arial MT"/>
              </a:rPr>
              <a:t> </a:t>
            </a:r>
            <a:r>
              <a:rPr sz="3700" b="0" spc="-10" dirty="0">
                <a:latin typeface="Arial MT"/>
                <a:cs typeface="Arial MT"/>
              </a:rPr>
              <a:t>value</a:t>
            </a:r>
            <a:endParaRPr sz="3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600" spc="140" dirty="0"/>
              <a:t>Relocation</a:t>
            </a:r>
            <a:r>
              <a:rPr sz="7600" spc="35" dirty="0"/>
              <a:t> </a:t>
            </a:r>
            <a:r>
              <a:rPr sz="7600" spc="220" dirty="0"/>
              <a:t>opportunities</a:t>
            </a:r>
            <a:endParaRPr sz="7600"/>
          </a:p>
        </p:txBody>
      </p:sp>
      <p:sp>
        <p:nvSpPr>
          <p:cNvPr id="3" name="object 3"/>
          <p:cNvSpPr txBox="1"/>
          <p:nvPr/>
        </p:nvSpPr>
        <p:spPr>
          <a:xfrm>
            <a:off x="965200" y="3721100"/>
            <a:ext cx="10960735" cy="3992879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81330" marR="30480" indent="-443230">
              <a:lnSpc>
                <a:spcPts val="3800"/>
              </a:lnSpc>
              <a:spcBef>
                <a:spcPts val="260"/>
              </a:spcBef>
              <a:buSzPct val="145312"/>
              <a:buChar char="•"/>
              <a:tabLst>
                <a:tab pos="482600" algn="l"/>
              </a:tabLst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Globalised</a:t>
            </a:r>
            <a:r>
              <a:rPr sz="32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world</a:t>
            </a:r>
            <a:r>
              <a:rPr sz="32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facilitates</a:t>
            </a:r>
            <a:r>
              <a:rPr sz="32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people</a:t>
            </a:r>
            <a:r>
              <a:rPr sz="32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moving</a:t>
            </a:r>
            <a:r>
              <a:rPr sz="32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around</a:t>
            </a:r>
            <a:r>
              <a:rPr sz="32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7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32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Arial MT"/>
                <a:cs typeface="Arial MT"/>
              </a:rPr>
              <a:t>take 	</a:t>
            </a:r>
            <a:r>
              <a:rPr sz="3200" spc="70" dirty="0">
                <a:solidFill>
                  <a:srgbClr val="FFFFFF"/>
                </a:solidFill>
                <a:latin typeface="Arial MT"/>
                <a:cs typeface="Arial MT"/>
              </a:rPr>
              <a:t>good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opportunities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20"/>
              </a:spcBef>
              <a:buClr>
                <a:srgbClr val="FFFFFF"/>
              </a:buClr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481330" marR="407034" indent="-443230">
              <a:lnSpc>
                <a:spcPts val="3800"/>
              </a:lnSpc>
              <a:buSzPct val="145312"/>
              <a:buChar char="•"/>
              <a:tabLst>
                <a:tab pos="482600" algn="l"/>
              </a:tabLst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Relocation</a:t>
            </a:r>
            <a:r>
              <a:rPr sz="3200" spc="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5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3200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itself</a:t>
            </a:r>
            <a:r>
              <a:rPr sz="3200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also</a:t>
            </a:r>
            <a:r>
              <a:rPr sz="3200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brings</a:t>
            </a:r>
            <a:r>
              <a:rPr sz="3200" spc="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opportunities</a:t>
            </a:r>
            <a:r>
              <a:rPr sz="3200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3200" spc="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service 	providers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buClr>
                <a:srgbClr val="FFFFFF"/>
              </a:buClr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481330" marR="191770" indent="-443230">
              <a:lnSpc>
                <a:spcPts val="3800"/>
              </a:lnSpc>
              <a:buSzPct val="145312"/>
              <a:buChar char="•"/>
              <a:tabLst>
                <a:tab pos="482600" algn="l"/>
                <a:tab pos="3470910" algn="l"/>
              </a:tabLst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Supporting</a:t>
            </a:r>
            <a:r>
              <a:rPr sz="3200" spc="2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people</a:t>
            </a:r>
            <a:r>
              <a:rPr sz="3200" spc="2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selecting</a:t>
            </a:r>
            <a:r>
              <a:rPr sz="3200" spc="2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possible</a:t>
            </a:r>
            <a:r>
              <a:rPr sz="3200" spc="2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districts</a:t>
            </a:r>
            <a:r>
              <a:rPr sz="3200" spc="2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Arial MT"/>
                <a:cs typeface="Arial MT"/>
              </a:rPr>
              <a:t>or 	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neighbourhood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	in</a:t>
            </a:r>
            <a:r>
              <a:rPr sz="32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their</a:t>
            </a:r>
            <a:r>
              <a:rPr sz="32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target</a:t>
            </a:r>
            <a:r>
              <a:rPr sz="32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location</a:t>
            </a:r>
            <a:r>
              <a:rPr sz="32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brings</a:t>
            </a:r>
            <a:r>
              <a:rPr sz="32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great</a:t>
            </a:r>
            <a:r>
              <a:rPr sz="32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value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87020"/>
            <a:ext cx="6510655" cy="206628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ts val="8100"/>
              </a:lnSpc>
              <a:spcBef>
                <a:spcPts val="65"/>
              </a:spcBef>
            </a:pPr>
            <a:r>
              <a:rPr sz="6650" spc="180" dirty="0"/>
              <a:t>Districts</a:t>
            </a:r>
            <a:r>
              <a:rPr sz="6650" spc="25" dirty="0"/>
              <a:t> </a:t>
            </a:r>
            <a:r>
              <a:rPr sz="6650" spc="-20" dirty="0"/>
              <a:t>Rank </a:t>
            </a:r>
            <a:r>
              <a:rPr sz="6650" spc="80" dirty="0"/>
              <a:t>(cluster</a:t>
            </a:r>
            <a:r>
              <a:rPr sz="6650" spc="5" dirty="0"/>
              <a:t> </a:t>
            </a:r>
            <a:r>
              <a:rPr sz="6650" spc="-10" dirty="0"/>
              <a:t>analysis)</a:t>
            </a:r>
            <a:endParaRPr sz="6650"/>
          </a:p>
        </p:txBody>
      </p:sp>
      <p:sp>
        <p:nvSpPr>
          <p:cNvPr id="3" name="object 3"/>
          <p:cNvSpPr txBox="1"/>
          <p:nvPr/>
        </p:nvSpPr>
        <p:spPr>
          <a:xfrm>
            <a:off x="977900" y="2520555"/>
            <a:ext cx="6096000" cy="6287135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329565" indent="-304165">
              <a:lnSpc>
                <a:spcPct val="100000"/>
              </a:lnSpc>
              <a:spcBef>
                <a:spcPts val="1400"/>
              </a:spcBef>
              <a:buSzPct val="144444"/>
              <a:buChar char="•"/>
              <a:tabLst>
                <a:tab pos="329565" algn="l"/>
              </a:tabLst>
            </a:pPr>
            <a:r>
              <a:rPr sz="2250" spc="-10" dirty="0">
                <a:solidFill>
                  <a:srgbClr val="FFFFFF"/>
                </a:solidFill>
                <a:latin typeface="Arial MT"/>
                <a:cs typeface="Arial MT"/>
              </a:rPr>
              <a:t>Outliers</a:t>
            </a:r>
            <a:endParaRPr sz="2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buFont typeface="Arial MT"/>
              <a:buChar char="•"/>
            </a:pPr>
            <a:endParaRPr sz="2250">
              <a:latin typeface="Arial MT"/>
              <a:cs typeface="Arial MT"/>
            </a:endParaRPr>
          </a:p>
          <a:p>
            <a:pPr marL="774065" lvl="1" indent="-304165">
              <a:lnSpc>
                <a:spcPct val="100000"/>
              </a:lnSpc>
              <a:buSzPct val="144444"/>
              <a:buChar char="•"/>
              <a:tabLst>
                <a:tab pos="774065" algn="l"/>
              </a:tabLst>
            </a:pP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Group</a:t>
            </a:r>
            <a:r>
              <a:rPr sz="22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2250" spc="1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22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10"/>
              </a:spcBef>
              <a:buFont typeface="Arial MT"/>
              <a:buChar char="•"/>
            </a:pPr>
            <a:endParaRPr sz="2250">
              <a:latin typeface="Arial MT"/>
              <a:cs typeface="Arial MT"/>
            </a:endParaRPr>
          </a:p>
          <a:p>
            <a:pPr marL="329565" indent="-304165">
              <a:lnSpc>
                <a:spcPct val="100000"/>
              </a:lnSpc>
              <a:buSzPct val="144444"/>
              <a:buChar char="•"/>
              <a:tabLst>
                <a:tab pos="329565" algn="l"/>
              </a:tabLst>
            </a:pP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Priority</a:t>
            </a:r>
            <a:r>
              <a:rPr sz="225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List</a:t>
            </a:r>
            <a:r>
              <a:rPr sz="225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not</a:t>
            </a:r>
            <a:r>
              <a:rPr sz="225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Arial MT"/>
                <a:cs typeface="Arial MT"/>
              </a:rPr>
              <a:t>satisfied</a:t>
            </a:r>
            <a:endParaRPr sz="2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15"/>
              </a:spcBef>
              <a:buFont typeface="Arial MT"/>
              <a:buChar char="•"/>
            </a:pPr>
            <a:endParaRPr sz="2250">
              <a:latin typeface="Arial MT"/>
              <a:cs typeface="Arial MT"/>
            </a:endParaRPr>
          </a:p>
          <a:p>
            <a:pPr marL="774065" lvl="1" indent="-304165">
              <a:lnSpc>
                <a:spcPct val="100000"/>
              </a:lnSpc>
              <a:buSzPct val="144444"/>
              <a:buChar char="•"/>
              <a:tabLst>
                <a:tab pos="774065" algn="l"/>
              </a:tabLst>
            </a:pP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Cluster</a:t>
            </a:r>
            <a:r>
              <a:rPr sz="22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1,</a:t>
            </a:r>
            <a:r>
              <a:rPr sz="22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missing</a:t>
            </a:r>
            <a:r>
              <a:rPr sz="22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Metro</a:t>
            </a:r>
            <a:r>
              <a:rPr sz="22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Arial MT"/>
                <a:cs typeface="Arial MT"/>
              </a:rPr>
              <a:t>Station</a:t>
            </a:r>
            <a:endParaRPr sz="22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10"/>
              </a:spcBef>
              <a:buFont typeface="Arial MT"/>
              <a:buChar char="•"/>
            </a:pPr>
            <a:endParaRPr sz="2250">
              <a:latin typeface="Arial MT"/>
              <a:cs typeface="Arial MT"/>
            </a:endParaRPr>
          </a:p>
          <a:p>
            <a:pPr marL="774065" lvl="1" indent="-304165">
              <a:lnSpc>
                <a:spcPct val="100000"/>
              </a:lnSpc>
              <a:buSzPct val="144444"/>
              <a:buChar char="•"/>
              <a:tabLst>
                <a:tab pos="774065" algn="l"/>
              </a:tabLst>
            </a:pP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Cluster</a:t>
            </a:r>
            <a:r>
              <a:rPr sz="22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2,</a:t>
            </a:r>
            <a:r>
              <a:rPr sz="22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missing</a:t>
            </a:r>
            <a:r>
              <a:rPr sz="22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Arial MT"/>
                <a:cs typeface="Arial MT"/>
              </a:rPr>
              <a:t>Elementary</a:t>
            </a:r>
            <a:r>
              <a:rPr sz="22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Arial MT"/>
                <a:cs typeface="Arial MT"/>
              </a:rPr>
              <a:t>School</a:t>
            </a:r>
            <a:endParaRPr sz="22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15"/>
              </a:spcBef>
              <a:buFont typeface="Arial MT"/>
              <a:buChar char="•"/>
            </a:pPr>
            <a:endParaRPr sz="2250">
              <a:latin typeface="Arial MT"/>
              <a:cs typeface="Arial MT"/>
            </a:endParaRPr>
          </a:p>
          <a:p>
            <a:pPr marL="774065" lvl="1" indent="-304165">
              <a:lnSpc>
                <a:spcPct val="100000"/>
              </a:lnSpc>
              <a:buSzPct val="144444"/>
              <a:buChar char="•"/>
              <a:tabLst>
                <a:tab pos="774065" algn="l"/>
              </a:tabLst>
            </a:pP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Cluster</a:t>
            </a:r>
            <a:r>
              <a:rPr sz="22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3,</a:t>
            </a:r>
            <a:r>
              <a:rPr sz="22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missing</a:t>
            </a:r>
            <a:r>
              <a:rPr sz="22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Metro</a:t>
            </a:r>
            <a:r>
              <a:rPr sz="22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Station</a:t>
            </a:r>
            <a:r>
              <a:rPr sz="22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2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-20" dirty="0">
                <a:solidFill>
                  <a:srgbClr val="FFFFFF"/>
                </a:solidFill>
                <a:latin typeface="Arial MT"/>
                <a:cs typeface="Arial MT"/>
              </a:rPr>
              <a:t>Park</a:t>
            </a:r>
            <a:endParaRPr sz="22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10"/>
              </a:spcBef>
              <a:buFont typeface="Arial MT"/>
              <a:buChar char="•"/>
            </a:pPr>
            <a:endParaRPr sz="2250">
              <a:latin typeface="Arial MT"/>
              <a:cs typeface="Arial MT"/>
            </a:endParaRPr>
          </a:p>
          <a:p>
            <a:pPr marL="774065" lvl="1" indent="-304165">
              <a:lnSpc>
                <a:spcPct val="100000"/>
              </a:lnSpc>
              <a:spcBef>
                <a:spcPts val="5"/>
              </a:spcBef>
              <a:buSzPct val="144444"/>
              <a:buChar char="•"/>
              <a:tabLst>
                <a:tab pos="774065" algn="l"/>
              </a:tabLst>
            </a:pP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Cluster</a:t>
            </a:r>
            <a:r>
              <a:rPr sz="22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4,</a:t>
            </a:r>
            <a:r>
              <a:rPr sz="22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missing</a:t>
            </a:r>
            <a:r>
              <a:rPr sz="22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Metro</a:t>
            </a:r>
            <a:r>
              <a:rPr sz="22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Arial MT"/>
                <a:cs typeface="Arial MT"/>
              </a:rPr>
              <a:t>Station</a:t>
            </a:r>
            <a:endParaRPr sz="22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10"/>
              </a:spcBef>
              <a:buFont typeface="Arial MT"/>
              <a:buChar char="•"/>
            </a:pPr>
            <a:endParaRPr sz="2250">
              <a:latin typeface="Arial MT"/>
              <a:cs typeface="Arial MT"/>
            </a:endParaRPr>
          </a:p>
          <a:p>
            <a:pPr marL="774065" lvl="1" indent="-304165">
              <a:lnSpc>
                <a:spcPct val="100000"/>
              </a:lnSpc>
              <a:buSzPct val="144444"/>
              <a:buChar char="•"/>
              <a:tabLst>
                <a:tab pos="774065" algn="l"/>
              </a:tabLst>
            </a:pP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Cluster</a:t>
            </a:r>
            <a:r>
              <a:rPr sz="22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5,</a:t>
            </a:r>
            <a:r>
              <a:rPr sz="22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missing</a:t>
            </a:r>
            <a:r>
              <a:rPr sz="22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Metro</a:t>
            </a:r>
            <a:r>
              <a:rPr sz="22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-10" dirty="0">
                <a:solidFill>
                  <a:srgbClr val="FFFFFF"/>
                </a:solidFill>
                <a:latin typeface="Arial MT"/>
                <a:cs typeface="Arial MT"/>
              </a:rPr>
              <a:t>Station</a:t>
            </a:r>
            <a:endParaRPr sz="22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09"/>
              </a:spcBef>
              <a:buFont typeface="Arial MT"/>
              <a:buChar char="•"/>
            </a:pPr>
            <a:endParaRPr sz="2250">
              <a:latin typeface="Arial MT"/>
              <a:cs typeface="Arial MT"/>
            </a:endParaRPr>
          </a:p>
          <a:p>
            <a:pPr marL="774065" lvl="1" indent="-304165">
              <a:lnSpc>
                <a:spcPct val="100000"/>
              </a:lnSpc>
              <a:spcBef>
                <a:spcPts val="5"/>
              </a:spcBef>
              <a:buSzPct val="144444"/>
              <a:buChar char="•"/>
              <a:tabLst>
                <a:tab pos="774065" algn="l"/>
              </a:tabLst>
            </a:pP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Cluster</a:t>
            </a:r>
            <a:r>
              <a:rPr sz="22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7,</a:t>
            </a:r>
            <a:r>
              <a:rPr sz="22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dirty="0">
                <a:solidFill>
                  <a:srgbClr val="FFFFFF"/>
                </a:solidFill>
                <a:latin typeface="Arial MT"/>
                <a:cs typeface="Arial MT"/>
              </a:rPr>
              <a:t>missing</a:t>
            </a:r>
            <a:r>
              <a:rPr sz="22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250" spc="-20" dirty="0">
                <a:solidFill>
                  <a:srgbClr val="FFFFFF"/>
                </a:solidFill>
                <a:latin typeface="Arial MT"/>
                <a:cs typeface="Arial MT"/>
              </a:rPr>
              <a:t>Park</a:t>
            </a:r>
            <a:endParaRPr sz="2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87020"/>
            <a:ext cx="6510655" cy="206628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ts val="8100"/>
              </a:lnSpc>
              <a:spcBef>
                <a:spcPts val="65"/>
              </a:spcBef>
            </a:pPr>
            <a:r>
              <a:rPr sz="6650" spc="180" dirty="0"/>
              <a:t>Districts</a:t>
            </a:r>
            <a:r>
              <a:rPr sz="6650" spc="25" dirty="0"/>
              <a:t> </a:t>
            </a:r>
            <a:r>
              <a:rPr sz="6650" spc="-20" dirty="0"/>
              <a:t>Rank </a:t>
            </a:r>
            <a:r>
              <a:rPr sz="6650" spc="80" dirty="0"/>
              <a:t>(cluster</a:t>
            </a:r>
            <a:r>
              <a:rPr sz="6650" spc="5" dirty="0"/>
              <a:t> </a:t>
            </a:r>
            <a:r>
              <a:rPr sz="6650" spc="-10" dirty="0"/>
              <a:t>analysis)</a:t>
            </a:r>
            <a:endParaRPr sz="665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494030" indent="-443230">
              <a:lnSpc>
                <a:spcPct val="100000"/>
              </a:lnSpc>
              <a:spcBef>
                <a:spcPts val="1975"/>
              </a:spcBef>
              <a:buSzPct val="145312"/>
              <a:buChar char="•"/>
              <a:tabLst>
                <a:tab pos="494030" algn="l"/>
              </a:tabLst>
            </a:pPr>
            <a:r>
              <a:rPr sz="3200" spc="-10" dirty="0"/>
              <a:t>Priority</a:t>
            </a:r>
            <a:r>
              <a:rPr sz="3200" spc="-130" dirty="0"/>
              <a:t> </a:t>
            </a:r>
            <a:r>
              <a:rPr sz="3200" dirty="0"/>
              <a:t>List</a:t>
            </a:r>
            <a:r>
              <a:rPr sz="3200" spc="-130" dirty="0"/>
              <a:t> </a:t>
            </a:r>
            <a:r>
              <a:rPr sz="3200" spc="-10" dirty="0"/>
              <a:t>satisfied</a:t>
            </a:r>
            <a:endParaRPr sz="3200"/>
          </a:p>
          <a:p>
            <a:pPr>
              <a:lnSpc>
                <a:spcPct val="100000"/>
              </a:lnSpc>
              <a:spcBef>
                <a:spcPts val="640"/>
              </a:spcBef>
              <a:buClr>
                <a:srgbClr val="FFFFFF"/>
              </a:buClr>
              <a:buFont typeface="Arial"/>
              <a:buChar char="•"/>
            </a:pPr>
            <a:endParaRPr sz="3200"/>
          </a:p>
          <a:p>
            <a:pPr marL="938530" marR="226060" lvl="1" indent="-443230">
              <a:lnSpc>
                <a:spcPts val="3800"/>
              </a:lnSpc>
              <a:buSzPct val="145312"/>
              <a:buChar char="•"/>
              <a:tabLst>
                <a:tab pos="939800" algn="l"/>
              </a:tabLst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Cluster</a:t>
            </a:r>
            <a:r>
              <a:rPr sz="3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0,</a:t>
            </a:r>
            <a:r>
              <a:rPr sz="3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Rental</a:t>
            </a:r>
            <a:r>
              <a:rPr sz="3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Group</a:t>
            </a:r>
            <a:r>
              <a:rPr sz="3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sz="3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(above</a:t>
            </a:r>
            <a:r>
              <a:rPr sz="3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rental</a:t>
            </a:r>
            <a:r>
              <a:rPr sz="3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price</a:t>
            </a:r>
            <a:r>
              <a:rPr sz="3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tolerance 	range)</a:t>
            </a:r>
            <a:endParaRPr sz="3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20"/>
              </a:spcBef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938530" marR="248920" lvl="1" indent="-443230">
              <a:lnSpc>
                <a:spcPts val="3800"/>
              </a:lnSpc>
              <a:buSzPct val="145312"/>
              <a:buChar char="•"/>
              <a:tabLst>
                <a:tab pos="939800" algn="l"/>
              </a:tabLst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Cluster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6,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Rental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Group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(below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rental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price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 tolerance 	range)</a:t>
            </a:r>
            <a:endParaRPr sz="3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938530" marR="17780" lvl="1" indent="-443230">
              <a:lnSpc>
                <a:spcPct val="101600"/>
              </a:lnSpc>
              <a:buSzPct val="145312"/>
              <a:buChar char="•"/>
              <a:tabLst>
                <a:tab pos="939800" algn="l"/>
              </a:tabLst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sz="3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8,</a:t>
            </a:r>
            <a:r>
              <a:rPr sz="3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Rental</a:t>
            </a:r>
            <a:r>
              <a:rPr sz="3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r>
              <a:rPr sz="3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3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(into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rental</a:t>
            </a:r>
            <a:r>
              <a:rPr sz="3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price</a:t>
            </a:r>
            <a:r>
              <a:rPr sz="3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tolerance 	range)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504" y="1693068"/>
            <a:ext cx="12167736" cy="38781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259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5"/>
              </a:spcBef>
            </a:pPr>
            <a:r>
              <a:rPr sz="8000" b="0" spc="220" dirty="0">
                <a:latin typeface="Arial MT"/>
                <a:cs typeface="Arial MT"/>
              </a:rPr>
              <a:t>Districts</a:t>
            </a:r>
            <a:r>
              <a:rPr sz="8000" b="0" spc="10" dirty="0">
                <a:latin typeface="Arial MT"/>
                <a:cs typeface="Arial MT"/>
              </a:rPr>
              <a:t> </a:t>
            </a:r>
            <a:r>
              <a:rPr sz="8000" b="0" spc="90" dirty="0">
                <a:latin typeface="Arial MT"/>
                <a:cs typeface="Arial MT"/>
              </a:rPr>
              <a:t>Details</a:t>
            </a:r>
            <a:endParaRPr sz="8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700" b="0" dirty="0">
                <a:latin typeface="Arial MT"/>
                <a:cs typeface="Arial MT"/>
              </a:rPr>
              <a:t>Cluster</a:t>
            </a:r>
            <a:r>
              <a:rPr sz="3700" b="0" spc="-35" dirty="0">
                <a:latin typeface="Arial MT"/>
                <a:cs typeface="Arial MT"/>
              </a:rPr>
              <a:t> </a:t>
            </a:r>
            <a:r>
              <a:rPr sz="3700" b="0" dirty="0">
                <a:latin typeface="Arial MT"/>
                <a:cs typeface="Arial MT"/>
              </a:rPr>
              <a:t>8</a:t>
            </a:r>
            <a:r>
              <a:rPr sz="3700" b="0" spc="-35" dirty="0">
                <a:latin typeface="Arial MT"/>
                <a:cs typeface="Arial MT"/>
              </a:rPr>
              <a:t> </a:t>
            </a:r>
            <a:r>
              <a:rPr sz="3700" b="0" spc="195" dirty="0">
                <a:latin typeface="Arial MT"/>
                <a:cs typeface="Arial MT"/>
              </a:rPr>
              <a:t>-</a:t>
            </a:r>
            <a:r>
              <a:rPr sz="3700" b="0" spc="-35" dirty="0">
                <a:latin typeface="Arial MT"/>
                <a:cs typeface="Arial MT"/>
              </a:rPr>
              <a:t> </a:t>
            </a:r>
            <a:r>
              <a:rPr sz="3700" b="0" dirty="0">
                <a:latin typeface="Arial MT"/>
                <a:cs typeface="Arial MT"/>
              </a:rPr>
              <a:t>Relocator</a:t>
            </a:r>
            <a:r>
              <a:rPr sz="3700" b="0" spc="-35" dirty="0">
                <a:latin typeface="Arial MT"/>
                <a:cs typeface="Arial MT"/>
              </a:rPr>
              <a:t> </a:t>
            </a:r>
            <a:r>
              <a:rPr sz="3700" b="0" dirty="0">
                <a:latin typeface="Arial MT"/>
                <a:cs typeface="Arial MT"/>
              </a:rPr>
              <a:t>requirements</a:t>
            </a:r>
            <a:r>
              <a:rPr sz="3700" b="0" spc="-30" dirty="0">
                <a:latin typeface="Arial MT"/>
                <a:cs typeface="Arial MT"/>
              </a:rPr>
              <a:t> </a:t>
            </a:r>
            <a:r>
              <a:rPr sz="3700" b="0" spc="-10" dirty="0">
                <a:latin typeface="Arial MT"/>
                <a:cs typeface="Arial MT"/>
              </a:rPr>
              <a:t>satisfied</a:t>
            </a:r>
            <a:endParaRPr sz="3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5600" y="673100"/>
            <a:ext cx="9753600" cy="5905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259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5"/>
              </a:spcBef>
            </a:pPr>
            <a:r>
              <a:rPr sz="8000" b="0" dirty="0">
                <a:latin typeface="Arial MT"/>
                <a:cs typeface="Arial MT"/>
              </a:rPr>
              <a:t>São </a:t>
            </a:r>
            <a:r>
              <a:rPr sz="8000" b="0" spc="80" dirty="0">
                <a:latin typeface="Arial MT"/>
                <a:cs typeface="Arial MT"/>
              </a:rPr>
              <a:t>Paulo</a:t>
            </a:r>
            <a:r>
              <a:rPr sz="8000" b="0" spc="5" dirty="0">
                <a:latin typeface="Arial MT"/>
                <a:cs typeface="Arial MT"/>
              </a:rPr>
              <a:t> </a:t>
            </a:r>
            <a:r>
              <a:rPr sz="8000" b="0" spc="229" dirty="0">
                <a:latin typeface="Arial MT"/>
                <a:cs typeface="Arial MT"/>
              </a:rPr>
              <a:t>Map</a:t>
            </a:r>
            <a:endParaRPr sz="8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700" b="0" dirty="0">
                <a:latin typeface="Arial MT"/>
                <a:cs typeface="Arial MT"/>
              </a:rPr>
              <a:t>Selected</a:t>
            </a:r>
            <a:r>
              <a:rPr sz="3700" b="0" spc="-10" dirty="0">
                <a:latin typeface="Arial MT"/>
                <a:cs typeface="Arial MT"/>
              </a:rPr>
              <a:t> </a:t>
            </a:r>
            <a:r>
              <a:rPr sz="3700" b="0" spc="55" dirty="0">
                <a:latin typeface="Arial MT"/>
                <a:cs typeface="Arial MT"/>
              </a:rPr>
              <a:t>districts</a:t>
            </a:r>
            <a:r>
              <a:rPr sz="3700" b="0" spc="-5" dirty="0">
                <a:latin typeface="Arial MT"/>
                <a:cs typeface="Arial MT"/>
              </a:rPr>
              <a:t> </a:t>
            </a:r>
            <a:r>
              <a:rPr sz="3700" b="0" dirty="0">
                <a:latin typeface="Arial MT"/>
                <a:cs typeface="Arial MT"/>
              </a:rPr>
              <a:t>in</a:t>
            </a:r>
            <a:r>
              <a:rPr sz="3700" b="0" spc="-5" dirty="0">
                <a:latin typeface="Arial MT"/>
                <a:cs typeface="Arial MT"/>
              </a:rPr>
              <a:t> </a:t>
            </a:r>
            <a:r>
              <a:rPr sz="3700" b="0" dirty="0">
                <a:latin typeface="Arial MT"/>
                <a:cs typeface="Arial MT"/>
              </a:rPr>
              <a:t>Cluster</a:t>
            </a:r>
            <a:r>
              <a:rPr sz="3700" b="0" spc="-5" dirty="0">
                <a:latin typeface="Arial MT"/>
                <a:cs typeface="Arial MT"/>
              </a:rPr>
              <a:t> </a:t>
            </a:r>
            <a:r>
              <a:rPr sz="3700" b="0" spc="-50" dirty="0">
                <a:latin typeface="Arial MT"/>
                <a:cs typeface="Arial MT"/>
              </a:rPr>
              <a:t>8</a:t>
            </a:r>
            <a:endParaRPr sz="3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87020"/>
            <a:ext cx="6603365" cy="206628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ts val="8100"/>
              </a:lnSpc>
              <a:spcBef>
                <a:spcPts val="65"/>
              </a:spcBef>
            </a:pPr>
            <a:r>
              <a:rPr sz="6650" spc="130" dirty="0"/>
              <a:t>Conclusion</a:t>
            </a:r>
            <a:r>
              <a:rPr sz="6650" spc="10" dirty="0"/>
              <a:t> </a:t>
            </a:r>
            <a:r>
              <a:rPr sz="6650" spc="120" dirty="0"/>
              <a:t>and </a:t>
            </a:r>
            <a:r>
              <a:rPr sz="6650" spc="55" dirty="0"/>
              <a:t>Future</a:t>
            </a:r>
            <a:r>
              <a:rPr sz="6650" spc="15" dirty="0"/>
              <a:t> </a:t>
            </a:r>
            <a:r>
              <a:rPr sz="6650" spc="150" dirty="0"/>
              <a:t>directions</a:t>
            </a:r>
            <a:endParaRPr sz="6650"/>
          </a:p>
        </p:txBody>
      </p:sp>
      <p:sp>
        <p:nvSpPr>
          <p:cNvPr id="3" name="object 3"/>
          <p:cNvSpPr txBox="1"/>
          <p:nvPr/>
        </p:nvSpPr>
        <p:spPr>
          <a:xfrm>
            <a:off x="117648" y="2353309"/>
            <a:ext cx="11901170" cy="6850593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95400" marR="687070" indent="-419100">
              <a:lnSpc>
                <a:spcPts val="3600"/>
              </a:lnSpc>
              <a:spcBef>
                <a:spcPts val="260"/>
              </a:spcBef>
              <a:buSzPct val="144262"/>
              <a:buChar char="•"/>
              <a:tabLst>
                <a:tab pos="1295400" algn="l"/>
              </a:tabLst>
            </a:pPr>
            <a:r>
              <a:rPr sz="3050" spc="-1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30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solution successfully</a:t>
            </a:r>
            <a:r>
              <a:rPr sz="30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created Districts</a:t>
            </a:r>
            <a:r>
              <a:rPr sz="305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Rank </a:t>
            </a:r>
            <a:r>
              <a:rPr sz="3050" spc="6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spc="-10" dirty="0">
                <a:solidFill>
                  <a:srgbClr val="FFFFFF"/>
                </a:solidFill>
                <a:latin typeface="Arial MT"/>
                <a:cs typeface="Arial MT"/>
              </a:rPr>
              <a:t>satisfy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Relocator</a:t>
            </a:r>
            <a:r>
              <a:rPr sz="30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spc="-10" dirty="0">
                <a:solidFill>
                  <a:srgbClr val="FFFFFF"/>
                </a:solidFill>
                <a:latin typeface="Arial MT"/>
                <a:cs typeface="Arial MT"/>
              </a:rPr>
              <a:t>Requirements</a:t>
            </a:r>
            <a:endParaRPr sz="30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90"/>
              </a:spcBef>
              <a:buFont typeface="Arial MT"/>
              <a:buChar char="•"/>
            </a:pPr>
            <a:endParaRPr sz="3050" dirty="0">
              <a:latin typeface="Arial MT"/>
              <a:cs typeface="Arial MT"/>
            </a:endParaRPr>
          </a:p>
          <a:p>
            <a:pPr marL="1295400" marR="43180" indent="-419100">
              <a:lnSpc>
                <a:spcPts val="3600"/>
              </a:lnSpc>
              <a:buSzPct val="144262"/>
              <a:buChar char="•"/>
              <a:tabLst>
                <a:tab pos="1295400" algn="l"/>
              </a:tabLst>
            </a:pP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3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has</a:t>
            </a:r>
            <a:r>
              <a:rPr sz="3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market</a:t>
            </a:r>
            <a:r>
              <a:rPr sz="3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value,</a:t>
            </a:r>
            <a:r>
              <a:rPr sz="3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Relocation</a:t>
            </a:r>
            <a:r>
              <a:rPr sz="3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Service</a:t>
            </a:r>
            <a:r>
              <a:rPr sz="3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Providers</a:t>
            </a:r>
            <a:r>
              <a:rPr sz="3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could</a:t>
            </a:r>
            <a:r>
              <a:rPr sz="3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spc="-20" dirty="0">
                <a:solidFill>
                  <a:srgbClr val="FFFFFF"/>
                </a:solidFill>
                <a:latin typeface="Arial MT"/>
                <a:cs typeface="Arial MT"/>
              </a:rPr>
              <a:t>make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use</a:t>
            </a:r>
            <a:r>
              <a:rPr sz="30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30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spc="5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305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spc="6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30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improve</a:t>
            </a:r>
            <a:r>
              <a:rPr sz="305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30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speed</a:t>
            </a:r>
            <a:r>
              <a:rPr sz="30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up</a:t>
            </a:r>
            <a:r>
              <a:rPr sz="305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locations</a:t>
            </a:r>
            <a:r>
              <a:rPr sz="30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spc="-10" dirty="0">
                <a:solidFill>
                  <a:srgbClr val="FFFFFF"/>
                </a:solidFill>
                <a:latin typeface="Arial MT"/>
                <a:cs typeface="Arial MT"/>
              </a:rPr>
              <a:t>selection</a:t>
            </a:r>
            <a:endParaRPr sz="30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95"/>
              </a:spcBef>
              <a:buFont typeface="Arial MT"/>
              <a:buChar char="•"/>
            </a:pPr>
            <a:endParaRPr sz="3050" dirty="0">
              <a:latin typeface="Arial MT"/>
              <a:cs typeface="Arial MT"/>
            </a:endParaRPr>
          </a:p>
          <a:p>
            <a:pPr marL="1295400" marR="292735" indent="-419100">
              <a:lnSpc>
                <a:spcPts val="3600"/>
              </a:lnSpc>
              <a:buSzPct val="144262"/>
              <a:buChar char="•"/>
              <a:tabLst>
                <a:tab pos="1295400" algn="l"/>
              </a:tabLst>
            </a:pP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30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could</a:t>
            </a:r>
            <a:r>
              <a:rPr sz="305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305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enhanced</a:t>
            </a:r>
            <a:r>
              <a:rPr sz="305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spc="6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305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305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configurable</a:t>
            </a:r>
            <a:r>
              <a:rPr sz="305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305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flexible</a:t>
            </a:r>
            <a:r>
              <a:rPr sz="305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spc="-10" dirty="0">
                <a:solidFill>
                  <a:srgbClr val="FFFFFF"/>
                </a:solidFill>
                <a:latin typeface="Arial MT"/>
                <a:cs typeface="Arial MT"/>
              </a:rPr>
              <a:t>solution,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including</a:t>
            </a:r>
            <a:r>
              <a:rPr sz="30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additional</a:t>
            </a:r>
            <a:r>
              <a:rPr sz="30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parameters</a:t>
            </a:r>
            <a:r>
              <a:rPr sz="30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for searching</a:t>
            </a:r>
            <a:r>
              <a:rPr sz="30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spc="-10" dirty="0">
                <a:solidFill>
                  <a:srgbClr val="FFFFFF"/>
                </a:solidFill>
                <a:latin typeface="Arial MT"/>
                <a:cs typeface="Arial MT"/>
              </a:rPr>
              <a:t>features</a:t>
            </a:r>
            <a:endParaRPr sz="30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90"/>
              </a:spcBef>
              <a:buFont typeface="Arial MT"/>
              <a:buChar char="•"/>
            </a:pPr>
            <a:endParaRPr sz="3050" dirty="0">
              <a:latin typeface="Arial MT"/>
              <a:cs typeface="Arial MT"/>
            </a:endParaRPr>
          </a:p>
          <a:p>
            <a:pPr marL="1295400" marR="271145" indent="-419100">
              <a:lnSpc>
                <a:spcPts val="3600"/>
              </a:lnSpc>
              <a:buSzPct val="144262"/>
              <a:buChar char="•"/>
              <a:tabLst>
                <a:tab pos="1295400" algn="l"/>
              </a:tabLst>
            </a:pP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30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could</a:t>
            </a:r>
            <a:r>
              <a:rPr sz="30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30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enhanced</a:t>
            </a:r>
            <a:r>
              <a:rPr sz="30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also</a:t>
            </a:r>
            <a:r>
              <a:rPr sz="30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spc="6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30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sz="30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rental</a:t>
            </a:r>
            <a:r>
              <a:rPr sz="305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ads.</a:t>
            </a:r>
            <a:r>
              <a:rPr sz="30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after</a:t>
            </a:r>
            <a:r>
              <a:rPr sz="3050" spc="-10" dirty="0">
                <a:solidFill>
                  <a:srgbClr val="FFFFFF"/>
                </a:solidFill>
                <a:latin typeface="Arial MT"/>
                <a:cs typeface="Arial MT"/>
              </a:rPr>
              <a:t> creating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305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spc="-20" dirty="0">
                <a:solidFill>
                  <a:srgbClr val="FFFFFF"/>
                </a:solidFill>
                <a:latin typeface="Arial MT"/>
                <a:cs typeface="Arial MT"/>
              </a:rPr>
              <a:t>rank</a:t>
            </a:r>
            <a:endParaRPr sz="30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5"/>
              </a:spcBef>
              <a:buFont typeface="Arial MT"/>
              <a:buChar char="•"/>
            </a:pPr>
            <a:endParaRPr sz="3050" dirty="0">
              <a:latin typeface="Arial MT"/>
              <a:cs typeface="Arial MT"/>
            </a:endParaRPr>
          </a:p>
          <a:p>
            <a:pPr marL="1294765" indent="-418465">
              <a:lnSpc>
                <a:spcPct val="100000"/>
              </a:lnSpc>
              <a:buSzPct val="144262"/>
              <a:buChar char="•"/>
              <a:tabLst>
                <a:tab pos="1294765" algn="l"/>
              </a:tabLst>
            </a:pPr>
            <a:r>
              <a:rPr sz="3050" spc="-1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30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solution</a:t>
            </a:r>
            <a:r>
              <a:rPr sz="30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has</a:t>
            </a:r>
            <a:r>
              <a:rPr sz="30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30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great</a:t>
            </a:r>
            <a:r>
              <a:rPr sz="30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potencial</a:t>
            </a:r>
            <a:r>
              <a:rPr sz="30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30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dirty="0">
                <a:solidFill>
                  <a:srgbClr val="FFFFFF"/>
                </a:solidFill>
                <a:latin typeface="Arial MT"/>
                <a:cs typeface="Arial MT"/>
              </a:rPr>
              <a:t>future</a:t>
            </a:r>
            <a:r>
              <a:rPr sz="30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050" spc="-10" dirty="0">
                <a:solidFill>
                  <a:srgbClr val="FFFFFF"/>
                </a:solidFill>
                <a:latin typeface="Arial MT"/>
                <a:cs typeface="Arial MT"/>
              </a:rPr>
              <a:t>developments.</a:t>
            </a:r>
            <a:endParaRPr sz="30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sz="30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170" dirty="0"/>
              <a:t>Project</a:t>
            </a:r>
            <a:r>
              <a:rPr sz="8000" spc="5" dirty="0"/>
              <a:t> </a:t>
            </a:r>
            <a:r>
              <a:rPr sz="8000" spc="-20" dirty="0"/>
              <a:t>Goal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90600" y="2603500"/>
            <a:ext cx="10702290" cy="9956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55930" marR="5080" indent="-443230">
              <a:lnSpc>
                <a:spcPts val="3800"/>
              </a:lnSpc>
              <a:spcBef>
                <a:spcPts val="240"/>
              </a:spcBef>
              <a:buSzPct val="145312"/>
              <a:buChar char="•"/>
              <a:tabLst>
                <a:tab pos="457200" algn="l"/>
              </a:tabLst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Create</a:t>
            </a:r>
            <a:r>
              <a:rPr sz="32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32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Districts</a:t>
            </a:r>
            <a:r>
              <a:rPr sz="32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Rank</a:t>
            </a:r>
            <a:r>
              <a:rPr sz="32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32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selected</a:t>
            </a:r>
            <a:r>
              <a:rPr sz="32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target</a:t>
            </a:r>
            <a:r>
              <a:rPr sz="32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location</a:t>
            </a:r>
            <a:r>
              <a:rPr sz="32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using 	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relocator</a:t>
            </a:r>
            <a:r>
              <a:rPr sz="3200" spc="1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requirements.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10" dirty="0"/>
              <a:t>Input</a:t>
            </a:r>
            <a:r>
              <a:rPr sz="8000" spc="15" dirty="0"/>
              <a:t> </a:t>
            </a:r>
            <a:r>
              <a:rPr sz="8000" spc="170" dirty="0"/>
              <a:t>data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77900" y="2502951"/>
            <a:ext cx="5278120" cy="627824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79730" indent="-354330">
              <a:lnSpc>
                <a:spcPct val="100000"/>
              </a:lnSpc>
              <a:spcBef>
                <a:spcPts val="1540"/>
              </a:spcBef>
              <a:buSzPct val="145098"/>
              <a:buChar char="•"/>
              <a:tabLst>
                <a:tab pos="379730" algn="l"/>
              </a:tabLst>
            </a:pP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Relocation</a:t>
            </a:r>
            <a:r>
              <a:rPr sz="255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family</a:t>
            </a:r>
            <a:r>
              <a:rPr sz="255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Arial MT"/>
                <a:cs typeface="Arial MT"/>
              </a:rPr>
              <a:t>profile</a:t>
            </a:r>
            <a:endParaRPr sz="2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5"/>
              </a:spcBef>
              <a:buClr>
                <a:srgbClr val="FFFFFF"/>
              </a:buClr>
              <a:buFont typeface="Arial MT"/>
              <a:buChar char="•"/>
            </a:pPr>
            <a:endParaRPr sz="2550">
              <a:latin typeface="Arial MT"/>
              <a:cs typeface="Arial MT"/>
            </a:endParaRPr>
          </a:p>
          <a:p>
            <a:pPr marL="824230" lvl="1" indent="-354330">
              <a:lnSpc>
                <a:spcPct val="100000"/>
              </a:lnSpc>
              <a:spcBef>
                <a:spcPts val="5"/>
              </a:spcBef>
              <a:buSzPct val="145098"/>
              <a:buChar char="•"/>
              <a:tabLst>
                <a:tab pos="824230" algn="l"/>
              </a:tabLst>
            </a:pP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sz="255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adults</a:t>
            </a:r>
            <a:r>
              <a:rPr sz="255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spc="135" dirty="0">
                <a:solidFill>
                  <a:srgbClr val="FFFFFF"/>
                </a:solidFill>
                <a:latin typeface="Arial MT"/>
                <a:cs typeface="Arial MT"/>
              </a:rPr>
              <a:t>/</a:t>
            </a:r>
            <a:r>
              <a:rPr sz="255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sz="255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kids</a:t>
            </a:r>
            <a:r>
              <a:rPr sz="255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spc="135" dirty="0">
                <a:solidFill>
                  <a:srgbClr val="FFFFFF"/>
                </a:solidFill>
                <a:latin typeface="Arial MT"/>
                <a:cs typeface="Arial MT"/>
              </a:rPr>
              <a:t>/</a:t>
            </a:r>
            <a:r>
              <a:rPr sz="255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255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spc="70" dirty="0">
                <a:solidFill>
                  <a:srgbClr val="FFFFFF"/>
                </a:solidFill>
                <a:latin typeface="Arial MT"/>
                <a:cs typeface="Arial MT"/>
              </a:rPr>
              <a:t>dog</a:t>
            </a:r>
            <a:r>
              <a:rPr sz="255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255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spc="-25" dirty="0">
                <a:solidFill>
                  <a:srgbClr val="FFFFFF"/>
                </a:solidFill>
                <a:latin typeface="Arial MT"/>
                <a:cs typeface="Arial MT"/>
              </a:rPr>
              <a:t>pet</a:t>
            </a:r>
            <a:endParaRPr sz="25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05"/>
              </a:spcBef>
              <a:buFont typeface="Arial MT"/>
              <a:buChar char="•"/>
            </a:pPr>
            <a:endParaRPr sz="2550">
              <a:latin typeface="Arial MT"/>
              <a:cs typeface="Arial MT"/>
            </a:endParaRPr>
          </a:p>
          <a:p>
            <a:pPr marL="379730" indent="-354330">
              <a:lnSpc>
                <a:spcPct val="100000"/>
              </a:lnSpc>
              <a:buSzPct val="145098"/>
              <a:buChar char="•"/>
              <a:tabLst>
                <a:tab pos="379730" algn="l"/>
              </a:tabLst>
            </a:pP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Family</a:t>
            </a:r>
            <a:r>
              <a:rPr sz="255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priority</a:t>
            </a:r>
            <a:r>
              <a:rPr sz="255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spc="-20" dirty="0">
                <a:solidFill>
                  <a:srgbClr val="FFFFFF"/>
                </a:solidFill>
                <a:latin typeface="Arial MT"/>
                <a:cs typeface="Arial MT"/>
              </a:rPr>
              <a:t>list</a:t>
            </a:r>
            <a:endParaRPr sz="2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9"/>
              </a:spcBef>
              <a:buClr>
                <a:srgbClr val="FFFFFF"/>
              </a:buClr>
              <a:buFont typeface="Arial MT"/>
              <a:buChar char="•"/>
            </a:pPr>
            <a:endParaRPr sz="2550">
              <a:latin typeface="Arial MT"/>
              <a:cs typeface="Arial MT"/>
            </a:endParaRPr>
          </a:p>
          <a:p>
            <a:pPr marL="824230" lvl="1" indent="-354330">
              <a:lnSpc>
                <a:spcPct val="100000"/>
              </a:lnSpc>
              <a:buSzPct val="145098"/>
              <a:buChar char="•"/>
              <a:tabLst>
                <a:tab pos="824230" algn="l"/>
              </a:tabLst>
            </a:pP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Primary</a:t>
            </a:r>
            <a:r>
              <a:rPr sz="255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Arial MT"/>
                <a:cs typeface="Arial MT"/>
              </a:rPr>
              <a:t>school</a:t>
            </a:r>
            <a:endParaRPr sz="25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05"/>
              </a:spcBef>
              <a:buFont typeface="Arial MT"/>
              <a:buChar char="•"/>
            </a:pPr>
            <a:endParaRPr sz="2550">
              <a:latin typeface="Arial MT"/>
              <a:cs typeface="Arial MT"/>
            </a:endParaRPr>
          </a:p>
          <a:p>
            <a:pPr marL="824230" lvl="1" indent="-354330">
              <a:lnSpc>
                <a:spcPct val="100000"/>
              </a:lnSpc>
              <a:buSzPct val="145098"/>
              <a:buChar char="•"/>
              <a:tabLst>
                <a:tab pos="824230" algn="l"/>
              </a:tabLst>
            </a:pP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Outdoor</a:t>
            </a:r>
            <a:r>
              <a:rPr sz="2550" spc="2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spc="-20" dirty="0">
                <a:solidFill>
                  <a:srgbClr val="FFFFFF"/>
                </a:solidFill>
                <a:latin typeface="Arial MT"/>
                <a:cs typeface="Arial MT"/>
              </a:rPr>
              <a:t>park</a:t>
            </a:r>
            <a:endParaRPr sz="25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09"/>
              </a:spcBef>
              <a:buFont typeface="Arial MT"/>
              <a:buChar char="•"/>
            </a:pPr>
            <a:endParaRPr sz="2550">
              <a:latin typeface="Arial MT"/>
              <a:cs typeface="Arial MT"/>
            </a:endParaRPr>
          </a:p>
          <a:p>
            <a:pPr marL="824230" lvl="1" indent="-354330">
              <a:lnSpc>
                <a:spcPct val="100000"/>
              </a:lnSpc>
              <a:buSzPct val="145098"/>
              <a:buChar char="•"/>
              <a:tabLst>
                <a:tab pos="824230" algn="l"/>
              </a:tabLst>
            </a:pPr>
            <a:r>
              <a:rPr sz="2550" spc="-10" dirty="0">
                <a:solidFill>
                  <a:srgbClr val="FFFFFF"/>
                </a:solidFill>
                <a:latin typeface="Arial MT"/>
                <a:cs typeface="Arial MT"/>
              </a:rPr>
              <a:t>Supermarket</a:t>
            </a:r>
            <a:endParaRPr sz="25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05"/>
              </a:spcBef>
              <a:buFont typeface="Arial MT"/>
              <a:buChar char="•"/>
            </a:pPr>
            <a:endParaRPr sz="2550">
              <a:latin typeface="Arial MT"/>
              <a:cs typeface="Arial MT"/>
            </a:endParaRPr>
          </a:p>
          <a:p>
            <a:pPr marL="824230" lvl="1" indent="-354330">
              <a:lnSpc>
                <a:spcPct val="100000"/>
              </a:lnSpc>
              <a:buSzPct val="145098"/>
              <a:buChar char="•"/>
              <a:tabLst>
                <a:tab pos="824230" algn="l"/>
              </a:tabLst>
            </a:pPr>
            <a:r>
              <a:rPr sz="2550" spc="-10" dirty="0">
                <a:solidFill>
                  <a:srgbClr val="FFFFFF"/>
                </a:solidFill>
                <a:latin typeface="Arial MT"/>
                <a:cs typeface="Arial MT"/>
              </a:rPr>
              <a:t>Pharmacy</a:t>
            </a:r>
            <a:endParaRPr sz="25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09"/>
              </a:spcBef>
              <a:buFont typeface="Arial MT"/>
              <a:buChar char="•"/>
            </a:pPr>
            <a:endParaRPr sz="2550">
              <a:latin typeface="Arial MT"/>
              <a:cs typeface="Arial MT"/>
            </a:endParaRPr>
          </a:p>
          <a:p>
            <a:pPr marL="824230" lvl="1" indent="-354330">
              <a:lnSpc>
                <a:spcPct val="100000"/>
              </a:lnSpc>
              <a:buSzPct val="145098"/>
              <a:buChar char="•"/>
              <a:tabLst>
                <a:tab pos="824230" algn="l"/>
              </a:tabLst>
            </a:pP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Metro</a:t>
            </a:r>
            <a:r>
              <a:rPr sz="2550" spc="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Arial MT"/>
                <a:cs typeface="Arial MT"/>
              </a:rPr>
              <a:t>station</a:t>
            </a:r>
            <a:endParaRPr sz="2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10" dirty="0"/>
              <a:t>Input</a:t>
            </a:r>
            <a:r>
              <a:rPr sz="8000" spc="15" dirty="0"/>
              <a:t> </a:t>
            </a:r>
            <a:r>
              <a:rPr sz="8000" spc="170" dirty="0"/>
              <a:t>data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77900" y="2439293"/>
            <a:ext cx="8549005" cy="6370320"/>
          </a:xfrm>
          <a:prstGeom prst="rect">
            <a:avLst/>
          </a:prstGeom>
        </p:spPr>
        <p:txBody>
          <a:bodyPr vert="horz" wrap="square" lIns="0" tIns="233679" rIns="0" bIns="0" rtlCol="0">
            <a:spAutoFit/>
          </a:bodyPr>
          <a:lstStyle/>
          <a:p>
            <a:pPr marL="445134" indent="-419734">
              <a:lnSpc>
                <a:spcPct val="100000"/>
              </a:lnSpc>
              <a:spcBef>
                <a:spcPts val="1839"/>
              </a:spcBef>
              <a:buSzPct val="145762"/>
              <a:buChar char="•"/>
              <a:tabLst>
                <a:tab pos="445134" algn="l"/>
              </a:tabLst>
            </a:pPr>
            <a:r>
              <a:rPr sz="2950" dirty="0">
                <a:solidFill>
                  <a:srgbClr val="FFFFFF"/>
                </a:solidFill>
                <a:latin typeface="Arial MT"/>
                <a:cs typeface="Arial MT"/>
              </a:rPr>
              <a:t>Housing</a:t>
            </a:r>
            <a:r>
              <a:rPr sz="2950" spc="2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50" spc="-10" dirty="0">
                <a:solidFill>
                  <a:srgbClr val="FFFFFF"/>
                </a:solidFill>
                <a:latin typeface="Arial MT"/>
                <a:cs typeface="Arial MT"/>
              </a:rPr>
              <a:t>wishes</a:t>
            </a:r>
            <a:endParaRPr sz="2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70"/>
              </a:spcBef>
              <a:buClr>
                <a:srgbClr val="FFFFFF"/>
              </a:buClr>
              <a:buFont typeface="Arial MT"/>
              <a:buChar char="•"/>
            </a:pPr>
            <a:endParaRPr sz="2950">
              <a:latin typeface="Arial MT"/>
              <a:cs typeface="Arial MT"/>
            </a:endParaRPr>
          </a:p>
          <a:p>
            <a:pPr marL="889635" lvl="1" indent="-419734">
              <a:lnSpc>
                <a:spcPct val="100000"/>
              </a:lnSpc>
              <a:buSzPct val="145762"/>
              <a:buChar char="•"/>
              <a:tabLst>
                <a:tab pos="889635" algn="l"/>
              </a:tabLst>
            </a:pPr>
            <a:r>
              <a:rPr sz="2950" dirty="0">
                <a:solidFill>
                  <a:srgbClr val="FFFFFF"/>
                </a:solidFill>
                <a:latin typeface="Arial MT"/>
                <a:cs typeface="Arial MT"/>
              </a:rPr>
              <a:t>Apartment</a:t>
            </a:r>
            <a:r>
              <a:rPr sz="295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sz="295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295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295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50" spc="-10" dirty="0">
                <a:solidFill>
                  <a:srgbClr val="FFFFFF"/>
                </a:solidFill>
                <a:latin typeface="Arial MT"/>
                <a:cs typeface="Arial MT"/>
              </a:rPr>
              <a:t>bedrooms</a:t>
            </a:r>
            <a:endParaRPr sz="29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65"/>
              </a:spcBef>
              <a:buClr>
                <a:srgbClr val="FFFFFF"/>
              </a:buClr>
              <a:buFont typeface="Arial MT"/>
              <a:buChar char="•"/>
            </a:pPr>
            <a:endParaRPr sz="2950">
              <a:latin typeface="Arial MT"/>
              <a:cs typeface="Arial MT"/>
            </a:endParaRPr>
          </a:p>
          <a:p>
            <a:pPr marL="889635" lvl="1" indent="-419734">
              <a:lnSpc>
                <a:spcPct val="100000"/>
              </a:lnSpc>
              <a:buSzPct val="145762"/>
              <a:buChar char="•"/>
              <a:tabLst>
                <a:tab pos="889635" algn="l"/>
              </a:tabLst>
            </a:pPr>
            <a:r>
              <a:rPr sz="2950" dirty="0">
                <a:solidFill>
                  <a:srgbClr val="FFFFFF"/>
                </a:solidFill>
                <a:latin typeface="Arial MT"/>
                <a:cs typeface="Arial MT"/>
              </a:rPr>
              <a:t>80</a:t>
            </a:r>
            <a:r>
              <a:rPr sz="295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r>
              <a:rPr sz="2925" baseline="19943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sz="2925" spc="494" baseline="19943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50" spc="-10" dirty="0">
                <a:solidFill>
                  <a:srgbClr val="FFFFFF"/>
                </a:solidFill>
                <a:latin typeface="Arial MT"/>
                <a:cs typeface="Arial MT"/>
              </a:rPr>
              <a:t>approx.</a:t>
            </a:r>
            <a:endParaRPr sz="29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70"/>
              </a:spcBef>
              <a:buClr>
                <a:srgbClr val="FFFFFF"/>
              </a:buClr>
              <a:buFont typeface="Arial MT"/>
              <a:buChar char="•"/>
            </a:pPr>
            <a:endParaRPr sz="2950">
              <a:latin typeface="Arial MT"/>
              <a:cs typeface="Arial MT"/>
            </a:endParaRPr>
          </a:p>
          <a:p>
            <a:pPr marL="889635" lvl="1" indent="-419734">
              <a:lnSpc>
                <a:spcPct val="100000"/>
              </a:lnSpc>
              <a:buSzPct val="145762"/>
              <a:buChar char="•"/>
              <a:tabLst>
                <a:tab pos="889635" algn="l"/>
              </a:tabLst>
            </a:pPr>
            <a:r>
              <a:rPr sz="29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295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rgbClr val="FFFFFF"/>
                </a:solidFill>
                <a:latin typeface="Arial MT"/>
                <a:cs typeface="Arial MT"/>
              </a:rPr>
              <a:t>garage</a:t>
            </a:r>
            <a:r>
              <a:rPr sz="295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50" spc="45" dirty="0">
                <a:solidFill>
                  <a:srgbClr val="FFFFFF"/>
                </a:solidFill>
                <a:latin typeface="Arial MT"/>
                <a:cs typeface="Arial MT"/>
              </a:rPr>
              <a:t>spot</a:t>
            </a:r>
            <a:endParaRPr sz="29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65"/>
              </a:spcBef>
              <a:buClr>
                <a:srgbClr val="FFFFFF"/>
              </a:buClr>
              <a:buFont typeface="Arial MT"/>
              <a:buChar char="•"/>
            </a:pPr>
            <a:endParaRPr sz="2950">
              <a:latin typeface="Arial MT"/>
              <a:cs typeface="Arial MT"/>
            </a:endParaRPr>
          </a:p>
          <a:p>
            <a:pPr marL="445134" indent="-419734">
              <a:lnSpc>
                <a:spcPct val="100000"/>
              </a:lnSpc>
              <a:spcBef>
                <a:spcPts val="5"/>
              </a:spcBef>
              <a:buSzPct val="145762"/>
              <a:buChar char="•"/>
              <a:tabLst>
                <a:tab pos="445134" algn="l"/>
              </a:tabLst>
            </a:pPr>
            <a:r>
              <a:rPr sz="2950" dirty="0">
                <a:solidFill>
                  <a:srgbClr val="FFFFFF"/>
                </a:solidFill>
                <a:latin typeface="Arial MT"/>
                <a:cs typeface="Arial MT"/>
              </a:rPr>
              <a:t>Rental</a:t>
            </a:r>
            <a:r>
              <a:rPr sz="295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50" spc="50" dirty="0">
                <a:solidFill>
                  <a:srgbClr val="FFFFFF"/>
                </a:solidFill>
                <a:latin typeface="Arial MT"/>
                <a:cs typeface="Arial MT"/>
              </a:rPr>
              <a:t>budget</a:t>
            </a:r>
            <a:endParaRPr sz="2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65"/>
              </a:spcBef>
              <a:buClr>
                <a:srgbClr val="FFFFFF"/>
              </a:buClr>
              <a:buFont typeface="Arial MT"/>
              <a:buChar char="•"/>
            </a:pPr>
            <a:endParaRPr sz="2950">
              <a:latin typeface="Arial MT"/>
              <a:cs typeface="Arial MT"/>
            </a:endParaRPr>
          </a:p>
          <a:p>
            <a:pPr marL="889635" lvl="1" indent="-419734">
              <a:lnSpc>
                <a:spcPct val="100000"/>
              </a:lnSpc>
              <a:buSzPct val="145762"/>
              <a:buChar char="•"/>
              <a:tabLst>
                <a:tab pos="889635" algn="l"/>
              </a:tabLst>
            </a:pPr>
            <a:r>
              <a:rPr sz="2950" dirty="0">
                <a:solidFill>
                  <a:srgbClr val="FFFFFF"/>
                </a:solidFill>
                <a:latin typeface="Arial MT"/>
                <a:cs typeface="Arial MT"/>
              </a:rPr>
              <a:t>BRL</a:t>
            </a:r>
            <a:r>
              <a:rPr sz="295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rgbClr val="FFFFFF"/>
                </a:solidFill>
                <a:latin typeface="Arial MT"/>
                <a:cs typeface="Arial MT"/>
              </a:rPr>
              <a:t>2000.00</a:t>
            </a:r>
            <a:r>
              <a:rPr sz="295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rgbClr val="FFFFFF"/>
                </a:solidFill>
                <a:latin typeface="Arial MT"/>
                <a:cs typeface="Arial MT"/>
              </a:rPr>
              <a:t>per</a:t>
            </a:r>
            <a:r>
              <a:rPr sz="295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rgbClr val="FFFFFF"/>
                </a:solidFill>
                <a:latin typeface="Arial MT"/>
                <a:cs typeface="Arial MT"/>
              </a:rPr>
              <a:t>month</a:t>
            </a:r>
            <a:r>
              <a:rPr sz="295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50" spc="-20" dirty="0">
                <a:solidFill>
                  <a:srgbClr val="FFFFFF"/>
                </a:solidFill>
                <a:latin typeface="Arial MT"/>
                <a:cs typeface="Arial MT"/>
              </a:rPr>
              <a:t>(BRL</a:t>
            </a:r>
            <a:r>
              <a:rPr sz="295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50" spc="-10" dirty="0">
                <a:solidFill>
                  <a:srgbClr val="FFFFFF"/>
                </a:solidFill>
                <a:latin typeface="Arial MT"/>
                <a:cs typeface="Arial MT"/>
              </a:rPr>
              <a:t>25.00/m</a:t>
            </a:r>
            <a:r>
              <a:rPr sz="2925" spc="-15" baseline="19943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sz="2950" spc="-10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endParaRPr sz="29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65"/>
              </a:spcBef>
              <a:buClr>
                <a:srgbClr val="FFFFFF"/>
              </a:buClr>
              <a:buFont typeface="Arial MT"/>
              <a:buChar char="•"/>
            </a:pPr>
            <a:endParaRPr sz="2950">
              <a:latin typeface="Arial MT"/>
              <a:cs typeface="Arial MT"/>
            </a:endParaRPr>
          </a:p>
          <a:p>
            <a:pPr marL="889635" lvl="1" indent="-419734">
              <a:lnSpc>
                <a:spcPct val="100000"/>
              </a:lnSpc>
              <a:spcBef>
                <a:spcPts val="5"/>
              </a:spcBef>
              <a:buSzPct val="145762"/>
              <a:buChar char="•"/>
              <a:tabLst>
                <a:tab pos="889635" algn="l"/>
              </a:tabLst>
            </a:pPr>
            <a:r>
              <a:rPr sz="2950" spc="-25" dirty="0">
                <a:solidFill>
                  <a:srgbClr val="FFFFFF"/>
                </a:solidFill>
                <a:latin typeface="Arial MT"/>
                <a:cs typeface="Arial MT"/>
              </a:rPr>
              <a:t>Tolerance</a:t>
            </a:r>
            <a:r>
              <a:rPr sz="29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rgbClr val="FFFFFF"/>
                </a:solidFill>
                <a:latin typeface="Arial MT"/>
                <a:cs typeface="Arial MT"/>
              </a:rPr>
              <a:t>range</a:t>
            </a:r>
            <a:r>
              <a:rPr sz="29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50" spc="90" dirty="0">
                <a:solidFill>
                  <a:srgbClr val="FFFFFF"/>
                </a:solidFill>
                <a:latin typeface="Arial MT"/>
                <a:cs typeface="Arial MT"/>
              </a:rPr>
              <a:t>+-</a:t>
            </a:r>
            <a:r>
              <a:rPr sz="2950" spc="114" dirty="0">
                <a:solidFill>
                  <a:srgbClr val="FFFFFF"/>
                </a:solidFill>
                <a:latin typeface="Arial MT"/>
                <a:cs typeface="Arial MT"/>
              </a:rPr>
              <a:t>5%:</a:t>
            </a:r>
            <a:r>
              <a:rPr sz="29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rgbClr val="FFFFFF"/>
                </a:solidFill>
                <a:latin typeface="Arial MT"/>
                <a:cs typeface="Arial MT"/>
              </a:rPr>
              <a:t>23.75</a:t>
            </a:r>
            <a:r>
              <a:rPr sz="29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50" spc="165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29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50" dirty="0">
                <a:solidFill>
                  <a:srgbClr val="FFFFFF"/>
                </a:solidFill>
                <a:latin typeface="Arial MT"/>
                <a:cs typeface="Arial MT"/>
              </a:rPr>
              <a:t>26.25</a:t>
            </a:r>
            <a:r>
              <a:rPr sz="29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950" spc="-10" dirty="0">
                <a:solidFill>
                  <a:srgbClr val="FFFFFF"/>
                </a:solidFill>
                <a:latin typeface="Arial MT"/>
                <a:cs typeface="Arial MT"/>
              </a:rPr>
              <a:t>BRL/m</a:t>
            </a:r>
            <a:r>
              <a:rPr sz="2925" spc="-15" baseline="19943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2925" baseline="19943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210" dirty="0"/>
              <a:t>Input</a:t>
            </a:r>
            <a:r>
              <a:rPr sz="8000" spc="15" dirty="0"/>
              <a:t> </a:t>
            </a:r>
            <a:r>
              <a:rPr sz="8000" spc="170" dirty="0"/>
              <a:t>data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65200" y="3190765"/>
            <a:ext cx="10758805" cy="4852035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481330" indent="-443230">
              <a:lnSpc>
                <a:spcPct val="100000"/>
              </a:lnSpc>
              <a:spcBef>
                <a:spcPts val="1975"/>
              </a:spcBef>
              <a:buSzPct val="145312"/>
              <a:buChar char="•"/>
              <a:tabLst>
                <a:tab pos="481330" algn="l"/>
              </a:tabLst>
            </a:pPr>
            <a:r>
              <a:rPr sz="3200" spc="-70" dirty="0">
                <a:solidFill>
                  <a:srgbClr val="FFFFFF"/>
                </a:solidFill>
                <a:latin typeface="Arial MT"/>
                <a:cs typeface="Arial MT"/>
              </a:rPr>
              <a:t>Target</a:t>
            </a:r>
            <a:r>
              <a:rPr sz="3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location</a:t>
            </a:r>
            <a:r>
              <a:rPr sz="3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18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3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São</a:t>
            </a:r>
            <a:r>
              <a:rPr sz="3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Paulo,</a:t>
            </a:r>
            <a:r>
              <a:rPr sz="3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Brazil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80"/>
              </a:spcBef>
              <a:buClr>
                <a:srgbClr val="FFFFFF"/>
              </a:buClr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925830" lvl="1" indent="-443230">
              <a:lnSpc>
                <a:spcPct val="100000"/>
              </a:lnSpc>
              <a:buSzPct val="145312"/>
              <a:buChar char="•"/>
              <a:tabLst>
                <a:tab pos="925830" algn="l"/>
              </a:tabLst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Over</a:t>
            </a:r>
            <a:r>
              <a:rPr sz="32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12</a:t>
            </a:r>
            <a:r>
              <a:rPr sz="32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million</a:t>
            </a:r>
            <a:r>
              <a:rPr sz="32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inhabitants</a:t>
            </a:r>
            <a:r>
              <a:rPr sz="32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32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capital</a:t>
            </a:r>
            <a:r>
              <a:rPr sz="32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Arial MT"/>
                <a:cs typeface="Arial MT"/>
              </a:rPr>
              <a:t>city</a:t>
            </a:r>
            <a:endParaRPr sz="3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80"/>
              </a:spcBef>
              <a:buClr>
                <a:srgbClr val="FFFFFF"/>
              </a:buClr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925830" lvl="1" indent="-443230">
              <a:lnSpc>
                <a:spcPct val="100000"/>
              </a:lnSpc>
              <a:buSzPct val="145312"/>
              <a:buChar char="•"/>
              <a:tabLst>
                <a:tab pos="925830" algn="l"/>
              </a:tabLst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Over</a:t>
            </a:r>
            <a:r>
              <a:rPr sz="32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22</a:t>
            </a:r>
            <a:r>
              <a:rPr sz="32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million</a:t>
            </a:r>
            <a:r>
              <a:rPr sz="32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inhabitants</a:t>
            </a:r>
            <a:r>
              <a:rPr sz="3200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32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metropolitan</a:t>
            </a:r>
            <a:r>
              <a:rPr sz="32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20" dirty="0">
                <a:solidFill>
                  <a:srgbClr val="FFFFFF"/>
                </a:solidFill>
                <a:latin typeface="Arial MT"/>
                <a:cs typeface="Arial MT"/>
              </a:rPr>
              <a:t>area</a:t>
            </a:r>
            <a:endParaRPr sz="3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80"/>
              </a:spcBef>
              <a:buClr>
                <a:srgbClr val="FFFFFF"/>
              </a:buClr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925830" lvl="1" indent="-443230">
              <a:lnSpc>
                <a:spcPct val="100000"/>
              </a:lnSpc>
              <a:buSzPct val="145312"/>
              <a:buChar char="•"/>
              <a:tabLst>
                <a:tab pos="925830" algn="l"/>
              </a:tabLst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Main</a:t>
            </a:r>
            <a:r>
              <a:rPr sz="32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financial</a:t>
            </a:r>
            <a:r>
              <a:rPr sz="32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32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business</a:t>
            </a:r>
            <a:r>
              <a:rPr sz="32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location</a:t>
            </a:r>
            <a:r>
              <a:rPr sz="32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32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South</a:t>
            </a:r>
            <a:r>
              <a:rPr sz="32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America</a:t>
            </a:r>
            <a:endParaRPr sz="3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80"/>
              </a:spcBef>
              <a:buClr>
                <a:srgbClr val="FFFFFF"/>
              </a:buClr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925830" lvl="1" indent="-443230">
              <a:lnSpc>
                <a:spcPct val="100000"/>
              </a:lnSpc>
              <a:buSzPct val="145312"/>
              <a:buChar char="•"/>
              <a:tabLst>
                <a:tab pos="925830" algn="l"/>
              </a:tabLst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32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responds</a:t>
            </a:r>
            <a:r>
              <a:rPr sz="32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32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105" dirty="0">
                <a:solidFill>
                  <a:srgbClr val="FFFFFF"/>
                </a:solidFill>
                <a:latin typeface="Arial MT"/>
                <a:cs typeface="Arial MT"/>
              </a:rPr>
              <a:t>11%</a:t>
            </a:r>
            <a:r>
              <a:rPr sz="32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5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32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Brazilian</a:t>
            </a:r>
            <a:r>
              <a:rPr sz="32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Arial MT"/>
                <a:cs typeface="Arial MT"/>
              </a:rPr>
              <a:t>GDP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165" dirty="0"/>
              <a:t>Acquired</a:t>
            </a:r>
            <a:r>
              <a:rPr sz="8000" spc="20" dirty="0"/>
              <a:t> </a:t>
            </a:r>
            <a:r>
              <a:rPr sz="8000" spc="170" dirty="0"/>
              <a:t>data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77900" y="2502951"/>
            <a:ext cx="7981315" cy="627824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79730" indent="-354330">
              <a:lnSpc>
                <a:spcPct val="100000"/>
              </a:lnSpc>
              <a:spcBef>
                <a:spcPts val="1540"/>
              </a:spcBef>
              <a:buSzPct val="145098"/>
              <a:buChar char="•"/>
              <a:tabLst>
                <a:tab pos="379730" algn="l"/>
              </a:tabLst>
            </a:pP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São</a:t>
            </a:r>
            <a:r>
              <a:rPr sz="255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Paulo</a:t>
            </a:r>
            <a:r>
              <a:rPr sz="255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districts</a:t>
            </a:r>
            <a:r>
              <a:rPr sz="255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Arial MT"/>
                <a:cs typeface="Arial MT"/>
              </a:rPr>
              <a:t>information</a:t>
            </a:r>
            <a:endParaRPr sz="2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5"/>
              </a:spcBef>
              <a:buFont typeface="Arial MT"/>
              <a:buChar char="•"/>
            </a:pPr>
            <a:endParaRPr sz="2550">
              <a:latin typeface="Arial MT"/>
              <a:cs typeface="Arial MT"/>
            </a:endParaRPr>
          </a:p>
          <a:p>
            <a:pPr marL="824230" lvl="1" indent="-354330">
              <a:lnSpc>
                <a:spcPct val="100000"/>
              </a:lnSpc>
              <a:spcBef>
                <a:spcPts val="5"/>
              </a:spcBef>
              <a:buSzPct val="145098"/>
              <a:buChar char="•"/>
              <a:tabLst>
                <a:tab pos="824230" algn="l"/>
              </a:tabLst>
            </a:pP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96</a:t>
            </a:r>
            <a:r>
              <a:rPr sz="255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districts</a:t>
            </a:r>
            <a:r>
              <a:rPr sz="255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55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r>
              <a:rPr sz="255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Arial MT"/>
                <a:cs typeface="Arial MT"/>
              </a:rPr>
              <a:t>regions</a:t>
            </a:r>
            <a:endParaRPr sz="25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05"/>
              </a:spcBef>
              <a:buFont typeface="Arial MT"/>
              <a:buChar char="•"/>
            </a:pPr>
            <a:endParaRPr sz="2550">
              <a:latin typeface="Arial MT"/>
              <a:cs typeface="Arial MT"/>
            </a:endParaRPr>
          </a:p>
          <a:p>
            <a:pPr marL="824230" lvl="1" indent="-354330">
              <a:lnSpc>
                <a:spcPct val="100000"/>
              </a:lnSpc>
              <a:buSzPct val="145098"/>
              <a:buChar char="•"/>
              <a:tabLst>
                <a:tab pos="824230" algn="l"/>
              </a:tabLst>
            </a:pP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255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scraped</a:t>
            </a:r>
            <a:r>
              <a:rPr sz="255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55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city</a:t>
            </a:r>
            <a:r>
              <a:rPr sz="255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São</a:t>
            </a:r>
            <a:r>
              <a:rPr sz="255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Paulo</a:t>
            </a:r>
            <a:r>
              <a:rPr sz="255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official</a:t>
            </a:r>
            <a:r>
              <a:rPr sz="255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Arial MT"/>
                <a:cs typeface="Arial MT"/>
              </a:rPr>
              <a:t>website</a:t>
            </a:r>
            <a:endParaRPr sz="25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09"/>
              </a:spcBef>
              <a:buFont typeface="Arial MT"/>
              <a:buChar char="•"/>
            </a:pPr>
            <a:endParaRPr sz="2550">
              <a:latin typeface="Arial MT"/>
              <a:cs typeface="Arial MT"/>
            </a:endParaRPr>
          </a:p>
          <a:p>
            <a:pPr marL="824230" lvl="1" indent="-354330">
              <a:lnSpc>
                <a:spcPct val="100000"/>
              </a:lnSpc>
              <a:buSzPct val="145098"/>
              <a:buChar char="•"/>
              <a:tabLst>
                <a:tab pos="824230" algn="l"/>
              </a:tabLst>
            </a:pPr>
            <a:r>
              <a:rPr sz="255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  <a:hlinkClick r:id="rId2"/>
              </a:rPr>
              <a:t>http://www.capital.sp.gov.br/</a:t>
            </a:r>
            <a:endParaRPr sz="25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05"/>
              </a:spcBef>
              <a:buFont typeface="Arial MT"/>
              <a:buChar char="•"/>
            </a:pPr>
            <a:endParaRPr sz="2550">
              <a:latin typeface="Arial MT"/>
              <a:cs typeface="Arial MT"/>
            </a:endParaRPr>
          </a:p>
          <a:p>
            <a:pPr marL="379730" indent="-354330">
              <a:lnSpc>
                <a:spcPct val="100000"/>
              </a:lnSpc>
              <a:buSzPct val="145098"/>
              <a:buChar char="•"/>
              <a:tabLst>
                <a:tab pos="379730" algn="l"/>
              </a:tabLst>
            </a:pP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Rental</a:t>
            </a:r>
            <a:r>
              <a:rPr sz="255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Arial MT"/>
                <a:cs typeface="Arial MT"/>
              </a:rPr>
              <a:t>prices</a:t>
            </a:r>
            <a:endParaRPr sz="2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9"/>
              </a:spcBef>
              <a:buFont typeface="Arial MT"/>
              <a:buChar char="•"/>
            </a:pPr>
            <a:endParaRPr sz="2550">
              <a:latin typeface="Arial MT"/>
              <a:cs typeface="Arial MT"/>
            </a:endParaRPr>
          </a:p>
          <a:p>
            <a:pPr marL="824230" lvl="1" indent="-354330">
              <a:lnSpc>
                <a:spcPct val="100000"/>
              </a:lnSpc>
              <a:buSzPct val="145098"/>
              <a:buChar char="•"/>
              <a:tabLst>
                <a:tab pos="824230" algn="l"/>
              </a:tabLst>
            </a:pP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Mean</a:t>
            </a:r>
            <a:r>
              <a:rPr sz="255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rental</a:t>
            </a:r>
            <a:r>
              <a:rPr sz="255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prices</a:t>
            </a:r>
            <a:r>
              <a:rPr sz="255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per</a:t>
            </a:r>
            <a:r>
              <a:rPr sz="255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district</a:t>
            </a:r>
            <a:r>
              <a:rPr sz="255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55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Arial MT"/>
                <a:cs typeface="Arial MT"/>
              </a:rPr>
              <a:t>BRL/m</a:t>
            </a:r>
            <a:r>
              <a:rPr sz="2550" spc="-15" baseline="19607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2550" baseline="19607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05"/>
              </a:spcBef>
              <a:buFont typeface="Arial MT"/>
              <a:buChar char="•"/>
            </a:pPr>
            <a:endParaRPr sz="2550">
              <a:latin typeface="Arial MT"/>
              <a:cs typeface="Arial MT"/>
            </a:endParaRPr>
          </a:p>
          <a:p>
            <a:pPr marL="824230" lvl="1" indent="-354330">
              <a:lnSpc>
                <a:spcPct val="100000"/>
              </a:lnSpc>
              <a:buSzPct val="145098"/>
              <a:buChar char="•"/>
              <a:tabLst>
                <a:tab pos="824230" algn="l"/>
              </a:tabLst>
            </a:pP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255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scraped</a:t>
            </a:r>
            <a:r>
              <a:rPr sz="255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55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Blog</a:t>
            </a:r>
            <a:r>
              <a:rPr sz="255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dirty="0">
                <a:solidFill>
                  <a:srgbClr val="FFFFFF"/>
                </a:solidFill>
                <a:latin typeface="Arial MT"/>
                <a:cs typeface="Arial MT"/>
              </a:rPr>
              <a:t>SP</a:t>
            </a:r>
            <a:r>
              <a:rPr sz="255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550" spc="-10" dirty="0">
                <a:solidFill>
                  <a:srgbClr val="FFFFFF"/>
                </a:solidFill>
                <a:latin typeface="Arial MT"/>
                <a:cs typeface="Arial MT"/>
              </a:rPr>
              <a:t>Imóvel</a:t>
            </a:r>
            <a:endParaRPr sz="25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09"/>
              </a:spcBef>
              <a:buFont typeface="Arial MT"/>
              <a:buChar char="•"/>
            </a:pPr>
            <a:endParaRPr sz="2550">
              <a:latin typeface="Arial MT"/>
              <a:cs typeface="Arial MT"/>
            </a:endParaRPr>
          </a:p>
          <a:p>
            <a:pPr marL="824230" lvl="1" indent="-354330">
              <a:lnSpc>
                <a:spcPct val="100000"/>
              </a:lnSpc>
              <a:buSzPct val="145098"/>
              <a:buChar char="•"/>
              <a:tabLst>
                <a:tab pos="824230" algn="l"/>
              </a:tabLst>
            </a:pPr>
            <a:r>
              <a:rPr sz="255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  <a:hlinkClick r:id="rId3"/>
              </a:rPr>
              <a:t>http://www.spimovel.com.br/</a:t>
            </a:r>
            <a:endParaRPr sz="2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165" dirty="0"/>
              <a:t>Acquired</a:t>
            </a:r>
            <a:r>
              <a:rPr sz="8000" spc="20" dirty="0"/>
              <a:t> </a:t>
            </a:r>
            <a:r>
              <a:rPr sz="8000" spc="170" dirty="0"/>
              <a:t>data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977900" y="2670065"/>
            <a:ext cx="7330440" cy="5893435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468630" indent="-443230">
              <a:lnSpc>
                <a:spcPct val="100000"/>
              </a:lnSpc>
              <a:spcBef>
                <a:spcPts val="1975"/>
              </a:spcBef>
              <a:buSzPct val="145312"/>
              <a:buChar char="•"/>
              <a:tabLst>
                <a:tab pos="468630" algn="l"/>
              </a:tabLst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Districts</a:t>
            </a:r>
            <a:r>
              <a:rPr sz="3200" spc="2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geolocation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80"/>
              </a:spcBef>
              <a:buClr>
                <a:srgbClr val="FFFFFF"/>
              </a:buClr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913130" lvl="1" indent="-443230">
              <a:lnSpc>
                <a:spcPct val="100000"/>
              </a:lnSpc>
              <a:buSzPct val="145312"/>
              <a:buChar char="•"/>
              <a:tabLst>
                <a:tab pos="913130" algn="l"/>
              </a:tabLst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Coordinates</a:t>
            </a:r>
            <a:r>
              <a:rPr sz="3200" spc="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per</a:t>
            </a:r>
            <a:r>
              <a:rPr sz="3200" spc="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45" dirty="0">
                <a:solidFill>
                  <a:srgbClr val="FFFFFF"/>
                </a:solidFill>
                <a:latin typeface="Arial MT"/>
                <a:cs typeface="Arial MT"/>
              </a:rPr>
              <a:t>district</a:t>
            </a:r>
            <a:endParaRPr sz="3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80"/>
              </a:spcBef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913130" lvl="1" indent="-443230">
              <a:lnSpc>
                <a:spcPct val="100000"/>
              </a:lnSpc>
              <a:buSzPct val="145312"/>
              <a:buChar char="•"/>
              <a:tabLst>
                <a:tab pos="913130" algn="l"/>
              </a:tabLst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32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acquired</a:t>
            </a:r>
            <a:r>
              <a:rPr sz="32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32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Geopy</a:t>
            </a:r>
            <a:r>
              <a:rPr sz="3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package</a:t>
            </a:r>
            <a:endParaRPr sz="3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80"/>
              </a:spcBef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468630" indent="-443230">
              <a:lnSpc>
                <a:spcPct val="100000"/>
              </a:lnSpc>
              <a:buSzPct val="145312"/>
              <a:buChar char="•"/>
              <a:tabLst>
                <a:tab pos="468630" algn="l"/>
              </a:tabLst>
            </a:pPr>
            <a:r>
              <a:rPr sz="3200" spc="-65" dirty="0">
                <a:solidFill>
                  <a:srgbClr val="FFFFFF"/>
                </a:solidFill>
                <a:latin typeface="Arial MT"/>
                <a:cs typeface="Arial MT"/>
              </a:rPr>
              <a:t>Venues</a:t>
            </a:r>
            <a:r>
              <a:rPr sz="320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 MT"/>
                <a:cs typeface="Arial MT"/>
              </a:rPr>
              <a:t>information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80"/>
              </a:spcBef>
              <a:buClr>
                <a:srgbClr val="FFFFFF"/>
              </a:buClr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913130" lvl="1" indent="-443230">
              <a:lnSpc>
                <a:spcPct val="100000"/>
              </a:lnSpc>
              <a:buSzPct val="145312"/>
              <a:buChar char="•"/>
              <a:tabLst>
                <a:tab pos="913130" algn="l"/>
              </a:tabLst>
            </a:pPr>
            <a:r>
              <a:rPr sz="3200" spc="-65" dirty="0">
                <a:solidFill>
                  <a:srgbClr val="FFFFFF"/>
                </a:solidFill>
                <a:latin typeface="Arial MT"/>
                <a:cs typeface="Arial MT"/>
              </a:rPr>
              <a:t>Venues</a:t>
            </a:r>
            <a:r>
              <a:rPr sz="32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categories</a:t>
            </a:r>
            <a:r>
              <a:rPr sz="32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per</a:t>
            </a:r>
            <a:r>
              <a:rPr sz="32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45" dirty="0">
                <a:solidFill>
                  <a:srgbClr val="FFFFFF"/>
                </a:solidFill>
                <a:latin typeface="Arial MT"/>
                <a:cs typeface="Arial MT"/>
              </a:rPr>
              <a:t>district</a:t>
            </a:r>
            <a:endParaRPr sz="32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80"/>
              </a:spcBef>
              <a:buFont typeface="Arial MT"/>
              <a:buChar char="•"/>
            </a:pPr>
            <a:endParaRPr sz="3200">
              <a:latin typeface="Arial MT"/>
              <a:cs typeface="Arial MT"/>
            </a:endParaRPr>
          </a:p>
          <a:p>
            <a:pPr marL="913130" lvl="1" indent="-443230">
              <a:lnSpc>
                <a:spcPct val="100000"/>
              </a:lnSpc>
              <a:buSzPct val="145312"/>
              <a:buChar char="•"/>
              <a:tabLst>
                <a:tab pos="913130" algn="l"/>
              </a:tabLst>
            </a:pP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3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FFFFFF"/>
                </a:solidFill>
                <a:latin typeface="Arial MT"/>
                <a:cs typeface="Arial MT"/>
              </a:rPr>
              <a:t>acquired</a:t>
            </a:r>
            <a:r>
              <a:rPr sz="3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3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200" i="1" dirty="0">
                <a:solidFill>
                  <a:srgbClr val="FFFFFF"/>
                </a:solidFill>
                <a:latin typeface="Arial"/>
                <a:cs typeface="Arial"/>
              </a:rPr>
              <a:t>API</a:t>
            </a:r>
            <a:r>
              <a:rPr sz="3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i="1" spc="-10" dirty="0">
                <a:solidFill>
                  <a:srgbClr val="FFFFFF"/>
                </a:solidFill>
                <a:latin typeface="Arial"/>
                <a:cs typeface="Arial"/>
              </a:rPr>
              <a:t>Foursquare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5600" y="673100"/>
            <a:ext cx="9753600" cy="5905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259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5"/>
              </a:spcBef>
            </a:pPr>
            <a:r>
              <a:rPr sz="8000" b="0" dirty="0">
                <a:latin typeface="Arial MT"/>
                <a:cs typeface="Arial MT"/>
              </a:rPr>
              <a:t>São </a:t>
            </a:r>
            <a:r>
              <a:rPr sz="8000" b="0" spc="80" dirty="0">
                <a:latin typeface="Arial MT"/>
                <a:cs typeface="Arial MT"/>
              </a:rPr>
              <a:t>Paulo</a:t>
            </a:r>
            <a:r>
              <a:rPr sz="8000" b="0" spc="5" dirty="0">
                <a:latin typeface="Arial MT"/>
                <a:cs typeface="Arial MT"/>
              </a:rPr>
              <a:t> </a:t>
            </a:r>
            <a:r>
              <a:rPr sz="8000" b="0" spc="229" dirty="0">
                <a:latin typeface="Arial MT"/>
                <a:cs typeface="Arial MT"/>
              </a:rPr>
              <a:t>Map</a:t>
            </a:r>
            <a:endParaRPr sz="8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700" b="0" dirty="0">
                <a:latin typeface="Arial MT"/>
                <a:cs typeface="Arial MT"/>
              </a:rPr>
              <a:t>Districts</a:t>
            </a:r>
            <a:r>
              <a:rPr sz="3700" b="0" spc="145" dirty="0">
                <a:latin typeface="Arial MT"/>
                <a:cs typeface="Arial MT"/>
              </a:rPr>
              <a:t> </a:t>
            </a:r>
            <a:r>
              <a:rPr sz="3700" b="0" dirty="0">
                <a:latin typeface="Arial MT"/>
                <a:cs typeface="Arial MT"/>
              </a:rPr>
              <a:t>coloured</a:t>
            </a:r>
            <a:r>
              <a:rPr sz="3700" b="0" spc="150" dirty="0">
                <a:latin typeface="Arial MT"/>
                <a:cs typeface="Arial MT"/>
              </a:rPr>
              <a:t> </a:t>
            </a:r>
            <a:r>
              <a:rPr sz="3700" b="0" spc="55" dirty="0">
                <a:latin typeface="Arial MT"/>
                <a:cs typeface="Arial MT"/>
              </a:rPr>
              <a:t>by</a:t>
            </a:r>
            <a:r>
              <a:rPr sz="3700" b="0" spc="145" dirty="0">
                <a:latin typeface="Arial MT"/>
                <a:cs typeface="Arial MT"/>
              </a:rPr>
              <a:t> </a:t>
            </a:r>
            <a:r>
              <a:rPr sz="3700" b="0" spc="-10" dirty="0">
                <a:latin typeface="Arial MT"/>
                <a:cs typeface="Arial MT"/>
              </a:rPr>
              <a:t>region</a:t>
            </a:r>
            <a:endParaRPr sz="3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611</Words>
  <Application>Microsoft Office PowerPoint</Application>
  <PresentationFormat>Custom</PresentationFormat>
  <Paragraphs>175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Arial MT</vt:lpstr>
      <vt:lpstr>Office Theme</vt:lpstr>
      <vt:lpstr>Relocation Support</vt:lpstr>
      <vt:lpstr>Relocation opportunities</vt:lpstr>
      <vt:lpstr>Project Goal</vt:lpstr>
      <vt:lpstr>Input data</vt:lpstr>
      <vt:lpstr>Input data</vt:lpstr>
      <vt:lpstr>Input data</vt:lpstr>
      <vt:lpstr>Acquired data</vt:lpstr>
      <vt:lpstr>Acquired data</vt:lpstr>
      <vt:lpstr>PowerPoint Presentation</vt:lpstr>
      <vt:lpstr>PowerPoint Presentation</vt:lpstr>
      <vt:lpstr>Districts and Rental Prices</vt:lpstr>
      <vt:lpstr>PowerPoint Presentation</vt:lpstr>
      <vt:lpstr>PowerPoint Presentation</vt:lpstr>
      <vt:lpstr>Clustering Algorithm</vt:lpstr>
      <vt:lpstr>Clustering features</vt:lpstr>
      <vt:lpstr>Clustering data preparation</vt:lpstr>
      <vt:lpstr>Clustering features ready</vt:lpstr>
      <vt:lpstr>PowerPoint Presentation</vt:lpstr>
      <vt:lpstr>PowerPoint Presentation</vt:lpstr>
      <vt:lpstr>Districts Rank (cluster analysis)</vt:lpstr>
      <vt:lpstr>Districts Rank (cluster analysis)</vt:lpstr>
      <vt:lpstr>PowerPoint Presentation</vt:lpstr>
      <vt:lpstr>PowerPoint Presentation</vt:lpstr>
      <vt:lpstr>Conclusion and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Rustamova Nigar Jeyhun</cp:lastModifiedBy>
  <cp:revision>1</cp:revision>
  <dcterms:created xsi:type="dcterms:W3CDTF">2025-08-02T14:34:43Z</dcterms:created>
  <dcterms:modified xsi:type="dcterms:W3CDTF">2025-08-02T14:43:54Z</dcterms:modified>
</cp:coreProperties>
</file>