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58" r:id="rId5"/>
    <p:sldId id="279" r:id="rId6"/>
    <p:sldId id="261" r:id="rId7"/>
    <p:sldId id="262" r:id="rId8"/>
    <p:sldId id="263" r:id="rId9"/>
    <p:sldId id="265" r:id="rId10"/>
    <p:sldId id="281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82" r:id="rId20"/>
    <p:sldId id="283" r:id="rId21"/>
    <p:sldId id="273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E6D1-12F2-418B-B424-9556CBC382A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FEA9-9F22-480D-9532-739391D9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FE99-B4B2-4E97-B7FC-CCF8ECEF02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==  </a:t>
            </a:r>
            <a:r>
              <a:rPr lang="zh-TW" altLang="en-US" dirty="0"/>
              <a:t>值相等  </a:t>
            </a:r>
            <a:r>
              <a:rPr lang="en-US" altLang="zh-TW" dirty="0"/>
              <a:t>1 == 1  </a:t>
            </a:r>
            <a:r>
              <a:rPr lang="zh-TW" altLang="en-US" dirty="0"/>
              <a:t>不能</a:t>
            </a:r>
            <a:r>
              <a:rPr lang="en-US" altLang="zh-TW" dirty="0"/>
              <a:t>-&gt;x==x</a:t>
            </a:r>
          </a:p>
          <a:p>
            <a:r>
              <a:rPr lang="en-US" altLang="zh-TW" dirty="0"/>
              <a:t>===  </a:t>
            </a:r>
            <a:r>
              <a:rPr lang="zh-TW" altLang="en-US" dirty="0"/>
              <a:t>意義相等  </a:t>
            </a:r>
            <a:r>
              <a:rPr lang="en-US" altLang="zh-TW" dirty="0"/>
              <a:t>x === x</a:t>
            </a:r>
          </a:p>
          <a:p>
            <a:r>
              <a:rPr lang="en-US" altLang="zh-TW" dirty="0"/>
              <a:t>~^  </a:t>
            </a:r>
            <a:r>
              <a:rPr lang="en-US" altLang="zh-TW" dirty="0" err="1"/>
              <a:t>xor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FE99-B4B2-4E97-B7FC-CCF8ECEF02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7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Always block</a:t>
            </a:r>
          </a:p>
          <a:p>
            <a:r>
              <a:rPr lang="en-US" altLang="zh-TW" dirty="0"/>
              <a:t>Flip flop: Event-expression contain </a:t>
            </a:r>
            <a:r>
              <a:rPr lang="en-US" altLang="zh-TW" dirty="0" err="1"/>
              <a:t>posedge</a:t>
            </a:r>
            <a:r>
              <a:rPr lang="en-US" altLang="zh-TW" dirty="0"/>
              <a:t> or </a:t>
            </a:r>
            <a:r>
              <a:rPr lang="en-US" altLang="zh-TW" dirty="0" err="1"/>
              <a:t>negedge</a:t>
            </a:r>
            <a:endParaRPr lang="en-US" altLang="zh-TW" dirty="0"/>
          </a:p>
          <a:p>
            <a:r>
              <a:rPr lang="en-US" altLang="zh-TW" dirty="0"/>
              <a:t>Combinational logic: not contain </a:t>
            </a:r>
            <a:r>
              <a:rPr lang="en-US" altLang="zh-TW" dirty="0" err="1"/>
              <a:t>posedge</a:t>
            </a:r>
            <a:r>
              <a:rPr lang="en-US" altLang="zh-TW" dirty="0"/>
              <a:t> or </a:t>
            </a:r>
            <a:r>
              <a:rPr lang="en-US" altLang="zh-TW" dirty="0" err="1"/>
              <a:t>negedge</a:t>
            </a:r>
            <a:endParaRPr lang="en-US" altLang="zh-TW" dirty="0"/>
          </a:p>
          <a:p>
            <a:r>
              <a:rPr lang="en-US" altLang="zh-TW" dirty="0" err="1"/>
              <a:t>Latchs</a:t>
            </a:r>
            <a:r>
              <a:rPr lang="en-US" altLang="zh-TW" dirty="0"/>
              <a:t>: variable assigned within always block that isn’t fully specified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F17A-D0FC-40EB-BFBD-F8CF9E6988F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3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21EB-A0D0-4FB6-8BA6-628E2E8BD8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7B6E-2DFA-4753-9B43-DE0A81FC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verilog.fandom.com/wiki/GTKWave" TargetMode="External"/><Relationship Id="rId2" Type="http://schemas.openxmlformats.org/officeDocument/2006/relationships/hyperlink" Target="http://bleyer.org/icar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38645/why-are-inferred-latches-b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24" y="2251174"/>
            <a:ext cx="9144000" cy="2245152"/>
          </a:xfrm>
        </p:spPr>
        <p:txBody>
          <a:bodyPr/>
          <a:lstStyle/>
          <a:p>
            <a:r>
              <a:rPr lang="en-US" dirty="0" smtClean="0"/>
              <a:t>Tutorial: </a:t>
            </a:r>
            <a:br>
              <a:rPr lang="en-US" dirty="0" smtClean="0"/>
            </a:br>
            <a:r>
              <a:rPr lang="en-US" dirty="0" smtClean="0"/>
              <a:t>Introduction to Verilog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A947-0B51-4F00-9F10-B81E2C0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altLang="zh-TW" dirty="0" smtClean="0"/>
              <a:t>P</a:t>
            </a:r>
            <a:r>
              <a:rPr lang="en-US" altLang="zh-TW" dirty="0" smtClean="0"/>
              <a:t>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686A-F512-4163-A3E9-26BCF4A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46"/>
            <a:ext cx="10515600" cy="492081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Parameters</a:t>
            </a:r>
            <a:r>
              <a:rPr lang="en-US" altLang="zh-TW" dirty="0"/>
              <a:t> are not variables, they are </a:t>
            </a:r>
            <a:r>
              <a:rPr lang="en-US" altLang="zh-TW" dirty="0">
                <a:solidFill>
                  <a:srgbClr val="CC3300"/>
                </a:solidFill>
              </a:rPr>
              <a:t>constants.</a:t>
            </a:r>
          </a:p>
          <a:p>
            <a:r>
              <a:rPr lang="en-US" altLang="zh-TW" dirty="0"/>
              <a:t>Can be modified at compilation time 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64484F-6B38-48D0-AC4E-A0A7DEB1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40" y="1937183"/>
            <a:ext cx="3141710" cy="46043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319509-0FB0-4EA5-81FA-629EAEEC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33" y="2561164"/>
            <a:ext cx="6485564" cy="188776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A7DBBFA-7D6A-48F6-9628-4B4942C55C1B}"/>
              </a:ext>
            </a:extLst>
          </p:cNvPr>
          <p:cNvSpPr txBox="1"/>
          <p:nvPr/>
        </p:nvSpPr>
        <p:spPr>
          <a:xfrm>
            <a:off x="2317637" y="4455163"/>
            <a:ext cx="3840667" cy="2123658"/>
          </a:xfrm>
          <a:prstGeom prst="rect">
            <a:avLst/>
          </a:prstGeom>
          <a:solidFill>
            <a:srgbClr val="EDEDED"/>
          </a:solidFill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parameter IDLE                = 4’d0;</a:t>
            </a:r>
          </a:p>
          <a:p>
            <a:r>
              <a:rPr lang="en-US" altLang="zh-TW" sz="2200" b="1" dirty="0"/>
              <a:t>parameter RIGHT_SHIFT = 4’d1;</a:t>
            </a:r>
          </a:p>
          <a:p>
            <a:r>
              <a:rPr lang="en-US" altLang="zh-TW" sz="2200" b="1" dirty="0"/>
              <a:t>parameter LEFT_SHIFT    = 4’d2;</a:t>
            </a:r>
          </a:p>
          <a:p>
            <a:r>
              <a:rPr lang="en-US" altLang="zh-TW" sz="2200" b="1" dirty="0"/>
              <a:t>always@(*)</a:t>
            </a:r>
          </a:p>
          <a:p>
            <a:r>
              <a:rPr lang="en-US" altLang="zh-TW" sz="2200" b="1" dirty="0"/>
              <a:t>If(</a:t>
            </a:r>
            <a:r>
              <a:rPr lang="en-US" altLang="zh-TW" sz="2200" b="1" dirty="0" err="1"/>
              <a:t>cur_state</a:t>
            </a:r>
            <a:r>
              <a:rPr lang="en-US" altLang="zh-TW" sz="2200" b="1" dirty="0"/>
              <a:t>==IDLE)</a:t>
            </a:r>
          </a:p>
          <a:p>
            <a:r>
              <a:rPr lang="en-US" altLang="zh-TW" sz="2200" b="1" dirty="0"/>
              <a:t>…</a:t>
            </a:r>
            <a:endParaRPr lang="zh-TW" altLang="en-US" sz="2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8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85842"/>
            <a:ext cx="10515600" cy="696525"/>
          </a:xfrm>
        </p:spPr>
        <p:txBody>
          <a:bodyPr/>
          <a:lstStyle/>
          <a:p>
            <a:r>
              <a:rPr lang="en-US" altLang="zh-TW" dirty="0" smtClean="0"/>
              <a:t>Operators</a:t>
            </a:r>
            <a:r>
              <a:rPr lang="en-US" altLang="zh-TW" sz="1800" dirty="0" smtClean="0"/>
              <a:t>[1/3]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31E-C4FB-4009-8F72-B145E09C040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82" y="1431636"/>
            <a:ext cx="7815977" cy="42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Operators</a:t>
            </a:r>
            <a:r>
              <a:rPr lang="en-US" altLang="zh-TW" sz="1800" dirty="0" smtClean="0"/>
              <a:t>[2/3</a:t>
            </a:r>
            <a:r>
              <a:rPr lang="en-US" altLang="zh-TW" sz="1800" dirty="0"/>
              <a:t>]</a:t>
            </a:r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31E-C4FB-4009-8F72-B145E09C040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09712"/>
            <a:ext cx="822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Operators</a:t>
            </a:r>
            <a:r>
              <a:rPr lang="en-US" altLang="zh-TW" sz="1800" dirty="0" smtClean="0"/>
              <a:t>[3/3</a:t>
            </a:r>
            <a:r>
              <a:rPr lang="en-US" altLang="zh-TW" sz="1800" dirty="0"/>
              <a:t>]</a:t>
            </a:r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31E-C4FB-4009-8F72-B145E09C040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37" y="2009140"/>
            <a:ext cx="8229600" cy="283972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34015" y="5052536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1117FF"/>
                </a:solidFill>
              </a:rPr>
              <a:t>EX : A={B,C,D};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88516" y="4479528"/>
            <a:ext cx="2494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1117FF"/>
                </a:solidFill>
              </a:rPr>
              <a:t>Ex : A=(set==1)?B:C;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34014" y="5521085"/>
            <a:ext cx="48540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1117FF"/>
                </a:solidFill>
              </a:rPr>
              <a:t>A is 16 bits, B is 8 bits, C is 6 bits, D is 2 bits</a:t>
            </a:r>
          </a:p>
          <a:p>
            <a:pPr eaLnBrk="1" hangingPunct="1"/>
            <a:r>
              <a:rPr lang="en-US" altLang="zh-TW" dirty="0">
                <a:solidFill>
                  <a:srgbClr val="1117FF"/>
                </a:solidFill>
              </a:rPr>
              <a:t>A = {B,C,D} or </a:t>
            </a:r>
          </a:p>
          <a:p>
            <a:pPr eaLnBrk="1" hangingPunct="1"/>
            <a:r>
              <a:rPr lang="en-US" altLang="zh-TW" dirty="0">
                <a:solidFill>
                  <a:srgbClr val="1117FF"/>
                </a:solidFill>
              </a:rPr>
              <a:t>A = {4’d0, B[7:3], C[5:1], D[1], 1’d0}</a:t>
            </a:r>
          </a:p>
        </p:txBody>
      </p:sp>
    </p:spTree>
    <p:extLst>
      <p:ext uri="{BB962C8B-B14F-4D97-AF65-F5344CB8AC3E}">
        <p14:creationId xmlns:p14="http://schemas.microsoft.com/office/powerpoint/2010/main" val="25602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94469-F233-43A5-8D21-AA3D12CA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59"/>
            <a:ext cx="10515600" cy="734002"/>
          </a:xfrm>
        </p:spPr>
        <p:txBody>
          <a:bodyPr/>
          <a:lstStyle/>
          <a:p>
            <a:r>
              <a:rPr lang="en-US" altLang="zh-TW" dirty="0"/>
              <a:t>Bit extraction and Combination </a:t>
            </a:r>
            <a:endParaRPr lang="zh-TW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BAAC22C-0A26-4B66-A833-B4CD00128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" t="14154" r="5321" b="12854"/>
          <a:stretch/>
        </p:blipFill>
        <p:spPr>
          <a:xfrm>
            <a:off x="1629803" y="1358233"/>
            <a:ext cx="7949325" cy="473815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FF4A0AF-FA7A-4792-B1E1-263B0DE02F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0937" y="3048434"/>
          <a:ext cx="6212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90">
                  <a:extLst>
                    <a:ext uri="{9D8B030D-6E8A-4147-A177-3AD203B41FA5}">
                      <a16:colId xmlns:a16="http://schemas.microsoft.com/office/drawing/2014/main" val="2183804091"/>
                    </a:ext>
                  </a:extLst>
                </a:gridCol>
                <a:gridCol w="1553090">
                  <a:extLst>
                    <a:ext uri="{9D8B030D-6E8A-4147-A177-3AD203B41FA5}">
                      <a16:colId xmlns:a16="http://schemas.microsoft.com/office/drawing/2014/main" val="434572006"/>
                    </a:ext>
                  </a:extLst>
                </a:gridCol>
                <a:gridCol w="1553090">
                  <a:extLst>
                    <a:ext uri="{9D8B030D-6E8A-4147-A177-3AD203B41FA5}">
                      <a16:colId xmlns:a16="http://schemas.microsoft.com/office/drawing/2014/main" val="199381029"/>
                    </a:ext>
                  </a:extLst>
                </a:gridCol>
                <a:gridCol w="1553090">
                  <a:extLst>
                    <a:ext uri="{9D8B030D-6E8A-4147-A177-3AD203B41FA5}">
                      <a16:colId xmlns:a16="http://schemas.microsoft.com/office/drawing/2014/main" val="1672277883"/>
                    </a:ext>
                  </a:extLst>
                </a:gridCol>
              </a:tblGrid>
              <a:tr h="1755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31:24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23:16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61520"/>
                  </a:ext>
                </a:extLst>
              </a:tr>
            </a:tbl>
          </a:graphicData>
        </a:graphic>
      </p:graphicFrame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03B8FB-50D9-414F-A1A7-AAC9F6F8B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862738" cy="3275595"/>
          </a:xfrm>
          <a:prstGeom prst="rect">
            <a:avLst/>
          </a:prstGeom>
        </p:spPr>
      </p:pic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9D7F09B0-7577-4688-9D30-151FA6FD35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9780" y="3332034"/>
            <a:ext cx="4862738" cy="562169"/>
          </a:xfrm>
          <a:prstGeom prst="bentConnector3">
            <a:avLst>
              <a:gd name="adj1" fmla="val -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38094E2-DB8B-4AEF-B1BD-759D70E6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Partial bit operation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3039BC-1836-4B1E-B078-18241F4BDE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2663" y="5090303"/>
            <a:ext cx="9252114" cy="13862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9CF44D-17E9-4390-99D7-9A9A44A8FE18}"/>
              </a:ext>
            </a:extLst>
          </p:cNvPr>
          <p:cNvSpPr txBox="1"/>
          <p:nvPr/>
        </p:nvSpPr>
        <p:spPr>
          <a:xfrm>
            <a:off x="5700935" y="1212462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little endian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EA9CC0-2E23-4164-8534-32EDFBE12D0B}"/>
              </a:ext>
            </a:extLst>
          </p:cNvPr>
          <p:cNvSpPr txBox="1"/>
          <p:nvPr/>
        </p:nvSpPr>
        <p:spPr>
          <a:xfrm>
            <a:off x="5700936" y="2543473"/>
            <a:ext cx="2214693" cy="39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0A596-B7DB-40D3-89C6-E3C3515B9BDB}"/>
              </a:ext>
            </a:extLst>
          </p:cNvPr>
          <p:cNvSpPr txBox="1"/>
          <p:nvPr/>
        </p:nvSpPr>
        <p:spPr>
          <a:xfrm>
            <a:off x="5700935" y="3524873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big endian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1204E8-949C-42A8-A2F5-123BD1C0E2B4}"/>
              </a:ext>
            </a:extLst>
          </p:cNvPr>
          <p:cNvSpPr/>
          <p:nvPr/>
        </p:nvSpPr>
        <p:spPr>
          <a:xfrm>
            <a:off x="5696009" y="1752981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31:24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EE7F2E-25DC-438E-8958-4F241CBA90C8}"/>
              </a:ext>
            </a:extLst>
          </p:cNvPr>
          <p:cNvSpPr/>
          <p:nvPr/>
        </p:nvSpPr>
        <p:spPr>
          <a:xfrm>
            <a:off x="7255517" y="1752981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23:16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5F5365-C4AB-4D6B-9A09-739D9DE1595D}"/>
              </a:ext>
            </a:extLst>
          </p:cNvPr>
          <p:cNvSpPr/>
          <p:nvPr/>
        </p:nvSpPr>
        <p:spPr>
          <a:xfrm>
            <a:off x="8815025" y="1752750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15:8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5650D7-83B2-423F-BB72-3ED9F7966ACD}"/>
              </a:ext>
            </a:extLst>
          </p:cNvPr>
          <p:cNvSpPr/>
          <p:nvPr/>
        </p:nvSpPr>
        <p:spPr>
          <a:xfrm>
            <a:off x="10374533" y="1752750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7:0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80CB08-3C53-48F2-B7F5-A72ED1E9D0E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79055" y="3231314"/>
            <a:ext cx="1321882" cy="10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E4EFEC85-F53A-4D27-A10B-94A951EC1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13280" y="3332036"/>
            <a:ext cx="3402349" cy="258451"/>
          </a:xfrm>
          <a:prstGeom prst="bentConnector3">
            <a:avLst>
              <a:gd name="adj1" fmla="val -3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D0D6A44E-0B1E-4862-8A3F-32603EBAE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4998" y="3332032"/>
            <a:ext cx="6212360" cy="837296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38151 0.1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76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12761 0.1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12761 0.19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38489 0.19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45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A947-0B51-4F00-9F10-B81E2C0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ire &amp; assign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686A-F512-4163-A3E9-26BCF4A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46"/>
            <a:ext cx="10515600" cy="3736267"/>
          </a:xfrm>
        </p:spPr>
        <p:txBody>
          <a:bodyPr>
            <a:normAutofit/>
          </a:bodyPr>
          <a:lstStyle/>
          <a:p>
            <a:r>
              <a:rPr lang="en-US" altLang="zh-TW" dirty="0"/>
              <a:t>wire</a:t>
            </a:r>
          </a:p>
          <a:p>
            <a:pPr lvl="1"/>
            <a:r>
              <a:rPr lang="en-US" altLang="zh-TW" dirty="0"/>
              <a:t>Physical wires in a circuit</a:t>
            </a:r>
          </a:p>
          <a:p>
            <a:pPr lvl="1"/>
            <a:r>
              <a:rPr lang="en-US" altLang="zh-TW" dirty="0"/>
              <a:t>Cannot in left hand side of assignment in always block</a:t>
            </a:r>
          </a:p>
          <a:p>
            <a:pPr lvl="1"/>
            <a:r>
              <a:rPr lang="en-US" altLang="zh-TW" dirty="0"/>
              <a:t>Wire doesn’t store its value</a:t>
            </a:r>
          </a:p>
          <a:p>
            <a:pPr lvl="1"/>
            <a:r>
              <a:rPr lang="en-US" altLang="zh-TW" dirty="0"/>
              <a:t>Input, output, and </a:t>
            </a:r>
            <a:r>
              <a:rPr lang="en-US" altLang="zh-TW" dirty="0" err="1"/>
              <a:t>inout</a:t>
            </a:r>
            <a:r>
              <a:rPr lang="en-US" altLang="zh-TW" dirty="0"/>
              <a:t> default wire data type</a:t>
            </a:r>
          </a:p>
          <a:p>
            <a:r>
              <a:rPr lang="en-US" altLang="zh-TW" dirty="0"/>
              <a:t> assign</a:t>
            </a:r>
          </a:p>
          <a:p>
            <a:pPr lvl="1"/>
            <a:r>
              <a:rPr lang="en-US" altLang="zh-TW" dirty="0"/>
              <a:t>Models behavior of combinational logic</a:t>
            </a:r>
          </a:p>
          <a:p>
            <a:pPr lvl="1"/>
            <a:r>
              <a:rPr lang="en-US" altLang="zh-TW" dirty="0"/>
              <a:t>Assign a value to a net using continuous assignment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hand side of continuous assignment cannot be register type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2319C7E-E1A9-4FDE-AFCD-F95A1CC3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960" y="587458"/>
            <a:ext cx="3600450" cy="14859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259B9CA-2805-49CF-831D-BB3E13594BD2}"/>
              </a:ext>
            </a:extLst>
          </p:cNvPr>
          <p:cNvSpPr/>
          <p:nvPr/>
        </p:nvSpPr>
        <p:spPr>
          <a:xfrm>
            <a:off x="9236386" y="3479806"/>
            <a:ext cx="2715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assign out = ( </a:t>
            </a:r>
            <a:r>
              <a:rPr lang="en-US" altLang="zh-TW" dirty="0" err="1"/>
              <a:t>sel</a:t>
            </a:r>
            <a:r>
              <a:rPr lang="en-US" altLang="zh-TW" dirty="0"/>
              <a:t> )? A : B;</a:t>
            </a:r>
          </a:p>
          <a:p>
            <a:r>
              <a:rPr lang="en-US" altLang="zh-TW" dirty="0"/>
              <a:t>assign outbar = ~out;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FE43DD9-E4F2-47F6-A8AD-539B47FA7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9"/>
          <a:stretch/>
        </p:blipFill>
        <p:spPr>
          <a:xfrm>
            <a:off x="8752825" y="2329806"/>
            <a:ext cx="2214887" cy="138674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A947-0B51-4F00-9F10-B81E2C0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altLang="zh-TW" dirty="0"/>
              <a:t>reg &amp; always block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686A-F512-4163-A3E9-26BCF4A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47"/>
            <a:ext cx="10515600" cy="2637694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reg</a:t>
            </a:r>
            <a:endParaRPr lang="en-US" altLang="zh-TW" dirty="0"/>
          </a:p>
          <a:p>
            <a:pPr lvl="1"/>
            <a:r>
              <a:rPr lang="en-US" altLang="zh-TW" dirty="0"/>
              <a:t>Variable in </a:t>
            </a:r>
            <a:r>
              <a:rPr lang="en-US" altLang="zh-TW" dirty="0" err="1"/>
              <a:t>verilog</a:t>
            </a:r>
            <a:endParaRPr lang="en-US" altLang="zh-TW" dirty="0"/>
          </a:p>
          <a:p>
            <a:pPr lvl="1"/>
            <a:r>
              <a:rPr lang="en-US" altLang="zh-TW" dirty="0"/>
              <a:t>Manipulated within behavior modeling(always block)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b="1" dirty="0"/>
              <a:t>always block</a:t>
            </a:r>
            <a:r>
              <a:rPr lang="en-US" altLang="zh-TW" dirty="0"/>
              <a:t>, only can use reg on left hand side of assignment</a:t>
            </a:r>
          </a:p>
          <a:p>
            <a:r>
              <a:rPr lang="en-US" altLang="zh-TW" b="1" dirty="0"/>
              <a:t>“</a:t>
            </a:r>
            <a:r>
              <a:rPr lang="en-US" altLang="zh-TW" b="1" dirty="0" err="1"/>
              <a:t>reg</a:t>
            </a:r>
            <a:r>
              <a:rPr lang="en-US" altLang="zh-TW" b="1" dirty="0"/>
              <a:t>” data type </a:t>
            </a:r>
            <a:r>
              <a:rPr lang="en-US" altLang="zh-TW" b="1" dirty="0">
                <a:solidFill>
                  <a:srgbClr val="FF0000"/>
                </a:solidFill>
              </a:rPr>
              <a:t>isn’t exactly </a:t>
            </a:r>
            <a:r>
              <a:rPr lang="en-US" altLang="zh-TW" b="1" dirty="0"/>
              <a:t>synthesized to a really </a:t>
            </a:r>
            <a:r>
              <a:rPr lang="en-US" altLang="zh-TW" b="1" dirty="0">
                <a:solidFill>
                  <a:srgbClr val="FF0000"/>
                </a:solidFill>
              </a:rPr>
              <a:t>register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A4DD40-6787-4E3D-BCA7-EAD40E84D48D}"/>
              </a:ext>
            </a:extLst>
          </p:cNvPr>
          <p:cNvSpPr txBox="1">
            <a:spLocks noChangeArrowheads="1"/>
          </p:cNvSpPr>
          <p:nvPr/>
        </p:nvSpPr>
        <p:spPr>
          <a:xfrm>
            <a:off x="5367390" y="3703320"/>
            <a:ext cx="3986921" cy="2788920"/>
          </a:xfrm>
          <a:prstGeom prst="rect">
            <a:avLst/>
          </a:prstGeom>
          <a:solidFill>
            <a:srgbClr val="EDED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360363">
              <a:buFontTx/>
              <a:buNone/>
            </a:pPr>
            <a:r>
              <a:rPr lang="en-US" altLang="zh-TW" dirty="0" err="1"/>
              <a:t>reg</a:t>
            </a:r>
            <a:r>
              <a:rPr lang="en-US" altLang="zh-TW" dirty="0"/>
              <a:t> z;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always @(</a:t>
            </a:r>
            <a:r>
              <a:rPr lang="en-US" altLang="zh-TW" dirty="0" err="1"/>
              <a:t>sel</a:t>
            </a:r>
            <a:r>
              <a:rPr lang="en-US" altLang="zh-TW" dirty="0"/>
              <a:t> or a or b) begin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	if(</a:t>
            </a:r>
            <a:r>
              <a:rPr lang="en-US" altLang="zh-TW" dirty="0" err="1"/>
              <a:t>sel</a:t>
            </a:r>
            <a:r>
              <a:rPr lang="en-US" altLang="zh-TW" dirty="0"/>
              <a:t>) 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		z = b;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	else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		z = a;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end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12383-A933-4BC2-84D1-F6092DFE8D7C}"/>
              </a:ext>
            </a:extLst>
          </p:cNvPr>
          <p:cNvSpPr/>
          <p:nvPr/>
        </p:nvSpPr>
        <p:spPr>
          <a:xfrm>
            <a:off x="7205402" y="4569462"/>
            <a:ext cx="4690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Sensitive list: put all signals which affect output, 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can use * to let compiler help</a:t>
            </a:r>
          </a:p>
          <a:p>
            <a:pPr>
              <a:defRPr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8182" y="4119763"/>
            <a:ext cx="1764792" cy="3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1A4DD40-6787-4E3D-BCA7-EAD40E84D48D}"/>
              </a:ext>
            </a:extLst>
          </p:cNvPr>
          <p:cNvSpPr txBox="1">
            <a:spLocks noChangeArrowheads="1"/>
          </p:cNvSpPr>
          <p:nvPr/>
        </p:nvSpPr>
        <p:spPr>
          <a:xfrm>
            <a:off x="2271563" y="4494667"/>
            <a:ext cx="3040005" cy="1252729"/>
          </a:xfrm>
          <a:prstGeom prst="rect">
            <a:avLst/>
          </a:prstGeom>
          <a:solidFill>
            <a:srgbClr val="EDED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360363">
              <a:buFontTx/>
              <a:buNone/>
            </a:pPr>
            <a:r>
              <a:rPr lang="en-US" altLang="zh-TW" dirty="0"/>
              <a:t>wire z;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assign z = (</a:t>
            </a:r>
            <a:r>
              <a:rPr lang="en-US" altLang="zh-TW" dirty="0" err="1"/>
              <a:t>sel</a:t>
            </a:r>
            <a:r>
              <a:rPr lang="en-US" altLang="zh-TW" dirty="0"/>
              <a:t>)?</a:t>
            </a:r>
            <a:r>
              <a:rPr lang="en-US" altLang="zh-TW" dirty="0" err="1"/>
              <a:t>b:a</a:t>
            </a:r>
            <a:r>
              <a:rPr lang="en-US" altLang="zh-TW" dirty="0"/>
              <a:t>;</a:t>
            </a:r>
          </a:p>
        </p:txBody>
      </p:sp>
      <p:pic>
        <p:nvPicPr>
          <p:cNvPr id="3074" name="Picture 2" descr="upload.wikimedia.org/wikipedia/commons/thumb/3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" y="3746754"/>
            <a:ext cx="1821028" cy="26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7205402" y="5244421"/>
            <a:ext cx="497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Sensitive list must be specified completely, </a:t>
            </a:r>
          </a:p>
          <a:p>
            <a:r>
              <a:rPr lang="en-US" altLang="zh-TW" dirty="0"/>
              <a:t>otherwise behavior may mismatch with simulation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A947-0B51-4F00-9F10-B81E2C0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altLang="zh-TW" dirty="0"/>
              <a:t>Register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686A-F512-4163-A3E9-26BCF4A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47"/>
            <a:ext cx="10515600" cy="2637694"/>
          </a:xfrm>
        </p:spPr>
        <p:txBody>
          <a:bodyPr>
            <a:normAutofit/>
          </a:bodyPr>
          <a:lstStyle/>
          <a:p>
            <a:r>
              <a:rPr lang="en-US" altLang="zh-TW" dirty="0"/>
              <a:t>Register(Flip-flop) is implied when use </a:t>
            </a:r>
            <a:r>
              <a:rPr lang="en-US" altLang="zh-TW" b="1" dirty="0"/>
              <a:t>@(</a:t>
            </a:r>
            <a:r>
              <a:rPr lang="en-US" altLang="zh-TW" b="1" dirty="0" err="1"/>
              <a:t>posedge</a:t>
            </a:r>
            <a:r>
              <a:rPr lang="en-US" altLang="zh-TW" b="1" dirty="0"/>
              <a:t> </a:t>
            </a:r>
            <a:r>
              <a:rPr lang="en-US" altLang="zh-TW" b="1" dirty="0" err="1"/>
              <a:t>clk</a:t>
            </a:r>
            <a:r>
              <a:rPr lang="en-US" altLang="zh-TW" b="1" dirty="0"/>
              <a:t>) </a:t>
            </a:r>
            <a:r>
              <a:rPr lang="en-US" altLang="zh-TW" dirty="0"/>
              <a:t>or </a:t>
            </a:r>
            <a:r>
              <a:rPr lang="en-US" altLang="zh-TW" b="1" dirty="0"/>
              <a:t>@(</a:t>
            </a:r>
            <a:r>
              <a:rPr lang="en-US" altLang="zh-TW" b="1" dirty="0" err="1"/>
              <a:t>negedge</a:t>
            </a:r>
            <a:r>
              <a:rPr lang="en-US" altLang="zh-TW" b="1" dirty="0"/>
              <a:t> </a:t>
            </a:r>
            <a:r>
              <a:rPr lang="en-US" altLang="zh-TW" b="1" dirty="0" err="1"/>
              <a:t>clk</a:t>
            </a:r>
            <a:r>
              <a:rPr lang="en-US" altLang="zh-TW" b="1" dirty="0"/>
              <a:t>)</a:t>
            </a:r>
            <a:r>
              <a:rPr lang="en-US" altLang="zh-TW" dirty="0"/>
              <a:t> in an always block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A4DD40-6787-4E3D-BCA7-EAD40E84D48D}"/>
              </a:ext>
            </a:extLst>
          </p:cNvPr>
          <p:cNvSpPr txBox="1">
            <a:spLocks noChangeArrowheads="1"/>
          </p:cNvSpPr>
          <p:nvPr/>
        </p:nvSpPr>
        <p:spPr>
          <a:xfrm>
            <a:off x="4961274" y="2016111"/>
            <a:ext cx="3986921" cy="1625133"/>
          </a:xfrm>
          <a:prstGeom prst="rect">
            <a:avLst/>
          </a:prstGeom>
          <a:solidFill>
            <a:srgbClr val="EDED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360363">
              <a:buFontTx/>
              <a:buNone/>
            </a:pPr>
            <a:r>
              <a:rPr lang="en-US" altLang="zh-TW" dirty="0" err="1"/>
              <a:t>reg</a:t>
            </a:r>
            <a:r>
              <a:rPr lang="en-US" altLang="zh-TW" dirty="0"/>
              <a:t> out;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always @(</a:t>
            </a:r>
            <a:r>
              <a:rPr lang="en-US" altLang="zh-TW" dirty="0" err="1"/>
              <a:t>posedge</a:t>
            </a:r>
            <a:r>
              <a:rPr lang="en-US" altLang="zh-TW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) begin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	out &lt;= a*b;</a:t>
            </a:r>
          </a:p>
          <a:p>
            <a:pPr marL="360363" lvl="1" indent="-360363">
              <a:buFontTx/>
              <a:buNone/>
            </a:pPr>
            <a:r>
              <a:rPr lang="en-US" altLang="zh-TW" dirty="0"/>
              <a:t>end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554455" y="2056177"/>
            <a:ext cx="3295720" cy="1634397"/>
            <a:chOff x="2877429" y="3392445"/>
            <a:chExt cx="3295720" cy="1634397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7AB45D2F-4DFB-4522-B373-888311D41DF5}"/>
                </a:ext>
              </a:extLst>
            </p:cNvPr>
            <p:cNvSpPr/>
            <p:nvPr/>
          </p:nvSpPr>
          <p:spPr>
            <a:xfrm>
              <a:off x="4044338" y="4104842"/>
              <a:ext cx="301932" cy="28992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E6DF659C-6247-4798-913D-36E268E6EFA4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320959" y="3744854"/>
              <a:ext cx="767596" cy="40244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0AAE29F0-C1FE-4019-88C6-9F165F12D681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3365644" y="4352304"/>
              <a:ext cx="722911" cy="3681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417EAC1-0663-40DB-A1BB-7847E90E9E48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4346270" y="4249802"/>
              <a:ext cx="4163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EB95E74-45D1-485B-AB7C-ED4F5448AFE7}"/>
                </a:ext>
              </a:extLst>
            </p:cNvPr>
            <p:cNvSpPr txBox="1"/>
            <p:nvPr/>
          </p:nvSpPr>
          <p:spPr>
            <a:xfrm>
              <a:off x="2877429" y="3451162"/>
              <a:ext cx="8393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A576582-DB93-477F-BEA2-AF3DEAF8F777}"/>
                </a:ext>
              </a:extLst>
            </p:cNvPr>
            <p:cNvSpPr txBox="1"/>
            <p:nvPr/>
          </p:nvSpPr>
          <p:spPr>
            <a:xfrm>
              <a:off x="5247939" y="4199412"/>
              <a:ext cx="92521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out</a:t>
              </a:r>
              <a:endParaRPr lang="zh-TW" altLang="en-US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37893F5-D429-455F-9018-AB98FE9916F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037" y="3635828"/>
              <a:ext cx="0" cy="108719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4BAC8F0-7A07-40B8-978E-F56F74598D46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40" y="4720439"/>
              <a:ext cx="13739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98B1AB3-81D3-46B4-9FAD-F21D4E6C30DC}"/>
                </a:ext>
              </a:extLst>
            </p:cNvPr>
            <p:cNvGrpSpPr/>
            <p:nvPr/>
          </p:nvGrpSpPr>
          <p:grpSpPr>
            <a:xfrm>
              <a:off x="4495130" y="4134896"/>
              <a:ext cx="936089" cy="753287"/>
              <a:chOff x="8766877" y="2697061"/>
              <a:chExt cx="1593909" cy="1266737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EC3DA51E-928E-42F7-AF0F-4638ADD092D1}"/>
                  </a:ext>
                </a:extLst>
              </p:cNvPr>
              <p:cNvCxnSpPr/>
              <p:nvPr/>
            </p:nvCxnSpPr>
            <p:spPr>
              <a:xfrm>
                <a:off x="8766877" y="2894202"/>
                <a:ext cx="159390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B767501-69A8-4F1A-B862-813F798E1543}"/>
                  </a:ext>
                </a:extLst>
              </p:cNvPr>
              <p:cNvSpPr/>
              <p:nvPr/>
            </p:nvSpPr>
            <p:spPr>
              <a:xfrm>
                <a:off x="9144383" y="2697061"/>
                <a:ext cx="838899" cy="12667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2AB8C0F2-7FFE-4111-987A-C88FA6E26DB5}"/>
                  </a:ext>
                </a:extLst>
              </p:cNvPr>
              <p:cNvSpPr/>
              <p:nvPr/>
            </p:nvSpPr>
            <p:spPr>
              <a:xfrm rot="5400000">
                <a:off x="9093877" y="3550069"/>
                <a:ext cx="377505" cy="27649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EB95E74-45D1-485B-AB7C-ED4F5448AFE7}"/>
                </a:ext>
              </a:extLst>
            </p:cNvPr>
            <p:cNvSpPr txBox="1"/>
            <p:nvPr/>
          </p:nvSpPr>
          <p:spPr>
            <a:xfrm>
              <a:off x="2893033" y="4657510"/>
              <a:ext cx="8393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3EB95E74-45D1-485B-AB7C-ED4F5448AFE7}"/>
                </a:ext>
              </a:extLst>
            </p:cNvPr>
            <p:cNvSpPr txBox="1"/>
            <p:nvPr/>
          </p:nvSpPr>
          <p:spPr>
            <a:xfrm>
              <a:off x="3983200" y="3392445"/>
              <a:ext cx="8393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err="1"/>
                <a:t>clk</a:t>
              </a:r>
              <a:endParaRPr lang="zh-TW" altLang="en-US" dirty="0"/>
            </a:p>
          </p:txBody>
        </p:sp>
      </p:grpSp>
      <p:sp>
        <p:nvSpPr>
          <p:cNvPr id="54" name="Text Box 18">
            <a:extLst>
              <a:ext uri="{FF2B5EF4-FFF2-40B4-BE49-F238E27FC236}">
                <a16:creationId xmlns:a16="http://schemas.microsoft.com/office/drawing/2014/main" id="{C5B9C213-4342-4EE2-857D-8A4924AC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274" y="3705095"/>
            <a:ext cx="4667358" cy="3277820"/>
          </a:xfrm>
          <a:prstGeom prst="rect">
            <a:avLst/>
          </a:prstGeom>
          <a:solidFill>
            <a:srgbClr val="EDEDED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input Din,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rst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output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reg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Dout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always @(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negedge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rst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or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posedge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) begin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   if ( !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rst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Dout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&lt;= 1’b0;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Dout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 &lt;= Din;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end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8A34533B-87C3-4CBC-A80B-24C7955F9BDE}"/>
              </a:ext>
            </a:extLst>
          </p:cNvPr>
          <p:cNvGrpSpPr/>
          <p:nvPr/>
        </p:nvGrpSpPr>
        <p:grpSpPr>
          <a:xfrm>
            <a:off x="1935375" y="4221187"/>
            <a:ext cx="2473561" cy="2146748"/>
            <a:chOff x="9362062" y="3856126"/>
            <a:chExt cx="2973373" cy="2568575"/>
          </a:xfrm>
        </p:grpSpPr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96C9700A-23E2-4910-B1A8-118D79B2A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72981" y="4291101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6416081C-D976-4166-A45F-1FAD2C94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3780" y="3986301"/>
              <a:ext cx="1377566" cy="1676401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B7509B85-64B4-44A9-B39F-05FE461E2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4181" y="4291101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B47CD692-01A7-4063-9F04-9F835C84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4181" y="5357901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D8BB244B-3707-4F71-9753-B0147B41F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3381" y="5815101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1" name="Oval 12">
              <a:extLst>
                <a:ext uri="{FF2B5EF4-FFF2-40B4-BE49-F238E27FC236}">
                  <a16:creationId xmlns:a16="http://schemas.microsoft.com/office/drawing/2014/main" id="{93AF7357-9BC5-44A8-949F-7A94F25F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7181" y="566270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Text Box 14">
              <a:extLst>
                <a:ext uri="{FF2B5EF4-FFF2-40B4-BE49-F238E27FC236}">
                  <a16:creationId xmlns:a16="http://schemas.microsoft.com/office/drawing/2014/main" id="{5C33D10A-685A-4798-9D47-32499DDB9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0655" y="3864065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dirty="0">
                  <a:latin typeface="Tahoma" pitchFamily="34" charset="0"/>
                  <a:ea typeface="標楷體" pitchFamily="65" charset="-120"/>
                </a:rPr>
                <a:t>Din</a:t>
              </a:r>
            </a:p>
          </p:txBody>
        </p:sp>
        <p:sp>
          <p:nvSpPr>
            <p:cNvPr id="63" name="Text Box 15">
              <a:extLst>
                <a:ext uri="{FF2B5EF4-FFF2-40B4-BE49-F238E27FC236}">
                  <a16:creationId xmlns:a16="http://schemas.microsoft.com/office/drawing/2014/main" id="{BFD314E7-686B-490D-A24B-1AC9BC168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2062" y="4940633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dirty="0">
                  <a:latin typeface="Tahoma" pitchFamily="34" charset="0"/>
                  <a:ea typeface="標楷體" pitchFamily="65" charset="-120"/>
                </a:rPr>
                <a:t>CLK</a:t>
              </a:r>
            </a:p>
          </p:txBody>
        </p:sp>
        <p:sp>
          <p:nvSpPr>
            <p:cNvPr id="64" name="Text Box 16">
              <a:extLst>
                <a:ext uri="{FF2B5EF4-FFF2-40B4-BE49-F238E27FC236}">
                  <a16:creationId xmlns:a16="http://schemas.microsoft.com/office/drawing/2014/main" id="{A6ED84F7-3BF9-44A9-9427-6CA681EB7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1035" y="3856126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dirty="0" err="1">
                  <a:latin typeface="Tahoma" pitchFamily="34" charset="0"/>
                  <a:ea typeface="標楷體" pitchFamily="65" charset="-120"/>
                </a:rPr>
                <a:t>Dout</a:t>
              </a:r>
              <a:endParaRPr lang="en-US" altLang="zh-TW" sz="2000" dirty="0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65" name="Text Box 17">
              <a:extLst>
                <a:ext uri="{FF2B5EF4-FFF2-40B4-BE49-F238E27FC236}">
                  <a16:creationId xmlns:a16="http://schemas.microsoft.com/office/drawing/2014/main" id="{C8F4339C-E108-44F1-965F-F9B9B483C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3380" y="5829106"/>
              <a:ext cx="1148959" cy="47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latin typeface="Tahoma" pitchFamily="34" charset="0"/>
                  <a:ea typeface="標楷體" pitchFamily="65" charset="-120"/>
                </a:rPr>
                <a:t>Reset</a:t>
              </a:r>
            </a:p>
          </p:txBody>
        </p:sp>
        <p:sp>
          <p:nvSpPr>
            <p:cNvPr id="66" name="Text Box 13">
              <a:extLst>
                <a:ext uri="{FF2B5EF4-FFF2-40B4-BE49-F238E27FC236}">
                  <a16:creationId xmlns:a16="http://schemas.microsoft.com/office/drawing/2014/main" id="{76A2F16C-AD1B-4462-8ACE-4D5708C13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6181" y="4519702"/>
              <a:ext cx="1225165" cy="69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200" dirty="0">
                  <a:latin typeface="Tahoma" pitchFamily="34" charset="0"/>
                  <a:ea typeface="標楷體" pitchFamily="65" charset="-120"/>
                </a:rPr>
                <a:t>DFF</a:t>
              </a: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273" y="2240843"/>
            <a:ext cx="2116894" cy="9218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215532" y="1661159"/>
            <a:ext cx="1657029" cy="1137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832720" y="1661159"/>
            <a:ext cx="44154" cy="1149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15D7B-4293-4F57-980D-696EBD30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altLang="zh-TW" dirty="0"/>
              <a:t>Conditional Statements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2EBC88-2D39-4C7B-9A06-052A90A32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082" y="1228436"/>
            <a:ext cx="8057572" cy="54000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iVerilog</a:t>
            </a:r>
            <a:r>
              <a:rPr lang="en-US" dirty="0" smtClean="0"/>
              <a:t> &amp; </a:t>
            </a:r>
            <a:r>
              <a:rPr lang="en-US" dirty="0" err="1" smtClean="0"/>
              <a:t>GTKWave</a:t>
            </a:r>
            <a:r>
              <a:rPr lang="en-US" dirty="0" smtClean="0"/>
              <a:t>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Icarus Verilog for Windows:</a:t>
            </a:r>
          </a:p>
          <a:p>
            <a:pPr lvl="1"/>
            <a:r>
              <a:rPr lang="en-US" dirty="0" smtClean="0">
                <a:hlinkClick r:id="rId2"/>
              </a:rPr>
              <a:t>http://bleyer.org/icarus/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GTKWave</a:t>
            </a:r>
            <a:r>
              <a:rPr lang="en-US" dirty="0" smtClean="0"/>
              <a:t> examples:</a:t>
            </a:r>
          </a:p>
          <a:p>
            <a:pPr lvl="1"/>
            <a:r>
              <a:rPr lang="en-US" dirty="0" smtClean="0">
                <a:hlinkClick r:id="rId3"/>
              </a:rPr>
              <a:t>https://iverilog.fandom.com/wiki/GTKWave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07" t="539" r="230"/>
          <a:stretch/>
        </p:blipFill>
        <p:spPr>
          <a:xfrm>
            <a:off x="7217481" y="2314378"/>
            <a:ext cx="4808455" cy="36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15D7B-4293-4F57-980D-696EBD30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altLang="zh-TW" dirty="0"/>
              <a:t>Avoid Inferred latch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E0BBE-476A-4AA9-9952-878CA4E0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36"/>
            <a:ext cx="6760464" cy="4948527"/>
          </a:xfrm>
        </p:spPr>
        <p:txBody>
          <a:bodyPr>
            <a:normAutofit/>
          </a:bodyPr>
          <a:lstStyle/>
          <a:p>
            <a:r>
              <a:rPr lang="en-US" altLang="zh-TW" dirty="0"/>
              <a:t>Inferred latch generate by compiler</a:t>
            </a:r>
          </a:p>
          <a:p>
            <a:r>
              <a:rPr lang="en-US" altLang="zh-TW" dirty="0"/>
              <a:t>Variable assigned within always block that isn’t fully specified</a:t>
            </a:r>
          </a:p>
          <a:p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E28395-6CBE-466A-8E0F-01CE84CF21DE}"/>
              </a:ext>
            </a:extLst>
          </p:cNvPr>
          <p:cNvSpPr/>
          <p:nvPr/>
        </p:nvSpPr>
        <p:spPr>
          <a:xfrm>
            <a:off x="7971213" y="2369633"/>
            <a:ext cx="2965795" cy="1938992"/>
          </a:xfrm>
          <a:prstGeom prst="rect">
            <a:avLst/>
          </a:prstGeom>
          <a:solidFill>
            <a:srgbClr val="EDEDED"/>
          </a:solidFill>
        </p:spPr>
        <p:txBody>
          <a:bodyPr wrap="square">
            <a:spAutoFit/>
          </a:bodyPr>
          <a:lstStyle/>
          <a:p>
            <a:r>
              <a:rPr lang="zh-TW" altLang="en-US" sz="2000" dirty="0"/>
              <a:t>case (expression)  </a:t>
            </a:r>
          </a:p>
          <a:p>
            <a:r>
              <a:rPr lang="zh-TW" altLang="en-US" sz="2000" dirty="0"/>
              <a:t>    alter_1, alter_2: stm_1;  </a:t>
            </a:r>
          </a:p>
          <a:p>
            <a:r>
              <a:rPr lang="zh-TW" altLang="en-US" sz="2000" dirty="0"/>
              <a:t>    alter_3: stm_2;  </a:t>
            </a:r>
          </a:p>
          <a:p>
            <a:r>
              <a:rPr lang="zh-TW" altLang="en-US" sz="2000" dirty="0"/>
              <a:t>    …  </a:t>
            </a:r>
          </a:p>
          <a:p>
            <a:r>
              <a:rPr lang="zh-TW" altLang="en-US" sz="2000" dirty="0"/>
              <a:t>    </a:t>
            </a:r>
            <a:r>
              <a:rPr lang="zh-TW" altLang="en-US" sz="2000" dirty="0">
                <a:solidFill>
                  <a:srgbClr val="FF0000"/>
                </a:solidFill>
              </a:rPr>
              <a:t>default: default_stm;  </a:t>
            </a:r>
          </a:p>
          <a:p>
            <a:r>
              <a:rPr lang="zh-TW" altLang="en-US" sz="2000" dirty="0"/>
              <a:t>endcase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38A01F-B210-407D-9383-8AC139346453}"/>
              </a:ext>
            </a:extLst>
          </p:cNvPr>
          <p:cNvSpPr/>
          <p:nvPr/>
        </p:nvSpPr>
        <p:spPr>
          <a:xfrm>
            <a:off x="7554422" y="4539769"/>
            <a:ext cx="3799378" cy="1692000"/>
          </a:xfrm>
          <a:prstGeom prst="rect">
            <a:avLst/>
          </a:prstGeom>
          <a:solidFill>
            <a:srgbClr val="EDEDED"/>
          </a:solidFill>
        </p:spPr>
        <p:txBody>
          <a:bodyPr wrap="square">
            <a:spAutoFit/>
          </a:bodyPr>
          <a:lstStyle/>
          <a:p>
            <a:pPr marL="442913" lvl="1" indent="-442913"/>
            <a:r>
              <a:rPr lang="en-US" altLang="zh-TW" sz="2000" dirty="0"/>
              <a:t>always @( a, b ) begin</a:t>
            </a:r>
          </a:p>
          <a:p>
            <a:pPr marL="442913" lvl="1" indent="-442913"/>
            <a:r>
              <a:rPr lang="en-US" altLang="zh-TW" sz="2000" dirty="0"/>
              <a:t>    if( a ) begin …; end</a:t>
            </a:r>
          </a:p>
          <a:p>
            <a:pPr marL="442913" lvl="1" indent="-442913"/>
            <a:r>
              <a:rPr lang="en-US" altLang="zh-TW" sz="2000" dirty="0"/>
              <a:t>    else if ( b ) begin ; end</a:t>
            </a:r>
          </a:p>
          <a:p>
            <a:pPr marL="442913" lvl="1" indent="-442913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else begin …; end</a:t>
            </a:r>
          </a:p>
          <a:p>
            <a:pPr marL="442913" lvl="1" indent="-442913"/>
            <a:r>
              <a:rPr lang="en-US" altLang="zh-TW" sz="2000" dirty="0"/>
              <a:t>end</a:t>
            </a:r>
            <a:endParaRPr lang="zh-TW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FA7F41-8374-4269-A94E-4735518CED44}"/>
              </a:ext>
            </a:extLst>
          </p:cNvPr>
          <p:cNvSpPr/>
          <p:nvPr/>
        </p:nvSpPr>
        <p:spPr>
          <a:xfrm>
            <a:off x="1661125" y="3172751"/>
            <a:ext cx="2964872" cy="2308324"/>
          </a:xfrm>
          <a:prstGeom prst="rect">
            <a:avLst/>
          </a:prstGeom>
          <a:solidFill>
            <a:srgbClr val="EDEDED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input </a:t>
            </a:r>
            <a:r>
              <a:rPr lang="en-US" altLang="zh-TW" dirty="0"/>
              <a:t>[1:0] </a:t>
            </a:r>
            <a:r>
              <a:rPr lang="zh-TW" altLang="en-US" dirty="0"/>
              <a:t>sl;  </a:t>
            </a:r>
          </a:p>
          <a:p>
            <a:r>
              <a:rPr lang="zh-TW" altLang="en-US" dirty="0"/>
              <a:t>output </a:t>
            </a:r>
            <a:r>
              <a:rPr lang="en-US" altLang="zh-TW" dirty="0"/>
              <a:t>reg [3:0]</a:t>
            </a:r>
            <a:r>
              <a:rPr lang="zh-TW" altLang="en-US" dirty="0"/>
              <a:t>out;   </a:t>
            </a:r>
            <a:endParaRPr lang="en-US" altLang="zh-TW" dirty="0"/>
          </a:p>
          <a:p>
            <a:r>
              <a:rPr lang="zh-TW" altLang="en-US" dirty="0"/>
              <a:t>always@(sl) begin  </a:t>
            </a:r>
          </a:p>
          <a:p>
            <a:r>
              <a:rPr lang="zh-TW" altLang="en-US" dirty="0"/>
              <a:t>      case (sl)  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2’</a:t>
            </a:r>
            <a:r>
              <a:rPr lang="zh-TW" altLang="en-US" dirty="0"/>
              <a:t>b0</a:t>
            </a:r>
            <a:r>
              <a:rPr lang="en-US" altLang="zh-TW" dirty="0"/>
              <a:t>0</a:t>
            </a:r>
            <a:r>
              <a:rPr lang="zh-TW" altLang="en-US" dirty="0"/>
              <a:t>: out = </a:t>
            </a:r>
            <a:r>
              <a:rPr lang="en-US" altLang="zh-TW" dirty="0"/>
              <a:t>4’b0001</a:t>
            </a:r>
            <a:r>
              <a:rPr lang="zh-TW" altLang="en-US" dirty="0"/>
              <a:t>;  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2’</a:t>
            </a:r>
            <a:r>
              <a:rPr lang="zh-TW" altLang="en-US" dirty="0"/>
              <a:t>b</a:t>
            </a:r>
            <a:r>
              <a:rPr lang="en-US" altLang="zh-TW" dirty="0"/>
              <a:t>0</a:t>
            </a:r>
            <a:r>
              <a:rPr lang="zh-TW" altLang="en-US" dirty="0"/>
              <a:t>1: out = </a:t>
            </a:r>
            <a:r>
              <a:rPr lang="en-US" altLang="zh-TW" dirty="0"/>
              <a:t>4’b0010</a:t>
            </a:r>
            <a:r>
              <a:rPr lang="zh-TW" altLang="en-US" dirty="0"/>
              <a:t>;  </a:t>
            </a:r>
          </a:p>
          <a:p>
            <a:r>
              <a:rPr lang="zh-TW" altLang="en-US" dirty="0"/>
              <a:t>      endcase  </a:t>
            </a:r>
            <a:endParaRPr lang="en-US" altLang="zh-TW" dirty="0"/>
          </a:p>
          <a:p>
            <a:r>
              <a:rPr lang="zh-TW" altLang="en-US" dirty="0"/>
              <a:t>end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A3B38B-9B6D-4059-997C-D834A96DE02C}"/>
              </a:ext>
            </a:extLst>
          </p:cNvPr>
          <p:cNvSpPr txBox="1"/>
          <p:nvPr/>
        </p:nvSpPr>
        <p:spPr>
          <a:xfrm>
            <a:off x="9107054" y="6373091"/>
            <a:ext cx="252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Why inferred latch is bad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33272" y="5481075"/>
            <a:ext cx="4220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when b=1x, out=out =&gt; generate latch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2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2633F1-E310-494A-8599-3272B96CEEE9}"/>
              </a:ext>
            </a:extLst>
          </p:cNvPr>
          <p:cNvGrpSpPr/>
          <p:nvPr/>
        </p:nvGrpSpPr>
        <p:grpSpPr>
          <a:xfrm>
            <a:off x="4951315" y="2799340"/>
            <a:ext cx="1116118" cy="935372"/>
            <a:chOff x="8766877" y="2697061"/>
            <a:chExt cx="1593909" cy="126673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391A492-6597-4A70-8366-7BE9A457C7BB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74E7F0-0619-479F-BC72-9EAB2137914F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DCF03DFC-09FF-4DAF-98ED-720B8C326CD2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382E9A1-0D72-44C6-B294-9889A7A604D3}"/>
              </a:ext>
            </a:extLst>
          </p:cNvPr>
          <p:cNvGrpSpPr/>
          <p:nvPr/>
        </p:nvGrpSpPr>
        <p:grpSpPr>
          <a:xfrm>
            <a:off x="4965488" y="5185741"/>
            <a:ext cx="3347798" cy="935372"/>
            <a:chOff x="8766877" y="2697061"/>
            <a:chExt cx="4780933" cy="126673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38BF66E-B1D9-441C-B2BA-1B149F74A3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77" y="2894202"/>
              <a:ext cx="478093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C02AC6-5A70-4E84-A843-DF8BA65955A4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3C2B6D16-49FC-403D-BCDD-1FB5D32579E3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F4093F8-9985-439A-8F90-7DE907FB4636}"/>
              </a:ext>
            </a:extLst>
          </p:cNvPr>
          <p:cNvGrpSpPr/>
          <p:nvPr/>
        </p:nvGrpSpPr>
        <p:grpSpPr>
          <a:xfrm>
            <a:off x="4951315" y="3992541"/>
            <a:ext cx="1116118" cy="935372"/>
            <a:chOff x="8766877" y="2697061"/>
            <a:chExt cx="1593909" cy="126673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C530D11-B155-435E-922A-78793E32D263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B87728-834C-4A66-ACE0-70F7D93941A5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70AFF23-CCB1-4401-B59A-B3461E829D34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B9E64D-563A-45BC-A5C7-BC9A9948AFF4}"/>
              </a:ext>
            </a:extLst>
          </p:cNvPr>
          <p:cNvSpPr txBox="1"/>
          <p:nvPr/>
        </p:nvSpPr>
        <p:spPr>
          <a:xfrm>
            <a:off x="4689858" y="2760245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246954-E0E2-4432-BB22-87CFE34D6A0C}"/>
              </a:ext>
            </a:extLst>
          </p:cNvPr>
          <p:cNvSpPr txBox="1"/>
          <p:nvPr/>
        </p:nvSpPr>
        <p:spPr>
          <a:xfrm>
            <a:off x="4689858" y="3929471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0DBDC8-267E-44DB-BE99-23DFAA7EC2CF}"/>
              </a:ext>
            </a:extLst>
          </p:cNvPr>
          <p:cNvSpPr txBox="1"/>
          <p:nvPr/>
        </p:nvSpPr>
        <p:spPr>
          <a:xfrm>
            <a:off x="4703087" y="5146648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C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FE8E6FF-8B3C-4ECB-9395-0E572A9B97FF}"/>
              </a:ext>
            </a:extLst>
          </p:cNvPr>
          <p:cNvSpPr/>
          <p:nvPr/>
        </p:nvSpPr>
        <p:spPr>
          <a:xfrm>
            <a:off x="6563892" y="330108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94A3ECB-A6BB-4465-89B6-F0020D171E9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067433" y="2944911"/>
            <a:ext cx="549180" cy="4088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D06D762-0834-4D21-9199-D64DB01DC91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6067433" y="3608359"/>
            <a:ext cx="549180" cy="529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E53EB58-8436-4F28-B980-1D126CC4D65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923892" y="3481080"/>
            <a:ext cx="496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7AB45D2F-4DFB-4522-B373-888311D41DF5}"/>
              </a:ext>
            </a:extLst>
          </p:cNvPr>
          <p:cNvSpPr/>
          <p:nvPr/>
        </p:nvSpPr>
        <p:spPr>
          <a:xfrm>
            <a:off x="9259187" y="4244016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6DF659C-6247-4798-913D-36E268E6EFA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313286" y="3481080"/>
            <a:ext cx="998622" cy="81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AAE29F0-C1FE-4019-88C6-9F165F12D68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322653" y="4551295"/>
            <a:ext cx="989255" cy="780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17EAC1-0663-40DB-A1BB-7847E90E9E48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9619187" y="4424016"/>
            <a:ext cx="496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B83F977-AA49-4C37-A0CD-72CA1FD6EEDD}"/>
              </a:ext>
            </a:extLst>
          </p:cNvPr>
          <p:cNvGrpSpPr/>
          <p:nvPr/>
        </p:nvGrpSpPr>
        <p:grpSpPr>
          <a:xfrm>
            <a:off x="7197168" y="3336097"/>
            <a:ext cx="1116118" cy="935372"/>
            <a:chOff x="8766877" y="2697061"/>
            <a:chExt cx="1593909" cy="1266737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2DCB90E-3813-420D-94D3-5046B3350B62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383D890-EAFE-4E68-959D-2DBDE3F9411C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FF9BD368-FF65-44FD-885C-C5FEB96332FE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B95E74-45D1-485B-AB7C-ED4F5448AFE7}"/>
              </a:ext>
            </a:extLst>
          </p:cNvPr>
          <p:cNvSpPr txBox="1"/>
          <p:nvPr/>
        </p:nvSpPr>
        <p:spPr>
          <a:xfrm>
            <a:off x="7355205" y="3005314"/>
            <a:ext cx="777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temp</a:t>
            </a:r>
            <a:endParaRPr lang="zh-TW" altLang="en-US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B46F34BF-CE65-4D19-88A9-B87D3E8CBC0D}"/>
              </a:ext>
            </a:extLst>
          </p:cNvPr>
          <p:cNvGrpSpPr/>
          <p:nvPr/>
        </p:nvGrpSpPr>
        <p:grpSpPr>
          <a:xfrm>
            <a:off x="7206535" y="5185741"/>
            <a:ext cx="1116118" cy="935372"/>
            <a:chOff x="8766877" y="2697061"/>
            <a:chExt cx="1593909" cy="1266737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C8CC8DF-CD92-4AE1-B903-3D923CF37C3E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C027E0-96FF-431C-8E4C-03F960C2F0EB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E6FB121-1EFD-4161-8A0D-003B3627BABE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6E912B0-7C34-4A92-925E-682363E654C0}"/>
              </a:ext>
            </a:extLst>
          </p:cNvPr>
          <p:cNvSpPr txBox="1"/>
          <p:nvPr/>
        </p:nvSpPr>
        <p:spPr>
          <a:xfrm>
            <a:off x="7279081" y="4826958"/>
            <a:ext cx="9710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err="1"/>
              <a:t>temp_c</a:t>
            </a:r>
            <a:endParaRPr lang="zh-TW" altLang="en-US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19BAC03-2D69-4EBC-9A4B-76BFBFE002CC}"/>
              </a:ext>
            </a:extLst>
          </p:cNvPr>
          <p:cNvCxnSpPr>
            <a:cxnSpLocks/>
          </p:cNvCxnSpPr>
          <p:nvPr/>
        </p:nvCxnSpPr>
        <p:spPr>
          <a:xfrm>
            <a:off x="4951315" y="2299063"/>
            <a:ext cx="497163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A576582-DB93-477F-BEA2-AF3DEAF8F777}"/>
              </a:ext>
            </a:extLst>
          </p:cNvPr>
          <p:cNvSpPr txBox="1"/>
          <p:nvPr/>
        </p:nvSpPr>
        <p:spPr>
          <a:xfrm>
            <a:off x="9995203" y="3927405"/>
            <a:ext cx="9454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1F201360-62CA-4841-8E9A-38A5703F6C2D}"/>
              </a:ext>
            </a:extLst>
          </p:cNvPr>
          <p:cNvCxnSpPr>
            <a:cxnSpLocks/>
          </p:cNvCxnSpPr>
          <p:nvPr/>
        </p:nvCxnSpPr>
        <p:spPr>
          <a:xfrm>
            <a:off x="5078979" y="2299063"/>
            <a:ext cx="0" cy="36186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ED162FA7-100D-4226-A551-20CC7E063EB8}"/>
              </a:ext>
            </a:extLst>
          </p:cNvPr>
          <p:cNvCxnSpPr>
            <a:cxnSpLocks/>
          </p:cNvCxnSpPr>
          <p:nvPr/>
        </p:nvCxnSpPr>
        <p:spPr>
          <a:xfrm>
            <a:off x="7301087" y="2299063"/>
            <a:ext cx="0" cy="35993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37893F5-D429-455F-9018-AB98FE9916FD}"/>
              </a:ext>
            </a:extLst>
          </p:cNvPr>
          <p:cNvCxnSpPr>
            <a:cxnSpLocks/>
          </p:cNvCxnSpPr>
          <p:nvPr/>
        </p:nvCxnSpPr>
        <p:spPr>
          <a:xfrm>
            <a:off x="9922951" y="2299062"/>
            <a:ext cx="0" cy="27125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273AE29-59F9-4C7F-8DDD-053034675A8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78979" y="3531293"/>
            <a:ext cx="13668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2FE5A365-6383-4C42-9271-31C1BDF38506}"/>
              </a:ext>
            </a:extLst>
          </p:cNvPr>
          <p:cNvCxnSpPr>
            <a:stCxn id="24" idx="3"/>
          </p:cNvCxnSpPr>
          <p:nvPr/>
        </p:nvCxnSpPr>
        <p:spPr>
          <a:xfrm flipH="1" flipV="1">
            <a:off x="5078979" y="4724493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8C7D0BC3-6A71-470E-B564-CD52752708FB}"/>
              </a:ext>
            </a:extLst>
          </p:cNvPr>
          <p:cNvCxnSpPr/>
          <p:nvPr/>
        </p:nvCxnSpPr>
        <p:spPr>
          <a:xfrm flipH="1" flipV="1">
            <a:off x="5086065" y="5917678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25BB4DCA-4BCF-4003-B7CC-554E4CE43F17}"/>
              </a:ext>
            </a:extLst>
          </p:cNvPr>
          <p:cNvCxnSpPr>
            <a:cxnSpLocks/>
          </p:cNvCxnSpPr>
          <p:nvPr/>
        </p:nvCxnSpPr>
        <p:spPr>
          <a:xfrm>
            <a:off x="7297699" y="4068049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3CD47A6-B826-487C-B351-EA467AB86C68}"/>
              </a:ext>
            </a:extLst>
          </p:cNvPr>
          <p:cNvCxnSpPr>
            <a:cxnSpLocks/>
          </p:cNvCxnSpPr>
          <p:nvPr/>
        </p:nvCxnSpPr>
        <p:spPr>
          <a:xfrm>
            <a:off x="7303476" y="5895238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64BAC8F0-7A07-40B8-978E-F56F74598D46}"/>
              </a:ext>
            </a:extLst>
          </p:cNvPr>
          <p:cNvCxnSpPr>
            <a:cxnSpLocks/>
          </p:cNvCxnSpPr>
          <p:nvPr/>
        </p:nvCxnSpPr>
        <p:spPr>
          <a:xfrm>
            <a:off x="9913296" y="5008416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98B1AB3-81D3-46B4-9FAD-F21D4E6C30DC}"/>
              </a:ext>
            </a:extLst>
          </p:cNvPr>
          <p:cNvGrpSpPr/>
          <p:nvPr/>
        </p:nvGrpSpPr>
        <p:grpSpPr>
          <a:xfrm>
            <a:off x="9796676" y="4272664"/>
            <a:ext cx="1116118" cy="935372"/>
            <a:chOff x="8766877" y="2697061"/>
            <a:chExt cx="1593909" cy="1266737"/>
          </a:xfrm>
        </p:grpSpPr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EC3DA51E-928E-42F7-AF0F-4638ADD092D1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B767501-69A8-4F1A-B862-813F798E1543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2AB8C0F2-7FFE-4111-987A-C88FA6E26DB5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7194" y="145327"/>
            <a:ext cx="10515600" cy="1059280"/>
          </a:xfrm>
        </p:spPr>
        <p:txBody>
          <a:bodyPr/>
          <a:lstStyle/>
          <a:p>
            <a:r>
              <a:rPr lang="en-US" altLang="zh-TW" dirty="0"/>
              <a:t>Blocking vs Non-Blocking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EF57B8-0D6A-498E-8A62-7A16B23F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131" y="483796"/>
            <a:ext cx="6905515" cy="206721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A9DEB7-2BFE-4131-9431-CC81B1CFFA55}"/>
              </a:ext>
            </a:extLst>
          </p:cNvPr>
          <p:cNvCxnSpPr>
            <a:cxnSpLocks/>
          </p:cNvCxnSpPr>
          <p:nvPr/>
        </p:nvCxnSpPr>
        <p:spPr>
          <a:xfrm>
            <a:off x="8328083" y="177717"/>
            <a:ext cx="0" cy="2621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10772A3-DC56-413A-88A0-B2425CA5C480}"/>
              </a:ext>
            </a:extLst>
          </p:cNvPr>
          <p:cNvCxnSpPr>
            <a:cxnSpLocks/>
          </p:cNvCxnSpPr>
          <p:nvPr/>
        </p:nvCxnSpPr>
        <p:spPr>
          <a:xfrm>
            <a:off x="9428831" y="177717"/>
            <a:ext cx="0" cy="2621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8E81B69-7CD0-441C-8143-1E2606342CBA}"/>
              </a:ext>
            </a:extLst>
          </p:cNvPr>
          <p:cNvCxnSpPr>
            <a:cxnSpLocks/>
          </p:cNvCxnSpPr>
          <p:nvPr/>
        </p:nvCxnSpPr>
        <p:spPr>
          <a:xfrm>
            <a:off x="10528102" y="177717"/>
            <a:ext cx="0" cy="2621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7B7C70B-0E3E-4253-A6F1-6B1C0F2D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2" y="1043915"/>
            <a:ext cx="4582164" cy="5658640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 flipV="1">
            <a:off x="331370" y="3509518"/>
            <a:ext cx="20322" cy="28420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09023 1.85185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904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905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474" y="138622"/>
            <a:ext cx="10515600" cy="1325563"/>
          </a:xfrm>
        </p:spPr>
        <p:txBody>
          <a:bodyPr/>
          <a:lstStyle/>
          <a:p>
            <a:r>
              <a:rPr lang="en-US" altLang="zh-TW" dirty="0"/>
              <a:t>Blocking vs Non-Blocking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2633F1-E310-494A-8599-3272B96CEEE9}"/>
              </a:ext>
            </a:extLst>
          </p:cNvPr>
          <p:cNvGrpSpPr/>
          <p:nvPr/>
        </p:nvGrpSpPr>
        <p:grpSpPr>
          <a:xfrm>
            <a:off x="4864845" y="3109055"/>
            <a:ext cx="1116118" cy="935372"/>
            <a:chOff x="8766877" y="2697061"/>
            <a:chExt cx="1593909" cy="126673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391A492-6597-4A70-8366-7BE9A457C7BB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74E7F0-0619-479F-BC72-9EAB2137914F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DCF03DFC-09FF-4DAF-98ED-720B8C326CD2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382E9A1-0D72-44C6-B294-9889A7A604D3}"/>
              </a:ext>
            </a:extLst>
          </p:cNvPr>
          <p:cNvGrpSpPr/>
          <p:nvPr/>
        </p:nvGrpSpPr>
        <p:grpSpPr>
          <a:xfrm>
            <a:off x="4879018" y="5495456"/>
            <a:ext cx="3347798" cy="935372"/>
            <a:chOff x="8766877" y="2697061"/>
            <a:chExt cx="4780933" cy="126673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38BF66E-B1D9-441C-B2BA-1B149F74A3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77" y="2894202"/>
              <a:ext cx="478093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C02AC6-5A70-4E84-A843-DF8BA65955A4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3C2B6D16-49FC-403D-BCDD-1FB5D32579E3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F4093F8-9985-439A-8F90-7DE907FB4636}"/>
              </a:ext>
            </a:extLst>
          </p:cNvPr>
          <p:cNvGrpSpPr/>
          <p:nvPr/>
        </p:nvGrpSpPr>
        <p:grpSpPr>
          <a:xfrm>
            <a:off x="4864845" y="4302256"/>
            <a:ext cx="1116118" cy="935372"/>
            <a:chOff x="8766877" y="2697061"/>
            <a:chExt cx="1593909" cy="126673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C530D11-B155-435E-922A-78793E32D263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B87728-834C-4A66-ACE0-70F7D93941A5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70AFF23-CCB1-4401-B59A-B3461E829D34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B9E64D-563A-45BC-A5C7-BC9A9948AFF4}"/>
              </a:ext>
            </a:extLst>
          </p:cNvPr>
          <p:cNvSpPr txBox="1"/>
          <p:nvPr/>
        </p:nvSpPr>
        <p:spPr>
          <a:xfrm>
            <a:off x="4603388" y="3069960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246954-E0E2-4432-BB22-87CFE34D6A0C}"/>
              </a:ext>
            </a:extLst>
          </p:cNvPr>
          <p:cNvSpPr txBox="1"/>
          <p:nvPr/>
        </p:nvSpPr>
        <p:spPr>
          <a:xfrm>
            <a:off x="4603388" y="4239186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0DBDC8-267E-44DB-BE99-23DFAA7EC2CF}"/>
              </a:ext>
            </a:extLst>
          </p:cNvPr>
          <p:cNvSpPr txBox="1"/>
          <p:nvPr/>
        </p:nvSpPr>
        <p:spPr>
          <a:xfrm>
            <a:off x="4616617" y="5456363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C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FE8E6FF-8B3C-4ECB-9395-0E572A9B97FF}"/>
              </a:ext>
            </a:extLst>
          </p:cNvPr>
          <p:cNvSpPr/>
          <p:nvPr/>
        </p:nvSpPr>
        <p:spPr>
          <a:xfrm>
            <a:off x="6477422" y="3610795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94A3ECB-A6BB-4465-89B6-F0020D171E9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980963" y="3254626"/>
            <a:ext cx="549180" cy="4088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D06D762-0834-4D21-9199-D64DB01DC91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980963" y="3918074"/>
            <a:ext cx="549180" cy="529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E53EB58-8436-4F28-B980-1D126CC4D65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837422" y="3790795"/>
            <a:ext cx="9299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7AB45D2F-4DFB-4522-B373-888311D41DF5}"/>
              </a:ext>
            </a:extLst>
          </p:cNvPr>
          <p:cNvSpPr/>
          <p:nvPr/>
        </p:nvSpPr>
        <p:spPr>
          <a:xfrm>
            <a:off x="9172717" y="4553731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6DF659C-6247-4798-913D-36E268E6EFA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767406" y="3790795"/>
            <a:ext cx="1458032" cy="81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AAE29F0-C1FE-4019-88C6-9F165F12D68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236183" y="4861010"/>
            <a:ext cx="989255" cy="780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17EAC1-0663-40DB-A1BB-7847E90E9E48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9532717" y="4733731"/>
            <a:ext cx="496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B95E74-45D1-485B-AB7C-ED4F5448AFE7}"/>
              </a:ext>
            </a:extLst>
          </p:cNvPr>
          <p:cNvSpPr txBox="1"/>
          <p:nvPr/>
        </p:nvSpPr>
        <p:spPr>
          <a:xfrm>
            <a:off x="6784962" y="3343792"/>
            <a:ext cx="777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temp</a:t>
            </a:r>
            <a:endParaRPr lang="zh-TW" altLang="en-US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19BAC03-2D69-4EBC-9A4B-76BFBFE002CC}"/>
              </a:ext>
            </a:extLst>
          </p:cNvPr>
          <p:cNvCxnSpPr>
            <a:cxnSpLocks/>
          </p:cNvCxnSpPr>
          <p:nvPr/>
        </p:nvCxnSpPr>
        <p:spPr>
          <a:xfrm>
            <a:off x="4864845" y="2608778"/>
            <a:ext cx="497163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A576582-DB93-477F-BEA2-AF3DEAF8F777}"/>
              </a:ext>
            </a:extLst>
          </p:cNvPr>
          <p:cNvSpPr txBox="1"/>
          <p:nvPr/>
        </p:nvSpPr>
        <p:spPr>
          <a:xfrm>
            <a:off x="9908733" y="4237120"/>
            <a:ext cx="9454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1F201360-62CA-4841-8E9A-38A5703F6C2D}"/>
              </a:ext>
            </a:extLst>
          </p:cNvPr>
          <p:cNvCxnSpPr>
            <a:cxnSpLocks/>
          </p:cNvCxnSpPr>
          <p:nvPr/>
        </p:nvCxnSpPr>
        <p:spPr>
          <a:xfrm>
            <a:off x="4992509" y="2608778"/>
            <a:ext cx="0" cy="36186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37893F5-D429-455F-9018-AB98FE9916FD}"/>
              </a:ext>
            </a:extLst>
          </p:cNvPr>
          <p:cNvCxnSpPr>
            <a:cxnSpLocks/>
          </p:cNvCxnSpPr>
          <p:nvPr/>
        </p:nvCxnSpPr>
        <p:spPr>
          <a:xfrm>
            <a:off x="9836481" y="2608777"/>
            <a:ext cx="0" cy="27125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273AE29-59F9-4C7F-8DDD-053034675A8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992509" y="3841008"/>
            <a:ext cx="13668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2FE5A365-6383-4C42-9271-31C1BDF38506}"/>
              </a:ext>
            </a:extLst>
          </p:cNvPr>
          <p:cNvCxnSpPr>
            <a:stCxn id="24" idx="3"/>
          </p:cNvCxnSpPr>
          <p:nvPr/>
        </p:nvCxnSpPr>
        <p:spPr>
          <a:xfrm flipH="1" flipV="1">
            <a:off x="4992509" y="5034208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8C7D0BC3-6A71-470E-B564-CD52752708FB}"/>
              </a:ext>
            </a:extLst>
          </p:cNvPr>
          <p:cNvCxnSpPr/>
          <p:nvPr/>
        </p:nvCxnSpPr>
        <p:spPr>
          <a:xfrm flipH="1" flipV="1">
            <a:off x="4999595" y="6227393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64BAC8F0-7A07-40B8-978E-F56F74598D46}"/>
              </a:ext>
            </a:extLst>
          </p:cNvPr>
          <p:cNvCxnSpPr>
            <a:cxnSpLocks/>
          </p:cNvCxnSpPr>
          <p:nvPr/>
        </p:nvCxnSpPr>
        <p:spPr>
          <a:xfrm>
            <a:off x="9826826" y="5318131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98B1AB3-81D3-46B4-9FAD-F21D4E6C30DC}"/>
              </a:ext>
            </a:extLst>
          </p:cNvPr>
          <p:cNvGrpSpPr/>
          <p:nvPr/>
        </p:nvGrpSpPr>
        <p:grpSpPr>
          <a:xfrm>
            <a:off x="9710206" y="4581814"/>
            <a:ext cx="1116118" cy="935372"/>
            <a:chOff x="8766877" y="2697061"/>
            <a:chExt cx="1593909" cy="1266737"/>
          </a:xfrm>
        </p:grpSpPr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EC3DA51E-928E-42F7-AF0F-4638ADD092D1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B767501-69A8-4F1A-B862-813F798E1543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2AB8C0F2-7FFE-4111-987A-C88FA6E26DB5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341C34C7-C099-4CE2-A205-5FCC94A5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2" y="1246431"/>
            <a:ext cx="4369218" cy="53865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5D1577-BCD5-4129-A8B3-AA6C28A4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1" y="1194439"/>
            <a:ext cx="9665128" cy="197900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38032" y="4447827"/>
            <a:ext cx="4326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8362" y="48200"/>
            <a:ext cx="5322015" cy="1325563"/>
          </a:xfrm>
        </p:spPr>
        <p:txBody>
          <a:bodyPr/>
          <a:lstStyle/>
          <a:p>
            <a:pPr algn="ctr"/>
            <a:r>
              <a:rPr lang="en-US" altLang="zh-TW" dirty="0"/>
              <a:t>Nested module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E9C882-A7E1-44FE-8B0D-BBADD9B6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0"/>
            <a:ext cx="2854879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67C187-BC7A-4095-A06D-5AB13C3C6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097"/>
          <a:stretch/>
        </p:blipFill>
        <p:spPr>
          <a:xfrm>
            <a:off x="2937072" y="1576372"/>
            <a:ext cx="3717978" cy="1551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EA66E0-2CA5-49D7-9635-35E1D7EA37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413"/>
          <a:stretch/>
        </p:blipFill>
        <p:spPr>
          <a:xfrm>
            <a:off x="2935969" y="3251473"/>
            <a:ext cx="3720184" cy="14389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E2932F9-7760-4433-9F35-E38D598C4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833" b="59734"/>
          <a:stretch/>
        </p:blipFill>
        <p:spPr>
          <a:xfrm>
            <a:off x="2937072" y="4995950"/>
            <a:ext cx="3895990" cy="16741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70256" y="995098"/>
            <a:ext cx="1437907" cy="17041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multiplier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957232" y="1828590"/>
            <a:ext cx="1101200" cy="369332"/>
            <a:chOff x="5951779" y="1971242"/>
            <a:chExt cx="1101200" cy="369332"/>
          </a:xfrm>
        </p:grpSpPr>
        <p:grpSp>
          <p:nvGrpSpPr>
            <p:cNvPr id="34" name="群組 33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35" name="直線接點 34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字方塊 39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input2</a:t>
              </a:r>
              <a:endParaRPr lang="zh-TW" altLang="en-US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964308" y="1456877"/>
            <a:ext cx="1101200" cy="369332"/>
            <a:chOff x="5951779" y="1971242"/>
            <a:chExt cx="1101200" cy="369332"/>
          </a:xfrm>
        </p:grpSpPr>
        <p:grpSp>
          <p:nvGrpSpPr>
            <p:cNvPr id="43" name="群組 42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45" name="直線接點 44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input1</a:t>
              </a:r>
              <a:endParaRPr lang="zh-TW" altLang="en-US" dirty="0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5957232" y="2210059"/>
            <a:ext cx="1101200" cy="369332"/>
            <a:chOff x="5951779" y="1971242"/>
            <a:chExt cx="1101200" cy="369332"/>
          </a:xfrm>
        </p:grpSpPr>
        <p:grpSp>
          <p:nvGrpSpPr>
            <p:cNvPr id="51" name="群組 50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53" name="直線接點 52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字方塊 51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sel</a:t>
              </a:r>
              <a:endParaRPr lang="zh-TW" altLang="en-US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5954783" y="2579391"/>
            <a:ext cx="1101200" cy="369332"/>
            <a:chOff x="5951779" y="1971242"/>
            <a:chExt cx="1101200" cy="369332"/>
          </a:xfrm>
        </p:grpSpPr>
        <p:grpSp>
          <p:nvGrpSpPr>
            <p:cNvPr id="59" name="群組 58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0" name="文字方塊 59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clk_i</a:t>
              </a:r>
              <a:endParaRPr lang="zh-TW" altLang="en-US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5957232" y="2951104"/>
            <a:ext cx="1101200" cy="369332"/>
            <a:chOff x="5951779" y="1971242"/>
            <a:chExt cx="1101200" cy="369332"/>
          </a:xfrm>
        </p:grpSpPr>
        <p:grpSp>
          <p:nvGrpSpPr>
            <p:cNvPr id="67" name="群組 66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8" name="文字方塊 67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Reset_n</a:t>
              </a:r>
              <a:endParaRPr lang="zh-TW" altLang="en-US" dirty="0"/>
            </a:p>
          </p:txBody>
        </p:sp>
      </p:grpSp>
      <p:cxnSp>
        <p:nvCxnSpPr>
          <p:cNvPr id="75" name="直線接點 74"/>
          <p:cNvCxnSpPr/>
          <p:nvPr/>
        </p:nvCxnSpPr>
        <p:spPr>
          <a:xfrm flipV="1">
            <a:off x="7065508" y="1641543"/>
            <a:ext cx="904748" cy="8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/>
          <p:nvPr/>
        </p:nvCxnSpPr>
        <p:spPr>
          <a:xfrm rot="16200000" flipH="1">
            <a:off x="6622728" y="2376244"/>
            <a:ext cx="2165510" cy="712592"/>
          </a:xfrm>
          <a:prstGeom prst="bentConnector3">
            <a:avLst>
              <a:gd name="adj1" fmla="val 9926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7055983" y="2009775"/>
            <a:ext cx="914273" cy="3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endCxn id="3" idx="1"/>
          </p:cNvCxnSpPr>
          <p:nvPr/>
        </p:nvCxnSpPr>
        <p:spPr>
          <a:xfrm rot="16200000" flipH="1">
            <a:off x="6535284" y="2634823"/>
            <a:ext cx="2048297" cy="821647"/>
          </a:xfrm>
          <a:prstGeom prst="bentConnector2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endCxn id="11" idx="2"/>
          </p:cNvCxnSpPr>
          <p:nvPr/>
        </p:nvCxnSpPr>
        <p:spPr>
          <a:xfrm>
            <a:off x="7053534" y="2402968"/>
            <a:ext cx="3326137" cy="1412325"/>
          </a:xfrm>
          <a:prstGeom prst="bentConnector4">
            <a:avLst>
              <a:gd name="adj1" fmla="val 18943"/>
              <a:gd name="adj2" fmla="val 19576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7053534" y="2775122"/>
            <a:ext cx="3090743" cy="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7053534" y="3139012"/>
            <a:ext cx="3109641" cy="23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8562975" y="2699207"/>
            <a:ext cx="0" cy="51853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8953500" y="2699207"/>
            <a:ext cx="0" cy="51853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橢圓 106"/>
          <p:cNvSpPr/>
          <p:nvPr/>
        </p:nvSpPr>
        <p:spPr>
          <a:xfrm>
            <a:off x="8897661" y="272571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8508975" y="309768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818644" y="2111184"/>
            <a:ext cx="1122054" cy="17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mux</a:t>
            </a:r>
            <a:endParaRPr lang="zh-TW" altLang="en-US" dirty="0"/>
          </a:p>
        </p:txBody>
      </p:sp>
      <p:cxnSp>
        <p:nvCxnSpPr>
          <p:cNvPr id="120" name="肘形接點 119"/>
          <p:cNvCxnSpPr>
            <a:stCxn id="3" idx="3"/>
          </p:cNvCxnSpPr>
          <p:nvPr/>
        </p:nvCxnSpPr>
        <p:spPr>
          <a:xfrm flipV="1">
            <a:off x="9408163" y="3815293"/>
            <a:ext cx="621069" cy="254503"/>
          </a:xfrm>
          <a:prstGeom prst="bentConnector3">
            <a:avLst>
              <a:gd name="adj1" fmla="val 99077"/>
            </a:avLst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stCxn id="10" idx="3"/>
            <a:endCxn id="11" idx="0"/>
          </p:cNvCxnSpPr>
          <p:nvPr/>
        </p:nvCxnSpPr>
        <p:spPr>
          <a:xfrm>
            <a:off x="9408163" y="1847153"/>
            <a:ext cx="971508" cy="264031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970256" y="3217741"/>
            <a:ext cx="1437907" cy="1704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adder</a:t>
            </a:r>
            <a:endParaRPr lang="zh-TW" altLang="en-US" dirty="0"/>
          </a:p>
        </p:txBody>
      </p:sp>
      <p:grpSp>
        <p:nvGrpSpPr>
          <p:cNvPr id="128" name="群組 127"/>
          <p:cNvGrpSpPr/>
          <p:nvPr/>
        </p:nvGrpSpPr>
        <p:grpSpPr>
          <a:xfrm rot="10800000">
            <a:off x="11073808" y="2768063"/>
            <a:ext cx="1243472" cy="369332"/>
            <a:chOff x="5809507" y="1990292"/>
            <a:chExt cx="1243472" cy="369332"/>
          </a:xfrm>
        </p:grpSpPr>
        <p:grpSp>
          <p:nvGrpSpPr>
            <p:cNvPr id="129" name="群組 128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131" name="直線接點 130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0" name="文字方塊 129"/>
            <p:cNvSpPr txBox="1"/>
            <p:nvPr/>
          </p:nvSpPr>
          <p:spPr>
            <a:xfrm rot="10800000">
              <a:off x="5809507" y="1990292"/>
              <a:ext cx="1067951" cy="3693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selected</a:t>
              </a:r>
              <a:endParaRPr lang="zh-TW" altLang="en-US" dirty="0"/>
            </a:p>
          </p:txBody>
        </p:sp>
      </p:grpSp>
      <p:cxnSp>
        <p:nvCxnSpPr>
          <p:cNvPr id="143" name="直線接點 142"/>
          <p:cNvCxnSpPr>
            <a:stCxn id="11" idx="3"/>
          </p:cNvCxnSpPr>
          <p:nvPr/>
        </p:nvCxnSpPr>
        <p:spPr>
          <a:xfrm>
            <a:off x="10940698" y="2963239"/>
            <a:ext cx="144021" cy="14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260110D6-54AF-45FD-B1E7-44F6CCF58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3" y="3730534"/>
            <a:ext cx="11913249" cy="29975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3505B9C-6CBC-47EA-BCFA-C9CBD6DD5945}"/>
              </a:ext>
            </a:extLst>
          </p:cNvPr>
          <p:cNvSpPr txBox="1"/>
          <p:nvPr/>
        </p:nvSpPr>
        <p:spPr>
          <a:xfrm>
            <a:off x="9349768" y="4087292"/>
            <a:ext cx="84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added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1DC3589-4095-4762-A0CA-C783288C67F4}"/>
              </a:ext>
            </a:extLst>
          </p:cNvPr>
          <p:cNvSpPr txBox="1"/>
          <p:nvPr/>
        </p:nvSpPr>
        <p:spPr>
          <a:xfrm>
            <a:off x="9378314" y="1463123"/>
            <a:ext cx="119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multiplied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12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D5B9C-A732-4FC0-B573-8B2C12B9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/>
          <a:lstStyle/>
          <a:p>
            <a:r>
              <a:rPr lang="en-US" altLang="zh-TW" dirty="0" err="1" smtClean="0"/>
              <a:t>iV</a:t>
            </a:r>
            <a:r>
              <a:rPr lang="en-US" altLang="zh-TW" dirty="0" err="1" smtClean="0"/>
              <a:t>erilog</a:t>
            </a:r>
            <a:r>
              <a:rPr lang="en-US" altLang="zh-TW" dirty="0" smtClean="0"/>
              <a:t> </a:t>
            </a:r>
            <a:r>
              <a:rPr lang="en-US" altLang="zh-TW" dirty="0"/>
              <a:t>&amp; </a:t>
            </a:r>
            <a:r>
              <a:rPr lang="en-US" altLang="zh-TW" dirty="0" err="1" smtClean="0"/>
              <a:t>GTKwave</a:t>
            </a:r>
            <a:r>
              <a:rPr lang="en-US" altLang="zh-TW" dirty="0" smtClean="0"/>
              <a:t> (Linux)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E13EB-EF19-479B-80D2-6B974274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2303"/>
            <a:ext cx="10515600" cy="2186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iverilog</a:t>
            </a:r>
            <a:r>
              <a:rPr lang="en-US" altLang="zh-TW" dirty="0"/>
              <a:t> is a compiler that </a:t>
            </a:r>
            <a:r>
              <a:rPr lang="en-US" altLang="zh-TW" b="1" dirty="0"/>
              <a:t>translates Verilog source code into executable programs for simulation</a:t>
            </a:r>
            <a:r>
              <a:rPr lang="en-US" altLang="zh-TW" dirty="0"/>
              <a:t>, or other netlist formats for further processing. The currently supported  targets  are  </a:t>
            </a:r>
            <a:r>
              <a:rPr lang="en-US" altLang="zh-TW" dirty="0" err="1"/>
              <a:t>vvp</a:t>
            </a:r>
            <a:r>
              <a:rPr lang="en-US" altLang="zh-TW" dirty="0"/>
              <a:t> for simulation, and </a:t>
            </a:r>
            <a:r>
              <a:rPr lang="en-US" altLang="zh-TW" dirty="0" err="1"/>
              <a:t>fpga</a:t>
            </a:r>
            <a:r>
              <a:rPr lang="en-US" altLang="zh-TW" dirty="0"/>
              <a:t> for synthesis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vvp</a:t>
            </a:r>
            <a:r>
              <a:rPr lang="en-US" altLang="zh-TW" dirty="0" smtClean="0"/>
              <a:t> is the </a:t>
            </a:r>
            <a:r>
              <a:rPr lang="en-US" altLang="zh-TW" b="1" dirty="0" smtClean="0"/>
              <a:t>run time engine </a:t>
            </a:r>
            <a:r>
              <a:rPr lang="en-US" altLang="zh-TW" dirty="0" smtClean="0"/>
              <a:t>that executes the default compiled form generated by Icarus Verilog. The output from the </a:t>
            </a:r>
            <a:r>
              <a:rPr lang="en-US" altLang="zh-TW" dirty="0" err="1" smtClean="0"/>
              <a:t>iverilog</a:t>
            </a:r>
            <a:r>
              <a:rPr lang="en-US" altLang="zh-TW" dirty="0" smtClean="0"/>
              <a:t> command is not by itself executable on any platform. Instead, the </a:t>
            </a:r>
            <a:r>
              <a:rPr lang="en-US" altLang="zh-TW" dirty="0" err="1" smtClean="0"/>
              <a:t>vvp</a:t>
            </a:r>
            <a:r>
              <a:rPr lang="en-US" altLang="zh-TW" dirty="0" smtClean="0"/>
              <a:t> program </a:t>
            </a:r>
            <a:r>
              <a:rPr lang="en-US" altLang="zh-TW" b="1" dirty="0" smtClean="0"/>
              <a:t>is invoked to execute the generated output file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303FF5-27FB-4996-81C1-029CCDA37A0A}"/>
              </a:ext>
            </a:extLst>
          </p:cNvPr>
          <p:cNvSpPr/>
          <p:nvPr/>
        </p:nvSpPr>
        <p:spPr>
          <a:xfrm>
            <a:off x="3037489" y="1286540"/>
            <a:ext cx="5644055" cy="280076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200" dirty="0"/>
              <a:t>Install:</a:t>
            </a:r>
          </a:p>
          <a:p>
            <a:r>
              <a:rPr lang="en-US" altLang="zh-TW" sz="2200" dirty="0">
                <a:highlight>
                  <a:srgbClr val="C0C0C0"/>
                </a:highlight>
              </a:rPr>
              <a:t>apt install </a:t>
            </a:r>
            <a:r>
              <a:rPr lang="en-US" altLang="zh-TW" sz="2200" dirty="0" err="1">
                <a:highlight>
                  <a:srgbClr val="C0C0C0"/>
                </a:highlight>
              </a:rPr>
              <a:t>iverilog</a:t>
            </a:r>
            <a:r>
              <a:rPr lang="en-US" altLang="zh-TW" sz="2200" dirty="0">
                <a:highlight>
                  <a:srgbClr val="C0C0C0"/>
                </a:highlight>
              </a:rPr>
              <a:t> </a:t>
            </a:r>
            <a:r>
              <a:rPr lang="en-US" altLang="zh-TW" sz="2200" dirty="0" err="1">
                <a:highlight>
                  <a:srgbClr val="C0C0C0"/>
                </a:highlight>
              </a:rPr>
              <a:t>gtkwave</a:t>
            </a:r>
            <a:endParaRPr lang="en-US" altLang="zh-TW" sz="2200" dirty="0">
              <a:highlight>
                <a:srgbClr val="C0C0C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200" dirty="0"/>
              <a:t>compile and generate </a:t>
            </a:r>
            <a:r>
              <a:rPr lang="en-US" altLang="zh-TW" sz="2200" dirty="0" err="1"/>
              <a:t>triangle.out</a:t>
            </a:r>
            <a:endParaRPr lang="en-US" altLang="zh-TW" sz="2200" dirty="0"/>
          </a:p>
          <a:p>
            <a:r>
              <a:rPr lang="en-US" altLang="zh-TW" sz="2200" dirty="0" err="1">
                <a:highlight>
                  <a:srgbClr val="C0C0C0"/>
                </a:highlight>
              </a:rPr>
              <a:t>iverilog</a:t>
            </a:r>
            <a:r>
              <a:rPr lang="en-US" altLang="zh-TW" sz="2200" dirty="0">
                <a:highlight>
                  <a:srgbClr val="C0C0C0"/>
                </a:highlight>
              </a:rPr>
              <a:t> -o </a:t>
            </a:r>
            <a:r>
              <a:rPr lang="en-US" altLang="zh-TW" sz="2200" dirty="0" err="1">
                <a:highlight>
                  <a:srgbClr val="C0C0C0"/>
                </a:highlight>
              </a:rPr>
              <a:t>triangle.out</a:t>
            </a:r>
            <a:r>
              <a:rPr lang="en-US" altLang="zh-TW" sz="2200" dirty="0">
                <a:highlight>
                  <a:srgbClr val="C0C0C0"/>
                </a:highlight>
              </a:rPr>
              <a:t> </a:t>
            </a:r>
            <a:r>
              <a:rPr lang="en-US" altLang="zh-TW" sz="2200" dirty="0" err="1">
                <a:highlight>
                  <a:srgbClr val="C0C0C0"/>
                </a:highlight>
              </a:rPr>
              <a:t>testfixture.v</a:t>
            </a:r>
            <a:r>
              <a:rPr lang="en-US" altLang="zh-TW" sz="2200" dirty="0">
                <a:highlight>
                  <a:srgbClr val="C0C0C0"/>
                </a:highlight>
              </a:rPr>
              <a:t> </a:t>
            </a:r>
            <a:r>
              <a:rPr lang="en-US" altLang="zh-TW" sz="2200" dirty="0" err="1">
                <a:highlight>
                  <a:srgbClr val="C0C0C0"/>
                </a:highlight>
              </a:rPr>
              <a:t>triangle.v</a:t>
            </a:r>
            <a:endParaRPr lang="en-US" altLang="zh-TW" sz="2200" dirty="0">
              <a:highlight>
                <a:srgbClr val="C0C0C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200" dirty="0"/>
              <a:t>execute and generate </a:t>
            </a:r>
            <a:r>
              <a:rPr lang="en-US" altLang="zh-TW" sz="2200" dirty="0" err="1"/>
              <a:t>dump.vcd</a:t>
            </a:r>
            <a:r>
              <a:rPr lang="zh-TW" altLang="en-US" sz="2200" dirty="0"/>
              <a:t> </a:t>
            </a:r>
            <a:endParaRPr lang="en-US" altLang="zh-TW" sz="2200" dirty="0"/>
          </a:p>
          <a:p>
            <a:r>
              <a:rPr lang="en-US" altLang="zh-TW" sz="2200" dirty="0" err="1">
                <a:highlight>
                  <a:srgbClr val="C0C0C0"/>
                </a:highlight>
              </a:rPr>
              <a:t>vvp</a:t>
            </a:r>
            <a:r>
              <a:rPr lang="en-US" altLang="zh-TW" sz="2200" dirty="0">
                <a:highlight>
                  <a:srgbClr val="C0C0C0"/>
                </a:highlight>
              </a:rPr>
              <a:t> </a:t>
            </a:r>
            <a:r>
              <a:rPr lang="en-US" altLang="zh-TW" sz="2200" dirty="0" err="1">
                <a:highlight>
                  <a:srgbClr val="C0C0C0"/>
                </a:highlight>
              </a:rPr>
              <a:t>triangle.out</a:t>
            </a:r>
            <a:endParaRPr lang="en-US" altLang="zh-TW" sz="2200" dirty="0">
              <a:highlight>
                <a:srgbClr val="C0C0C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200" dirty="0"/>
              <a:t>Display wave</a:t>
            </a:r>
          </a:p>
          <a:p>
            <a:r>
              <a:rPr lang="en-US" altLang="zh-TW" sz="2200" dirty="0" err="1">
                <a:highlight>
                  <a:srgbClr val="C0C0C0"/>
                </a:highlight>
              </a:rPr>
              <a:t>gtkwave</a:t>
            </a:r>
            <a:r>
              <a:rPr lang="en-US" altLang="zh-TW" sz="2200" dirty="0">
                <a:highlight>
                  <a:srgbClr val="C0C0C0"/>
                </a:highlight>
              </a:rPr>
              <a:t> </a:t>
            </a:r>
            <a:r>
              <a:rPr lang="en-US" altLang="zh-TW" sz="2200" dirty="0" err="1">
                <a:highlight>
                  <a:srgbClr val="C0C0C0"/>
                </a:highlight>
              </a:rPr>
              <a:t>dump.vcd</a:t>
            </a:r>
            <a:endParaRPr lang="zh-TW" altLang="en-US" sz="2200" dirty="0">
              <a:highlight>
                <a:srgbClr val="C0C0C0"/>
              </a:highligh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483"/>
          </a:xfrm>
        </p:spPr>
        <p:txBody>
          <a:bodyPr/>
          <a:lstStyle/>
          <a:p>
            <a:r>
              <a:rPr lang="en-US" altLang="zh-TW" dirty="0"/>
              <a:t>Cell based IC designed flow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76" y="1883663"/>
            <a:ext cx="3483876" cy="4376439"/>
          </a:xfrm>
          <a:prstGeom prst="rect">
            <a:avLst/>
          </a:prstGeom>
        </p:spPr>
      </p:pic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404149E-9E17-474E-9951-A37F4439274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92280" y="2603026"/>
          <a:ext cx="4068165" cy="293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4" imgW="4067957" imgH="2987853" progId="Visio.Drawing.11">
                  <p:embed/>
                </p:oleObj>
              </mc:Choice>
              <mc:Fallback>
                <p:oleObj name="Visio" r:id="rId4" imgW="4067957" imgH="2987853" progId="Visio.Drawing.11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1404149E-9E17-474E-9951-A37F4439274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280" y="2603026"/>
                        <a:ext cx="4068165" cy="29353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E2133EB8-9AEB-4932-B8E1-BAF40E79BB69}"/>
              </a:ext>
            </a:extLst>
          </p:cNvPr>
          <p:cNvCxnSpPr>
            <a:cxnSpLocks/>
          </p:cNvCxnSpPr>
          <p:nvPr/>
        </p:nvCxnSpPr>
        <p:spPr>
          <a:xfrm flipV="1">
            <a:off x="5566824" y="2630042"/>
            <a:ext cx="621568" cy="236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4">
            <a:extLst>
              <a:ext uri="{FF2B5EF4-FFF2-40B4-BE49-F238E27FC236}">
                <a16:creationId xmlns:a16="http://schemas.microsoft.com/office/drawing/2014/main" id="{D8B38BFF-BF04-4993-B404-DE4321B50CEE}"/>
              </a:ext>
            </a:extLst>
          </p:cNvPr>
          <p:cNvCxnSpPr/>
          <p:nvPr/>
        </p:nvCxnSpPr>
        <p:spPr>
          <a:xfrm>
            <a:off x="5569527" y="3343564"/>
            <a:ext cx="622753" cy="220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Code vs Verilog</a:t>
            </a:r>
            <a:endParaRPr lang="en-US" dirty="0"/>
          </a:p>
        </p:txBody>
      </p:sp>
      <p:pic>
        <p:nvPicPr>
          <p:cNvPr id="4" name="Picture 2" descr="Difference between C,VHDL,and Verilog by sai jamalapurapu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 b="22221"/>
          <a:stretch/>
        </p:blipFill>
        <p:spPr bwMode="auto">
          <a:xfrm>
            <a:off x="1549124" y="1955208"/>
            <a:ext cx="9005440" cy="39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05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r>
              <a:rPr lang="en-US" altLang="zh-TW" dirty="0"/>
              <a:t>Basic Layout of Verilog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36774"/>
            <a:ext cx="9848273" cy="547624"/>
          </a:xfrm>
        </p:spPr>
        <p:txBody>
          <a:bodyPr>
            <a:noAutofit/>
          </a:bodyPr>
          <a:lstStyle/>
          <a:p>
            <a:r>
              <a:rPr lang="en-US" altLang="zh-TW" sz="2200" dirty="0"/>
              <a:t>Modules communicate externally with input, output and </a:t>
            </a:r>
            <a:r>
              <a:rPr lang="en-US" altLang="zh-TW" sz="2200" dirty="0" err="1"/>
              <a:t>inout</a:t>
            </a:r>
            <a:r>
              <a:rPr lang="en-US" altLang="zh-TW" sz="2200" dirty="0"/>
              <a:t> ports</a:t>
            </a:r>
          </a:p>
          <a:p>
            <a:r>
              <a:rPr lang="en-US" altLang="zh-TW" sz="2200" dirty="0"/>
              <a:t>A module can be instantiated in another module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CDDD6-DBEC-4367-B436-69756A8E5F33}"/>
              </a:ext>
            </a:extLst>
          </p:cNvPr>
          <p:cNvSpPr/>
          <p:nvPr/>
        </p:nvSpPr>
        <p:spPr>
          <a:xfrm>
            <a:off x="936406" y="1936132"/>
            <a:ext cx="4599709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input/output port);</a:t>
            </a:r>
          </a:p>
          <a:p>
            <a:r>
              <a:rPr lang="en-US" altLang="zh-TW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//Port declaration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xxx;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xxx;</a:t>
            </a:r>
          </a:p>
          <a:p>
            <a:r>
              <a:rPr lang="en-US" altLang="zh-TW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//Reg or wire declaration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xxx;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xxx;</a:t>
            </a:r>
          </a:p>
          <a:p>
            <a:r>
              <a:rPr lang="en-US" altLang="zh-TW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//continuous assignment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xxx = OOOOOO;</a:t>
            </a:r>
          </a:p>
          <a:p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always@(sensitive list  w/ edge trigger) begin</a:t>
            </a:r>
          </a:p>
          <a:p>
            <a:r>
              <a:rPr lang="en-US" altLang="zh-TW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logic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always@(sensitive list ) begin</a:t>
            </a:r>
          </a:p>
          <a:p>
            <a:r>
              <a:rPr lang="en-US" altLang="zh-TW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TW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7780D2-4F96-4295-818C-671AD9FA5707}"/>
              </a:ext>
            </a:extLst>
          </p:cNvPr>
          <p:cNvSpPr txBox="1"/>
          <p:nvPr/>
        </p:nvSpPr>
        <p:spPr>
          <a:xfrm>
            <a:off x="6853520" y="1517520"/>
            <a:ext cx="4698722" cy="5262979"/>
          </a:xfrm>
          <a:prstGeom prst="rect">
            <a:avLst/>
          </a:prstGeom>
          <a:solidFill>
            <a:srgbClr val="EDEDED"/>
          </a:solidFill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sample code </a:t>
            </a:r>
            <a:r>
              <a:rPr lang="en-US" altLang="zh-TW" sz="1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FA_MIX.v</a:t>
            </a:r>
            <a:r>
              <a:rPr lang="en-US" altLang="zh-TW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 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FA_MIX (A, B, CIN, SUM, COUT);</a:t>
            </a:r>
          </a:p>
          <a:p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A, B, CIN;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SUM, COUT;</a:t>
            </a:r>
          </a:p>
          <a:p>
            <a:r>
              <a:rPr lang="en-US" altLang="zh-TW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COUT;</a:t>
            </a:r>
          </a:p>
          <a:p>
            <a:r>
              <a:rPr lang="en-US" altLang="zh-TW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T1, T2, T3;</a:t>
            </a:r>
          </a:p>
          <a:p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S1; </a:t>
            </a:r>
          </a:p>
          <a:p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(S1, A, B); //</a:t>
            </a:r>
            <a:r>
              <a:rPr lang="en-US" altLang="zh-TW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 instantiation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always@ (A or B or CIN)  </a:t>
            </a:r>
            <a:r>
              <a:rPr lang="en-US" altLang="zh-TW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Always Block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/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CIN;</a:t>
            </a:r>
          </a:p>
          <a:p>
            <a:pPr lvl="1"/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 CIN;</a:t>
            </a:r>
          </a:p>
          <a:p>
            <a:pPr lvl="1"/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B;</a:t>
            </a:r>
          </a:p>
          <a:p>
            <a:pPr lvl="1"/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(T1 | T2 | T3);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SUM = S1 ^ CIN</a:t>
            </a:r>
            <a:r>
              <a:rPr lang="en-US" altLang="zh-TW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 Continuous assignment</a:t>
            </a:r>
          </a:p>
          <a:p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TW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94469-F233-43A5-8D21-AA3D12CA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/>
          <a:lstStyle/>
          <a:p>
            <a:r>
              <a:rPr lang="en-US" altLang="zh-TW" dirty="0" smtClean="0"/>
              <a:t>K</a:t>
            </a:r>
            <a:r>
              <a:rPr lang="en-US" altLang="zh-TW" dirty="0" smtClean="0"/>
              <a:t>eywords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25D760-1B14-4AF2-ABDA-8406D1A5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Note :  All keywords are defined in </a:t>
            </a:r>
            <a:r>
              <a:rPr lang="en-US" altLang="zh-TW" b="1" dirty="0">
                <a:solidFill>
                  <a:srgbClr val="FF0000"/>
                </a:solidFill>
                <a:cs typeface="Times New Roman" panose="02020603050405020304" pitchFamily="18" charset="0"/>
              </a:rPr>
              <a:t>lower case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Examples :    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module, </a:t>
            </a:r>
            <a:r>
              <a:rPr lang="en-US" altLang="zh-TW" dirty="0" err="1">
                <a:cs typeface="Times New Roman" panose="02020603050405020304" pitchFamily="18" charset="0"/>
              </a:rPr>
              <a:t>endmodule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input, output, </a:t>
            </a:r>
            <a:r>
              <a:rPr lang="en-US" altLang="zh-TW" dirty="0" err="1">
                <a:cs typeface="Times New Roman" panose="02020603050405020304" pitchFamily="18" charset="0"/>
              </a:rPr>
              <a:t>inout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wire, reg 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integer, real, </a:t>
            </a:r>
            <a:r>
              <a:rPr lang="en-US" altLang="zh-TW" dirty="0" smtClean="0"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en-US" altLang="zh-TW" dirty="0" err="1" smtClean="0">
                <a:cs typeface="Times New Roman" panose="02020603050405020304" pitchFamily="18" charset="0"/>
              </a:rPr>
              <a:t>posedge</a:t>
            </a:r>
            <a:r>
              <a:rPr lang="en-US" altLang="zh-TW" dirty="0" smtClean="0"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cs typeface="Times New Roman" panose="02020603050405020304" pitchFamily="18" charset="0"/>
              </a:rPr>
              <a:t>negedge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not, and, </a:t>
            </a:r>
            <a:r>
              <a:rPr lang="en-US" altLang="zh-TW" dirty="0" err="1">
                <a:cs typeface="Times New Roman" panose="02020603050405020304" pitchFamily="18" charset="0"/>
              </a:rPr>
              <a:t>nand</a:t>
            </a:r>
            <a:r>
              <a:rPr lang="en-US" altLang="zh-TW" dirty="0">
                <a:cs typeface="Times New Roman" panose="02020603050405020304" pitchFamily="18" charset="0"/>
              </a:rPr>
              <a:t>, or, nor, </a:t>
            </a:r>
            <a:r>
              <a:rPr lang="en-US" altLang="zh-TW" dirty="0" err="1">
                <a:cs typeface="Times New Roman" panose="02020603050405020304" pitchFamily="18" charset="0"/>
              </a:rPr>
              <a:t>xor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parameter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begin, end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if .. else, case … </a:t>
            </a:r>
            <a:r>
              <a:rPr lang="en-US" altLang="zh-TW" dirty="0" err="1">
                <a:cs typeface="Times New Roman" panose="02020603050405020304" pitchFamily="18" charset="0"/>
              </a:rPr>
              <a:t>endcase</a:t>
            </a:r>
            <a:r>
              <a:rPr lang="en-US" altLang="zh-TW" dirty="0">
                <a:cs typeface="Times New Roman" panose="02020603050405020304" pitchFamily="18" charset="0"/>
              </a:rPr>
              <a:t> (mostly used)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while, repeat, for loop  (mostly used in test pattern)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$finish, $display, $monitor 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Note: anything start with $ is a system syntax, not used in design.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0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altLang="zh-TW" dirty="0"/>
              <a:t>Module </a:t>
            </a:r>
            <a:r>
              <a:rPr lang="en-US" altLang="zh-TW" dirty="0" smtClean="0"/>
              <a:t>Instantiation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5363" y="2041236"/>
            <a:ext cx="4057073" cy="2519364"/>
          </a:xfrm>
          <a:solidFill>
            <a:srgbClr val="EDEDED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module </a:t>
            </a:r>
            <a:r>
              <a:rPr lang="en-US" altLang="zh-TW" dirty="0" err="1"/>
              <a:t>dff</a:t>
            </a:r>
            <a:r>
              <a:rPr lang="en-US" altLang="zh-TW" dirty="0"/>
              <a:t> (</a:t>
            </a:r>
            <a:r>
              <a:rPr lang="en-US" altLang="zh-TW" dirty="0" err="1"/>
              <a:t>clk</a:t>
            </a:r>
            <a:r>
              <a:rPr lang="en-US" altLang="zh-TW" dirty="0"/>
              <a:t>, d, q);</a:t>
            </a:r>
          </a:p>
          <a:p>
            <a:pPr marL="0" indent="0">
              <a:buNone/>
            </a:pPr>
            <a:r>
              <a:rPr lang="en-US" altLang="zh-TW" dirty="0"/>
              <a:t>input </a:t>
            </a:r>
            <a:r>
              <a:rPr lang="en-US" altLang="zh-TW" dirty="0" err="1"/>
              <a:t>clk</a:t>
            </a:r>
            <a:r>
              <a:rPr lang="en-US" altLang="zh-TW" dirty="0"/>
              <a:t>, d;</a:t>
            </a:r>
          </a:p>
          <a:p>
            <a:pPr marL="0" indent="0">
              <a:buNone/>
            </a:pPr>
            <a:r>
              <a:rPr lang="en-US" altLang="zh-TW" dirty="0"/>
              <a:t>output q;</a:t>
            </a:r>
          </a:p>
          <a:p>
            <a:pPr marL="0" indent="0">
              <a:buNone/>
            </a:pPr>
            <a:r>
              <a:rPr lang="en-US" altLang="zh-TW" dirty="0"/>
              <a:t>reg q;</a:t>
            </a:r>
          </a:p>
          <a:p>
            <a:pPr marL="0" indent="0">
              <a:buNone/>
            </a:pPr>
            <a:r>
              <a:rPr lang="en-US" altLang="zh-TW" dirty="0"/>
              <a:t>always @(</a:t>
            </a:r>
            <a:r>
              <a:rPr lang="en-US" altLang="zh-TW" dirty="0" err="1"/>
              <a:t>posedge</a:t>
            </a:r>
            <a:r>
              <a:rPr lang="en-US" altLang="zh-TW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) q </a:t>
            </a:r>
            <a:r>
              <a:rPr lang="en-US" altLang="zh-TW" dirty="0" smtClean="0"/>
              <a:t>= </a:t>
            </a:r>
            <a:r>
              <a:rPr lang="en-US" altLang="zh-TW" dirty="0"/>
              <a:t>d;</a:t>
            </a:r>
          </a:p>
          <a:p>
            <a:pPr marL="0" indent="0">
              <a:buNone/>
            </a:pPr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73B304-A0BC-4A24-88DF-3D278024C8F6}"/>
              </a:ext>
            </a:extLst>
          </p:cNvPr>
          <p:cNvSpPr txBox="1"/>
          <p:nvPr/>
        </p:nvSpPr>
        <p:spPr>
          <a:xfrm>
            <a:off x="5430982" y="1302326"/>
            <a:ext cx="21089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Call by order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Call by name</a:t>
            </a:r>
          </a:p>
          <a:p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62B2E5-B839-4EA6-BA14-376C53BBCAC7}"/>
              </a:ext>
            </a:extLst>
          </p:cNvPr>
          <p:cNvSpPr txBox="1"/>
          <p:nvPr/>
        </p:nvSpPr>
        <p:spPr>
          <a:xfrm>
            <a:off x="6096000" y="2008256"/>
            <a:ext cx="3674339" cy="1292662"/>
          </a:xfrm>
          <a:prstGeom prst="rect">
            <a:avLst/>
          </a:prstGeom>
          <a:solidFill>
            <a:srgbClr val="EDEDED"/>
          </a:solidFill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wire </a:t>
            </a:r>
            <a:r>
              <a:rPr lang="en-US" altLang="zh-TW" sz="2600" dirty="0" err="1"/>
              <a:t>clk_i</a:t>
            </a:r>
            <a:r>
              <a:rPr lang="en-US" altLang="zh-TW" sz="2600" dirty="0"/>
              <a:t>;</a:t>
            </a:r>
          </a:p>
          <a:p>
            <a:r>
              <a:rPr lang="en-US" altLang="zh-TW" sz="2600" dirty="0"/>
              <a:t>wire input, output;</a:t>
            </a:r>
          </a:p>
          <a:p>
            <a:r>
              <a:rPr lang="en-US" altLang="zh-TW" sz="2600" dirty="0" err="1"/>
              <a:t>dff</a:t>
            </a:r>
            <a:r>
              <a:rPr lang="en-US" altLang="zh-TW" sz="2600" dirty="0"/>
              <a:t> f1(</a:t>
            </a:r>
            <a:r>
              <a:rPr lang="en-US" altLang="zh-TW" sz="2600" dirty="0" err="1"/>
              <a:t>clk_i</a:t>
            </a:r>
            <a:r>
              <a:rPr lang="en-US" altLang="zh-TW" sz="2600" dirty="0"/>
              <a:t>, input</a:t>
            </a:r>
            <a:r>
              <a:rPr lang="en-US" altLang="zh-TW" sz="2600" dirty="0" smtClean="0"/>
              <a:t>, output</a:t>
            </a:r>
            <a:r>
              <a:rPr lang="en-US" altLang="zh-TW" sz="2600" dirty="0"/>
              <a:t>)</a:t>
            </a:r>
            <a:endParaRPr lang="zh-TW" altLang="en-US" sz="2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B84F6B-5EDB-4811-8A26-201D6DF59176}"/>
              </a:ext>
            </a:extLst>
          </p:cNvPr>
          <p:cNvSpPr txBox="1"/>
          <p:nvPr/>
        </p:nvSpPr>
        <p:spPr>
          <a:xfrm>
            <a:off x="6096000" y="4256024"/>
            <a:ext cx="5254900" cy="1292662"/>
          </a:xfrm>
          <a:prstGeom prst="rect">
            <a:avLst/>
          </a:prstGeom>
          <a:solidFill>
            <a:srgbClr val="EDEDED"/>
          </a:solidFill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wire </a:t>
            </a:r>
            <a:r>
              <a:rPr lang="en-US" altLang="zh-TW" sz="2600" dirty="0" err="1"/>
              <a:t>clk_i</a:t>
            </a:r>
            <a:r>
              <a:rPr lang="en-US" altLang="zh-TW" sz="2600" dirty="0"/>
              <a:t>;</a:t>
            </a:r>
          </a:p>
          <a:p>
            <a:r>
              <a:rPr lang="en-US" altLang="zh-TW" sz="2600" dirty="0"/>
              <a:t>wire input, output;</a:t>
            </a:r>
          </a:p>
          <a:p>
            <a:r>
              <a:rPr lang="en-US" altLang="zh-TW" sz="2600" dirty="0" err="1"/>
              <a:t>dff</a:t>
            </a:r>
            <a:r>
              <a:rPr lang="en-US" altLang="zh-TW" sz="2600" dirty="0"/>
              <a:t> f1(.</a:t>
            </a:r>
            <a:r>
              <a:rPr lang="en-US" altLang="zh-TW" sz="2600" dirty="0" err="1"/>
              <a:t>clk</a:t>
            </a:r>
            <a:r>
              <a:rPr lang="en-US" altLang="zh-TW" sz="2600" dirty="0"/>
              <a:t>(</a:t>
            </a:r>
            <a:r>
              <a:rPr lang="en-US" altLang="zh-TW" sz="2600" dirty="0" err="1"/>
              <a:t>clk_i</a:t>
            </a:r>
            <a:r>
              <a:rPr lang="en-US" altLang="zh-TW" sz="2600" dirty="0"/>
              <a:t>), .d(input</a:t>
            </a:r>
            <a:r>
              <a:rPr lang="en-US" altLang="zh-TW" sz="2600" dirty="0" smtClean="0"/>
              <a:t>), .</a:t>
            </a:r>
            <a:r>
              <a:rPr lang="en-US" altLang="zh-TW" sz="2600" dirty="0"/>
              <a:t>q(output))</a:t>
            </a:r>
            <a:endParaRPr lang="zh-TW" altLang="en-US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5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A947-0B51-4F00-9F10-B81E2C0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altLang="zh-TW" dirty="0"/>
              <a:t>Integer Constant Numbers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686A-F512-4163-A3E9-26BCF4A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800745"/>
          </a:xfrm>
        </p:spPr>
        <p:txBody>
          <a:bodyPr>
            <a:normAutofit/>
          </a:bodyPr>
          <a:lstStyle/>
          <a:p>
            <a:r>
              <a:rPr lang="en-US" altLang="zh-TW" dirty="0"/>
              <a:t>Format :   </a:t>
            </a:r>
          </a:p>
          <a:p>
            <a:pPr lvl="1"/>
            <a:r>
              <a:rPr lang="en-US" altLang="zh-TW" dirty="0"/>
              <a:t> &lt;size&gt;’&lt;base&gt;&lt;value&gt;</a:t>
            </a:r>
          </a:p>
          <a:p>
            <a:pPr lvl="1"/>
            <a:r>
              <a:rPr lang="en-US" altLang="zh-TW" dirty="0"/>
              <a:t>’&lt;base&gt;&lt;value&gt;</a:t>
            </a:r>
          </a:p>
          <a:p>
            <a:pPr lvl="1"/>
            <a:r>
              <a:rPr lang="en-US" altLang="zh-TW" dirty="0"/>
              <a:t>&lt;value&gt;</a:t>
            </a:r>
          </a:p>
          <a:p>
            <a:r>
              <a:rPr lang="en-US" altLang="zh-TW" dirty="0"/>
              <a:t>Example :  </a:t>
            </a:r>
            <a:r>
              <a:rPr lang="en-US" altLang="zh-TW" dirty="0" smtClean="0"/>
              <a:t>4’d16 </a:t>
            </a:r>
            <a:r>
              <a:rPr lang="en-US" altLang="zh-TW" dirty="0"/>
              <a:t>, </a:t>
            </a:r>
            <a:r>
              <a:rPr lang="en-US" altLang="zh-TW" dirty="0" smtClean="0"/>
              <a:t>4’b0001 When </a:t>
            </a:r>
            <a:r>
              <a:rPr lang="en-US" altLang="zh-TW" dirty="0"/>
              <a:t>&lt;size&gt; is less than &lt;value&gt; , the upper bits are truncated.  </a:t>
            </a:r>
          </a:p>
          <a:p>
            <a:r>
              <a:rPr lang="en-US" altLang="zh-TW" dirty="0"/>
              <a:t>If grater , it will extend.</a:t>
            </a:r>
          </a:p>
          <a:p>
            <a:pPr lvl="1"/>
            <a:r>
              <a:rPr lang="en-US" altLang="zh-TW" dirty="0"/>
              <a:t>2’b11</a:t>
            </a:r>
            <a:r>
              <a:rPr lang="en-US" altLang="zh-TW" dirty="0">
                <a:solidFill>
                  <a:srgbClr val="FF0000"/>
                </a:solidFill>
              </a:rPr>
              <a:t>01</a:t>
            </a:r>
            <a:r>
              <a:rPr lang="en-US" altLang="zh-TW" dirty="0"/>
              <a:t> =&gt; 2’b</a:t>
            </a:r>
            <a:r>
              <a:rPr lang="en-US" altLang="zh-TW" dirty="0">
                <a:solidFill>
                  <a:srgbClr val="FF0000"/>
                </a:solidFill>
              </a:rPr>
              <a:t>01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4’b</a:t>
            </a:r>
            <a:r>
              <a:rPr lang="en-US" altLang="zh-TW" dirty="0">
                <a:solidFill>
                  <a:srgbClr val="00B0F0"/>
                </a:solidFill>
              </a:rPr>
              <a:t>01</a:t>
            </a:r>
            <a:r>
              <a:rPr lang="en-US" altLang="zh-TW" dirty="0"/>
              <a:t> or 4’b</a:t>
            </a:r>
            <a:r>
              <a:rPr lang="en-US" altLang="zh-TW" dirty="0">
                <a:solidFill>
                  <a:srgbClr val="00B050"/>
                </a:solidFill>
              </a:rPr>
              <a:t>11</a:t>
            </a:r>
            <a:r>
              <a:rPr lang="en-US" altLang="zh-TW" dirty="0"/>
              <a:t> =&gt; 4’b 00</a:t>
            </a:r>
            <a:r>
              <a:rPr lang="en-US" altLang="zh-TW" dirty="0">
                <a:solidFill>
                  <a:srgbClr val="00B0F0"/>
                </a:solidFill>
              </a:rPr>
              <a:t>01</a:t>
            </a:r>
            <a:r>
              <a:rPr lang="en-US" altLang="zh-TW" dirty="0"/>
              <a:t> or 4’b00</a:t>
            </a:r>
            <a:r>
              <a:rPr lang="en-US" altLang="zh-TW" dirty="0">
                <a:solidFill>
                  <a:srgbClr val="00B050"/>
                </a:solidFill>
              </a:rPr>
              <a:t>11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82EC-33AA-40CF-841A-1DFDE604E8D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82" y="1256146"/>
            <a:ext cx="4679628" cy="1475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58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1201</Words>
  <Application>Microsoft Office PowerPoint</Application>
  <PresentationFormat>Widescreen</PresentationFormat>
  <Paragraphs>272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標楷體</vt:lpstr>
      <vt:lpstr>新細明體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Visio</vt:lpstr>
      <vt:lpstr>Tutorial:  Introduction to Verilog</vt:lpstr>
      <vt:lpstr>iVerilog &amp; GTKWave (Windows)</vt:lpstr>
      <vt:lpstr>iVerilog &amp; GTKwave (Linux) </vt:lpstr>
      <vt:lpstr>Cell based IC designed flow</vt:lpstr>
      <vt:lpstr>C Code vs Verilog</vt:lpstr>
      <vt:lpstr>Basic Layout of Verilog </vt:lpstr>
      <vt:lpstr>Keywords</vt:lpstr>
      <vt:lpstr>Module Instantiation</vt:lpstr>
      <vt:lpstr>Integer Constant Numbers</vt:lpstr>
      <vt:lpstr>Parameters</vt:lpstr>
      <vt:lpstr>Operators[1/3]</vt:lpstr>
      <vt:lpstr>Operators[2/3]</vt:lpstr>
      <vt:lpstr>Operators[3/3]</vt:lpstr>
      <vt:lpstr>Bit extraction and Combination </vt:lpstr>
      <vt:lpstr>Partial bit operation</vt:lpstr>
      <vt:lpstr>wire &amp; assign</vt:lpstr>
      <vt:lpstr>reg &amp; always block</vt:lpstr>
      <vt:lpstr>Register</vt:lpstr>
      <vt:lpstr>Conditional Statements</vt:lpstr>
      <vt:lpstr>Avoid Inferred latch</vt:lpstr>
      <vt:lpstr>Blocking vs Non-Blocking</vt:lpstr>
      <vt:lpstr>Blocking vs Non-Blocking</vt:lpstr>
      <vt:lpstr>Nested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Tay</dc:creator>
  <cp:lastModifiedBy>Peter Tay</cp:lastModifiedBy>
  <cp:revision>21</cp:revision>
  <dcterms:created xsi:type="dcterms:W3CDTF">2021-03-15T02:06:34Z</dcterms:created>
  <dcterms:modified xsi:type="dcterms:W3CDTF">2021-03-18T06:17:37Z</dcterms:modified>
</cp:coreProperties>
</file>