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ae851a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ae851a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b9f197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b9f197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ab7cf72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ab7cf72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b9f197e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b9f197e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bedb378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7bedb378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bedb35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7bedb35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bedb378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bedb378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b9f197e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b9f197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diagrams.ne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DB HW1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26"/>
            <a:ext cx="42426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due: 4/12 (一) 23:00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31"/>
            <a:ext cx="42426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zh-TW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作業規劃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zh-TW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作業要求 (HW1)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zh-TW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情景設定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zh-TW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注意事項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作業規劃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Part.1：口罩訂購系統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erriweather"/>
              <a:buChar char="○"/>
            </a:pPr>
            <a:r>
              <a:rPr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HW1	ER Model &amp; Relational Model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（單人副本）</a:t>
            </a:r>
            <a:endParaRPr sz="16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HW2	登入/註冊/權限管理（1~2人/組）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Hw3		訂單處理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（1~2人/組）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(HW4)	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Part.2（待定）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B+tree、Concurrency control (pthread)、……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作業要求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請依照情景設定繪製出 ER Model 及 Relational Model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需要標示出實體之間的關係（一對一、一對多、多對多、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……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繪圖工具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b="1" lang="zh-TW" sz="1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https://app.diagrams.net/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其他線上 Diagram Tool、Power Point、手繪 😕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24" y="3457099"/>
            <a:ext cx="3389426" cy="16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888" y="3590675"/>
            <a:ext cx="3629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情景設定（實體：屬性）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05700"/>
            <a:ext cx="60963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使用者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：UID、帳號、密碼、名字、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身分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、……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普通使用者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店員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店長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店家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：SID、店名、口罩數量、口罩價格、……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訂單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：OID、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訂單狀態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、訂單建立時間、訂單結束時間、……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未完成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完成、取消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2" name="Google Shape;92;p17"/>
          <p:cNvGrpSpPr/>
          <p:nvPr/>
        </p:nvGrpSpPr>
        <p:grpSpPr>
          <a:xfrm>
            <a:off x="6125819" y="1571467"/>
            <a:ext cx="2706494" cy="1668108"/>
            <a:chOff x="5935200" y="1989600"/>
            <a:chExt cx="2897125" cy="1785600"/>
          </a:xfrm>
        </p:grpSpPr>
        <p:cxnSp>
          <p:nvCxnSpPr>
            <p:cNvPr id="93" name="Google Shape;93;p17"/>
            <p:cNvCxnSpPr>
              <a:stCxn id="94" idx="0"/>
              <a:endCxn id="95" idx="0"/>
            </p:cNvCxnSpPr>
            <p:nvPr/>
          </p:nvCxnSpPr>
          <p:spPr>
            <a:xfrm flipH="1">
              <a:off x="63886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7"/>
            <p:cNvCxnSpPr>
              <a:stCxn id="94" idx="0"/>
              <a:endCxn id="97" idx="0"/>
            </p:cNvCxnSpPr>
            <p:nvPr/>
          </p:nvCxnSpPr>
          <p:spPr>
            <a:xfrm>
              <a:off x="73837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7"/>
            <p:cNvSpPr/>
            <p:nvPr/>
          </p:nvSpPr>
          <p:spPr>
            <a:xfrm>
              <a:off x="6930163" y="19896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使用者</a:t>
              </a:r>
              <a:endParaRPr b="1" sz="1600"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925125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訂單</a:t>
              </a:r>
              <a:endParaRPr b="1" sz="1600"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5935200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店家</a:t>
              </a:r>
              <a:endParaRPr b="1" sz="1600"/>
            </a:p>
          </p:txBody>
        </p:sp>
        <p:cxnSp>
          <p:nvCxnSpPr>
            <p:cNvPr id="98" name="Google Shape;98;p17"/>
            <p:cNvCxnSpPr>
              <a:stCxn id="97" idx="1"/>
              <a:endCxn id="95" idx="3"/>
            </p:cNvCxnSpPr>
            <p:nvPr/>
          </p:nvCxnSpPr>
          <p:spPr>
            <a:xfrm rot="10800000">
              <a:off x="6842425" y="3516000"/>
              <a:ext cx="1082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17"/>
          <p:cNvGrpSpPr/>
          <p:nvPr/>
        </p:nvGrpSpPr>
        <p:grpSpPr>
          <a:xfrm>
            <a:off x="2496200" y="3898475"/>
            <a:ext cx="2404500" cy="404400"/>
            <a:chOff x="2737425" y="3929600"/>
            <a:chExt cx="2404500" cy="404400"/>
          </a:xfrm>
        </p:grpSpPr>
        <p:cxnSp>
          <p:nvCxnSpPr>
            <p:cNvPr id="100" name="Google Shape;100;p17"/>
            <p:cNvCxnSpPr/>
            <p:nvPr/>
          </p:nvCxnSpPr>
          <p:spPr>
            <a:xfrm>
              <a:off x="2737425" y="3929600"/>
              <a:ext cx="412500" cy="202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7"/>
            <p:cNvCxnSpPr/>
            <p:nvPr/>
          </p:nvCxnSpPr>
          <p:spPr>
            <a:xfrm flipH="1" rot="10800000">
              <a:off x="2737425" y="4131800"/>
              <a:ext cx="412500" cy="202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17"/>
            <p:cNvSpPr txBox="1"/>
            <p:nvPr/>
          </p:nvSpPr>
          <p:spPr>
            <a:xfrm>
              <a:off x="3149925" y="3929600"/>
              <a:ext cx="199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Merriweather"/>
                  <a:ea typeface="Merriweather"/>
                  <a:cs typeface="Merriweather"/>
                  <a:sym typeface="Merriweather"/>
                </a:rPr>
                <a:t>(HW3 才需要用到)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情景設定（關係）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505700"/>
            <a:ext cx="61683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 strike="sngStrike">
                <a:latin typeface="Merriweather"/>
                <a:ea typeface="Merriweather"/>
                <a:cs typeface="Merriweather"/>
                <a:sym typeface="Merriweather"/>
              </a:rPr>
              <a:t>普通使用者</a:t>
            </a:r>
            <a:endParaRPr b="1" sz="1600" strike="sngStrike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店員（員工）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每間店可以有很多店員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每個店員可以身兼多間店的員工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店長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每間店家只有一位店長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每個店長不可以擔任多間店的店長，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但是店長可以擔任其他店的員工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(HW2) 只有店長可以調整自己店家的口罩數量、價格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6125819" y="1571467"/>
            <a:ext cx="2706494" cy="1668108"/>
            <a:chOff x="5935200" y="1989600"/>
            <a:chExt cx="2897125" cy="1785600"/>
          </a:xfrm>
        </p:grpSpPr>
        <p:cxnSp>
          <p:nvCxnSpPr>
            <p:cNvPr id="110" name="Google Shape;110;p18"/>
            <p:cNvCxnSpPr>
              <a:stCxn id="111" idx="0"/>
              <a:endCxn id="112" idx="0"/>
            </p:cNvCxnSpPr>
            <p:nvPr/>
          </p:nvCxnSpPr>
          <p:spPr>
            <a:xfrm flipH="1">
              <a:off x="63886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8"/>
            <p:cNvCxnSpPr>
              <a:stCxn id="111" idx="0"/>
              <a:endCxn id="114" idx="0"/>
            </p:cNvCxnSpPr>
            <p:nvPr/>
          </p:nvCxnSpPr>
          <p:spPr>
            <a:xfrm>
              <a:off x="73837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" name="Google Shape;111;p18"/>
            <p:cNvSpPr/>
            <p:nvPr/>
          </p:nvSpPr>
          <p:spPr>
            <a:xfrm>
              <a:off x="6930163" y="19896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使用者</a:t>
              </a:r>
              <a:endParaRPr b="1" sz="1600"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7925125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訂單</a:t>
              </a:r>
              <a:endParaRPr b="1" sz="1600"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5935200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店家</a:t>
              </a:r>
              <a:endParaRPr b="1" sz="1600"/>
            </a:p>
          </p:txBody>
        </p:sp>
        <p:cxnSp>
          <p:nvCxnSpPr>
            <p:cNvPr id="115" name="Google Shape;115;p18"/>
            <p:cNvCxnSpPr>
              <a:stCxn id="114" idx="1"/>
              <a:endCxn id="112" idx="3"/>
            </p:cNvCxnSpPr>
            <p:nvPr/>
          </p:nvCxnSpPr>
          <p:spPr>
            <a:xfrm rot="10800000">
              <a:off x="6842425" y="3516000"/>
              <a:ext cx="1082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情景設定</a:t>
            </a:r>
            <a:r>
              <a:rPr lang="zh-TW"/>
              <a:t>（關係）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505700"/>
            <a:ext cx="56067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普通使用者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建立 or 取消自己的訂單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店員（員工）、店長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建立 or 取消自己的訂單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完成 or 取消自己店家的訂單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6125819" y="1571467"/>
            <a:ext cx="2706494" cy="1668108"/>
            <a:chOff x="5935200" y="1989600"/>
            <a:chExt cx="2897125" cy="1785600"/>
          </a:xfrm>
        </p:grpSpPr>
        <p:cxnSp>
          <p:nvCxnSpPr>
            <p:cNvPr id="123" name="Google Shape;123;p19"/>
            <p:cNvCxnSpPr>
              <a:stCxn id="124" idx="0"/>
              <a:endCxn id="125" idx="0"/>
            </p:cNvCxnSpPr>
            <p:nvPr/>
          </p:nvCxnSpPr>
          <p:spPr>
            <a:xfrm flipH="1">
              <a:off x="63886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9"/>
            <p:cNvCxnSpPr>
              <a:stCxn id="124" idx="0"/>
              <a:endCxn id="127" idx="0"/>
            </p:cNvCxnSpPr>
            <p:nvPr/>
          </p:nvCxnSpPr>
          <p:spPr>
            <a:xfrm>
              <a:off x="73837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9"/>
            <p:cNvSpPr/>
            <p:nvPr/>
          </p:nvSpPr>
          <p:spPr>
            <a:xfrm>
              <a:off x="6930163" y="19896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使用者</a:t>
              </a:r>
              <a:endParaRPr b="1" sz="16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7925125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訂單</a:t>
              </a:r>
              <a:endParaRPr b="1" sz="16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5935200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店家</a:t>
              </a:r>
              <a:endParaRPr b="1" sz="1600"/>
            </a:p>
          </p:txBody>
        </p:sp>
        <p:cxnSp>
          <p:nvCxnSpPr>
            <p:cNvPr id="128" name="Google Shape;128;p19"/>
            <p:cNvCxnSpPr>
              <a:stCxn id="127" idx="1"/>
              <a:endCxn id="125" idx="3"/>
            </p:cNvCxnSpPr>
            <p:nvPr/>
          </p:nvCxnSpPr>
          <p:spPr>
            <a:xfrm rot="10800000">
              <a:off x="6842425" y="3516000"/>
              <a:ext cx="1082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情景設定（關係）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505700"/>
            <a:ext cx="56067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每張訂單只會紀錄一個使用者對一間店面所訂購的口罩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若</a:t>
            </a:r>
            <a:r>
              <a:rPr lang="zh-TW" sz="1600">
                <a:highlight>
                  <a:srgbClr val="D9EAD3"/>
                </a:highlight>
                <a:latin typeface="Merriweather"/>
                <a:ea typeface="Merriweather"/>
                <a:cs typeface="Merriweather"/>
                <a:sym typeface="Merriweather"/>
              </a:rPr>
              <a:t> [使用者 A]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 對 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[店 1]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、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店 2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]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 及 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[店 3]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 下訂單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則會有 3 張訂單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若 </a:t>
            </a:r>
            <a:r>
              <a:rPr lang="zh-TW" sz="1600">
                <a:highlight>
                  <a:srgbClr val="D9EAD3"/>
                </a:highlight>
                <a:latin typeface="Merriweather"/>
                <a:ea typeface="Merriweather"/>
                <a:cs typeface="Merriweather"/>
                <a:sym typeface="Merriweather"/>
              </a:rPr>
              <a:t>[使用者 B]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 及 </a:t>
            </a:r>
            <a:r>
              <a:rPr lang="zh-TW" sz="1600">
                <a:highlight>
                  <a:srgbClr val="D9EAD3"/>
                </a:highlight>
                <a:latin typeface="Merriweather"/>
                <a:ea typeface="Merriweather"/>
                <a:cs typeface="Merriweather"/>
                <a:sym typeface="Merriweather"/>
              </a:rPr>
              <a:t>[使用者 C]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 都對 </a:t>
            </a:r>
            <a:r>
              <a:rPr lang="zh-TW" sz="1600">
                <a:highlight>
                  <a:srgbClr val="FFF2CC"/>
                </a:highlight>
                <a:latin typeface="Merriweather"/>
                <a:ea typeface="Merriweather"/>
                <a:cs typeface="Merriweather"/>
                <a:sym typeface="Merriweather"/>
              </a:rPr>
              <a:t>[店 4]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 下訂單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則會有 2 張訂單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6125819" y="1571467"/>
            <a:ext cx="2706494" cy="1668108"/>
            <a:chOff x="5935200" y="1989600"/>
            <a:chExt cx="2897125" cy="1785600"/>
          </a:xfrm>
        </p:grpSpPr>
        <p:cxnSp>
          <p:nvCxnSpPr>
            <p:cNvPr id="136" name="Google Shape;136;p20"/>
            <p:cNvCxnSpPr>
              <a:stCxn id="137" idx="0"/>
              <a:endCxn id="138" idx="0"/>
            </p:cNvCxnSpPr>
            <p:nvPr/>
          </p:nvCxnSpPr>
          <p:spPr>
            <a:xfrm flipH="1">
              <a:off x="63886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0"/>
            <p:cNvCxnSpPr>
              <a:stCxn id="137" idx="0"/>
              <a:endCxn id="140" idx="0"/>
            </p:cNvCxnSpPr>
            <p:nvPr/>
          </p:nvCxnSpPr>
          <p:spPr>
            <a:xfrm>
              <a:off x="7383763" y="1989600"/>
              <a:ext cx="995100" cy="1267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20"/>
            <p:cNvSpPr/>
            <p:nvPr/>
          </p:nvSpPr>
          <p:spPr>
            <a:xfrm>
              <a:off x="6930163" y="19896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99999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使用者</a:t>
              </a:r>
              <a:endParaRPr b="1" sz="1600"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7925125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訂單</a:t>
              </a:r>
              <a:endParaRPr b="1" sz="1600"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935200" y="3256800"/>
              <a:ext cx="907200" cy="5184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店家</a:t>
              </a:r>
              <a:endParaRPr b="1" sz="1600"/>
            </a:p>
          </p:txBody>
        </p:sp>
        <p:cxnSp>
          <p:nvCxnSpPr>
            <p:cNvPr id="141" name="Google Shape;141;p20"/>
            <p:cNvCxnSpPr>
              <a:stCxn id="140" idx="1"/>
              <a:endCxn id="138" idx="3"/>
            </p:cNvCxnSpPr>
            <p:nvPr/>
          </p:nvCxnSpPr>
          <p:spPr>
            <a:xfrm rot="10800000">
              <a:off x="6842425" y="3516000"/>
              <a:ext cx="10827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注意事項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Deadline：</a:t>
            </a: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4/12 (一) 23:00</a:t>
            </a:r>
            <a:r>
              <a:rPr b="1" lang="zh-TW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，</a:t>
            </a: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不接受補交</a:t>
            </a:r>
            <a:endParaRPr b="1" sz="16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HW1 每個人都要交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繳交格式：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請把 ER model 及 Relational model 的圖依序放在同一個 PDF 中，可分成 2 頁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檔名請依照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HW1_{學號}.pdf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（例：HW1_0512345.pdf）上傳到 E3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