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3" r:id="rId4"/>
    <p:sldId id="257" r:id="rId5"/>
    <p:sldId id="261" r:id="rId6"/>
    <p:sldId id="264" r:id="rId7"/>
    <p:sldId id="266" r:id="rId8"/>
    <p:sldId id="267" r:id="rId9"/>
    <p:sldId id="283" r:id="rId10"/>
    <p:sldId id="269" r:id="rId11"/>
    <p:sldId id="270" r:id="rId12"/>
    <p:sldId id="299" r:id="rId13"/>
    <p:sldId id="294" r:id="rId14"/>
    <p:sldId id="295" r:id="rId15"/>
    <p:sldId id="296" r:id="rId16"/>
    <p:sldId id="303" r:id="rId17"/>
    <p:sldId id="305" r:id="rId18"/>
    <p:sldId id="30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p:scale>
          <a:sx n="66" d="100"/>
          <a:sy n="66" d="100"/>
        </p:scale>
        <p:origin x="858" y="3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F9829FD-DD90-4EE7-BCD7-4AF299D6F45A}" type="doc">
      <dgm:prSet loTypeId="process" loCatId="process" qsTypeId="urn:microsoft.com/office/officeart/2005/8/quickstyle/simple1#1" qsCatId="simple" csTypeId="urn:microsoft.com/office/officeart/2005/8/colors/accent1_2#1" csCatId="accent1" phldr="1"/>
      <dgm:spPr/>
      <dgm:t>
        <a:bodyPr/>
        <a:lstStyle/>
        <a:p>
          <a:endParaRPr lang="en-US"/>
        </a:p>
      </dgm:t>
    </dgm:pt>
    <dgm:pt modelId="{FCC504F5-317D-4294-815B-28489BDC5845}">
      <dgm:prSet phldrT="[Text]" phldr="0" custT="0"/>
      <dgm:spPr/>
      <dgm:t>
        <a:bodyPr vert="horz" wrap="square"/>
        <a:p>
          <a:pPr>
            <a:lnSpc>
              <a:spcPct val="100000"/>
            </a:lnSpc>
            <a:spcBef>
              <a:spcPct val="0"/>
            </a:spcBef>
            <a:spcAft>
              <a:spcPct val="35000"/>
            </a:spcAft>
          </a:pPr>
          <a:r>
            <a:rPr lang="en-US" dirty="0">
              <a:latin typeface="Helvetica" charset="0"/>
              <a:cs typeface="Helvetica" charset="0"/>
            </a:rPr>
            <a:t>Data Cleaning</a:t>
          </a:r>
          <a:r>
            <a:rPr/>
            <a:t/>
          </a:r>
          <a:endParaRPr/>
        </a:p>
      </dgm:t>
    </dgm:pt>
    <dgm:pt modelId="{8F05BE86-1921-41BD-B82E-72272E9475E9}" cxnId="{55491B05-EC48-43CF-9164-FB7C6169EC7F}" type="parTrans">
      <dgm:prSet/>
      <dgm:spPr/>
      <dgm:t>
        <a:bodyPr/>
        <a:lstStyle/>
        <a:p>
          <a:endParaRPr lang="en-US"/>
        </a:p>
      </dgm:t>
    </dgm:pt>
    <dgm:pt modelId="{67223200-D196-44B3-9DFD-D095DDBC10AB}" cxnId="{55491B05-EC48-43CF-9164-FB7C6169EC7F}" type="sibTrans">
      <dgm:prSet/>
      <dgm:spPr/>
      <dgm:t>
        <a:bodyPr/>
        <a:lstStyle/>
        <a:p>
          <a:endParaRPr lang="en-US"/>
        </a:p>
      </dgm:t>
    </dgm:pt>
    <dgm:pt modelId="{F3F66F6A-184E-4CBB-A544-AC2BF2A74FC0}">
      <dgm:prSet phldrT="[Text]" phldr="0" custT="1"/>
      <dgm:spPr/>
      <dgm:t>
        <a:bodyPr vert="horz" wrap="square"/>
        <a:p>
          <a:pPr>
            <a:lnSpc>
              <a:spcPct val="100000"/>
            </a:lnSpc>
            <a:spcBef>
              <a:spcPct val="0"/>
            </a:spcBef>
            <a:spcAft>
              <a:spcPct val="15000"/>
            </a:spcAft>
          </a:pPr>
          <a:r>
            <a:rPr sz="1600">
              <a:sym typeface="+mn-ea"/>
            </a:rPr>
            <a:t>R</a:t>
          </a:r>
          <a:r>
            <a:rPr lang="en-US" sz="1600" dirty="0">
              <a:latin typeface="Helvetica" charset="0"/>
              <a:cs typeface="Helvetica" charset="0"/>
              <a:sym typeface="+mn-ea"/>
            </a:rPr>
            <a:t>emoval of unwanted observations</a:t>
          </a:r>
          <a:r>
            <a:rPr lang="en-US" sz="1600" dirty="0">
              <a:latin typeface="Helvetica" charset="0"/>
              <a:cs typeface="Helvetica" charset="0"/>
              <a:sym typeface="+mn-ea"/>
            </a:rPr>
            <a:t/>
          </a:r>
          <a:endParaRPr lang="en-US" sz="1600" dirty="0">
            <a:latin typeface="Helvetica" charset="0"/>
            <a:cs typeface="Helvetica" charset="0"/>
            <a:sym typeface="+mn-ea"/>
          </a:endParaRPr>
        </a:p>
      </dgm:t>
    </dgm:pt>
    <dgm:pt modelId="{7A0C70B0-5DAE-45AB-9915-863AC3FA4D2D}" cxnId="{915968F6-D302-494F-9B6B-C9D306CC5BDD}" type="parTrans">
      <dgm:prSet/>
      <dgm:spPr/>
      <dgm:t>
        <a:bodyPr/>
        <a:lstStyle/>
        <a:p>
          <a:endParaRPr lang="en-US"/>
        </a:p>
      </dgm:t>
    </dgm:pt>
    <dgm:pt modelId="{47DD308A-8526-455B-A37F-FEE2CC1C75AF}" cxnId="{915968F6-D302-494F-9B6B-C9D306CC5BDD}" type="sibTrans">
      <dgm:prSet/>
      <dgm:spPr/>
      <dgm:t>
        <a:bodyPr/>
        <a:lstStyle/>
        <a:p>
          <a:endParaRPr lang="en-US"/>
        </a:p>
      </dgm:t>
    </dgm:pt>
    <dgm:pt modelId="{2DBAF160-A6CD-4483-A619-69ADF77CE85A}">
      <dgm:prSet phldr="0" custT="1"/>
      <dgm:spPr/>
      <dgm:t>
        <a:bodyPr vert="horz" wrap="square"/>
        <a:p>
          <a:pPr>
            <a:lnSpc>
              <a:spcPct val="100000"/>
            </a:lnSpc>
            <a:spcBef>
              <a:spcPct val="0"/>
            </a:spcBef>
            <a:spcAft>
              <a:spcPct val="15000"/>
            </a:spcAft>
          </a:pPr>
          <a:r>
            <a:rPr lang="en-US" sz="1600" dirty="0">
              <a:latin typeface="Helvetica" charset="0"/>
              <a:cs typeface="Helvetica" charset="0"/>
              <a:sym typeface="+mn-ea"/>
            </a:rPr>
            <a:t>Handling Missing Data</a:t>
          </a:r>
          <a:r>
            <a:rPr lang="en-US" sz="1600" dirty="0">
              <a:latin typeface="Helvetica" charset="0"/>
              <a:cs typeface="Helvetica" charset="0"/>
              <a:sym typeface="+mn-ea"/>
            </a:rPr>
            <a:t/>
          </a:r>
          <a:endParaRPr lang="en-US" sz="1600" dirty="0">
            <a:latin typeface="Helvetica" charset="0"/>
            <a:cs typeface="Helvetica" charset="0"/>
            <a:sym typeface="+mn-ea"/>
          </a:endParaRPr>
        </a:p>
      </dgm:t>
    </dgm:pt>
    <dgm:pt modelId="{BA7F59C3-D19A-4728-94F4-3D02F3A7C619}" cxnId="{724DD724-5815-4669-B8B4-6AAF70FF13B8}" type="parTrans">
      <dgm:prSet/>
      <dgm:spPr/>
    </dgm:pt>
    <dgm:pt modelId="{D3599D93-7532-4468-A8DD-9E59B368B008}" cxnId="{724DD724-5815-4669-B8B4-6AAF70FF13B8}" type="sibTrans">
      <dgm:prSet/>
      <dgm:spPr/>
    </dgm:pt>
    <dgm:pt modelId="{DD3FFB38-26AC-4F07-A27D-DB58BC956F96}">
      <dgm:prSet phldr="0" custT="1"/>
      <dgm:spPr/>
      <dgm:t>
        <a:bodyPr vert="horz" wrap="square"/>
        <a:p>
          <a:pPr>
            <a:lnSpc>
              <a:spcPct val="100000"/>
            </a:lnSpc>
            <a:spcBef>
              <a:spcPct val="0"/>
            </a:spcBef>
            <a:spcAft>
              <a:spcPct val="15000"/>
            </a:spcAft>
          </a:pPr>
          <a:r>
            <a:rPr lang="en-US" sz="1600" dirty="0">
              <a:latin typeface="Helvetica" charset="0"/>
              <a:cs typeface="Helvetica" charset="0"/>
              <a:sym typeface="+mn-ea"/>
            </a:rPr>
            <a:t>Fixing Structural Errors</a:t>
          </a:r>
          <a:r>
            <a:rPr lang="en-US" sz="1600" dirty="0">
              <a:latin typeface="Helvetica" charset="0"/>
              <a:cs typeface="Helvetica" charset="0"/>
              <a:sym typeface="+mn-ea"/>
            </a:rPr>
            <a:t/>
          </a:r>
          <a:endParaRPr lang="en-US" sz="1600" dirty="0">
            <a:latin typeface="Helvetica" charset="0"/>
            <a:cs typeface="Helvetica" charset="0"/>
            <a:sym typeface="+mn-ea"/>
          </a:endParaRPr>
        </a:p>
      </dgm:t>
    </dgm:pt>
    <dgm:pt modelId="{78FED375-F8F1-4632-8396-CE873690BBC5}" cxnId="{A181F9BC-C09E-4CE1-89F7-00E6AB79B8ED}" type="parTrans">
      <dgm:prSet/>
      <dgm:spPr/>
    </dgm:pt>
    <dgm:pt modelId="{7FF05DEB-01BF-4956-B72D-D009F5357311}" cxnId="{A181F9BC-C09E-4CE1-89F7-00E6AB79B8ED}" type="sibTrans">
      <dgm:prSet/>
      <dgm:spPr/>
    </dgm:pt>
    <dgm:pt modelId="{780FAED3-C4BD-4FF1-8B67-8499CCFAE2ED}">
      <dgm:prSet phldrT="[Text]" phldr="0" custT="0"/>
      <dgm:spPr/>
      <dgm:t>
        <a:bodyPr vert="horz" wrap="square"/>
        <a:lstStyle/>
        <a:p>
          <a:pPr>
            <a:lnSpc>
              <a:spcPct val="100000"/>
            </a:lnSpc>
            <a:spcBef>
              <a:spcPct val="0"/>
            </a:spcBef>
            <a:spcAft>
              <a:spcPct val="35000"/>
            </a:spcAft>
          </a:pPr>
          <a:r>
            <a:rPr lang="en-US" dirty="0">
              <a:latin typeface="Helvetica" charset="0"/>
              <a:cs typeface="Helvetica" charset="0"/>
            </a:rPr>
            <a:t>Feature  Engineering</a:t>
          </a:r>
        </a:p>
      </dgm:t>
    </dgm:pt>
    <dgm:pt modelId="{88C57C74-C9C4-46CF-A10B-13A1A1E7714C}" cxnId="{85580561-6E37-4CFA-90EF-1732613505F2}" type="parTrans">
      <dgm:prSet/>
      <dgm:spPr/>
      <dgm:t>
        <a:bodyPr/>
        <a:lstStyle/>
        <a:p>
          <a:endParaRPr lang="en-US"/>
        </a:p>
      </dgm:t>
    </dgm:pt>
    <dgm:pt modelId="{34435F2A-D730-405E-99D5-BBC9FB7499FA}" cxnId="{85580561-6E37-4CFA-90EF-1732613505F2}" type="sibTrans">
      <dgm:prSet/>
      <dgm:spPr/>
      <dgm:t>
        <a:bodyPr/>
        <a:lstStyle/>
        <a:p>
          <a:endParaRPr lang="en-US"/>
        </a:p>
      </dgm:t>
    </dgm:pt>
    <dgm:pt modelId="{3E6D5D4F-935E-467F-A6CA-DFB49E904BF2}">
      <dgm:prSet phldrT="[Text]" phldr="0" custT="1"/>
      <dgm:spPr/>
      <dgm:t>
        <a:bodyPr vert="horz" wrap="square"/>
        <a:p>
          <a:pPr>
            <a:lnSpc>
              <a:spcPct val="100000"/>
            </a:lnSpc>
            <a:spcBef>
              <a:spcPct val="0"/>
            </a:spcBef>
            <a:spcAft>
              <a:spcPct val="15000"/>
            </a:spcAft>
          </a:pPr>
          <a:r>
            <a:rPr lang="en-US" sz="1200" dirty="0">
              <a:latin typeface="Helvetica" charset="0"/>
              <a:cs typeface="Helvetica" charset="0"/>
            </a:rPr>
            <a:t/>
          </a:r>
          <a:endParaRPr lang="en-US" sz="1200" dirty="0">
            <a:latin typeface="Helvetica" charset="0"/>
            <a:cs typeface="Helvetica" charset="0"/>
          </a:endParaRPr>
        </a:p>
      </dgm:t>
    </dgm:pt>
    <dgm:pt modelId="{DFE6860A-9AF6-4E3A-8810-968954321458}" cxnId="{8F485E32-8E15-4ACD-830F-308B60D89C2D}" type="parTrans">
      <dgm:prSet/>
      <dgm:spPr/>
      <dgm:t>
        <a:bodyPr/>
        <a:lstStyle/>
        <a:p>
          <a:endParaRPr lang="en-US"/>
        </a:p>
      </dgm:t>
    </dgm:pt>
    <dgm:pt modelId="{F6E211F9-5728-4C1B-B4EC-036ED0730A63}" cxnId="{8F485E32-8E15-4ACD-830F-308B60D89C2D}" type="sibTrans">
      <dgm:prSet/>
      <dgm:spPr/>
      <dgm:t>
        <a:bodyPr/>
        <a:lstStyle/>
        <a:p>
          <a:endParaRPr lang="en-US"/>
        </a:p>
      </dgm:t>
    </dgm:pt>
    <dgm:pt modelId="{5831A2EF-40AB-44FF-AA4C-6EC7C885111D}">
      <dgm:prSet phldr="0" custT="1"/>
      <dgm:spPr/>
      <dgm:t>
        <a:bodyPr vert="horz" wrap="square"/>
        <a:p>
          <a:pPr>
            <a:lnSpc>
              <a:spcPct val="100000"/>
            </a:lnSpc>
            <a:spcBef>
              <a:spcPct val="0"/>
            </a:spcBef>
            <a:spcAft>
              <a:spcPct val="15000"/>
            </a:spcAft>
          </a:pPr>
          <a:r>
            <a:rPr lang="en-US" sz="1600" dirty="0">
              <a:latin typeface="Helvetica" charset="0"/>
              <a:cs typeface="Helvetica" charset="0"/>
              <a:sym typeface="+mn-ea"/>
            </a:rPr>
            <a:t>Adding new features</a:t>
          </a:r>
          <a:r>
            <a:rPr lang="en-US" sz="1600" dirty="0">
              <a:latin typeface="Helvetica" charset="0"/>
              <a:cs typeface="Helvetica" charset="0"/>
            </a:rPr>
            <a:t/>
          </a:r>
          <a:endParaRPr lang="en-US" sz="1600" dirty="0">
            <a:latin typeface="Helvetica" charset="0"/>
            <a:cs typeface="Helvetica" charset="0"/>
          </a:endParaRPr>
        </a:p>
      </dgm:t>
    </dgm:pt>
    <dgm:pt modelId="{CAB10105-7753-4EEE-BBF4-3A6F49EE24EE}" cxnId="{717C2790-0E56-4705-B094-2126733B137B}" type="parTrans">
      <dgm:prSet/>
      <dgm:spPr/>
    </dgm:pt>
    <dgm:pt modelId="{E5CC5D13-ED2A-43AB-A1E8-07483FE93A52}" cxnId="{717C2790-0E56-4705-B094-2126733B137B}" type="sibTrans">
      <dgm:prSet/>
      <dgm:spPr/>
    </dgm:pt>
    <dgm:pt modelId="{42AD4F5E-1256-4837-A1BD-92C58AE23C1C}">
      <dgm:prSet phldr="0" custT="1"/>
      <dgm:spPr/>
      <dgm:t>
        <a:bodyPr vert="horz" wrap="square"/>
        <a:p>
          <a:pPr>
            <a:lnSpc>
              <a:spcPct val="100000"/>
            </a:lnSpc>
            <a:spcBef>
              <a:spcPct val="0"/>
            </a:spcBef>
            <a:spcAft>
              <a:spcPct val="15000"/>
            </a:spcAft>
          </a:pPr>
          <a:r>
            <a:rPr lang="en-US" sz="1600" dirty="0">
              <a:latin typeface="Helvetica" charset="0"/>
              <a:cs typeface="Helvetica" charset="0"/>
              <a:sym typeface="+mn-ea"/>
            </a:rPr>
            <a:t>Dimensionality Reduction</a:t>
          </a:r>
          <a:r>
            <a:rPr lang="en-US" sz="1600" dirty="0">
              <a:latin typeface="Helvetica" charset="0"/>
              <a:cs typeface="Helvetica" charset="0"/>
            </a:rPr>
            <a:t/>
          </a:r>
          <a:endParaRPr lang="en-US" sz="1600" dirty="0">
            <a:latin typeface="Helvetica" charset="0"/>
            <a:cs typeface="Helvetica" charset="0"/>
          </a:endParaRPr>
        </a:p>
      </dgm:t>
    </dgm:pt>
    <dgm:pt modelId="{E9E3B92E-8B4B-45B3-8ABD-3CA9DF438724}" cxnId="{4422E2C6-5818-44C0-A660-6DC1F3469988}" type="parTrans">
      <dgm:prSet/>
      <dgm:spPr/>
    </dgm:pt>
    <dgm:pt modelId="{20280F86-8F40-49E6-8690-7872856101F0}" cxnId="{4422E2C6-5818-44C0-A660-6DC1F3469988}" type="sibTrans">
      <dgm:prSet/>
      <dgm:spPr/>
    </dgm:pt>
    <dgm:pt modelId="{DE6D50DE-7681-42A6-AED2-60F76DDB8A6B}">
      <dgm:prSet phldr="0" custT="1"/>
      <dgm:spPr/>
      <dgm:t>
        <a:bodyPr vert="horz" wrap="square"/>
        <a:p>
          <a:pPr>
            <a:lnSpc>
              <a:spcPct val="100000"/>
            </a:lnSpc>
            <a:spcBef>
              <a:spcPct val="0"/>
            </a:spcBef>
            <a:spcAft>
              <a:spcPct val="15000"/>
            </a:spcAft>
          </a:pPr>
          <a:r>
            <a:rPr lang="en-US" sz="1600" dirty="0">
              <a:latin typeface="Helvetica" charset="0"/>
              <a:cs typeface="Helvetica" charset="0"/>
            </a:rPr>
            <a:t>Dealing with categorical values</a:t>
          </a:r>
          <a:r>
            <a:rPr lang="en-US" sz="1200" dirty="0">
              <a:latin typeface="Helvetica" charset="0"/>
              <a:cs typeface="Helvetica" charset="0"/>
            </a:rPr>
            <a:t/>
          </a:r>
          <a:endParaRPr lang="en-US" sz="1200" dirty="0">
            <a:latin typeface="Helvetica" charset="0"/>
            <a:cs typeface="Helvetica" charset="0"/>
          </a:endParaRPr>
        </a:p>
      </dgm:t>
    </dgm:pt>
    <dgm:pt modelId="{8EAE427A-A4BC-4214-BE13-4B74981E9E95}" cxnId="{0918AE12-C75C-4855-AAB1-05745E6C0A19}" type="parTrans">
      <dgm:prSet/>
      <dgm:spPr/>
    </dgm:pt>
    <dgm:pt modelId="{CBCCACB4-996C-4D4E-9493-E696E76D92F9}" cxnId="{0918AE12-C75C-4855-AAB1-05745E6C0A19}" type="sibTrans">
      <dgm:prSet/>
      <dgm:spPr/>
    </dgm:pt>
    <dgm:pt modelId="{FD6552F2-2529-48D1-A430-9BA41C156269}">
      <dgm:prSet phldr="0" custT="1"/>
      <dgm:spPr/>
      <dgm:t>
        <a:bodyPr vert="horz" wrap="square"/>
        <a:p>
          <a:pPr>
            <a:lnSpc>
              <a:spcPct val="100000"/>
            </a:lnSpc>
            <a:spcBef>
              <a:spcPct val="0"/>
            </a:spcBef>
            <a:spcAft>
              <a:spcPct val="15000"/>
            </a:spcAft>
          </a:pPr>
          <a:r>
            <a:rPr lang="en-US" sz="1200" dirty="0">
              <a:latin typeface="Helvetica" charset="0"/>
              <a:cs typeface="Helvetica" charset="0"/>
            </a:rPr>
            <a:t/>
          </a:r>
          <a:endParaRPr lang="en-US" sz="1200" dirty="0">
            <a:latin typeface="Helvetica" charset="0"/>
            <a:cs typeface="Helvetica" charset="0"/>
          </a:endParaRPr>
        </a:p>
      </dgm:t>
    </dgm:pt>
    <dgm:pt modelId="{123667F9-13DC-4A38-A5F4-E6BBDA14CD59}" cxnId="{CCB39D76-07A0-4735-85FC-DE07ABCB30C0}" type="parTrans">
      <dgm:prSet/>
      <dgm:spPr/>
    </dgm:pt>
    <dgm:pt modelId="{0327C448-F227-4A45-B32E-8AB6E909318F}" cxnId="{CCB39D76-07A0-4735-85FC-DE07ABCB30C0}" type="sibTrans">
      <dgm:prSet/>
      <dgm:spPr/>
    </dgm:pt>
    <dgm:pt modelId="{1D70B282-9875-47E1-864B-0DB9F83A3309}">
      <dgm:prSet phldrT="[Text]" phldr="0" custT="0"/>
      <dgm:spPr/>
      <dgm:t>
        <a:bodyPr vert="horz" wrap="square"/>
        <a:lstStyle/>
        <a:p>
          <a:pPr>
            <a:lnSpc>
              <a:spcPct val="100000"/>
            </a:lnSpc>
            <a:spcBef>
              <a:spcPct val="0"/>
            </a:spcBef>
            <a:spcAft>
              <a:spcPct val="35000"/>
            </a:spcAft>
          </a:pPr>
          <a:r>
            <a:rPr lang="en-US" dirty="0">
              <a:sym typeface="+mn-ea"/>
            </a:rPr>
            <a:t>Outlier Reduction</a:t>
          </a:r>
          <a:endParaRPr lang="en-US" dirty="0"/>
        </a:p>
      </dgm:t>
    </dgm:pt>
    <dgm:pt modelId="{4682E278-8387-4875-A48B-989607C0A09E}" cxnId="{EFE91ADD-5CE5-4E30-B63A-F5259883B25B}" type="parTrans">
      <dgm:prSet/>
      <dgm:spPr/>
      <dgm:t>
        <a:bodyPr/>
        <a:lstStyle/>
        <a:p>
          <a:endParaRPr lang="en-US"/>
        </a:p>
      </dgm:t>
    </dgm:pt>
    <dgm:pt modelId="{DF77052B-043C-4E4A-8039-9D1D7DFB40F4}" cxnId="{EFE91ADD-5CE5-4E30-B63A-F5259883B25B}" type="sibTrans">
      <dgm:prSet/>
      <dgm:spPr/>
      <dgm:t>
        <a:bodyPr/>
        <a:lstStyle/>
        <a:p>
          <a:endParaRPr lang="en-US"/>
        </a:p>
      </dgm:t>
    </dgm:pt>
    <dgm:pt modelId="{30BE85C4-8BB0-4C0C-B58F-618B83FFA907}">
      <dgm:prSet phldrT="[Text]" phldr="0" custT="1"/>
      <dgm:spPr/>
      <dgm:t>
        <a:bodyPr vert="horz" wrap="square"/>
        <a:p>
          <a:pPr>
            <a:lnSpc>
              <a:spcPct val="100000"/>
            </a:lnSpc>
            <a:spcBef>
              <a:spcPct val="0"/>
            </a:spcBef>
            <a:spcAft>
              <a:spcPct val="15000"/>
            </a:spcAft>
          </a:pPr>
          <a:r>
            <a:rPr sz="1800" dirty="0">
              <a:latin typeface="Helvetica" charset="0"/>
              <a:cs typeface="Helvetica" charset="0"/>
              <a:sym typeface="+mn-ea"/>
            </a:rPr>
            <a:t>R</a:t>
          </a:r>
          <a:r>
            <a:rPr lang="en-US" sz="1800" dirty="0">
              <a:latin typeface="Helvetica" charset="0"/>
              <a:cs typeface="Helvetica" charset="0"/>
              <a:sym typeface="+mn-ea"/>
            </a:rPr>
            <a:t>emoving of extreme values that deviate from other observations on data</a:t>
          </a:r>
          <a:r>
            <a:rPr lang="en-US" sz="1800" dirty="0">
              <a:latin typeface="Helvetica" charset="0"/>
              <a:cs typeface="Helvetica" charset="0"/>
            </a:rPr>
            <a:t/>
          </a:r>
          <a:endParaRPr lang="en-US" sz="1800" dirty="0">
            <a:latin typeface="Helvetica" charset="0"/>
            <a:cs typeface="Helvetica" charset="0"/>
          </a:endParaRPr>
        </a:p>
      </dgm:t>
    </dgm:pt>
    <dgm:pt modelId="{99A19955-80B2-46DE-B74C-C0C8C4D708F2}" cxnId="{42B6FB2D-6F37-4328-8AD9-25A2EE850100}" type="parTrans">
      <dgm:prSet/>
      <dgm:spPr/>
      <dgm:t>
        <a:bodyPr/>
        <a:lstStyle/>
        <a:p>
          <a:endParaRPr lang="en-US"/>
        </a:p>
      </dgm:t>
    </dgm:pt>
    <dgm:pt modelId="{CB48F5C6-507D-451D-9B2B-7C607BFEAF95}" cxnId="{42B6FB2D-6F37-4328-8AD9-25A2EE850100}" type="sibTrans">
      <dgm:prSet/>
      <dgm:spPr/>
      <dgm:t>
        <a:bodyPr/>
        <a:lstStyle/>
        <a:p>
          <a:endParaRPr lang="en-US"/>
        </a:p>
      </dgm:t>
    </dgm:pt>
    <dgm:pt modelId="{A4ABF1A8-6EAB-4FBE-977E-F5E7B89D993A}">
      <dgm:prSet phldr="0" custT="0"/>
      <dgm:spPr/>
      <dgm:t>
        <a:bodyPr vert="horz" wrap="square"/>
        <a:lstStyle/>
        <a:p>
          <a:pPr>
            <a:lnSpc>
              <a:spcPct val="100000"/>
            </a:lnSpc>
            <a:spcBef>
              <a:spcPct val="0"/>
            </a:spcBef>
            <a:spcAft>
              <a:spcPct val="35000"/>
            </a:spcAft>
          </a:pPr>
          <a:r>
            <a:rPr lang="en-US" dirty="0">
              <a:latin typeface="Helvetica" charset="0"/>
              <a:cs typeface="Helvetica" charset="0"/>
            </a:rPr>
            <a:t>Building a model</a:t>
          </a:r>
        </a:p>
      </dgm:t>
    </dgm:pt>
    <dgm:pt modelId="{19F1F3A2-0F80-4B1F-B0F9-5CB7A98493E3}" cxnId="{D6C98BF6-17DD-4933-8AA6-4B81EFD763EC}" type="parTrans">
      <dgm:prSet/>
      <dgm:spPr/>
      <dgm:t>
        <a:bodyPr/>
        <a:lstStyle/>
        <a:p>
          <a:endParaRPr lang="en-IN"/>
        </a:p>
      </dgm:t>
    </dgm:pt>
    <dgm:pt modelId="{FA57998B-D725-4CDC-BFBC-E8ECF61FCE2E}" cxnId="{D6C98BF6-17DD-4933-8AA6-4B81EFD763EC}" type="sibTrans">
      <dgm:prSet/>
      <dgm:spPr/>
      <dgm:t>
        <a:bodyPr/>
        <a:lstStyle/>
        <a:p>
          <a:endParaRPr lang="en-IN"/>
        </a:p>
      </dgm:t>
    </dgm:pt>
    <dgm:pt modelId="{50D0E5BA-553E-4312-A784-EC170BB106BC}">
      <dgm:prSet phldr="0" custT="1"/>
      <dgm:spPr/>
      <dgm:t>
        <a:bodyPr vert="horz" wrap="square"/>
        <a:p>
          <a:pPr>
            <a:lnSpc>
              <a:spcPct val="100000"/>
            </a:lnSpc>
            <a:spcBef>
              <a:spcPct val="0"/>
            </a:spcBef>
            <a:spcAft>
              <a:spcPct val="15000"/>
            </a:spcAft>
          </a:pPr>
          <a:r>
            <a:rPr lang="en-US" sz="1800" dirty="0">
              <a:latin typeface="Helvetica" charset="0"/>
              <a:cs typeface="Helvetica" charset="0"/>
            </a:rPr>
            <a:t>Forming a Training and Testing </a:t>
          </a:r>
          <a:r>
            <a:rPr lang="en-US" sz="1800" dirty="0">
              <a:latin typeface="Helvetica" charset="0"/>
              <a:cs typeface="Helvetica" charset="0"/>
              <a:sym typeface="+mn-ea"/>
            </a:rPr>
            <a:t>Dataset</a:t>
          </a:r>
          <a:r>
            <a:rPr lang="en-US" sz="1900" dirty="0">
              <a:latin typeface="Helvetica" charset="0"/>
              <a:cs typeface="Helvetica" charset="0"/>
              <a:sym typeface="+mn-ea"/>
            </a:rPr>
            <a:t> </a:t>
          </a:r>
          <a:r>
            <a:rPr lang="en-US" sz="1900" dirty="0">
              <a:latin typeface="Helvetica" charset="0"/>
              <a:cs typeface="Helvetica" charset="0"/>
            </a:rPr>
            <a:t/>
          </a:r>
          <a:endParaRPr lang="en-US" sz="1900" dirty="0">
            <a:latin typeface="Helvetica" charset="0"/>
            <a:cs typeface="Helvetica" charset="0"/>
          </a:endParaRPr>
        </a:p>
      </dgm:t>
    </dgm:pt>
    <dgm:pt modelId="{202E93A6-C896-41D3-9A3C-85A31F8F94ED}" cxnId="{4F9FF817-CC6D-4BDB-87BE-61523B28697F}" type="parTrans">
      <dgm:prSet/>
      <dgm:spPr/>
      <dgm:t>
        <a:bodyPr/>
        <a:lstStyle/>
        <a:p>
          <a:endParaRPr lang="en-IN"/>
        </a:p>
      </dgm:t>
    </dgm:pt>
    <dgm:pt modelId="{3E92700D-1672-447D-B2E0-D3F180D10307}" cxnId="{4F9FF817-CC6D-4BDB-87BE-61523B28697F}" type="sibTrans">
      <dgm:prSet/>
      <dgm:spPr/>
      <dgm:t>
        <a:bodyPr/>
        <a:lstStyle/>
        <a:p>
          <a:endParaRPr lang="en-IN"/>
        </a:p>
      </dgm:t>
    </dgm:pt>
    <dgm:pt modelId="{8F30E7FA-2125-4A02-B87F-2C0E06AF5CBC}">
      <dgm:prSet phldr="0" custT="0"/>
      <dgm:spPr/>
      <dgm:t>
        <a:bodyPr vert="horz" wrap="square"/>
        <a:lstStyle/>
        <a:p>
          <a:pPr>
            <a:lnSpc>
              <a:spcPct val="100000"/>
            </a:lnSpc>
            <a:spcBef>
              <a:spcPct val="0"/>
            </a:spcBef>
            <a:spcAft>
              <a:spcPct val="35000"/>
            </a:spcAft>
          </a:pPr>
          <a:r>
            <a:rPr lang="en-US" dirty="0"/>
            <a:t>Train the Model</a:t>
          </a:r>
        </a:p>
      </dgm:t>
    </dgm:pt>
    <dgm:pt modelId="{0F08B339-E6AB-4564-BA4C-D26125470158}" cxnId="{4EAFAE7B-8CF5-447E-99B6-CFD69BFB853B}" type="parTrans">
      <dgm:prSet/>
      <dgm:spPr/>
      <dgm:t>
        <a:bodyPr/>
        <a:lstStyle/>
        <a:p>
          <a:endParaRPr lang="en-IN"/>
        </a:p>
      </dgm:t>
    </dgm:pt>
    <dgm:pt modelId="{0104DF02-FCDA-4BDD-BE21-7A2993A5F64B}" cxnId="{4EAFAE7B-8CF5-447E-99B6-CFD69BFB853B}" type="sibTrans">
      <dgm:prSet/>
      <dgm:spPr/>
      <dgm:t>
        <a:bodyPr/>
        <a:lstStyle/>
        <a:p>
          <a:endParaRPr lang="en-IN"/>
        </a:p>
      </dgm:t>
    </dgm:pt>
    <dgm:pt modelId="{3F9DF9B6-4A19-4B7A-A55E-B351B06A95E0}">
      <dgm:prSet phldr="0" custT="1"/>
      <dgm:spPr/>
      <dgm:t>
        <a:bodyPr vert="horz" wrap="square"/>
        <a:p>
          <a:pPr>
            <a:lnSpc>
              <a:spcPct val="100000"/>
            </a:lnSpc>
            <a:spcBef>
              <a:spcPct val="0"/>
            </a:spcBef>
            <a:spcAft>
              <a:spcPct val="15000"/>
            </a:spcAft>
          </a:pPr>
          <a:r>
            <a:rPr lang="en-US" sz="1800" dirty="0"/>
            <a:t>Using Machine Learning Algorithm which in this case Multiple Linear Regression </a:t>
          </a:r>
          <a:r>
            <a:rPr lang="en-US" sz="1800" dirty="0"/>
            <a:t/>
          </a:r>
          <a:endParaRPr lang="en-US" sz="1800" dirty="0"/>
        </a:p>
      </dgm:t>
    </dgm:pt>
    <dgm:pt modelId="{D942BA69-3D1D-4FF7-A686-24DA0F21D0E6}" cxnId="{FB015F25-7121-49A9-8A7B-ACB222CFE38B}" type="parTrans">
      <dgm:prSet/>
      <dgm:spPr/>
      <dgm:t>
        <a:bodyPr/>
        <a:lstStyle/>
        <a:p>
          <a:endParaRPr lang="en-IN"/>
        </a:p>
      </dgm:t>
    </dgm:pt>
    <dgm:pt modelId="{B6F262E4-CDA8-4318-8F02-D63F14D1EFD0}" cxnId="{FB015F25-7121-49A9-8A7B-ACB222CFE38B}" type="sibTrans">
      <dgm:prSet/>
      <dgm:spPr/>
      <dgm:t>
        <a:bodyPr/>
        <a:lstStyle/>
        <a:p>
          <a:endParaRPr lang="en-IN"/>
        </a:p>
      </dgm:t>
    </dgm:pt>
    <dgm:pt modelId="{36F475A6-0B39-4B59-B09B-E7D9FE19D6FA}">
      <dgm:prSet phldr="0" custT="1"/>
      <dgm:spPr/>
      <dgm:t>
        <a:bodyPr vert="horz" wrap="square"/>
        <a:p>
          <a:pPr>
            <a:lnSpc>
              <a:spcPct val="100000"/>
            </a:lnSpc>
            <a:spcBef>
              <a:spcPct val="0"/>
            </a:spcBef>
            <a:spcAft>
              <a:spcPct val="15000"/>
            </a:spcAft>
          </a:pPr>
          <a:r>
            <a:rPr lang="en-US" sz="1800" dirty="0"/>
            <a:t>Based on the generated graphs, predict the prices of the house</a:t>
          </a:r>
          <a:r>
            <a:rPr sz="1800"/>
            <a:t/>
          </a:r>
          <a:endParaRPr sz="1800"/>
        </a:p>
      </dgm:t>
    </dgm:pt>
    <dgm:pt modelId="{59DF36B3-4352-4BA9-BE10-21A5AF96261E}" cxnId="{FF81E3F5-5E79-4F3D-A53C-54A3F68E217C}" type="parTrans">
      <dgm:prSet/>
      <dgm:spPr/>
    </dgm:pt>
    <dgm:pt modelId="{B5D3A918-78B6-4363-AC6B-8D0189E25863}" cxnId="{FF81E3F5-5E79-4F3D-A53C-54A3F68E217C}" type="sibTrans">
      <dgm:prSet/>
      <dgm:spPr/>
    </dgm:pt>
    <dgm:pt modelId="{7BB0B505-7D43-42E4-8FC0-6C91316CBFEB}" type="pres">
      <dgm:prSet presAssocID="{DF9829FD-DD90-4EE7-BCD7-4AF299D6F45A}" presName="linearFlow" presStyleCnt="0">
        <dgm:presLayoutVars>
          <dgm:dir/>
          <dgm:animLvl val="lvl"/>
          <dgm:resizeHandles val="exact"/>
        </dgm:presLayoutVars>
      </dgm:prSet>
      <dgm:spPr/>
    </dgm:pt>
    <dgm:pt modelId="{97F2BEE4-0E0F-4FCA-A4B0-E20AD8C04C13}" type="pres">
      <dgm:prSet presAssocID="{FCC504F5-317D-4294-815B-28489BDC5845}" presName="composite" presStyleCnt="0"/>
      <dgm:spPr/>
    </dgm:pt>
    <dgm:pt modelId="{A16E3110-57E1-4619-A55C-DCD0DD5CE084}" type="pres">
      <dgm:prSet presAssocID="{FCC504F5-317D-4294-815B-28489BDC5845}" presName="parentText" presStyleLbl="alignNode1" presStyleIdx="0" presStyleCnt="5">
        <dgm:presLayoutVars>
          <dgm:chMax val="1"/>
          <dgm:bulletEnabled val="1"/>
        </dgm:presLayoutVars>
      </dgm:prSet>
      <dgm:spPr/>
    </dgm:pt>
    <dgm:pt modelId="{544D3F38-216B-445A-B1B9-8008AEDB7A9D}" type="pres">
      <dgm:prSet presAssocID="{FCC504F5-317D-4294-815B-28489BDC5845}" presName="descendantText" presStyleLbl="alignAcc1" presStyleIdx="0" presStyleCnt="5">
        <dgm:presLayoutVars>
          <dgm:bulletEnabled val="1"/>
        </dgm:presLayoutVars>
      </dgm:prSet>
      <dgm:spPr/>
    </dgm:pt>
    <dgm:pt modelId="{D3A691E5-F443-4F8D-81BB-9D15C0875E8C}" type="pres">
      <dgm:prSet presAssocID="{67223200-D196-44B3-9DFD-D095DDBC10AB}" presName="sp" presStyleCnt="0"/>
      <dgm:spPr/>
    </dgm:pt>
    <dgm:pt modelId="{D4BECBBB-7CE2-4791-839D-9FE6F36B775D}" type="pres">
      <dgm:prSet presAssocID="{780FAED3-C4BD-4FF1-8B67-8499CCFAE2ED}" presName="composite" presStyleCnt="0"/>
      <dgm:spPr/>
    </dgm:pt>
    <dgm:pt modelId="{722E1094-83C7-45E2-B20F-DB9D09AD94F0}" type="pres">
      <dgm:prSet presAssocID="{780FAED3-C4BD-4FF1-8B67-8499CCFAE2ED}" presName="parentText" presStyleLbl="alignNode1" presStyleIdx="1" presStyleCnt="5">
        <dgm:presLayoutVars>
          <dgm:chMax val="1"/>
          <dgm:bulletEnabled val="1"/>
        </dgm:presLayoutVars>
      </dgm:prSet>
      <dgm:spPr/>
    </dgm:pt>
    <dgm:pt modelId="{AC67BBE6-9B82-4D3D-BF22-48713AF46E9C}" type="pres">
      <dgm:prSet presAssocID="{780FAED3-C4BD-4FF1-8B67-8499CCFAE2ED}" presName="descendantText" presStyleLbl="alignAcc1" presStyleIdx="1" presStyleCnt="5" custScaleY="124877">
        <dgm:presLayoutVars>
          <dgm:bulletEnabled val="1"/>
        </dgm:presLayoutVars>
      </dgm:prSet>
      <dgm:spPr/>
    </dgm:pt>
    <dgm:pt modelId="{5C381A65-34D3-41B1-9499-0884AAA35FC6}" type="pres">
      <dgm:prSet presAssocID="{34435F2A-D730-405E-99D5-BBC9FB7499FA}" presName="sp" presStyleCnt="0"/>
      <dgm:spPr/>
    </dgm:pt>
    <dgm:pt modelId="{C1BF0EA4-CB4D-4391-82EF-EC1874A282F9}" type="pres">
      <dgm:prSet presAssocID="{1D70B282-9875-47E1-864B-0DB9F83A3309}" presName="composite" presStyleCnt="0"/>
      <dgm:spPr/>
    </dgm:pt>
    <dgm:pt modelId="{95C8A2DE-C1F8-4D5A-A3A4-1DC2FA1C0073}" type="pres">
      <dgm:prSet presAssocID="{1D70B282-9875-47E1-864B-0DB9F83A3309}" presName="parentText" presStyleLbl="alignNode1" presStyleIdx="2" presStyleCnt="5">
        <dgm:presLayoutVars>
          <dgm:chMax val="1"/>
          <dgm:bulletEnabled val="1"/>
        </dgm:presLayoutVars>
      </dgm:prSet>
      <dgm:spPr/>
    </dgm:pt>
    <dgm:pt modelId="{BE17FEF5-EEE1-41BB-96FD-8FBB3FCF3860}" type="pres">
      <dgm:prSet presAssocID="{1D70B282-9875-47E1-864B-0DB9F83A3309}" presName="descendantText" presStyleLbl="alignAcc1" presStyleIdx="2" presStyleCnt="5">
        <dgm:presLayoutVars>
          <dgm:bulletEnabled val="1"/>
        </dgm:presLayoutVars>
      </dgm:prSet>
      <dgm:spPr/>
    </dgm:pt>
    <dgm:pt modelId="{7E3643E9-64B1-466A-9465-8516FFC5DDA8}" type="pres">
      <dgm:prSet presAssocID="{DF77052B-043C-4E4A-8039-9D1D7DFB40F4}" presName="sp" presStyleCnt="0"/>
      <dgm:spPr/>
    </dgm:pt>
    <dgm:pt modelId="{1821E0FF-B207-4B00-A666-31CAC1F0B872}" type="pres">
      <dgm:prSet presAssocID="{A4ABF1A8-6EAB-4FBE-977E-F5E7B89D993A}" presName="composite" presStyleCnt="0"/>
      <dgm:spPr/>
    </dgm:pt>
    <dgm:pt modelId="{8A3CA9C7-B98B-4326-82E7-701605FFE12B}" type="pres">
      <dgm:prSet presAssocID="{A4ABF1A8-6EAB-4FBE-977E-F5E7B89D993A}" presName="parentText" presStyleLbl="alignNode1" presStyleIdx="3" presStyleCnt="5">
        <dgm:presLayoutVars>
          <dgm:chMax val="1"/>
          <dgm:bulletEnabled val="1"/>
        </dgm:presLayoutVars>
      </dgm:prSet>
      <dgm:spPr/>
    </dgm:pt>
    <dgm:pt modelId="{5DED0B89-1FD2-4837-8681-CBF83E823558}" type="pres">
      <dgm:prSet presAssocID="{A4ABF1A8-6EAB-4FBE-977E-F5E7B89D993A}" presName="descendantText" presStyleLbl="alignAcc1" presStyleIdx="3" presStyleCnt="5">
        <dgm:presLayoutVars>
          <dgm:bulletEnabled val="1"/>
        </dgm:presLayoutVars>
      </dgm:prSet>
      <dgm:spPr/>
    </dgm:pt>
    <dgm:pt modelId="{1B275991-771A-412B-83DA-830725B8B50E}" type="pres">
      <dgm:prSet presAssocID="{FA57998B-D725-4CDC-BFBC-E8ECF61FCE2E}" presName="sp" presStyleCnt="0"/>
      <dgm:spPr/>
    </dgm:pt>
    <dgm:pt modelId="{8A83E10D-E9A1-480C-A7F5-F5FD9D70DA2D}" type="pres">
      <dgm:prSet presAssocID="{8F30E7FA-2125-4A02-B87F-2C0E06AF5CBC}" presName="composite" presStyleCnt="0"/>
      <dgm:spPr/>
    </dgm:pt>
    <dgm:pt modelId="{EE573953-8484-4043-8C72-25990AC986F5}" type="pres">
      <dgm:prSet presAssocID="{8F30E7FA-2125-4A02-B87F-2C0E06AF5CBC}" presName="parentText" presStyleLbl="alignNode1" presStyleIdx="4" presStyleCnt="5">
        <dgm:presLayoutVars>
          <dgm:chMax val="1"/>
          <dgm:bulletEnabled val="1"/>
        </dgm:presLayoutVars>
      </dgm:prSet>
      <dgm:spPr/>
    </dgm:pt>
    <dgm:pt modelId="{29141CC3-7FD7-4555-B572-5BC0C9DC35F8}" type="pres">
      <dgm:prSet presAssocID="{8F30E7FA-2125-4A02-B87F-2C0E06AF5CBC}" presName="descendantText" presStyleLbl="alignAcc1" presStyleIdx="4" presStyleCnt="5">
        <dgm:presLayoutVars>
          <dgm:bulletEnabled val="1"/>
        </dgm:presLayoutVars>
      </dgm:prSet>
      <dgm:spPr/>
    </dgm:pt>
  </dgm:ptLst>
  <dgm:cxnLst>
    <dgm:cxn modelId="{55491B05-EC48-43CF-9164-FB7C6169EC7F}" srcId="{DF9829FD-DD90-4EE7-BCD7-4AF299D6F45A}" destId="{FCC504F5-317D-4294-815B-28489BDC5845}" srcOrd="0" destOrd="0" parTransId="{8F05BE86-1921-41BD-B82E-72272E9475E9}" sibTransId="{67223200-D196-44B3-9DFD-D095DDBC10AB}"/>
    <dgm:cxn modelId="{915968F6-D302-494F-9B6B-C9D306CC5BDD}" srcId="{FCC504F5-317D-4294-815B-28489BDC5845}" destId="{F3F66F6A-184E-4CBB-A544-AC2BF2A74FC0}" srcOrd="0" destOrd="0" parTransId="{7A0C70B0-5DAE-45AB-9915-863AC3FA4D2D}" sibTransId="{47DD308A-8526-455B-A37F-FEE2CC1C75AF}"/>
    <dgm:cxn modelId="{724DD724-5815-4669-B8B4-6AAF70FF13B8}" srcId="{FCC504F5-317D-4294-815B-28489BDC5845}" destId="{2DBAF160-A6CD-4483-A619-69ADF77CE85A}" srcOrd="1" destOrd="0" parTransId="{BA7F59C3-D19A-4728-94F4-3D02F3A7C619}" sibTransId="{D3599D93-7532-4468-A8DD-9E59B368B008}"/>
    <dgm:cxn modelId="{A181F9BC-C09E-4CE1-89F7-00E6AB79B8ED}" srcId="{FCC504F5-317D-4294-815B-28489BDC5845}" destId="{DD3FFB38-26AC-4F07-A27D-DB58BC956F96}" srcOrd="2" destOrd="0" parTransId="{78FED375-F8F1-4632-8396-CE873690BBC5}" sibTransId="{7FF05DEB-01BF-4956-B72D-D009F5357311}"/>
    <dgm:cxn modelId="{85580561-6E37-4CFA-90EF-1732613505F2}" srcId="{DF9829FD-DD90-4EE7-BCD7-4AF299D6F45A}" destId="{780FAED3-C4BD-4FF1-8B67-8499CCFAE2ED}" srcOrd="1" destOrd="0" parTransId="{88C57C74-C9C4-46CF-A10B-13A1A1E7714C}" sibTransId="{34435F2A-D730-405E-99D5-BBC9FB7499FA}"/>
    <dgm:cxn modelId="{8F485E32-8E15-4ACD-830F-308B60D89C2D}" srcId="{780FAED3-C4BD-4FF1-8B67-8499CCFAE2ED}" destId="{3E6D5D4F-935E-467F-A6CA-DFB49E904BF2}" srcOrd="0" destOrd="1" parTransId="{DFE6860A-9AF6-4E3A-8810-968954321458}" sibTransId="{F6E211F9-5728-4C1B-B4EC-036ED0730A63}"/>
    <dgm:cxn modelId="{717C2790-0E56-4705-B094-2126733B137B}" srcId="{780FAED3-C4BD-4FF1-8B67-8499CCFAE2ED}" destId="{5831A2EF-40AB-44FF-AA4C-6EC7C885111D}" srcOrd="1" destOrd="1" parTransId="{CAB10105-7753-4EEE-BBF4-3A6F49EE24EE}" sibTransId="{E5CC5D13-ED2A-43AB-A1E8-07483FE93A52}"/>
    <dgm:cxn modelId="{4422E2C6-5818-44C0-A660-6DC1F3469988}" srcId="{780FAED3-C4BD-4FF1-8B67-8499CCFAE2ED}" destId="{42AD4F5E-1256-4837-A1BD-92C58AE23C1C}" srcOrd="2" destOrd="1" parTransId="{E9E3B92E-8B4B-45B3-8ABD-3CA9DF438724}" sibTransId="{20280F86-8F40-49E6-8690-7872856101F0}"/>
    <dgm:cxn modelId="{0918AE12-C75C-4855-AAB1-05745E6C0A19}" srcId="{780FAED3-C4BD-4FF1-8B67-8499CCFAE2ED}" destId="{DE6D50DE-7681-42A6-AED2-60F76DDB8A6B}" srcOrd="3" destOrd="1" parTransId="{8EAE427A-A4BC-4214-BE13-4B74981E9E95}" sibTransId="{CBCCACB4-996C-4D4E-9493-E696E76D92F9}"/>
    <dgm:cxn modelId="{CCB39D76-07A0-4735-85FC-DE07ABCB30C0}" srcId="{780FAED3-C4BD-4FF1-8B67-8499CCFAE2ED}" destId="{FD6552F2-2529-48D1-A430-9BA41C156269}" srcOrd="4" destOrd="1" parTransId="{123667F9-13DC-4A38-A5F4-E6BBDA14CD59}" sibTransId="{0327C448-F227-4A45-B32E-8AB6E909318F}"/>
    <dgm:cxn modelId="{EFE91ADD-5CE5-4E30-B63A-F5259883B25B}" srcId="{DF9829FD-DD90-4EE7-BCD7-4AF299D6F45A}" destId="{1D70B282-9875-47E1-864B-0DB9F83A3309}" srcOrd="2" destOrd="0" parTransId="{4682E278-8387-4875-A48B-989607C0A09E}" sibTransId="{DF77052B-043C-4E4A-8039-9D1D7DFB40F4}"/>
    <dgm:cxn modelId="{42B6FB2D-6F37-4328-8AD9-25A2EE850100}" srcId="{1D70B282-9875-47E1-864B-0DB9F83A3309}" destId="{30BE85C4-8BB0-4C0C-B58F-618B83FFA907}" srcOrd="0" destOrd="2" parTransId="{99A19955-80B2-46DE-B74C-C0C8C4D708F2}" sibTransId="{CB48F5C6-507D-451D-9B2B-7C607BFEAF95}"/>
    <dgm:cxn modelId="{D6C98BF6-17DD-4933-8AA6-4B81EFD763EC}" srcId="{DF9829FD-DD90-4EE7-BCD7-4AF299D6F45A}" destId="{A4ABF1A8-6EAB-4FBE-977E-F5E7B89D993A}" srcOrd="3" destOrd="0" parTransId="{19F1F3A2-0F80-4B1F-B0F9-5CB7A98493E3}" sibTransId="{FA57998B-D725-4CDC-BFBC-E8ECF61FCE2E}"/>
    <dgm:cxn modelId="{4F9FF817-CC6D-4BDB-87BE-61523B28697F}" srcId="{A4ABF1A8-6EAB-4FBE-977E-F5E7B89D993A}" destId="{50D0E5BA-553E-4312-A784-EC170BB106BC}" srcOrd="0" destOrd="3" parTransId="{202E93A6-C896-41D3-9A3C-85A31F8F94ED}" sibTransId="{3E92700D-1672-447D-B2E0-D3F180D10307}"/>
    <dgm:cxn modelId="{4EAFAE7B-8CF5-447E-99B6-CFD69BFB853B}" srcId="{DF9829FD-DD90-4EE7-BCD7-4AF299D6F45A}" destId="{8F30E7FA-2125-4A02-B87F-2C0E06AF5CBC}" srcOrd="4" destOrd="0" parTransId="{0F08B339-E6AB-4564-BA4C-D26125470158}" sibTransId="{0104DF02-FCDA-4BDD-BE21-7A2993A5F64B}"/>
    <dgm:cxn modelId="{FB015F25-7121-49A9-8A7B-ACB222CFE38B}" srcId="{8F30E7FA-2125-4A02-B87F-2C0E06AF5CBC}" destId="{3F9DF9B6-4A19-4B7A-A55E-B351B06A95E0}" srcOrd="0" destOrd="4" parTransId="{D942BA69-3D1D-4FF7-A686-24DA0F21D0E6}" sibTransId="{B6F262E4-CDA8-4318-8F02-D63F14D1EFD0}"/>
    <dgm:cxn modelId="{FF81E3F5-5E79-4F3D-A53C-54A3F68E217C}" srcId="{8F30E7FA-2125-4A02-B87F-2C0E06AF5CBC}" destId="{36F475A6-0B39-4B59-B09B-E7D9FE19D6FA}" srcOrd="1" destOrd="4" parTransId="{59DF36B3-4352-4BA9-BE10-21A5AF96261E}" sibTransId="{B5D3A918-78B6-4363-AC6B-8D0189E25863}"/>
    <dgm:cxn modelId="{2320598F-6CCE-47C0-A5CA-425D983D76E9}" type="presOf" srcId="{DF9829FD-DD90-4EE7-BCD7-4AF299D6F45A}" destId="{7BB0B505-7D43-42E4-8FC0-6C91316CBFEB}" srcOrd="0" destOrd="0" presId="urn:microsoft.com/office/officeart/2005/8/layout/chevron2"/>
    <dgm:cxn modelId="{4CB1B9CC-4C33-4A00-8D4B-82333EA28A67}" type="presParOf" srcId="{7BB0B505-7D43-42E4-8FC0-6C91316CBFEB}" destId="{97F2BEE4-0E0F-4FCA-A4B0-E20AD8C04C13}" srcOrd="0" destOrd="0" presId="urn:microsoft.com/office/officeart/2005/8/layout/chevron2"/>
    <dgm:cxn modelId="{871AE737-567B-4593-B149-82BE8CDD71A9}" type="presParOf" srcId="{97F2BEE4-0E0F-4FCA-A4B0-E20AD8C04C13}" destId="{A16E3110-57E1-4619-A55C-DCD0DD5CE084}" srcOrd="0" destOrd="0" presId="urn:microsoft.com/office/officeart/2005/8/layout/chevron2"/>
    <dgm:cxn modelId="{5DC16E79-2AFA-4E30-8E3C-398C4B143E50}" type="presOf" srcId="{FCC504F5-317D-4294-815B-28489BDC5845}" destId="{A16E3110-57E1-4619-A55C-DCD0DD5CE084}" srcOrd="0" destOrd="0" presId="urn:microsoft.com/office/officeart/2005/8/layout/chevron2"/>
    <dgm:cxn modelId="{AF0A65EC-600B-43DD-86BC-993556028D00}" type="presParOf" srcId="{97F2BEE4-0E0F-4FCA-A4B0-E20AD8C04C13}" destId="{544D3F38-216B-445A-B1B9-8008AEDB7A9D}" srcOrd="1" destOrd="0" presId="urn:microsoft.com/office/officeart/2005/8/layout/chevron2"/>
    <dgm:cxn modelId="{4FB84772-9B05-42F0-A136-406F9C405562}" type="presOf" srcId="{F3F66F6A-184E-4CBB-A544-AC2BF2A74FC0}" destId="{544D3F38-216B-445A-B1B9-8008AEDB7A9D}" srcOrd="0" destOrd="0" presId="urn:microsoft.com/office/officeart/2005/8/layout/chevron2"/>
    <dgm:cxn modelId="{8D5142A3-6123-420C-A30E-60365F90CEC0}" type="presOf" srcId="{2DBAF160-A6CD-4483-A619-69ADF77CE85A}" destId="{544D3F38-216B-445A-B1B9-8008AEDB7A9D}" srcOrd="0" destOrd="1" presId="urn:microsoft.com/office/officeart/2005/8/layout/chevron2"/>
    <dgm:cxn modelId="{613CA68F-0D94-4C5F-9A2A-5770BA5F29E5}" type="presOf" srcId="{DD3FFB38-26AC-4F07-A27D-DB58BC956F96}" destId="{544D3F38-216B-445A-B1B9-8008AEDB7A9D}" srcOrd="0" destOrd="2" presId="urn:microsoft.com/office/officeart/2005/8/layout/chevron2"/>
    <dgm:cxn modelId="{7B4D53EB-C9E6-4DDE-8DCC-E1D55758C8FA}" type="presParOf" srcId="{7BB0B505-7D43-42E4-8FC0-6C91316CBFEB}" destId="{D3A691E5-F443-4F8D-81BB-9D15C0875E8C}" srcOrd="1" destOrd="0" presId="urn:microsoft.com/office/officeart/2005/8/layout/chevron2"/>
    <dgm:cxn modelId="{7C2B92B5-2D52-435E-983C-7E6CA101B26A}" type="presOf" srcId="{67223200-D196-44B3-9DFD-D095DDBC10AB}" destId="{D3A691E5-F443-4F8D-81BB-9D15C0875E8C}" srcOrd="0" destOrd="0" presId="urn:microsoft.com/office/officeart/2005/8/layout/chevron2"/>
    <dgm:cxn modelId="{78A471E0-2AF8-4BB2-A513-632D945B0718}" type="presParOf" srcId="{7BB0B505-7D43-42E4-8FC0-6C91316CBFEB}" destId="{D4BECBBB-7CE2-4791-839D-9FE6F36B775D}" srcOrd="2" destOrd="0" presId="urn:microsoft.com/office/officeart/2005/8/layout/chevron2"/>
    <dgm:cxn modelId="{7C3E857D-5F42-46DF-9691-95FEF1056D70}" type="presParOf" srcId="{D4BECBBB-7CE2-4791-839D-9FE6F36B775D}" destId="{722E1094-83C7-45E2-B20F-DB9D09AD94F0}" srcOrd="0" destOrd="2" presId="urn:microsoft.com/office/officeart/2005/8/layout/chevron2"/>
    <dgm:cxn modelId="{088EFDCA-D34E-4637-BD6E-85F4F139DE2B}" type="presOf" srcId="{780FAED3-C4BD-4FF1-8B67-8499CCFAE2ED}" destId="{722E1094-83C7-45E2-B20F-DB9D09AD94F0}" srcOrd="0" destOrd="0" presId="urn:microsoft.com/office/officeart/2005/8/layout/chevron2"/>
    <dgm:cxn modelId="{EA46EEF0-8882-4BEF-9057-73F341A7F160}" type="presParOf" srcId="{D4BECBBB-7CE2-4791-839D-9FE6F36B775D}" destId="{AC67BBE6-9B82-4D3D-BF22-48713AF46E9C}" srcOrd="1" destOrd="2" presId="urn:microsoft.com/office/officeart/2005/8/layout/chevron2"/>
    <dgm:cxn modelId="{8AA5B02C-43AD-4FC5-ADE7-A8B9D138288F}" type="presOf" srcId="{3E6D5D4F-935E-467F-A6CA-DFB49E904BF2}" destId="{AC67BBE6-9B82-4D3D-BF22-48713AF46E9C}" srcOrd="0" destOrd="0" presId="urn:microsoft.com/office/officeart/2005/8/layout/chevron2"/>
    <dgm:cxn modelId="{F8DC1400-01A9-4BE2-A0FD-2A622C787153}" type="presOf" srcId="{5831A2EF-40AB-44FF-AA4C-6EC7C885111D}" destId="{AC67BBE6-9B82-4D3D-BF22-48713AF46E9C}" srcOrd="0" destOrd="1" presId="urn:microsoft.com/office/officeart/2005/8/layout/chevron2"/>
    <dgm:cxn modelId="{6923CAC8-B5DE-4655-80E9-7B9BA7EBE272}" type="presOf" srcId="{42AD4F5E-1256-4837-A1BD-92C58AE23C1C}" destId="{AC67BBE6-9B82-4D3D-BF22-48713AF46E9C}" srcOrd="0" destOrd="2" presId="urn:microsoft.com/office/officeart/2005/8/layout/chevron2"/>
    <dgm:cxn modelId="{09EED93C-A565-44CA-A271-9825DCDA7DB1}" type="presOf" srcId="{DE6D50DE-7681-42A6-AED2-60F76DDB8A6B}" destId="{AC67BBE6-9B82-4D3D-BF22-48713AF46E9C}" srcOrd="0" destOrd="3" presId="urn:microsoft.com/office/officeart/2005/8/layout/chevron2"/>
    <dgm:cxn modelId="{86EF0B25-1C37-4ADB-9A4F-B0C36D022A27}" type="presOf" srcId="{FD6552F2-2529-48D1-A430-9BA41C156269}" destId="{AC67BBE6-9B82-4D3D-BF22-48713AF46E9C}" srcOrd="0" destOrd="4" presId="urn:microsoft.com/office/officeart/2005/8/layout/chevron2"/>
    <dgm:cxn modelId="{0D3CF2D8-0D67-4E95-9937-17181A8A88A0}" type="presParOf" srcId="{7BB0B505-7D43-42E4-8FC0-6C91316CBFEB}" destId="{5C381A65-34D3-41B1-9499-0884AAA35FC6}" srcOrd="3" destOrd="0" presId="urn:microsoft.com/office/officeart/2005/8/layout/chevron2"/>
    <dgm:cxn modelId="{64B8D359-4771-464E-98DC-38100263CE1C}" type="presOf" srcId="{34435F2A-D730-405E-99D5-BBC9FB7499FA}" destId="{5C381A65-34D3-41B1-9499-0884AAA35FC6}" srcOrd="0" destOrd="0" presId="urn:microsoft.com/office/officeart/2005/8/layout/chevron2"/>
    <dgm:cxn modelId="{A7C7B4F4-1177-45EB-9B5D-1C8363FD0249}" type="presParOf" srcId="{7BB0B505-7D43-42E4-8FC0-6C91316CBFEB}" destId="{C1BF0EA4-CB4D-4391-82EF-EC1874A282F9}" srcOrd="4" destOrd="0" presId="urn:microsoft.com/office/officeart/2005/8/layout/chevron2"/>
    <dgm:cxn modelId="{910C607F-CA48-4CA2-89CB-8555946FB97D}" type="presParOf" srcId="{C1BF0EA4-CB4D-4391-82EF-EC1874A282F9}" destId="{95C8A2DE-C1F8-4D5A-A3A4-1DC2FA1C0073}" srcOrd="0" destOrd="4" presId="urn:microsoft.com/office/officeart/2005/8/layout/chevron2"/>
    <dgm:cxn modelId="{42F04649-EE49-43C7-B3C7-53A90091D7E6}" type="presOf" srcId="{1D70B282-9875-47E1-864B-0DB9F83A3309}" destId="{95C8A2DE-C1F8-4D5A-A3A4-1DC2FA1C0073}" srcOrd="0" destOrd="0" presId="urn:microsoft.com/office/officeart/2005/8/layout/chevron2"/>
    <dgm:cxn modelId="{9B471CE1-BA95-4082-BCB8-C45612F7926B}" type="presParOf" srcId="{C1BF0EA4-CB4D-4391-82EF-EC1874A282F9}" destId="{BE17FEF5-EEE1-41BB-96FD-8FBB3FCF3860}" srcOrd="1" destOrd="4" presId="urn:microsoft.com/office/officeart/2005/8/layout/chevron2"/>
    <dgm:cxn modelId="{C8E877F9-F95C-4545-B670-C560FD70206F}" type="presOf" srcId="{30BE85C4-8BB0-4C0C-B58F-618B83FFA907}" destId="{BE17FEF5-EEE1-41BB-96FD-8FBB3FCF3860}" srcOrd="0" destOrd="0" presId="urn:microsoft.com/office/officeart/2005/8/layout/chevron2"/>
    <dgm:cxn modelId="{A97DD35F-4EDA-4D72-813F-11477C558E03}" type="presParOf" srcId="{7BB0B505-7D43-42E4-8FC0-6C91316CBFEB}" destId="{7E3643E9-64B1-466A-9465-8516FFC5DDA8}" srcOrd="5" destOrd="0" presId="urn:microsoft.com/office/officeart/2005/8/layout/chevron2"/>
    <dgm:cxn modelId="{9CFD6A28-9763-4FE1-A020-EF5C0EDCAFF9}" type="presOf" srcId="{DF77052B-043C-4E4A-8039-9D1D7DFB40F4}" destId="{7E3643E9-64B1-466A-9465-8516FFC5DDA8}" srcOrd="0" destOrd="0" presId="urn:microsoft.com/office/officeart/2005/8/layout/chevron2"/>
    <dgm:cxn modelId="{944EAA9A-8309-45E9-9F70-79959BE6F19F}" type="presParOf" srcId="{7BB0B505-7D43-42E4-8FC0-6C91316CBFEB}" destId="{1821E0FF-B207-4B00-A666-31CAC1F0B872}" srcOrd="6" destOrd="0" presId="urn:microsoft.com/office/officeart/2005/8/layout/chevron2"/>
    <dgm:cxn modelId="{A461480B-B19F-4AFE-AF4A-E83F6A5B461D}" type="presParOf" srcId="{1821E0FF-B207-4B00-A666-31CAC1F0B872}" destId="{8A3CA9C7-B98B-4326-82E7-701605FFE12B}" srcOrd="0" destOrd="6" presId="urn:microsoft.com/office/officeart/2005/8/layout/chevron2"/>
    <dgm:cxn modelId="{61BF5CFB-6FBC-4720-BD46-CFDA01F216C4}" type="presOf" srcId="{A4ABF1A8-6EAB-4FBE-977E-F5E7B89D993A}" destId="{8A3CA9C7-B98B-4326-82E7-701605FFE12B}" srcOrd="0" destOrd="0" presId="urn:microsoft.com/office/officeart/2005/8/layout/chevron2"/>
    <dgm:cxn modelId="{8CD749F7-1EC7-4FB7-B1F9-4BA72681D3F8}" type="presParOf" srcId="{1821E0FF-B207-4B00-A666-31CAC1F0B872}" destId="{5DED0B89-1FD2-4837-8681-CBF83E823558}" srcOrd="1" destOrd="6" presId="urn:microsoft.com/office/officeart/2005/8/layout/chevron2"/>
    <dgm:cxn modelId="{CDB16EE1-15F2-4F89-A81F-87049980A1D6}" type="presOf" srcId="{50D0E5BA-553E-4312-A784-EC170BB106BC}" destId="{5DED0B89-1FD2-4837-8681-CBF83E823558}" srcOrd="0" destOrd="0" presId="urn:microsoft.com/office/officeart/2005/8/layout/chevron2"/>
    <dgm:cxn modelId="{BCAFFF2B-1792-4DAF-9D8B-03E54E20CEBD}" type="presParOf" srcId="{7BB0B505-7D43-42E4-8FC0-6C91316CBFEB}" destId="{1B275991-771A-412B-83DA-830725B8B50E}" srcOrd="7" destOrd="0" presId="urn:microsoft.com/office/officeart/2005/8/layout/chevron2"/>
    <dgm:cxn modelId="{9E680DE0-CDC6-4F20-A452-65AE4C2C34C8}" type="presOf" srcId="{FA57998B-D725-4CDC-BFBC-E8ECF61FCE2E}" destId="{1B275991-771A-412B-83DA-830725B8B50E}" srcOrd="0" destOrd="0" presId="urn:microsoft.com/office/officeart/2005/8/layout/chevron2"/>
    <dgm:cxn modelId="{4BA78A35-B68C-4FAB-A424-3CEA291298B6}" type="presParOf" srcId="{7BB0B505-7D43-42E4-8FC0-6C91316CBFEB}" destId="{8A83E10D-E9A1-480C-A7F5-F5FD9D70DA2D}" srcOrd="8" destOrd="0" presId="urn:microsoft.com/office/officeart/2005/8/layout/chevron2"/>
    <dgm:cxn modelId="{0F0EAB43-4C7C-4D6F-B420-1CBB725CE584}" type="presParOf" srcId="{8A83E10D-E9A1-480C-A7F5-F5FD9D70DA2D}" destId="{EE573953-8484-4043-8C72-25990AC986F5}" srcOrd="0" destOrd="8" presId="urn:microsoft.com/office/officeart/2005/8/layout/chevron2"/>
    <dgm:cxn modelId="{151428FE-80FB-4190-9116-AF860E984338}" type="presOf" srcId="{8F30E7FA-2125-4A02-B87F-2C0E06AF5CBC}" destId="{EE573953-8484-4043-8C72-25990AC986F5}" srcOrd="0" destOrd="0" presId="urn:microsoft.com/office/officeart/2005/8/layout/chevron2"/>
    <dgm:cxn modelId="{2E746129-319A-4923-9352-2EAA91CE752A}" type="presParOf" srcId="{8A83E10D-E9A1-480C-A7F5-F5FD9D70DA2D}" destId="{29141CC3-7FD7-4555-B572-5BC0C9DC35F8}" srcOrd="1" destOrd="8" presId="urn:microsoft.com/office/officeart/2005/8/layout/chevron2"/>
    <dgm:cxn modelId="{96638FEE-057D-4E94-9C43-E8E544D3FEB2}" type="presOf" srcId="{3F9DF9B6-4A19-4B7A-A55E-B351B06A95E0}" destId="{29141CC3-7FD7-4555-B572-5BC0C9DC35F8}" srcOrd="0" destOrd="0" presId="urn:microsoft.com/office/officeart/2005/8/layout/chevron2"/>
    <dgm:cxn modelId="{A315D5A0-7387-4DBA-B71C-5CCADD1A0EA2}" type="presOf" srcId="{36F475A6-0B39-4B59-B09B-E7D9FE19D6FA}" destId="{29141CC3-7FD7-4555-B572-5BC0C9DC35F8}" srcOrd="0" destOrd="1"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6E3110-57E1-4619-A55C-DCD0DD5CE084}">
      <dsp:nvSpPr>
        <dsp:cNvPr id="0" name=""/>
        <dsp:cNvSpPr/>
      </dsp:nvSpPr>
      <dsp:spPr>
        <a:xfrm rot="5400000">
          <a:off x="-172953" y="176628"/>
          <a:ext cx="1153024" cy="80711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dirty="0">
              <a:latin typeface="Helvetica" charset="0"/>
              <a:cs typeface="Helvetica" charset="0"/>
            </a:rPr>
            <a:t>Data Loading</a:t>
          </a:r>
          <a:r>
            <a:rPr lang="en-US" sz="1100" kern="1200" dirty="0"/>
            <a:t> </a:t>
          </a:r>
        </a:p>
      </dsp:txBody>
      <dsp:txXfrm rot="-5400000">
        <a:off x="1" y="407234"/>
        <a:ext cx="807117" cy="345907"/>
      </dsp:txXfrm>
    </dsp:sp>
    <dsp:sp modelId="{544D3F38-216B-445A-B1B9-8008AEDB7A9D}">
      <dsp:nvSpPr>
        <dsp:cNvPr id="0" name=""/>
        <dsp:cNvSpPr/>
      </dsp:nvSpPr>
      <dsp:spPr>
        <a:xfrm rot="5400000">
          <a:off x="5045008" y="-4234215"/>
          <a:ext cx="749465" cy="922524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100000"/>
            </a:lnSpc>
            <a:spcBef>
              <a:spcPct val="0"/>
            </a:spcBef>
            <a:spcAft>
              <a:spcPct val="15000"/>
            </a:spcAft>
            <a:buChar char="•"/>
          </a:pPr>
          <a:r>
            <a:rPr lang="en-US" sz="1300" kern="1200" dirty="0">
              <a:latin typeface="Helvetica" charset="0"/>
              <a:cs typeface="Helvetica" charset="0"/>
            </a:rPr>
            <a:t>Loading Data to a Datase</a:t>
          </a:r>
          <a:r>
            <a:rPr lang="en-US" sz="1300" kern="1200" dirty="0"/>
            <a:t>t</a:t>
          </a:r>
        </a:p>
        <a:p>
          <a:pPr marL="114300" lvl="1" indent="-114300" algn="l" defTabSz="577850">
            <a:lnSpc>
              <a:spcPct val="100000"/>
            </a:lnSpc>
            <a:spcBef>
              <a:spcPct val="0"/>
            </a:spcBef>
            <a:spcAft>
              <a:spcPct val="15000"/>
            </a:spcAft>
            <a:buChar char="•"/>
          </a:pPr>
          <a:r>
            <a:rPr lang="en-US" sz="1300" kern="1200" dirty="0"/>
            <a:t>Exploration of data</a:t>
          </a:r>
        </a:p>
        <a:p>
          <a:pPr marL="114300" lvl="1" indent="-114300" algn="l" defTabSz="577850">
            <a:lnSpc>
              <a:spcPct val="100000"/>
            </a:lnSpc>
            <a:spcBef>
              <a:spcPct val="0"/>
            </a:spcBef>
            <a:spcAft>
              <a:spcPct val="15000"/>
            </a:spcAft>
            <a:buChar char="•"/>
          </a:pPr>
          <a:endParaRPr lang="en-US" sz="1300" kern="1200" dirty="0"/>
        </a:p>
      </dsp:txBody>
      <dsp:txXfrm rot="-5400000">
        <a:off x="807117" y="40262"/>
        <a:ext cx="9188661" cy="676293"/>
      </dsp:txXfrm>
    </dsp:sp>
    <dsp:sp modelId="{722E1094-83C7-45E2-B20F-DB9D09AD94F0}">
      <dsp:nvSpPr>
        <dsp:cNvPr id="0" name=""/>
        <dsp:cNvSpPr/>
      </dsp:nvSpPr>
      <dsp:spPr>
        <a:xfrm rot="5400000">
          <a:off x="-172953" y="1308684"/>
          <a:ext cx="1153024" cy="80711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dirty="0">
              <a:latin typeface="Helvetica" charset="0"/>
              <a:cs typeface="Helvetica" charset="0"/>
            </a:rPr>
            <a:t>Feature  Engineering</a:t>
          </a:r>
        </a:p>
      </dsp:txBody>
      <dsp:txXfrm rot="-5400000">
        <a:off x="1" y="1539290"/>
        <a:ext cx="807117" cy="345907"/>
      </dsp:txXfrm>
    </dsp:sp>
    <dsp:sp modelId="{AC67BBE6-9B82-4D3D-BF22-48713AF46E9C}">
      <dsp:nvSpPr>
        <dsp:cNvPr id="0" name=""/>
        <dsp:cNvSpPr/>
      </dsp:nvSpPr>
      <dsp:spPr>
        <a:xfrm rot="5400000">
          <a:off x="4951785" y="-3102160"/>
          <a:ext cx="935910" cy="922524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100000"/>
            </a:lnSpc>
            <a:spcBef>
              <a:spcPct val="0"/>
            </a:spcBef>
            <a:spcAft>
              <a:spcPct val="15000"/>
            </a:spcAft>
            <a:buChar char="•"/>
          </a:pPr>
          <a:r>
            <a:rPr lang="en-US" sz="1200" kern="1200" dirty="0">
              <a:latin typeface="Helvetica" charset="0"/>
              <a:cs typeface="Helvetica" charset="0"/>
            </a:rPr>
            <a:t>Handling NA values</a:t>
          </a:r>
        </a:p>
        <a:p>
          <a:pPr marL="114300" lvl="1" indent="-114300" algn="l" defTabSz="533400">
            <a:lnSpc>
              <a:spcPct val="100000"/>
            </a:lnSpc>
            <a:spcBef>
              <a:spcPct val="0"/>
            </a:spcBef>
            <a:spcAft>
              <a:spcPct val="15000"/>
            </a:spcAft>
            <a:buChar char="•"/>
          </a:pPr>
          <a:r>
            <a:rPr lang="en-US" sz="1200" kern="1200" dirty="0">
              <a:latin typeface="Helvetica" charset="0"/>
              <a:cs typeface="Helvetica" charset="0"/>
              <a:sym typeface="+mn-ea"/>
            </a:rPr>
            <a:t>Adding new features</a:t>
          </a:r>
          <a:endParaRPr lang="en-US" sz="1200" kern="1200" dirty="0">
            <a:latin typeface="Helvetica" charset="0"/>
            <a:cs typeface="Helvetica" charset="0"/>
          </a:endParaRPr>
        </a:p>
        <a:p>
          <a:pPr marL="114300" lvl="1" indent="-114300" algn="l" defTabSz="533400">
            <a:lnSpc>
              <a:spcPct val="100000"/>
            </a:lnSpc>
            <a:spcBef>
              <a:spcPct val="0"/>
            </a:spcBef>
            <a:spcAft>
              <a:spcPct val="15000"/>
            </a:spcAft>
            <a:buChar char="•"/>
          </a:pPr>
          <a:r>
            <a:rPr lang="en-US" sz="1200" kern="1200" dirty="0">
              <a:latin typeface="Helvetica" charset="0"/>
              <a:cs typeface="Helvetica" charset="0"/>
              <a:sym typeface="+mn-ea"/>
            </a:rPr>
            <a:t>Dimensionality Reduction</a:t>
          </a:r>
          <a:endParaRPr lang="en-US" sz="1200" kern="1200" dirty="0">
            <a:latin typeface="Helvetica" charset="0"/>
            <a:cs typeface="Helvetica" charset="0"/>
          </a:endParaRPr>
        </a:p>
        <a:p>
          <a:pPr marL="114300" lvl="1" indent="-114300" algn="l" defTabSz="533400">
            <a:lnSpc>
              <a:spcPct val="100000"/>
            </a:lnSpc>
            <a:spcBef>
              <a:spcPct val="0"/>
            </a:spcBef>
            <a:spcAft>
              <a:spcPct val="15000"/>
            </a:spcAft>
            <a:buChar char="•"/>
          </a:pPr>
          <a:r>
            <a:rPr lang="en-US" sz="1200" kern="1200" dirty="0">
              <a:latin typeface="Helvetica" charset="0"/>
              <a:cs typeface="Helvetica" charset="0"/>
            </a:rPr>
            <a:t>Dealing with categorical values</a:t>
          </a:r>
        </a:p>
        <a:p>
          <a:pPr marL="114300" lvl="1" indent="-114300" algn="l" defTabSz="533400">
            <a:lnSpc>
              <a:spcPct val="100000"/>
            </a:lnSpc>
            <a:spcBef>
              <a:spcPct val="0"/>
            </a:spcBef>
            <a:spcAft>
              <a:spcPct val="15000"/>
            </a:spcAft>
            <a:buChar char="•"/>
          </a:pPr>
          <a:endParaRPr lang="en-US" sz="1200" kern="1200" dirty="0">
            <a:latin typeface="Helvetica" charset="0"/>
            <a:cs typeface="Helvetica" charset="0"/>
          </a:endParaRPr>
        </a:p>
      </dsp:txBody>
      <dsp:txXfrm rot="-5400000">
        <a:off x="807117" y="1088195"/>
        <a:ext cx="9179560" cy="844536"/>
      </dsp:txXfrm>
    </dsp:sp>
    <dsp:sp modelId="{95C8A2DE-C1F8-4D5A-A3A4-1DC2FA1C0073}">
      <dsp:nvSpPr>
        <dsp:cNvPr id="0" name=""/>
        <dsp:cNvSpPr/>
      </dsp:nvSpPr>
      <dsp:spPr>
        <a:xfrm rot="5400000">
          <a:off x="-172953" y="2347517"/>
          <a:ext cx="1153024" cy="80711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dirty="0">
              <a:sym typeface="+mn-ea"/>
            </a:rPr>
            <a:t>Outlier Reduction</a:t>
          </a:r>
          <a:endParaRPr lang="en-US" sz="1100" kern="1200" dirty="0"/>
        </a:p>
      </dsp:txBody>
      <dsp:txXfrm rot="-5400000">
        <a:off x="1" y="2578123"/>
        <a:ext cx="807117" cy="345907"/>
      </dsp:txXfrm>
    </dsp:sp>
    <dsp:sp modelId="{BE17FEF5-EEE1-41BB-96FD-8FBB3FCF3860}">
      <dsp:nvSpPr>
        <dsp:cNvPr id="0" name=""/>
        <dsp:cNvSpPr/>
      </dsp:nvSpPr>
      <dsp:spPr>
        <a:xfrm rot="5400000">
          <a:off x="5045008" y="-2063327"/>
          <a:ext cx="749465" cy="922524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100000"/>
            </a:lnSpc>
            <a:spcBef>
              <a:spcPct val="0"/>
            </a:spcBef>
            <a:spcAft>
              <a:spcPct val="15000"/>
            </a:spcAft>
            <a:buChar char="•"/>
          </a:pPr>
          <a:r>
            <a:rPr sz="1300" kern="1200" dirty="0">
              <a:latin typeface="Helvetica" charset="0"/>
              <a:cs typeface="Helvetica" charset="0"/>
              <a:sym typeface="+mn-ea"/>
            </a:rPr>
            <a:t>R</a:t>
          </a:r>
          <a:r>
            <a:rPr lang="en-US" sz="1300" kern="1200" dirty="0">
              <a:latin typeface="Helvetica" charset="0"/>
              <a:cs typeface="Helvetica" charset="0"/>
              <a:sym typeface="+mn-ea"/>
            </a:rPr>
            <a:t>emoving of extreme values that deviate from other observations on data</a:t>
          </a:r>
          <a:endParaRPr lang="en-US" sz="1300" kern="1200" dirty="0">
            <a:latin typeface="Helvetica" charset="0"/>
            <a:cs typeface="Helvetica" charset="0"/>
          </a:endParaRPr>
        </a:p>
      </dsp:txBody>
      <dsp:txXfrm rot="-5400000">
        <a:off x="807117" y="2211150"/>
        <a:ext cx="9188661" cy="676293"/>
      </dsp:txXfrm>
    </dsp:sp>
    <dsp:sp modelId="{8A3CA9C7-B98B-4326-82E7-701605FFE12B}">
      <dsp:nvSpPr>
        <dsp:cNvPr id="0" name=""/>
        <dsp:cNvSpPr/>
      </dsp:nvSpPr>
      <dsp:spPr>
        <a:xfrm rot="5400000">
          <a:off x="-172953" y="3386350"/>
          <a:ext cx="1153024" cy="80711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dirty="0">
              <a:latin typeface="Helvetica" charset="0"/>
              <a:cs typeface="Helvetica" charset="0"/>
            </a:rPr>
            <a:t>Building a model</a:t>
          </a:r>
        </a:p>
      </dsp:txBody>
      <dsp:txXfrm rot="-5400000">
        <a:off x="1" y="3616956"/>
        <a:ext cx="807117" cy="345907"/>
      </dsp:txXfrm>
    </dsp:sp>
    <dsp:sp modelId="{5DED0B89-1FD2-4837-8681-CBF83E823558}">
      <dsp:nvSpPr>
        <dsp:cNvPr id="0" name=""/>
        <dsp:cNvSpPr/>
      </dsp:nvSpPr>
      <dsp:spPr>
        <a:xfrm rot="5400000">
          <a:off x="5045008" y="-1024493"/>
          <a:ext cx="749465" cy="922524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100000"/>
            </a:lnSpc>
            <a:spcBef>
              <a:spcPct val="0"/>
            </a:spcBef>
            <a:spcAft>
              <a:spcPct val="15000"/>
            </a:spcAft>
            <a:buChar char="•"/>
          </a:pPr>
          <a:r>
            <a:rPr lang="en-US" sz="1300" kern="1200" dirty="0">
              <a:latin typeface="Helvetica" charset="0"/>
              <a:cs typeface="Helvetica" charset="0"/>
            </a:rPr>
            <a:t>Forming a Training and Testing </a:t>
          </a:r>
          <a:r>
            <a:rPr lang="en-US" sz="1300" kern="1200" dirty="0">
              <a:latin typeface="Helvetica" charset="0"/>
              <a:cs typeface="Helvetica" charset="0"/>
              <a:sym typeface="+mn-ea"/>
            </a:rPr>
            <a:t>Dataset </a:t>
          </a:r>
          <a:endParaRPr lang="en-US" sz="1300" kern="1200" dirty="0">
            <a:latin typeface="Helvetica" charset="0"/>
            <a:cs typeface="Helvetica" charset="0"/>
          </a:endParaRPr>
        </a:p>
      </dsp:txBody>
      <dsp:txXfrm rot="-5400000">
        <a:off x="807117" y="3249984"/>
        <a:ext cx="9188661" cy="676293"/>
      </dsp:txXfrm>
    </dsp:sp>
    <dsp:sp modelId="{EE573953-8484-4043-8C72-25990AC986F5}">
      <dsp:nvSpPr>
        <dsp:cNvPr id="0" name=""/>
        <dsp:cNvSpPr/>
      </dsp:nvSpPr>
      <dsp:spPr>
        <a:xfrm rot="5400000">
          <a:off x="-172953" y="4425184"/>
          <a:ext cx="1153024" cy="80711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dirty="0"/>
            <a:t>Train the Model</a:t>
          </a:r>
        </a:p>
      </dsp:txBody>
      <dsp:txXfrm rot="-5400000">
        <a:off x="1" y="4655790"/>
        <a:ext cx="807117" cy="345907"/>
      </dsp:txXfrm>
    </dsp:sp>
    <dsp:sp modelId="{29141CC3-7FD7-4555-B572-5BC0C9DC35F8}">
      <dsp:nvSpPr>
        <dsp:cNvPr id="0" name=""/>
        <dsp:cNvSpPr/>
      </dsp:nvSpPr>
      <dsp:spPr>
        <a:xfrm rot="5400000">
          <a:off x="5045008" y="14339"/>
          <a:ext cx="749465" cy="922524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100000"/>
            </a:lnSpc>
            <a:spcBef>
              <a:spcPct val="0"/>
            </a:spcBef>
            <a:spcAft>
              <a:spcPct val="15000"/>
            </a:spcAft>
            <a:buChar char="•"/>
          </a:pPr>
          <a:r>
            <a:rPr lang="en-US" sz="1300" kern="1200" dirty="0"/>
            <a:t>Using Machine Learning Algorithm which in this case Multiple Linear Regression </a:t>
          </a:r>
        </a:p>
        <a:p>
          <a:pPr marL="114300" lvl="1" indent="-114300" algn="l" defTabSz="577850">
            <a:lnSpc>
              <a:spcPct val="100000"/>
            </a:lnSpc>
            <a:spcBef>
              <a:spcPct val="0"/>
            </a:spcBef>
            <a:spcAft>
              <a:spcPct val="15000"/>
            </a:spcAft>
            <a:buChar char="•"/>
          </a:pPr>
          <a:r>
            <a:rPr lang="en-US" sz="1300" kern="1200" dirty="0"/>
            <a:t>Based on the generated graphs, predict the prices of the house</a:t>
          </a:r>
        </a:p>
      </dsp:txBody>
      <dsp:txXfrm rot="-5400000">
        <a:off x="807117" y="4288816"/>
        <a:ext cx="9188661" cy="67629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9569" cy="6858000"/>
          </a:xfrm>
          <a:prstGeom prst="rect">
            <a:avLst/>
          </a:prstGeom>
          <a:noFill/>
          <a:ln w="9525">
            <a:noFill/>
          </a:ln>
        </p:spPr>
      </p:pic>
      <p:sp>
        <p:nvSpPr>
          <p:cNvPr id="2051" name="Rectangle 3"/>
          <p:cNvSpPr>
            <a:spLocks noGrp="1" noChangeArrowheads="1"/>
          </p:cNvSpPr>
          <p:nvPr>
            <p:ph type="ctrTitle"/>
          </p:nvPr>
        </p:nvSpPr>
        <p:spPr>
          <a:xfrm>
            <a:off x="624450" y="1196975"/>
            <a:ext cx="10943737" cy="1082675"/>
          </a:xfrm>
        </p:spPr>
        <p:txBody>
          <a:bodyPr/>
          <a:lstStyle>
            <a:lvl1pPr algn="ctr">
              <a:defRPr>
                <a:solidFill>
                  <a:schemeClr val="bg1"/>
                </a:solidFill>
              </a:defRPr>
            </a:lvl1pPr>
          </a:lstStyle>
          <a:p>
            <a:pPr lvl="0"/>
            <a:r>
              <a:rPr lang="en-US" altLang="zh-CN" noProof="0"/>
              <a:t>Click to edit Master title style</a:t>
            </a:r>
            <a:endParaRPr lang="en-US" altLang="zh-CN" noProof="0"/>
          </a:p>
        </p:txBody>
      </p:sp>
      <p:sp>
        <p:nvSpPr>
          <p:cNvPr id="2052" name="Rectangle 4"/>
          <p:cNvSpPr>
            <a:spLocks noGrp="1" noChangeArrowheads="1"/>
          </p:cNvSpPr>
          <p:nvPr>
            <p:ph type="subTitle" idx="1"/>
          </p:nvPr>
        </p:nvSpPr>
        <p:spPr>
          <a:xfrm>
            <a:off x="626566" y="2422525"/>
            <a:ext cx="10950088" cy="1752600"/>
          </a:xfrm>
        </p:spPr>
        <p:txBody>
          <a:bodyPr/>
          <a:lstStyle>
            <a:lvl1pPr marL="0" indent="0" algn="ctr">
              <a:buFontTx/>
              <a:buNone/>
              <a:defRPr>
                <a:solidFill>
                  <a:schemeClr val="bg1"/>
                </a:solidFill>
              </a:defRPr>
            </a:lvl1pPr>
          </a:lstStyle>
          <a:p>
            <a:pPr lvl="0"/>
            <a:r>
              <a:rPr lang="en-US" altLang="zh-CN" noProof="0"/>
              <a:t>Click to edit Master subtitle style</a:t>
            </a:r>
            <a:endParaRPr lang="en-US" altLang="zh-CN" noProof="0"/>
          </a:p>
        </p:txBody>
      </p:sp>
      <p:sp>
        <p:nvSpPr>
          <p:cNvPr id="9" name="Rectangle 5"/>
          <p:cNvSpPr>
            <a:spLocks noGrp="1" noChangeArrowheads="1"/>
          </p:cNvSpPr>
          <p:nvPr>
            <p:ph type="dt" sz="half" idx="2"/>
          </p:nvPr>
        </p:nvSpPr>
        <p:spPr bwMode="auto">
          <a:xfrm>
            <a:off x="609632" y="6245225"/>
            <a:ext cx="2844948"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817" y="6245225"/>
            <a:ext cx="3861001"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8055" y="6245225"/>
            <a:ext cx="2844948"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660" y="190500"/>
            <a:ext cx="2743343" cy="593725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32" y="190500"/>
            <a:ext cx="8026818" cy="59372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94" y="1709738"/>
            <a:ext cx="10516148"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94" y="4589463"/>
            <a:ext cx="10516148"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32" y="1174750"/>
            <a:ext cx="5385080" cy="4953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923" y="1174750"/>
            <a:ext cx="5385080" cy="4953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61" y="365125"/>
            <a:ext cx="10516148"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40361" y="1681163"/>
            <a:ext cx="51585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40361" y="2505075"/>
            <a:ext cx="5158585"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521" y="1681163"/>
            <a:ext cx="51839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521" y="2505075"/>
            <a:ext cx="51839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61" y="457200"/>
            <a:ext cx="3932971"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987" y="987425"/>
            <a:ext cx="617252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40361" y="2057400"/>
            <a:ext cx="393297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61" y="457200"/>
            <a:ext cx="3932971"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987" y="987425"/>
            <a:ext cx="6172521"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61" y="2057400"/>
            <a:ext cx="393297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2"/>
          <a:stretch>
            <a:fillRect/>
          </a:stretch>
        </p:blipFill>
        <p:spPr>
          <a:xfrm>
            <a:off x="0" y="0"/>
            <a:ext cx="12209569" cy="6858000"/>
          </a:xfrm>
          <a:prstGeom prst="rect">
            <a:avLst/>
          </a:prstGeom>
          <a:noFill/>
          <a:ln w="9525">
            <a:noFill/>
          </a:ln>
        </p:spPr>
      </p:pic>
      <p:sp>
        <p:nvSpPr>
          <p:cNvPr id="1027" name="Rectangle 3"/>
          <p:cNvSpPr>
            <a:spLocks noGrp="1"/>
          </p:cNvSpPr>
          <p:nvPr>
            <p:ph type="title"/>
          </p:nvPr>
        </p:nvSpPr>
        <p:spPr>
          <a:xfrm>
            <a:off x="609632" y="190500"/>
            <a:ext cx="10973372" cy="582613"/>
          </a:xfrm>
          <a:prstGeom prst="rect">
            <a:avLst/>
          </a:prstGeom>
          <a:noFill/>
          <a:ln w="9525">
            <a:noFill/>
          </a:ln>
        </p:spPr>
        <p:txBody>
          <a:bodyPr anchor="ctr"/>
          <a:lstStyle/>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32" y="1174750"/>
            <a:ext cx="10973372" cy="4953000"/>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32" y="6245225"/>
            <a:ext cx="2844948"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817" y="6245225"/>
            <a:ext cx="3861001"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8055" y="6245225"/>
            <a:ext cx="2844948"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1216025"/>
            <a:ext cx="9572625" cy="2388235"/>
          </a:xfrm>
        </p:spPr>
        <p:txBody>
          <a:bodyPr>
            <a:normAutofit/>
          </a:bodyPr>
          <a:lstStyle/>
          <a:p>
            <a:r>
              <a:rPr lang="en-US" sz="4265" b="1" dirty="0">
                <a:latin typeface="Helvetica" charset="0"/>
                <a:ea typeface="SimSun" panose="02010600030101010101" pitchFamily="2" charset="-122"/>
                <a:cs typeface="Helvetica" charset="0"/>
                <a:sym typeface="+mn-ea"/>
              </a:rPr>
              <a:t>PRICE PREDICTION OF HOUSES USING REGRESSION TECHNIQUES</a:t>
            </a:r>
            <a:br>
              <a:rPr lang="en-US" sz="4265" b="1" dirty="0">
                <a:latin typeface="SimSun" panose="02010600030101010101" pitchFamily="2" charset="-122"/>
                <a:ea typeface="SimSun" panose="02010600030101010101" pitchFamily="2" charset="-122"/>
                <a:cs typeface="rockwell" charset="0"/>
                <a:sym typeface="+mn-ea"/>
              </a:rPr>
            </a:br>
            <a:endParaRPr lang="en-US" sz="4265" b="1" dirty="0">
              <a:latin typeface="SimSun" panose="02010600030101010101" pitchFamily="2" charset="-122"/>
              <a:ea typeface="SimSun" panose="02010600030101010101" pitchFamily="2" charset="-122"/>
              <a:cs typeface="rockwell" charset="0"/>
              <a:sym typeface="+mn-ea"/>
            </a:endParaRPr>
          </a:p>
        </p:txBody>
      </p:sp>
      <p:sp>
        <p:nvSpPr>
          <p:cNvPr id="3" name="Subtitle 2"/>
          <p:cNvSpPr>
            <a:spLocks noGrp="1"/>
          </p:cNvSpPr>
          <p:nvPr>
            <p:ph type="subTitle" idx="1"/>
          </p:nvPr>
        </p:nvSpPr>
        <p:spPr>
          <a:xfrm>
            <a:off x="7540625" y="5311140"/>
            <a:ext cx="4542155" cy="1484630"/>
          </a:xfrm>
        </p:spPr>
        <p:txBody>
          <a:bodyPr>
            <a:noAutofit/>
          </a:bodyPr>
          <a:lstStyle/>
          <a:p>
            <a:pPr algn="l"/>
            <a:r>
              <a:rPr lang="en-US" sz="2000" dirty="0">
                <a:solidFill>
                  <a:schemeClr val="tx1"/>
                </a:solidFill>
                <a:latin typeface="Helvetica" charset="0"/>
                <a:cs typeface="Helvetica" charset="0"/>
              </a:rPr>
              <a:t>Presented By:</a:t>
            </a:r>
            <a:endParaRPr lang="en-US" sz="2000" dirty="0">
              <a:solidFill>
                <a:schemeClr val="tx1"/>
              </a:solidFill>
              <a:latin typeface="Helvetica" charset="0"/>
              <a:cs typeface="Helvetica" charset="0"/>
            </a:endParaRPr>
          </a:p>
          <a:p>
            <a:pPr marL="285750" indent="-285750" algn="l">
              <a:buFont typeface="Wingdings" panose="05000000000000000000" charset="0"/>
              <a:buChar char="v"/>
            </a:pPr>
            <a:r>
              <a:rPr lang="en-US" sz="2000" dirty="0">
                <a:solidFill>
                  <a:schemeClr val="tx1"/>
                </a:solidFill>
                <a:latin typeface="Helvetica" charset="0"/>
                <a:cs typeface="Helvetica" charset="0"/>
              </a:rPr>
              <a:t>Mohit Toppo (BE/10290/16)</a:t>
            </a:r>
            <a:endParaRPr lang="en-US" sz="2000" dirty="0">
              <a:solidFill>
                <a:schemeClr val="tx1"/>
              </a:solidFill>
              <a:latin typeface="Helvetica" charset="0"/>
              <a:cs typeface="Helvetica" charset="0"/>
            </a:endParaRPr>
          </a:p>
          <a:p>
            <a:pPr marL="285750" indent="-285750" algn="l">
              <a:buFont typeface="Wingdings" panose="05000000000000000000" charset="0"/>
              <a:buChar char="v"/>
            </a:pPr>
            <a:r>
              <a:rPr lang="en-US" sz="2000" dirty="0" err="1">
                <a:solidFill>
                  <a:schemeClr val="tx1"/>
                </a:solidFill>
                <a:latin typeface="Helvetica" charset="0"/>
                <a:cs typeface="Helvetica" charset="0"/>
              </a:rPr>
              <a:t>Pratyush</a:t>
            </a:r>
            <a:r>
              <a:rPr lang="en-US" sz="2000">
                <a:solidFill>
                  <a:schemeClr val="tx1"/>
                </a:solidFill>
                <a:latin typeface="Helvetica" charset="0"/>
                <a:cs typeface="Helvetica" charset="0"/>
              </a:rPr>
              <a:t> Nigel Baxla (BE/10469/16)</a:t>
            </a:r>
            <a:endParaRPr lang="en-US" sz="2000">
              <a:solidFill>
                <a:schemeClr val="tx1"/>
              </a:solidFill>
              <a:latin typeface="Helvetica" charset="0"/>
              <a:cs typeface="Helvetica" charset="0"/>
            </a:endParaRPr>
          </a:p>
          <a:p>
            <a:pPr marL="285750" indent="-285750" algn="l">
              <a:buFont typeface="Wingdings" panose="05000000000000000000" charset="0"/>
              <a:buChar char="v"/>
            </a:pPr>
            <a:r>
              <a:rPr lang="en-US" sz="2000">
                <a:solidFill>
                  <a:schemeClr val="tx1"/>
                </a:solidFill>
                <a:latin typeface="Helvetica" charset="0"/>
                <a:cs typeface="Helvetica" charset="0"/>
              </a:rPr>
              <a:t>Animesh Purty (BE/10556/16)</a:t>
            </a:r>
            <a:endParaRPr lang="en-US" sz="2000">
              <a:solidFill>
                <a:schemeClr val="tx1"/>
              </a:solidFill>
              <a:latin typeface="Helvetica" charset="0"/>
              <a:cs typeface="Helvetica" charset="0"/>
            </a:endParaRPr>
          </a:p>
        </p:txBody>
      </p:sp>
      <p:sp>
        <p:nvSpPr>
          <p:cNvPr id="4" name="Text Box 3"/>
          <p:cNvSpPr txBox="1"/>
          <p:nvPr/>
        </p:nvSpPr>
        <p:spPr>
          <a:xfrm>
            <a:off x="853440" y="5311140"/>
            <a:ext cx="3258185" cy="706755"/>
          </a:xfrm>
          <a:prstGeom prst="rect">
            <a:avLst/>
          </a:prstGeom>
          <a:noFill/>
        </p:spPr>
        <p:txBody>
          <a:bodyPr wrap="square" rtlCol="0">
            <a:spAutoFit/>
          </a:bodyPr>
          <a:p>
            <a:r>
              <a:rPr lang="en-US" sz="2000">
                <a:latin typeface="Helvetica" charset="0"/>
                <a:cs typeface="Helvetica" charset="0"/>
              </a:rPr>
              <a:t>Under the guidance of: </a:t>
            </a:r>
            <a:endParaRPr lang="en-US" sz="2000">
              <a:latin typeface="Helvetica" charset="0"/>
              <a:cs typeface="Helvetica" charset="0"/>
            </a:endParaRPr>
          </a:p>
          <a:p>
            <a:r>
              <a:rPr lang="en-US" sz="2000">
                <a:latin typeface="Helvetica" charset="0"/>
                <a:cs typeface="Helvetica" charset="0"/>
              </a:rPr>
              <a:t>Dr. V.K Jha</a:t>
            </a:r>
            <a:endParaRPr lang="en-US" sz="2000">
              <a:latin typeface="Helvetica" charset="0"/>
              <a:cs typeface="Helvetica"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32" y="419100"/>
            <a:ext cx="10973372" cy="582613"/>
          </a:xfrm>
        </p:spPr>
        <p:txBody>
          <a:bodyPr/>
          <a:lstStyle/>
          <a:p>
            <a:r>
              <a:rPr lang="en-US" sz="4000" b="1" u="sng"/>
              <a:t>Training And Testing Data</a:t>
            </a:r>
            <a:endParaRPr lang="en-US" sz="4000" b="1" u="sng"/>
          </a:p>
        </p:txBody>
      </p:sp>
      <p:pic>
        <p:nvPicPr>
          <p:cNvPr id="4" name="Content Placeholder 3"/>
          <p:cNvPicPr>
            <a:picLocks noGrp="1" noChangeAspect="1"/>
          </p:cNvPicPr>
          <p:nvPr>
            <p:ph idx="1"/>
          </p:nvPr>
        </p:nvPicPr>
        <p:blipFill>
          <a:blip r:embed="rId1">
            <a:clrChange>
              <a:clrFrom>
                <a:srgbClr val="FFFFFF">
                  <a:alpha val="100000"/>
                </a:srgbClr>
              </a:clrFrom>
              <a:clrTo>
                <a:srgbClr val="FFFFFF">
                  <a:alpha val="100000"/>
                  <a:alpha val="0"/>
                </a:srgbClr>
              </a:clrTo>
            </a:clrChange>
          </a:blip>
          <a:stretch>
            <a:fillRect/>
          </a:stretch>
        </p:blipFill>
        <p:spPr>
          <a:xfrm>
            <a:off x="2663825" y="1656131"/>
            <a:ext cx="5635625" cy="48025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32" y="304800"/>
            <a:ext cx="10973372" cy="582613"/>
          </a:xfrm>
        </p:spPr>
        <p:txBody>
          <a:bodyPr/>
          <a:p>
            <a:r>
              <a:rPr lang="en-US" altLang="en-US" sz="4000" b="1" u="sng" dirty="0">
                <a:ln>
                  <a:noFill/>
                </a:ln>
                <a:solidFill>
                  <a:srgbClr val="333333"/>
                </a:solidFill>
                <a:effectLst/>
                <a:latin typeface="Helvetica" charset="0"/>
                <a:cs typeface="Helvetica" charset="0"/>
                <a:sym typeface="+mn-ea"/>
              </a:rPr>
              <a:t>Linear Regression</a:t>
            </a:r>
            <a:endParaRPr kumimoji="0" lang="en-US" altLang="en-US" sz="4000" b="1" i="0" u="sng" strike="noStrike" cap="none" normalizeH="0" baseline="0" dirty="0">
              <a:ln>
                <a:noFill/>
              </a:ln>
              <a:solidFill>
                <a:srgbClr val="333333"/>
              </a:solidFill>
              <a:effectLst/>
              <a:latin typeface="Helvetica" charset="0"/>
              <a:cs typeface="Helvetica" charset="0"/>
              <a:sym typeface="+mn-ea"/>
            </a:endParaRPr>
          </a:p>
        </p:txBody>
      </p:sp>
      <p:sp>
        <p:nvSpPr>
          <p:cNvPr id="6" name="Content Placeholder 5"/>
          <p:cNvSpPr>
            <a:spLocks noGrp="1"/>
          </p:cNvSpPr>
          <p:nvPr>
            <p:ph idx="1"/>
          </p:nvPr>
        </p:nvSpPr>
        <p:spPr>
          <a:xfrm>
            <a:off x="609600" y="1156970"/>
            <a:ext cx="10210800" cy="5443855"/>
          </a:xfrm>
        </p:spPr>
        <p:txBody>
          <a:bodyPr/>
          <a:p>
            <a:pPr marL="0" marR="0" lvl="0" indent="0" algn="l" defTabSz="914400" rtl="0" eaLnBrk="0" fontAlgn="base" latinLnBrk="0" hangingPunct="0">
              <a:lnSpc>
                <a:spcPct val="100000"/>
              </a:lnSpc>
              <a:spcBef>
                <a:spcPct val="0"/>
              </a:spcBef>
              <a:spcAft>
                <a:spcPct val="0"/>
              </a:spcAft>
              <a:buClrTx/>
              <a:buSzTx/>
              <a:buFontTx/>
              <a:buNone/>
            </a:pPr>
            <a:r>
              <a:rPr lang="en-US" altLang="en-US" sz="2000" b="1" dirty="0">
                <a:ln>
                  <a:noFill/>
                </a:ln>
                <a:solidFill>
                  <a:srgbClr val="595858"/>
                </a:solidFill>
                <a:effectLst/>
                <a:latin typeface="Helvetica" charset="0"/>
                <a:cs typeface="Helvetica" charset="0"/>
                <a:sym typeface="+mn-ea"/>
              </a:rPr>
              <a:t>Linear regression</a:t>
            </a:r>
            <a:r>
              <a:rPr lang="en-US" altLang="en-US" sz="2000" dirty="0">
                <a:ln>
                  <a:noFill/>
                </a:ln>
                <a:solidFill>
                  <a:srgbClr val="595858"/>
                </a:solidFill>
                <a:effectLst/>
                <a:latin typeface="Helvetica" charset="0"/>
                <a:cs typeface="Helvetica" charset="0"/>
                <a:sym typeface="+mn-ea"/>
              </a:rPr>
              <a:t> is the simplest and most widely used statistical technique for predictive modeling. It basically gives us an equation, where we have our features as independent variables, on which our target variable is dependent upon.</a:t>
            </a:r>
            <a:endParaRPr kumimoji="0" lang="en-US" altLang="en-US" sz="2000" b="0" i="0" u="none" strike="noStrike" cap="none" normalizeH="0" baseline="0" dirty="0">
              <a:ln>
                <a:noFill/>
              </a:ln>
              <a:solidFill>
                <a:schemeClr val="tx1"/>
              </a:solidFill>
              <a:effectLst/>
              <a:latin typeface="Helvetica" charset="0"/>
              <a:cs typeface="Helvetica"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sz="2000" dirty="0">
                <a:ln>
                  <a:noFill/>
                </a:ln>
                <a:solidFill>
                  <a:srgbClr val="595858"/>
                </a:solidFill>
                <a:effectLst/>
                <a:latin typeface="Helvetica" charset="0"/>
                <a:cs typeface="Helvetica" charset="0"/>
                <a:sym typeface="+mn-ea"/>
              </a:rPr>
              <a:t>Linear regression equation looks like this:</a:t>
            </a:r>
            <a:endParaRPr kumimoji="0" lang="en-US" altLang="en-US" sz="2000" b="0" i="0" u="none" strike="noStrike" cap="none" normalizeH="0" baseline="0" dirty="0">
              <a:ln>
                <a:noFill/>
              </a:ln>
              <a:solidFill>
                <a:schemeClr val="tx1"/>
              </a:solidFill>
              <a:effectLst/>
              <a:latin typeface="Helvetica" charset="0"/>
              <a:cs typeface="Helvetica"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sz="2000" dirty="0">
                <a:ln>
                  <a:noFill/>
                </a:ln>
                <a:solidFill>
                  <a:srgbClr val="595858"/>
                </a:solidFill>
                <a:effectLst/>
                <a:latin typeface="Helvetica" charset="0"/>
                <a:cs typeface="Helvetica" charset="0"/>
                <a:sym typeface="+mn-ea"/>
              </a:rPr>
              <a:t>                             </a:t>
            </a:r>
            <a:endParaRPr kumimoji="0" lang="en-US" altLang="en-US" sz="2000" b="0" i="0" u="none" strike="noStrike" cap="none" normalizeH="0" baseline="0" dirty="0">
              <a:ln>
                <a:noFill/>
              </a:ln>
              <a:solidFill>
                <a:srgbClr val="595858"/>
              </a:solidFill>
              <a:effectLst/>
              <a:latin typeface="Helvetica" charset="0"/>
              <a:cs typeface="Helvetica"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2000" dirty="0">
              <a:solidFill>
                <a:srgbClr val="595858"/>
              </a:solidFill>
              <a:latin typeface="Helvetica" charset="0"/>
              <a:cs typeface="Helvetica"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rgbClr val="595858"/>
              </a:solidFill>
              <a:effectLst/>
              <a:latin typeface="Helvetica" charset="0"/>
              <a:cs typeface="Helvetica"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sz="2000" dirty="0">
                <a:ln>
                  <a:noFill/>
                </a:ln>
                <a:solidFill>
                  <a:srgbClr val="595858"/>
                </a:solidFill>
                <a:effectLst/>
                <a:latin typeface="Helvetica" charset="0"/>
                <a:cs typeface="Helvetica" charset="0"/>
                <a:sym typeface="+mn-ea"/>
              </a:rPr>
              <a:t>Here, we have Y as our dependent variable, X’s are the independent variables and all thetas are the coefficients. Coefficients are basically the weights assigned to the features, based on their importance. </a:t>
            </a:r>
            <a:endParaRPr lang="en-US" altLang="en-US" sz="2000" dirty="0">
              <a:ln>
                <a:noFill/>
              </a:ln>
              <a:solidFill>
                <a:srgbClr val="595858"/>
              </a:solidFill>
              <a:effectLst/>
              <a:latin typeface="Helvetica" charset="0"/>
              <a:cs typeface="Helvetica" charset="0"/>
              <a:sym typeface="+mn-ea"/>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2000" dirty="0">
              <a:ln>
                <a:noFill/>
              </a:ln>
              <a:solidFill>
                <a:srgbClr val="595858"/>
              </a:solidFill>
              <a:effectLst/>
              <a:latin typeface="Helvetica" charset="0"/>
              <a:cs typeface="Helvetica" charset="0"/>
              <a:sym typeface="+mn-ea"/>
            </a:endParaRPr>
          </a:p>
          <a:p>
            <a:pPr marL="0" indent="0">
              <a:buNone/>
            </a:pPr>
            <a:endParaRPr lang="en-US" sz="2000" b="1" dirty="0">
              <a:latin typeface="Helvetica" charset="0"/>
              <a:cs typeface="Helvetica" charset="0"/>
            </a:endParaRPr>
          </a:p>
          <a:p>
            <a:pPr marL="0" indent="0">
              <a:buNone/>
            </a:pPr>
            <a:endParaRPr lang="en-US" sz="2000">
              <a:latin typeface="Helvetica" charset="0"/>
              <a:cs typeface="Helvetica" charset="0"/>
            </a:endParaRPr>
          </a:p>
        </p:txBody>
      </p:sp>
      <p:pic>
        <p:nvPicPr>
          <p:cNvPr id="4100" name="Picture 4"/>
          <p:cNvPicPr>
            <a:picLocks noChangeAspect="1" noChangeArrowheads="1"/>
          </p:cNvPicPr>
          <p:nvPr/>
        </p:nvPicPr>
        <p:blipFill>
          <a:blip r:embed="rId1">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a:stretch>
            <a:fillRect/>
          </a:stretch>
        </p:blipFill>
        <p:spPr bwMode="auto">
          <a:xfrm>
            <a:off x="4411345" y="2503805"/>
            <a:ext cx="2228850" cy="6292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32" y="331470"/>
            <a:ext cx="10973372" cy="582613"/>
          </a:xfrm>
        </p:spPr>
        <p:txBody>
          <a:bodyPr/>
          <a:p>
            <a:r>
              <a:rPr lang="en-US" sz="4000" b="1" u="sng" dirty="0">
                <a:solidFill>
                  <a:srgbClr val="333333"/>
                </a:solidFill>
                <a:latin typeface="Helvetica" charset="0"/>
                <a:cs typeface="Helvetica" charset="0"/>
                <a:sym typeface="+mn-ea"/>
              </a:rPr>
              <a:t>Ridge Regression</a:t>
            </a:r>
            <a:endParaRPr lang="en-US" sz="4000" b="1" u="sng" dirty="0">
              <a:solidFill>
                <a:srgbClr val="333333"/>
              </a:solidFill>
              <a:latin typeface="Helvetica" charset="0"/>
              <a:cs typeface="Helvetica" charset="0"/>
              <a:sym typeface="+mn-ea"/>
            </a:endParaRPr>
          </a:p>
        </p:txBody>
      </p:sp>
      <p:sp>
        <p:nvSpPr>
          <p:cNvPr id="5" name="Content Placeholder 4"/>
          <p:cNvSpPr>
            <a:spLocks noGrp="1"/>
          </p:cNvSpPr>
          <p:nvPr>
            <p:ph idx="1"/>
          </p:nvPr>
        </p:nvSpPr>
        <p:spPr>
          <a:xfrm>
            <a:off x="609600" y="1174750"/>
            <a:ext cx="10483215" cy="5277485"/>
          </a:xfrm>
        </p:spPr>
        <p:txBody>
          <a:bodyPr/>
          <a:p>
            <a:pPr marL="0" indent="0">
              <a:buNone/>
            </a:pPr>
            <a:r>
              <a:rPr lang="en-US" sz="2000" b="1" dirty="0">
                <a:solidFill>
                  <a:srgbClr val="595858"/>
                </a:solidFill>
                <a:latin typeface="Helvetica" charset="0"/>
                <a:cs typeface="Helvetica" charset="0"/>
                <a:sym typeface="+mn-ea"/>
              </a:rPr>
              <a:t>Ridge Regression</a:t>
            </a:r>
            <a:r>
              <a:rPr lang="en-US" sz="2000" dirty="0">
                <a:solidFill>
                  <a:srgbClr val="595858"/>
                </a:solidFill>
                <a:latin typeface="Helvetica" charset="0"/>
                <a:cs typeface="Helvetica" charset="0"/>
                <a:sym typeface="+mn-ea"/>
              </a:rPr>
              <a:t> is a technique used when the data suffers from multicollinearity (independent variables are highly correlated). In multicollinearity, even though the least squares estimates (OLS) are unbiased, their variances are large which deviates the observed value far from the true value. By adding a degree of bias to the regression estimates, ridge regression reduces the standard errors.</a:t>
            </a:r>
            <a:endParaRPr lang="en-US" sz="2000" dirty="0">
              <a:solidFill>
                <a:srgbClr val="595858"/>
              </a:solidFill>
              <a:latin typeface="Helvetica" charset="0"/>
              <a:cs typeface="Helvetica" charset="0"/>
            </a:endParaRPr>
          </a:p>
          <a:p>
            <a:pPr algn="just"/>
            <a:endParaRPr lang="en-US" sz="2000" b="0" i="0" dirty="0">
              <a:solidFill>
                <a:srgbClr val="595858"/>
              </a:solidFill>
              <a:effectLst/>
              <a:latin typeface="Helvetica" charset="0"/>
              <a:cs typeface="Helvetica" charset="0"/>
            </a:endParaRPr>
          </a:p>
          <a:p>
            <a:pPr marL="0" indent="0" algn="just">
              <a:buNone/>
            </a:pPr>
            <a:r>
              <a:rPr lang="en-US" sz="2000" b="0" i="0" dirty="0">
                <a:solidFill>
                  <a:srgbClr val="595858"/>
                </a:solidFill>
                <a:effectLst/>
                <a:latin typeface="Helvetica" charset="0"/>
                <a:cs typeface="Helvetica" charset="0"/>
              </a:rPr>
              <a:t>			The sum of the squared residuals + </a:t>
            </a:r>
            <a:r>
              <a:rPr lang="en-US" sz="2000" b="0" i="0" dirty="0">
                <a:solidFill>
                  <a:srgbClr val="595858"/>
                </a:solidFill>
                <a:effectLst/>
                <a:latin typeface="Arial" panose="020B0604020202020204" pitchFamily="34" charset="0"/>
                <a:cs typeface="Arial" panose="020B0604020202020204" pitchFamily="34" charset="0"/>
              </a:rPr>
              <a:t>λ x the slope²</a:t>
            </a:r>
            <a:endParaRPr lang="en-US" sz="2000" b="0" i="0" dirty="0">
              <a:solidFill>
                <a:srgbClr val="595858"/>
              </a:solidFill>
              <a:effectLst/>
              <a:latin typeface="Helvetica" charset="0"/>
              <a:cs typeface="Helvetica" charset="0"/>
            </a:endParaRPr>
          </a:p>
          <a:p>
            <a:pPr marL="0" indent="0" algn="just">
              <a:buNone/>
            </a:pPr>
            <a:endParaRPr lang="en-US" sz="2000" b="1" dirty="0">
              <a:solidFill>
                <a:srgbClr val="333333"/>
              </a:solidFill>
              <a:latin typeface="poppins"/>
              <a:sym typeface="+mn-ea"/>
            </a:endParaRPr>
          </a:p>
          <a:p>
            <a:pPr marL="0" indent="0" algn="just">
              <a:buNone/>
            </a:pPr>
            <a:r>
              <a:rPr lang="en-US" sz="2000" b="1" dirty="0">
                <a:solidFill>
                  <a:srgbClr val="333333"/>
                </a:solidFill>
                <a:latin typeface="Helvetica" charset="0"/>
                <a:cs typeface="Helvetica" charset="0"/>
                <a:sym typeface="+mn-ea"/>
              </a:rPr>
              <a:t>Important Points:</a:t>
            </a:r>
            <a:endParaRPr lang="en-US" sz="2000" b="1" dirty="0">
              <a:solidFill>
                <a:srgbClr val="333333"/>
              </a:solidFill>
              <a:latin typeface="Helvetica" charset="0"/>
              <a:cs typeface="Helvetica" charset="0"/>
            </a:endParaRPr>
          </a:p>
          <a:p>
            <a:pPr>
              <a:buFont typeface="Arial" panose="020B0604020202020204" pitchFamily="34" charset="0"/>
              <a:buChar char="•"/>
            </a:pPr>
            <a:r>
              <a:rPr lang="en-US" sz="2000" dirty="0">
                <a:solidFill>
                  <a:srgbClr val="595858"/>
                </a:solidFill>
                <a:latin typeface="Helvetica" charset="0"/>
                <a:cs typeface="Helvetica" charset="0"/>
                <a:sym typeface="+mn-ea"/>
              </a:rPr>
              <a:t>The assumptions of this regression is same as least squared regression except normality is not to be assumed</a:t>
            </a:r>
            <a:endParaRPr lang="en-US" sz="2000" dirty="0">
              <a:solidFill>
                <a:srgbClr val="595858"/>
              </a:solidFill>
              <a:latin typeface="Helvetica" charset="0"/>
              <a:cs typeface="Helvetica" charset="0"/>
            </a:endParaRPr>
          </a:p>
          <a:p>
            <a:pPr>
              <a:buFont typeface="Arial" panose="020B0604020202020204" pitchFamily="34" charset="0"/>
              <a:buChar char="•"/>
            </a:pPr>
            <a:r>
              <a:rPr lang="en-US" sz="2000" dirty="0">
                <a:solidFill>
                  <a:srgbClr val="595858"/>
                </a:solidFill>
                <a:latin typeface="Helvetica" charset="0"/>
                <a:cs typeface="Helvetica" charset="0"/>
                <a:sym typeface="+mn-ea"/>
              </a:rPr>
              <a:t>Ridge regression shrinks the value of coefficients but doesn’t reaches zero, which suggests no feature selection feature</a:t>
            </a:r>
            <a:endParaRPr lang="en-US" sz="2000" dirty="0">
              <a:solidFill>
                <a:srgbClr val="595858"/>
              </a:solidFill>
              <a:latin typeface="Helvetica" charset="0"/>
              <a:cs typeface="Helvetica" charset="0"/>
            </a:endParaRPr>
          </a:p>
          <a:p>
            <a:pPr>
              <a:buFont typeface="Arial" panose="020B0604020202020204" pitchFamily="34" charset="0"/>
              <a:buChar char="•"/>
            </a:pPr>
            <a:r>
              <a:rPr lang="en-US" sz="2000" dirty="0">
                <a:solidFill>
                  <a:srgbClr val="595858"/>
                </a:solidFill>
                <a:latin typeface="Helvetica" charset="0"/>
                <a:cs typeface="Helvetica" charset="0"/>
                <a:sym typeface="+mn-ea"/>
              </a:rPr>
              <a:t>This is a regularization method and uses  I2 regularization</a:t>
            </a:r>
            <a:endParaRPr lang="en-US" sz="2000">
              <a:latin typeface="Helvetica" charset="0"/>
              <a:cs typeface="Helvetica"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3" name="Rectangle 2"/>
          <p:cNvSpPr/>
          <p:nvPr/>
        </p:nvSpPr>
        <p:spPr>
          <a:xfrm>
            <a:off x="680720" y="268605"/>
            <a:ext cx="9786620" cy="706755"/>
          </a:xfrm>
          <a:prstGeom prst="rect">
            <a:avLst/>
          </a:prstGeom>
        </p:spPr>
        <p:txBody>
          <a:bodyPr wrap="square">
            <a:spAutoFit/>
          </a:bodyPr>
          <a:lstStyle/>
          <a:p>
            <a:r>
              <a:rPr lang="en-IN" sz="4000" b="1" u="sng" dirty="0">
                <a:solidFill>
                  <a:srgbClr val="333333"/>
                </a:solidFill>
                <a:latin typeface="Helvetica" charset="0"/>
                <a:cs typeface="Helvetica" charset="0"/>
              </a:rPr>
              <a:t>Lasso Regression</a:t>
            </a:r>
            <a:endParaRPr lang="en-IN" sz="4000" b="1" i="0" u="sng" dirty="0">
              <a:solidFill>
                <a:srgbClr val="333333"/>
              </a:solidFill>
              <a:effectLst/>
              <a:latin typeface="Helvetica" charset="0"/>
              <a:cs typeface="Helvetica" charset="0"/>
            </a:endParaRPr>
          </a:p>
        </p:txBody>
      </p:sp>
      <p:sp useBgFill="1">
        <p:nvSpPr>
          <p:cNvPr id="5" name="Rectangle 2"/>
          <p:cNvSpPr>
            <a:spLocks noChangeArrowheads="1"/>
          </p:cNvSpPr>
          <p:nvPr/>
        </p:nvSpPr>
        <p:spPr bwMode="auto">
          <a:xfrm>
            <a:off x="742315" y="1223963"/>
            <a:ext cx="9884410" cy="273812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rgbClr val="333333"/>
                </a:solidFill>
                <a:effectLst/>
                <a:latin typeface="Helvetica" charset="0"/>
                <a:cs typeface="Helvetica" charset="0"/>
              </a:rPr>
              <a:t>Lasso</a:t>
            </a:r>
            <a:r>
              <a:rPr kumimoji="0" lang="en-US" altLang="en-US" sz="2000" i="0" u="none" strike="noStrike" cap="none" normalizeH="0" baseline="0" dirty="0">
                <a:ln>
                  <a:noFill/>
                </a:ln>
                <a:solidFill>
                  <a:srgbClr val="333333"/>
                </a:solidFill>
                <a:effectLst/>
                <a:latin typeface="Helvetica" charset="0"/>
                <a:cs typeface="Helvetica" charset="0"/>
              </a:rPr>
              <a:t> performs a so called  l1 </a:t>
            </a:r>
            <a:r>
              <a:rPr kumimoji="0" lang="en-US" altLang="en-US" sz="2000" i="0" u="none" strike="noStrike" cap="none" normalizeH="0" baseline="0" dirty="0" err="1">
                <a:ln>
                  <a:noFill/>
                </a:ln>
                <a:solidFill>
                  <a:srgbClr val="333333"/>
                </a:solidFill>
                <a:effectLst/>
                <a:latin typeface="Helvetica" charset="0"/>
                <a:cs typeface="Helvetica" charset="0"/>
              </a:rPr>
              <a:t>regularization</a:t>
            </a:r>
            <a:r>
              <a:rPr kumimoji="0" lang="en-US" altLang="en-US" sz="2000" i="0" u="none" strike="noStrike" cap="none" normalizeH="0" baseline="0" dirty="0">
                <a:ln>
                  <a:noFill/>
                </a:ln>
                <a:solidFill>
                  <a:srgbClr val="333333"/>
                </a:solidFill>
                <a:effectLst/>
                <a:latin typeface="Helvetica" charset="0"/>
                <a:cs typeface="Helvetica" charset="0"/>
              </a:rPr>
              <a:t>(a process of introducing additional information in order to prevent overfitting), i.e. adds penalty equivalent to absolute value of the magnitude of coefficients.</a:t>
            </a:r>
            <a:endParaRPr kumimoji="0" lang="en-US" altLang="en-US" sz="2000" i="0" u="none" strike="noStrike" cap="none" normalizeH="0" baseline="0" dirty="0">
              <a:ln>
                <a:noFill/>
              </a:ln>
              <a:solidFill>
                <a:schemeClr val="tx1"/>
              </a:solidFill>
              <a:effectLst/>
              <a:latin typeface="Helvetica" charset="0"/>
              <a:cs typeface="Helvetica"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i="0" u="none" strike="noStrike" cap="none" normalizeH="0" baseline="0" dirty="0">
                <a:ln>
                  <a:noFill/>
                </a:ln>
                <a:solidFill>
                  <a:srgbClr val="333333"/>
                </a:solidFill>
                <a:effectLst/>
                <a:latin typeface="Helvetica" charset="0"/>
                <a:cs typeface="Helvetica" charset="0"/>
              </a:rPr>
              <a:t>In particular, the minimization objective does not only include the residual sum of squares (RSS) - like in the OLS regression setting - but also the sum of the absolute value of coefficients</a:t>
            </a:r>
            <a:r>
              <a:rPr kumimoji="0" lang="en-US" altLang="en-US" sz="1600" b="0" i="0" u="none" strike="noStrike" cap="none" normalizeH="0" baseline="0" dirty="0">
                <a:ln>
                  <a:noFill/>
                </a:ln>
                <a:solidFill>
                  <a:srgbClr val="333333"/>
                </a:solidFill>
                <a:effectLst/>
                <a:latin typeface="Karla"/>
              </a:rPr>
              <a:t>.</a:t>
            </a:r>
            <a:endParaRPr kumimoji="0" lang="en-US" altLang="en-US" sz="1600" b="0" i="0" u="none" strike="noStrike" cap="none" normalizeH="0" baseline="0" dirty="0">
              <a:ln>
                <a:noFill/>
              </a:ln>
              <a:solidFill>
                <a:srgbClr val="333333"/>
              </a:solidFill>
              <a:effectLst/>
              <a:latin typeface="Karla"/>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chemeClr val="tx1"/>
                </a:solidFill>
                <a:effectLst/>
              </a:rPr>
              <a:t>			</a:t>
            </a:r>
            <a:r>
              <a:rPr kumimoji="0" lang="en-US" altLang="en-US" sz="2000" b="0" i="0" u="none" strike="noStrike" cap="none" normalizeH="0" baseline="0" dirty="0">
                <a:ln>
                  <a:noFill/>
                </a:ln>
                <a:solidFill>
                  <a:schemeClr val="tx1"/>
                </a:solidFill>
                <a:effectLst/>
                <a:latin typeface="Helvetica" charset="0"/>
                <a:cs typeface="Helvetica" charset="0"/>
              </a:rPr>
              <a:t>The </a:t>
            </a:r>
            <a:r>
              <a:rPr kumimoji="0" lang="en-US" altLang="en-US" sz="2000" b="0" i="0" u="none" strike="noStrike" cap="none" normalizeH="0" baseline="0" dirty="0">
                <a:ln>
                  <a:noFill/>
                </a:ln>
                <a:solidFill>
                  <a:schemeClr val="tx1"/>
                </a:solidFill>
                <a:effectLst/>
                <a:latin typeface="Helvetica" charset="0"/>
                <a:cs typeface="Helvetica" charset="0"/>
              </a:rPr>
              <a:t>sum of squared residuals + </a:t>
            </a:r>
            <a:r>
              <a:rPr lang="en-US" sz="2000" dirty="0">
                <a:solidFill>
                  <a:srgbClr val="595858"/>
                </a:solidFill>
                <a:effectLst/>
                <a:cs typeface="Arial" panose="020B0604020202020204" pitchFamily="34" charset="0"/>
                <a:sym typeface="+mn-ea"/>
              </a:rPr>
              <a:t>λ x |the slope|</a:t>
            </a:r>
            <a:endParaRPr kumimoji="0" lang="en-US" altLang="en-US" sz="2000" b="0" i="0" u="none" strike="noStrike" cap="none" normalizeH="0" baseline="0" dirty="0">
              <a:ln>
                <a:noFill/>
              </a:ln>
              <a:solidFill>
                <a:schemeClr val="tx1"/>
              </a:solidFill>
              <a:effectLst/>
              <a:latin typeface="Helvetica" charset="0"/>
              <a:cs typeface="Helvetica"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600" b="0" i="0" u="none" strike="noStrike" cap="none" normalizeH="0" baseline="0" dirty="0">
              <a:ln>
                <a:noFill/>
              </a:ln>
              <a:solidFill>
                <a:schemeClr val="tx1"/>
              </a:solidFill>
              <a:effectLst/>
            </a:endParaRPr>
          </a:p>
        </p:txBody>
      </p:sp>
      <p:sp>
        <p:nvSpPr>
          <p:cNvPr id="7" name="Rectangle 6"/>
          <p:cNvSpPr/>
          <p:nvPr/>
        </p:nvSpPr>
        <p:spPr>
          <a:xfrm>
            <a:off x="681355" y="4060825"/>
            <a:ext cx="9883775" cy="2522855"/>
          </a:xfrm>
          <a:prstGeom prst="rect">
            <a:avLst/>
          </a:prstGeom>
        </p:spPr>
        <p:txBody>
          <a:bodyPr wrap="square">
            <a:spAutoFit/>
          </a:bodyPr>
          <a:lstStyle/>
          <a:p>
            <a:pPr marL="342900" indent="-342900">
              <a:buFont typeface="Arial" panose="020B0604020202020204" pitchFamily="34" charset="0"/>
              <a:buChar char="•"/>
            </a:pPr>
            <a:r>
              <a:rPr lang="en-US" sz="2000" dirty="0">
                <a:solidFill>
                  <a:srgbClr val="595858"/>
                </a:solidFill>
                <a:latin typeface="Helvetica" charset="0"/>
                <a:cs typeface="Helvetica" charset="0"/>
              </a:rPr>
              <a:t>The assumptions of lasso regression is same as least squared regression except normality is not to be assumed</a:t>
            </a:r>
            <a:endParaRPr lang="en-US" sz="2000" dirty="0">
              <a:solidFill>
                <a:srgbClr val="595858"/>
              </a:solidFill>
              <a:latin typeface="Helvetica" charset="0"/>
              <a:cs typeface="Helvetica" charset="0"/>
            </a:endParaRPr>
          </a:p>
          <a:p>
            <a:pPr marL="342900" indent="-342900">
              <a:buFont typeface="Arial" panose="020B0604020202020204" pitchFamily="34" charset="0"/>
              <a:buChar char="•"/>
            </a:pPr>
            <a:r>
              <a:rPr lang="en-US" sz="2000" dirty="0">
                <a:solidFill>
                  <a:srgbClr val="595858"/>
                </a:solidFill>
                <a:latin typeface="Helvetica" charset="0"/>
                <a:cs typeface="Helvetica" charset="0"/>
              </a:rPr>
              <a:t>Lasso Regression shrinks coefficients to zero (exactly zero), which certainly helps in feature selection</a:t>
            </a:r>
            <a:endParaRPr lang="en-US" sz="2000" dirty="0">
              <a:solidFill>
                <a:srgbClr val="595858"/>
              </a:solidFill>
              <a:latin typeface="Helvetica" charset="0"/>
              <a:cs typeface="Helvetica" charset="0"/>
            </a:endParaRPr>
          </a:p>
          <a:p>
            <a:pPr marL="342900" indent="-342900">
              <a:buFont typeface="Arial" panose="020B0604020202020204" pitchFamily="34" charset="0"/>
              <a:buChar char="•"/>
            </a:pPr>
            <a:r>
              <a:rPr lang="en-US" sz="2000" dirty="0">
                <a:solidFill>
                  <a:srgbClr val="595858"/>
                </a:solidFill>
                <a:latin typeface="Helvetica" charset="0"/>
                <a:cs typeface="Helvetica" charset="0"/>
              </a:rPr>
              <a:t>Lasso is a regularization method and uses I1 regularization</a:t>
            </a:r>
            <a:r>
              <a:rPr lang="en-US" sz="2000" b="1" dirty="0">
                <a:solidFill>
                  <a:schemeClr val="tx1"/>
                </a:solidFill>
                <a:latin typeface="Helvetica" charset="0"/>
                <a:cs typeface="Helvetica" charset="0"/>
              </a:rPr>
              <a:t> </a:t>
            </a:r>
            <a:endParaRPr lang="en-US" sz="2000" b="1" dirty="0">
              <a:solidFill>
                <a:schemeClr val="tx1"/>
              </a:solidFill>
              <a:latin typeface="Helvetica" charset="0"/>
              <a:cs typeface="Helvetica" charset="0"/>
            </a:endParaRPr>
          </a:p>
          <a:p>
            <a:pPr marL="342900" indent="-342900">
              <a:buFont typeface="Arial" panose="020B0604020202020204" pitchFamily="34" charset="0"/>
              <a:buChar char="•"/>
            </a:pPr>
            <a:r>
              <a:rPr lang="en-US" sz="2000" dirty="0">
                <a:solidFill>
                  <a:srgbClr val="595858"/>
                </a:solidFill>
                <a:latin typeface="Helvetica" charset="0"/>
                <a:cs typeface="Helvetica" charset="0"/>
              </a:rPr>
              <a:t>If group of predictors are highly correlated, lasso picks only one of them and shrinks the others to zero</a:t>
            </a:r>
            <a:endParaRPr lang="en-US" sz="2000" dirty="0">
              <a:solidFill>
                <a:srgbClr val="595858"/>
              </a:solidFill>
              <a:latin typeface="Helvetica" charset="0"/>
              <a:cs typeface="Helvetica" charset="0"/>
            </a:endParaRPr>
          </a:p>
          <a:p>
            <a:pPr marL="285750" indent="-285750">
              <a:buNone/>
            </a:pPr>
            <a:r>
              <a:rPr lang="en-US" dirty="0">
                <a:solidFill>
                  <a:srgbClr val="595858"/>
                </a:solidFill>
                <a:latin typeface="roboto"/>
              </a:rPr>
              <a:t> </a:t>
            </a:r>
            <a:endParaRPr lang="en-US" b="0" i="0" dirty="0">
              <a:solidFill>
                <a:srgbClr val="595858"/>
              </a:solidFill>
              <a:effectLst/>
              <a:latin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3515" y="346710"/>
            <a:ext cx="11568430" cy="583565"/>
          </a:xfrm>
          <a:prstGeom prst="rect">
            <a:avLst/>
          </a:prstGeom>
        </p:spPr>
        <p:txBody>
          <a:bodyPr wrap="square">
            <a:spAutoFit/>
          </a:bodyPr>
          <a:lstStyle/>
          <a:p>
            <a:r>
              <a:rPr lang="en-US" sz="3200" b="1" u="sng" dirty="0">
                <a:solidFill>
                  <a:schemeClr val="tx1"/>
                </a:solidFill>
                <a:latin typeface="Helvetica" charset="0"/>
              </a:rPr>
              <a:t>Comparision between Linear, Ridge and Lasso Regression</a:t>
            </a:r>
            <a:endParaRPr lang="en-US" sz="3200" b="1" i="0" u="sng" dirty="0">
              <a:solidFill>
                <a:schemeClr val="tx1"/>
              </a:solidFill>
              <a:effectLst/>
              <a:latin typeface="Helvetica" charset="0"/>
            </a:endParaRPr>
          </a:p>
        </p:txBody>
      </p:sp>
      <p:sp>
        <p:nvSpPr>
          <p:cNvPr id="4" name="Rectangle 3"/>
          <p:cNvSpPr/>
          <p:nvPr/>
        </p:nvSpPr>
        <p:spPr>
          <a:xfrm>
            <a:off x="262890" y="1256665"/>
            <a:ext cx="3585210" cy="3692525"/>
          </a:xfrm>
          <a:prstGeom prst="rect">
            <a:avLst/>
          </a:prstGeom>
        </p:spPr>
        <p:txBody>
          <a:bodyPr wrap="square">
            <a:spAutoFit/>
          </a:bodyPr>
          <a:lstStyle/>
          <a:p>
            <a:r>
              <a:rPr lang="en-US" dirty="0">
                <a:solidFill>
                  <a:srgbClr val="222222"/>
                </a:solidFill>
                <a:latin typeface="Helvetica" charset="0"/>
              </a:rPr>
              <a:t> </a:t>
            </a:r>
            <a:r>
              <a:rPr lang="en-US" b="1" dirty="0">
                <a:solidFill>
                  <a:srgbClr val="222222"/>
                </a:solidFill>
                <a:latin typeface="Helvetica" charset="0"/>
              </a:rPr>
              <a:t>Linear regression</a:t>
            </a:r>
            <a:r>
              <a:rPr lang="en-US" dirty="0">
                <a:solidFill>
                  <a:srgbClr val="222222"/>
                </a:solidFill>
                <a:latin typeface="Helvetica" charset="0"/>
              </a:rPr>
              <a:t> is a simple technique to implement. In this technique, the dependent variable is continuous, independent variable(s) can be continuous or discrete, and nature of regression line is linear.</a:t>
            </a:r>
            <a:endParaRPr lang="en-US" dirty="0">
              <a:solidFill>
                <a:srgbClr val="222222"/>
              </a:solidFill>
              <a:latin typeface="Helvetica" charset="0"/>
            </a:endParaRPr>
          </a:p>
          <a:p>
            <a:r>
              <a:rPr lang="en-US" dirty="0">
                <a:solidFill>
                  <a:srgbClr val="222222"/>
                </a:solidFill>
                <a:latin typeface="Helvetica" charset="0"/>
              </a:rPr>
              <a:t>Linear Regression establishes a relationship between dependent variable (Y) and one or more independent variables (X)using a best fit straight line (also known as regression line).</a:t>
            </a:r>
            <a:endParaRPr lang="en-US" dirty="0">
              <a:solidFill>
                <a:srgbClr val="222222"/>
              </a:solidFill>
              <a:latin typeface="Helvetica" charset="0"/>
            </a:endParaRPr>
          </a:p>
        </p:txBody>
      </p:sp>
      <p:sp>
        <p:nvSpPr>
          <p:cNvPr id="5" name="Rectangle 4"/>
          <p:cNvSpPr/>
          <p:nvPr/>
        </p:nvSpPr>
        <p:spPr>
          <a:xfrm>
            <a:off x="3997325" y="1256665"/>
            <a:ext cx="3814445" cy="3415030"/>
          </a:xfrm>
          <a:prstGeom prst="rect">
            <a:avLst/>
          </a:prstGeom>
        </p:spPr>
        <p:txBody>
          <a:bodyPr wrap="square">
            <a:spAutoFit/>
          </a:bodyPr>
          <a:lstStyle/>
          <a:p>
            <a:r>
              <a:rPr lang="en-US" b="1" dirty="0">
                <a:solidFill>
                  <a:srgbClr val="222222"/>
                </a:solidFill>
                <a:latin typeface="Helvetica" charset="0"/>
              </a:rPr>
              <a:t>Ridge Regression</a:t>
            </a:r>
            <a:r>
              <a:rPr lang="en-US" dirty="0">
                <a:solidFill>
                  <a:srgbClr val="222222"/>
                </a:solidFill>
                <a:latin typeface="Helvetica" charset="0"/>
              </a:rPr>
              <a:t> is a technique used when the data suffers from multicollinearity ( independent variables are highly correlated).</a:t>
            </a:r>
            <a:br>
              <a:rPr lang="en-US" dirty="0"/>
            </a:br>
            <a:r>
              <a:rPr lang="en-US" dirty="0">
                <a:solidFill>
                  <a:srgbClr val="222222"/>
                </a:solidFill>
                <a:latin typeface="Helvetica" charset="0"/>
              </a:rPr>
              <a:t>In multicollinearity, even though the least squares estimates (OLS) are unbiased, their variances are large which deviates the observed value</a:t>
            </a:r>
            <a:br>
              <a:rPr lang="en-US" dirty="0"/>
            </a:br>
            <a:r>
              <a:rPr lang="en-US" dirty="0">
                <a:solidFill>
                  <a:srgbClr val="222222"/>
                </a:solidFill>
                <a:latin typeface="Helvetica" charset="0"/>
              </a:rPr>
              <a:t>far from the true value. By adding a degree of bias to the regression estimates, ridge regression reduces the standard errors.</a:t>
            </a:r>
            <a:endParaRPr lang="en-IN" dirty="0"/>
          </a:p>
        </p:txBody>
      </p:sp>
      <p:sp>
        <p:nvSpPr>
          <p:cNvPr id="6" name="Rectangle 5"/>
          <p:cNvSpPr/>
          <p:nvPr/>
        </p:nvSpPr>
        <p:spPr>
          <a:xfrm>
            <a:off x="8050530" y="1256665"/>
            <a:ext cx="4023995" cy="3692525"/>
          </a:xfrm>
          <a:prstGeom prst="rect">
            <a:avLst/>
          </a:prstGeom>
        </p:spPr>
        <p:txBody>
          <a:bodyPr wrap="square">
            <a:spAutoFit/>
          </a:bodyPr>
          <a:lstStyle/>
          <a:p>
            <a:r>
              <a:rPr lang="en-US" b="1" dirty="0">
                <a:solidFill>
                  <a:srgbClr val="222222"/>
                </a:solidFill>
                <a:latin typeface="Helvetica" charset="0"/>
              </a:rPr>
              <a:t>Lasso (Least Absolute Shrinkage and Selection Operator)</a:t>
            </a:r>
            <a:r>
              <a:rPr lang="en-US" dirty="0">
                <a:solidFill>
                  <a:srgbClr val="222222"/>
                </a:solidFill>
                <a:latin typeface="Helvetica" charset="0"/>
              </a:rPr>
              <a:t>differs from ridge regression in a way that it uses absolute values in the penalty function, instead of squares. This leads to penalizing values which causes some of the parameter estimates to turn out exactly zero. Larger the penalty applied,</a:t>
            </a:r>
            <a:br>
              <a:rPr lang="en-US" dirty="0"/>
            </a:br>
            <a:r>
              <a:rPr lang="en-US" dirty="0">
                <a:solidFill>
                  <a:srgbClr val="222222"/>
                </a:solidFill>
                <a:latin typeface="Helvetica" charset="0"/>
              </a:rPr>
              <a:t>further the estimates get shrunk towards absolute zero. This results to variable selection out of given n variables.</a:t>
            </a:r>
            <a:endParaRPr lang="en-IN" dirty="0"/>
          </a:p>
        </p:txBody>
      </p:sp>
      <p:pic>
        <p:nvPicPr>
          <p:cNvPr id="2" name="Picture 1" descr="linear accuracy"/>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262890" y="4949190"/>
            <a:ext cx="3585210" cy="1470660"/>
          </a:xfrm>
          <a:prstGeom prst="rect">
            <a:avLst/>
          </a:prstGeom>
        </p:spPr>
      </p:pic>
      <p:pic>
        <p:nvPicPr>
          <p:cNvPr id="7" name="Picture 6" descr="ridge accuracy"/>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3997325" y="4949825"/>
            <a:ext cx="3724910" cy="1470025"/>
          </a:xfrm>
          <a:prstGeom prst="rect">
            <a:avLst/>
          </a:prstGeom>
        </p:spPr>
      </p:pic>
      <p:pic>
        <p:nvPicPr>
          <p:cNvPr id="8" name="Picture 7" descr="lasso accuracy"/>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8050530" y="4949825"/>
            <a:ext cx="3796030" cy="14700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8997" y="230505"/>
            <a:ext cx="10973372" cy="582613"/>
          </a:xfrm>
        </p:spPr>
        <p:txBody>
          <a:bodyPr/>
          <a:p>
            <a:r>
              <a:rPr lang="en-US" sz="4000" b="1" u="sng">
                <a:latin typeface="Helvetica" charset="0"/>
                <a:cs typeface="Helvetica" charset="0"/>
              </a:rPr>
              <a:t>Conclusion</a:t>
            </a:r>
            <a:endParaRPr lang="en-US" sz="4000" b="1" u="sng">
              <a:latin typeface="Helvetica" charset="0"/>
              <a:cs typeface="Helvetica" charset="0"/>
            </a:endParaRPr>
          </a:p>
        </p:txBody>
      </p:sp>
      <p:sp>
        <p:nvSpPr>
          <p:cNvPr id="3" name="Content Placeholder 2"/>
          <p:cNvSpPr>
            <a:spLocks noGrp="1"/>
          </p:cNvSpPr>
          <p:nvPr>
            <p:ph idx="1"/>
          </p:nvPr>
        </p:nvSpPr>
        <p:spPr>
          <a:xfrm>
            <a:off x="608965" y="1026795"/>
            <a:ext cx="10789920" cy="1257300"/>
          </a:xfrm>
        </p:spPr>
        <p:txBody>
          <a:bodyPr/>
          <a:p>
            <a:pPr marL="0" indent="0">
              <a:buNone/>
            </a:pPr>
            <a:r>
              <a:rPr lang="en-US" sz="1800">
                <a:latin typeface="Helvetica" charset="0"/>
                <a:cs typeface="Helvetica" charset="0"/>
              </a:rPr>
              <a:t>The results shows that even though </a:t>
            </a:r>
            <a:r>
              <a:rPr lang="en-US" sz="1800" b="1">
                <a:latin typeface="Helvetica" charset="0"/>
                <a:cs typeface="Helvetica" charset="0"/>
              </a:rPr>
              <a:t>Linear Regression</a:t>
            </a:r>
            <a:r>
              <a:rPr lang="en-US" sz="1800">
                <a:latin typeface="Helvetica" charset="0"/>
                <a:cs typeface="Helvetica" charset="0"/>
              </a:rPr>
              <a:t> and </a:t>
            </a:r>
            <a:r>
              <a:rPr lang="en-US" sz="1800" b="1">
                <a:latin typeface="Helvetica" charset="0"/>
                <a:cs typeface="Helvetica" charset="0"/>
              </a:rPr>
              <a:t>Ridge Regression</a:t>
            </a:r>
            <a:r>
              <a:rPr lang="en-US" sz="1800">
                <a:latin typeface="Helvetica" charset="0"/>
                <a:cs typeface="Helvetica" charset="0"/>
              </a:rPr>
              <a:t> having same accuracy, </a:t>
            </a:r>
            <a:r>
              <a:rPr lang="en-US" sz="1800" b="1">
                <a:latin typeface="Helvetica" charset="0"/>
                <a:cs typeface="Helvetica" charset="0"/>
              </a:rPr>
              <a:t>84.83%</a:t>
            </a:r>
            <a:r>
              <a:rPr lang="en-US" sz="1800">
                <a:latin typeface="Helvetica" charset="0"/>
                <a:cs typeface="Helvetica" charset="0"/>
              </a:rPr>
              <a:t> and </a:t>
            </a:r>
            <a:r>
              <a:rPr lang="en-US" sz="1800" b="1">
                <a:latin typeface="Helvetica" charset="0"/>
                <a:cs typeface="Helvetica" charset="0"/>
              </a:rPr>
              <a:t>84.82%</a:t>
            </a:r>
            <a:r>
              <a:rPr lang="en-US" sz="1800">
                <a:latin typeface="Helvetica" charset="0"/>
                <a:cs typeface="Helvetica" charset="0"/>
              </a:rPr>
              <a:t> respectively, predict different prices for same property with just slight difference from each other. While on the other hand </a:t>
            </a:r>
            <a:r>
              <a:rPr lang="en-US" sz="1800" b="1">
                <a:latin typeface="Helvetica" charset="0"/>
                <a:cs typeface="Helvetica" charset="0"/>
              </a:rPr>
              <a:t>Lasso Regression</a:t>
            </a:r>
            <a:r>
              <a:rPr lang="en-US" sz="1800">
                <a:latin typeface="Helvetica" charset="0"/>
                <a:cs typeface="Helvetica" charset="0"/>
              </a:rPr>
              <a:t> having accuracy of </a:t>
            </a:r>
            <a:r>
              <a:rPr lang="en-US" sz="1800" b="1">
                <a:latin typeface="Helvetica" charset="0"/>
                <a:cs typeface="Helvetica" charset="0"/>
              </a:rPr>
              <a:t>80.79%</a:t>
            </a:r>
            <a:r>
              <a:rPr lang="en-US" sz="1800">
                <a:latin typeface="Helvetica" charset="0"/>
                <a:cs typeface="Helvetica" charset="0"/>
              </a:rPr>
              <a:t> predict a very different prices, that too with large differences with respect to other regression techniques.</a:t>
            </a:r>
            <a:endParaRPr lang="en-US" sz="1800">
              <a:latin typeface="Helvetica" charset="0"/>
              <a:cs typeface="Helvetica" charset="0"/>
            </a:endParaRPr>
          </a:p>
        </p:txBody>
      </p:sp>
      <p:pic>
        <p:nvPicPr>
          <p:cNvPr id="4" name="Picture 3" descr="comparision for all"/>
          <p:cNvPicPr>
            <a:picLocks noChangeAspect="1"/>
          </p:cNvPicPr>
          <p:nvPr/>
        </p:nvPicPr>
        <p:blipFill>
          <a:blip r:embed="rId1">
            <a:clrChange>
              <a:clrFrom>
                <a:srgbClr val="FFFFFF">
                  <a:alpha val="100000"/>
                </a:srgbClr>
              </a:clrFrom>
              <a:clrTo>
                <a:srgbClr val="FFFFFF">
                  <a:alpha val="100000"/>
                  <a:alpha val="0"/>
                </a:srgbClr>
              </a:clrTo>
            </a:clrChange>
          </a:blip>
          <a:srcRect l="8700" t="27780"/>
          <a:stretch>
            <a:fillRect/>
          </a:stretch>
        </p:blipFill>
        <p:spPr>
          <a:xfrm>
            <a:off x="2360295" y="2567940"/>
            <a:ext cx="7304405" cy="38417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8997" y="383540"/>
            <a:ext cx="10973372" cy="582613"/>
          </a:xfrm>
        </p:spPr>
        <p:txBody>
          <a:bodyPr/>
          <a:p>
            <a:r>
              <a:rPr lang="en-US" sz="4000" b="1" u="sng">
                <a:latin typeface="Helvetica" charset="0"/>
                <a:cs typeface="Helvetica" charset="0"/>
              </a:rPr>
              <a:t>Future Scope</a:t>
            </a:r>
            <a:endParaRPr lang="en-US" sz="4000" b="1" u="sng">
              <a:latin typeface="Helvetica" charset="0"/>
              <a:cs typeface="Helvetica" charset="0"/>
            </a:endParaRPr>
          </a:p>
        </p:txBody>
      </p:sp>
      <p:sp>
        <p:nvSpPr>
          <p:cNvPr id="3" name="Content Placeholder 2"/>
          <p:cNvSpPr>
            <a:spLocks noGrp="1"/>
          </p:cNvSpPr>
          <p:nvPr>
            <p:ph idx="1"/>
          </p:nvPr>
        </p:nvSpPr>
        <p:spPr>
          <a:xfrm>
            <a:off x="608965" y="1410970"/>
            <a:ext cx="10772140" cy="4286885"/>
          </a:xfrm>
        </p:spPr>
        <p:txBody>
          <a:bodyPr/>
          <a:p>
            <a:r>
              <a:rPr lang="en-US" sz="2400">
                <a:latin typeface="Helvetica" charset="0"/>
                <a:cs typeface="Helvetica" charset="0"/>
              </a:rPr>
              <a:t>Increasing and improving data set.</a:t>
            </a:r>
            <a:endParaRPr lang="en-US" sz="2400">
              <a:latin typeface="Helvetica" charset="0"/>
              <a:cs typeface="Helvetica" charset="0"/>
            </a:endParaRPr>
          </a:p>
          <a:p>
            <a:r>
              <a:rPr lang="en-US" sz="2400">
                <a:latin typeface="Helvetica" charset="0"/>
                <a:cs typeface="Helvetica" charset="0"/>
              </a:rPr>
              <a:t>Changing the dataset and finding the better topic model according to new dataset.</a:t>
            </a:r>
            <a:endParaRPr lang="en-US" sz="2400">
              <a:latin typeface="Helvetica" charset="0"/>
              <a:cs typeface="Helvetica" charset="0"/>
            </a:endParaRPr>
          </a:p>
          <a:p>
            <a:r>
              <a:rPr lang="en-US" sz="2400">
                <a:latin typeface="Helvetica" charset="0"/>
                <a:cs typeface="Helvetica" charset="0"/>
              </a:rPr>
              <a:t>Implementing different topic models.</a:t>
            </a:r>
            <a:endParaRPr lang="en-US" sz="2400">
              <a:latin typeface="Helvetica" charset="0"/>
              <a:cs typeface="Helvetica" charset="0"/>
            </a:endParaRPr>
          </a:p>
          <a:p>
            <a:r>
              <a:rPr lang="en-US" sz="2400">
                <a:latin typeface="Helvetica" charset="0"/>
                <a:cs typeface="Helvetica" charset="0"/>
              </a:rPr>
              <a:t>It can be used in Automobile Industries, Real Estate, Travel Agencies etc.</a:t>
            </a:r>
            <a:endParaRPr lang="en-US" sz="2400">
              <a:latin typeface="Helvetica" charset="0"/>
              <a:cs typeface="Helvetica"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noChangeArrowheads="1"/>
          </p:cNvSpPr>
          <p:nvPr>
            <p:ph type="ctrTitle"/>
          </p:nvPr>
        </p:nvSpPr>
        <p:spPr>
          <a:xfrm>
            <a:off x="519040" y="2347595"/>
            <a:ext cx="10943737" cy="1082675"/>
          </a:xfrm>
        </p:spPr>
        <p:txBody>
          <a:bodyPr/>
          <a:p>
            <a:r>
              <a:rPr lang="en-US" sz="6600">
                <a:latin typeface="Helvetica" charset="0"/>
                <a:cs typeface="Helvetica" charset="0"/>
              </a:rPr>
              <a:t>Thank You!</a:t>
            </a:r>
            <a:endParaRPr lang="en-US" sz="6600">
              <a:latin typeface="Helvetica" charset="0"/>
              <a:cs typeface="Helvetica"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u="sng">
                <a:solidFill>
                  <a:schemeClr val="tx1"/>
                </a:solidFill>
                <a:latin typeface="Helvetica" charset="0"/>
                <a:cs typeface="Helvetica" charset="0"/>
              </a:rPr>
              <a:t>Introduction</a:t>
            </a:r>
            <a:endParaRPr lang="en-US" sz="4000" b="1" u="sng">
              <a:solidFill>
                <a:schemeClr val="tx1"/>
              </a:solidFill>
              <a:latin typeface="Helvetica" charset="0"/>
              <a:cs typeface="Helvetica" charset="0"/>
            </a:endParaRPr>
          </a:p>
        </p:txBody>
      </p:sp>
      <p:sp>
        <p:nvSpPr>
          <p:cNvPr id="3" name="Content Placeholder 2"/>
          <p:cNvSpPr>
            <a:spLocks noGrp="1"/>
          </p:cNvSpPr>
          <p:nvPr>
            <p:ph sz="half" idx="1"/>
          </p:nvPr>
        </p:nvSpPr>
        <p:spPr>
          <a:xfrm>
            <a:off x="609600" y="1174750"/>
            <a:ext cx="5384800" cy="3917315"/>
          </a:xfrm>
        </p:spPr>
        <p:txBody>
          <a:bodyPr/>
          <a:lstStyle/>
          <a:p>
            <a:pPr marL="0" indent="0" algn="l">
              <a:buNone/>
            </a:pPr>
            <a:r>
              <a:rPr lang="en-US" sz="2400" b="1" dirty="0">
                <a:latin typeface="Helvetica" charset="0"/>
                <a:cs typeface="Helvetica" charset="0"/>
                <a:sym typeface="+mn-ea"/>
              </a:rPr>
              <a:t>Machine learning</a:t>
            </a:r>
            <a:r>
              <a:rPr lang="en-US" sz="2400" dirty="0">
                <a:latin typeface="Helvetica" charset="0"/>
                <a:cs typeface="Helvetica" charset="0"/>
                <a:sym typeface="+mn-ea"/>
              </a:rPr>
              <a:t> (</a:t>
            </a:r>
            <a:r>
              <a:rPr lang="en-US" sz="2400" b="1" dirty="0">
                <a:latin typeface="Helvetica" charset="0"/>
                <a:cs typeface="Helvetica" charset="0"/>
                <a:sym typeface="+mn-ea"/>
              </a:rPr>
              <a:t>ML</a:t>
            </a:r>
            <a:r>
              <a:rPr lang="en-US" sz="2400" dirty="0">
                <a:latin typeface="Helvetica" charset="0"/>
                <a:cs typeface="Helvetica" charset="0"/>
                <a:sym typeface="+mn-ea"/>
              </a:rPr>
              <a:t>): </a:t>
            </a:r>
            <a:endParaRPr lang="en-US" sz="2400" dirty="0">
              <a:latin typeface="Helvetica" charset="0"/>
              <a:cs typeface="Helvetica" charset="0"/>
              <a:sym typeface="+mn-ea"/>
            </a:endParaRPr>
          </a:p>
          <a:p>
            <a:pPr marL="0" indent="0" algn="l">
              <a:buNone/>
            </a:pPr>
            <a:r>
              <a:rPr lang="en-US" sz="2400" dirty="0">
                <a:latin typeface="Helvetica" charset="0"/>
                <a:cs typeface="Helvetica" charset="0"/>
                <a:sym typeface="+mn-ea"/>
              </a:rPr>
              <a:t>Machine learning is the science of getting computer to act without being explicitly programmed.Its a subset of Artificial Intellegence(AI).</a:t>
            </a:r>
            <a:endParaRPr lang="en-US" sz="2400" dirty="0">
              <a:latin typeface="Helvetica" charset="0"/>
              <a:cs typeface="Helvetica" charset="0"/>
              <a:sym typeface="+mn-ea"/>
            </a:endParaRPr>
          </a:p>
          <a:p>
            <a:pPr marL="0" indent="0" algn="l">
              <a:buNone/>
            </a:pPr>
            <a:r>
              <a:rPr lang="en-US" sz="2400" b="1" dirty="0">
                <a:latin typeface="Helvetica" charset="0"/>
                <a:cs typeface="Helvetica" charset="0"/>
                <a:sym typeface="+mn-ea"/>
              </a:rPr>
              <a:t>Machine Learning </a:t>
            </a:r>
            <a:r>
              <a:rPr lang="en-US" sz="2400" dirty="0">
                <a:latin typeface="Helvetica" charset="0"/>
                <a:cs typeface="Helvetica" charset="0"/>
                <a:sym typeface="+mn-ea"/>
              </a:rPr>
              <a:t>has given us self-driving cars, practical speech recognition, effective web search, and a vastly improved understanding of the human genome. </a:t>
            </a:r>
            <a:endParaRPr lang="en-US" sz="2400" dirty="0">
              <a:latin typeface="Helvetica" charset="0"/>
              <a:cs typeface="Helvetica" charset="0"/>
              <a:sym typeface="+mn-ea"/>
            </a:endParaRPr>
          </a:p>
          <a:p>
            <a:pPr marL="0" indent="0">
              <a:buNone/>
            </a:pPr>
            <a:endParaRPr lang="en-US" sz="2400" dirty="0">
              <a:latin typeface="Helvetica" charset="0"/>
              <a:cs typeface="Helvetica" charset="0"/>
              <a:sym typeface="+mn-ea"/>
            </a:endParaRPr>
          </a:p>
        </p:txBody>
      </p:sp>
      <p:pic>
        <p:nvPicPr>
          <p:cNvPr id="4" name="Content Placeholder 3"/>
          <p:cNvPicPr>
            <a:picLocks noGrp="1" noChangeAspect="1"/>
          </p:cNvPicPr>
          <p:nvPr>
            <p:ph sz="half" idx="2"/>
          </p:nvPr>
        </p:nvPicPr>
        <p:blipFill>
          <a:blip r:embed="rId1"/>
          <a:stretch>
            <a:fillRect/>
          </a:stretch>
        </p:blipFill>
        <p:spPr>
          <a:xfrm>
            <a:off x="5994400" y="1174115"/>
            <a:ext cx="4614545" cy="39179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32" y="278130"/>
            <a:ext cx="10973372" cy="582613"/>
          </a:xfrm>
        </p:spPr>
        <p:txBody>
          <a:bodyPr/>
          <a:lstStyle/>
          <a:p>
            <a:pPr algn="l"/>
            <a:r>
              <a:rPr lang="en-US" sz="4000" b="1" u="sng" dirty="0">
                <a:latin typeface="Helvetica" charset="0"/>
                <a:cs typeface="Helvetica" charset="0"/>
                <a:sym typeface="+mn-ea"/>
              </a:rPr>
              <a:t>Types of Machine Learning</a:t>
            </a:r>
            <a:endParaRPr lang="en-US" sz="4000" b="1" u="sng" dirty="0">
              <a:latin typeface="Helvetica" charset="0"/>
              <a:cs typeface="Helvetica" charset="0"/>
              <a:sym typeface="+mn-ea"/>
            </a:endParaRPr>
          </a:p>
        </p:txBody>
      </p:sp>
      <p:pic>
        <p:nvPicPr>
          <p:cNvPr id="4" name="Content Placeholder 3"/>
          <p:cNvPicPr>
            <a:picLocks noGrp="1" noChangeAspect="1"/>
          </p:cNvPicPr>
          <p:nvPr>
            <p:ph idx="1"/>
          </p:nvPr>
        </p:nvPicPr>
        <p:blipFill>
          <a:blip r:embed="rId1">
            <a:clrChange>
              <a:clrFrom>
                <a:srgbClr val="FFFFFF">
                  <a:alpha val="100000"/>
                </a:srgbClr>
              </a:clrFrom>
              <a:clrTo>
                <a:srgbClr val="FFFFFF">
                  <a:alpha val="100000"/>
                  <a:alpha val="0"/>
                </a:srgbClr>
              </a:clrTo>
            </a:clrChange>
          </a:blip>
          <a:stretch>
            <a:fillRect/>
          </a:stretch>
        </p:blipFill>
        <p:spPr>
          <a:xfrm>
            <a:off x="2097405" y="1250315"/>
            <a:ext cx="7070090" cy="48621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09632" y="410845"/>
            <a:ext cx="10973372" cy="582613"/>
          </a:xfrm>
        </p:spPr>
        <p:txBody>
          <a:bodyPr/>
          <a:lstStyle/>
          <a:p>
            <a:r>
              <a:rPr lang="en-US" sz="4000" b="1" u="sng" dirty="0"/>
              <a:t>Objective</a:t>
            </a:r>
            <a:endParaRPr lang="en-US" sz="4000" b="1" u="sng" dirty="0"/>
          </a:p>
        </p:txBody>
      </p:sp>
      <p:sp>
        <p:nvSpPr>
          <p:cNvPr id="13" name="Content Placeholder 12"/>
          <p:cNvSpPr>
            <a:spLocks noGrp="1"/>
          </p:cNvSpPr>
          <p:nvPr>
            <p:ph idx="1"/>
          </p:nvPr>
        </p:nvSpPr>
        <p:spPr>
          <a:xfrm>
            <a:off x="812165" y="1233170"/>
            <a:ext cx="10639425" cy="5321935"/>
          </a:xfrm>
        </p:spPr>
        <p:txBody>
          <a:bodyPr/>
          <a:lstStyle/>
          <a:p>
            <a:pPr marL="0" indent="0">
              <a:lnSpc>
                <a:spcPct val="100000"/>
              </a:lnSpc>
              <a:buNone/>
            </a:pPr>
            <a:r>
              <a:rPr lang="en-IN" sz="2000" dirty="0">
                <a:latin typeface="Helvetica" charset="0"/>
                <a:cs typeface="Helvetica" charset="0"/>
                <a:sym typeface="+mn-ea"/>
              </a:rPr>
              <a:t>In this project we have taken the Housing dataset which contains information about different houses in B</a:t>
            </a:r>
            <a:r>
              <a:rPr lang="en-US" altLang="en-IN" sz="2000" dirty="0">
                <a:latin typeface="Helvetica" charset="0"/>
                <a:cs typeface="Helvetica" charset="0"/>
                <a:sym typeface="+mn-ea"/>
              </a:rPr>
              <a:t>engaluru</a:t>
            </a:r>
            <a:r>
              <a:rPr lang="en-IN" sz="2000" dirty="0">
                <a:latin typeface="Helvetica" charset="0"/>
                <a:cs typeface="Helvetica" charset="0"/>
                <a:sym typeface="+mn-ea"/>
              </a:rPr>
              <a:t>.</a:t>
            </a:r>
            <a:endParaRPr lang="en-IN" sz="2000" dirty="0">
              <a:latin typeface="Helvetica" charset="0"/>
              <a:cs typeface="Helvetica" charset="0"/>
            </a:endParaRPr>
          </a:p>
          <a:p>
            <a:pPr marL="0" indent="0">
              <a:lnSpc>
                <a:spcPct val="100000"/>
              </a:lnSpc>
              <a:buNone/>
            </a:pPr>
            <a:r>
              <a:rPr lang="en-IN" sz="2000" dirty="0">
                <a:latin typeface="Helvetica" charset="0"/>
                <a:cs typeface="Helvetica" charset="0"/>
                <a:sym typeface="+mn-ea"/>
              </a:rPr>
              <a:t>The </a:t>
            </a:r>
            <a:r>
              <a:rPr lang="en-IN" sz="2000" b="1" dirty="0">
                <a:latin typeface="Helvetica" charset="0"/>
                <a:cs typeface="Helvetica" charset="0"/>
                <a:sym typeface="+mn-ea"/>
              </a:rPr>
              <a:t>objective</a:t>
            </a:r>
            <a:r>
              <a:rPr lang="en-IN" sz="2000" dirty="0">
                <a:latin typeface="Helvetica" charset="0"/>
                <a:cs typeface="Helvetica" charset="0"/>
                <a:sym typeface="+mn-ea"/>
              </a:rPr>
              <a:t> is to </a:t>
            </a:r>
            <a:r>
              <a:rPr lang="en-US" sz="2000" dirty="0">
                <a:solidFill>
                  <a:srgbClr val="24292E"/>
                </a:solidFill>
                <a:latin typeface="Helvetica" charset="0"/>
                <a:cs typeface="Helvetica" charset="0"/>
                <a:sym typeface="+mn-ea"/>
              </a:rPr>
              <a:t>build a model with the given 9 features(categorical and continuous) to</a:t>
            </a:r>
            <a:r>
              <a:rPr lang="en-IN" sz="2000" dirty="0">
                <a:latin typeface="Helvetica" charset="0"/>
                <a:cs typeface="Helvetica" charset="0"/>
                <a:sym typeface="+mn-ea"/>
              </a:rPr>
              <a:t> predict the prices of the house</a:t>
            </a:r>
            <a:r>
              <a:rPr lang="en-US" altLang="en-IN" sz="2000" dirty="0">
                <a:latin typeface="Helvetica" charset="0"/>
                <a:cs typeface="Helvetica" charset="0"/>
                <a:sym typeface="+mn-ea"/>
              </a:rPr>
              <a:t>s</a:t>
            </a:r>
            <a:r>
              <a:rPr lang="en-IN" sz="2000" dirty="0">
                <a:latin typeface="Helvetica" charset="0"/>
                <a:cs typeface="Helvetica" charset="0"/>
                <a:sym typeface="+mn-ea"/>
              </a:rPr>
              <a:t> using </a:t>
            </a:r>
            <a:r>
              <a:rPr lang="en-US" altLang="en-IN" sz="2000" dirty="0">
                <a:latin typeface="Helvetica" charset="0"/>
                <a:cs typeface="Helvetica" charset="0"/>
                <a:sym typeface="+mn-ea"/>
              </a:rPr>
              <a:t>Linear, Ridge and Lasso Regression Tecniques, check the accuracies and compare them.</a:t>
            </a:r>
            <a:endParaRPr lang="en-US" altLang="en-IN" sz="2000" dirty="0">
              <a:latin typeface="Helvetica" charset="0"/>
              <a:cs typeface="Helvetica" charset="0"/>
              <a:sym typeface="+mn-ea"/>
            </a:endParaRPr>
          </a:p>
          <a:p>
            <a:pPr marL="0" indent="0">
              <a:lnSpc>
                <a:spcPct val="100000"/>
              </a:lnSpc>
              <a:buNone/>
            </a:pPr>
            <a:endParaRPr lang="en-US" altLang="en-IN" sz="1800" dirty="0">
              <a:latin typeface="Helvetica" charset="0"/>
              <a:cs typeface="Helvetica" charset="0"/>
              <a:sym typeface="+mn-ea"/>
            </a:endParaRPr>
          </a:p>
          <a:p>
            <a:pPr marL="0" indent="0">
              <a:lnSpc>
                <a:spcPct val="100000"/>
              </a:lnSpc>
              <a:buNone/>
            </a:pPr>
            <a:r>
              <a:rPr lang="en-US" sz="2000" b="1" dirty="0">
                <a:solidFill>
                  <a:srgbClr val="24292E"/>
                </a:solidFill>
                <a:latin typeface="Helvetica" charset="0"/>
                <a:cs typeface="Helvetica" charset="0"/>
                <a:sym typeface="+mn-ea"/>
              </a:rPr>
              <a:t>Features:</a:t>
            </a:r>
            <a:endParaRPr lang="en-US" sz="2000" b="1" dirty="0">
              <a:solidFill>
                <a:srgbClr val="24292E"/>
              </a:solidFill>
              <a:latin typeface="Helvetica" charset="0"/>
              <a:cs typeface="Helvetica" charset="0"/>
            </a:endParaRPr>
          </a:p>
          <a:p>
            <a:pPr>
              <a:buFont typeface="+mj-lt"/>
              <a:buAutoNum type="arabicPeriod"/>
            </a:pPr>
            <a:r>
              <a:rPr lang="en-US" sz="2000" dirty="0" err="1">
                <a:solidFill>
                  <a:srgbClr val="24292E"/>
                </a:solidFill>
                <a:latin typeface="Helvetica" charset="0"/>
                <a:cs typeface="Helvetica" charset="0"/>
                <a:sym typeface="+mn-ea"/>
              </a:rPr>
              <a:t>Area_type</a:t>
            </a:r>
            <a:r>
              <a:rPr lang="en-US" sz="2000" dirty="0">
                <a:solidFill>
                  <a:srgbClr val="24292E"/>
                </a:solidFill>
                <a:latin typeface="Helvetica" charset="0"/>
                <a:cs typeface="Helvetica" charset="0"/>
                <a:sym typeface="+mn-ea"/>
              </a:rPr>
              <a:t> – describes the area</a:t>
            </a:r>
            <a:endParaRPr lang="en-US" sz="2000" dirty="0">
              <a:solidFill>
                <a:srgbClr val="24292E"/>
              </a:solidFill>
              <a:latin typeface="Helvetica" charset="0"/>
              <a:cs typeface="Helvetica" charset="0"/>
            </a:endParaRPr>
          </a:p>
          <a:p>
            <a:pPr>
              <a:buFont typeface="+mj-lt"/>
              <a:buAutoNum type="arabicPeriod"/>
            </a:pPr>
            <a:r>
              <a:rPr lang="en-US" sz="2000" dirty="0">
                <a:solidFill>
                  <a:srgbClr val="24292E"/>
                </a:solidFill>
                <a:latin typeface="Helvetica" charset="0"/>
                <a:cs typeface="Helvetica" charset="0"/>
                <a:sym typeface="+mn-ea"/>
              </a:rPr>
              <a:t>Availability – when it can be possessed or when it is ready(categorical and time-series)</a:t>
            </a:r>
            <a:endParaRPr lang="en-US" sz="2000" dirty="0">
              <a:solidFill>
                <a:srgbClr val="24292E"/>
              </a:solidFill>
              <a:latin typeface="Helvetica" charset="0"/>
              <a:cs typeface="Helvetica" charset="0"/>
            </a:endParaRPr>
          </a:p>
          <a:p>
            <a:pPr>
              <a:buFont typeface="+mj-lt"/>
              <a:buAutoNum type="arabicPeriod"/>
            </a:pPr>
            <a:r>
              <a:rPr lang="en-US" sz="2000" dirty="0">
                <a:solidFill>
                  <a:srgbClr val="24292E"/>
                </a:solidFill>
                <a:latin typeface="Helvetica" charset="0"/>
                <a:cs typeface="Helvetica" charset="0"/>
                <a:sym typeface="+mn-ea"/>
              </a:rPr>
              <a:t>Location – where it is located in Bengaluru (Area name)</a:t>
            </a:r>
            <a:endParaRPr lang="en-US" sz="2000" dirty="0">
              <a:solidFill>
                <a:srgbClr val="24292E"/>
              </a:solidFill>
              <a:latin typeface="Helvetica" charset="0"/>
              <a:cs typeface="Helvetica" charset="0"/>
            </a:endParaRPr>
          </a:p>
          <a:p>
            <a:pPr>
              <a:buFont typeface="+mj-lt"/>
              <a:buAutoNum type="arabicPeriod"/>
            </a:pPr>
            <a:r>
              <a:rPr lang="en-US" sz="2000" dirty="0">
                <a:solidFill>
                  <a:srgbClr val="24292E"/>
                </a:solidFill>
                <a:latin typeface="Helvetica" charset="0"/>
                <a:cs typeface="Helvetica" charset="0"/>
                <a:sym typeface="+mn-ea"/>
              </a:rPr>
              <a:t>Size – in BHK or Bedroom (1-10 or more)</a:t>
            </a:r>
            <a:endParaRPr lang="en-US" sz="2000" dirty="0">
              <a:solidFill>
                <a:srgbClr val="24292E"/>
              </a:solidFill>
              <a:latin typeface="Helvetica" charset="0"/>
              <a:cs typeface="Helvetica" charset="0"/>
            </a:endParaRPr>
          </a:p>
          <a:p>
            <a:pPr>
              <a:buFont typeface="+mj-lt"/>
              <a:buAutoNum type="arabicPeriod"/>
            </a:pPr>
            <a:r>
              <a:rPr lang="en-US" sz="2000" dirty="0">
                <a:solidFill>
                  <a:srgbClr val="24292E"/>
                </a:solidFill>
                <a:latin typeface="Helvetica" charset="0"/>
                <a:cs typeface="Helvetica" charset="0"/>
                <a:sym typeface="+mn-ea"/>
              </a:rPr>
              <a:t>Society – to which society it belongs</a:t>
            </a:r>
            <a:endParaRPr lang="en-US" sz="2000" dirty="0">
              <a:solidFill>
                <a:srgbClr val="24292E"/>
              </a:solidFill>
              <a:latin typeface="Helvetica" charset="0"/>
              <a:cs typeface="Helvetica" charset="0"/>
            </a:endParaRPr>
          </a:p>
          <a:p>
            <a:pPr>
              <a:buFont typeface="+mj-lt"/>
              <a:buAutoNum type="arabicPeriod"/>
            </a:pPr>
            <a:r>
              <a:rPr lang="en-US" sz="2000" dirty="0" err="1">
                <a:solidFill>
                  <a:srgbClr val="24292E"/>
                </a:solidFill>
                <a:latin typeface="Helvetica" charset="0"/>
                <a:cs typeface="Helvetica" charset="0"/>
                <a:sym typeface="+mn-ea"/>
              </a:rPr>
              <a:t>Total_sqft</a:t>
            </a:r>
            <a:r>
              <a:rPr lang="en-US" sz="2000" dirty="0">
                <a:solidFill>
                  <a:srgbClr val="24292E"/>
                </a:solidFill>
                <a:latin typeface="Helvetica" charset="0"/>
                <a:cs typeface="Helvetica" charset="0"/>
                <a:sym typeface="+mn-ea"/>
              </a:rPr>
              <a:t> – size of the property in </a:t>
            </a:r>
            <a:r>
              <a:rPr lang="en-US" sz="2000" dirty="0" err="1">
                <a:solidFill>
                  <a:srgbClr val="24292E"/>
                </a:solidFill>
                <a:latin typeface="Helvetica" charset="0"/>
                <a:cs typeface="Helvetica" charset="0"/>
                <a:sym typeface="+mn-ea"/>
              </a:rPr>
              <a:t>sq.ft</a:t>
            </a:r>
            <a:endParaRPr lang="en-US" sz="2000" dirty="0">
              <a:solidFill>
                <a:srgbClr val="24292E"/>
              </a:solidFill>
              <a:latin typeface="Helvetica" charset="0"/>
              <a:cs typeface="Helvetica" charset="0"/>
            </a:endParaRPr>
          </a:p>
          <a:p>
            <a:pPr>
              <a:buFont typeface="+mj-lt"/>
              <a:buAutoNum type="arabicPeriod"/>
            </a:pPr>
            <a:r>
              <a:rPr lang="en-US" sz="2000" dirty="0">
                <a:solidFill>
                  <a:srgbClr val="24292E"/>
                </a:solidFill>
                <a:latin typeface="Helvetica" charset="0"/>
                <a:cs typeface="Helvetica" charset="0"/>
                <a:sym typeface="+mn-ea"/>
              </a:rPr>
              <a:t>Bath – No. of bathrooms</a:t>
            </a:r>
            <a:endParaRPr lang="en-US" sz="2000" dirty="0">
              <a:solidFill>
                <a:srgbClr val="24292E"/>
              </a:solidFill>
              <a:latin typeface="Helvetica" charset="0"/>
              <a:cs typeface="Helvetica" charset="0"/>
            </a:endParaRPr>
          </a:p>
          <a:p>
            <a:pPr>
              <a:buFont typeface="+mj-lt"/>
              <a:buAutoNum type="arabicPeriod"/>
            </a:pPr>
            <a:r>
              <a:rPr lang="en-US" sz="2000" dirty="0">
                <a:solidFill>
                  <a:srgbClr val="24292E"/>
                </a:solidFill>
                <a:latin typeface="Helvetica" charset="0"/>
                <a:cs typeface="Helvetica" charset="0"/>
                <a:sym typeface="+mn-ea"/>
              </a:rPr>
              <a:t>Balcony – No. of the balcony</a:t>
            </a:r>
            <a:endParaRPr lang="en-IN" sz="2000" dirty="0">
              <a:latin typeface="Helvetica" charset="0"/>
              <a:cs typeface="Helvetica" charset="0"/>
            </a:endParaRPr>
          </a:p>
          <a:p>
            <a:pPr marL="0" indent="0">
              <a:lnSpc>
                <a:spcPct val="100000"/>
              </a:lnSpc>
              <a:buNone/>
            </a:pPr>
            <a:endParaRPr lang="en-US" sz="1800" b="0" i="0" dirty="0">
              <a:solidFill>
                <a:srgbClr val="24292E"/>
              </a:solidFill>
              <a:effectLst/>
              <a:latin typeface="Helvetica" charset="0"/>
              <a:cs typeface="Helvetica" charset="0"/>
            </a:endParaRPr>
          </a:p>
          <a:p>
            <a:pPr marL="0" indent="0">
              <a:lnSpc>
                <a:spcPct val="100000"/>
              </a:lnSpc>
              <a:buNone/>
            </a:pPr>
            <a:endParaRPr lang="en-IN" sz="1800" dirty="0">
              <a:latin typeface="Helvetica" charset="0"/>
              <a:cs typeface="Helvetica" charset="0"/>
            </a:endParaRPr>
          </a:p>
          <a:p>
            <a:pPr marL="0" indent="0">
              <a:lnSpc>
                <a:spcPct val="100000"/>
              </a:lnSpc>
              <a:buNone/>
            </a:pPr>
            <a:endParaRPr lang="en-IN" sz="1800" dirty="0"/>
          </a:p>
          <a:p>
            <a:pPr marL="0" indent="0">
              <a:lnSpc>
                <a:spcPct val="100000"/>
              </a:lnSpc>
            </a:pPr>
            <a:endParaRPr lang="en-US" sz="1800" dirty="0"/>
          </a:p>
          <a:p>
            <a:pPr marL="0" indent="0">
              <a:lnSpc>
                <a:spcPct val="100000"/>
              </a:lnSpc>
            </a:pP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697" y="182245"/>
            <a:ext cx="10973372" cy="582613"/>
          </a:xfrm>
        </p:spPr>
        <p:txBody>
          <a:bodyPr/>
          <a:lstStyle/>
          <a:p>
            <a:r>
              <a:rPr lang="en-GB" b="1" u="sng" dirty="0">
                <a:latin typeface="Helvetica" charset="0"/>
                <a:cs typeface="Helvetica" charset="0"/>
                <a:sym typeface="+mn-ea"/>
              </a:rPr>
              <a:t>WORKING &amp; METHODOLOGY </a:t>
            </a:r>
            <a:endParaRPr lang="en-US" dirty="0">
              <a:latin typeface="Helvetica" charset="0"/>
              <a:cs typeface="Helvetica" charset="0"/>
            </a:endParaRPr>
          </a:p>
        </p:txBody>
      </p:sp>
      <p:graphicFrame>
        <p:nvGraphicFramePr>
          <p:cNvPr id="6" name="Diagram 5"/>
          <p:cNvGraphicFramePr/>
          <p:nvPr/>
        </p:nvGraphicFramePr>
        <p:xfrm>
          <a:off x="364490" y="949960"/>
          <a:ext cx="10026015" cy="58013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sz="half" idx="1"/>
          </p:nvPr>
        </p:nvPicPr>
        <p:blipFill>
          <a:blip r:embed="rId1">
            <a:clrChange>
              <a:clrFrom>
                <a:srgbClr val="FFFFFF">
                  <a:alpha val="100000"/>
                </a:srgbClr>
              </a:clrFrom>
              <a:clrTo>
                <a:srgbClr val="FFFFFF">
                  <a:alpha val="100000"/>
                  <a:alpha val="0"/>
                </a:srgbClr>
              </a:clrTo>
            </a:clrChange>
          </a:blip>
          <a:stretch>
            <a:fillRect/>
          </a:stretch>
        </p:blipFill>
        <p:spPr>
          <a:xfrm>
            <a:off x="6550660" y="1416050"/>
            <a:ext cx="4488180" cy="4025265"/>
          </a:xfrm>
          <a:prstGeom prst="rect">
            <a:avLst/>
          </a:prstGeom>
        </p:spPr>
      </p:pic>
      <p:sp>
        <p:nvSpPr>
          <p:cNvPr id="2" name="Title 1"/>
          <p:cNvSpPr>
            <a:spLocks noGrp="1"/>
          </p:cNvSpPr>
          <p:nvPr>
            <p:ph type="title"/>
          </p:nvPr>
        </p:nvSpPr>
        <p:spPr>
          <a:xfrm>
            <a:off x="608997" y="366395"/>
            <a:ext cx="10973372" cy="582613"/>
          </a:xfrm>
        </p:spPr>
        <p:txBody>
          <a:bodyPr/>
          <a:lstStyle/>
          <a:p>
            <a:r>
              <a:rPr lang="en-US" sz="4000" b="1" u="sng" dirty="0">
                <a:latin typeface="Helvetica" charset="0"/>
                <a:cs typeface="Helvetica" charset="0"/>
              </a:rPr>
              <a:t>Data Cleaning</a:t>
            </a:r>
            <a:endParaRPr lang="en-US" sz="4000" b="1" u="sng" dirty="0">
              <a:latin typeface="Helvetica" charset="0"/>
              <a:cs typeface="Helvetica" charset="0"/>
            </a:endParaRPr>
          </a:p>
        </p:txBody>
      </p:sp>
      <p:sp>
        <p:nvSpPr>
          <p:cNvPr id="5" name="Content Placeholder 4"/>
          <p:cNvSpPr>
            <a:spLocks noGrp="1"/>
          </p:cNvSpPr>
          <p:nvPr>
            <p:ph sz="half" idx="2"/>
          </p:nvPr>
        </p:nvSpPr>
        <p:spPr>
          <a:xfrm>
            <a:off x="770578" y="1350645"/>
            <a:ext cx="5385080" cy="4953000"/>
          </a:xfrm>
        </p:spPr>
        <p:txBody>
          <a:bodyPr/>
          <a:lstStyle/>
          <a:p>
            <a:pPr marL="0" indent="0">
              <a:buNone/>
            </a:pPr>
            <a:r>
              <a:rPr lang="en-US" sz="2000" b="1" dirty="0">
                <a:latin typeface="Helvetica" charset="0"/>
                <a:cs typeface="Helvetica" charset="0"/>
              </a:rPr>
              <a:t>Removal of unwanted observations</a:t>
            </a:r>
            <a:r>
              <a:rPr lang="en-US" sz="2000" dirty="0">
                <a:latin typeface="Helvetica" charset="0"/>
                <a:cs typeface="Helvetica" charset="0"/>
              </a:rPr>
              <a:t> like:</a:t>
            </a:r>
            <a:endParaRPr lang="en-US" sz="2000" dirty="0">
              <a:latin typeface="Helvetica" charset="0"/>
              <a:cs typeface="Helvetica" charset="0"/>
            </a:endParaRPr>
          </a:p>
          <a:p>
            <a:pPr marL="0" indent="0">
              <a:buNone/>
            </a:pPr>
            <a:endParaRPr lang="en-US" sz="2000" dirty="0">
              <a:latin typeface="Helvetica" charset="0"/>
              <a:cs typeface="Helvetica" charset="0"/>
            </a:endParaRPr>
          </a:p>
          <a:p>
            <a:r>
              <a:rPr lang="en-US" sz="2000" b="1" dirty="0">
                <a:latin typeface="Helvetica" charset="0"/>
                <a:cs typeface="Helvetica" charset="0"/>
              </a:rPr>
              <a:t>Handling Missing Data</a:t>
            </a:r>
            <a:r>
              <a:rPr lang="en-US" sz="2000" dirty="0">
                <a:latin typeface="Helvetica" charset="0"/>
                <a:cs typeface="Helvetica" charset="0"/>
              </a:rPr>
              <a:t>: Completely remove the row consisting of NA values or by taking the median of rest of the data.</a:t>
            </a:r>
            <a:endParaRPr lang="en-US" sz="2000" dirty="0">
              <a:latin typeface="Helvetica" charset="0"/>
              <a:cs typeface="Helvetica" charset="0"/>
            </a:endParaRPr>
          </a:p>
          <a:p>
            <a:endParaRPr lang="en-US" sz="2000" dirty="0">
              <a:latin typeface="Helvetica" charset="0"/>
              <a:cs typeface="Helvetica" charset="0"/>
            </a:endParaRPr>
          </a:p>
          <a:p>
            <a:r>
              <a:rPr lang="en-US" sz="2000" b="1" dirty="0">
                <a:latin typeface="Helvetica" charset="0"/>
                <a:cs typeface="Helvetica" charset="0"/>
              </a:rPr>
              <a:t>Fixing Structural Errors</a:t>
            </a:r>
            <a:r>
              <a:rPr lang="en-US" sz="2000" dirty="0">
                <a:latin typeface="Helvetica" charset="0"/>
                <a:cs typeface="Helvetica" charset="0"/>
              </a:rPr>
              <a:t>: Fixing Typos or Inconsistent capitalization</a:t>
            </a:r>
            <a:endParaRPr lang="en-US" sz="2000" dirty="0">
              <a:latin typeface="Helvetica" charset="0"/>
              <a:cs typeface="Helvetica" charset="0"/>
            </a:endParaRPr>
          </a:p>
          <a:p>
            <a:endParaRPr lang="en-US" sz="2000" dirty="0">
              <a:latin typeface="Helvetica" charset="0"/>
              <a:cs typeface="Helvetica" charset="0"/>
            </a:endParaRPr>
          </a:p>
          <a:p>
            <a:r>
              <a:rPr lang="en-US" sz="2000" b="1" dirty="0">
                <a:latin typeface="Helvetica" charset="0"/>
                <a:cs typeface="Helvetica" charset="0"/>
              </a:rPr>
              <a:t>Managing Unwanted Outliers</a:t>
            </a:r>
            <a:r>
              <a:rPr lang="en-US" sz="2000" dirty="0">
                <a:latin typeface="Helvetica" charset="0"/>
                <a:cs typeface="Helvetica" charset="0"/>
              </a:rPr>
              <a:t>: Removing Outliers </a:t>
            </a:r>
            <a:r>
              <a:rPr lang="en-US" sz="2000" dirty="0" err="1">
                <a:latin typeface="Helvetica" charset="0"/>
                <a:cs typeface="Helvetica" charset="0"/>
              </a:rPr>
              <a:t>i.e</a:t>
            </a:r>
            <a:r>
              <a:rPr lang="en-US" sz="2000" dirty="0">
                <a:latin typeface="Helvetica" charset="0"/>
                <a:cs typeface="Helvetica" charset="0"/>
              </a:rPr>
              <a:t> </a:t>
            </a:r>
            <a:r>
              <a:rPr lang="en-US" sz="2000" dirty="0" err="1">
                <a:latin typeface="Helvetica" charset="0"/>
                <a:cs typeface="Helvetica" charset="0"/>
              </a:rPr>
              <a:t>Extreame</a:t>
            </a:r>
            <a:r>
              <a:rPr lang="en-US" sz="2000" dirty="0">
                <a:latin typeface="Helvetica" charset="0"/>
                <a:cs typeface="Helvetica" charset="0"/>
              </a:rPr>
              <a:t> Values that are odd/not fitting in the general pattern of the dataset</a:t>
            </a:r>
            <a:endParaRPr lang="en-US" sz="2000" dirty="0">
              <a:latin typeface="Helvetica" charset="0"/>
              <a:cs typeface="Helvetica"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Annotation 2020-06-16 203255"/>
          <p:cNvPicPr>
            <a:picLocks noChangeAspect="1"/>
          </p:cNvPicPr>
          <p:nvPr>
            <p:ph sz="half" idx="2"/>
          </p:nvPr>
        </p:nvPicPr>
        <p:blipFill>
          <a:blip r:embed="rId1">
            <a:clrChange>
              <a:clrFrom>
                <a:srgbClr val="FFFFFF">
                  <a:alpha val="100000"/>
                </a:srgbClr>
              </a:clrFrom>
              <a:clrTo>
                <a:srgbClr val="FFFFFF">
                  <a:alpha val="100000"/>
                  <a:alpha val="0"/>
                </a:srgbClr>
              </a:clrTo>
            </a:clrChange>
          </a:blip>
          <a:srcRect l="54773" r="5424"/>
          <a:stretch>
            <a:fillRect/>
          </a:stretch>
        </p:blipFill>
        <p:spPr>
          <a:xfrm>
            <a:off x="1586865" y="3451225"/>
            <a:ext cx="3158490" cy="2764155"/>
          </a:xfrm>
          <a:prstGeom prst="rect">
            <a:avLst/>
          </a:prstGeom>
        </p:spPr>
      </p:pic>
      <p:sp>
        <p:nvSpPr>
          <p:cNvPr id="8" name="Rectangles 7"/>
          <p:cNvSpPr/>
          <p:nvPr/>
        </p:nvSpPr>
        <p:spPr>
          <a:xfrm>
            <a:off x="1586865" y="3582035"/>
            <a:ext cx="779780" cy="2430145"/>
          </a:xfrm>
          <a:prstGeom prst="rect">
            <a:avLst/>
          </a:prstGeom>
          <a:solidFill>
            <a:srgbClr val="00B0F0">
              <a:alpha val="31000"/>
            </a:srgbClr>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5" name="Title 4"/>
          <p:cNvSpPr>
            <a:spLocks noGrp="1"/>
          </p:cNvSpPr>
          <p:nvPr>
            <p:ph type="title"/>
          </p:nvPr>
        </p:nvSpPr>
        <p:spPr>
          <a:xfrm>
            <a:off x="608997" y="234315"/>
            <a:ext cx="10973372" cy="582613"/>
          </a:xfrm>
        </p:spPr>
        <p:txBody>
          <a:bodyPr/>
          <a:lstStyle/>
          <a:p>
            <a:pPr algn="l"/>
            <a:r>
              <a:rPr lang="en-US" sz="4000" b="1" u="sng">
                <a:latin typeface="Helvetica" charset="0"/>
                <a:cs typeface="Helvetica" charset="0"/>
              </a:rPr>
              <a:t>Feature Engineering</a:t>
            </a:r>
            <a:r>
              <a:rPr lang="en-US" sz="3200" b="1" u="sng">
                <a:latin typeface="Helvetica" charset="0"/>
                <a:cs typeface="Helvetica" charset="0"/>
              </a:rPr>
              <a:t> </a:t>
            </a:r>
            <a:endParaRPr lang="en-US" sz="3200" b="1" u="sng">
              <a:latin typeface="Helvetica" charset="0"/>
              <a:cs typeface="Helvetica" charset="0"/>
            </a:endParaRPr>
          </a:p>
        </p:txBody>
      </p:sp>
      <p:sp>
        <p:nvSpPr>
          <p:cNvPr id="6" name="Content Placeholder 5"/>
          <p:cNvSpPr>
            <a:spLocks noGrp="1"/>
          </p:cNvSpPr>
          <p:nvPr>
            <p:ph sz="half" idx="1"/>
          </p:nvPr>
        </p:nvSpPr>
        <p:spPr>
          <a:xfrm>
            <a:off x="608965" y="1187450"/>
            <a:ext cx="10619740" cy="2024380"/>
          </a:xfrm>
        </p:spPr>
        <p:txBody>
          <a:bodyPr/>
          <a:lstStyle/>
          <a:p>
            <a:pPr marL="0" indent="0">
              <a:buNone/>
            </a:pPr>
            <a:r>
              <a:rPr lang="en-US" sz="2000" b="1" dirty="0">
                <a:latin typeface="Helvetica" charset="0"/>
                <a:cs typeface="Helvetica" charset="0"/>
              </a:rPr>
              <a:t>Feature Engineering </a:t>
            </a:r>
            <a:r>
              <a:rPr lang="en-US" sz="2000" dirty="0">
                <a:latin typeface="Helvetica" charset="0"/>
                <a:cs typeface="Helvetica" charset="0"/>
              </a:rPr>
              <a:t>is the process of using domain knowledge to extract features from raw data via data mining techniques. These features can be used to improve the performance of machine learning algorithms</a:t>
            </a:r>
            <a:endParaRPr lang="en-US" sz="2000" dirty="0">
              <a:latin typeface="Helvetica" charset="0"/>
              <a:cs typeface="Helvetica" charset="0"/>
            </a:endParaRPr>
          </a:p>
          <a:p>
            <a:pPr marL="0" indent="0">
              <a:buNone/>
            </a:pPr>
            <a:r>
              <a:rPr lang="en-US" sz="2000" dirty="0">
                <a:latin typeface="Helvetica" charset="0"/>
                <a:cs typeface="Helvetica" charset="0"/>
              </a:rPr>
              <a:t>Ex: Adding new feature(integer) for </a:t>
            </a:r>
            <a:r>
              <a:rPr lang="en-US" sz="2000" dirty="0" err="1">
                <a:latin typeface="Helvetica" charset="0"/>
                <a:cs typeface="Helvetica" charset="0"/>
              </a:rPr>
              <a:t>bhk</a:t>
            </a:r>
            <a:r>
              <a:rPr lang="en-US" sz="2000" dirty="0">
                <a:latin typeface="Helvetica" charset="0"/>
                <a:cs typeface="Helvetica" charset="0"/>
              </a:rPr>
              <a:t> (Bedrooms Hall Kitchen) to remove inconsistencies</a:t>
            </a:r>
            <a:endParaRPr lang="en-US" sz="2400" dirty="0">
              <a:latin typeface="Helvetica" charset="0"/>
              <a:cs typeface="Helvetica" charset="0"/>
            </a:endParaRPr>
          </a:p>
          <a:p>
            <a:pPr marL="0" indent="0">
              <a:buNone/>
            </a:pPr>
            <a:endParaRPr lang="en-US" sz="2400" dirty="0">
              <a:latin typeface="Helvetica" charset="0"/>
              <a:cs typeface="Helvetica" charset="0"/>
            </a:endParaRPr>
          </a:p>
          <a:p>
            <a:pPr marL="0" indent="0">
              <a:buNone/>
            </a:pPr>
            <a:endParaRPr lang="en-US" sz="2400" dirty="0">
              <a:latin typeface="Helvetica" charset="0"/>
              <a:cs typeface="Helvetica" charset="0"/>
            </a:endParaRPr>
          </a:p>
        </p:txBody>
      </p:sp>
      <p:pic>
        <p:nvPicPr>
          <p:cNvPr id="4" name="Picture 3"/>
          <p:cNvPicPr>
            <a:picLocks noChangeAspect="1"/>
          </p:cNvPicPr>
          <p:nvPr/>
        </p:nvPicPr>
        <p:blipFill>
          <a:blip r:embed="rId2">
            <a:clrChange>
              <a:clrFrom>
                <a:srgbClr val="FFFFFF">
                  <a:alpha val="100000"/>
                </a:srgbClr>
              </a:clrFrom>
              <a:clrTo>
                <a:srgbClr val="FFFFFF">
                  <a:alpha val="100000"/>
                  <a:alpha val="0"/>
                </a:srgbClr>
              </a:clrTo>
            </a:clrChange>
          </a:blip>
          <a:srcRect l="54548"/>
          <a:stretch>
            <a:fillRect/>
          </a:stretch>
        </p:blipFill>
        <p:spPr>
          <a:xfrm>
            <a:off x="6165215" y="3451225"/>
            <a:ext cx="3421380" cy="2764155"/>
          </a:xfrm>
          <a:prstGeom prst="rect">
            <a:avLst/>
          </a:prstGeom>
        </p:spPr>
      </p:pic>
      <p:sp>
        <p:nvSpPr>
          <p:cNvPr id="9" name="Rectangles 8"/>
          <p:cNvSpPr/>
          <p:nvPr/>
        </p:nvSpPr>
        <p:spPr>
          <a:xfrm>
            <a:off x="9180830" y="3582035"/>
            <a:ext cx="405765" cy="2430145"/>
          </a:xfrm>
          <a:prstGeom prst="rect">
            <a:avLst/>
          </a:prstGeom>
          <a:solidFill>
            <a:srgbClr val="00B0F0">
              <a:alpha val="31000"/>
            </a:srgbClr>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0" name="Right Arrow 9"/>
          <p:cNvSpPr/>
          <p:nvPr/>
        </p:nvSpPr>
        <p:spPr>
          <a:xfrm>
            <a:off x="4901565" y="4584065"/>
            <a:ext cx="1107440" cy="499110"/>
          </a:xfrm>
          <a:prstGeom prst="rightArrow">
            <a:avLst/>
          </a:prstGeom>
          <a:gradFill rotWithShape="0">
            <a:gsLst>
              <a:gs pos="0">
                <a:schemeClr val="accent1">
                  <a:alpha val="31000"/>
                </a:schemeClr>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8997" y="316230"/>
            <a:ext cx="10973372" cy="582613"/>
          </a:xfrm>
        </p:spPr>
        <p:txBody>
          <a:bodyPr/>
          <a:p>
            <a:r>
              <a:rPr lang="en-US" sz="4000" b="1" u="sng">
                <a:latin typeface="Helvetica" charset="0"/>
                <a:cs typeface="Helvetica" charset="0"/>
              </a:rPr>
              <a:t>Correlation Matrix</a:t>
            </a:r>
            <a:endParaRPr lang="en-US" sz="4000" b="1" u="sng">
              <a:latin typeface="Helvetica" charset="0"/>
              <a:cs typeface="Helvetica" charset="0"/>
            </a:endParaRPr>
          </a:p>
        </p:txBody>
      </p:sp>
      <p:sp>
        <p:nvSpPr>
          <p:cNvPr id="5" name="Content Placeholder 4"/>
          <p:cNvSpPr>
            <a:spLocks noGrp="1"/>
          </p:cNvSpPr>
          <p:nvPr>
            <p:ph sz="half" idx="1"/>
          </p:nvPr>
        </p:nvSpPr>
        <p:spPr>
          <a:xfrm>
            <a:off x="608965" y="1130935"/>
            <a:ext cx="10229850" cy="1268095"/>
          </a:xfrm>
        </p:spPr>
        <p:txBody>
          <a:bodyPr/>
          <a:p>
            <a:r>
              <a:rPr lang="en-US" altLang="en-US" sz="2000" dirty="0">
                <a:ln>
                  <a:noFill/>
                </a:ln>
                <a:solidFill>
                  <a:srgbClr val="292929"/>
                </a:solidFill>
                <a:effectLst/>
                <a:latin typeface="Helvetica" charset="0"/>
                <a:cs typeface="Helvetica" charset="0"/>
                <a:sym typeface="+mn-ea"/>
              </a:rPr>
              <a:t>we create a correlation matrix that measures the linear relationships between the variables. The correlation matrix can be formed by using the </a:t>
            </a:r>
            <a:r>
              <a:rPr lang="en-US" altLang="en-US" sz="2000" dirty="0" err="1">
                <a:ln>
                  <a:noFill/>
                </a:ln>
                <a:solidFill>
                  <a:srgbClr val="292929"/>
                </a:solidFill>
                <a:effectLst/>
                <a:latin typeface="Helvetica" charset="0"/>
                <a:cs typeface="Helvetica" charset="0"/>
                <a:sym typeface="+mn-ea"/>
              </a:rPr>
              <a:t>corr</a:t>
            </a:r>
            <a:r>
              <a:rPr lang="en-US" altLang="en-US" sz="2000" dirty="0">
                <a:ln>
                  <a:noFill/>
                </a:ln>
                <a:solidFill>
                  <a:srgbClr val="292929"/>
                </a:solidFill>
                <a:effectLst/>
                <a:latin typeface="Helvetica" charset="0"/>
                <a:cs typeface="Helvetica" charset="0"/>
                <a:sym typeface="+mn-ea"/>
              </a:rPr>
              <a:t> function from the pandas </a:t>
            </a:r>
            <a:r>
              <a:rPr lang="en-US" altLang="en-US" sz="2000" dirty="0" err="1">
                <a:ln>
                  <a:noFill/>
                </a:ln>
                <a:solidFill>
                  <a:srgbClr val="292929"/>
                </a:solidFill>
                <a:effectLst/>
                <a:latin typeface="Helvetica" charset="0"/>
                <a:cs typeface="Helvetica" charset="0"/>
                <a:sym typeface="+mn-ea"/>
              </a:rPr>
              <a:t>dataframe</a:t>
            </a:r>
            <a:r>
              <a:rPr lang="en-US" altLang="en-US" sz="2000" dirty="0">
                <a:ln>
                  <a:noFill/>
                </a:ln>
                <a:solidFill>
                  <a:srgbClr val="292929"/>
                </a:solidFill>
                <a:effectLst/>
                <a:latin typeface="Helvetica" charset="0"/>
                <a:cs typeface="Helvetica" charset="0"/>
                <a:sym typeface="+mn-ea"/>
              </a:rPr>
              <a:t> library. We will use the heatmap function from the seaborn library to plot the correlation matrix.</a:t>
            </a:r>
            <a:r>
              <a:rPr lang="en-US" altLang="en-US" sz="2400" dirty="0">
                <a:ln>
                  <a:noFill/>
                </a:ln>
                <a:effectLst/>
                <a:latin typeface="Helvetica" charset="0"/>
                <a:cs typeface="Helvetica" charset="0"/>
                <a:sym typeface="+mn-ea"/>
              </a:rPr>
              <a:t> </a:t>
            </a:r>
            <a:endParaRPr kumimoji="0" lang="en-US" altLang="en-US" sz="2400" b="0" i="0" u="none" strike="noStrike" cap="none" normalizeH="0" baseline="0" dirty="0">
              <a:ln>
                <a:noFill/>
              </a:ln>
              <a:solidFill>
                <a:schemeClr val="tx1"/>
              </a:solidFill>
              <a:effectLst/>
              <a:latin typeface="Helvetica" charset="0"/>
              <a:cs typeface="Helvetica" charset="0"/>
            </a:endParaRPr>
          </a:p>
          <a:p>
            <a:endParaRPr kumimoji="0" lang="en-US" altLang="en-US" sz="2400" b="0" i="0" u="none" strike="noStrike" cap="none" normalizeH="0" baseline="0" dirty="0">
              <a:ln>
                <a:noFill/>
              </a:ln>
              <a:solidFill>
                <a:schemeClr val="tx1"/>
              </a:solidFill>
              <a:effectLst/>
              <a:latin typeface="Helvetica" charset="0"/>
              <a:cs typeface="Helvetica" charset="0"/>
            </a:endParaRPr>
          </a:p>
        </p:txBody>
      </p:sp>
      <p:sp>
        <p:nvSpPr>
          <p:cNvPr id="6" name="Content Placeholder 5"/>
          <p:cNvSpPr>
            <a:spLocks noGrp="1"/>
          </p:cNvSpPr>
          <p:nvPr>
            <p:ph sz="half" idx="2"/>
          </p:nvPr>
        </p:nvSpPr>
        <p:spPr>
          <a:xfrm>
            <a:off x="608330" y="5547360"/>
            <a:ext cx="10231120" cy="1239520"/>
          </a:xfrm>
        </p:spPr>
        <p:txBody>
          <a:bodyPr/>
          <a:p>
            <a:r>
              <a:rPr lang="en-US" sz="2000" dirty="0">
                <a:latin typeface="Helvetica" charset="0"/>
                <a:cs typeface="Helvetica" charset="0"/>
                <a:sym typeface="+mn-ea"/>
              </a:rPr>
              <a:t>The correlation coefficient ranges from -1 to 1. If the value is close to 1, it means that there is a strong positive correlation between the two variables. When it is close to -1, the variables have a strong negative correlation.</a:t>
            </a:r>
            <a:endParaRPr kumimoji="0" lang="en-US" altLang="en-US" sz="2000" b="0" i="0" u="none" strike="noStrike" cap="none" normalizeH="0" baseline="0" dirty="0">
              <a:ln>
                <a:noFill/>
              </a:ln>
              <a:solidFill>
                <a:schemeClr val="tx1"/>
              </a:solidFill>
              <a:effectLst/>
              <a:latin typeface="Helvetica" charset="0"/>
              <a:cs typeface="Helvetica" charset="0"/>
            </a:endParaRPr>
          </a:p>
          <a:p>
            <a:endParaRPr kumimoji="0" lang="en-US" altLang="en-US" sz="2000" b="0" i="0" u="none" strike="noStrike" cap="none" normalizeH="0" baseline="0" dirty="0">
              <a:ln>
                <a:noFill/>
              </a:ln>
              <a:solidFill>
                <a:schemeClr val="tx1"/>
              </a:solidFill>
              <a:effectLst/>
              <a:latin typeface="Helvetica" charset="0"/>
              <a:cs typeface="Helvetica"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70598" y="2333894"/>
            <a:ext cx="4979534" cy="321383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000" b="1" u="sng">
                <a:latin typeface="Helvetica" charset="0"/>
                <a:cs typeface="Helvetica" charset="0"/>
              </a:rPr>
              <a:t>Outlier Removal</a:t>
            </a:r>
            <a:endParaRPr lang="en-US" sz="4000" b="1" u="sng">
              <a:latin typeface="Helvetica" charset="0"/>
              <a:cs typeface="Helvetica" charset="0"/>
            </a:endParaRPr>
          </a:p>
        </p:txBody>
      </p:sp>
      <p:sp>
        <p:nvSpPr>
          <p:cNvPr id="6" name="Content Placeholder 5"/>
          <p:cNvSpPr>
            <a:spLocks noGrp="1"/>
          </p:cNvSpPr>
          <p:nvPr>
            <p:ph idx="1"/>
          </p:nvPr>
        </p:nvSpPr>
        <p:spPr>
          <a:xfrm>
            <a:off x="609600" y="1060450"/>
            <a:ext cx="10428605" cy="5505450"/>
          </a:xfrm>
        </p:spPr>
        <p:txBody>
          <a:bodyPr/>
          <a:lstStyle/>
          <a:p>
            <a:r>
              <a:rPr lang="en-US" sz="2000"/>
              <a:t>When modeling, it is important to clean the data sample to ensure that the observations best represent the problem.</a:t>
            </a:r>
            <a:endParaRPr lang="en-US" sz="2000"/>
          </a:p>
          <a:p>
            <a:r>
              <a:rPr lang="en-US" sz="2000"/>
              <a:t>Sometimes a dataset can contain extreme values that are outside the range of what is expected and unlike the other data. These are called outliers and often machine learning modeling and model skill in general can be improved by understanding and even removing these outlier values.</a:t>
            </a:r>
            <a:endParaRPr lang="en-US" sz="2000"/>
          </a:p>
          <a:p>
            <a:pPr marL="0" indent="0">
              <a:buNone/>
            </a:pPr>
            <a:r>
              <a:rPr lang="en-US" sz="2000" b="1" dirty="0">
                <a:solidFill>
                  <a:srgbClr val="000000"/>
                </a:solidFill>
                <a:latin typeface="Helvetica" charset="0"/>
                <a:cs typeface="Helvetica" charset="0"/>
                <a:sym typeface="+mn-ea"/>
              </a:rPr>
              <a:t>Outlier Removal Using Business Logic</a:t>
            </a:r>
            <a:endParaRPr lang="en-US" sz="2000" dirty="0">
              <a:solidFill>
                <a:srgbClr val="000000"/>
              </a:solidFill>
              <a:latin typeface="Helvetica" charset="0"/>
              <a:cs typeface="Helvetica" charset="0"/>
            </a:endParaRPr>
          </a:p>
          <a:p>
            <a:pPr algn="just"/>
            <a:r>
              <a:rPr lang="en-US" sz="2000" dirty="0">
                <a:solidFill>
                  <a:srgbClr val="000000"/>
                </a:solidFill>
                <a:latin typeface="Helvetica" charset="0"/>
                <a:cs typeface="Helvetica" charset="0"/>
                <a:sym typeface="+mn-ea"/>
              </a:rPr>
              <a:t>As a data scientist when you have a conversation with your business manager (who has expertise in real estate), he will tell you that normally square ft per bedroom is 300. </a:t>
            </a:r>
            <a:endParaRPr lang="en-US" sz="2000" dirty="0">
              <a:solidFill>
                <a:srgbClr val="000000"/>
              </a:solidFill>
              <a:latin typeface="Helvetica" charset="0"/>
              <a:cs typeface="Helvetica" charset="0"/>
              <a:sym typeface="+mn-ea"/>
            </a:endParaRPr>
          </a:p>
          <a:p>
            <a:pPr marL="0" indent="0" algn="just">
              <a:buNone/>
            </a:pPr>
            <a:r>
              <a:rPr lang="en-US" sz="2000" dirty="0">
                <a:solidFill>
                  <a:srgbClr val="000000"/>
                </a:solidFill>
                <a:latin typeface="Helvetica" charset="0"/>
                <a:cs typeface="Helvetica" charset="0"/>
                <a:sym typeface="+mn-ea"/>
              </a:rPr>
              <a:t>     We will remove such outliers by keeping our minimum </a:t>
            </a:r>
            <a:r>
              <a:rPr lang="en-US" sz="2000" dirty="0" err="1">
                <a:solidFill>
                  <a:srgbClr val="000000"/>
                </a:solidFill>
                <a:latin typeface="Helvetica" charset="0"/>
                <a:cs typeface="Helvetica" charset="0"/>
                <a:sym typeface="+mn-ea"/>
              </a:rPr>
              <a:t>thresold</a:t>
            </a:r>
            <a:r>
              <a:rPr lang="en-US" sz="2000" dirty="0">
                <a:solidFill>
                  <a:srgbClr val="000000"/>
                </a:solidFill>
                <a:latin typeface="Helvetica" charset="0"/>
                <a:cs typeface="Helvetica" charset="0"/>
                <a:sym typeface="+mn-ea"/>
              </a:rPr>
              <a:t> per </a:t>
            </a:r>
            <a:r>
              <a:rPr lang="en-US" sz="2000" dirty="0" err="1">
                <a:solidFill>
                  <a:srgbClr val="000000"/>
                </a:solidFill>
                <a:latin typeface="Helvetica" charset="0"/>
                <a:cs typeface="Helvetica" charset="0"/>
                <a:sym typeface="+mn-ea"/>
              </a:rPr>
              <a:t>bhk</a:t>
            </a:r>
            <a:r>
              <a:rPr lang="en-US" sz="2000" dirty="0">
                <a:solidFill>
                  <a:srgbClr val="000000"/>
                </a:solidFill>
                <a:latin typeface="Helvetica" charset="0"/>
                <a:cs typeface="Helvetica" charset="0"/>
                <a:sym typeface="+mn-ea"/>
              </a:rPr>
              <a:t> to be 300 </a:t>
            </a:r>
            <a:r>
              <a:rPr lang="en-US" sz="2000" dirty="0" err="1">
                <a:solidFill>
                  <a:srgbClr val="000000"/>
                </a:solidFill>
                <a:latin typeface="Helvetica" charset="0"/>
                <a:cs typeface="Helvetica" charset="0"/>
                <a:sym typeface="+mn-ea"/>
              </a:rPr>
              <a:t>sqft</a:t>
            </a:r>
            <a:endParaRPr lang="en-US" sz="2000" dirty="0">
              <a:solidFill>
                <a:srgbClr val="000000"/>
              </a:solidFill>
              <a:latin typeface="Helvetica" charset="0"/>
              <a:cs typeface="Helvetica" charset="0"/>
            </a:endParaRPr>
          </a:p>
          <a:p>
            <a:pPr marL="0" indent="0">
              <a:buNone/>
            </a:pPr>
            <a:r>
              <a:rPr lang="en-US" sz="2000" b="1" dirty="0">
                <a:solidFill>
                  <a:srgbClr val="000000"/>
                </a:solidFill>
                <a:latin typeface="Helvetica" charset="0"/>
                <a:cs typeface="Helvetica" charset="0"/>
                <a:sym typeface="+mn-ea"/>
              </a:rPr>
              <a:t>Outlier Removal Using Standard Deviation and Mean</a:t>
            </a:r>
            <a:endParaRPr lang="en-US" sz="2000" b="1" dirty="0">
              <a:solidFill>
                <a:srgbClr val="000000"/>
              </a:solidFill>
              <a:latin typeface="inherit"/>
            </a:endParaRPr>
          </a:p>
          <a:p>
            <a:r>
              <a:rPr lang="en-US" sz="2000" dirty="0">
                <a:solidFill>
                  <a:srgbClr val="000000"/>
                </a:solidFill>
                <a:latin typeface="Helvetica" charset="0"/>
                <a:cs typeface="Helvetica" charset="0"/>
                <a:sym typeface="+mn-ea"/>
              </a:rPr>
              <a:t>Here we find that min price per </a:t>
            </a:r>
            <a:r>
              <a:rPr lang="en-US" sz="2000" dirty="0" err="1">
                <a:solidFill>
                  <a:srgbClr val="000000"/>
                </a:solidFill>
                <a:latin typeface="Helvetica" charset="0"/>
                <a:cs typeface="Helvetica" charset="0"/>
                <a:sym typeface="+mn-ea"/>
              </a:rPr>
              <a:t>sqft</a:t>
            </a:r>
            <a:r>
              <a:rPr lang="en-US" sz="2000" dirty="0">
                <a:solidFill>
                  <a:srgbClr val="000000"/>
                </a:solidFill>
                <a:latin typeface="Helvetica" charset="0"/>
                <a:cs typeface="Helvetica" charset="0"/>
                <a:sym typeface="+mn-ea"/>
              </a:rPr>
              <a:t> is Rs.267 whereas max is Rs.1,20,00,000, this shows a wide variation in property prices. We should remove outliers per location using mean and one standard deviation</a:t>
            </a:r>
            <a:endParaRPr lang="en-IN" sz="2000" dirty="0"/>
          </a:p>
          <a:p>
            <a:pPr marL="0" indent="0">
              <a:buNone/>
            </a:pPr>
            <a:endParaRPr lang="en-US" sz="2000">
              <a:latin typeface="Helvetica" charset="0"/>
              <a:cs typeface="Helvetica" charset="0"/>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7498</Words>
  <Application>WPS Presentation</Application>
  <PresentationFormat>Widescreen</PresentationFormat>
  <Paragraphs>138</Paragraphs>
  <Slides>17</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17</vt:i4>
      </vt:variant>
    </vt:vector>
  </HeadingPairs>
  <TitlesOfParts>
    <vt:vector size="33" baseType="lpstr">
      <vt:lpstr>Arial</vt:lpstr>
      <vt:lpstr>SimSun</vt:lpstr>
      <vt:lpstr>Wingdings</vt:lpstr>
      <vt:lpstr>Helvetica</vt:lpstr>
      <vt:lpstr>rockwell</vt:lpstr>
      <vt:lpstr>Segoe Print</vt:lpstr>
      <vt:lpstr>Wingdings</vt:lpstr>
      <vt:lpstr>inherit</vt:lpstr>
      <vt:lpstr>poppins</vt:lpstr>
      <vt:lpstr>Karla</vt:lpstr>
      <vt:lpstr>roboto</vt:lpstr>
      <vt:lpstr>Microsoft YaHei</vt:lpstr>
      <vt:lpstr>Arial Unicode MS</vt:lpstr>
      <vt:lpstr>Calibri</vt:lpstr>
      <vt:lpstr>Malgun Gothic Semilight</vt:lpstr>
      <vt:lpstr>Blue Waves</vt:lpstr>
      <vt:lpstr>PRICE PREDICTION OF HOUSES USING REGRESSION TECHNIQUES </vt:lpstr>
      <vt:lpstr>Introduction</vt:lpstr>
      <vt:lpstr>Types of Machine Learning</vt:lpstr>
      <vt:lpstr>Objective</vt:lpstr>
      <vt:lpstr>WORKING &amp; METHODOLOGY </vt:lpstr>
      <vt:lpstr>Data Cleaning</vt:lpstr>
      <vt:lpstr>Feature Engineering </vt:lpstr>
      <vt:lpstr>Correlation Matrix</vt:lpstr>
      <vt:lpstr>Outlier Removal</vt:lpstr>
      <vt:lpstr>Training And Testing Data</vt:lpstr>
      <vt:lpstr>Linear Regression</vt:lpstr>
      <vt:lpstr>Ridge Regression</vt:lpstr>
      <vt:lpstr>PowerPoint 演示文稿</vt:lpstr>
      <vt:lpstr>PowerPoint 演示文稿</vt:lpstr>
      <vt:lpstr>Conclusion</vt:lpstr>
      <vt:lpstr>Future Scope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PRICE PREDICTION OF HOUSE USING REGRESSION TECHNIQUES</dc:title>
  <dc:creator>MOHIT TOPPO</dc:creator>
  <cp:lastModifiedBy>Pratyush Baxla</cp:lastModifiedBy>
  <cp:revision>95</cp:revision>
  <dcterms:created xsi:type="dcterms:W3CDTF">2020-06-09T07:02:00Z</dcterms:created>
  <dcterms:modified xsi:type="dcterms:W3CDTF">2020-06-18T19:47:37Z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1033-11.2.0.9431</vt:lpwstr>
  </property>
</Properties>
</file>