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8"/>
  </p:notesMasterIdLst>
  <p:sldIdLst>
    <p:sldId id="256" r:id="rId2"/>
    <p:sldId id="257" r:id="rId3"/>
    <p:sldId id="259" r:id="rId4"/>
    <p:sldId id="258" r:id="rId5"/>
    <p:sldId id="261" r:id="rId6"/>
    <p:sldId id="262" r:id="rId7"/>
    <p:sldId id="263" r:id="rId8"/>
    <p:sldId id="282" r:id="rId9"/>
    <p:sldId id="283" r:id="rId10"/>
    <p:sldId id="284" r:id="rId11"/>
    <p:sldId id="285" r:id="rId12"/>
    <p:sldId id="286" r:id="rId13"/>
    <p:sldId id="287" r:id="rId14"/>
    <p:sldId id="288" r:id="rId15"/>
    <p:sldId id="275"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694"/>
  </p:normalViewPr>
  <p:slideViewPr>
    <p:cSldViewPr snapToGrid="0" snapToObjects="1">
      <p:cViewPr varScale="1">
        <p:scale>
          <a:sx n="86" d="100"/>
          <a:sy n="86" d="100"/>
        </p:scale>
        <p:origin x="10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AF070-95CF-44E6-AFCA-D89BC77DAD8E}" type="datetimeFigureOut">
              <a:rPr lang="en-IN" smtClean="0"/>
              <a:t>02-03-2021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18E58-823D-462D-B821-7BA0EA0C0DE6}" type="slidenum">
              <a:rPr lang="en-IN" smtClean="0"/>
              <a:t>‹#›</a:t>
            </a:fld>
            <a:endParaRPr lang="en-IN"/>
          </a:p>
        </p:txBody>
      </p:sp>
    </p:spTree>
    <p:extLst>
      <p:ext uri="{BB962C8B-B14F-4D97-AF65-F5344CB8AC3E}">
        <p14:creationId xmlns:p14="http://schemas.microsoft.com/office/powerpoint/2010/main" val="161732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7121E9-BACF-40A1-B3F6-EDB6039FB8DB}" type="datetime1">
              <a:rPr lang="en-US" smtClean="0"/>
              <a:t>3/2/2021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26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F3128E-89DA-4265-9AC0-3CDFB3AFA9D8}" type="datetime1">
              <a:rPr lang="en-US" smtClean="0"/>
              <a:t>3/2/2021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862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EE8AA-E8E2-4019-8EBA-10A34E06FA6D}" type="datetime1">
              <a:rPr lang="en-US" smtClean="0"/>
              <a:t>3/2/2021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67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83A79-5790-469B-8FF1-029C43070481}" type="datetime1">
              <a:rPr lang="en-US" smtClean="0"/>
              <a:t>3/2/2021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078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343A7-CC57-49BF-8861-03C5256C9F7D}" type="datetime1">
              <a:rPr lang="en-US" smtClean="0"/>
              <a:t>3/2/2021</a:t>
            </a:fld>
            <a:endParaRPr lang="en-US" dirty="0"/>
          </a:p>
        </p:txBody>
      </p:sp>
      <p:sp>
        <p:nvSpPr>
          <p:cNvPr id="5" name="Footer Placeholder 4"/>
          <p:cNvSpPr>
            <a:spLocks noGrp="1"/>
          </p:cNvSpPr>
          <p:nvPr>
            <p:ph type="ftr" sz="quarter" idx="11"/>
          </p:nvPr>
        </p:nvSpPr>
        <p:spPr/>
        <p:txBody>
          <a:bodyPr/>
          <a:lstStyle/>
          <a:p>
            <a:r>
              <a:rPr lang="en-US"/>
              <a:t>DATS 6401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89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647F9-DCF1-4A53-8650-CE4FBB227CDA}" type="datetime1">
              <a:rPr lang="en-US" smtClean="0"/>
              <a:t>3/2/2021</a:t>
            </a:fld>
            <a:endParaRPr lang="en-US" dirty="0"/>
          </a:p>
        </p:txBody>
      </p:sp>
      <p:sp>
        <p:nvSpPr>
          <p:cNvPr id="6" name="Footer Placeholder 5"/>
          <p:cNvSpPr>
            <a:spLocks noGrp="1"/>
          </p:cNvSpPr>
          <p:nvPr>
            <p:ph type="ftr" sz="quarter" idx="11"/>
          </p:nvPr>
        </p:nvSpPr>
        <p:spPr/>
        <p:txBody>
          <a:bodyPr/>
          <a:lstStyle/>
          <a:p>
            <a:r>
              <a:rPr lang="en-US"/>
              <a:t>DATS 6401</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2542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55336-5483-4378-BA60-8992AB719759}" type="datetime1">
              <a:rPr lang="en-US" smtClean="0"/>
              <a:t>3/2/2021</a:t>
            </a:fld>
            <a:endParaRPr lang="en-US" dirty="0"/>
          </a:p>
        </p:txBody>
      </p:sp>
      <p:sp>
        <p:nvSpPr>
          <p:cNvPr id="8" name="Footer Placeholder 7"/>
          <p:cNvSpPr>
            <a:spLocks noGrp="1"/>
          </p:cNvSpPr>
          <p:nvPr>
            <p:ph type="ftr" sz="quarter" idx="11"/>
          </p:nvPr>
        </p:nvSpPr>
        <p:spPr/>
        <p:txBody>
          <a:bodyPr/>
          <a:lstStyle/>
          <a:p>
            <a:r>
              <a:rPr lang="en-US"/>
              <a:t>DATS 6401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9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CDED04-B211-4E34-AB6B-9926672DC994}" type="datetime1">
              <a:rPr lang="en-US" smtClean="0"/>
              <a:t>3/2/2021</a:t>
            </a:fld>
            <a:endParaRPr lang="en-US" dirty="0"/>
          </a:p>
        </p:txBody>
      </p:sp>
      <p:sp>
        <p:nvSpPr>
          <p:cNvPr id="4" name="Footer Placeholder 3"/>
          <p:cNvSpPr>
            <a:spLocks noGrp="1"/>
          </p:cNvSpPr>
          <p:nvPr>
            <p:ph type="ftr" sz="quarter" idx="11"/>
          </p:nvPr>
        </p:nvSpPr>
        <p:spPr/>
        <p:txBody>
          <a:bodyPr/>
          <a:lstStyle/>
          <a:p>
            <a:r>
              <a:rPr lang="en-US"/>
              <a:t>DATS 6401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22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5DF4FE-CC05-4336-AF48-504755156006}" type="datetime1">
              <a:rPr lang="en-US" smtClean="0"/>
              <a:t>3/2/2021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DATS 6401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569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ABD44F-7B26-4A09-A609-4CA11E206D39}" type="datetime1">
              <a:rPr lang="en-US" smtClean="0"/>
              <a:t>3/2/2021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DATS 6401</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81022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53691-FB52-4A53-942C-E1A3B5E36282}" type="datetime1">
              <a:rPr lang="en-US" smtClean="0"/>
              <a:t>3/2/2021</a:t>
            </a:fld>
            <a:endParaRPr lang="en-US" dirty="0"/>
          </a:p>
        </p:txBody>
      </p:sp>
      <p:sp>
        <p:nvSpPr>
          <p:cNvPr id="6" name="Footer Placeholder 5"/>
          <p:cNvSpPr>
            <a:spLocks noGrp="1"/>
          </p:cNvSpPr>
          <p:nvPr>
            <p:ph type="ftr" sz="quarter" idx="11"/>
          </p:nvPr>
        </p:nvSpPr>
        <p:spPr/>
        <p:txBody>
          <a:bodyPr/>
          <a:lstStyle/>
          <a:p>
            <a:r>
              <a:rPr lang="en-US"/>
              <a:t>DATS 6401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64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570337-AFF3-40F6-B57A-57838828C72B}" type="datetime1">
              <a:rPr lang="en-US" smtClean="0"/>
              <a:t>3/2/2021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DATS 6401</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45479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s.google.com/chart"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pri.org/databases/milex" TargetMode="External"/><Relationship Id="rId2" Type="http://schemas.openxmlformats.org/officeDocument/2006/relationships/hyperlink" Target="https://data.worldban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xASEhzVzs7LafbFPqsbp0Ow5Ehjplj-e59soDrUz_Ms/edit?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372C-D2C6-CC45-9162-B885F0D5FB6E}"/>
              </a:ext>
            </a:extLst>
          </p:cNvPr>
          <p:cNvSpPr>
            <a:spLocks noGrp="1"/>
          </p:cNvSpPr>
          <p:nvPr>
            <p:ph type="ctrTitle"/>
          </p:nvPr>
        </p:nvSpPr>
        <p:spPr>
          <a:xfrm>
            <a:off x="1066800" y="421600"/>
            <a:ext cx="10058400" cy="3566160"/>
          </a:xfrm>
        </p:spPr>
        <p:txBody>
          <a:bodyPr>
            <a:normAutofit fontScale="90000"/>
          </a:bodyPr>
          <a:lstStyle/>
          <a:p>
            <a:pPr algn="ctr"/>
            <a:r>
              <a:rPr lang="en-US" sz="7000" b="1" dirty="0"/>
              <a:t>MILITARY, EDUCATION &amp; HEALTHCARE EXPENDITURE ANALYSIS OF THE TOP 10 NATIONS.</a:t>
            </a:r>
          </a:p>
        </p:txBody>
      </p:sp>
      <p:sp>
        <p:nvSpPr>
          <p:cNvPr id="3" name="Subtitle 2">
            <a:extLst>
              <a:ext uri="{FF2B5EF4-FFF2-40B4-BE49-F238E27FC236}">
                <a16:creationId xmlns:a16="http://schemas.microsoft.com/office/drawing/2014/main" id="{5A2DD287-E109-ED4C-80D0-5831C65C0368}"/>
              </a:ext>
            </a:extLst>
          </p:cNvPr>
          <p:cNvSpPr>
            <a:spLocks noGrp="1"/>
          </p:cNvSpPr>
          <p:nvPr>
            <p:ph type="subTitle" idx="1"/>
          </p:nvPr>
        </p:nvSpPr>
        <p:spPr/>
        <p:txBody>
          <a:bodyPr/>
          <a:lstStyle/>
          <a:p>
            <a:pPr algn="l"/>
            <a:r>
              <a:rPr lang="en-US" dirty="0"/>
              <a:t>PRESENTATION BY: NIGEL SAVIO MARTIS</a:t>
            </a:r>
          </a:p>
        </p:txBody>
      </p:sp>
      <p:sp>
        <p:nvSpPr>
          <p:cNvPr id="4" name="Slide Number Placeholder 3">
            <a:extLst>
              <a:ext uri="{FF2B5EF4-FFF2-40B4-BE49-F238E27FC236}">
                <a16:creationId xmlns:a16="http://schemas.microsoft.com/office/drawing/2014/main" id="{2D4FF2E4-B156-4A8E-9871-5C530DDB528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Footer Placeholder 4">
            <a:extLst>
              <a:ext uri="{FF2B5EF4-FFF2-40B4-BE49-F238E27FC236}">
                <a16:creationId xmlns:a16="http://schemas.microsoft.com/office/drawing/2014/main" id="{CEE5CF70-A558-45BA-8346-92843920AFFD}"/>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106807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154083" y="1030405"/>
            <a:ext cx="10058400" cy="1074837"/>
          </a:xfrm>
        </p:spPr>
        <p:txBody>
          <a:bodyPr anchor="t">
            <a:normAutofit/>
          </a:bodyPr>
          <a:lstStyle/>
          <a:p>
            <a:r>
              <a:rPr lang="en-US" dirty="0"/>
              <a:t>ANALYSES AND KEY INSIGHTS</a:t>
            </a:r>
          </a:p>
        </p:txBody>
      </p:sp>
      <p:sp>
        <p:nvSpPr>
          <p:cNvPr id="10" name="Content Placeholder 9">
            <a:extLst>
              <a:ext uri="{FF2B5EF4-FFF2-40B4-BE49-F238E27FC236}">
                <a16:creationId xmlns:a16="http://schemas.microsoft.com/office/drawing/2014/main" id="{8C2AF608-FDD3-4690-A6E5-140412DF480C}"/>
              </a:ext>
            </a:extLst>
          </p:cNvPr>
          <p:cNvSpPr>
            <a:spLocks noGrp="1"/>
          </p:cNvSpPr>
          <p:nvPr>
            <p:ph idx="1"/>
          </p:nvPr>
        </p:nvSpPr>
        <p:spPr>
          <a:xfrm>
            <a:off x="6183285" y="4068438"/>
            <a:ext cx="5029200" cy="2145932"/>
          </a:xfrm>
        </p:spPr>
        <p:txBody>
          <a:bodyPr>
            <a:normAutofit fontScale="62500" lnSpcReduction="20000"/>
          </a:bodyPr>
          <a:lstStyle/>
          <a:p>
            <a:pPr>
              <a:lnSpc>
                <a:spcPct val="100000"/>
              </a:lnSpc>
            </a:pPr>
            <a:r>
              <a:rPr lang="en-US" dirty="0"/>
              <a:t>&gt; The data used for this insight is the mean of all years as well as the latest 2018 data.</a:t>
            </a:r>
          </a:p>
          <a:p>
            <a:pPr>
              <a:lnSpc>
                <a:spcPct val="100000"/>
              </a:lnSpc>
            </a:pPr>
            <a:r>
              <a:rPr lang="en-US" dirty="0"/>
              <a:t>&gt; Countries like USA, China, India, Russia and Saudi Arabia spend approximately similar amounts of its expenditures towards Education and Military.</a:t>
            </a:r>
          </a:p>
          <a:p>
            <a:pPr>
              <a:lnSpc>
                <a:spcPct val="100000"/>
              </a:lnSpc>
            </a:pPr>
            <a:r>
              <a:rPr lang="en-US" dirty="0"/>
              <a:t>&gt; All countries except Saudi Arabia spend the most amount in the Healthcare sector.</a:t>
            </a:r>
          </a:p>
          <a:p>
            <a:pPr>
              <a:lnSpc>
                <a:spcPct val="100000"/>
              </a:lnSpc>
            </a:pPr>
            <a:r>
              <a:rPr lang="en-US" dirty="0"/>
              <a:t>&gt; Saudi Arabia spends the most towards Military and second towards Education, giving the least priority to Healthcare in comparison.</a:t>
            </a:r>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7" name="Picture 6">
            <a:extLst>
              <a:ext uri="{FF2B5EF4-FFF2-40B4-BE49-F238E27FC236}">
                <a16:creationId xmlns:a16="http://schemas.microsoft.com/office/drawing/2014/main" id="{E994C149-5F46-40E7-B9AC-F1607862E624}"/>
              </a:ext>
            </a:extLst>
          </p:cNvPr>
          <p:cNvPicPr>
            <a:picLocks noChangeAspect="1"/>
          </p:cNvPicPr>
          <p:nvPr/>
        </p:nvPicPr>
        <p:blipFill>
          <a:blip r:embed="rId2"/>
          <a:stretch>
            <a:fillRect/>
          </a:stretch>
        </p:blipFill>
        <p:spPr>
          <a:xfrm>
            <a:off x="1154083" y="1822663"/>
            <a:ext cx="10058402" cy="2145932"/>
          </a:xfrm>
          <a:prstGeom prst="rect">
            <a:avLst/>
          </a:prstGeom>
        </p:spPr>
      </p:pic>
      <p:pic>
        <p:nvPicPr>
          <p:cNvPr id="11" name="Picture 10">
            <a:extLst>
              <a:ext uri="{FF2B5EF4-FFF2-40B4-BE49-F238E27FC236}">
                <a16:creationId xmlns:a16="http://schemas.microsoft.com/office/drawing/2014/main" id="{D22B7D9E-0C37-4A83-97DE-AC8E278AF86A}"/>
              </a:ext>
            </a:extLst>
          </p:cNvPr>
          <p:cNvPicPr>
            <a:picLocks noChangeAspect="1"/>
          </p:cNvPicPr>
          <p:nvPr/>
        </p:nvPicPr>
        <p:blipFill>
          <a:blip r:embed="rId3"/>
          <a:stretch>
            <a:fillRect/>
          </a:stretch>
        </p:blipFill>
        <p:spPr>
          <a:xfrm>
            <a:off x="1145997" y="4066794"/>
            <a:ext cx="5037288" cy="2147576"/>
          </a:xfrm>
          <a:prstGeom prst="rect">
            <a:avLst/>
          </a:prstGeom>
        </p:spPr>
      </p:pic>
    </p:spTree>
    <p:extLst>
      <p:ext uri="{BB962C8B-B14F-4D97-AF65-F5344CB8AC3E}">
        <p14:creationId xmlns:p14="http://schemas.microsoft.com/office/powerpoint/2010/main" val="28695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154083" y="1030405"/>
            <a:ext cx="10058400" cy="1074837"/>
          </a:xfrm>
        </p:spPr>
        <p:txBody>
          <a:bodyPr anchor="t">
            <a:normAutofit/>
          </a:bodyPr>
          <a:lstStyle/>
          <a:p>
            <a:r>
              <a:rPr lang="en-US" dirty="0"/>
              <a:t>ANALYSES AND KEY INSIGHTS</a:t>
            </a:r>
          </a:p>
        </p:txBody>
      </p:sp>
      <p:sp>
        <p:nvSpPr>
          <p:cNvPr id="10" name="Content Placeholder 9">
            <a:extLst>
              <a:ext uri="{FF2B5EF4-FFF2-40B4-BE49-F238E27FC236}">
                <a16:creationId xmlns:a16="http://schemas.microsoft.com/office/drawing/2014/main" id="{8C2AF608-FDD3-4690-A6E5-140412DF480C}"/>
              </a:ext>
            </a:extLst>
          </p:cNvPr>
          <p:cNvSpPr>
            <a:spLocks noGrp="1"/>
          </p:cNvSpPr>
          <p:nvPr>
            <p:ph idx="1"/>
          </p:nvPr>
        </p:nvSpPr>
        <p:spPr>
          <a:xfrm>
            <a:off x="1154081" y="5139532"/>
            <a:ext cx="10058404" cy="1074838"/>
          </a:xfrm>
        </p:spPr>
        <p:txBody>
          <a:bodyPr>
            <a:normAutofit fontScale="70000" lnSpcReduction="20000"/>
          </a:bodyPr>
          <a:lstStyle/>
          <a:p>
            <a:pPr>
              <a:lnSpc>
                <a:spcPct val="100000"/>
              </a:lnSpc>
            </a:pPr>
            <a:r>
              <a:rPr lang="en-US" dirty="0"/>
              <a:t>&gt; Saudi Arabia has the highest Military and Education Expenditure per person as a share of its GDP per capita.</a:t>
            </a:r>
          </a:p>
          <a:p>
            <a:pPr>
              <a:lnSpc>
                <a:spcPct val="100000"/>
              </a:lnSpc>
            </a:pPr>
            <a:r>
              <a:rPr lang="en-US" dirty="0"/>
              <a:t>&gt; USA spends its highest share of GDP per Capita towards Healthcare per person in comparison with the other sectors.</a:t>
            </a:r>
          </a:p>
          <a:p>
            <a:pPr>
              <a:lnSpc>
                <a:spcPct val="100000"/>
              </a:lnSpc>
            </a:pPr>
            <a:r>
              <a:rPr lang="en-US" dirty="0"/>
              <a:t>&gt; Japan, China and India spend the least per person as a share of its GDP towards Military, Education and Health respectively.</a:t>
            </a:r>
          </a:p>
          <a:p>
            <a:pPr>
              <a:lnSpc>
                <a:spcPct val="100000"/>
              </a:lnSpc>
            </a:pPr>
            <a:endParaRPr lang="en-US" dirty="0"/>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6" name="Picture 5">
            <a:extLst>
              <a:ext uri="{FF2B5EF4-FFF2-40B4-BE49-F238E27FC236}">
                <a16:creationId xmlns:a16="http://schemas.microsoft.com/office/drawing/2014/main" id="{B5AA379A-7BD7-4D45-B3EE-0D39556B4BE2}"/>
              </a:ext>
            </a:extLst>
          </p:cNvPr>
          <p:cNvPicPr>
            <a:picLocks noChangeAspect="1"/>
          </p:cNvPicPr>
          <p:nvPr/>
        </p:nvPicPr>
        <p:blipFill>
          <a:blip r:embed="rId2"/>
          <a:stretch>
            <a:fillRect/>
          </a:stretch>
        </p:blipFill>
        <p:spPr>
          <a:xfrm>
            <a:off x="1154081" y="1827542"/>
            <a:ext cx="10058402" cy="3202915"/>
          </a:xfrm>
          <a:prstGeom prst="rect">
            <a:avLst/>
          </a:prstGeom>
        </p:spPr>
      </p:pic>
    </p:spTree>
    <p:extLst>
      <p:ext uri="{BB962C8B-B14F-4D97-AF65-F5344CB8AC3E}">
        <p14:creationId xmlns:p14="http://schemas.microsoft.com/office/powerpoint/2010/main" val="223542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154083" y="1030405"/>
            <a:ext cx="10058400" cy="1074837"/>
          </a:xfrm>
        </p:spPr>
        <p:txBody>
          <a:bodyPr anchor="t">
            <a:normAutofit/>
          </a:bodyPr>
          <a:lstStyle/>
          <a:p>
            <a:r>
              <a:rPr lang="en-US" dirty="0"/>
              <a:t>ANALYSES AND KEY INSIGHTS</a:t>
            </a:r>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7" name="Picture 6">
            <a:extLst>
              <a:ext uri="{FF2B5EF4-FFF2-40B4-BE49-F238E27FC236}">
                <a16:creationId xmlns:a16="http://schemas.microsoft.com/office/drawing/2014/main" id="{E23EC222-E5F1-485B-9DAA-4C1D445C3D87}"/>
              </a:ext>
            </a:extLst>
          </p:cNvPr>
          <p:cNvPicPr>
            <a:picLocks noChangeAspect="1"/>
          </p:cNvPicPr>
          <p:nvPr/>
        </p:nvPicPr>
        <p:blipFill>
          <a:blip r:embed="rId2"/>
          <a:stretch>
            <a:fillRect/>
          </a:stretch>
        </p:blipFill>
        <p:spPr>
          <a:xfrm>
            <a:off x="1154084" y="1846555"/>
            <a:ext cx="10058400" cy="4421080"/>
          </a:xfrm>
          <a:prstGeom prst="rect">
            <a:avLst/>
          </a:prstGeom>
        </p:spPr>
      </p:pic>
    </p:spTree>
    <p:extLst>
      <p:ext uri="{BB962C8B-B14F-4D97-AF65-F5344CB8AC3E}">
        <p14:creationId xmlns:p14="http://schemas.microsoft.com/office/powerpoint/2010/main" val="289666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154083" y="1030405"/>
            <a:ext cx="10058400" cy="1074837"/>
          </a:xfrm>
        </p:spPr>
        <p:txBody>
          <a:bodyPr anchor="t">
            <a:normAutofit/>
          </a:bodyPr>
          <a:lstStyle/>
          <a:p>
            <a:r>
              <a:rPr lang="en-US" dirty="0"/>
              <a:t>ANALYSES AND KEY INSIGHTS</a:t>
            </a:r>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6" name="Picture 5">
            <a:extLst>
              <a:ext uri="{FF2B5EF4-FFF2-40B4-BE49-F238E27FC236}">
                <a16:creationId xmlns:a16="http://schemas.microsoft.com/office/drawing/2014/main" id="{D0A09C11-29E0-4DD9-BCEC-98550E02C4C5}"/>
              </a:ext>
            </a:extLst>
          </p:cNvPr>
          <p:cNvPicPr>
            <a:picLocks noChangeAspect="1"/>
          </p:cNvPicPr>
          <p:nvPr/>
        </p:nvPicPr>
        <p:blipFill>
          <a:blip r:embed="rId2"/>
          <a:stretch>
            <a:fillRect/>
          </a:stretch>
        </p:blipFill>
        <p:spPr>
          <a:xfrm>
            <a:off x="1163612" y="1793290"/>
            <a:ext cx="10048871" cy="4483224"/>
          </a:xfrm>
          <a:prstGeom prst="rect">
            <a:avLst/>
          </a:prstGeom>
        </p:spPr>
      </p:pic>
    </p:spTree>
    <p:extLst>
      <p:ext uri="{BB962C8B-B14F-4D97-AF65-F5344CB8AC3E}">
        <p14:creationId xmlns:p14="http://schemas.microsoft.com/office/powerpoint/2010/main" val="96505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154083" y="1030405"/>
            <a:ext cx="10058400" cy="1074837"/>
          </a:xfrm>
        </p:spPr>
        <p:txBody>
          <a:bodyPr anchor="t">
            <a:normAutofit/>
          </a:bodyPr>
          <a:lstStyle/>
          <a:p>
            <a:r>
              <a:rPr lang="en-US" dirty="0"/>
              <a:t>ANALYSES AND KEY INSIGHTS</a:t>
            </a:r>
          </a:p>
        </p:txBody>
      </p:sp>
      <p:sp>
        <p:nvSpPr>
          <p:cNvPr id="10" name="Content Placeholder 9">
            <a:extLst>
              <a:ext uri="{FF2B5EF4-FFF2-40B4-BE49-F238E27FC236}">
                <a16:creationId xmlns:a16="http://schemas.microsoft.com/office/drawing/2014/main" id="{8C2AF608-FDD3-4690-A6E5-140412DF480C}"/>
              </a:ext>
            </a:extLst>
          </p:cNvPr>
          <p:cNvSpPr>
            <a:spLocks noGrp="1"/>
          </p:cNvSpPr>
          <p:nvPr>
            <p:ph idx="1"/>
          </p:nvPr>
        </p:nvSpPr>
        <p:spPr>
          <a:xfrm>
            <a:off x="1154082" y="5071322"/>
            <a:ext cx="11869460" cy="1533664"/>
          </a:xfrm>
        </p:spPr>
        <p:txBody>
          <a:bodyPr>
            <a:normAutofit fontScale="70000" lnSpcReduction="20000"/>
          </a:bodyPr>
          <a:lstStyle/>
          <a:p>
            <a:pPr>
              <a:lnSpc>
                <a:spcPct val="100000"/>
              </a:lnSpc>
            </a:pPr>
            <a:r>
              <a:rPr lang="en-US" dirty="0"/>
              <a:t>&gt; China and India show the highest % growth in all the 3 sectors</a:t>
            </a:r>
          </a:p>
          <a:p>
            <a:pPr>
              <a:lnSpc>
                <a:spcPct val="100000"/>
              </a:lnSpc>
            </a:pPr>
            <a:r>
              <a:rPr lang="en-US" dirty="0"/>
              <a:t>&gt; USA shows the highest growth in current USD in the Education and Healthcare sector.</a:t>
            </a:r>
          </a:p>
          <a:p>
            <a:pPr>
              <a:lnSpc>
                <a:spcPct val="100000"/>
              </a:lnSpc>
            </a:pPr>
            <a:r>
              <a:rPr lang="en-US" dirty="0"/>
              <a:t>&gt; China shows the highest growth in current USD in the Military sector.</a:t>
            </a:r>
          </a:p>
          <a:p>
            <a:pPr>
              <a:lnSpc>
                <a:spcPct val="100000"/>
              </a:lnSpc>
            </a:pPr>
            <a:r>
              <a:rPr lang="en-US" dirty="0"/>
              <a:t>&gt; Russia and UK show the least growth in % growth as well current USD across all 3 sectors. &gt; Positive correlation between GDP and Expenditure.</a:t>
            </a:r>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6" name="Picture 5">
            <a:extLst>
              <a:ext uri="{FF2B5EF4-FFF2-40B4-BE49-F238E27FC236}">
                <a16:creationId xmlns:a16="http://schemas.microsoft.com/office/drawing/2014/main" id="{FA09C52D-236B-437E-8F36-8951252C615F}"/>
              </a:ext>
            </a:extLst>
          </p:cNvPr>
          <p:cNvPicPr>
            <a:picLocks noChangeAspect="1"/>
          </p:cNvPicPr>
          <p:nvPr/>
        </p:nvPicPr>
        <p:blipFill>
          <a:blip r:embed="rId2"/>
          <a:stretch>
            <a:fillRect/>
          </a:stretch>
        </p:blipFill>
        <p:spPr>
          <a:xfrm>
            <a:off x="1154083" y="1786677"/>
            <a:ext cx="10058400" cy="3284645"/>
          </a:xfrm>
          <a:prstGeom prst="rect">
            <a:avLst/>
          </a:prstGeom>
        </p:spPr>
      </p:pic>
    </p:spTree>
    <p:extLst>
      <p:ext uri="{BB962C8B-B14F-4D97-AF65-F5344CB8AC3E}">
        <p14:creationId xmlns:p14="http://schemas.microsoft.com/office/powerpoint/2010/main" val="70659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45A2-6F94-884B-B016-1B7C4A4FCF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E61F59-DB90-B94D-B6C2-F7CE0FC391BA}"/>
              </a:ext>
            </a:extLst>
          </p:cNvPr>
          <p:cNvSpPr>
            <a:spLocks noGrp="1"/>
          </p:cNvSpPr>
          <p:nvPr>
            <p:ph idx="1"/>
          </p:nvPr>
        </p:nvSpPr>
        <p:spPr/>
        <p:txBody>
          <a:bodyPr/>
          <a:lstStyle/>
          <a:p>
            <a:pPr>
              <a:buFont typeface="Arial" panose="020B0604020202020204" pitchFamily="34" charset="0"/>
              <a:buChar char="•"/>
            </a:pPr>
            <a:r>
              <a:rPr lang="en-US" dirty="0"/>
              <a:t>United States has the highest spending across all 3 sectors. China has the second highest spending but behind United States by a huge margin.</a:t>
            </a:r>
          </a:p>
          <a:p>
            <a:pPr>
              <a:buFont typeface="Arial" panose="020B0604020202020204" pitchFamily="34" charset="0"/>
              <a:buChar char="•"/>
            </a:pPr>
            <a:r>
              <a:rPr lang="en-US" dirty="0"/>
              <a:t> There seems to be a positive correlation between GDP Per Capita and Per Person Expenditures on either of the three sectors (Military, Education and Healthcare).</a:t>
            </a:r>
          </a:p>
          <a:p>
            <a:pPr>
              <a:buFont typeface="Arial" panose="020B0604020202020204" pitchFamily="34" charset="0"/>
              <a:buChar char="•"/>
            </a:pPr>
            <a:r>
              <a:rPr lang="en-US" dirty="0"/>
              <a:t>Saudi Arabia spends the most towards Military and second towards Education, giving the least priority to Healthcare in comparison.</a:t>
            </a:r>
          </a:p>
          <a:p>
            <a:pPr>
              <a:buFont typeface="Arial" panose="020B0604020202020204" pitchFamily="34" charset="0"/>
              <a:buChar char="•"/>
            </a:pPr>
            <a:r>
              <a:rPr lang="en-US" dirty="0"/>
              <a:t>China and India are the fastest growing Nations with respect to expenditure across all 3 sectors.</a:t>
            </a:r>
          </a:p>
        </p:txBody>
      </p:sp>
      <p:sp>
        <p:nvSpPr>
          <p:cNvPr id="4" name="Slide Number Placeholder 3">
            <a:extLst>
              <a:ext uri="{FF2B5EF4-FFF2-40B4-BE49-F238E27FC236}">
                <a16:creationId xmlns:a16="http://schemas.microsoft.com/office/drawing/2014/main" id="{76CC7FC9-65F0-496C-84D2-B35676DE3CE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Footer Placeholder 4">
            <a:extLst>
              <a:ext uri="{FF2B5EF4-FFF2-40B4-BE49-F238E27FC236}">
                <a16:creationId xmlns:a16="http://schemas.microsoft.com/office/drawing/2014/main" id="{04B4E1EA-0E36-4143-B798-4B7FB0CD05C2}"/>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230831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A543-9616-A44E-A8A7-7E6D287055DD}"/>
              </a:ext>
            </a:extLst>
          </p:cNvPr>
          <p:cNvSpPr>
            <a:spLocks noGrp="1"/>
          </p:cNvSpPr>
          <p:nvPr>
            <p:ph type="title"/>
          </p:nvPr>
        </p:nvSpPr>
        <p:spPr/>
        <p:txBody>
          <a:bodyPr/>
          <a:lstStyle/>
          <a:p>
            <a:r>
              <a:rPr lang="en-US" dirty="0"/>
              <a:t>LEARNING PROCESSES</a:t>
            </a:r>
          </a:p>
        </p:txBody>
      </p:sp>
      <p:sp>
        <p:nvSpPr>
          <p:cNvPr id="3" name="Content Placeholder 2">
            <a:extLst>
              <a:ext uri="{FF2B5EF4-FFF2-40B4-BE49-F238E27FC236}">
                <a16:creationId xmlns:a16="http://schemas.microsoft.com/office/drawing/2014/main" id="{FF5365D4-8862-734A-8C27-52A662A787AC}"/>
              </a:ext>
            </a:extLst>
          </p:cNvPr>
          <p:cNvSpPr>
            <a:spLocks noGrp="1"/>
          </p:cNvSpPr>
          <p:nvPr>
            <p:ph idx="1"/>
          </p:nvPr>
        </p:nvSpPr>
        <p:spPr/>
        <p:txBody>
          <a:bodyPr/>
          <a:lstStyle/>
          <a:p>
            <a:pPr>
              <a:buFont typeface="Arial" panose="020B0604020202020204" pitchFamily="34" charset="0"/>
              <a:buChar char="•"/>
            </a:pPr>
            <a:r>
              <a:rPr lang="en-US" dirty="0"/>
              <a:t> Revision of the in-class practical work.</a:t>
            </a:r>
          </a:p>
          <a:p>
            <a:pPr>
              <a:buFont typeface="Arial" panose="020B0604020202020204" pitchFamily="34" charset="0"/>
              <a:buChar char="•"/>
            </a:pPr>
            <a:r>
              <a:rPr lang="en-US" dirty="0">
                <a:hlinkClick r:id="rId2"/>
              </a:rPr>
              <a:t> https://www.w3schools.com/</a:t>
            </a:r>
            <a:r>
              <a:rPr lang="en-US" dirty="0"/>
              <a:t> for additional information about styles and layouts on HTML/CSS</a:t>
            </a:r>
          </a:p>
          <a:p>
            <a:pPr>
              <a:buFont typeface="Arial" panose="020B0604020202020204" pitchFamily="34" charset="0"/>
              <a:buChar char="•"/>
            </a:pPr>
            <a:r>
              <a:rPr lang="en-US" dirty="0">
                <a:hlinkClick r:id="rId3"/>
              </a:rPr>
              <a:t> https://developers.google.com/chart</a:t>
            </a:r>
            <a:r>
              <a:rPr lang="en-US" dirty="0"/>
              <a:t> for key information on different graph selections and styles for Google API.</a:t>
            </a:r>
          </a:p>
          <a:p>
            <a:pPr>
              <a:buFont typeface="Arial" panose="020B0604020202020204" pitchFamily="34" charset="0"/>
              <a:buChar char="•"/>
            </a:pPr>
            <a:r>
              <a:rPr lang="en-US" dirty="0"/>
              <a:t> Prior knowledge about Data preprocessing on Excel.</a:t>
            </a:r>
          </a:p>
        </p:txBody>
      </p:sp>
      <p:sp>
        <p:nvSpPr>
          <p:cNvPr id="4" name="Slide Number Placeholder 3">
            <a:extLst>
              <a:ext uri="{FF2B5EF4-FFF2-40B4-BE49-F238E27FC236}">
                <a16:creationId xmlns:a16="http://schemas.microsoft.com/office/drawing/2014/main" id="{34843702-1B8C-4627-A4B1-B96CB623742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Footer Placeholder 4">
            <a:extLst>
              <a:ext uri="{FF2B5EF4-FFF2-40B4-BE49-F238E27FC236}">
                <a16:creationId xmlns:a16="http://schemas.microsoft.com/office/drawing/2014/main" id="{1419347C-903B-4500-BDFD-B0264CAC375B}"/>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175935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9720-9F6C-CA49-9453-A45DC9970EB1}"/>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3DF50273-51BE-BE4D-9DDD-DD624A7A975D}"/>
              </a:ext>
            </a:extLst>
          </p:cNvPr>
          <p:cNvSpPr>
            <a:spLocks noGrp="1"/>
          </p:cNvSpPr>
          <p:nvPr>
            <p:ph idx="1"/>
          </p:nvPr>
        </p:nvSpPr>
        <p:spPr/>
        <p:txBody>
          <a:bodyPr>
            <a:normAutofit/>
          </a:bodyPr>
          <a:lstStyle/>
          <a:p>
            <a:r>
              <a:rPr lang="en-US" u="sng" dirty="0"/>
              <a:t>Raw Data source</a:t>
            </a:r>
            <a:r>
              <a:rPr lang="en-US" sz="2000" dirty="0"/>
              <a:t>: </a:t>
            </a:r>
          </a:p>
          <a:p>
            <a:pPr>
              <a:buFont typeface="Arial" panose="020B0604020202020204" pitchFamily="34" charset="0"/>
              <a:buChar char="•"/>
            </a:pPr>
            <a:r>
              <a:rPr lang="en-US" sz="2000" dirty="0"/>
              <a:t>The World Bank (</a:t>
            </a:r>
            <a:r>
              <a:rPr lang="en-US" dirty="0">
                <a:hlinkClick r:id="rId2"/>
              </a:rPr>
              <a:t>https://data.worldbank.org/</a:t>
            </a:r>
            <a:r>
              <a:rPr lang="en-US" sz="2000" dirty="0"/>
              <a:t>).</a:t>
            </a:r>
          </a:p>
          <a:p>
            <a:pPr>
              <a:buFont typeface="Arial" panose="020B0604020202020204" pitchFamily="34" charset="0"/>
              <a:buChar char="•"/>
            </a:pPr>
            <a:r>
              <a:rPr lang="en-US" sz="2000" dirty="0"/>
              <a:t>SIPRI Military Expenditure Database (</a:t>
            </a:r>
            <a:r>
              <a:rPr lang="en-US" sz="2000" dirty="0">
                <a:hlinkClick r:id="rId3"/>
              </a:rPr>
              <a:t>https://www.sipri.org/databases/milex</a:t>
            </a:r>
            <a:r>
              <a:rPr lang="en-US" sz="2000" dirty="0"/>
              <a:t>).</a:t>
            </a:r>
          </a:p>
          <a:p>
            <a:r>
              <a:rPr lang="en-US" u="sng" dirty="0"/>
              <a:t>Raw Data includes</a:t>
            </a:r>
            <a:r>
              <a:rPr lang="en-US" sz="2000" dirty="0"/>
              <a:t>: </a:t>
            </a:r>
          </a:p>
          <a:p>
            <a:pPr algn="just">
              <a:buFont typeface="Arial" panose="020B0604020202020204" pitchFamily="34" charset="0"/>
              <a:buChar char="•"/>
            </a:pPr>
            <a:r>
              <a:rPr lang="en-US" sz="2000" dirty="0"/>
              <a:t>Population, GDP (current US$), GDP Per Capita (current US$), Military Expenditure (current US$), Education Expenditure (current US$), Health Expenditure (current US$), Expenditure (% of GDP) and Per Person Expenditure (current US$) for the G20 Nations.</a:t>
            </a:r>
          </a:p>
          <a:p>
            <a:pPr algn="just">
              <a:buFont typeface="Arial" panose="020B0604020202020204" pitchFamily="34" charset="0"/>
              <a:buChar char="•"/>
            </a:pPr>
            <a:r>
              <a:rPr lang="en-US" dirty="0"/>
              <a:t>From year 2012-2019.</a:t>
            </a:r>
            <a:endParaRPr lang="en-US" sz="2000" dirty="0"/>
          </a:p>
          <a:p>
            <a:pPr algn="just"/>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9BFD2DB3-B1D4-4540-9E0C-331311755C3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Footer Placeholder 4">
            <a:extLst>
              <a:ext uri="{FF2B5EF4-FFF2-40B4-BE49-F238E27FC236}">
                <a16:creationId xmlns:a16="http://schemas.microsoft.com/office/drawing/2014/main" id="{22786996-042F-4BCD-A554-F2D7E408664F}"/>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220543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01C0-16C4-FC45-83D6-CE51158CBD1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55D0F95-3C54-2F46-B1E0-4F95A545B049}"/>
              </a:ext>
            </a:extLst>
          </p:cNvPr>
          <p:cNvSpPr>
            <a:spLocks noGrp="1"/>
          </p:cNvSpPr>
          <p:nvPr>
            <p:ph idx="1"/>
          </p:nvPr>
        </p:nvSpPr>
        <p:spPr/>
        <p:txBody>
          <a:bodyPr/>
          <a:lstStyle/>
          <a:p>
            <a:r>
              <a:rPr lang="en-US" sz="2000" u="sng" dirty="0"/>
              <a:t>Tools used</a:t>
            </a:r>
            <a:r>
              <a:rPr lang="en-US" sz="2000" dirty="0"/>
              <a:t>: </a:t>
            </a:r>
          </a:p>
          <a:p>
            <a:pPr>
              <a:buFont typeface="Arial" panose="020B0604020202020204" pitchFamily="34" charset="0"/>
              <a:buChar char="•"/>
            </a:pPr>
            <a:r>
              <a:rPr lang="en-US" dirty="0" err="1"/>
              <a:t>DataBank</a:t>
            </a:r>
            <a:r>
              <a:rPr lang="en-US" dirty="0"/>
              <a:t> tool provided by the World Bank to filter out the data of my concern</a:t>
            </a:r>
          </a:p>
          <a:p>
            <a:pPr>
              <a:buFont typeface="Arial" panose="020B0604020202020204" pitchFamily="34" charset="0"/>
              <a:buChar char="•"/>
            </a:pPr>
            <a:r>
              <a:rPr lang="en-US" sz="2000" dirty="0"/>
              <a:t>Excel and Spreadsheets for creating additional worksheets and for further calculations.</a:t>
            </a:r>
          </a:p>
          <a:p>
            <a:r>
              <a:rPr lang="en-US" u="sng" dirty="0"/>
              <a:t>Tasks (Calculations): </a:t>
            </a:r>
          </a:p>
          <a:p>
            <a:pPr algn="just">
              <a:buFont typeface="Arial" panose="020B0604020202020204" pitchFamily="34" charset="0"/>
              <a:buChar char="•"/>
            </a:pPr>
            <a:r>
              <a:rPr lang="en-US" dirty="0"/>
              <a:t>Missing values for Per Person Expenditure calculated from the Expenditures of the respective sector and Population data.</a:t>
            </a:r>
          </a:p>
          <a:p>
            <a:pPr algn="just">
              <a:buFont typeface="Arial" panose="020B0604020202020204" pitchFamily="34" charset="0"/>
              <a:buChar char="•"/>
            </a:pPr>
            <a:r>
              <a:rPr lang="en-US" dirty="0"/>
              <a:t>Growth in each sector by calculating the percent change, Mean Expenditures across each sector (2014-2018).</a:t>
            </a:r>
          </a:p>
        </p:txBody>
      </p:sp>
      <p:sp>
        <p:nvSpPr>
          <p:cNvPr id="4" name="Slide Number Placeholder 3">
            <a:extLst>
              <a:ext uri="{FF2B5EF4-FFF2-40B4-BE49-F238E27FC236}">
                <a16:creationId xmlns:a16="http://schemas.microsoft.com/office/drawing/2014/main" id="{00A0E146-5547-4616-ACDB-5BAEC462F55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Footer Placeholder 4">
            <a:extLst>
              <a:ext uri="{FF2B5EF4-FFF2-40B4-BE49-F238E27FC236}">
                <a16:creationId xmlns:a16="http://schemas.microsoft.com/office/drawing/2014/main" id="{8061AE5A-5837-4AA7-90F0-48200C404DEE}"/>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330582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A6BA-019F-5043-958C-03AF55A033A3}"/>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3B901466-CF7A-434E-AA98-D8C78267C52C}"/>
              </a:ext>
            </a:extLst>
          </p:cNvPr>
          <p:cNvSpPr>
            <a:spLocks noGrp="1"/>
          </p:cNvSpPr>
          <p:nvPr>
            <p:ph idx="1"/>
          </p:nvPr>
        </p:nvSpPr>
        <p:spPr/>
        <p:txBody>
          <a:bodyPr>
            <a:normAutofit fontScale="92500" lnSpcReduction="20000"/>
          </a:bodyPr>
          <a:lstStyle/>
          <a:p>
            <a:r>
              <a:rPr lang="en-US" sz="1900" u="sng" dirty="0"/>
              <a:t>File Name and Link</a:t>
            </a:r>
            <a:r>
              <a:rPr lang="en-US" sz="1900" dirty="0"/>
              <a:t>: </a:t>
            </a:r>
          </a:p>
          <a:p>
            <a:r>
              <a:rPr lang="en-US" sz="1900" dirty="0"/>
              <a:t>“Clean Data.xlsx” </a:t>
            </a:r>
          </a:p>
          <a:p>
            <a:r>
              <a:rPr lang="en-US" sz="1900" dirty="0"/>
              <a:t>(</a:t>
            </a:r>
            <a:r>
              <a:rPr lang="en-US" sz="1900" dirty="0">
                <a:hlinkClick r:id="rId2"/>
              </a:rPr>
              <a:t>https://docs.google.com/spreadsheets/d/1xASEhzVzs7LafbFPqsbp0Ow5Ehjplj-e59soDrUz_Ms/edit?usp=sharing.</a:t>
            </a:r>
            <a:r>
              <a:rPr lang="en-US" sz="1900" dirty="0"/>
              <a:t>)</a:t>
            </a:r>
          </a:p>
          <a:p>
            <a:r>
              <a:rPr lang="en-US" sz="1900" u="sng" dirty="0"/>
              <a:t>Countries Selected</a:t>
            </a:r>
            <a:r>
              <a:rPr lang="en-US" sz="1900" dirty="0"/>
              <a:t>: Australia, Canada, China, Germany, India, Japan, Russia, Saudi Arabia, United Kingdom and United States.</a:t>
            </a:r>
          </a:p>
          <a:p>
            <a:r>
              <a:rPr lang="en-US" sz="1900" u="sng" dirty="0"/>
              <a:t>Years Selected</a:t>
            </a:r>
            <a:r>
              <a:rPr lang="en-US" sz="1900" dirty="0"/>
              <a:t>: 2014, 2015, 2016, 2017 and 2018.</a:t>
            </a:r>
          </a:p>
          <a:p>
            <a:r>
              <a:rPr lang="en-US" sz="1900" u="sng" dirty="0"/>
              <a:t>Data used</a:t>
            </a:r>
            <a:r>
              <a:rPr lang="en-US" sz="1900" dirty="0"/>
              <a:t>: Military Expenditure, Military Expenditure Per Person, Education Expenditure, Education Expenditure Per Person, Healthcare Expenditure, Healthcare Expenditure Per Person, Expenditure Growth, GDP and GDP Per Capita, Mean Expenditure for countries (2014 to 2018).</a:t>
            </a:r>
            <a:br>
              <a:rPr lang="en-US" sz="1900" dirty="0"/>
            </a:br>
            <a:br>
              <a:rPr lang="en-US" sz="1900"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8D77600B-C0E2-458D-B3B1-368793F0604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Footer Placeholder 4">
            <a:extLst>
              <a:ext uri="{FF2B5EF4-FFF2-40B4-BE49-F238E27FC236}">
                <a16:creationId xmlns:a16="http://schemas.microsoft.com/office/drawing/2014/main" id="{64FC1B26-E0FF-4BA6-AE3F-D731A727C129}"/>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318493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D2A1-6450-494D-A0B8-9EE8E575CFA2}"/>
              </a:ext>
            </a:extLst>
          </p:cNvPr>
          <p:cNvSpPr>
            <a:spLocks noGrp="1"/>
          </p:cNvSpPr>
          <p:nvPr>
            <p:ph type="title"/>
          </p:nvPr>
        </p:nvSpPr>
        <p:spPr/>
        <p:txBody>
          <a:bodyPr/>
          <a:lstStyle/>
          <a:p>
            <a:r>
              <a:rPr lang="en-US" dirty="0"/>
              <a:t>TOOLS AND TECHNOLOGIES USED</a:t>
            </a:r>
          </a:p>
        </p:txBody>
      </p:sp>
      <p:sp>
        <p:nvSpPr>
          <p:cNvPr id="3" name="Content Placeholder 2">
            <a:extLst>
              <a:ext uri="{FF2B5EF4-FFF2-40B4-BE49-F238E27FC236}">
                <a16:creationId xmlns:a16="http://schemas.microsoft.com/office/drawing/2014/main" id="{8550013B-2801-5848-89C2-78581C4FAD80}"/>
              </a:ext>
            </a:extLst>
          </p:cNvPr>
          <p:cNvSpPr>
            <a:spLocks noGrp="1"/>
          </p:cNvSpPr>
          <p:nvPr>
            <p:ph idx="1"/>
          </p:nvPr>
        </p:nvSpPr>
        <p:spPr/>
        <p:txBody>
          <a:bodyPr/>
          <a:lstStyle/>
          <a:p>
            <a:r>
              <a:rPr lang="en-US" u="sng" dirty="0"/>
              <a:t>Tools Used</a:t>
            </a:r>
            <a:r>
              <a:rPr lang="en-US" dirty="0"/>
              <a:t>: HTML, CSS, JavaScript, Google API</a:t>
            </a:r>
          </a:p>
          <a:p>
            <a:pPr>
              <a:buFont typeface="Arial" panose="020B0604020202020204" pitchFamily="34" charset="0"/>
              <a:buChar char="•"/>
            </a:pPr>
            <a:r>
              <a:rPr lang="en-US" dirty="0"/>
              <a:t>HTML used for basic webpage layout for main page (”index.html”).</a:t>
            </a:r>
          </a:p>
          <a:p>
            <a:pPr>
              <a:buFont typeface="Arial" panose="020B0604020202020204" pitchFamily="34" charset="0"/>
              <a:buChar char="•"/>
            </a:pPr>
            <a:r>
              <a:rPr lang="en-US" dirty="0"/>
              <a:t>CSS file used for design/ layout of the webpages (“style.css”).</a:t>
            </a:r>
          </a:p>
          <a:p>
            <a:pPr>
              <a:buFont typeface="Arial" panose="020B0604020202020204" pitchFamily="34" charset="0"/>
              <a:buChar char="•"/>
            </a:pPr>
            <a:r>
              <a:rPr lang="en-US" dirty="0"/>
              <a:t> JS script tags used within HTML to make Google API calls to graph charts for the main page.</a:t>
            </a:r>
          </a:p>
          <a:p>
            <a:r>
              <a:rPr lang="en-US" u="sng" dirty="0"/>
              <a:t>Types of Charts used</a:t>
            </a:r>
            <a:r>
              <a:rPr lang="en-US" dirty="0"/>
              <a:t>: Column chart, Stacked bar chart, Bubble chart, Scatter chart, Line chart and Geo chart</a:t>
            </a:r>
          </a:p>
          <a:p>
            <a:r>
              <a:rPr lang="en-US" u="sng" dirty="0"/>
              <a:t>Sectors Explored</a:t>
            </a:r>
            <a:r>
              <a:rPr lang="en-US" dirty="0"/>
              <a:t>: Military, Education and Healthcare.</a:t>
            </a:r>
          </a:p>
        </p:txBody>
      </p:sp>
      <p:sp>
        <p:nvSpPr>
          <p:cNvPr id="4" name="Slide Number Placeholder 3">
            <a:extLst>
              <a:ext uri="{FF2B5EF4-FFF2-40B4-BE49-F238E27FC236}">
                <a16:creationId xmlns:a16="http://schemas.microsoft.com/office/drawing/2014/main" id="{0798593A-3201-4D85-9968-27E17712C8F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Footer Placeholder 4">
            <a:extLst>
              <a:ext uri="{FF2B5EF4-FFF2-40B4-BE49-F238E27FC236}">
                <a16:creationId xmlns:a16="http://schemas.microsoft.com/office/drawing/2014/main" id="{ED301DD1-71E7-405E-AC1F-79C1C42B81F7}"/>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60366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E93-A0CB-7844-813C-AF271274C29A}"/>
              </a:ext>
            </a:extLst>
          </p:cNvPr>
          <p:cNvSpPr>
            <a:spLocks noGrp="1"/>
          </p:cNvSpPr>
          <p:nvPr>
            <p:ph type="title"/>
          </p:nvPr>
        </p:nvSpPr>
        <p:spPr/>
        <p:txBody>
          <a:bodyPr/>
          <a:lstStyle/>
          <a:p>
            <a:r>
              <a:rPr lang="en-US" dirty="0"/>
              <a:t>VISUALIZATION OVERVIEW</a:t>
            </a:r>
          </a:p>
        </p:txBody>
      </p:sp>
      <p:sp>
        <p:nvSpPr>
          <p:cNvPr id="3" name="Content Placeholder 2">
            <a:extLst>
              <a:ext uri="{FF2B5EF4-FFF2-40B4-BE49-F238E27FC236}">
                <a16:creationId xmlns:a16="http://schemas.microsoft.com/office/drawing/2014/main" id="{780F9B64-B4F0-7B42-B718-912C84F1BF97}"/>
              </a:ext>
            </a:extLst>
          </p:cNvPr>
          <p:cNvSpPr>
            <a:spLocks noGrp="1"/>
          </p:cNvSpPr>
          <p:nvPr>
            <p:ph idx="1"/>
          </p:nvPr>
        </p:nvSpPr>
        <p:spPr>
          <a:xfrm>
            <a:off x="1159410" y="1845734"/>
            <a:ext cx="10058400" cy="4023360"/>
          </a:xfrm>
        </p:spPr>
        <p:txBody>
          <a:bodyPr/>
          <a:lstStyle/>
          <a:p>
            <a:pPr>
              <a:buFont typeface="Arial" panose="020B0604020202020204" pitchFamily="34" charset="0"/>
              <a:buChar char="•"/>
            </a:pPr>
            <a:r>
              <a:rPr lang="en-US" dirty="0"/>
              <a:t>Understanding the spending behavior (on education, healthcare and military) of the top 10 countries.</a:t>
            </a:r>
          </a:p>
          <a:p>
            <a:pPr>
              <a:buFont typeface="Arial" panose="020B0604020202020204" pitchFamily="34" charset="0"/>
              <a:buChar char="•"/>
            </a:pPr>
            <a:r>
              <a:rPr lang="en-US" dirty="0"/>
              <a:t>Comparison of expenditure on different sectors compared to the country’s GDP (expenditure on a certain sector as a % of their GDP).</a:t>
            </a:r>
          </a:p>
          <a:p>
            <a:pPr>
              <a:buFont typeface="Arial" panose="020B0604020202020204" pitchFamily="34" charset="0"/>
              <a:buChar char="•"/>
            </a:pPr>
            <a:r>
              <a:rPr lang="en-US" dirty="0"/>
              <a:t>Comparison of Military expenditure to the countries’ Education and Healthcare expenditure.</a:t>
            </a:r>
          </a:p>
          <a:p>
            <a:pPr>
              <a:buFont typeface="Arial" panose="020B0604020202020204" pitchFamily="34" charset="0"/>
              <a:buChar char="•"/>
            </a:pPr>
            <a:r>
              <a:rPr lang="en-US" dirty="0"/>
              <a:t>Comparison (to see if there is a correlation) between per capita expenditure on each of the sectors and per capita GDP.</a:t>
            </a:r>
          </a:p>
          <a:p>
            <a:pPr>
              <a:buFont typeface="Arial" panose="020B0604020202020204" pitchFamily="34" charset="0"/>
              <a:buChar char="•"/>
            </a:pPr>
            <a:r>
              <a:rPr lang="en-US" dirty="0"/>
              <a:t>Identify the fastest growing countries in Education and Healthcare spending.</a:t>
            </a:r>
          </a:p>
          <a:p>
            <a:endParaRPr lang="en-US" dirty="0"/>
          </a:p>
        </p:txBody>
      </p:sp>
      <p:sp>
        <p:nvSpPr>
          <p:cNvPr id="4" name="Slide Number Placeholder 3">
            <a:extLst>
              <a:ext uri="{FF2B5EF4-FFF2-40B4-BE49-F238E27FC236}">
                <a16:creationId xmlns:a16="http://schemas.microsoft.com/office/drawing/2014/main" id="{FB98D307-F6D3-4D98-8E8E-052C502BF55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Footer Placeholder 4">
            <a:extLst>
              <a:ext uri="{FF2B5EF4-FFF2-40B4-BE49-F238E27FC236}">
                <a16:creationId xmlns:a16="http://schemas.microsoft.com/office/drawing/2014/main" id="{32D6AEFF-3169-4897-9856-01817113DEEF}"/>
              </a:ext>
            </a:extLst>
          </p:cNvPr>
          <p:cNvSpPr>
            <a:spLocks noGrp="1"/>
          </p:cNvSpPr>
          <p:nvPr>
            <p:ph type="ftr" sz="quarter" idx="11"/>
          </p:nvPr>
        </p:nvSpPr>
        <p:spPr/>
        <p:txBody>
          <a:bodyPr/>
          <a:lstStyle/>
          <a:p>
            <a:r>
              <a:rPr lang="en-US"/>
              <a:t>DATS 6401</a:t>
            </a:r>
            <a:endParaRPr lang="en-US" dirty="0"/>
          </a:p>
        </p:txBody>
      </p:sp>
    </p:spTree>
    <p:extLst>
      <p:ext uri="{BB962C8B-B14F-4D97-AF65-F5344CB8AC3E}">
        <p14:creationId xmlns:p14="http://schemas.microsoft.com/office/powerpoint/2010/main" val="107799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097280" y="1066580"/>
            <a:ext cx="10058400" cy="1450757"/>
          </a:xfrm>
        </p:spPr>
        <p:txBody>
          <a:bodyPr anchor="t">
            <a:normAutofit/>
          </a:bodyPr>
          <a:lstStyle/>
          <a:p>
            <a:r>
              <a:rPr lang="en-US" dirty="0"/>
              <a:t>ANALYSES AND KEY INSIGHTS</a:t>
            </a:r>
          </a:p>
        </p:txBody>
      </p:sp>
      <p:sp>
        <p:nvSpPr>
          <p:cNvPr id="10" name="Content Placeholder 9">
            <a:extLst>
              <a:ext uri="{FF2B5EF4-FFF2-40B4-BE49-F238E27FC236}">
                <a16:creationId xmlns:a16="http://schemas.microsoft.com/office/drawing/2014/main" id="{8C2AF608-FDD3-4690-A6E5-140412DF480C}"/>
              </a:ext>
            </a:extLst>
          </p:cNvPr>
          <p:cNvSpPr>
            <a:spLocks noGrp="1"/>
          </p:cNvSpPr>
          <p:nvPr>
            <p:ph idx="1"/>
          </p:nvPr>
        </p:nvSpPr>
        <p:spPr>
          <a:xfrm>
            <a:off x="6336286" y="2006353"/>
            <a:ext cx="4819393" cy="4035009"/>
          </a:xfrm>
        </p:spPr>
        <p:txBody>
          <a:bodyPr>
            <a:normAutofit lnSpcReduction="10000"/>
          </a:bodyPr>
          <a:lstStyle/>
          <a:p>
            <a:pPr>
              <a:lnSpc>
                <a:spcPct val="100000"/>
              </a:lnSpc>
            </a:pPr>
            <a:r>
              <a:rPr lang="en-US" dirty="0"/>
              <a:t>&gt; United States has the highest spending across all 3 sectors.</a:t>
            </a:r>
          </a:p>
          <a:p>
            <a:pPr>
              <a:lnSpc>
                <a:spcPct val="100000"/>
              </a:lnSpc>
            </a:pPr>
            <a:r>
              <a:rPr lang="en-US" dirty="0"/>
              <a:t>&gt; China has the second highest spending but behind United States by a huge margin.</a:t>
            </a:r>
          </a:p>
          <a:p>
            <a:pPr>
              <a:lnSpc>
                <a:spcPct val="100000"/>
              </a:lnSpc>
            </a:pPr>
            <a:r>
              <a:rPr lang="en-US" dirty="0"/>
              <a:t>&gt; The total spending in each sector by combining each country's expenditure is calculated.</a:t>
            </a:r>
          </a:p>
          <a:p>
            <a:pPr>
              <a:lnSpc>
                <a:spcPct val="100000"/>
              </a:lnSpc>
            </a:pPr>
            <a:r>
              <a:rPr lang="en-US" dirty="0"/>
              <a:t>&gt; The highest spending are in the Healthcare sector (63.9%).</a:t>
            </a:r>
          </a:p>
          <a:p>
            <a:pPr>
              <a:lnSpc>
                <a:spcPct val="100000"/>
              </a:lnSpc>
            </a:pPr>
            <a:r>
              <a:rPr lang="en-US" dirty="0"/>
              <a:t>&gt; The least spending are in the Military sector (14.6%).</a:t>
            </a:r>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6" name="Picture 5">
            <a:extLst>
              <a:ext uri="{FF2B5EF4-FFF2-40B4-BE49-F238E27FC236}">
                <a16:creationId xmlns:a16="http://schemas.microsoft.com/office/drawing/2014/main" id="{8D71893B-D57E-4065-AA2B-150976CA4184}"/>
              </a:ext>
            </a:extLst>
          </p:cNvPr>
          <p:cNvPicPr>
            <a:picLocks noChangeAspect="1"/>
          </p:cNvPicPr>
          <p:nvPr/>
        </p:nvPicPr>
        <p:blipFill rotWithShape="1">
          <a:blip r:embed="rId2"/>
          <a:srcRect l="1279" t="22907" r="-1279"/>
          <a:stretch/>
        </p:blipFill>
        <p:spPr>
          <a:xfrm>
            <a:off x="1184420" y="1846556"/>
            <a:ext cx="4822804" cy="2348250"/>
          </a:xfrm>
          <a:prstGeom prst="rect">
            <a:avLst/>
          </a:prstGeom>
        </p:spPr>
      </p:pic>
      <p:pic>
        <p:nvPicPr>
          <p:cNvPr id="9" name="Picture 8">
            <a:extLst>
              <a:ext uri="{FF2B5EF4-FFF2-40B4-BE49-F238E27FC236}">
                <a16:creationId xmlns:a16="http://schemas.microsoft.com/office/drawing/2014/main" id="{B3045F7C-CB27-4815-8928-56E7186824C6}"/>
              </a:ext>
            </a:extLst>
          </p:cNvPr>
          <p:cNvPicPr>
            <a:picLocks noChangeAspect="1"/>
          </p:cNvPicPr>
          <p:nvPr/>
        </p:nvPicPr>
        <p:blipFill>
          <a:blip r:embed="rId3"/>
          <a:stretch>
            <a:fillRect/>
          </a:stretch>
        </p:blipFill>
        <p:spPr>
          <a:xfrm>
            <a:off x="1184420" y="4304002"/>
            <a:ext cx="4343774" cy="1879314"/>
          </a:xfrm>
          <a:prstGeom prst="rect">
            <a:avLst/>
          </a:prstGeom>
        </p:spPr>
      </p:pic>
    </p:spTree>
    <p:extLst>
      <p:ext uri="{BB962C8B-B14F-4D97-AF65-F5344CB8AC3E}">
        <p14:creationId xmlns:p14="http://schemas.microsoft.com/office/powerpoint/2010/main" val="159949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154083" y="1030405"/>
            <a:ext cx="10058400" cy="1074837"/>
          </a:xfrm>
        </p:spPr>
        <p:txBody>
          <a:bodyPr anchor="t">
            <a:normAutofit/>
          </a:bodyPr>
          <a:lstStyle/>
          <a:p>
            <a:r>
              <a:rPr lang="en-US" dirty="0"/>
              <a:t>ANALYSES AND KEY INSIGHTS</a:t>
            </a:r>
          </a:p>
        </p:txBody>
      </p:sp>
      <p:sp>
        <p:nvSpPr>
          <p:cNvPr id="10" name="Content Placeholder 9">
            <a:extLst>
              <a:ext uri="{FF2B5EF4-FFF2-40B4-BE49-F238E27FC236}">
                <a16:creationId xmlns:a16="http://schemas.microsoft.com/office/drawing/2014/main" id="{8C2AF608-FDD3-4690-A6E5-140412DF480C}"/>
              </a:ext>
            </a:extLst>
          </p:cNvPr>
          <p:cNvSpPr>
            <a:spLocks noGrp="1"/>
          </p:cNvSpPr>
          <p:nvPr>
            <p:ph idx="1"/>
          </p:nvPr>
        </p:nvSpPr>
        <p:spPr>
          <a:xfrm>
            <a:off x="1154083" y="4765041"/>
            <a:ext cx="9910156" cy="985519"/>
          </a:xfrm>
        </p:spPr>
        <p:txBody>
          <a:bodyPr>
            <a:normAutofit fontScale="92500"/>
          </a:bodyPr>
          <a:lstStyle/>
          <a:p>
            <a:pPr>
              <a:lnSpc>
                <a:spcPct val="100000"/>
              </a:lnSpc>
            </a:pPr>
            <a:r>
              <a:rPr lang="en-US" dirty="0"/>
              <a:t>&gt; There is an increasing expenditure trend across all 3 sectors in USA and China from 2014 to 2018.</a:t>
            </a:r>
          </a:p>
          <a:p>
            <a:pPr>
              <a:lnSpc>
                <a:spcPct val="100000"/>
              </a:lnSpc>
            </a:pPr>
            <a:r>
              <a:rPr lang="en-US" dirty="0"/>
              <a:t>&gt; The expenditure trend is inconsistent for the remaining Countries.</a:t>
            </a:r>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7" name="Picture 6">
            <a:extLst>
              <a:ext uri="{FF2B5EF4-FFF2-40B4-BE49-F238E27FC236}">
                <a16:creationId xmlns:a16="http://schemas.microsoft.com/office/drawing/2014/main" id="{DC719302-4CE4-4296-A891-F3A46B541DAD}"/>
              </a:ext>
            </a:extLst>
          </p:cNvPr>
          <p:cNvPicPr>
            <a:picLocks noChangeAspect="1"/>
          </p:cNvPicPr>
          <p:nvPr/>
        </p:nvPicPr>
        <p:blipFill>
          <a:blip r:embed="rId2"/>
          <a:stretch>
            <a:fillRect/>
          </a:stretch>
        </p:blipFill>
        <p:spPr>
          <a:xfrm>
            <a:off x="1154083" y="1884144"/>
            <a:ext cx="8007672" cy="2776633"/>
          </a:xfrm>
          <a:prstGeom prst="rect">
            <a:avLst/>
          </a:prstGeom>
        </p:spPr>
      </p:pic>
    </p:spTree>
    <p:extLst>
      <p:ext uri="{BB962C8B-B14F-4D97-AF65-F5344CB8AC3E}">
        <p14:creationId xmlns:p14="http://schemas.microsoft.com/office/powerpoint/2010/main" val="228553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1154083" y="1030405"/>
            <a:ext cx="10058400" cy="1074837"/>
          </a:xfrm>
        </p:spPr>
        <p:txBody>
          <a:bodyPr anchor="t">
            <a:normAutofit/>
          </a:bodyPr>
          <a:lstStyle/>
          <a:p>
            <a:r>
              <a:rPr lang="en-US" dirty="0"/>
              <a:t>ANALYSES AND KEY INSIGHTS</a:t>
            </a:r>
          </a:p>
        </p:txBody>
      </p:sp>
      <p:sp>
        <p:nvSpPr>
          <p:cNvPr id="10" name="Content Placeholder 9">
            <a:extLst>
              <a:ext uri="{FF2B5EF4-FFF2-40B4-BE49-F238E27FC236}">
                <a16:creationId xmlns:a16="http://schemas.microsoft.com/office/drawing/2014/main" id="{8C2AF608-FDD3-4690-A6E5-140412DF480C}"/>
              </a:ext>
            </a:extLst>
          </p:cNvPr>
          <p:cNvSpPr>
            <a:spLocks noGrp="1"/>
          </p:cNvSpPr>
          <p:nvPr>
            <p:ph idx="1"/>
          </p:nvPr>
        </p:nvSpPr>
        <p:spPr>
          <a:xfrm>
            <a:off x="6183285" y="4068438"/>
            <a:ext cx="5029200" cy="2145932"/>
          </a:xfrm>
        </p:spPr>
        <p:txBody>
          <a:bodyPr>
            <a:normAutofit fontScale="70000" lnSpcReduction="20000"/>
          </a:bodyPr>
          <a:lstStyle/>
          <a:p>
            <a:pPr>
              <a:lnSpc>
                <a:spcPct val="100000"/>
              </a:lnSpc>
            </a:pPr>
            <a:r>
              <a:rPr lang="en-US" dirty="0"/>
              <a:t>&gt; The data used for this insight is the latest 2018 data.</a:t>
            </a:r>
          </a:p>
          <a:p>
            <a:pPr>
              <a:lnSpc>
                <a:spcPct val="100000"/>
              </a:lnSpc>
            </a:pPr>
            <a:r>
              <a:rPr lang="en-US" dirty="0"/>
              <a:t>&gt; All Countries spend approximately 10% of the GDP or less towards each of the sectors.</a:t>
            </a:r>
          </a:p>
          <a:p>
            <a:pPr>
              <a:lnSpc>
                <a:spcPct val="100000"/>
              </a:lnSpc>
            </a:pPr>
            <a:r>
              <a:rPr lang="en-US" dirty="0"/>
              <a:t>&gt; Saudi Arabia spends 9.46% and 7.25% of its GDP towards Military and Education respectively, which is the highest compared to the other Nations.</a:t>
            </a:r>
          </a:p>
          <a:p>
            <a:pPr>
              <a:lnSpc>
                <a:spcPct val="100000"/>
              </a:lnSpc>
            </a:pPr>
            <a:r>
              <a:rPr lang="en-US" dirty="0"/>
              <a:t>&gt; United states spends 16.89% of its GDP towards Healthcare, which is the highest compared to the other Nations.</a:t>
            </a:r>
          </a:p>
        </p:txBody>
      </p:sp>
      <p:sp>
        <p:nvSpPr>
          <p:cNvPr id="3" name="Slide Number Placeholder 2">
            <a:extLst>
              <a:ext uri="{FF2B5EF4-FFF2-40B4-BE49-F238E27FC236}">
                <a16:creationId xmlns:a16="http://schemas.microsoft.com/office/drawing/2014/main" id="{3D49EAAC-F945-4695-9B92-800D4DAC4D8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Footer Placeholder 3">
            <a:extLst>
              <a:ext uri="{FF2B5EF4-FFF2-40B4-BE49-F238E27FC236}">
                <a16:creationId xmlns:a16="http://schemas.microsoft.com/office/drawing/2014/main" id="{4402631D-485F-4B86-8691-56301484B4EC}"/>
              </a:ext>
            </a:extLst>
          </p:cNvPr>
          <p:cNvSpPr>
            <a:spLocks noGrp="1"/>
          </p:cNvSpPr>
          <p:nvPr>
            <p:ph type="ftr" sz="quarter" idx="11"/>
          </p:nvPr>
        </p:nvSpPr>
        <p:spPr/>
        <p:txBody>
          <a:bodyPr/>
          <a:lstStyle/>
          <a:p>
            <a:r>
              <a:rPr lang="en-US"/>
              <a:t>DATS 6401</a:t>
            </a:r>
            <a:endParaRPr lang="en-US" dirty="0"/>
          </a:p>
        </p:txBody>
      </p:sp>
      <p:pic>
        <p:nvPicPr>
          <p:cNvPr id="6" name="Picture 5">
            <a:extLst>
              <a:ext uri="{FF2B5EF4-FFF2-40B4-BE49-F238E27FC236}">
                <a16:creationId xmlns:a16="http://schemas.microsoft.com/office/drawing/2014/main" id="{6A91B800-A008-4E89-B5D4-F23F1CCD26B6}"/>
              </a:ext>
            </a:extLst>
          </p:cNvPr>
          <p:cNvPicPr>
            <a:picLocks noChangeAspect="1"/>
          </p:cNvPicPr>
          <p:nvPr/>
        </p:nvPicPr>
        <p:blipFill>
          <a:blip r:embed="rId2"/>
          <a:stretch>
            <a:fillRect/>
          </a:stretch>
        </p:blipFill>
        <p:spPr>
          <a:xfrm>
            <a:off x="979517" y="1814862"/>
            <a:ext cx="4941889" cy="4399508"/>
          </a:xfrm>
          <a:prstGeom prst="rect">
            <a:avLst/>
          </a:prstGeom>
        </p:spPr>
      </p:pic>
      <p:pic>
        <p:nvPicPr>
          <p:cNvPr id="9" name="Picture 8">
            <a:extLst>
              <a:ext uri="{FF2B5EF4-FFF2-40B4-BE49-F238E27FC236}">
                <a16:creationId xmlns:a16="http://schemas.microsoft.com/office/drawing/2014/main" id="{2424FFA7-2022-4528-AD0F-02637BDA1A18}"/>
              </a:ext>
            </a:extLst>
          </p:cNvPr>
          <p:cNvPicPr>
            <a:picLocks noChangeAspect="1"/>
          </p:cNvPicPr>
          <p:nvPr/>
        </p:nvPicPr>
        <p:blipFill>
          <a:blip r:embed="rId3"/>
          <a:stretch>
            <a:fillRect/>
          </a:stretch>
        </p:blipFill>
        <p:spPr>
          <a:xfrm>
            <a:off x="6183284" y="1811602"/>
            <a:ext cx="5029200" cy="2192227"/>
          </a:xfrm>
          <a:prstGeom prst="rect">
            <a:avLst/>
          </a:prstGeom>
        </p:spPr>
      </p:pic>
    </p:spTree>
    <p:extLst>
      <p:ext uri="{BB962C8B-B14F-4D97-AF65-F5344CB8AC3E}">
        <p14:creationId xmlns:p14="http://schemas.microsoft.com/office/powerpoint/2010/main" val="17555762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1100</TotalTime>
  <Words>1133</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MILITARY, EDUCATION &amp; HEALTHCARE EXPENDITURE ANALYSIS OF THE TOP 10 NATIONS.</vt:lpstr>
      <vt:lpstr>DATA SOURCE</vt:lpstr>
      <vt:lpstr>DATA PRE-PROCESSING</vt:lpstr>
      <vt:lpstr>CLEANED DATA</vt:lpstr>
      <vt:lpstr>TOOLS AND TECHNOLOGIES USED</vt:lpstr>
      <vt:lpstr>VISUALIZATION OVERVIEW</vt:lpstr>
      <vt:lpstr>ANALYSES AND KEY INSIGHTS</vt:lpstr>
      <vt:lpstr>ANALYSES AND KEY INSIGHTS</vt:lpstr>
      <vt:lpstr>ANALYSES AND KEY INSIGHTS</vt:lpstr>
      <vt:lpstr>ANALYSES AND KEY INSIGHTS</vt:lpstr>
      <vt:lpstr>ANALYSES AND KEY INSIGHTS</vt:lpstr>
      <vt:lpstr>ANALYSES AND KEY INSIGHTS</vt:lpstr>
      <vt:lpstr>ANALYSES AND KEY INSIGHTS</vt:lpstr>
      <vt:lpstr>ANALYSES AND KEY INSIGHTS</vt:lpstr>
      <vt:lpstr>CONCLUSION</vt:lpstr>
      <vt:lpstr>LEARNING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SPENDING BEHAVIOR OF TOP 10 COUNTRIES</dc:title>
  <dc:creator>Ghimire, Kanchan</dc:creator>
  <cp:lastModifiedBy>Nigel</cp:lastModifiedBy>
  <cp:revision>55</cp:revision>
  <dcterms:created xsi:type="dcterms:W3CDTF">2019-03-07T14:25:09Z</dcterms:created>
  <dcterms:modified xsi:type="dcterms:W3CDTF">2021-03-03T03:19:40Z</dcterms:modified>
</cp:coreProperties>
</file>