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notesMasterIdLst>
    <p:notesMasterId r:id="rId12"/>
  </p:notesMasterIdLst>
  <p:sldIdLst>
    <p:sldId id="256" r:id="rId2"/>
    <p:sldId id="257" r:id="rId3"/>
    <p:sldId id="259" r:id="rId4"/>
    <p:sldId id="258" r:id="rId5"/>
    <p:sldId id="261" r:id="rId6"/>
    <p:sldId id="262" r:id="rId7"/>
    <p:sldId id="275" r:id="rId8"/>
    <p:sldId id="260" r:id="rId9"/>
    <p:sldId id="289" r:id="rId10"/>
    <p:sldId id="29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gel" initials="N" lastIdx="1" clrIdx="0">
    <p:extLst>
      <p:ext uri="{19B8F6BF-5375-455C-9EA6-DF929625EA0E}">
        <p15:presenceInfo xmlns:p15="http://schemas.microsoft.com/office/powerpoint/2012/main" userId="9616a879af56cd6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754" autoAdjust="0"/>
    <p:restoredTop sz="94694"/>
  </p:normalViewPr>
  <p:slideViewPr>
    <p:cSldViewPr snapToGrid="0" snapToObjects="1">
      <p:cViewPr varScale="1">
        <p:scale>
          <a:sx n="86" d="100"/>
          <a:sy n="86" d="100"/>
        </p:scale>
        <p:origin x="103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DAF070-95CF-44E6-AFCA-D89BC77DAD8E}" type="datetimeFigureOut">
              <a:rPr lang="en-IN" smtClean="0"/>
              <a:t>25-04-2021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318E58-823D-462D-B821-7BA0EA0C0DE6}" type="slidenum">
              <a:rPr lang="en-IN" smtClean="0"/>
              <a:t>‹#›</a:t>
            </a:fld>
            <a:endParaRPr lang="en-IN"/>
          </a:p>
        </p:txBody>
      </p:sp>
    </p:spTree>
    <p:extLst>
      <p:ext uri="{BB962C8B-B14F-4D97-AF65-F5344CB8AC3E}">
        <p14:creationId xmlns:p14="http://schemas.microsoft.com/office/powerpoint/2010/main" val="1617324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7121E9-BACF-40A1-B3F6-EDB6039FB8DB}" type="datetime1">
              <a:rPr lang="en-US" smtClean="0"/>
              <a:t>4/25/2021</a:t>
            </a:fld>
            <a:endParaRPr lang="en-US" dirty="0"/>
          </a:p>
        </p:txBody>
      </p:sp>
      <p:sp>
        <p:nvSpPr>
          <p:cNvPr id="5" name="Footer Placeholder 4"/>
          <p:cNvSpPr>
            <a:spLocks noGrp="1"/>
          </p:cNvSpPr>
          <p:nvPr>
            <p:ph type="ftr" sz="quarter" idx="11"/>
          </p:nvPr>
        </p:nvSpPr>
        <p:spPr/>
        <p:txBody>
          <a:bodyPr/>
          <a:lstStyle/>
          <a:p>
            <a:r>
              <a:rPr lang="en-US"/>
              <a:t>DATS 6401</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4264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F3128E-89DA-4265-9AC0-3CDFB3AFA9D8}" type="datetime1">
              <a:rPr lang="en-US" smtClean="0"/>
              <a:t>4/25/2021</a:t>
            </a:fld>
            <a:endParaRPr lang="en-US" dirty="0"/>
          </a:p>
        </p:txBody>
      </p:sp>
      <p:sp>
        <p:nvSpPr>
          <p:cNvPr id="5" name="Footer Placeholder 4"/>
          <p:cNvSpPr>
            <a:spLocks noGrp="1"/>
          </p:cNvSpPr>
          <p:nvPr>
            <p:ph type="ftr" sz="quarter" idx="11"/>
          </p:nvPr>
        </p:nvSpPr>
        <p:spPr/>
        <p:txBody>
          <a:bodyPr/>
          <a:lstStyle/>
          <a:p>
            <a:r>
              <a:rPr lang="en-US"/>
              <a:t>DATS 6401</a:t>
            </a:r>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868625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3EE8AA-E8E2-4019-8EBA-10A34E06FA6D}" type="datetime1">
              <a:rPr lang="en-US" smtClean="0"/>
              <a:t>4/25/2021</a:t>
            </a:fld>
            <a:endParaRPr lang="en-US" dirty="0"/>
          </a:p>
        </p:txBody>
      </p:sp>
      <p:sp>
        <p:nvSpPr>
          <p:cNvPr id="5" name="Footer Placeholder 4"/>
          <p:cNvSpPr>
            <a:spLocks noGrp="1"/>
          </p:cNvSpPr>
          <p:nvPr>
            <p:ph type="ftr" sz="quarter" idx="11"/>
          </p:nvPr>
        </p:nvSpPr>
        <p:spPr/>
        <p:txBody>
          <a:bodyPr/>
          <a:lstStyle/>
          <a:p>
            <a:r>
              <a:rPr lang="en-US"/>
              <a:t>DATS 6401</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61676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883A79-5790-469B-8FF1-029C43070481}" type="datetime1">
              <a:rPr lang="en-US" smtClean="0"/>
              <a:t>4/25/2021</a:t>
            </a:fld>
            <a:endParaRPr lang="en-US" dirty="0"/>
          </a:p>
        </p:txBody>
      </p:sp>
      <p:sp>
        <p:nvSpPr>
          <p:cNvPr id="5" name="Footer Placeholder 4"/>
          <p:cNvSpPr>
            <a:spLocks noGrp="1"/>
          </p:cNvSpPr>
          <p:nvPr>
            <p:ph type="ftr" sz="quarter" idx="11"/>
          </p:nvPr>
        </p:nvSpPr>
        <p:spPr/>
        <p:txBody>
          <a:bodyPr/>
          <a:lstStyle/>
          <a:p>
            <a:r>
              <a:rPr lang="en-US"/>
              <a:t>DATS 6401</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00785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1343A7-CC57-49BF-8861-03C5256C9F7D}" type="datetime1">
              <a:rPr lang="en-US" smtClean="0"/>
              <a:t>4/25/2021</a:t>
            </a:fld>
            <a:endParaRPr lang="en-US" dirty="0"/>
          </a:p>
        </p:txBody>
      </p:sp>
      <p:sp>
        <p:nvSpPr>
          <p:cNvPr id="5" name="Footer Placeholder 4"/>
          <p:cNvSpPr>
            <a:spLocks noGrp="1"/>
          </p:cNvSpPr>
          <p:nvPr>
            <p:ph type="ftr" sz="quarter" idx="11"/>
          </p:nvPr>
        </p:nvSpPr>
        <p:spPr/>
        <p:txBody>
          <a:bodyPr/>
          <a:lstStyle/>
          <a:p>
            <a:r>
              <a:rPr lang="en-US"/>
              <a:t>DATS 6401</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9894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7647F9-DCF1-4A53-8650-CE4FBB227CDA}" type="datetime1">
              <a:rPr lang="en-US" smtClean="0"/>
              <a:t>4/25/2021</a:t>
            </a:fld>
            <a:endParaRPr lang="en-US" dirty="0"/>
          </a:p>
        </p:txBody>
      </p:sp>
      <p:sp>
        <p:nvSpPr>
          <p:cNvPr id="6" name="Footer Placeholder 5"/>
          <p:cNvSpPr>
            <a:spLocks noGrp="1"/>
          </p:cNvSpPr>
          <p:nvPr>
            <p:ph type="ftr" sz="quarter" idx="11"/>
          </p:nvPr>
        </p:nvSpPr>
        <p:spPr/>
        <p:txBody>
          <a:bodyPr/>
          <a:lstStyle/>
          <a:p>
            <a:r>
              <a:rPr lang="en-US"/>
              <a:t>DATS 6401</a:t>
            </a:r>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4025424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555336-5483-4378-BA60-8992AB719759}" type="datetime1">
              <a:rPr lang="en-US" smtClean="0"/>
              <a:t>4/25/2021</a:t>
            </a:fld>
            <a:endParaRPr lang="en-US" dirty="0"/>
          </a:p>
        </p:txBody>
      </p:sp>
      <p:sp>
        <p:nvSpPr>
          <p:cNvPr id="8" name="Footer Placeholder 7"/>
          <p:cNvSpPr>
            <a:spLocks noGrp="1"/>
          </p:cNvSpPr>
          <p:nvPr>
            <p:ph type="ftr" sz="quarter" idx="11"/>
          </p:nvPr>
        </p:nvSpPr>
        <p:spPr/>
        <p:txBody>
          <a:bodyPr/>
          <a:lstStyle/>
          <a:p>
            <a:r>
              <a:rPr lang="en-US"/>
              <a:t>DATS 6401</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54969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CDED04-B211-4E34-AB6B-9926672DC994}" type="datetime1">
              <a:rPr lang="en-US" smtClean="0"/>
              <a:t>4/25/2021</a:t>
            </a:fld>
            <a:endParaRPr lang="en-US" dirty="0"/>
          </a:p>
        </p:txBody>
      </p:sp>
      <p:sp>
        <p:nvSpPr>
          <p:cNvPr id="4" name="Footer Placeholder 3"/>
          <p:cNvSpPr>
            <a:spLocks noGrp="1"/>
          </p:cNvSpPr>
          <p:nvPr>
            <p:ph type="ftr" sz="quarter" idx="11"/>
          </p:nvPr>
        </p:nvSpPr>
        <p:spPr/>
        <p:txBody>
          <a:bodyPr/>
          <a:lstStyle/>
          <a:p>
            <a:r>
              <a:rPr lang="en-US"/>
              <a:t>DATS 6401</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5222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65DF4FE-CC05-4336-AF48-504755156006}" type="datetime1">
              <a:rPr lang="en-US" smtClean="0"/>
              <a:t>4/25/2021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DATS 6401</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45699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7ABD44F-7B26-4A09-A609-4CA11E206D39}" type="datetime1">
              <a:rPr lang="en-US" smtClean="0"/>
              <a:t>4/25/2021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DATS 6401</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19954A3-9DFD-4C44-94BA-B95130A3BA1C}" type="slidenum">
              <a:rPr lang="en-US" smtClean="0"/>
              <a:t>‹#›</a:t>
            </a:fld>
            <a:endParaRPr lang="en-US" dirty="0"/>
          </a:p>
        </p:txBody>
      </p:sp>
    </p:spTree>
    <p:extLst>
      <p:ext uri="{BB962C8B-B14F-4D97-AF65-F5344CB8AC3E}">
        <p14:creationId xmlns:p14="http://schemas.microsoft.com/office/powerpoint/2010/main" val="3810229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853691-FB52-4A53-942C-E1A3B5E36282}" type="datetime1">
              <a:rPr lang="en-US" smtClean="0"/>
              <a:t>4/25/2021</a:t>
            </a:fld>
            <a:endParaRPr lang="en-US" dirty="0"/>
          </a:p>
        </p:txBody>
      </p:sp>
      <p:sp>
        <p:nvSpPr>
          <p:cNvPr id="6" name="Footer Placeholder 5"/>
          <p:cNvSpPr>
            <a:spLocks noGrp="1"/>
          </p:cNvSpPr>
          <p:nvPr>
            <p:ph type="ftr" sz="quarter" idx="11"/>
          </p:nvPr>
        </p:nvSpPr>
        <p:spPr/>
        <p:txBody>
          <a:bodyPr/>
          <a:lstStyle/>
          <a:p>
            <a:r>
              <a:rPr lang="en-US"/>
              <a:t>DATS 6401</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2641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D570337-AFF3-40F6-B57A-57838828C72B}" type="datetime1">
              <a:rPr lang="en-US" smtClean="0"/>
              <a:t>4/25/2021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DATS 6401</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0454795"/>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kaggle.com/START-UMD/gtd"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start.umd.edu/gt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ocs.streamlit.io/en/stable/" TargetMode="External"/><Relationship Id="rId2" Type="http://schemas.openxmlformats.org/officeDocument/2006/relationships/hyperlink" Target="https://www.w3schools.com/" TargetMode="External"/><Relationship Id="rId1" Type="http://schemas.openxmlformats.org/officeDocument/2006/relationships/slideLayout" Target="../slideLayouts/slideLayout2.xml"/><Relationship Id="rId4" Type="http://schemas.openxmlformats.org/officeDocument/2006/relationships/hyperlink" Target="https://plotly.com/python/"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nigel1998.github.io/ExpenditureAnalysis/" TargetMode="External"/><Relationship Id="rId2" Type="http://schemas.openxmlformats.org/officeDocument/2006/relationships/hyperlink" Target="https://zenodo.org/record/4574717#.YD8A145KhP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372C-D2C6-CC45-9162-B885F0D5FB6E}"/>
              </a:ext>
            </a:extLst>
          </p:cNvPr>
          <p:cNvSpPr>
            <a:spLocks noGrp="1"/>
          </p:cNvSpPr>
          <p:nvPr>
            <p:ph type="ctrTitle"/>
          </p:nvPr>
        </p:nvSpPr>
        <p:spPr>
          <a:xfrm>
            <a:off x="1154083" y="517124"/>
            <a:ext cx="10058400" cy="2327636"/>
          </a:xfrm>
        </p:spPr>
        <p:txBody>
          <a:bodyPr>
            <a:normAutofit/>
          </a:bodyPr>
          <a:lstStyle/>
          <a:p>
            <a:pPr algn="ctr"/>
            <a:r>
              <a:rPr lang="en-US" sz="7000" b="1" dirty="0"/>
              <a:t>GLOBAL TERRORISM EXPLORATORY ANALYSIS</a:t>
            </a:r>
          </a:p>
        </p:txBody>
      </p:sp>
      <p:sp>
        <p:nvSpPr>
          <p:cNvPr id="3" name="Subtitle 2">
            <a:extLst>
              <a:ext uri="{FF2B5EF4-FFF2-40B4-BE49-F238E27FC236}">
                <a16:creationId xmlns:a16="http://schemas.microsoft.com/office/drawing/2014/main" id="{5A2DD287-E109-ED4C-80D0-5831C65C0368}"/>
              </a:ext>
            </a:extLst>
          </p:cNvPr>
          <p:cNvSpPr>
            <a:spLocks noGrp="1"/>
          </p:cNvSpPr>
          <p:nvPr>
            <p:ph type="subTitle" idx="1"/>
          </p:nvPr>
        </p:nvSpPr>
        <p:spPr/>
        <p:txBody>
          <a:bodyPr/>
          <a:lstStyle/>
          <a:p>
            <a:pPr algn="l"/>
            <a:r>
              <a:rPr lang="en-US" dirty="0"/>
              <a:t>PRESENTATION BY: NIGEL SAVIO MARTIS</a:t>
            </a:r>
          </a:p>
        </p:txBody>
      </p:sp>
      <p:sp>
        <p:nvSpPr>
          <p:cNvPr id="4" name="Slide Number Placeholder 3">
            <a:extLst>
              <a:ext uri="{FF2B5EF4-FFF2-40B4-BE49-F238E27FC236}">
                <a16:creationId xmlns:a16="http://schemas.microsoft.com/office/drawing/2014/main" id="{2D4FF2E4-B156-4A8E-9871-5C530DDB528B}"/>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
        <p:nvSpPr>
          <p:cNvPr id="5" name="Footer Placeholder 4">
            <a:extLst>
              <a:ext uri="{FF2B5EF4-FFF2-40B4-BE49-F238E27FC236}">
                <a16:creationId xmlns:a16="http://schemas.microsoft.com/office/drawing/2014/main" id="{CEE5CF70-A558-45BA-8346-92843920AFFD}"/>
              </a:ext>
            </a:extLst>
          </p:cNvPr>
          <p:cNvSpPr>
            <a:spLocks noGrp="1"/>
          </p:cNvSpPr>
          <p:nvPr>
            <p:ph type="ftr" sz="quarter" idx="11"/>
          </p:nvPr>
        </p:nvSpPr>
        <p:spPr/>
        <p:txBody>
          <a:bodyPr/>
          <a:lstStyle/>
          <a:p>
            <a:r>
              <a:rPr lang="en-US"/>
              <a:t>DATS 6401</a:t>
            </a:r>
            <a:endParaRPr lang="en-US" dirty="0"/>
          </a:p>
        </p:txBody>
      </p:sp>
    </p:spTree>
    <p:extLst>
      <p:ext uri="{BB962C8B-B14F-4D97-AF65-F5344CB8AC3E}">
        <p14:creationId xmlns:p14="http://schemas.microsoft.com/office/powerpoint/2010/main" val="1068076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1A543-9616-A44E-A8A7-7E6D287055DD}"/>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F5365D4-8862-734A-8C27-52A662A787AC}"/>
              </a:ext>
            </a:extLst>
          </p:cNvPr>
          <p:cNvSpPr>
            <a:spLocks noGrp="1"/>
          </p:cNvSpPr>
          <p:nvPr>
            <p:ph idx="1"/>
          </p:nvPr>
        </p:nvSpPr>
        <p:spPr/>
        <p:txBody>
          <a:bodyPr/>
          <a:lstStyle/>
          <a:p>
            <a:pPr marL="0" indent="0">
              <a:buNone/>
            </a:pPr>
            <a:endParaRPr lang="en-US" dirty="0"/>
          </a:p>
          <a:p>
            <a:pPr>
              <a:buFont typeface="Arial" panose="020B0604020202020204" pitchFamily="34" charset="0"/>
              <a:buChar char="•"/>
            </a:pPr>
            <a:r>
              <a:rPr lang="en-US" b="1" u="sng" dirty="0"/>
              <a:t> </a:t>
            </a:r>
            <a:r>
              <a:rPr lang="en-US" u="sng" dirty="0">
                <a:hlinkClick r:id="rId2"/>
              </a:rPr>
              <a:t>https://www.kaggle.com/START-UMD/gtd</a:t>
            </a:r>
            <a:endParaRPr lang="en-US" dirty="0"/>
          </a:p>
        </p:txBody>
      </p:sp>
      <p:sp>
        <p:nvSpPr>
          <p:cNvPr id="4" name="Slide Number Placeholder 3">
            <a:extLst>
              <a:ext uri="{FF2B5EF4-FFF2-40B4-BE49-F238E27FC236}">
                <a16:creationId xmlns:a16="http://schemas.microsoft.com/office/drawing/2014/main" id="{34843702-1B8C-4627-A4B1-B96CB6237420}"/>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5" name="Footer Placeholder 4">
            <a:extLst>
              <a:ext uri="{FF2B5EF4-FFF2-40B4-BE49-F238E27FC236}">
                <a16:creationId xmlns:a16="http://schemas.microsoft.com/office/drawing/2014/main" id="{1419347C-903B-4500-BDFD-B0264CAC375B}"/>
              </a:ext>
            </a:extLst>
          </p:cNvPr>
          <p:cNvSpPr>
            <a:spLocks noGrp="1"/>
          </p:cNvSpPr>
          <p:nvPr>
            <p:ph type="ftr" sz="quarter" idx="11"/>
          </p:nvPr>
        </p:nvSpPr>
        <p:spPr/>
        <p:txBody>
          <a:bodyPr/>
          <a:lstStyle/>
          <a:p>
            <a:r>
              <a:rPr lang="en-US"/>
              <a:t>DATS 6401</a:t>
            </a:r>
            <a:endParaRPr lang="en-US" dirty="0"/>
          </a:p>
        </p:txBody>
      </p:sp>
    </p:spTree>
    <p:extLst>
      <p:ext uri="{BB962C8B-B14F-4D97-AF65-F5344CB8AC3E}">
        <p14:creationId xmlns:p14="http://schemas.microsoft.com/office/powerpoint/2010/main" val="4187228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F9720-9F6C-CA49-9453-A45DC9970EB1}"/>
              </a:ext>
            </a:extLst>
          </p:cNvPr>
          <p:cNvSpPr>
            <a:spLocks noGrp="1"/>
          </p:cNvSpPr>
          <p:nvPr>
            <p:ph type="title"/>
          </p:nvPr>
        </p:nvSpPr>
        <p:spPr/>
        <p:txBody>
          <a:bodyPr/>
          <a:lstStyle/>
          <a:p>
            <a:r>
              <a:rPr lang="en-US" dirty="0"/>
              <a:t>DATA SOURCE</a:t>
            </a:r>
          </a:p>
        </p:txBody>
      </p:sp>
      <p:sp>
        <p:nvSpPr>
          <p:cNvPr id="3" name="Content Placeholder 2">
            <a:extLst>
              <a:ext uri="{FF2B5EF4-FFF2-40B4-BE49-F238E27FC236}">
                <a16:creationId xmlns:a16="http://schemas.microsoft.com/office/drawing/2014/main" id="{3DF50273-51BE-BE4D-9DDD-DD624A7A975D}"/>
              </a:ext>
            </a:extLst>
          </p:cNvPr>
          <p:cNvSpPr>
            <a:spLocks noGrp="1"/>
          </p:cNvSpPr>
          <p:nvPr>
            <p:ph idx="1"/>
          </p:nvPr>
        </p:nvSpPr>
        <p:spPr/>
        <p:txBody>
          <a:bodyPr>
            <a:normAutofit/>
          </a:bodyPr>
          <a:lstStyle/>
          <a:p>
            <a:r>
              <a:rPr lang="en-US" u="sng" dirty="0"/>
              <a:t>Raw Data source</a:t>
            </a:r>
            <a:r>
              <a:rPr lang="en-US" sz="2000" dirty="0"/>
              <a:t>: </a:t>
            </a:r>
          </a:p>
          <a:p>
            <a:pPr>
              <a:buFont typeface="Arial" panose="020B0604020202020204" pitchFamily="34" charset="0"/>
              <a:buChar char="•"/>
            </a:pPr>
            <a:r>
              <a:rPr lang="en-US" b="0" i="0" dirty="0">
                <a:solidFill>
                  <a:srgbClr val="262730"/>
                </a:solidFill>
                <a:effectLst/>
                <a:latin typeface="IBM Plex Sans"/>
              </a:rPr>
              <a:t> Study of Terrorism and Responses to Terrorism (START)</a:t>
            </a:r>
            <a:r>
              <a:rPr lang="en-US" sz="2000" dirty="0"/>
              <a:t>(</a:t>
            </a:r>
            <a:r>
              <a:rPr lang="en-US" dirty="0">
                <a:hlinkClick r:id="rId2"/>
              </a:rPr>
              <a:t>https://start.umd.edu/gtd/</a:t>
            </a:r>
            <a:r>
              <a:rPr lang="en-US" sz="2000" dirty="0">
                <a:hlinkClick r:id="rId2"/>
              </a:rPr>
              <a:t>).</a:t>
            </a:r>
            <a:endParaRPr lang="en-US" sz="2000" dirty="0"/>
          </a:p>
          <a:p>
            <a:r>
              <a:rPr lang="en-US" u="sng" dirty="0"/>
              <a:t>Raw Data includes</a:t>
            </a:r>
            <a:r>
              <a:rPr lang="en-US" sz="2000" dirty="0"/>
              <a:t>: </a:t>
            </a:r>
          </a:p>
          <a:p>
            <a:pPr algn="just">
              <a:buFont typeface="Arial" panose="020B0604020202020204" pitchFamily="34" charset="0"/>
              <a:buChar char="•"/>
            </a:pPr>
            <a:r>
              <a:rPr lang="en-US" dirty="0"/>
              <a:t> More than 200,000 events.</a:t>
            </a:r>
          </a:p>
          <a:p>
            <a:pPr algn="just">
              <a:buFont typeface="Arial" panose="020B0604020202020204" pitchFamily="34" charset="0"/>
              <a:buChar char="•"/>
            </a:pPr>
            <a:r>
              <a:rPr lang="en-US" b="0" i="0" dirty="0">
                <a:solidFill>
                  <a:srgbClr val="545454"/>
                </a:solidFill>
                <a:effectLst/>
                <a:latin typeface="Arial" panose="020B0604020202020204" pitchFamily="34" charset="0"/>
              </a:rPr>
              <a:t> Includes information on at least 45 variables for each case, with more recent incidents including information on more than 120 variables.</a:t>
            </a:r>
            <a:endParaRPr lang="en-US" sz="2000" dirty="0"/>
          </a:p>
          <a:p>
            <a:pPr algn="just">
              <a:buFont typeface="Arial" panose="020B0604020202020204" pitchFamily="34" charset="0"/>
              <a:buChar char="•"/>
            </a:pPr>
            <a:r>
              <a:rPr lang="en-US" dirty="0"/>
              <a:t>From year 1970 - 2019.</a:t>
            </a:r>
            <a:endParaRPr lang="en-US" sz="2000" dirty="0"/>
          </a:p>
          <a:p>
            <a:pPr algn="just"/>
            <a:endParaRPr lang="en-US" sz="2000" dirty="0"/>
          </a:p>
          <a:p>
            <a:pPr marL="0" indent="0">
              <a:buNone/>
            </a:pPr>
            <a:endParaRPr lang="en-US" sz="2000" dirty="0"/>
          </a:p>
        </p:txBody>
      </p:sp>
      <p:sp>
        <p:nvSpPr>
          <p:cNvPr id="4" name="Slide Number Placeholder 3">
            <a:extLst>
              <a:ext uri="{FF2B5EF4-FFF2-40B4-BE49-F238E27FC236}">
                <a16:creationId xmlns:a16="http://schemas.microsoft.com/office/drawing/2014/main" id="{9BFD2DB3-B1D4-4540-9E0C-331311755C31}"/>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
        <p:nvSpPr>
          <p:cNvPr id="5" name="Footer Placeholder 4">
            <a:extLst>
              <a:ext uri="{FF2B5EF4-FFF2-40B4-BE49-F238E27FC236}">
                <a16:creationId xmlns:a16="http://schemas.microsoft.com/office/drawing/2014/main" id="{22786996-042F-4BCD-A554-F2D7E408664F}"/>
              </a:ext>
            </a:extLst>
          </p:cNvPr>
          <p:cNvSpPr>
            <a:spLocks noGrp="1"/>
          </p:cNvSpPr>
          <p:nvPr>
            <p:ph type="ftr" sz="quarter" idx="11"/>
          </p:nvPr>
        </p:nvSpPr>
        <p:spPr/>
        <p:txBody>
          <a:bodyPr/>
          <a:lstStyle/>
          <a:p>
            <a:r>
              <a:rPr lang="en-US"/>
              <a:t>DATS 6401</a:t>
            </a:r>
            <a:endParaRPr lang="en-US" dirty="0"/>
          </a:p>
        </p:txBody>
      </p:sp>
    </p:spTree>
    <p:extLst>
      <p:ext uri="{BB962C8B-B14F-4D97-AF65-F5344CB8AC3E}">
        <p14:creationId xmlns:p14="http://schemas.microsoft.com/office/powerpoint/2010/main" val="2205431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701C0-16C4-FC45-83D6-CE51158CBD11}"/>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355D0F95-3C54-2F46-B1E0-4F95A545B049}"/>
              </a:ext>
            </a:extLst>
          </p:cNvPr>
          <p:cNvSpPr>
            <a:spLocks noGrp="1"/>
          </p:cNvSpPr>
          <p:nvPr>
            <p:ph idx="1"/>
          </p:nvPr>
        </p:nvSpPr>
        <p:spPr/>
        <p:txBody>
          <a:bodyPr/>
          <a:lstStyle/>
          <a:p>
            <a:r>
              <a:rPr lang="en-US" sz="2000" u="sng" dirty="0"/>
              <a:t>Tools used</a:t>
            </a:r>
            <a:r>
              <a:rPr lang="en-US" sz="2000" dirty="0"/>
              <a:t>: </a:t>
            </a:r>
          </a:p>
          <a:p>
            <a:pPr>
              <a:buFont typeface="Arial" panose="020B0604020202020204" pitchFamily="34" charset="0"/>
              <a:buChar char="•"/>
            </a:pPr>
            <a:r>
              <a:rPr lang="en-US" dirty="0"/>
              <a:t> </a:t>
            </a:r>
            <a:r>
              <a:rPr lang="en-US" dirty="0" err="1"/>
              <a:t>Jupyter</a:t>
            </a:r>
            <a:r>
              <a:rPr lang="en-US" dirty="0"/>
              <a:t> notebook with libraries pandas and </a:t>
            </a:r>
            <a:r>
              <a:rPr lang="en-US" dirty="0" err="1"/>
              <a:t>numpy</a:t>
            </a:r>
            <a:r>
              <a:rPr lang="en-US" dirty="0"/>
              <a:t> for preprocessing data.</a:t>
            </a:r>
          </a:p>
          <a:p>
            <a:pPr>
              <a:buFont typeface="Arial" panose="020B0604020202020204" pitchFamily="34" charset="0"/>
              <a:buChar char="•"/>
            </a:pPr>
            <a:r>
              <a:rPr lang="en-US" sz="2000" dirty="0"/>
              <a:t> Excel and Spreadsheets for further calculations.</a:t>
            </a:r>
          </a:p>
          <a:p>
            <a:r>
              <a:rPr lang="en-US" u="sng" dirty="0"/>
              <a:t>Tasks (Calculations): </a:t>
            </a:r>
          </a:p>
          <a:p>
            <a:pPr algn="just">
              <a:buFont typeface="Arial" panose="020B0604020202020204" pitchFamily="34" charset="0"/>
              <a:buChar char="•"/>
            </a:pPr>
            <a:r>
              <a:rPr lang="en-US" dirty="0"/>
              <a:t> Changing the datatypes for certain variables.</a:t>
            </a:r>
          </a:p>
          <a:p>
            <a:pPr algn="just">
              <a:buFont typeface="Arial" panose="020B0604020202020204" pitchFamily="34" charset="0"/>
              <a:buChar char="•"/>
            </a:pPr>
            <a:r>
              <a:rPr lang="en-US" dirty="0"/>
              <a:t> Handling missing data.</a:t>
            </a:r>
          </a:p>
          <a:p>
            <a:pPr algn="just">
              <a:buFont typeface="Arial" panose="020B0604020202020204" pitchFamily="34" charset="0"/>
              <a:buChar char="•"/>
            </a:pPr>
            <a:r>
              <a:rPr lang="en-US" dirty="0"/>
              <a:t> Selecting specific variables for visualization process.</a:t>
            </a:r>
          </a:p>
          <a:p>
            <a:pPr algn="just">
              <a:buFont typeface="Arial" panose="020B0604020202020204" pitchFamily="34" charset="0"/>
              <a:buChar char="•"/>
            </a:pPr>
            <a:r>
              <a:rPr lang="en-US" dirty="0"/>
              <a:t> Renaming values for certain variables for better understandability.</a:t>
            </a:r>
          </a:p>
          <a:p>
            <a:pPr algn="just">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00A0E146-5547-4616-ACDB-5BAEC462F555}"/>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
        <p:nvSpPr>
          <p:cNvPr id="5" name="Footer Placeholder 4">
            <a:extLst>
              <a:ext uri="{FF2B5EF4-FFF2-40B4-BE49-F238E27FC236}">
                <a16:creationId xmlns:a16="http://schemas.microsoft.com/office/drawing/2014/main" id="{8061AE5A-5837-4AA7-90F0-48200C404DEE}"/>
              </a:ext>
            </a:extLst>
          </p:cNvPr>
          <p:cNvSpPr>
            <a:spLocks noGrp="1"/>
          </p:cNvSpPr>
          <p:nvPr>
            <p:ph type="ftr" sz="quarter" idx="11"/>
          </p:nvPr>
        </p:nvSpPr>
        <p:spPr/>
        <p:txBody>
          <a:bodyPr/>
          <a:lstStyle/>
          <a:p>
            <a:r>
              <a:rPr lang="en-US"/>
              <a:t>DATS 6401</a:t>
            </a:r>
            <a:endParaRPr lang="en-US" dirty="0"/>
          </a:p>
        </p:txBody>
      </p:sp>
    </p:spTree>
    <p:extLst>
      <p:ext uri="{BB962C8B-B14F-4D97-AF65-F5344CB8AC3E}">
        <p14:creationId xmlns:p14="http://schemas.microsoft.com/office/powerpoint/2010/main" val="3305824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A6BA-019F-5043-958C-03AF55A033A3}"/>
              </a:ext>
            </a:extLst>
          </p:cNvPr>
          <p:cNvSpPr>
            <a:spLocks noGrp="1"/>
          </p:cNvSpPr>
          <p:nvPr>
            <p:ph type="title"/>
          </p:nvPr>
        </p:nvSpPr>
        <p:spPr/>
        <p:txBody>
          <a:bodyPr/>
          <a:lstStyle/>
          <a:p>
            <a:r>
              <a:rPr lang="en-US" dirty="0"/>
              <a:t>CLEANED DATA</a:t>
            </a:r>
          </a:p>
        </p:txBody>
      </p:sp>
      <p:sp>
        <p:nvSpPr>
          <p:cNvPr id="3" name="Content Placeholder 2">
            <a:extLst>
              <a:ext uri="{FF2B5EF4-FFF2-40B4-BE49-F238E27FC236}">
                <a16:creationId xmlns:a16="http://schemas.microsoft.com/office/drawing/2014/main" id="{3B901466-CF7A-434E-AA98-D8C78267C52C}"/>
              </a:ext>
            </a:extLst>
          </p:cNvPr>
          <p:cNvSpPr>
            <a:spLocks noGrp="1"/>
          </p:cNvSpPr>
          <p:nvPr>
            <p:ph idx="1"/>
          </p:nvPr>
        </p:nvSpPr>
        <p:spPr/>
        <p:txBody>
          <a:bodyPr>
            <a:normAutofit/>
          </a:bodyPr>
          <a:lstStyle/>
          <a:p>
            <a:r>
              <a:rPr lang="en-US" sz="1900" u="sng" dirty="0"/>
              <a:t>File Name</a:t>
            </a:r>
            <a:r>
              <a:rPr lang="en-US" sz="1900" dirty="0"/>
              <a:t>: </a:t>
            </a:r>
          </a:p>
          <a:p>
            <a:r>
              <a:rPr lang="en-US" sz="1900" dirty="0"/>
              <a:t>“CleanData.csv” </a:t>
            </a:r>
          </a:p>
          <a:p>
            <a:r>
              <a:rPr lang="en-US" sz="1900" u="sng" dirty="0"/>
              <a:t>Countries Selected</a:t>
            </a:r>
            <a:r>
              <a:rPr lang="en-US" sz="1900" dirty="0"/>
              <a:t>: International.</a:t>
            </a:r>
          </a:p>
          <a:p>
            <a:r>
              <a:rPr lang="en-US" sz="1900" u="sng" dirty="0"/>
              <a:t>Years Selected</a:t>
            </a:r>
            <a:r>
              <a:rPr lang="en-US" sz="1900" dirty="0"/>
              <a:t>: 1970 to 2019.</a:t>
            </a:r>
          </a:p>
          <a:p>
            <a:r>
              <a:rPr lang="en-US" sz="1900" u="sng" dirty="0"/>
              <a:t>Variables used</a:t>
            </a:r>
            <a:r>
              <a:rPr lang="en-US" sz="1900" dirty="0"/>
              <a:t>: Terrorist group, Attack type, Weapon type, Success, Casualties, Country, Region, City, Latitude, Longitude, Motive, Summary and Target type.</a:t>
            </a:r>
            <a:br>
              <a:rPr lang="en-US" sz="1900" dirty="0"/>
            </a:br>
            <a:br>
              <a:rPr lang="en-US" sz="1900" dirty="0"/>
            </a:br>
            <a:br>
              <a:rPr lang="en-US" dirty="0"/>
            </a:br>
            <a:br>
              <a:rPr lang="en-US" dirty="0"/>
            </a:br>
            <a:endParaRPr lang="en-US" dirty="0"/>
          </a:p>
        </p:txBody>
      </p:sp>
      <p:sp>
        <p:nvSpPr>
          <p:cNvPr id="4" name="Slide Number Placeholder 3">
            <a:extLst>
              <a:ext uri="{FF2B5EF4-FFF2-40B4-BE49-F238E27FC236}">
                <a16:creationId xmlns:a16="http://schemas.microsoft.com/office/drawing/2014/main" id="{8D77600B-C0E2-458D-B3B1-368793F0604C}"/>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
        <p:nvSpPr>
          <p:cNvPr id="5" name="Footer Placeholder 4">
            <a:extLst>
              <a:ext uri="{FF2B5EF4-FFF2-40B4-BE49-F238E27FC236}">
                <a16:creationId xmlns:a16="http://schemas.microsoft.com/office/drawing/2014/main" id="{64FC1B26-E0FF-4BA6-AE3F-D731A727C129}"/>
              </a:ext>
            </a:extLst>
          </p:cNvPr>
          <p:cNvSpPr>
            <a:spLocks noGrp="1"/>
          </p:cNvSpPr>
          <p:nvPr>
            <p:ph type="ftr" sz="quarter" idx="11"/>
          </p:nvPr>
        </p:nvSpPr>
        <p:spPr/>
        <p:txBody>
          <a:bodyPr/>
          <a:lstStyle/>
          <a:p>
            <a:r>
              <a:rPr lang="en-US"/>
              <a:t>DATS 6401</a:t>
            </a:r>
            <a:endParaRPr lang="en-US" dirty="0"/>
          </a:p>
        </p:txBody>
      </p:sp>
    </p:spTree>
    <p:extLst>
      <p:ext uri="{BB962C8B-B14F-4D97-AF65-F5344CB8AC3E}">
        <p14:creationId xmlns:p14="http://schemas.microsoft.com/office/powerpoint/2010/main" val="3184934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3D2A1-6450-494D-A0B8-9EE8E575CFA2}"/>
              </a:ext>
            </a:extLst>
          </p:cNvPr>
          <p:cNvSpPr>
            <a:spLocks noGrp="1"/>
          </p:cNvSpPr>
          <p:nvPr>
            <p:ph type="title"/>
          </p:nvPr>
        </p:nvSpPr>
        <p:spPr/>
        <p:txBody>
          <a:bodyPr/>
          <a:lstStyle/>
          <a:p>
            <a:r>
              <a:rPr lang="en-US" dirty="0"/>
              <a:t>TOOLS AND TECHNOLOGIES USED</a:t>
            </a:r>
          </a:p>
        </p:txBody>
      </p:sp>
      <p:sp>
        <p:nvSpPr>
          <p:cNvPr id="3" name="Content Placeholder 2">
            <a:extLst>
              <a:ext uri="{FF2B5EF4-FFF2-40B4-BE49-F238E27FC236}">
                <a16:creationId xmlns:a16="http://schemas.microsoft.com/office/drawing/2014/main" id="{8550013B-2801-5848-89C2-78581C4FAD80}"/>
              </a:ext>
            </a:extLst>
          </p:cNvPr>
          <p:cNvSpPr>
            <a:spLocks noGrp="1"/>
          </p:cNvSpPr>
          <p:nvPr>
            <p:ph idx="1"/>
          </p:nvPr>
        </p:nvSpPr>
        <p:spPr/>
        <p:txBody>
          <a:bodyPr/>
          <a:lstStyle/>
          <a:p>
            <a:r>
              <a:rPr lang="en-US" u="sng" dirty="0"/>
              <a:t>Tools Used</a:t>
            </a:r>
            <a:r>
              <a:rPr lang="en-US" dirty="0"/>
              <a:t>: Python with Pandas library, </a:t>
            </a:r>
            <a:r>
              <a:rPr lang="en-US" dirty="0" err="1"/>
              <a:t>Streamlit</a:t>
            </a:r>
            <a:r>
              <a:rPr lang="en-US" dirty="0"/>
              <a:t> library and </a:t>
            </a:r>
            <a:r>
              <a:rPr lang="en-US" dirty="0" err="1"/>
              <a:t>Plotly</a:t>
            </a:r>
            <a:r>
              <a:rPr lang="en-US" dirty="0"/>
              <a:t> library.</a:t>
            </a:r>
          </a:p>
          <a:p>
            <a:pPr>
              <a:buFont typeface="Arial" panose="020B0604020202020204" pitchFamily="34" charset="0"/>
              <a:buChar char="•"/>
            </a:pPr>
            <a:r>
              <a:rPr lang="en-US" dirty="0" err="1"/>
              <a:t>Streamlit</a:t>
            </a:r>
            <a:r>
              <a:rPr lang="en-US" dirty="0"/>
              <a:t> used for webapp layout and design for main page. (”GTD_Analysis.py”).</a:t>
            </a:r>
          </a:p>
          <a:p>
            <a:pPr>
              <a:buFont typeface="Arial" panose="020B0604020202020204" pitchFamily="34" charset="0"/>
              <a:buChar char="•"/>
            </a:pPr>
            <a:r>
              <a:rPr lang="en-US" dirty="0" err="1"/>
              <a:t>Plotly</a:t>
            </a:r>
            <a:r>
              <a:rPr lang="en-US" dirty="0"/>
              <a:t> used for creating various visualization charts using </a:t>
            </a:r>
            <a:r>
              <a:rPr lang="en-US" dirty="0" err="1"/>
              <a:t>streamlit</a:t>
            </a:r>
            <a:r>
              <a:rPr lang="en-US" dirty="0"/>
              <a:t> to display the charts.</a:t>
            </a:r>
          </a:p>
          <a:p>
            <a:pPr>
              <a:buFont typeface="Arial" panose="020B0604020202020204" pitchFamily="34" charset="0"/>
              <a:buChar char="•"/>
            </a:pPr>
            <a:r>
              <a:rPr lang="en-US" dirty="0"/>
              <a:t> Python Pandas used for creating data frames for each chart.</a:t>
            </a:r>
          </a:p>
          <a:p>
            <a:r>
              <a:rPr lang="en-US" u="sng" dirty="0"/>
              <a:t>Types of Charts used</a:t>
            </a:r>
            <a:r>
              <a:rPr lang="en-US" dirty="0"/>
              <a:t>: Bar chart, Scatter plots, Bubble chart, Geo charts, Sunburst chart and Line chart, </a:t>
            </a:r>
            <a:r>
              <a:rPr lang="en-US" dirty="0" err="1"/>
              <a:t>wordcloud</a:t>
            </a:r>
            <a:r>
              <a:rPr lang="en-US" dirty="0"/>
              <a:t>.</a:t>
            </a:r>
          </a:p>
        </p:txBody>
      </p:sp>
      <p:sp>
        <p:nvSpPr>
          <p:cNvPr id="4" name="Slide Number Placeholder 3">
            <a:extLst>
              <a:ext uri="{FF2B5EF4-FFF2-40B4-BE49-F238E27FC236}">
                <a16:creationId xmlns:a16="http://schemas.microsoft.com/office/drawing/2014/main" id="{0798593A-3201-4D85-9968-27E17712C8F6}"/>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5" name="Footer Placeholder 4">
            <a:extLst>
              <a:ext uri="{FF2B5EF4-FFF2-40B4-BE49-F238E27FC236}">
                <a16:creationId xmlns:a16="http://schemas.microsoft.com/office/drawing/2014/main" id="{ED301DD1-71E7-405E-AC1F-79C1C42B81F7}"/>
              </a:ext>
            </a:extLst>
          </p:cNvPr>
          <p:cNvSpPr>
            <a:spLocks noGrp="1"/>
          </p:cNvSpPr>
          <p:nvPr>
            <p:ph type="ftr" sz="quarter" idx="11"/>
          </p:nvPr>
        </p:nvSpPr>
        <p:spPr/>
        <p:txBody>
          <a:bodyPr/>
          <a:lstStyle/>
          <a:p>
            <a:r>
              <a:rPr lang="en-US"/>
              <a:t>DATS 6401</a:t>
            </a:r>
            <a:endParaRPr lang="en-US" dirty="0"/>
          </a:p>
        </p:txBody>
      </p:sp>
    </p:spTree>
    <p:extLst>
      <p:ext uri="{BB962C8B-B14F-4D97-AF65-F5344CB8AC3E}">
        <p14:creationId xmlns:p14="http://schemas.microsoft.com/office/powerpoint/2010/main" val="603667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2AE93-A0CB-7844-813C-AF271274C29A}"/>
              </a:ext>
            </a:extLst>
          </p:cNvPr>
          <p:cNvSpPr>
            <a:spLocks noGrp="1"/>
          </p:cNvSpPr>
          <p:nvPr>
            <p:ph type="title"/>
          </p:nvPr>
        </p:nvSpPr>
        <p:spPr/>
        <p:txBody>
          <a:bodyPr/>
          <a:lstStyle/>
          <a:p>
            <a:r>
              <a:rPr lang="en-US" dirty="0"/>
              <a:t>VISUALIZATION OVERVIEW</a:t>
            </a:r>
          </a:p>
        </p:txBody>
      </p:sp>
      <p:sp>
        <p:nvSpPr>
          <p:cNvPr id="3" name="Content Placeholder 2">
            <a:extLst>
              <a:ext uri="{FF2B5EF4-FFF2-40B4-BE49-F238E27FC236}">
                <a16:creationId xmlns:a16="http://schemas.microsoft.com/office/drawing/2014/main" id="{780F9B64-B4F0-7B42-B718-912C84F1BF97}"/>
              </a:ext>
            </a:extLst>
          </p:cNvPr>
          <p:cNvSpPr>
            <a:spLocks noGrp="1"/>
          </p:cNvSpPr>
          <p:nvPr>
            <p:ph idx="1"/>
          </p:nvPr>
        </p:nvSpPr>
        <p:spPr>
          <a:xfrm>
            <a:off x="1159410" y="1845734"/>
            <a:ext cx="10058400" cy="4023360"/>
          </a:xfrm>
        </p:spPr>
        <p:txBody>
          <a:bodyPr/>
          <a:lstStyle/>
          <a:p>
            <a:pPr>
              <a:buFont typeface="Arial" panose="020B0604020202020204" pitchFamily="34" charset="0"/>
              <a:buChar char="•"/>
            </a:pPr>
            <a:r>
              <a:rPr lang="en-US" dirty="0"/>
              <a:t> Understanding the trends in Terrorism activities around the world.</a:t>
            </a:r>
          </a:p>
          <a:p>
            <a:pPr>
              <a:buFont typeface="Arial" panose="020B0604020202020204" pitchFamily="34" charset="0"/>
              <a:buChar char="•"/>
            </a:pPr>
            <a:r>
              <a:rPr lang="en-US" dirty="0"/>
              <a:t> Studying the most notorious Terrorist organizations and their favorite targets.</a:t>
            </a:r>
          </a:p>
          <a:p>
            <a:pPr>
              <a:buFont typeface="Arial" panose="020B0604020202020204" pitchFamily="34" charset="0"/>
              <a:buChar char="•"/>
            </a:pPr>
            <a:r>
              <a:rPr lang="en-US" dirty="0"/>
              <a:t> Understanding the most common Weapon types and Attack types used in Terrorism events.</a:t>
            </a:r>
          </a:p>
          <a:p>
            <a:pPr>
              <a:buFont typeface="Arial" panose="020B0604020202020204" pitchFamily="34" charset="0"/>
              <a:buChar char="•"/>
            </a:pPr>
            <a:r>
              <a:rPr lang="en-US" dirty="0"/>
              <a:t> Comparing the terrorist events between Countries that haven’t gotten along well in the past. </a:t>
            </a:r>
          </a:p>
          <a:p>
            <a:pPr>
              <a:buFont typeface="Arial" panose="020B0604020202020204" pitchFamily="34" charset="0"/>
              <a:buChar char="•"/>
            </a:pPr>
            <a:r>
              <a:rPr lang="en-US" dirty="0"/>
              <a:t> Identify the Motive behind the Terrorism events.</a:t>
            </a:r>
          </a:p>
          <a:p>
            <a:endParaRPr lang="en-US" dirty="0"/>
          </a:p>
        </p:txBody>
      </p:sp>
      <p:sp>
        <p:nvSpPr>
          <p:cNvPr id="4" name="Slide Number Placeholder 3">
            <a:extLst>
              <a:ext uri="{FF2B5EF4-FFF2-40B4-BE49-F238E27FC236}">
                <a16:creationId xmlns:a16="http://schemas.microsoft.com/office/drawing/2014/main" id="{FB98D307-F6D3-4D98-8E8E-052C502BF55E}"/>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5" name="Footer Placeholder 4">
            <a:extLst>
              <a:ext uri="{FF2B5EF4-FFF2-40B4-BE49-F238E27FC236}">
                <a16:creationId xmlns:a16="http://schemas.microsoft.com/office/drawing/2014/main" id="{32D6AEFF-3169-4897-9856-01817113DEEF}"/>
              </a:ext>
            </a:extLst>
          </p:cNvPr>
          <p:cNvSpPr>
            <a:spLocks noGrp="1"/>
          </p:cNvSpPr>
          <p:nvPr>
            <p:ph type="ftr" sz="quarter" idx="11"/>
          </p:nvPr>
        </p:nvSpPr>
        <p:spPr/>
        <p:txBody>
          <a:bodyPr/>
          <a:lstStyle/>
          <a:p>
            <a:r>
              <a:rPr lang="en-US"/>
              <a:t>DATS 6401</a:t>
            </a:r>
            <a:endParaRPr lang="en-US" dirty="0"/>
          </a:p>
        </p:txBody>
      </p:sp>
    </p:spTree>
    <p:extLst>
      <p:ext uri="{BB962C8B-B14F-4D97-AF65-F5344CB8AC3E}">
        <p14:creationId xmlns:p14="http://schemas.microsoft.com/office/powerpoint/2010/main" val="1077998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445A2-6F94-884B-B016-1B7C4A4FCFD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2E61F59-DB90-B94D-B6C2-F7CE0FC391BA}"/>
              </a:ext>
            </a:extLst>
          </p:cNvPr>
          <p:cNvSpPr>
            <a:spLocks noGrp="1"/>
          </p:cNvSpPr>
          <p:nvPr>
            <p:ph idx="1"/>
          </p:nvPr>
        </p:nvSpPr>
        <p:spPr/>
        <p:txBody>
          <a:bodyPr>
            <a:normAutofit lnSpcReduction="10000"/>
          </a:bodyPr>
          <a:lstStyle/>
          <a:p>
            <a:pPr>
              <a:buFont typeface="Arial" panose="020B0604020202020204" pitchFamily="34" charset="0"/>
              <a:buChar char="•"/>
            </a:pPr>
            <a:r>
              <a:rPr lang="en-US" b="0" i="0" dirty="0">
                <a:solidFill>
                  <a:srgbClr val="262730"/>
                </a:solidFill>
                <a:effectLst/>
                <a:latin typeface="IBM Plex Sans"/>
              </a:rPr>
              <a:t> Iraq has witnessed a very large number of terrorist activities followed by Afghanistan and Pakistan. One thing to note is the countries with highest attacks, are mostly densely populated countries, thus it would eventually claim many lives.</a:t>
            </a:r>
            <a:endParaRPr lang="en-US" dirty="0"/>
          </a:p>
          <a:p>
            <a:pPr>
              <a:buFont typeface="Arial" panose="020B0604020202020204" pitchFamily="34" charset="0"/>
              <a:buChar char="•"/>
            </a:pPr>
            <a:r>
              <a:rPr lang="en-US" b="0" i="0" dirty="0">
                <a:solidFill>
                  <a:srgbClr val="262730"/>
                </a:solidFill>
                <a:effectLst/>
                <a:latin typeface="IBM Plex Sans"/>
              </a:rPr>
              <a:t> Two major attack types are Bombing/Explosion and Armed Assaults which indicates the misuse of science and technology against Humanity.</a:t>
            </a:r>
            <a:r>
              <a:rPr lang="en-US" dirty="0"/>
              <a:t>.</a:t>
            </a:r>
          </a:p>
          <a:p>
            <a:pPr>
              <a:buFont typeface="Arial" panose="020B0604020202020204" pitchFamily="34" charset="0"/>
              <a:buChar char="•"/>
            </a:pPr>
            <a:r>
              <a:rPr lang="en-US" dirty="0"/>
              <a:t> </a:t>
            </a:r>
            <a:r>
              <a:rPr lang="en-US" b="0" i="0" dirty="0">
                <a:solidFill>
                  <a:srgbClr val="262730"/>
                </a:solidFill>
                <a:effectLst/>
                <a:latin typeface="IBM Plex Sans"/>
              </a:rPr>
              <a:t>Terrorism Attacks by Taliban have caused the highest number of casualties, followed by ISIL and Al-Qaida.</a:t>
            </a:r>
          </a:p>
          <a:p>
            <a:pPr>
              <a:buFont typeface="Arial" panose="020B0604020202020204" pitchFamily="34" charset="0"/>
              <a:buChar char="•"/>
            </a:pPr>
            <a:r>
              <a:rPr lang="en-US" b="0" i="0" dirty="0">
                <a:solidFill>
                  <a:srgbClr val="262730"/>
                </a:solidFill>
                <a:effectLst/>
                <a:latin typeface="IBM Plex Sans"/>
              </a:rPr>
              <a:t> Private citizens &amp; property have been the favorite targets by terrorist organizations, followed by Military and Police as the next favorite targets.</a:t>
            </a:r>
          </a:p>
          <a:p>
            <a:pPr>
              <a:buFont typeface="Arial" panose="020B0604020202020204" pitchFamily="34" charset="0"/>
              <a:buChar char="•"/>
            </a:pPr>
            <a:r>
              <a:rPr lang="en-US" dirty="0"/>
              <a:t> Religious sentiments, religion and grudges against countries seem to be the main cause of terrorism. Some of the most dangerous terrorist group names like 'Al' for Al-Qaida looks prominent.</a:t>
            </a:r>
          </a:p>
          <a:p>
            <a:pPr marL="0" indent="0">
              <a:buNone/>
            </a:pPr>
            <a:endParaRPr lang="en-US" dirty="0"/>
          </a:p>
        </p:txBody>
      </p:sp>
      <p:sp>
        <p:nvSpPr>
          <p:cNvPr id="4" name="Slide Number Placeholder 3">
            <a:extLst>
              <a:ext uri="{FF2B5EF4-FFF2-40B4-BE49-F238E27FC236}">
                <a16:creationId xmlns:a16="http://schemas.microsoft.com/office/drawing/2014/main" id="{76CC7FC9-65F0-496C-84D2-B35676DE3CE5}"/>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5" name="Footer Placeholder 4">
            <a:extLst>
              <a:ext uri="{FF2B5EF4-FFF2-40B4-BE49-F238E27FC236}">
                <a16:creationId xmlns:a16="http://schemas.microsoft.com/office/drawing/2014/main" id="{04B4E1EA-0E36-4143-B798-4B7FB0CD05C2}"/>
              </a:ext>
            </a:extLst>
          </p:cNvPr>
          <p:cNvSpPr>
            <a:spLocks noGrp="1"/>
          </p:cNvSpPr>
          <p:nvPr>
            <p:ph type="ftr" sz="quarter" idx="11"/>
          </p:nvPr>
        </p:nvSpPr>
        <p:spPr/>
        <p:txBody>
          <a:bodyPr/>
          <a:lstStyle/>
          <a:p>
            <a:r>
              <a:rPr lang="en-US"/>
              <a:t>DATS 6401</a:t>
            </a:r>
            <a:endParaRPr lang="en-US" dirty="0"/>
          </a:p>
        </p:txBody>
      </p:sp>
    </p:spTree>
    <p:extLst>
      <p:ext uri="{BB962C8B-B14F-4D97-AF65-F5344CB8AC3E}">
        <p14:creationId xmlns:p14="http://schemas.microsoft.com/office/powerpoint/2010/main" val="2308317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1A543-9616-A44E-A8A7-7E6D287055DD}"/>
              </a:ext>
            </a:extLst>
          </p:cNvPr>
          <p:cNvSpPr>
            <a:spLocks noGrp="1"/>
          </p:cNvSpPr>
          <p:nvPr>
            <p:ph type="title"/>
          </p:nvPr>
        </p:nvSpPr>
        <p:spPr/>
        <p:txBody>
          <a:bodyPr/>
          <a:lstStyle/>
          <a:p>
            <a:r>
              <a:rPr lang="en-US" dirty="0"/>
              <a:t>LEARNING PROCESSES</a:t>
            </a:r>
          </a:p>
        </p:txBody>
      </p:sp>
      <p:sp>
        <p:nvSpPr>
          <p:cNvPr id="3" name="Content Placeholder 2">
            <a:extLst>
              <a:ext uri="{FF2B5EF4-FFF2-40B4-BE49-F238E27FC236}">
                <a16:creationId xmlns:a16="http://schemas.microsoft.com/office/drawing/2014/main" id="{FF5365D4-8862-734A-8C27-52A662A787AC}"/>
              </a:ext>
            </a:extLst>
          </p:cNvPr>
          <p:cNvSpPr>
            <a:spLocks noGrp="1"/>
          </p:cNvSpPr>
          <p:nvPr>
            <p:ph idx="1"/>
          </p:nvPr>
        </p:nvSpPr>
        <p:spPr/>
        <p:txBody>
          <a:bodyPr/>
          <a:lstStyle/>
          <a:p>
            <a:pPr>
              <a:buFont typeface="Arial" panose="020B0604020202020204" pitchFamily="34" charset="0"/>
              <a:buChar char="•"/>
            </a:pPr>
            <a:r>
              <a:rPr lang="en-US" dirty="0"/>
              <a:t> Revision of the in-class practical work.</a:t>
            </a:r>
          </a:p>
          <a:p>
            <a:pPr>
              <a:buFont typeface="Arial" panose="020B0604020202020204" pitchFamily="34" charset="0"/>
              <a:buChar char="•"/>
            </a:pPr>
            <a:r>
              <a:rPr lang="en-US" dirty="0">
                <a:hlinkClick r:id="rId2"/>
              </a:rPr>
              <a:t> </a:t>
            </a:r>
            <a:r>
              <a:rPr lang="en-US" dirty="0">
                <a:hlinkClick r:id="rId3"/>
              </a:rPr>
              <a:t>https://docs.streamlit.io/en/stable/ </a:t>
            </a:r>
            <a:r>
              <a:rPr lang="en-US" dirty="0"/>
              <a:t> for additional information about designs and layouts on </a:t>
            </a:r>
            <a:r>
              <a:rPr lang="en-US" dirty="0" err="1"/>
              <a:t>Streamlit</a:t>
            </a:r>
            <a:endParaRPr lang="en-US" dirty="0"/>
          </a:p>
          <a:p>
            <a:pPr>
              <a:buFont typeface="Arial" panose="020B0604020202020204" pitchFamily="34" charset="0"/>
              <a:buChar char="•"/>
            </a:pPr>
            <a:r>
              <a:rPr lang="en-US" dirty="0">
                <a:hlinkClick r:id="rId4"/>
              </a:rPr>
              <a:t> https://plotly.com/python/ </a:t>
            </a:r>
            <a:r>
              <a:rPr lang="en-US" dirty="0"/>
              <a:t>for key information on different graph selections and styles for </a:t>
            </a:r>
            <a:r>
              <a:rPr lang="en-US" dirty="0" err="1"/>
              <a:t>Plotly</a:t>
            </a:r>
            <a:r>
              <a:rPr lang="en-US" dirty="0"/>
              <a:t> charts.</a:t>
            </a:r>
          </a:p>
          <a:p>
            <a:pPr>
              <a:buFont typeface="Arial" panose="020B0604020202020204" pitchFamily="34" charset="0"/>
              <a:buChar char="•"/>
            </a:pPr>
            <a:r>
              <a:rPr lang="en-US" dirty="0"/>
              <a:t> Prior knowledge about Data preprocessing on Excel and Python Data Frames.</a:t>
            </a:r>
          </a:p>
        </p:txBody>
      </p:sp>
      <p:sp>
        <p:nvSpPr>
          <p:cNvPr id="4" name="Slide Number Placeholder 3">
            <a:extLst>
              <a:ext uri="{FF2B5EF4-FFF2-40B4-BE49-F238E27FC236}">
                <a16:creationId xmlns:a16="http://schemas.microsoft.com/office/drawing/2014/main" id="{34843702-1B8C-4627-A4B1-B96CB6237420}"/>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5" name="Footer Placeholder 4">
            <a:extLst>
              <a:ext uri="{FF2B5EF4-FFF2-40B4-BE49-F238E27FC236}">
                <a16:creationId xmlns:a16="http://schemas.microsoft.com/office/drawing/2014/main" id="{1419347C-903B-4500-BDFD-B0264CAC375B}"/>
              </a:ext>
            </a:extLst>
          </p:cNvPr>
          <p:cNvSpPr>
            <a:spLocks noGrp="1"/>
          </p:cNvSpPr>
          <p:nvPr>
            <p:ph type="ftr" sz="quarter" idx="11"/>
          </p:nvPr>
        </p:nvSpPr>
        <p:spPr/>
        <p:txBody>
          <a:bodyPr/>
          <a:lstStyle/>
          <a:p>
            <a:r>
              <a:rPr lang="en-US"/>
              <a:t>DATS 6401</a:t>
            </a:r>
            <a:endParaRPr lang="en-US" dirty="0"/>
          </a:p>
        </p:txBody>
      </p:sp>
    </p:spTree>
    <p:extLst>
      <p:ext uri="{BB962C8B-B14F-4D97-AF65-F5344CB8AC3E}">
        <p14:creationId xmlns:p14="http://schemas.microsoft.com/office/powerpoint/2010/main" val="1759353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1A543-9616-A44E-A8A7-7E6D287055DD}"/>
              </a:ext>
            </a:extLst>
          </p:cNvPr>
          <p:cNvSpPr>
            <a:spLocks noGrp="1"/>
          </p:cNvSpPr>
          <p:nvPr>
            <p:ph type="title"/>
          </p:nvPr>
        </p:nvSpPr>
        <p:spPr/>
        <p:txBody>
          <a:bodyPr/>
          <a:lstStyle/>
          <a:p>
            <a:r>
              <a:rPr lang="en-US" dirty="0"/>
              <a:t>PROJECT PUBLICATION LINKS</a:t>
            </a:r>
          </a:p>
        </p:txBody>
      </p:sp>
      <p:sp>
        <p:nvSpPr>
          <p:cNvPr id="3" name="Content Placeholder 2">
            <a:extLst>
              <a:ext uri="{FF2B5EF4-FFF2-40B4-BE49-F238E27FC236}">
                <a16:creationId xmlns:a16="http://schemas.microsoft.com/office/drawing/2014/main" id="{FF5365D4-8862-734A-8C27-52A662A787AC}"/>
              </a:ext>
            </a:extLst>
          </p:cNvPr>
          <p:cNvSpPr>
            <a:spLocks noGrp="1"/>
          </p:cNvSpPr>
          <p:nvPr>
            <p:ph idx="1"/>
          </p:nvPr>
        </p:nvSpPr>
        <p:spPr/>
        <p:txBody>
          <a:bodyPr/>
          <a:lstStyle/>
          <a:p>
            <a:pPr marL="0" indent="0">
              <a:buNone/>
            </a:pPr>
            <a:endParaRPr lang="en-US" dirty="0"/>
          </a:p>
          <a:p>
            <a:pPr>
              <a:buFont typeface="Arial" panose="020B0604020202020204" pitchFamily="34" charset="0"/>
              <a:buChar char="•"/>
            </a:pPr>
            <a:r>
              <a:rPr lang="en-US" b="1" u="sng" dirty="0"/>
              <a:t> ZENODO</a:t>
            </a:r>
            <a:r>
              <a:rPr lang="en-US" dirty="0"/>
              <a:t>: </a:t>
            </a:r>
            <a:r>
              <a:rPr lang="en-US" dirty="0">
                <a:hlinkClick r:id="rId2"/>
              </a:rPr>
              <a:t>https://zenodo.org/record/4574717#.YD8A145KhPY</a:t>
            </a:r>
            <a:r>
              <a:rPr lang="en-US" dirty="0"/>
              <a:t> </a:t>
            </a:r>
          </a:p>
          <a:p>
            <a:pPr>
              <a:buFont typeface="Arial" panose="020B0604020202020204" pitchFamily="34" charset="0"/>
              <a:buChar char="•"/>
            </a:pPr>
            <a:r>
              <a:rPr lang="en-US" b="1" u="sng" dirty="0"/>
              <a:t> GITHUB</a:t>
            </a:r>
            <a:r>
              <a:rPr lang="en-US" dirty="0"/>
              <a:t>: </a:t>
            </a:r>
            <a:r>
              <a:rPr lang="en-US" dirty="0">
                <a:hlinkClick r:id="rId3"/>
              </a:rPr>
              <a:t>https://nigel1998.github.io/ExpenditureAnalysis/</a:t>
            </a:r>
            <a:r>
              <a:rPr lang="en-US" dirty="0"/>
              <a:t> </a:t>
            </a:r>
          </a:p>
        </p:txBody>
      </p:sp>
      <p:sp>
        <p:nvSpPr>
          <p:cNvPr id="4" name="Slide Number Placeholder 3">
            <a:extLst>
              <a:ext uri="{FF2B5EF4-FFF2-40B4-BE49-F238E27FC236}">
                <a16:creationId xmlns:a16="http://schemas.microsoft.com/office/drawing/2014/main" id="{34843702-1B8C-4627-A4B1-B96CB6237420}"/>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5" name="Footer Placeholder 4">
            <a:extLst>
              <a:ext uri="{FF2B5EF4-FFF2-40B4-BE49-F238E27FC236}">
                <a16:creationId xmlns:a16="http://schemas.microsoft.com/office/drawing/2014/main" id="{1419347C-903B-4500-BDFD-B0264CAC375B}"/>
              </a:ext>
            </a:extLst>
          </p:cNvPr>
          <p:cNvSpPr>
            <a:spLocks noGrp="1"/>
          </p:cNvSpPr>
          <p:nvPr>
            <p:ph type="ftr" sz="quarter" idx="11"/>
          </p:nvPr>
        </p:nvSpPr>
        <p:spPr/>
        <p:txBody>
          <a:bodyPr/>
          <a:lstStyle/>
          <a:p>
            <a:r>
              <a:rPr lang="en-US"/>
              <a:t>DATS 6401</a:t>
            </a:r>
            <a:endParaRPr lang="en-US" dirty="0"/>
          </a:p>
        </p:txBody>
      </p:sp>
    </p:spTree>
    <p:extLst>
      <p:ext uri="{BB962C8B-B14F-4D97-AF65-F5344CB8AC3E}">
        <p14:creationId xmlns:p14="http://schemas.microsoft.com/office/powerpoint/2010/main" val="209399724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1664</TotalTime>
  <Words>632</Words>
  <Application>Microsoft Office PowerPoint</Application>
  <PresentationFormat>Widescreen</PresentationFormat>
  <Paragraphs>74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IBM Plex Sans</vt:lpstr>
      <vt:lpstr>Retrospect</vt:lpstr>
      <vt:lpstr>GLOBAL TERRORISM EXPLORATORY ANALYSIS</vt:lpstr>
      <vt:lpstr>DATA SOURCE</vt:lpstr>
      <vt:lpstr>DATA PRE-PROCESSING</vt:lpstr>
      <vt:lpstr>CLEANED DATA</vt:lpstr>
      <vt:lpstr>TOOLS AND TECHNOLOGIES USED</vt:lpstr>
      <vt:lpstr>VISUALIZATION OVERVIEW</vt:lpstr>
      <vt:lpstr>CONCLUSION</vt:lpstr>
      <vt:lpstr>LEARNING PROCESSES</vt:lpstr>
      <vt:lpstr>PROJECT PUBLICATION LINKS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SPENDING BEHAVIOR OF TOP 10 COUNTRIES</dc:title>
  <dc:creator>Ghimire, Kanchan</dc:creator>
  <cp:lastModifiedBy>Nigel</cp:lastModifiedBy>
  <cp:revision>69</cp:revision>
  <dcterms:created xsi:type="dcterms:W3CDTF">2019-03-07T14:25:09Z</dcterms:created>
  <dcterms:modified xsi:type="dcterms:W3CDTF">2021-04-25T22:08:33Z</dcterms:modified>
</cp:coreProperties>
</file>