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EEDEE-E1B5-4D37-92A8-5E2A6C8DCA21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DB0BE-7C76-4193-AAC2-4DFB37AC9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BA6A2-3D38-4668-B7D0-327470ECB17E}" type="slidenum">
              <a:rPr lang="zh-CN" altLang="zh-CN"/>
              <a:pPr/>
              <a:t>3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3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99A-CE9C-4359-B990-26CBEDD3406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5C13-2C6C-4B14-B067-E22699526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9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99A-CE9C-4359-B990-26CBEDD3406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5C13-2C6C-4B14-B067-E22699526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0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99A-CE9C-4359-B990-26CBEDD3406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5C13-2C6C-4B14-B067-E22699526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47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76200"/>
            <a:ext cx="11684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11684000" cy="5181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461126"/>
            <a:ext cx="2844800" cy="320675"/>
          </a:xfrm>
        </p:spPr>
        <p:txBody>
          <a:bodyPr/>
          <a:lstStyle>
            <a:lvl1pPr>
              <a:defRPr/>
            </a:lvl1pPr>
          </a:lstStyle>
          <a:p>
            <a:fld id="{06CD3170-B003-408B-8C8C-25E54A167C87}" type="datetime1">
              <a:rPr lang="zh-CN" altLang="en-US"/>
              <a:pPr/>
              <a:t>2018/9/15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461126"/>
            <a:ext cx="3860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OverviewFall 2009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461126"/>
            <a:ext cx="2844800" cy="320675"/>
          </a:xfrm>
        </p:spPr>
        <p:txBody>
          <a:bodyPr/>
          <a:lstStyle>
            <a:lvl1pPr>
              <a:defRPr/>
            </a:lvl1pPr>
          </a:lstStyle>
          <a:p>
            <a:fld id="{C80A7837-6095-4571-8B96-6CB4329DDA1F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284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3C994F-F508-4958-9E38-C56AD7F59B26}" type="datetime1">
              <a:rPr lang="zh-CN" altLang="en-US">
                <a:solidFill>
                  <a:srgbClr val="000000"/>
                </a:solidFill>
              </a:rPr>
              <a:pPr/>
              <a:t>2018/9/15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OverviewFall 2009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F3E37-201A-4763-9AE6-E48EB9A2D92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92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A050F5-B4A3-40E8-B843-1F8E9CAD4462}" type="datetime1">
              <a:rPr lang="zh-CN" altLang="en-US">
                <a:solidFill>
                  <a:srgbClr val="000000"/>
                </a:solidFill>
              </a:rPr>
              <a:pPr/>
              <a:t>2018/9/15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OverviewFall 2009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A82D7-DE8D-4375-8241-0778FA41E68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1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D1B43-F9D4-43E8-9CE7-CCEE84879C67}" type="datetime1">
              <a:rPr lang="zh-CN" altLang="en-US">
                <a:solidFill>
                  <a:srgbClr val="000000"/>
                </a:solidFill>
              </a:rPr>
              <a:pPr/>
              <a:t>2018/9/15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OverviewFall 2009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409CE-FE92-474B-8324-76E4E50AE5C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84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7404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219200"/>
            <a:ext cx="57404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83D5A4-19DC-4C61-94FE-0DB25498974E}" type="datetime1">
              <a:rPr lang="zh-CN" altLang="en-US">
                <a:solidFill>
                  <a:srgbClr val="000000"/>
                </a:solidFill>
              </a:rPr>
              <a:pPr/>
              <a:t>2018/9/15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OverviewFall 2009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51CBA-D479-4E36-AAE1-49C6530AEA2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EFDFEE-A2C0-4EA3-83EA-D255011AAD6D}" type="datetime1">
              <a:rPr lang="zh-CN" altLang="en-US">
                <a:solidFill>
                  <a:srgbClr val="000000"/>
                </a:solidFill>
              </a:rPr>
              <a:pPr/>
              <a:t>2018/9/15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OverviewFall 2009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93BFC-2BA6-4B47-B5EC-874F4E9CAE3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02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165A0-9223-4DC4-AAE2-AE02A73E67ED}" type="datetime1">
              <a:rPr lang="zh-CN" altLang="en-US">
                <a:solidFill>
                  <a:srgbClr val="000000"/>
                </a:solidFill>
              </a:rPr>
              <a:pPr/>
              <a:t>2018/9/15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OverviewFall 2009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FF8D9-BB06-4761-A4CF-BCF1B20628A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22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BF6DA-86AD-4A1E-B510-E97D0FBE4515}" type="datetime1">
              <a:rPr lang="zh-CN" altLang="en-US">
                <a:solidFill>
                  <a:srgbClr val="000000"/>
                </a:solidFill>
              </a:rPr>
              <a:pPr/>
              <a:t>2018/9/15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OverviewFall 2009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C8D0A-2D83-497F-8023-1B7EED08D54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99A-CE9C-4359-B990-26CBEDD3406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5C13-2C6C-4B14-B067-E22699526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51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D3FCC9-AA35-4EBF-8EFF-92243BD1843B}" type="datetime1">
              <a:rPr lang="zh-CN" altLang="en-US">
                <a:solidFill>
                  <a:srgbClr val="000000"/>
                </a:solidFill>
              </a:rPr>
              <a:pPr/>
              <a:t>2018/9/15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OverviewFall 2009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FCE6E-43F7-4656-A7E5-3D51F9E8652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96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64CD4-236F-4D05-8B48-D64559553CB0}" type="datetime1">
              <a:rPr lang="zh-CN" altLang="en-US">
                <a:solidFill>
                  <a:srgbClr val="000000"/>
                </a:solidFill>
              </a:rPr>
              <a:pPr/>
              <a:t>2018/9/15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OverviewFall 2009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AED5F-C2DB-4305-A450-93B4A1CCBB8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99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0A09BB-27BF-4379-B506-05CEF14C734E}" type="datetime1">
              <a:rPr lang="zh-CN" altLang="en-US">
                <a:solidFill>
                  <a:srgbClr val="000000"/>
                </a:solidFill>
              </a:rPr>
              <a:pPr/>
              <a:t>2018/9/15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OverviewFall 2009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48AF2-F546-4725-A34C-45B5D1E1875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33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76200"/>
            <a:ext cx="294640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3200" y="76200"/>
            <a:ext cx="86360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839F1-88BA-40A9-B9FB-7CEF1850C4ED}" type="datetime1">
              <a:rPr lang="zh-CN" altLang="en-US">
                <a:solidFill>
                  <a:srgbClr val="000000"/>
                </a:solidFill>
              </a:rPr>
              <a:pPr/>
              <a:t>2018/9/15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OverviewFall 2009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1F036-ED51-4244-BB54-48C3472A302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8774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76200"/>
            <a:ext cx="11684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11684000" cy="5181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461126"/>
            <a:ext cx="2844800" cy="320675"/>
          </a:xfrm>
        </p:spPr>
        <p:txBody>
          <a:bodyPr/>
          <a:lstStyle>
            <a:lvl1pPr>
              <a:defRPr/>
            </a:lvl1pPr>
          </a:lstStyle>
          <a:p>
            <a:fld id="{06CD3170-B003-408B-8C8C-25E54A167C87}" type="datetime1">
              <a:rPr lang="zh-CN" altLang="en-US">
                <a:solidFill>
                  <a:srgbClr val="000000"/>
                </a:solidFill>
              </a:rPr>
              <a:pPr/>
              <a:t>2018/9/15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461126"/>
            <a:ext cx="3860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OverviewFall 2009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461126"/>
            <a:ext cx="2844800" cy="320675"/>
          </a:xfrm>
        </p:spPr>
        <p:txBody>
          <a:bodyPr/>
          <a:lstStyle>
            <a:lvl1pPr>
              <a:defRPr/>
            </a:lvl1pPr>
          </a:lstStyle>
          <a:p>
            <a:fld id="{C80A7837-6095-4571-8B96-6CB4329DDA1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8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99A-CE9C-4359-B990-26CBEDD3406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5C13-2C6C-4B14-B067-E22699526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9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99A-CE9C-4359-B990-26CBEDD3406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5C13-2C6C-4B14-B067-E22699526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6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99A-CE9C-4359-B990-26CBEDD3406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5C13-2C6C-4B14-B067-E22699526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4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99A-CE9C-4359-B990-26CBEDD3406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5C13-2C6C-4B14-B067-E22699526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1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99A-CE9C-4359-B990-26CBEDD3406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5C13-2C6C-4B14-B067-E22699526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0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99A-CE9C-4359-B990-26CBEDD3406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5C13-2C6C-4B14-B067-E22699526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0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99A-CE9C-4359-B990-26CBEDD3406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5C13-2C6C-4B14-B067-E22699526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2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6699A-CE9C-4359-B990-26CBEDD3406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5C13-2C6C-4B14-B067-E22699526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2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76200"/>
            <a:ext cx="1168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1168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611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23F1E4-F88A-4C95-A9F0-DD1D1155DC9C}" type="datetime1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2018/9/15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61126"/>
            <a:ext cx="3860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OverviewFall 2009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611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45761B-2545-4C68-A791-80DA00054BE2}" type="slidenum">
              <a:rPr lang="zh-CN" altLang="zh-CN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03200" y="990600"/>
            <a:ext cx="11785600" cy="0"/>
          </a:xfrm>
          <a:prstGeom prst="line">
            <a:avLst/>
          </a:prstGeom>
          <a:noFill/>
          <a:ln w="28575">
            <a:solidFill>
              <a:srgbClr val="E602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4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E6020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E6020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E6020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E6020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E6020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E6020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E6020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E6020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E6020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anayawj@buaa.edu.cn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A18E-16CA-4D34-A94F-7FC3DCF30AA3}" type="slidenum">
              <a:rPr lang="zh-CN" altLang="zh-CN"/>
              <a:pPr/>
              <a:t>1</a:t>
            </a:fld>
            <a:endParaRPr lang="en-US" altLang="zh-CN"/>
          </a:p>
        </p:txBody>
      </p:sp>
      <p:sp>
        <p:nvSpPr>
          <p:cNvPr id="10316" name="Rectangle 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课程时间安排</a:t>
            </a:r>
          </a:p>
        </p:txBody>
      </p:sp>
      <p:graphicFrame>
        <p:nvGraphicFramePr>
          <p:cNvPr id="10328" name="Group 8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670725"/>
              </p:ext>
            </p:extLst>
          </p:nvPr>
        </p:nvGraphicFramePr>
        <p:xfrm>
          <a:off x="1752601" y="1228725"/>
          <a:ext cx="8985068" cy="4919530"/>
        </p:xfrm>
        <a:graphic>
          <a:graphicData uri="http://schemas.openxmlformats.org/drawingml/2006/table">
            <a:tbl>
              <a:tblPr/>
              <a:tblGrid>
                <a:gridCol w="2272014"/>
                <a:gridCol w="6713054"/>
              </a:tblGrid>
              <a:tr h="890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6020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6020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6020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08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6020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：00--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6020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6020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6020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6020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（工训东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5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次课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课堂授课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（发布实验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5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次课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检验实验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，评分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5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次课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课堂授课（发布实验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5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次课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检验实验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，评分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5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次课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课堂授课（发布实验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5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次课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检验实验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，评分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5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次课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课堂授课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（发布实验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5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次课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检验实验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，评分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67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2AD-E047-45C8-8A4D-23784C7C69ED}" type="slidenum">
              <a:rPr lang="zh-CN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实验</a:t>
            </a:r>
            <a:r>
              <a:rPr lang="zh-CN" altLang="zh-CN" dirty="0" smtClean="0">
                <a:ea typeface="宋体" panose="02010600030101010101" pitchFamily="2" charset="-122"/>
              </a:rPr>
              <a:t>说明</a:t>
            </a:r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6489" y="1303338"/>
            <a:ext cx="6981825" cy="5181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每次实验上机时间为</a:t>
            </a:r>
            <a:r>
              <a:rPr lang="zh-CN" altLang="zh-CN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课</a:t>
            </a:r>
            <a:r>
              <a:rPr lang="zh-CN" altLang="zh-CN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zh-CN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，分3个步骤：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学生调试程序：程序可以当堂写，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但是最好是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提前写好带入机房。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助教考察：每位同学在完成程序确认无误后找助教。助教一般会提问一些关于程序的问题(5个左右)，</a:t>
            </a:r>
            <a:r>
              <a:rPr lang="zh-CN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也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可能</a:t>
            </a:r>
            <a:r>
              <a:rPr lang="zh-CN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让同学写适量的代码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交作业：将完整程序压缩后交给助教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提交整个解决方案，把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其中的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.doc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文件以及工程目录下的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Release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文件夹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删了，只留程序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文件名格式为：学号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.zip(rar),如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第一次实验：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SY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1806208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王泽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rar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6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7CE8-B848-4B8D-B974-F311B2A50C9E}" type="slidenum">
              <a:rPr lang="zh-CN" altLang="zh-CN"/>
              <a:pPr/>
              <a:t>3</a:t>
            </a:fld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作业评分标准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28726"/>
            <a:ext cx="8763000" cy="51720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ea typeface="宋体" panose="02010600030101010101" pitchFamily="2" charset="-122"/>
              </a:rPr>
              <a:t>满分 </a:t>
            </a:r>
            <a:r>
              <a:rPr lang="zh-CN" altLang="zh-CN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zh-CN" dirty="0" smtClean="0">
                <a:ea typeface="宋体" panose="02010600030101010101" pitchFamily="2" charset="-122"/>
              </a:rPr>
              <a:t>分，程序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ea typeface="宋体" panose="02010600030101010101" pitchFamily="2" charset="-122"/>
              </a:rPr>
              <a:t>5</a:t>
            </a:r>
            <a:r>
              <a:rPr lang="zh-CN" altLang="zh-CN" dirty="0">
                <a:ea typeface="宋体" panose="02010600030101010101" pitchFamily="2" charset="-122"/>
              </a:rPr>
              <a:t>个</a:t>
            </a:r>
            <a:r>
              <a:rPr lang="zh-CN" altLang="zh-CN" dirty="0" smtClean="0">
                <a:ea typeface="宋体" panose="02010600030101010101" pitchFamily="2" charset="-122"/>
              </a:rPr>
              <a:t>问题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ea typeface="宋体" panose="02010600030101010101" pitchFamily="2" charset="-122"/>
              </a:rPr>
              <a:t>写</a:t>
            </a:r>
            <a:r>
              <a:rPr lang="zh-CN" altLang="zh-CN" dirty="0">
                <a:ea typeface="宋体" panose="02010600030101010101" pitchFamily="2" charset="-122"/>
              </a:rPr>
              <a:t>代码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ea typeface="宋体" panose="02010600030101010101" pitchFamily="2" charset="-122"/>
              </a:rPr>
              <a:t>分数标准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</a:rPr>
              <a:t>20</a:t>
            </a:r>
            <a:r>
              <a:rPr lang="zh-CN" altLang="zh-CN" dirty="0" smtClean="0">
                <a:ea typeface="宋体" panose="02010600030101010101" pitchFamily="2" charset="-122"/>
              </a:rPr>
              <a:t>-2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zh-CN" dirty="0" smtClean="0">
                <a:ea typeface="宋体" panose="02010600030101010101" pitchFamily="2" charset="-122"/>
              </a:rPr>
              <a:t> </a:t>
            </a:r>
            <a:r>
              <a:rPr lang="zh-CN" altLang="zh-CN" dirty="0">
                <a:ea typeface="宋体" panose="02010600030101010101" pitchFamily="2" charset="-122"/>
              </a:rPr>
              <a:t>分：程序无误提交，问题基本正确，能熟练编写代码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7</a:t>
            </a:r>
            <a:r>
              <a:rPr lang="zh-CN" altLang="zh-CN" dirty="0" smtClean="0">
                <a:ea typeface="宋体" panose="02010600030101010101" pitchFamily="2" charset="-122"/>
              </a:rPr>
              <a:t>-</a:t>
            </a:r>
            <a:r>
              <a:rPr lang="en-US" altLang="zh-CN" dirty="0" smtClean="0">
                <a:ea typeface="宋体" panose="02010600030101010101" pitchFamily="2" charset="-122"/>
              </a:rPr>
              <a:t>20</a:t>
            </a:r>
            <a:r>
              <a:rPr lang="zh-CN" altLang="zh-CN" dirty="0" smtClean="0">
                <a:ea typeface="宋体" panose="02010600030101010101" pitchFamily="2" charset="-122"/>
              </a:rPr>
              <a:t> </a:t>
            </a:r>
            <a:r>
              <a:rPr lang="zh-CN" altLang="zh-CN" dirty="0">
                <a:ea typeface="宋体" panose="02010600030101010101" pitchFamily="2" charset="-122"/>
              </a:rPr>
              <a:t>分：程序无误提交，问题3-4个正确，会编写代码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zh-CN" dirty="0" smtClean="0">
                <a:ea typeface="宋体" panose="02010600030101010101" pitchFamily="2" charset="-122"/>
              </a:rPr>
              <a:t>-1</a:t>
            </a:r>
            <a:r>
              <a:rPr lang="en-US" altLang="zh-CN" dirty="0" smtClean="0">
                <a:ea typeface="宋体" panose="02010600030101010101" pitchFamily="2" charset="-122"/>
              </a:rPr>
              <a:t>7</a:t>
            </a:r>
            <a:r>
              <a:rPr lang="zh-CN" altLang="zh-CN" dirty="0" smtClean="0">
                <a:ea typeface="宋体" panose="02010600030101010101" pitchFamily="2" charset="-122"/>
              </a:rPr>
              <a:t>分</a:t>
            </a:r>
            <a:r>
              <a:rPr lang="zh-CN" altLang="zh-CN" dirty="0">
                <a:ea typeface="宋体" panose="02010600030101010101" pitchFamily="2" charset="-122"/>
              </a:rPr>
              <a:t>：程序有小毛病，回答问题2个正确，不会编写代码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zh-CN" dirty="0" smtClean="0">
                <a:ea typeface="宋体" panose="02010600030101010101" pitchFamily="2" charset="-122"/>
              </a:rPr>
              <a:t>分</a:t>
            </a:r>
            <a:r>
              <a:rPr lang="zh-CN" altLang="zh-CN" dirty="0">
                <a:ea typeface="宋体" panose="02010600030101010101" pitchFamily="2" charset="-122"/>
              </a:rPr>
              <a:t>以下：程序有较大毛病，回答问题基本错误，不会写代码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ea typeface="宋体" panose="02010600030101010101" pitchFamily="2" charset="-122"/>
              </a:rPr>
              <a:t>0分：不上实验，不交程序</a:t>
            </a:r>
          </a:p>
          <a:p>
            <a:pPr>
              <a:lnSpc>
                <a:spcPct val="80000"/>
              </a:lnSpc>
            </a:pPr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83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371E-F73F-4F28-B072-7A4877BFB745}" type="slidenum">
              <a:rPr lang="zh-CN" altLang="zh-CN"/>
              <a:pPr/>
              <a:t>4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其他事项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每次实验的最后提交时间是下次课的前一天晚上</a:t>
            </a:r>
            <a:r>
              <a:rPr lang="en-US" altLang="zh-CN" dirty="0" smtClean="0">
                <a:ea typeface="宋体" panose="02010600030101010101" pitchFamily="2" charset="-122"/>
              </a:rPr>
              <a:t>12</a:t>
            </a:r>
            <a:r>
              <a:rPr lang="zh-CN" altLang="en-US" dirty="0" smtClean="0">
                <a:ea typeface="宋体" panose="02010600030101010101" pitchFamily="2" charset="-122"/>
              </a:rPr>
              <a:t>点。最后一次实验同理顺延一周。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 smtClean="0">
                <a:ea typeface="宋体" panose="02010600030101010101" pitchFamily="2" charset="-122"/>
              </a:rPr>
              <a:t>如果</a:t>
            </a:r>
            <a:r>
              <a:rPr lang="zh-CN" altLang="zh-CN" dirty="0">
                <a:ea typeface="宋体" panose="02010600030101010101" pitchFamily="2" charset="-122"/>
              </a:rPr>
              <a:t>没有按时提交，课上评分失效，按零分记</a:t>
            </a:r>
          </a:p>
          <a:p>
            <a:pPr>
              <a:lnSpc>
                <a:spcPct val="90000"/>
              </a:lnSpc>
            </a:pPr>
            <a:r>
              <a:rPr lang="zh-CN" altLang="zh-CN" dirty="0">
                <a:ea typeface="宋体" panose="02010600030101010101" pitchFamily="2" charset="-122"/>
              </a:rPr>
              <a:t>如果提交程序仍不能运行成功，课上评分减3分</a:t>
            </a:r>
          </a:p>
          <a:p>
            <a:pPr>
              <a:lnSpc>
                <a:spcPct val="90000"/>
              </a:lnSpc>
            </a:pPr>
            <a:r>
              <a:rPr lang="zh-CN" altLang="zh-CN" dirty="0">
                <a:ea typeface="宋体" panose="02010600030101010101" pitchFamily="2" charset="-122"/>
              </a:rPr>
              <a:t>每次实验成绩在下次实验前</a:t>
            </a:r>
            <a:r>
              <a:rPr lang="zh-CN" altLang="zh-CN" dirty="0" smtClean="0">
                <a:ea typeface="宋体" panose="02010600030101010101" pitchFamily="2" charset="-122"/>
              </a:rPr>
              <a:t>公布，</a:t>
            </a:r>
            <a:r>
              <a:rPr lang="zh-CN" altLang="zh-CN" dirty="0">
                <a:ea typeface="宋体" panose="02010600030101010101" pitchFamily="2" charset="-122"/>
              </a:rPr>
              <a:t>如有对分数不满，尽早找助教重新考察打分，重新考察一般会更严格。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dirty="0">
                <a:ea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8261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2D1E-97B1-4BCA-A654-D74D0F924DE6}" type="slidenum">
              <a:rPr lang="zh-CN" altLang="zh-CN"/>
              <a:pPr/>
              <a:t>5</a:t>
            </a:fld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12分以下补救措施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228725"/>
            <a:ext cx="8763000" cy="5181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约见助教，重新面谈程序，带程序运行，回答助教随机问题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TA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吴健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ea typeface="宋体" panose="02010600030101010101" pitchFamily="2" charset="-122"/>
                <a:hlinkClick r:id="rId2"/>
              </a:rPr>
              <a:t>lanayawj@buaa.edu.cn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TEL:  18811408905</a:t>
            </a:r>
          </a:p>
        </p:txBody>
      </p:sp>
    </p:spTree>
    <p:extLst>
      <p:ext uri="{BB962C8B-B14F-4D97-AF65-F5344CB8AC3E}">
        <p14:creationId xmlns:p14="http://schemas.microsoft.com/office/powerpoint/2010/main" val="400682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0_Intro-print">
  <a:themeElements>
    <a:clrScheme name="00_Intro-pr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0_Intro-prin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0_Intro-pr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Intro-pr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Intro-pr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Intro-pr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Intro-pr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Intro-pr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Intro-pr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Intro-pr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Intro-pr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Intro-pr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Intro-pr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Intro-pr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461</Words>
  <Application>Microsoft Office PowerPoint</Application>
  <PresentationFormat>宽屏</PresentationFormat>
  <Paragraphs>53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00_Intro-print</vt:lpstr>
      <vt:lpstr>课程时间安排</vt:lpstr>
      <vt:lpstr>实验说明一</vt:lpstr>
      <vt:lpstr>作业评分标准</vt:lpstr>
      <vt:lpstr>其他事项</vt:lpstr>
      <vt:lpstr>12分以下补救措施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课程时间安排</dc:title>
  <dc:creator>Wu Jian</dc:creator>
  <cp:lastModifiedBy>Wu Jian</cp:lastModifiedBy>
  <cp:revision>5</cp:revision>
  <dcterms:created xsi:type="dcterms:W3CDTF">2018-09-15T12:20:35Z</dcterms:created>
  <dcterms:modified xsi:type="dcterms:W3CDTF">2018-09-15T12:39:00Z</dcterms:modified>
</cp:coreProperties>
</file>