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3_C82F9C1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FC_8506C65B.xml" ContentType="application/vnd.ms-powerpoint.comments+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3.xml" ContentType="application/vnd.ms-office.chartex+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2.xml" ContentType="application/vnd.openxmlformats-officedocument.themeOverrid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4.xml" ContentType="application/vnd.openxmlformats-officedocument.presentationml.notesSlide+xml"/>
  <Override PartName="/ppt/charts/chart10.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1.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3.xml" ContentType="application/vnd.openxmlformats-officedocument.themeOverride+xml"/>
  <Override PartName="/ppt/notesSlides/notesSlide12.xml" ContentType="application/vnd.openxmlformats-officedocument.presentationml.notesSlide+xml"/>
  <Override PartName="/ppt/charts/chart12.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4.xml" ContentType="application/vnd.openxmlformats-officedocument.presentationml.notesSlide+xml"/>
  <Override PartName="/ppt/charts/chart14.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4"/>
    <p:sldMasterId id="2147483682" r:id="rId5"/>
  </p:sldMasterIdLst>
  <p:notesMasterIdLst>
    <p:notesMasterId r:id="rId30"/>
  </p:notesMasterIdLst>
  <p:sldIdLst>
    <p:sldId id="259" r:id="rId6"/>
    <p:sldId id="4629" r:id="rId7"/>
    <p:sldId id="4572" r:id="rId8"/>
    <p:sldId id="4601" r:id="rId9"/>
    <p:sldId id="4602" r:id="rId10"/>
    <p:sldId id="4604" r:id="rId11"/>
    <p:sldId id="4617" r:id="rId12"/>
    <p:sldId id="4600" r:id="rId13"/>
    <p:sldId id="4613" r:id="rId14"/>
    <p:sldId id="4603" r:id="rId15"/>
    <p:sldId id="4605" r:id="rId16"/>
    <p:sldId id="4606" r:id="rId17"/>
    <p:sldId id="4607" r:id="rId18"/>
    <p:sldId id="4608" r:id="rId19"/>
    <p:sldId id="4620" r:id="rId20"/>
    <p:sldId id="4624" r:id="rId21"/>
    <p:sldId id="4611" r:id="rId22"/>
    <p:sldId id="4615" r:id="rId23"/>
    <p:sldId id="4616" r:id="rId24"/>
    <p:sldId id="4625" r:id="rId25"/>
    <p:sldId id="4627" r:id="rId26"/>
    <p:sldId id="4628" r:id="rId27"/>
    <p:sldId id="4626" r:id="rId28"/>
    <p:sldId id="4599" r:id="rId29"/>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B3BA66-8968-4233-A0AA-F5D65EA19D9C}">
          <p14:sldIdLst/>
        </p14:section>
        <p14:section name="Untitled Section" id="{74C5D287-FA76-4B71-8DCC-219CEE2C1231}">
          <p14:sldIdLst>
            <p14:sldId id="259"/>
            <p14:sldId id="4629"/>
            <p14:sldId id="4572"/>
            <p14:sldId id="4601"/>
            <p14:sldId id="4602"/>
            <p14:sldId id="4604"/>
            <p14:sldId id="4617"/>
            <p14:sldId id="4600"/>
            <p14:sldId id="4613"/>
            <p14:sldId id="4603"/>
            <p14:sldId id="4605"/>
            <p14:sldId id="4606"/>
            <p14:sldId id="4607"/>
            <p14:sldId id="4608"/>
            <p14:sldId id="4620"/>
            <p14:sldId id="4624"/>
            <p14:sldId id="4611"/>
            <p14:sldId id="4615"/>
            <p14:sldId id="4616"/>
            <p14:sldId id="4625"/>
            <p14:sldId id="4627"/>
            <p14:sldId id="4628"/>
            <p14:sldId id="4626"/>
            <p14:sldId id="45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5" userDrawn="1">
          <p15:clr>
            <a:srgbClr val="A4A3A4"/>
          </p15:clr>
        </p15:guide>
        <p15:guide id="4" pos="726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28264C-CD63-6D25-1172-17932BB0B7C6}" name="Nigel Berko" initials="NB" userId="S::nigel.berko@smpalliance.co.uk::b7574cbd-290f-4aae-ae1f-9ef8f0a59990" providerId="AD"/>
  <p188:author id="{C16AACD2-6A59-3DD6-11F4-0B5DCF0BB900}" name="Steve Shannon" initials="SS" userId="Steve Shanno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ACE"/>
    <a:srgbClr val="A24F2E"/>
    <a:srgbClr val="CC0000"/>
    <a:srgbClr val="FF3300"/>
    <a:srgbClr val="B83A18"/>
    <a:srgbClr val="F8E8E6"/>
    <a:srgbClr val="8AB48B"/>
    <a:srgbClr val="77CE70"/>
    <a:srgbClr val="6FFA44"/>
    <a:srgbClr val="7BF3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3389B6-CC32-4C78-91A7-3A46B90C37C4}" v="443" dt="2023-02-02T00:09:57.781"/>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76" d="100"/>
          <a:sy n="76" d="100"/>
        </p:scale>
        <p:origin x="48" y="120"/>
      </p:cViewPr>
      <p:guideLst>
        <p:guide orient="horz" pos="2160"/>
        <p:guide pos="3840"/>
        <p:guide pos="415"/>
        <p:guide pos="72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https://balfourbeatty-my.sharepoint.com/personal/steve_shannon_balfourbeatty_com/Documents/Desktop/SMP%20Alliance%20Engagement%20Survey_&#160;Autumn%202022(1-243).xlsx" TargetMode="External"/><Relationship Id="rId2" Type="http://schemas.microsoft.com/office/2011/relationships/chartColorStyle" Target="colors3.xml"/><Relationship Id="rId1" Type="http://schemas.microsoft.com/office/2011/relationships/chartStyle" Target="style3.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3.xml"/><Relationship Id="rId1" Type="http://schemas.microsoft.com/office/2011/relationships/chartStyle" Target="style13.xm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BER82070\Downloads\%25%20Promotors,%20%25%20Passives%20and%20%25%20Detractors%20by%20Category.csv" TargetMode="Externa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5.xml"/><Relationship Id="rId1" Type="http://schemas.microsoft.com/office/2011/relationships/chartStyle" Target="style15.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6.xml"/><Relationship Id="rId1" Type="http://schemas.microsoft.com/office/2011/relationships/chartStyle" Target="style16.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R82070\Downloads\SMP%20Alliance%20Engagement%20Survey_&#160;Autumn%202022(31.01.23)%20(5).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ER82070\Downloads\SMP%20Alliance%20Engagement%20Survey_&#160;Autumn%202022(31.01.23)%20(5).xlsx" TargetMode="External"/><Relationship Id="rId2" Type="http://schemas.microsoft.com/office/2011/relationships/chartColorStyle" Target="colors7.xml"/><Relationship Id="rId1" Type="http://schemas.microsoft.com/office/2011/relationships/chartStyle" Target="style7.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BER82070\Downloads\SMP%20Alliance%20Engagement%20Survey_&#160;Autumn%202022(31.01.23)%20(5).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BER82070\Downloads\SMP%20Alliance%20Engagement%20Survey_&#160;Autumn%202022(31.01.23)%20(5).xlsx" TargetMode="Externa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1.xml"/><Relationship Id="rId1" Type="http://schemas.microsoft.com/office/2011/relationships/chartStyle" Target="style11.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balfourbeatty-my.sharepoint.com/personal/steve_shannon_balfourbeatty_com/Documents/Desktop/SMP%20Alliance%20Engagement%20Survey_&#160;Autumn%202022(1-243).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balfourbeatty-my.sharepoint.com/personal/steve_shannon_balfourbeatty_com/Documents/Desktop/SMP%20Alliance%20Engagement%20Survey_&#160;Autumn%202022(1-243).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balfourbeatty-my.sharepoint.com/personal/steve_shannon_balfourbeatty_com/Documents/Desktop/SMP%20Alliance%20Engagement%20Survey_&#160;Autumn%202022(1-24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1"/>
          <c:showSerName val="0"/>
          <c:showPercent val="1"/>
          <c:showBubbleSize val="0"/>
        </c:dLbls>
        <c:gapWidth val="100"/>
        <c:axId val="683656816"/>
        <c:axId val="683659112"/>
      </c:barChart>
      <c:catAx>
        <c:axId val="683656816"/>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600" b="0" i="0" u="none" strike="noStrike" baseline="0">
                <a:solidFill>
                  <a:schemeClr val="tx2"/>
                </a:solidFill>
                <a:latin typeface="+mn-lt"/>
                <a:ea typeface="+mn-ea"/>
                <a:cs typeface="+mn-cs"/>
              </a:defRPr>
            </a:pPr>
            <a:endParaRPr lang="en-US"/>
          </a:p>
        </c:txPr>
        <c:crossAx val="683659112"/>
        <c:crosses val="autoZero"/>
        <c:auto val="1"/>
        <c:lblAlgn val="ctr"/>
        <c:lblOffset val="100"/>
        <c:noMultiLvlLbl val="0"/>
      </c:catAx>
      <c:valAx>
        <c:axId val="683659112"/>
        <c:scaling>
          <c:orientation val="minMax"/>
        </c:scaling>
        <c:delete val="1"/>
        <c:axPos val="l"/>
        <c:numFmt formatCode="0%" sourceLinked="1"/>
        <c:majorTickMark val="out"/>
        <c:minorTickMark val="none"/>
        <c:tickLblPos val="nextTo"/>
        <c:crossAx val="6836568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'Net Promoter Score'!$AE$14</c:f>
              <c:strCache>
                <c:ptCount val="1"/>
                <c:pt idx="0">
                  <c:v>Promoters %</c:v>
                </c:pt>
              </c:strCache>
            </c:strRef>
          </c:tx>
          <c:spPr>
            <a:solidFill>
              <a:srgbClr val="00B050"/>
            </a:solidFill>
            <a:ln>
              <a:solidFill>
                <a:schemeClr val="accent3">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 Promoter Score'!$U$15:$U$25</c:f>
              <c:strCache>
                <c:ptCount val="11"/>
                <c:pt idx="0">
                  <c:v>M6 J4-10a</c:v>
                </c:pt>
                <c:pt idx="1">
                  <c:v>M3 J9-14</c:v>
                </c:pt>
                <c:pt idx="2">
                  <c:v>EA / PRS</c:v>
                </c:pt>
                <c:pt idx="3">
                  <c:v>M6 J21a-26</c:v>
                </c:pt>
                <c:pt idx="4">
                  <c:v>M4 / M5</c:v>
                </c:pt>
                <c:pt idx="5">
                  <c:v>SVD</c:v>
                </c:pt>
                <c:pt idx="6">
                  <c:v>Alliance Hub</c:v>
                </c:pt>
                <c:pt idx="7">
                  <c:v>M62 DHS J25-30</c:v>
                </c:pt>
                <c:pt idx="8">
                  <c:v>M62 J20-25</c:v>
                </c:pt>
                <c:pt idx="9">
                  <c:v>Prefer not to say</c:v>
                </c:pt>
                <c:pt idx="10">
                  <c:v>M40/42 Interchange</c:v>
                </c:pt>
              </c:strCache>
            </c:strRef>
          </c:cat>
          <c:val>
            <c:numRef>
              <c:f>'Net Promoter Score'!$AE$15:$AE$25</c:f>
              <c:numCache>
                <c:formatCode>0%</c:formatCode>
                <c:ptCount val="11"/>
                <c:pt idx="0">
                  <c:v>0.75</c:v>
                </c:pt>
                <c:pt idx="1">
                  <c:v>0.72</c:v>
                </c:pt>
                <c:pt idx="2">
                  <c:v>0.7</c:v>
                </c:pt>
                <c:pt idx="3">
                  <c:v>0.69565217391304346</c:v>
                </c:pt>
                <c:pt idx="4">
                  <c:v>0.66666666666666663</c:v>
                </c:pt>
                <c:pt idx="5">
                  <c:v>0.5625</c:v>
                </c:pt>
                <c:pt idx="6">
                  <c:v>0.55696202531645567</c:v>
                </c:pt>
                <c:pt idx="7">
                  <c:v>0.55555555555555558</c:v>
                </c:pt>
                <c:pt idx="8">
                  <c:v>0.5</c:v>
                </c:pt>
                <c:pt idx="9">
                  <c:v>0.46153846153846156</c:v>
                </c:pt>
                <c:pt idx="10">
                  <c:v>0.41176470588235292</c:v>
                </c:pt>
              </c:numCache>
            </c:numRef>
          </c:val>
          <c:extLst>
            <c:ext xmlns:c16="http://schemas.microsoft.com/office/drawing/2014/chart" uri="{C3380CC4-5D6E-409C-BE32-E72D297353CC}">
              <c16:uniqueId val="{00000000-A3CE-4678-B254-6D929C691EE8}"/>
            </c:ext>
          </c:extLst>
        </c:ser>
        <c:ser>
          <c:idx val="1"/>
          <c:order val="1"/>
          <c:tx>
            <c:strRef>
              <c:f>'Net Promoter Score'!$AF$14</c:f>
              <c:strCache>
                <c:ptCount val="1"/>
                <c:pt idx="0">
                  <c:v>Passives %</c:v>
                </c:pt>
              </c:strCache>
            </c:strRef>
          </c:tx>
          <c:spPr>
            <a:solidFill>
              <a:schemeClr val="accent6"/>
            </a:solidFill>
            <a:ln>
              <a:solidFill>
                <a:schemeClr val="accent6">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 Promoter Score'!$U$15:$U$25</c:f>
              <c:strCache>
                <c:ptCount val="11"/>
                <c:pt idx="0">
                  <c:v>M6 J4-10a</c:v>
                </c:pt>
                <c:pt idx="1">
                  <c:v>M3 J9-14</c:v>
                </c:pt>
                <c:pt idx="2">
                  <c:v>EA / PRS</c:v>
                </c:pt>
                <c:pt idx="3">
                  <c:v>M6 J21a-26</c:v>
                </c:pt>
                <c:pt idx="4">
                  <c:v>M4 / M5</c:v>
                </c:pt>
                <c:pt idx="5">
                  <c:v>SVD</c:v>
                </c:pt>
                <c:pt idx="6">
                  <c:v>Alliance Hub</c:v>
                </c:pt>
                <c:pt idx="7">
                  <c:v>M62 DHS J25-30</c:v>
                </c:pt>
                <c:pt idx="8">
                  <c:v>M62 J20-25</c:v>
                </c:pt>
                <c:pt idx="9">
                  <c:v>Prefer not to say</c:v>
                </c:pt>
                <c:pt idx="10">
                  <c:v>M40/42 Interchange</c:v>
                </c:pt>
              </c:strCache>
            </c:strRef>
          </c:cat>
          <c:val>
            <c:numRef>
              <c:f>'Net Promoter Score'!$AF$15:$AF$25</c:f>
              <c:numCache>
                <c:formatCode>0%</c:formatCode>
                <c:ptCount val="11"/>
                <c:pt idx="0">
                  <c:v>0.25</c:v>
                </c:pt>
                <c:pt idx="1">
                  <c:v>0.2</c:v>
                </c:pt>
                <c:pt idx="2">
                  <c:v>0.2</c:v>
                </c:pt>
                <c:pt idx="3">
                  <c:v>8.6956521739130432E-2</c:v>
                </c:pt>
                <c:pt idx="4">
                  <c:v>0.33333333333333331</c:v>
                </c:pt>
                <c:pt idx="5">
                  <c:v>0.25</c:v>
                </c:pt>
                <c:pt idx="6">
                  <c:v>0.189873417721519</c:v>
                </c:pt>
                <c:pt idx="7">
                  <c:v>0.33333333333333331</c:v>
                </c:pt>
                <c:pt idx="8">
                  <c:v>0.5</c:v>
                </c:pt>
                <c:pt idx="9">
                  <c:v>0.19230769230769232</c:v>
                </c:pt>
                <c:pt idx="10">
                  <c:v>0.41176470588235292</c:v>
                </c:pt>
              </c:numCache>
            </c:numRef>
          </c:val>
          <c:extLst>
            <c:ext xmlns:c16="http://schemas.microsoft.com/office/drawing/2014/chart" uri="{C3380CC4-5D6E-409C-BE32-E72D297353CC}">
              <c16:uniqueId val="{00000001-A3CE-4678-B254-6D929C691EE8}"/>
            </c:ext>
          </c:extLst>
        </c:ser>
        <c:ser>
          <c:idx val="2"/>
          <c:order val="2"/>
          <c:tx>
            <c:strRef>
              <c:f>'Net Promoter Score'!$AG$14</c:f>
              <c:strCache>
                <c:ptCount val="1"/>
                <c:pt idx="0">
                  <c:v>Detractors %</c:v>
                </c:pt>
              </c:strCache>
            </c:strRef>
          </c:tx>
          <c:spPr>
            <a:solidFill>
              <a:schemeClr val="accent1">
                <a:lumMod val="60000"/>
                <a:lumOff val="40000"/>
              </a:schemeClr>
            </a:solidFill>
            <a:ln>
              <a:solidFill>
                <a:schemeClr val="accent1">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 Promoter Score'!$U$15:$U$25</c:f>
              <c:strCache>
                <c:ptCount val="11"/>
                <c:pt idx="0">
                  <c:v>M6 J4-10a</c:v>
                </c:pt>
                <c:pt idx="1">
                  <c:v>M3 J9-14</c:v>
                </c:pt>
                <c:pt idx="2">
                  <c:v>EA / PRS</c:v>
                </c:pt>
                <c:pt idx="3">
                  <c:v>M6 J21a-26</c:v>
                </c:pt>
                <c:pt idx="4">
                  <c:v>M4 / M5</c:v>
                </c:pt>
                <c:pt idx="5">
                  <c:v>SVD</c:v>
                </c:pt>
                <c:pt idx="6">
                  <c:v>Alliance Hub</c:v>
                </c:pt>
                <c:pt idx="7">
                  <c:v>M62 DHS J25-30</c:v>
                </c:pt>
                <c:pt idx="8">
                  <c:v>M62 J20-25</c:v>
                </c:pt>
                <c:pt idx="9">
                  <c:v>Prefer not to say</c:v>
                </c:pt>
                <c:pt idx="10">
                  <c:v>M40/42 Interchange</c:v>
                </c:pt>
              </c:strCache>
            </c:strRef>
          </c:cat>
          <c:val>
            <c:numRef>
              <c:f>'Net Promoter Score'!$AG$15:$AG$25</c:f>
              <c:numCache>
                <c:formatCode>0%</c:formatCode>
                <c:ptCount val="11"/>
                <c:pt idx="0">
                  <c:v>0</c:v>
                </c:pt>
                <c:pt idx="1">
                  <c:v>0.08</c:v>
                </c:pt>
                <c:pt idx="2">
                  <c:v>0.1</c:v>
                </c:pt>
                <c:pt idx="3">
                  <c:v>0.21739130434782608</c:v>
                </c:pt>
                <c:pt idx="4">
                  <c:v>0</c:v>
                </c:pt>
                <c:pt idx="5">
                  <c:v>0.1875</c:v>
                </c:pt>
                <c:pt idx="6">
                  <c:v>0.25316455696202533</c:v>
                </c:pt>
                <c:pt idx="7">
                  <c:v>0.1111111111111111</c:v>
                </c:pt>
                <c:pt idx="8">
                  <c:v>0</c:v>
                </c:pt>
                <c:pt idx="9">
                  <c:v>0.34615384615384615</c:v>
                </c:pt>
                <c:pt idx="10">
                  <c:v>0.17647058823529413</c:v>
                </c:pt>
              </c:numCache>
            </c:numRef>
          </c:val>
          <c:extLst>
            <c:ext xmlns:c16="http://schemas.microsoft.com/office/drawing/2014/chart" uri="{C3380CC4-5D6E-409C-BE32-E72D297353CC}">
              <c16:uniqueId val="{00000002-A3CE-4678-B254-6D929C691EE8}"/>
            </c:ext>
          </c:extLst>
        </c:ser>
        <c:dLbls>
          <c:dLblPos val="ctr"/>
          <c:showLegendKey val="0"/>
          <c:showVal val="1"/>
          <c:showCatName val="0"/>
          <c:showSerName val="0"/>
          <c:showPercent val="0"/>
          <c:showBubbleSize val="0"/>
        </c:dLbls>
        <c:gapWidth val="150"/>
        <c:overlap val="100"/>
        <c:axId val="896716984"/>
        <c:axId val="896720264"/>
      </c:barChart>
      <c:catAx>
        <c:axId val="89671698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6720264"/>
        <c:crosses val="autoZero"/>
        <c:auto val="1"/>
        <c:lblAlgn val="ctr"/>
        <c:lblOffset val="100"/>
        <c:noMultiLvlLbl val="0"/>
      </c:catAx>
      <c:valAx>
        <c:axId val="896720264"/>
        <c:scaling>
          <c:orientation val="minMax"/>
          <c:max val="1"/>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896716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percentStacked"/>
        <c:varyColors val="0"/>
        <c:ser>
          <c:idx val="0"/>
          <c:order val="0"/>
          <c:tx>
            <c:strRef>
              <c:f>'% Promotors, % Passives and % D'!$B$1</c:f>
              <c:strCache>
                <c:ptCount val="1"/>
                <c:pt idx="0">
                  <c:v>% Promotors</c:v>
                </c:pt>
              </c:strCache>
            </c:strRef>
          </c:tx>
          <c:spPr>
            <a:solidFill>
              <a:srgbClr val="00B050"/>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Promotors, % Passives and % D'!$A$2:$A$4</c:f>
              <c:strCache>
                <c:ptCount val="3"/>
                <c:pt idx="0">
                  <c:v>Health &amp; Safety</c:v>
                </c:pt>
                <c:pt idx="1">
                  <c:v>My Experience</c:v>
                </c:pt>
                <c:pt idx="2">
                  <c:v>Leadership</c:v>
                </c:pt>
              </c:strCache>
            </c:strRef>
          </c:cat>
          <c:val>
            <c:numRef>
              <c:f>'% Promotors, % Passives and % D'!$B$2:$B$4</c:f>
              <c:numCache>
                <c:formatCode>0%</c:formatCode>
                <c:ptCount val="3"/>
                <c:pt idx="0">
                  <c:v>0.75</c:v>
                </c:pt>
                <c:pt idx="1">
                  <c:v>0.71</c:v>
                </c:pt>
                <c:pt idx="2">
                  <c:v>0.55000000000000004</c:v>
                </c:pt>
              </c:numCache>
            </c:numRef>
          </c:val>
          <c:extLst>
            <c:ext xmlns:c16="http://schemas.microsoft.com/office/drawing/2014/chart" uri="{C3380CC4-5D6E-409C-BE32-E72D297353CC}">
              <c16:uniqueId val="{00000000-69E1-486A-B1F5-6ED3A5578D3F}"/>
            </c:ext>
          </c:extLst>
        </c:ser>
        <c:ser>
          <c:idx val="1"/>
          <c:order val="1"/>
          <c:tx>
            <c:strRef>
              <c:f>'% Promotors, % Passives and % D'!$C$1</c:f>
              <c:strCache>
                <c:ptCount val="1"/>
                <c:pt idx="0">
                  <c:v>% Passives</c:v>
                </c:pt>
              </c:strCache>
            </c:strRef>
          </c:tx>
          <c:spPr>
            <a:solidFill>
              <a:schemeClr val="accent2"/>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Promotors, % Passives and % D'!$A$2:$A$4</c:f>
              <c:strCache>
                <c:ptCount val="3"/>
                <c:pt idx="0">
                  <c:v>Health &amp; Safety</c:v>
                </c:pt>
                <c:pt idx="1">
                  <c:v>My Experience</c:v>
                </c:pt>
                <c:pt idx="2">
                  <c:v>Leadership</c:v>
                </c:pt>
              </c:strCache>
            </c:strRef>
          </c:cat>
          <c:val>
            <c:numRef>
              <c:f>'% Promotors, % Passives and % D'!$C$2:$C$4</c:f>
              <c:numCache>
                <c:formatCode>0%</c:formatCode>
                <c:ptCount val="3"/>
                <c:pt idx="0">
                  <c:v>0.16</c:v>
                </c:pt>
                <c:pt idx="1">
                  <c:v>0.18</c:v>
                </c:pt>
                <c:pt idx="2">
                  <c:v>0.27</c:v>
                </c:pt>
              </c:numCache>
            </c:numRef>
          </c:val>
          <c:extLst>
            <c:ext xmlns:c16="http://schemas.microsoft.com/office/drawing/2014/chart" uri="{C3380CC4-5D6E-409C-BE32-E72D297353CC}">
              <c16:uniqueId val="{00000001-69E1-486A-B1F5-6ED3A5578D3F}"/>
            </c:ext>
          </c:extLst>
        </c:ser>
        <c:ser>
          <c:idx val="2"/>
          <c:order val="2"/>
          <c:tx>
            <c:strRef>
              <c:f>'% Promotors, % Passives and % D'!$D$1</c:f>
              <c:strCache>
                <c:ptCount val="1"/>
                <c:pt idx="0">
                  <c:v>% Detractors</c:v>
                </c:pt>
              </c:strCache>
            </c:strRef>
          </c:tx>
          <c:spPr>
            <a:solidFill>
              <a:srgbClr val="4F81BD"/>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Promotors, % Passives and % D'!$A$2:$A$4</c:f>
              <c:strCache>
                <c:ptCount val="3"/>
                <c:pt idx="0">
                  <c:v>Health &amp; Safety</c:v>
                </c:pt>
                <c:pt idx="1">
                  <c:v>My Experience</c:v>
                </c:pt>
                <c:pt idx="2">
                  <c:v>Leadership</c:v>
                </c:pt>
              </c:strCache>
            </c:strRef>
          </c:cat>
          <c:val>
            <c:numRef>
              <c:f>'% Promotors, % Passives and % D'!$D$2:$D$4</c:f>
              <c:numCache>
                <c:formatCode>0%</c:formatCode>
                <c:ptCount val="3"/>
                <c:pt idx="0">
                  <c:v>0.09</c:v>
                </c:pt>
                <c:pt idx="1">
                  <c:v>0.11</c:v>
                </c:pt>
                <c:pt idx="2">
                  <c:v>0.18</c:v>
                </c:pt>
              </c:numCache>
            </c:numRef>
          </c:val>
          <c:extLst>
            <c:ext xmlns:c16="http://schemas.microsoft.com/office/drawing/2014/chart" uri="{C3380CC4-5D6E-409C-BE32-E72D297353CC}">
              <c16:uniqueId val="{00000002-69E1-486A-B1F5-6ED3A5578D3F}"/>
            </c:ext>
          </c:extLst>
        </c:ser>
        <c:dLbls>
          <c:dLblPos val="ctr"/>
          <c:showLegendKey val="0"/>
          <c:showVal val="1"/>
          <c:showCatName val="0"/>
          <c:showSerName val="0"/>
          <c:showPercent val="0"/>
          <c:showBubbleSize val="0"/>
        </c:dLbls>
        <c:gapWidth val="150"/>
        <c:overlap val="100"/>
        <c:axId val="1081802824"/>
        <c:axId val="1297683104"/>
      </c:barChart>
      <c:catAx>
        <c:axId val="1081802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97683104"/>
        <c:crosses val="autoZero"/>
        <c:auto val="1"/>
        <c:lblAlgn val="ctr"/>
        <c:lblOffset val="100"/>
        <c:noMultiLvlLbl val="0"/>
      </c:catAx>
      <c:valAx>
        <c:axId val="12976831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81802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'HS&amp;W'!$AK$4</c:f>
              <c:strCache>
                <c:ptCount val="1"/>
                <c:pt idx="0">
                  <c:v>Promoters %</c:v>
                </c:pt>
              </c:strCache>
            </c:strRef>
          </c:tx>
          <c:spPr>
            <a:solidFill>
              <a:srgbClr val="00B050"/>
            </a:solidFill>
            <a:ln>
              <a:solidFill>
                <a:schemeClr val="accent3">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'HS&amp;W'!$AA$5:$AA$13</c:f>
              <c:strCache>
                <c:ptCount val="9"/>
                <c:pt idx="0">
                  <c:v>Health and Safety is taken seriously in the SMP Alliance</c:v>
                </c:pt>
                <c:pt idx="1">
                  <c:v>I am treated with fairness and respect </c:v>
                </c:pt>
                <c:pt idx="2">
                  <c:v>I think the SMP Alliance respects individual differences</c:v>
                </c:pt>
                <c:pt idx="3">
                  <c:v>There is someone I can trust and talk to on the SMP Alliance</c:v>
                </c:pt>
                <c:pt idx="4">
                  <c:v>I believe the SMP Alliance cares about my health and wellbeing</c:v>
                </c:pt>
                <c:pt idx="5">
                  <c:v>I would feel comfortable raising an issue regarding my mental or physical health</c:v>
                </c:pt>
                <c:pt idx="6">
                  <c:v>The SMP Alliance considers my health and wellbeing in my role &amp; responsibilities</c:v>
                </c:pt>
                <c:pt idx="7">
                  <c:v>The SMP Alliance does a good job of communicating what it can offer me in terms of health and wellbeing</c:v>
                </c:pt>
                <c:pt idx="8">
                  <c:v>I feel the SMP Alliance provides the right benefits, support services and tools to
  enable me to manage my responsibilities away from work</c:v>
                </c:pt>
              </c:strCache>
            </c:strRef>
          </c:cat>
          <c:val>
            <c:numRef>
              <c:f>'HS&amp;W'!$AK$5:$AK$13</c:f>
              <c:numCache>
                <c:formatCode>0%</c:formatCode>
                <c:ptCount val="9"/>
                <c:pt idx="0">
                  <c:v>0.91322314049586772</c:v>
                </c:pt>
                <c:pt idx="1">
                  <c:v>0.83057851239669422</c:v>
                </c:pt>
                <c:pt idx="2">
                  <c:v>0.78512396694214881</c:v>
                </c:pt>
                <c:pt idx="3">
                  <c:v>0.76446280991735538</c:v>
                </c:pt>
                <c:pt idx="4">
                  <c:v>0.75619834710743805</c:v>
                </c:pt>
                <c:pt idx="5">
                  <c:v>0.74380165289256195</c:v>
                </c:pt>
                <c:pt idx="6">
                  <c:v>0.71074380165289253</c:v>
                </c:pt>
                <c:pt idx="7">
                  <c:v>0.66528925619834711</c:v>
                </c:pt>
                <c:pt idx="8">
                  <c:v>0.55371900826446285</c:v>
                </c:pt>
              </c:numCache>
            </c:numRef>
          </c:val>
          <c:extLst>
            <c:ext xmlns:c16="http://schemas.microsoft.com/office/drawing/2014/chart" uri="{C3380CC4-5D6E-409C-BE32-E72D297353CC}">
              <c16:uniqueId val="{00000000-14DA-484F-904F-59A5B986376D}"/>
            </c:ext>
          </c:extLst>
        </c:ser>
        <c:ser>
          <c:idx val="1"/>
          <c:order val="1"/>
          <c:tx>
            <c:strRef>
              <c:f>'HS&amp;W'!$AL$4</c:f>
              <c:strCache>
                <c:ptCount val="1"/>
                <c:pt idx="0">
                  <c:v>Passives %</c:v>
                </c:pt>
              </c:strCache>
            </c:strRef>
          </c:tx>
          <c:spPr>
            <a:solidFill>
              <a:schemeClr val="accent6"/>
            </a:solidFill>
            <a:ln>
              <a:solidFill>
                <a:schemeClr val="accent6">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'HS&amp;W'!$AA$5:$AA$13</c:f>
              <c:strCache>
                <c:ptCount val="9"/>
                <c:pt idx="0">
                  <c:v>Health and Safety is taken seriously in the SMP Alliance</c:v>
                </c:pt>
                <c:pt idx="1">
                  <c:v>I am treated with fairness and respect </c:v>
                </c:pt>
                <c:pt idx="2">
                  <c:v>I think the SMP Alliance respects individual differences</c:v>
                </c:pt>
                <c:pt idx="3">
                  <c:v>There is someone I can trust and talk to on the SMP Alliance</c:v>
                </c:pt>
                <c:pt idx="4">
                  <c:v>I believe the SMP Alliance cares about my health and wellbeing</c:v>
                </c:pt>
                <c:pt idx="5">
                  <c:v>I would feel comfortable raising an issue regarding my mental or physical health</c:v>
                </c:pt>
                <c:pt idx="6">
                  <c:v>The SMP Alliance considers my health and wellbeing in my role &amp; responsibilities</c:v>
                </c:pt>
                <c:pt idx="7">
                  <c:v>The SMP Alliance does a good job of communicating what it can offer me in terms of health and wellbeing</c:v>
                </c:pt>
                <c:pt idx="8">
                  <c:v>I feel the SMP Alliance provides the right benefits, support services and tools to
  enable me to manage my responsibilities away from work</c:v>
                </c:pt>
              </c:strCache>
            </c:strRef>
          </c:cat>
          <c:val>
            <c:numRef>
              <c:f>'HS&amp;W'!$AL$5:$AL$13</c:f>
              <c:numCache>
                <c:formatCode>0%</c:formatCode>
                <c:ptCount val="9"/>
                <c:pt idx="0">
                  <c:v>5.7851239669421489E-2</c:v>
                </c:pt>
                <c:pt idx="1">
                  <c:v>0.10330578512396695</c:v>
                </c:pt>
                <c:pt idx="2">
                  <c:v>0.14049586776859505</c:v>
                </c:pt>
                <c:pt idx="3">
                  <c:v>0.13223140495867769</c:v>
                </c:pt>
                <c:pt idx="4">
                  <c:v>0.16115702479338842</c:v>
                </c:pt>
                <c:pt idx="5">
                  <c:v>0.13636363636363635</c:v>
                </c:pt>
                <c:pt idx="6">
                  <c:v>0.17355371900826447</c:v>
                </c:pt>
                <c:pt idx="7">
                  <c:v>0.20661157024793389</c:v>
                </c:pt>
                <c:pt idx="8">
                  <c:v>0.34710743801652894</c:v>
                </c:pt>
              </c:numCache>
            </c:numRef>
          </c:val>
          <c:extLst>
            <c:ext xmlns:c16="http://schemas.microsoft.com/office/drawing/2014/chart" uri="{C3380CC4-5D6E-409C-BE32-E72D297353CC}">
              <c16:uniqueId val="{00000001-14DA-484F-904F-59A5B986376D}"/>
            </c:ext>
          </c:extLst>
        </c:ser>
        <c:ser>
          <c:idx val="2"/>
          <c:order val="2"/>
          <c:tx>
            <c:strRef>
              <c:f>'HS&amp;W'!$AM$4</c:f>
              <c:strCache>
                <c:ptCount val="1"/>
                <c:pt idx="0">
                  <c:v>Detractors %</c:v>
                </c:pt>
              </c:strCache>
            </c:strRef>
          </c:tx>
          <c:spPr>
            <a:solidFill>
              <a:schemeClr val="accent1"/>
            </a:solidFill>
            <a:ln>
              <a:solidFill>
                <a:schemeClr val="accent1">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'HS&amp;W'!$AA$5:$AA$13</c:f>
              <c:strCache>
                <c:ptCount val="9"/>
                <c:pt idx="0">
                  <c:v>Health and Safety is taken seriously in the SMP Alliance</c:v>
                </c:pt>
                <c:pt idx="1">
                  <c:v>I am treated with fairness and respect </c:v>
                </c:pt>
                <c:pt idx="2">
                  <c:v>I think the SMP Alliance respects individual differences</c:v>
                </c:pt>
                <c:pt idx="3">
                  <c:v>There is someone I can trust and talk to on the SMP Alliance</c:v>
                </c:pt>
                <c:pt idx="4">
                  <c:v>I believe the SMP Alliance cares about my health and wellbeing</c:v>
                </c:pt>
                <c:pt idx="5">
                  <c:v>I would feel comfortable raising an issue regarding my mental or physical health</c:v>
                </c:pt>
                <c:pt idx="6">
                  <c:v>The SMP Alliance considers my health and wellbeing in my role &amp; responsibilities</c:v>
                </c:pt>
                <c:pt idx="7">
                  <c:v>The SMP Alliance does a good job of communicating what it can offer me in terms of health and wellbeing</c:v>
                </c:pt>
                <c:pt idx="8">
                  <c:v>I feel the SMP Alliance provides the right benefits, support services and tools to
  enable me to manage my responsibilities away from work</c:v>
                </c:pt>
              </c:strCache>
            </c:strRef>
          </c:cat>
          <c:val>
            <c:numRef>
              <c:f>'HS&amp;W'!$AM$5:$AM$13</c:f>
              <c:numCache>
                <c:formatCode>0%</c:formatCode>
                <c:ptCount val="9"/>
                <c:pt idx="0">
                  <c:v>2.8925619834710745E-2</c:v>
                </c:pt>
                <c:pt idx="1">
                  <c:v>6.6115702479338845E-2</c:v>
                </c:pt>
                <c:pt idx="2">
                  <c:v>7.43801652892562E-2</c:v>
                </c:pt>
                <c:pt idx="3">
                  <c:v>0.10330578512396695</c:v>
                </c:pt>
                <c:pt idx="4">
                  <c:v>8.2644628099173556E-2</c:v>
                </c:pt>
                <c:pt idx="5">
                  <c:v>0.11983471074380166</c:v>
                </c:pt>
                <c:pt idx="6">
                  <c:v>0.11570247933884298</c:v>
                </c:pt>
                <c:pt idx="7">
                  <c:v>0.128099173553719</c:v>
                </c:pt>
                <c:pt idx="8">
                  <c:v>9.9173553719008267E-2</c:v>
                </c:pt>
              </c:numCache>
            </c:numRef>
          </c:val>
          <c:extLst>
            <c:ext xmlns:c16="http://schemas.microsoft.com/office/drawing/2014/chart" uri="{C3380CC4-5D6E-409C-BE32-E72D297353CC}">
              <c16:uniqueId val="{00000002-14DA-484F-904F-59A5B986376D}"/>
            </c:ext>
          </c:extLst>
        </c:ser>
        <c:dLbls>
          <c:dLblPos val="ctr"/>
          <c:showLegendKey val="0"/>
          <c:showVal val="1"/>
          <c:showCatName val="0"/>
          <c:showSerName val="0"/>
          <c:showPercent val="0"/>
          <c:showBubbleSize val="0"/>
        </c:dLbls>
        <c:gapWidth val="150"/>
        <c:overlap val="100"/>
        <c:axId val="266457536"/>
        <c:axId val="266426704"/>
      </c:barChart>
      <c:catAx>
        <c:axId val="2664575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66426704"/>
        <c:crosses val="autoZero"/>
        <c:auto val="1"/>
        <c:lblAlgn val="ctr"/>
        <c:lblOffset val="100"/>
        <c:noMultiLvlLbl val="0"/>
      </c:catAx>
      <c:valAx>
        <c:axId val="266426704"/>
        <c:scaling>
          <c:orientation val="minMax"/>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266457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'My Experience'!$AQ$32</c:f>
              <c:strCache>
                <c:ptCount val="1"/>
                <c:pt idx="0">
                  <c:v>Promoters %</c:v>
                </c:pt>
              </c:strCache>
            </c:strRef>
          </c:tx>
          <c:spPr>
            <a:solidFill>
              <a:srgbClr val="00B050"/>
            </a:solidFill>
            <a:ln>
              <a:solidFill>
                <a:schemeClr val="accent3">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'My Experience'!$AG$33:$AG$47</c:f>
              <c:strCache>
                <c:ptCount val="15"/>
                <c:pt idx="0">
                  <c:v>I have confidence that my line manager would support me to work flexibly. (Flexible working is a way of working that suits an employee's needs, for example having flexible start and finish times, ...</c:v>
                </c:pt>
                <c:pt idx="1">
                  <c:v>I think it is safe to speak up and challenge the way things are done with my manager</c:v>
                </c:pt>
                <c:pt idx="2">
                  <c:v>My manager supports me</c:v>
                </c:pt>
                <c:pt idx="3">
                  <c:v>I understand what is expected of me in my role</c:v>
                </c:pt>
                <c:pt idx="4">
                  <c:v>I feel committed to helping the SMP Alliance succeed</c:v>
                </c:pt>
                <c:pt idx="5">
                  <c:v>I have the systems / tools / equipment necessary for me to do my job </c:v>
                </c:pt>
                <c:pt idx="6">
                  <c:v>I understand the values of the SMP Alliance</c:v>
                </c:pt>
                <c:pt idx="7">
                  <c:v>I have confidence in the decisions made by my manager</c:v>
                </c:pt>
                <c:pt idx="8">
                  <c:v>My manager does a good job of keeping me informed of changes which affect me</c:v>
                </c:pt>
                <c:pt idx="9">
                  <c:v>My manager delegates work and responsibility appropriately across the team</c:v>
                </c:pt>
                <c:pt idx="10">
                  <c:v>I feel proud of the SMP Alliance brand</c:v>
                </c:pt>
                <c:pt idx="11">
                  <c:v>I feel positive about my future role in the SMP Alliance as we transform the Highways sector</c:v>
                </c:pt>
                <c:pt idx="12">
                  <c:v>I get the training necessary to enable me to continue doing a good job</c:v>
                </c:pt>
                <c:pt idx="13">
                  <c:v>If and when I move on to another job within the SMP Alliance I believe that the selection process would be fair</c:v>
                </c:pt>
                <c:pt idx="14">
                  <c:v>During my last performance review (PDR) my Alliance manager helped me to focus on improving my performance</c:v>
                </c:pt>
              </c:strCache>
            </c:strRef>
          </c:cat>
          <c:val>
            <c:numRef>
              <c:f>'My Experience'!$AQ$33:$AQ$47</c:f>
              <c:numCache>
                <c:formatCode>0%</c:formatCode>
                <c:ptCount val="15"/>
                <c:pt idx="0">
                  <c:v>0.87603305785123964</c:v>
                </c:pt>
                <c:pt idx="1">
                  <c:v>0.83057851239669422</c:v>
                </c:pt>
                <c:pt idx="2">
                  <c:v>0.8223140495867769</c:v>
                </c:pt>
                <c:pt idx="3">
                  <c:v>0.80991735537190079</c:v>
                </c:pt>
                <c:pt idx="4">
                  <c:v>0.7975206611570248</c:v>
                </c:pt>
                <c:pt idx="5">
                  <c:v>0.79338842975206614</c:v>
                </c:pt>
                <c:pt idx="6">
                  <c:v>0.78925619834710747</c:v>
                </c:pt>
                <c:pt idx="7">
                  <c:v>0.78925619834710747</c:v>
                </c:pt>
                <c:pt idx="8">
                  <c:v>0.74380165289256195</c:v>
                </c:pt>
                <c:pt idx="9">
                  <c:v>0.73553719008264462</c:v>
                </c:pt>
                <c:pt idx="10">
                  <c:v>0.57024793388429751</c:v>
                </c:pt>
                <c:pt idx="11">
                  <c:v>0.54545454545454541</c:v>
                </c:pt>
                <c:pt idx="12">
                  <c:v>0.53305785123966942</c:v>
                </c:pt>
                <c:pt idx="13">
                  <c:v>0.53305785123966942</c:v>
                </c:pt>
                <c:pt idx="14">
                  <c:v>0.50826446280991733</c:v>
                </c:pt>
              </c:numCache>
            </c:numRef>
          </c:val>
          <c:extLst>
            <c:ext xmlns:c16="http://schemas.microsoft.com/office/drawing/2014/chart" uri="{C3380CC4-5D6E-409C-BE32-E72D297353CC}">
              <c16:uniqueId val="{00000000-7DC8-46EF-BAED-E8668CA8086F}"/>
            </c:ext>
          </c:extLst>
        </c:ser>
        <c:ser>
          <c:idx val="1"/>
          <c:order val="1"/>
          <c:tx>
            <c:strRef>
              <c:f>'My Experience'!$AR$32</c:f>
              <c:strCache>
                <c:ptCount val="1"/>
                <c:pt idx="0">
                  <c:v>Passives %</c:v>
                </c:pt>
              </c:strCache>
            </c:strRef>
          </c:tx>
          <c:spPr>
            <a:solidFill>
              <a:schemeClr val="accent6"/>
            </a:solidFill>
            <a:ln>
              <a:solidFill>
                <a:schemeClr val="accent6">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'My Experience'!$AG$33:$AG$47</c:f>
              <c:strCache>
                <c:ptCount val="15"/>
                <c:pt idx="0">
                  <c:v>I have confidence that my line manager would support me to work flexibly. (Flexible working is a way of working that suits an employee's needs, for example having flexible start and finish times, ...</c:v>
                </c:pt>
                <c:pt idx="1">
                  <c:v>I think it is safe to speak up and challenge the way things are done with my manager</c:v>
                </c:pt>
                <c:pt idx="2">
                  <c:v>My manager supports me</c:v>
                </c:pt>
                <c:pt idx="3">
                  <c:v>I understand what is expected of me in my role</c:v>
                </c:pt>
                <c:pt idx="4">
                  <c:v>I feel committed to helping the SMP Alliance succeed</c:v>
                </c:pt>
                <c:pt idx="5">
                  <c:v>I have the systems / tools / equipment necessary for me to do my job </c:v>
                </c:pt>
                <c:pt idx="6">
                  <c:v>I understand the values of the SMP Alliance</c:v>
                </c:pt>
                <c:pt idx="7">
                  <c:v>I have confidence in the decisions made by my manager</c:v>
                </c:pt>
                <c:pt idx="8">
                  <c:v>My manager does a good job of keeping me informed of changes which affect me</c:v>
                </c:pt>
                <c:pt idx="9">
                  <c:v>My manager delegates work and responsibility appropriately across the team</c:v>
                </c:pt>
                <c:pt idx="10">
                  <c:v>I feel proud of the SMP Alliance brand</c:v>
                </c:pt>
                <c:pt idx="11">
                  <c:v>I feel positive about my future role in the SMP Alliance as we transform the Highways sector</c:v>
                </c:pt>
                <c:pt idx="12">
                  <c:v>I get the training necessary to enable me to continue doing a good job</c:v>
                </c:pt>
                <c:pt idx="13">
                  <c:v>If and when I move on to another job within the SMP Alliance I believe that the selection process would be fair</c:v>
                </c:pt>
                <c:pt idx="14">
                  <c:v>During my last performance review (PDR) my Alliance manager helped me to focus on improving my performance</c:v>
                </c:pt>
              </c:strCache>
            </c:strRef>
          </c:cat>
          <c:val>
            <c:numRef>
              <c:f>'My Experience'!$AR$33:$AR$47</c:f>
              <c:numCache>
                <c:formatCode>0%</c:formatCode>
                <c:ptCount val="15"/>
                <c:pt idx="0">
                  <c:v>7.0247933884297523E-2</c:v>
                </c:pt>
                <c:pt idx="1">
                  <c:v>0.10743801652892562</c:v>
                </c:pt>
                <c:pt idx="2">
                  <c:v>0.12396694214876033</c:v>
                </c:pt>
                <c:pt idx="3">
                  <c:v>9.5041322314049589E-2</c:v>
                </c:pt>
                <c:pt idx="4">
                  <c:v>0.14462809917355371</c:v>
                </c:pt>
                <c:pt idx="5">
                  <c:v>9.0909090909090912E-2</c:v>
                </c:pt>
                <c:pt idx="6">
                  <c:v>0.13636363636363635</c:v>
                </c:pt>
                <c:pt idx="7">
                  <c:v>0.128099173553719</c:v>
                </c:pt>
                <c:pt idx="8">
                  <c:v>0.14462809917355371</c:v>
                </c:pt>
                <c:pt idx="9">
                  <c:v>0.17355371900826447</c:v>
                </c:pt>
                <c:pt idx="10">
                  <c:v>0.26033057851239672</c:v>
                </c:pt>
                <c:pt idx="11">
                  <c:v>0.21487603305785125</c:v>
                </c:pt>
                <c:pt idx="12">
                  <c:v>0.31404958677685951</c:v>
                </c:pt>
                <c:pt idx="13">
                  <c:v>0.32644628099173556</c:v>
                </c:pt>
                <c:pt idx="14">
                  <c:v>0.3512396694214876</c:v>
                </c:pt>
              </c:numCache>
            </c:numRef>
          </c:val>
          <c:extLst>
            <c:ext xmlns:c16="http://schemas.microsoft.com/office/drawing/2014/chart" uri="{C3380CC4-5D6E-409C-BE32-E72D297353CC}">
              <c16:uniqueId val="{00000001-7DC8-46EF-BAED-E8668CA8086F}"/>
            </c:ext>
          </c:extLst>
        </c:ser>
        <c:ser>
          <c:idx val="2"/>
          <c:order val="2"/>
          <c:tx>
            <c:strRef>
              <c:f>'My Experience'!$AS$32</c:f>
              <c:strCache>
                <c:ptCount val="1"/>
                <c:pt idx="0">
                  <c:v>Detractors %</c:v>
                </c:pt>
              </c:strCache>
            </c:strRef>
          </c:tx>
          <c:spPr>
            <a:solidFill>
              <a:schemeClr val="accent1"/>
            </a:solidFill>
            <a:ln>
              <a:solidFill>
                <a:schemeClr val="accent1">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'My Experience'!$AG$33:$AG$47</c:f>
              <c:strCache>
                <c:ptCount val="15"/>
                <c:pt idx="0">
                  <c:v>I have confidence that my line manager would support me to work flexibly. (Flexible working is a way of working that suits an employee's needs, for example having flexible start and finish times, ...</c:v>
                </c:pt>
                <c:pt idx="1">
                  <c:v>I think it is safe to speak up and challenge the way things are done with my manager</c:v>
                </c:pt>
                <c:pt idx="2">
                  <c:v>My manager supports me</c:v>
                </c:pt>
                <c:pt idx="3">
                  <c:v>I understand what is expected of me in my role</c:v>
                </c:pt>
                <c:pt idx="4">
                  <c:v>I feel committed to helping the SMP Alliance succeed</c:v>
                </c:pt>
                <c:pt idx="5">
                  <c:v>I have the systems / tools / equipment necessary for me to do my job </c:v>
                </c:pt>
                <c:pt idx="6">
                  <c:v>I understand the values of the SMP Alliance</c:v>
                </c:pt>
                <c:pt idx="7">
                  <c:v>I have confidence in the decisions made by my manager</c:v>
                </c:pt>
                <c:pt idx="8">
                  <c:v>My manager does a good job of keeping me informed of changes which affect me</c:v>
                </c:pt>
                <c:pt idx="9">
                  <c:v>My manager delegates work and responsibility appropriately across the team</c:v>
                </c:pt>
                <c:pt idx="10">
                  <c:v>I feel proud of the SMP Alliance brand</c:v>
                </c:pt>
                <c:pt idx="11">
                  <c:v>I feel positive about my future role in the SMP Alliance as we transform the Highways sector</c:v>
                </c:pt>
                <c:pt idx="12">
                  <c:v>I get the training necessary to enable me to continue doing a good job</c:v>
                </c:pt>
                <c:pt idx="13">
                  <c:v>If and when I move on to another job within the SMP Alliance I believe that the selection process would be fair</c:v>
                </c:pt>
                <c:pt idx="14">
                  <c:v>During my last performance review (PDR) my Alliance manager helped me to focus on improving my performance</c:v>
                </c:pt>
              </c:strCache>
            </c:strRef>
          </c:cat>
          <c:val>
            <c:numRef>
              <c:f>'My Experience'!$AS$33:$AS$47</c:f>
              <c:numCache>
                <c:formatCode>0%</c:formatCode>
                <c:ptCount val="15"/>
                <c:pt idx="0">
                  <c:v>5.3719008264462811E-2</c:v>
                </c:pt>
                <c:pt idx="1">
                  <c:v>6.1983471074380167E-2</c:v>
                </c:pt>
                <c:pt idx="2">
                  <c:v>5.3719008264462811E-2</c:v>
                </c:pt>
                <c:pt idx="3">
                  <c:v>9.5041322314049589E-2</c:v>
                </c:pt>
                <c:pt idx="4">
                  <c:v>5.7851239669421489E-2</c:v>
                </c:pt>
                <c:pt idx="5">
                  <c:v>0.11570247933884298</c:v>
                </c:pt>
                <c:pt idx="6">
                  <c:v>7.43801652892562E-2</c:v>
                </c:pt>
                <c:pt idx="7">
                  <c:v>8.2644628099173556E-2</c:v>
                </c:pt>
                <c:pt idx="8">
                  <c:v>0.1115702479338843</c:v>
                </c:pt>
                <c:pt idx="9">
                  <c:v>9.0909090909090912E-2</c:v>
                </c:pt>
                <c:pt idx="10">
                  <c:v>0.16942148760330578</c:v>
                </c:pt>
                <c:pt idx="11">
                  <c:v>0.23966942148760331</c:v>
                </c:pt>
                <c:pt idx="12">
                  <c:v>0.15289256198347106</c:v>
                </c:pt>
                <c:pt idx="13">
                  <c:v>0.14049586776859505</c:v>
                </c:pt>
                <c:pt idx="14">
                  <c:v>0.14049586776859505</c:v>
                </c:pt>
              </c:numCache>
            </c:numRef>
          </c:val>
          <c:extLst>
            <c:ext xmlns:c16="http://schemas.microsoft.com/office/drawing/2014/chart" uri="{C3380CC4-5D6E-409C-BE32-E72D297353CC}">
              <c16:uniqueId val="{00000002-7DC8-46EF-BAED-E8668CA8086F}"/>
            </c:ext>
          </c:extLst>
        </c:ser>
        <c:dLbls>
          <c:dLblPos val="ctr"/>
          <c:showLegendKey val="0"/>
          <c:showVal val="1"/>
          <c:showCatName val="0"/>
          <c:showSerName val="0"/>
          <c:showPercent val="0"/>
          <c:showBubbleSize val="0"/>
        </c:dLbls>
        <c:gapWidth val="150"/>
        <c:overlap val="100"/>
        <c:axId val="255084704"/>
        <c:axId val="255085032"/>
      </c:barChart>
      <c:catAx>
        <c:axId val="25508470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55085032"/>
        <c:crosses val="autoZero"/>
        <c:auto val="1"/>
        <c:lblAlgn val="ctr"/>
        <c:lblOffset val="100"/>
        <c:noMultiLvlLbl val="0"/>
      </c:catAx>
      <c:valAx>
        <c:axId val="255085032"/>
        <c:scaling>
          <c:orientation val="minMax"/>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255084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Leadership!$AL$28</c:f>
              <c:strCache>
                <c:ptCount val="1"/>
                <c:pt idx="0">
                  <c:v>Promoters %</c:v>
                </c:pt>
              </c:strCache>
            </c:strRef>
          </c:tx>
          <c:spPr>
            <a:solidFill>
              <a:srgbClr val="00B050"/>
            </a:solidFill>
            <a:ln>
              <a:solidFill>
                <a:schemeClr val="accent3">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Leadership!$AB$29:$AB$37</c:f>
              <c:strCache>
                <c:ptCount val="9"/>
                <c:pt idx="0">
                  <c:v>The SMP Alliance shares information with me about matters that are of value to me in   a way I can understand</c:v>
                </c:pt>
                <c:pt idx="1">
                  <c:v>The SMP Alliance makes a positive contribution to the community</c:v>
                </c:pt>
                <c:pt idx="2">
                  <c:v>People are recognised for coming up with new and innovative ways of working</c:v>
                </c:pt>
                <c:pt idx="3">
                  <c:v>The SMP Alliance makes a positive contribution to the environment</c:v>
                </c:pt>
                <c:pt idx="4">
                  <c:v>Overall different teams / departments in the SMP Alliance work well together to achieve common goals</c:v>
                </c:pt>
                <c:pt idx="5">
                  <c:v>The Alliance Leadership Team (ALT) are sufficiently visible to employees</c:v>
                </c:pt>
                <c:pt idx="6">
                  <c:v>Senior Management of the SMP Alliance make an effort to listen to the views of employees</c:v>
                </c:pt>
                <c:pt idx="7">
                  <c:v>Senior Management lead by example</c:v>
                </c:pt>
                <c:pt idx="8">
                  <c:v>I have confidence in the future of the SMP Alliance</c:v>
                </c:pt>
              </c:strCache>
            </c:strRef>
          </c:cat>
          <c:val>
            <c:numRef>
              <c:f>Leadership!$AL$29:$AL$37</c:f>
              <c:numCache>
                <c:formatCode>0%</c:formatCode>
                <c:ptCount val="9"/>
                <c:pt idx="0">
                  <c:v>0.62809917355371903</c:v>
                </c:pt>
                <c:pt idx="1">
                  <c:v>0.6198347107438017</c:v>
                </c:pt>
                <c:pt idx="2">
                  <c:v>0.5950413223140496</c:v>
                </c:pt>
                <c:pt idx="3">
                  <c:v>0.56198347107438018</c:v>
                </c:pt>
                <c:pt idx="4">
                  <c:v>0.54545454545454541</c:v>
                </c:pt>
                <c:pt idx="5">
                  <c:v>0.53305785123966942</c:v>
                </c:pt>
                <c:pt idx="6">
                  <c:v>0.53305785123966942</c:v>
                </c:pt>
                <c:pt idx="7">
                  <c:v>0.52892561983471076</c:v>
                </c:pt>
                <c:pt idx="8">
                  <c:v>0.42975206611570249</c:v>
                </c:pt>
              </c:numCache>
            </c:numRef>
          </c:val>
          <c:extLst>
            <c:ext xmlns:c16="http://schemas.microsoft.com/office/drawing/2014/chart" uri="{C3380CC4-5D6E-409C-BE32-E72D297353CC}">
              <c16:uniqueId val="{00000000-912C-4912-B6CE-98CA95CB7586}"/>
            </c:ext>
          </c:extLst>
        </c:ser>
        <c:ser>
          <c:idx val="1"/>
          <c:order val="1"/>
          <c:tx>
            <c:strRef>
              <c:f>Leadership!$AM$28</c:f>
              <c:strCache>
                <c:ptCount val="1"/>
                <c:pt idx="0">
                  <c:v>Passives %</c:v>
                </c:pt>
              </c:strCache>
            </c:strRef>
          </c:tx>
          <c:spPr>
            <a:solidFill>
              <a:schemeClr val="accent6"/>
            </a:solidFill>
            <a:ln>
              <a:solidFill>
                <a:schemeClr val="accent6">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Leadership!$AB$29:$AB$37</c:f>
              <c:strCache>
                <c:ptCount val="9"/>
                <c:pt idx="0">
                  <c:v>The SMP Alliance shares information with me about matters that are of value to me in   a way I can understand</c:v>
                </c:pt>
                <c:pt idx="1">
                  <c:v>The SMP Alliance makes a positive contribution to the community</c:v>
                </c:pt>
                <c:pt idx="2">
                  <c:v>People are recognised for coming up with new and innovative ways of working</c:v>
                </c:pt>
                <c:pt idx="3">
                  <c:v>The SMP Alliance makes a positive contribution to the environment</c:v>
                </c:pt>
                <c:pt idx="4">
                  <c:v>Overall different teams / departments in the SMP Alliance work well together to achieve common goals</c:v>
                </c:pt>
                <c:pt idx="5">
                  <c:v>The Alliance Leadership Team (ALT) are sufficiently visible to employees</c:v>
                </c:pt>
                <c:pt idx="6">
                  <c:v>Senior Management of the SMP Alliance make an effort to listen to the views of employees</c:v>
                </c:pt>
                <c:pt idx="7">
                  <c:v>Senior Management lead by example</c:v>
                </c:pt>
                <c:pt idx="8">
                  <c:v>I have confidence in the future of the SMP Alliance</c:v>
                </c:pt>
              </c:strCache>
            </c:strRef>
          </c:cat>
          <c:val>
            <c:numRef>
              <c:f>Leadership!$AM$29:$AM$37</c:f>
              <c:numCache>
                <c:formatCode>0%</c:formatCode>
                <c:ptCount val="9"/>
                <c:pt idx="0">
                  <c:v>0.26859504132231404</c:v>
                </c:pt>
                <c:pt idx="1">
                  <c:v>0.32231404958677684</c:v>
                </c:pt>
                <c:pt idx="2">
                  <c:v>0.24793388429752067</c:v>
                </c:pt>
                <c:pt idx="3">
                  <c:v>0.34710743801652894</c:v>
                </c:pt>
                <c:pt idx="4">
                  <c:v>0.19421487603305784</c:v>
                </c:pt>
                <c:pt idx="5">
                  <c:v>0.19834710743801653</c:v>
                </c:pt>
                <c:pt idx="6">
                  <c:v>0.27685950413223143</c:v>
                </c:pt>
                <c:pt idx="7">
                  <c:v>0.27272727272727271</c:v>
                </c:pt>
                <c:pt idx="8">
                  <c:v>0.2975206611570248</c:v>
                </c:pt>
              </c:numCache>
            </c:numRef>
          </c:val>
          <c:extLst>
            <c:ext xmlns:c16="http://schemas.microsoft.com/office/drawing/2014/chart" uri="{C3380CC4-5D6E-409C-BE32-E72D297353CC}">
              <c16:uniqueId val="{00000001-912C-4912-B6CE-98CA95CB7586}"/>
            </c:ext>
          </c:extLst>
        </c:ser>
        <c:ser>
          <c:idx val="2"/>
          <c:order val="2"/>
          <c:tx>
            <c:strRef>
              <c:f>Leadership!$AN$28</c:f>
              <c:strCache>
                <c:ptCount val="1"/>
                <c:pt idx="0">
                  <c:v>Detractors %</c:v>
                </c:pt>
              </c:strCache>
            </c:strRef>
          </c:tx>
          <c:spPr>
            <a:solidFill>
              <a:schemeClr val="accent1"/>
            </a:solidFill>
            <a:ln>
              <a:solidFill>
                <a:schemeClr val="accent1">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Leadership!$AB$29:$AB$37</c:f>
              <c:strCache>
                <c:ptCount val="9"/>
                <c:pt idx="0">
                  <c:v>The SMP Alliance shares information with me about matters that are of value to me in   a way I can understand</c:v>
                </c:pt>
                <c:pt idx="1">
                  <c:v>The SMP Alliance makes a positive contribution to the community</c:v>
                </c:pt>
                <c:pt idx="2">
                  <c:v>People are recognised for coming up with new and innovative ways of working</c:v>
                </c:pt>
                <c:pt idx="3">
                  <c:v>The SMP Alliance makes a positive contribution to the environment</c:v>
                </c:pt>
                <c:pt idx="4">
                  <c:v>Overall different teams / departments in the SMP Alliance work well together to achieve common goals</c:v>
                </c:pt>
                <c:pt idx="5">
                  <c:v>The Alliance Leadership Team (ALT) are sufficiently visible to employees</c:v>
                </c:pt>
                <c:pt idx="6">
                  <c:v>Senior Management of the SMP Alliance make an effort to listen to the views of employees</c:v>
                </c:pt>
                <c:pt idx="7">
                  <c:v>Senior Management lead by example</c:v>
                </c:pt>
                <c:pt idx="8">
                  <c:v>I have confidence in the future of the SMP Alliance</c:v>
                </c:pt>
              </c:strCache>
            </c:strRef>
          </c:cat>
          <c:val>
            <c:numRef>
              <c:f>Leadership!$AN$29:$AN$37</c:f>
              <c:numCache>
                <c:formatCode>0%</c:formatCode>
                <c:ptCount val="9"/>
                <c:pt idx="0">
                  <c:v>0.10330578512396695</c:v>
                </c:pt>
                <c:pt idx="1">
                  <c:v>5.7851239669421489E-2</c:v>
                </c:pt>
                <c:pt idx="2">
                  <c:v>0.15702479338842976</c:v>
                </c:pt>
                <c:pt idx="3">
                  <c:v>9.0909090909090912E-2</c:v>
                </c:pt>
                <c:pt idx="4">
                  <c:v>0.26033057851239672</c:v>
                </c:pt>
                <c:pt idx="5">
                  <c:v>0.26859504132231404</c:v>
                </c:pt>
                <c:pt idx="6">
                  <c:v>0.19008264462809918</c:v>
                </c:pt>
                <c:pt idx="7">
                  <c:v>0.19834710743801653</c:v>
                </c:pt>
                <c:pt idx="8">
                  <c:v>0.27272727272727271</c:v>
                </c:pt>
              </c:numCache>
            </c:numRef>
          </c:val>
          <c:extLst>
            <c:ext xmlns:c16="http://schemas.microsoft.com/office/drawing/2014/chart" uri="{C3380CC4-5D6E-409C-BE32-E72D297353CC}">
              <c16:uniqueId val="{00000002-912C-4912-B6CE-98CA95CB7586}"/>
            </c:ext>
          </c:extLst>
        </c:ser>
        <c:dLbls>
          <c:dLblPos val="ctr"/>
          <c:showLegendKey val="0"/>
          <c:showVal val="1"/>
          <c:showCatName val="0"/>
          <c:showSerName val="0"/>
          <c:showPercent val="0"/>
          <c:showBubbleSize val="0"/>
        </c:dLbls>
        <c:gapWidth val="150"/>
        <c:overlap val="100"/>
        <c:axId val="511603160"/>
        <c:axId val="511604144"/>
      </c:barChart>
      <c:catAx>
        <c:axId val="5116031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604144"/>
        <c:crosses val="autoZero"/>
        <c:auto val="1"/>
        <c:lblAlgn val="ctr"/>
        <c:lblOffset val="100"/>
        <c:noMultiLvlLbl val="0"/>
      </c:catAx>
      <c:valAx>
        <c:axId val="511604144"/>
        <c:scaling>
          <c:orientation val="minMax"/>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511603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Analysis'!$C$53:$C$61</c:f>
              <c:strCache>
                <c:ptCount val="9"/>
                <c:pt idx="0">
                  <c:v>White background</c:v>
                </c:pt>
                <c:pt idx="1">
                  <c:v>Asian background</c:v>
                </c:pt>
                <c:pt idx="2">
                  <c:v>Prefer not to say</c:v>
                </c:pt>
                <c:pt idx="3">
                  <c:v>Mixed ethnic background</c:v>
                </c:pt>
                <c:pt idx="4">
                  <c:v>Black British or Caribbean background</c:v>
                </c:pt>
                <c:pt idx="5">
                  <c:v>Other Ethnic background</c:v>
                </c:pt>
                <c:pt idx="6">
                  <c:v>Arabic / Middle Eastern</c:v>
                </c:pt>
                <c:pt idx="7">
                  <c:v>White Greek</c:v>
                </c:pt>
                <c:pt idx="8">
                  <c:v>irrelevant</c:v>
                </c:pt>
              </c:strCache>
            </c:strRef>
          </c:cat>
          <c:val>
            <c:numRef>
              <c:f>'Demographic Analysis'!$E$53:$E$61</c:f>
              <c:numCache>
                <c:formatCode>0%</c:formatCode>
                <c:ptCount val="9"/>
                <c:pt idx="0">
                  <c:v>0.78512396694214881</c:v>
                </c:pt>
                <c:pt idx="1">
                  <c:v>7.43801652892562E-2</c:v>
                </c:pt>
                <c:pt idx="2">
                  <c:v>6.6115702479338845E-2</c:v>
                </c:pt>
                <c:pt idx="3">
                  <c:v>2.4793388429752067E-2</c:v>
                </c:pt>
                <c:pt idx="4">
                  <c:v>1.6528925619834711E-2</c:v>
                </c:pt>
                <c:pt idx="5">
                  <c:v>1.2396694214876033E-2</c:v>
                </c:pt>
                <c:pt idx="6">
                  <c:v>1.2396694214876033E-2</c:v>
                </c:pt>
                <c:pt idx="7">
                  <c:v>4.1322314049586778E-3</c:v>
                </c:pt>
                <c:pt idx="8">
                  <c:v>4.1322314049586778E-3</c:v>
                </c:pt>
              </c:numCache>
            </c:numRef>
          </c:val>
          <c:extLst>
            <c:ext xmlns:c16="http://schemas.microsoft.com/office/drawing/2014/chart" uri="{C3380CC4-5D6E-409C-BE32-E72D297353CC}">
              <c16:uniqueId val="{00000000-BE3E-4737-A3B2-2A53B57DFF11}"/>
            </c:ext>
          </c:extLst>
        </c:ser>
        <c:dLbls>
          <c:dLblPos val="outEnd"/>
          <c:showLegendKey val="0"/>
          <c:showVal val="1"/>
          <c:showCatName val="0"/>
          <c:showSerName val="0"/>
          <c:showPercent val="0"/>
          <c:showBubbleSize val="0"/>
        </c:dLbls>
        <c:gapWidth val="219"/>
        <c:overlap val="-27"/>
        <c:axId val="645371776"/>
        <c:axId val="474835016"/>
      </c:barChart>
      <c:catAx>
        <c:axId val="645371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74835016"/>
        <c:crosses val="autoZero"/>
        <c:auto val="1"/>
        <c:lblAlgn val="ctr"/>
        <c:lblOffset val="100"/>
        <c:noMultiLvlLbl val="0"/>
      </c:catAx>
      <c:valAx>
        <c:axId val="474835016"/>
        <c:scaling>
          <c:orientation val="minMax"/>
        </c:scaling>
        <c:delete val="1"/>
        <c:axPos val="l"/>
        <c:numFmt formatCode="0%" sourceLinked="1"/>
        <c:majorTickMark val="none"/>
        <c:minorTickMark val="none"/>
        <c:tickLblPos val="nextTo"/>
        <c:crossAx val="645371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[SMP Alliance Engagement Survey_ Autumn 2022(31.01.23) (5).xlsx]Demographic Information!PivotTable2</c:name>
    <c:fmtId val="12"/>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924976210269722E-2"/>
          <c:y val="0"/>
          <c:w val="0.89796902037851678"/>
          <c:h val="0.83985106260983466"/>
        </c:manualLayout>
      </c:layout>
      <c:barChart>
        <c:barDir val="col"/>
        <c:grouping val="clustered"/>
        <c:varyColors val="0"/>
        <c:ser>
          <c:idx val="0"/>
          <c:order val="0"/>
          <c:tx>
            <c:strRef>
              <c:f>'Demographic Information'!$F$5</c:f>
              <c:strCache>
                <c:ptCount val="1"/>
                <c:pt idx="0">
                  <c:v>Total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Information'!$E$6:$E$17</c:f>
              <c:strCache>
                <c:ptCount val="11"/>
                <c:pt idx="0">
                  <c:v>Alliance Hub</c:v>
                </c:pt>
                <c:pt idx="1">
                  <c:v>Prefer not to say</c:v>
                </c:pt>
                <c:pt idx="2">
                  <c:v>M3 J9-14</c:v>
                </c:pt>
                <c:pt idx="3">
                  <c:v>M6 J21a-26</c:v>
                </c:pt>
                <c:pt idx="4">
                  <c:v>EA / PRS</c:v>
                </c:pt>
                <c:pt idx="5">
                  <c:v>M40/42 Interchange</c:v>
                </c:pt>
                <c:pt idx="6">
                  <c:v>SVD</c:v>
                </c:pt>
                <c:pt idx="7">
                  <c:v>M62 J20-25</c:v>
                </c:pt>
                <c:pt idx="8">
                  <c:v>M6 J4-10a</c:v>
                </c:pt>
                <c:pt idx="9">
                  <c:v>M62 DHS J25-30</c:v>
                </c:pt>
                <c:pt idx="10">
                  <c:v>M4 / M5</c:v>
                </c:pt>
              </c:strCache>
            </c:strRef>
          </c:cat>
          <c:val>
            <c:numRef>
              <c:f>'Demographic Information'!$F$6:$F$17</c:f>
              <c:numCache>
                <c:formatCode>0.00%</c:formatCode>
                <c:ptCount val="11"/>
                <c:pt idx="0">
                  <c:v>0.32644628099173556</c:v>
                </c:pt>
                <c:pt idx="1">
                  <c:v>0.10743801652892562</c:v>
                </c:pt>
                <c:pt idx="2">
                  <c:v>0.10330578512396695</c:v>
                </c:pt>
                <c:pt idx="3">
                  <c:v>9.5041322314049589E-2</c:v>
                </c:pt>
                <c:pt idx="4">
                  <c:v>8.2644628099173556E-2</c:v>
                </c:pt>
                <c:pt idx="5">
                  <c:v>7.0247933884297523E-2</c:v>
                </c:pt>
                <c:pt idx="6">
                  <c:v>6.6115702479338845E-2</c:v>
                </c:pt>
                <c:pt idx="7">
                  <c:v>4.9586776859504134E-2</c:v>
                </c:pt>
                <c:pt idx="8">
                  <c:v>4.9586776859504134E-2</c:v>
                </c:pt>
                <c:pt idx="9">
                  <c:v>3.71900826446281E-2</c:v>
                </c:pt>
                <c:pt idx="10">
                  <c:v>1.2396694214876033E-2</c:v>
                </c:pt>
              </c:numCache>
            </c:numRef>
          </c:val>
          <c:extLst>
            <c:ext xmlns:c16="http://schemas.microsoft.com/office/drawing/2014/chart" uri="{C3380CC4-5D6E-409C-BE32-E72D297353CC}">
              <c16:uniqueId val="{00000000-FCEF-43F5-B8A1-BBE98E677BA4}"/>
            </c:ext>
          </c:extLst>
        </c:ser>
        <c:dLbls>
          <c:showLegendKey val="0"/>
          <c:showVal val="0"/>
          <c:showCatName val="0"/>
          <c:showSerName val="0"/>
          <c:showPercent val="0"/>
          <c:showBubbleSize val="0"/>
        </c:dLbls>
        <c:gapWidth val="150"/>
        <c:axId val="891209152"/>
        <c:axId val="891209480"/>
      </c:barChart>
      <c:catAx>
        <c:axId val="8912091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891209480"/>
        <c:crosses val="autoZero"/>
        <c:auto val="1"/>
        <c:lblAlgn val="ctr"/>
        <c:lblOffset val="100"/>
        <c:noMultiLvlLbl val="0"/>
      </c:catAx>
      <c:valAx>
        <c:axId val="891209480"/>
        <c:scaling>
          <c:orientation val="minMax"/>
        </c:scaling>
        <c:delete val="1"/>
        <c:axPos val="l"/>
        <c:numFmt formatCode="0.00%" sourceLinked="1"/>
        <c:majorTickMark val="out"/>
        <c:minorTickMark val="none"/>
        <c:tickLblPos val="nextTo"/>
        <c:crossAx val="891209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[SMP Alliance Engagement Survey_ Autumn 2022(31.01.23) (5).xlsx]Demographic Information!PivotTable4</c:name>
    <c:fmtId val="1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'Demographic Information'!$N$5</c:f>
              <c:strCache>
                <c:ptCount val="1"/>
                <c:pt idx="0">
                  <c:v>Total</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Information'!$M$6:$M$17</c:f>
              <c:strCache>
                <c:ptCount val="11"/>
                <c:pt idx="0">
                  <c:v>Manager, Team Leader or Supervisory (Those with management or supervisor responsibilities)</c:v>
                </c:pt>
                <c:pt idx="1">
                  <c:v>Consultant, Professional or Technical Specialist (Consultant, Professional or Technical specialist with no line management)</c:v>
                </c:pt>
                <c:pt idx="2">
                  <c:v>Executive, Leadership or Senior Management (Part of the ALT, Function Lead role or Department Head)</c:v>
                </c:pt>
                <c:pt idx="3">
                  <c:v>Support or Administrative (Those within a support team, either on site or in a central role)</c:v>
                </c:pt>
                <c:pt idx="4">
                  <c:v>Prefer not to say</c:v>
                </c:pt>
                <c:pt idx="5">
                  <c:v>Graduate / Trainee / Apprentice</c:v>
                </c:pt>
                <c:pt idx="6">
                  <c:v>Project Manager</c:v>
                </c:pt>
                <c:pt idx="7">
                  <c:v>Supply Chain</c:v>
                </c:pt>
                <c:pt idx="8">
                  <c:v>Planner</c:v>
                </c:pt>
                <c:pt idx="9">
                  <c:v>CAD</c:v>
                </c:pt>
                <c:pt idx="10">
                  <c:v>Operative (Site-based colleague)</c:v>
                </c:pt>
              </c:strCache>
            </c:strRef>
          </c:cat>
          <c:val>
            <c:numRef>
              <c:f>'Demographic Information'!$N$6:$N$17</c:f>
              <c:numCache>
                <c:formatCode>0%</c:formatCode>
                <c:ptCount val="11"/>
                <c:pt idx="0">
                  <c:v>0.41735537190082644</c:v>
                </c:pt>
                <c:pt idx="1">
                  <c:v>0.24793388429752067</c:v>
                </c:pt>
                <c:pt idx="2">
                  <c:v>0.16528925619834711</c:v>
                </c:pt>
                <c:pt idx="3">
                  <c:v>9.0909090909090912E-2</c:v>
                </c:pt>
                <c:pt idx="4">
                  <c:v>4.1322314049586778E-2</c:v>
                </c:pt>
                <c:pt idx="5">
                  <c:v>1.6528925619834711E-2</c:v>
                </c:pt>
                <c:pt idx="6">
                  <c:v>4.1322314049586778E-3</c:v>
                </c:pt>
                <c:pt idx="7">
                  <c:v>4.1322314049586778E-3</c:v>
                </c:pt>
                <c:pt idx="8">
                  <c:v>4.1322314049586778E-3</c:v>
                </c:pt>
                <c:pt idx="9">
                  <c:v>4.1322314049586778E-3</c:v>
                </c:pt>
                <c:pt idx="10">
                  <c:v>4.1322314049586778E-3</c:v>
                </c:pt>
              </c:numCache>
            </c:numRef>
          </c:val>
          <c:extLst>
            <c:ext xmlns:c16="http://schemas.microsoft.com/office/drawing/2014/chart" uri="{C3380CC4-5D6E-409C-BE32-E72D297353CC}">
              <c16:uniqueId val="{00000000-62CF-4B02-807A-B76FBCCBB4BD}"/>
            </c:ext>
          </c:extLst>
        </c:ser>
        <c:dLbls>
          <c:showLegendKey val="0"/>
          <c:showVal val="0"/>
          <c:showCatName val="0"/>
          <c:showSerName val="0"/>
          <c:showPercent val="0"/>
          <c:showBubbleSize val="0"/>
        </c:dLbls>
        <c:gapWidth val="150"/>
        <c:axId val="1081819552"/>
        <c:axId val="1081822832"/>
      </c:barChart>
      <c:catAx>
        <c:axId val="10818195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081822832"/>
        <c:crosses val="autoZero"/>
        <c:auto val="1"/>
        <c:lblAlgn val="ctr"/>
        <c:lblOffset val="100"/>
        <c:noMultiLvlLbl val="0"/>
      </c:catAx>
      <c:valAx>
        <c:axId val="1081822832"/>
        <c:scaling>
          <c:orientation val="minMax"/>
        </c:scaling>
        <c:delete val="1"/>
        <c:axPos val="l"/>
        <c:numFmt formatCode="0%" sourceLinked="1"/>
        <c:majorTickMark val="out"/>
        <c:minorTickMark val="none"/>
        <c:tickLblPos val="nextTo"/>
        <c:crossAx val="1081819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[SMP Alliance Engagement Survey_ Autumn 2022(31.01.23) (5).xlsx]Demographic Information!PivotTable5</c:name>
    <c:fmtId val="9"/>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doughnutChart>
        <c:varyColors val="1"/>
        <c:ser>
          <c:idx val="0"/>
          <c:order val="0"/>
          <c:tx>
            <c:strRef>
              <c:f>'Demographic Information'!$B$29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9D-47E9-A8D2-08AF67AB22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9D-47E9-A8D2-08AF67AB22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9D-47E9-A8D2-08AF67AB22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9D-47E9-A8D2-08AF67AB222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79D-47E9-A8D2-08AF67AB222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79D-47E9-A8D2-08AF67AB222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'Demographic Information'!$A$30:$A$36</c:f>
              <c:strCache>
                <c:ptCount val="6"/>
                <c:pt idx="0">
                  <c:v>3- 6 months</c:v>
                </c:pt>
                <c:pt idx="1">
                  <c:v>6-12 months</c:v>
                </c:pt>
                <c:pt idx="2">
                  <c:v>Less than 3 months</c:v>
                </c:pt>
                <c:pt idx="3">
                  <c:v>Over 1 year</c:v>
                </c:pt>
                <c:pt idx="4">
                  <c:v>Over 2 years</c:v>
                </c:pt>
                <c:pt idx="5">
                  <c:v>Prefer not to say</c:v>
                </c:pt>
              </c:strCache>
            </c:strRef>
          </c:cat>
          <c:val>
            <c:numRef>
              <c:f>'Demographic Information'!$B$30:$B$36</c:f>
              <c:numCache>
                <c:formatCode>0%</c:formatCode>
                <c:ptCount val="6"/>
                <c:pt idx="0">
                  <c:v>5.7851239669421489E-2</c:v>
                </c:pt>
                <c:pt idx="1">
                  <c:v>0.12396694214876033</c:v>
                </c:pt>
                <c:pt idx="2">
                  <c:v>2.0661157024793389E-2</c:v>
                </c:pt>
                <c:pt idx="3">
                  <c:v>0.47520661157024796</c:v>
                </c:pt>
                <c:pt idx="4">
                  <c:v>0.2975206611570248</c:v>
                </c:pt>
                <c:pt idx="5">
                  <c:v>2.4793388429752067E-2</c:v>
                </c:pt>
              </c:numCache>
            </c:numRef>
          </c:val>
          <c:extLst>
            <c:ext xmlns:c16="http://schemas.microsoft.com/office/drawing/2014/chart" uri="{C3380CC4-5D6E-409C-BE32-E72D297353CC}">
              <c16:uniqueId val="{0000000C-F79D-47E9-A8D2-08AF67AB2224}"/>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[SMP Alliance Engagement Survey_ Autumn 2022(31.01.23) (5).xlsx]Demographic Information!PivotTable7</c:name>
    <c:fmtId val="1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doughnutChart>
        <c:varyColors val="1"/>
        <c:ser>
          <c:idx val="0"/>
          <c:order val="0"/>
          <c:tx>
            <c:strRef>
              <c:f>'Demographic Information'!$B$15</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39-4DB7-9D9F-D98528EF2C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39-4DB7-9D9F-D98528EF2C5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39-4DB7-9D9F-D98528EF2C5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39-4DB7-9D9F-D98528EF2C5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C39-4DB7-9D9F-D98528EF2C5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'Demographic Information'!$A$16:$A$21</c:f>
              <c:strCache>
                <c:ptCount val="5"/>
                <c:pt idx="0">
                  <c:v>Permanant full-time</c:v>
                </c:pt>
                <c:pt idx="1">
                  <c:v>Permanent part-time</c:v>
                </c:pt>
                <c:pt idx="2">
                  <c:v>Prefer not to say</c:v>
                </c:pt>
                <c:pt idx="3">
                  <c:v>Contractor full-time </c:v>
                </c:pt>
                <c:pt idx="4">
                  <c:v>Contractor part-time</c:v>
                </c:pt>
              </c:strCache>
            </c:strRef>
          </c:cat>
          <c:val>
            <c:numRef>
              <c:f>'Demographic Information'!$B$16:$B$21</c:f>
              <c:numCache>
                <c:formatCode>0%</c:formatCode>
                <c:ptCount val="5"/>
                <c:pt idx="0">
                  <c:v>0.80165289256198347</c:v>
                </c:pt>
                <c:pt idx="1">
                  <c:v>8.2644628099173556E-2</c:v>
                </c:pt>
                <c:pt idx="2">
                  <c:v>4.9586776859504134E-2</c:v>
                </c:pt>
                <c:pt idx="3">
                  <c:v>4.9586776859504134E-2</c:v>
                </c:pt>
                <c:pt idx="4">
                  <c:v>1.6528925619834711E-2</c:v>
                </c:pt>
              </c:numCache>
            </c:numRef>
          </c:val>
          <c:extLst>
            <c:ext xmlns:c16="http://schemas.microsoft.com/office/drawing/2014/chart" uri="{C3380CC4-5D6E-409C-BE32-E72D297353CC}">
              <c16:uniqueId val="{0000000A-2C39-4DB7-9D9F-D98528EF2C5F}"/>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Demographic!$H$1</c:f>
              <c:strCache>
                <c:ptCount val="1"/>
                <c:pt idx="0">
                  <c:v>Count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Demographic!$G$2:$G$12</c:f>
              <c:strCache>
                <c:ptCount val="11"/>
                <c:pt idx="0">
                  <c:v>Manager, Team Leader or Supervisory</c:v>
                </c:pt>
                <c:pt idx="1">
                  <c:v>Consultant, Professional or Technical Specialist</c:v>
                </c:pt>
                <c:pt idx="2">
                  <c:v>Executive, Leadership or Senior Management</c:v>
                </c:pt>
                <c:pt idx="3">
                  <c:v>Support or Administrative</c:v>
                </c:pt>
                <c:pt idx="4">
                  <c:v>Prefer not to say</c:v>
                </c:pt>
                <c:pt idx="5">
                  <c:v>Graduate / Trainee / Apprentice</c:v>
                </c:pt>
                <c:pt idx="6">
                  <c:v>Project Manager</c:v>
                </c:pt>
                <c:pt idx="7">
                  <c:v>Supply Chain</c:v>
                </c:pt>
                <c:pt idx="8">
                  <c:v>Planner</c:v>
                </c:pt>
                <c:pt idx="9">
                  <c:v>CAD</c:v>
                </c:pt>
                <c:pt idx="10">
                  <c:v>Operative</c:v>
                </c:pt>
              </c:strCache>
            </c:strRef>
          </c:cat>
          <c:val>
            <c:numRef>
              <c:f>Demographic!$H$2:$H$12</c:f>
              <c:numCache>
                <c:formatCode>General</c:formatCode>
                <c:ptCount val="11"/>
                <c:pt idx="0">
                  <c:v>101</c:v>
                </c:pt>
                <c:pt idx="1">
                  <c:v>60</c:v>
                </c:pt>
                <c:pt idx="2">
                  <c:v>40</c:v>
                </c:pt>
                <c:pt idx="3">
                  <c:v>22</c:v>
                </c:pt>
                <c:pt idx="4">
                  <c:v>10</c:v>
                </c:pt>
                <c:pt idx="5">
                  <c:v>4</c:v>
                </c:pt>
                <c:pt idx="6">
                  <c:v>1</c:v>
                </c:pt>
                <c:pt idx="7">
                  <c:v>1</c:v>
                </c:pt>
                <c:pt idx="8">
                  <c:v>1</c:v>
                </c:pt>
                <c:pt idx="9">
                  <c:v>1</c:v>
                </c:pt>
                <c:pt idx="10">
                  <c:v>1</c:v>
                </c:pt>
              </c:numCache>
            </c:numRef>
          </c:val>
          <c:extLst>
            <c:ext xmlns:c16="http://schemas.microsoft.com/office/drawing/2014/chart" uri="{C3380CC4-5D6E-409C-BE32-E72D297353CC}">
              <c16:uniqueId val="{00000000-6E7B-4088-B0AE-1F044961AEB8}"/>
            </c:ext>
          </c:extLst>
        </c:ser>
        <c:dLbls>
          <c:showLegendKey val="0"/>
          <c:showVal val="1"/>
          <c:showCatName val="0"/>
          <c:showSerName val="0"/>
          <c:showPercent val="0"/>
          <c:showBubbleSize val="0"/>
        </c:dLbls>
        <c:gapWidth val="100"/>
        <c:axId val="1217663208"/>
        <c:axId val="1217661240"/>
      </c:barChart>
      <c:catAx>
        <c:axId val="1217663208"/>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1240"/>
        <c:crosses val="autoZero"/>
        <c:auto val="1"/>
        <c:lblAlgn val="ctr"/>
        <c:lblOffset val="100"/>
        <c:noMultiLvlLbl val="0"/>
      </c:catAx>
      <c:valAx>
        <c:axId val="121766124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3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7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Demographic!$B$1</c:f>
              <c:strCache>
                <c:ptCount val="1"/>
                <c:pt idx="0">
                  <c:v>Count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Demographic!$A$2:$A$12</c:f>
              <c:strCache>
                <c:ptCount val="11"/>
                <c:pt idx="0">
                  <c:v>Alliance Hub</c:v>
                </c:pt>
                <c:pt idx="1">
                  <c:v>Prefer not to say</c:v>
                </c:pt>
                <c:pt idx="2">
                  <c:v>M3 J9-14</c:v>
                </c:pt>
                <c:pt idx="3">
                  <c:v>M6 J21a-26</c:v>
                </c:pt>
                <c:pt idx="4">
                  <c:v>EA / PRS</c:v>
                </c:pt>
                <c:pt idx="5">
                  <c:v>M40/42 Interchange</c:v>
                </c:pt>
                <c:pt idx="6">
                  <c:v>SVD</c:v>
                </c:pt>
                <c:pt idx="7">
                  <c:v>M62 J20-25</c:v>
                </c:pt>
                <c:pt idx="8">
                  <c:v>M6 J4-10a</c:v>
                </c:pt>
                <c:pt idx="9">
                  <c:v>M62 DHS J25-30</c:v>
                </c:pt>
                <c:pt idx="10">
                  <c:v>M4 / M5</c:v>
                </c:pt>
              </c:strCache>
            </c:strRef>
          </c:cat>
          <c:val>
            <c:numRef>
              <c:f>Demographic!$B$2:$B$12</c:f>
              <c:numCache>
                <c:formatCode>General</c:formatCode>
                <c:ptCount val="11"/>
                <c:pt idx="0">
                  <c:v>79</c:v>
                </c:pt>
                <c:pt idx="1">
                  <c:v>26</c:v>
                </c:pt>
                <c:pt idx="2">
                  <c:v>25</c:v>
                </c:pt>
                <c:pt idx="3">
                  <c:v>23</c:v>
                </c:pt>
                <c:pt idx="4">
                  <c:v>20</c:v>
                </c:pt>
                <c:pt idx="5">
                  <c:v>17</c:v>
                </c:pt>
                <c:pt idx="6">
                  <c:v>16</c:v>
                </c:pt>
                <c:pt idx="7">
                  <c:v>12</c:v>
                </c:pt>
                <c:pt idx="8">
                  <c:v>12</c:v>
                </c:pt>
                <c:pt idx="9">
                  <c:v>9</c:v>
                </c:pt>
                <c:pt idx="10">
                  <c:v>3</c:v>
                </c:pt>
              </c:numCache>
            </c:numRef>
          </c:val>
          <c:extLst>
            <c:ext xmlns:c16="http://schemas.microsoft.com/office/drawing/2014/chart" uri="{C3380CC4-5D6E-409C-BE32-E72D297353CC}">
              <c16:uniqueId val="{00000000-07BE-4BC6-AD62-F419D94A2D40}"/>
            </c:ext>
          </c:extLst>
        </c:ser>
        <c:dLbls>
          <c:showLegendKey val="0"/>
          <c:showVal val="1"/>
          <c:showCatName val="0"/>
          <c:showSerName val="0"/>
          <c:showPercent val="0"/>
          <c:showBubbleSize val="0"/>
        </c:dLbls>
        <c:gapWidth val="100"/>
        <c:axId val="1217663208"/>
        <c:axId val="1217661240"/>
      </c:barChart>
      <c:catAx>
        <c:axId val="1217663208"/>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1240"/>
        <c:crosses val="autoZero"/>
        <c:auto val="1"/>
        <c:lblAlgn val="ctr"/>
        <c:lblOffset val="100"/>
        <c:noMultiLvlLbl val="0"/>
      </c:catAx>
      <c:valAx>
        <c:axId val="121766124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3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7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Demographic!$E$1</c:f>
              <c:strCache>
                <c:ptCount val="1"/>
                <c:pt idx="0">
                  <c:v>Count</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Demographic!$D$2:$D$11</c:f>
              <c:strCache>
                <c:ptCount val="10"/>
                <c:pt idx="0">
                  <c:v>WSP</c:v>
                </c:pt>
                <c:pt idx="1">
                  <c:v>Costain</c:v>
                </c:pt>
                <c:pt idx="2">
                  <c:v>Jacobs</c:v>
                </c:pt>
                <c:pt idx="3">
                  <c:v>Balfour Beatty</c:v>
                </c:pt>
                <c:pt idx="4">
                  <c:v>Prefer not to say</c:v>
                </c:pt>
                <c:pt idx="5">
                  <c:v>National Highways</c:v>
                </c:pt>
                <c:pt idx="6">
                  <c:v>Supplier Network partner</c:v>
                </c:pt>
                <c:pt idx="7">
                  <c:v>BAM</c:v>
                </c:pt>
                <c:pt idx="8">
                  <c:v>Morgan Sindall</c:v>
                </c:pt>
                <c:pt idx="9">
                  <c:v>Fluor</c:v>
                </c:pt>
              </c:strCache>
            </c:strRef>
          </c:cat>
          <c:val>
            <c:numRef>
              <c:f>Demographic!$E$2:$E$11</c:f>
              <c:numCache>
                <c:formatCode>General</c:formatCode>
                <c:ptCount val="10"/>
                <c:pt idx="0">
                  <c:v>37</c:v>
                </c:pt>
                <c:pt idx="1">
                  <c:v>35</c:v>
                </c:pt>
                <c:pt idx="2">
                  <c:v>30</c:v>
                </c:pt>
                <c:pt idx="3">
                  <c:v>26</c:v>
                </c:pt>
                <c:pt idx="4">
                  <c:v>25</c:v>
                </c:pt>
                <c:pt idx="5">
                  <c:v>23</c:v>
                </c:pt>
                <c:pt idx="6">
                  <c:v>20</c:v>
                </c:pt>
                <c:pt idx="7">
                  <c:v>18</c:v>
                </c:pt>
                <c:pt idx="8">
                  <c:v>17</c:v>
                </c:pt>
                <c:pt idx="9">
                  <c:v>11</c:v>
                </c:pt>
              </c:numCache>
            </c:numRef>
          </c:val>
          <c:extLst>
            <c:ext xmlns:c16="http://schemas.microsoft.com/office/drawing/2014/chart" uri="{C3380CC4-5D6E-409C-BE32-E72D297353CC}">
              <c16:uniqueId val="{00000000-B61F-42DE-8A72-C6E9CDBC32A5}"/>
            </c:ext>
          </c:extLst>
        </c:ser>
        <c:dLbls>
          <c:showLegendKey val="0"/>
          <c:showVal val="1"/>
          <c:showCatName val="0"/>
          <c:showSerName val="0"/>
          <c:showPercent val="0"/>
          <c:showBubbleSize val="0"/>
        </c:dLbls>
        <c:gapWidth val="100"/>
        <c:axId val="1217663208"/>
        <c:axId val="1217661240"/>
      </c:barChart>
      <c:catAx>
        <c:axId val="1217663208"/>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1240"/>
        <c:crosses val="autoZero"/>
        <c:auto val="1"/>
        <c:lblAlgn val="ctr"/>
        <c:lblOffset val="100"/>
        <c:noMultiLvlLbl val="0"/>
      </c:catAx>
      <c:valAx>
        <c:axId val="121766124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2"/>
                </a:solidFill>
                <a:latin typeface="+mn-lt"/>
                <a:ea typeface="+mn-ea"/>
                <a:cs typeface="+mn-cs"/>
              </a:defRPr>
            </a:pPr>
            <a:endParaRPr lang="en-US"/>
          </a:p>
        </c:txPr>
        <c:crossAx val="1217663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700"/>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'Demographic Analysis'!$C$23:$C$25</cx:f>
        <cx:lvl ptCount="3">
          <cx:pt idx="0">Yes</cx:pt>
          <cx:pt idx="1">No</cx:pt>
          <cx:pt idx="2">Prefer not to say</cx:pt>
        </cx:lvl>
      </cx:strDim>
      <cx:numDim type="size">
        <cx:f>'Demographic Analysis'!$E$23:$E$25</cx:f>
        <cx:lvl ptCount="3" formatCode="0%">
          <cx:pt idx="0">0.8223140495867769</cx:pt>
          <cx:pt idx="1">0.14462809917355371</cx:pt>
          <cx:pt idx="2">0.033057851239669422</cx:pt>
        </cx:lvl>
      </cx:numDim>
    </cx:data>
  </cx:chartData>
  <cx:chart>
    <cx:plotArea>
      <cx:plotAreaRegion>
        <cx:series layoutId="sunburst" uniqueId="{98D9588E-D13C-4181-B3DE-CD0DE2A02948}">
          <cx:dataPt idx="1">
            <cx:spPr>
              <a:solidFill>
                <a:srgbClr val="F79646"/>
              </a:solidFill>
            </cx:spPr>
          </cx:dataPt>
          <cx:dataLabels pos="ctr">
            <cx:txPr>
              <a:bodyPr spcFirstLastPara="1" vertOverflow="ellipsis" horzOverflow="overflow" wrap="square" lIns="0" tIns="0" rIns="0" bIns="0" anchor="ctr" anchorCtr="1"/>
              <a:lstStyle/>
              <a:p>
                <a:pPr algn="ctr" rtl="0">
                  <a:defRPr sz="800" b="1"/>
                </a:pPr>
                <a:endParaRPr lang="en-US" sz="800" b="1" i="0" u="none" strike="noStrike" baseline="0">
                  <a:solidFill>
                    <a:sysClr val="window" lastClr="FFFFFF"/>
                  </a:solidFill>
                  <a:latin typeface="Calibri" panose="020F0502020204030204"/>
                </a:endParaRPr>
              </a:p>
            </cx:txPr>
            <cx:visibility seriesName="0" categoryName="1" value="0"/>
            <cx:dataLabel idx="0">
              <cx:visibility seriesName="0" categoryName="0" value="1"/>
              <cx:separator>, </cx:separator>
            </cx:dataLabel>
            <cx:dataLabel idx="1">
              <cx:visibility seriesName="0" categoryName="0" value="1"/>
              <cx:separator>, </cx:separator>
            </cx:dataLabel>
            <cx:dataLabel idx="2">
              <cx:visibility seriesName="0" categoryName="0" value="1"/>
              <cx:separator>, </cx:separator>
            </cx:dataLabel>
          </cx:dataLabels>
          <cx:dataId val="0"/>
        </cx:series>
      </cx:plotAreaRegion>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srgbClr val="1F497D"/>
            </a:solidFill>
            <a:latin typeface="Calibri"/>
          </a:endParaRPr>
        </a:p>
      </cx:txPr>
    </cx:legend>
  </cx:chart>
  <cx:spPr>
    <a:ln>
      <a:no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'Demographic Analysis'!$C$30:$C$32</cx:f>
        <cx:lvl ptCount="3">
          <cx:pt idx="0">Female</cx:pt>
          <cx:pt idx="1">Male</cx:pt>
          <cx:pt idx="2">Prefer not to say</cx:pt>
        </cx:lvl>
      </cx:strDim>
      <cx:numDim type="size">
        <cx:f>'Demographic Analysis'!$E$30:$E$32</cx:f>
        <cx:lvl ptCount="3" formatCode="0%">
          <cx:pt idx="0">0.24793388429752067</cx:pt>
          <cx:pt idx="1">0.7024793388429752</cx:pt>
          <cx:pt idx="2">0.049586776859504134</cx:pt>
        </cx:lvl>
      </cx:numDim>
    </cx:data>
  </cx:chartData>
  <cx:chart>
    <cx:plotArea>
      <cx:plotAreaRegion>
        <cx:series layoutId="sunburst" uniqueId="{98D9588E-D13C-4181-B3DE-CD0DE2A02948}">
          <cx:dataPt idx="0">
            <cx:spPr>
              <a:solidFill>
                <a:srgbClr val="F79646"/>
              </a:solidFill>
            </cx:spPr>
          </cx:dataPt>
          <cx:dataPt idx="1">
            <cx:spPr>
              <a:solidFill>
                <a:srgbClr val="4F81BD"/>
              </a:solidFill>
            </cx:spPr>
          </cx:dataPt>
          <cx:dataLabels pos="ctr">
            <cx:txPr>
              <a:bodyPr spcFirstLastPara="1" vertOverflow="ellipsis" horzOverflow="overflow" wrap="square" lIns="0" tIns="0" rIns="0" bIns="0" anchor="ctr" anchorCtr="1"/>
              <a:lstStyle/>
              <a:p>
                <a:pPr algn="ctr" rtl="0">
                  <a:defRPr sz="800" b="1"/>
                </a:pPr>
                <a:endParaRPr lang="en-US" sz="800" b="1" i="0" u="none" strike="noStrike" baseline="0">
                  <a:solidFill>
                    <a:sysClr val="window" lastClr="FFFFFF"/>
                  </a:solidFill>
                  <a:latin typeface="Calibri" panose="020F0502020204030204"/>
                </a:endParaRPr>
              </a:p>
            </cx:txPr>
            <cx:visibility seriesName="0" categoryName="1" value="0"/>
            <cx:dataLabel idx="0">
              <cx:visibility seriesName="0" categoryName="0" value="1"/>
              <cx:separator>, </cx:separator>
            </cx:dataLabel>
            <cx:dataLabel idx="1">
              <cx:visibility seriesName="0" categoryName="0" value="1"/>
              <cx:separator>, </cx:separator>
            </cx:dataLabel>
            <cx:dataLabel idx="2">
              <cx:visibility seriesName="0" categoryName="0" value="1"/>
              <cx:separator>, </cx:separator>
            </cx:dataLabel>
          </cx:dataLabels>
          <cx:dataId val="0"/>
        </cx:series>
      </cx:plotAreaRegion>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srgbClr val="1F497D"/>
            </a:solidFill>
            <a:latin typeface="Calibri"/>
          </a:endParaRPr>
        </a:p>
      </cx:txPr>
    </cx:legend>
  </cx:chart>
  <cx:spPr>
    <a:ln>
      <a:no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'Demographic Analysis'!$C$72:$C$75</cx:f>
        <cx:lvl ptCount="4">
          <cx:pt idx="0">20+</cx:pt>
          <cx:pt idx="1">30+</cx:pt>
          <cx:pt idx="2">40+</cx:pt>
          <cx:pt idx="3">50+</cx:pt>
        </cx:lvl>
      </cx:strDim>
      <cx:numDim type="size">
        <cx:f>'Demographic Analysis'!$E$72:$E$75</cx:f>
        <cx:lvl ptCount="4" formatCode="0%">
          <cx:pt idx="0">0.086776859504132234</cx:pt>
          <cx:pt idx="1">0.20661157024793389</cx:pt>
          <cx:pt idx="2">0.33884297520661155</cx:pt>
          <cx:pt idx="3">0.32231404958677684</cx:pt>
        </cx:lvl>
      </cx:numDim>
    </cx:data>
  </cx:chartData>
  <cx:chart>
    <cx:plotArea>
      <cx:plotAreaRegion>
        <cx:series layoutId="sunburst" uniqueId="{98D9588E-D13C-4181-B3DE-CD0DE2A02948}">
          <cx:dataLabels pos="ctr">
            <cx:txPr>
              <a:bodyPr spcFirstLastPara="1" vertOverflow="ellipsis" horzOverflow="overflow" wrap="square" lIns="0" tIns="0" rIns="0" bIns="0" anchor="ctr" anchorCtr="1"/>
              <a:lstStyle/>
              <a:p>
                <a:pPr algn="ctr" rtl="0">
                  <a:defRPr sz="800" b="1"/>
                </a:pPr>
                <a:endParaRPr lang="en-US" sz="800" b="1" i="0" u="none" strike="noStrike" baseline="0">
                  <a:solidFill>
                    <a:sysClr val="window" lastClr="FFFFFF"/>
                  </a:solidFill>
                  <a:latin typeface="Calibri" panose="020F0502020204030204"/>
                </a:endParaRPr>
              </a:p>
            </cx:txPr>
            <cx:visibility seriesName="0" categoryName="1" value="0"/>
            <cx:dataLabel idx="0">
              <cx:visibility seriesName="0" categoryName="0" value="1"/>
              <cx:separator>, </cx:separator>
            </cx:dataLabel>
            <cx:dataLabel idx="1">
              <cx:visibility seriesName="0" categoryName="0" value="1"/>
              <cx:separator>, </cx:separator>
            </cx:dataLabel>
            <cx:dataLabel idx="2">
              <cx:visibility seriesName="0" categoryName="0" value="1"/>
              <cx:separator>, </cx:separator>
            </cx:dataLabel>
            <cx:dataLabel idx="3">
              <cx:txPr>
                <a:bodyPr spcFirstLastPara="1" vertOverflow="ellipsis" horzOverflow="overflow" wrap="square" lIns="0" tIns="0" rIns="0" bIns="0" anchor="ctr" anchorCtr="1"/>
                <a:lstStyle/>
                <a:p>
                  <a:pPr algn="ctr" rtl="0">
                    <a:defRPr/>
                  </a:pPr>
                  <a:r>
                    <a:rPr lang="en-US" sz="800" b="1" i="0" u="none" strike="noStrike" baseline="0">
                      <a:solidFill>
                        <a:sysClr val="window" lastClr="FFFFFF"/>
                      </a:solidFill>
                      <a:latin typeface="Calibri" panose="020F0502020204030204"/>
                    </a:rPr>
                    <a:t>32%</a:t>
                  </a:r>
                </a:p>
              </cx:txPr>
              <cx:visibility seriesName="0" categoryName="0" value="1"/>
              <cx:separator>, </cx:separator>
            </cx:dataLabel>
          </cx:dataLabels>
          <cx:dataId val="0"/>
        </cx:series>
      </cx:plotAreaRegion>
    </cx:plotArea>
    <cx:legend pos="b" align="ctr" overlay="0">
      <cx:txPr>
        <a:bodyPr spcFirstLastPara="1" vertOverflow="ellipsis" horzOverflow="overflow" wrap="square" lIns="0" tIns="0" rIns="0" bIns="0" anchor="ctr" anchorCtr="1"/>
        <a:lstStyle/>
        <a:p>
          <a:pPr algn="ctr" rtl="0">
            <a:defRPr sz="600"/>
          </a:pPr>
          <a:endParaRPr lang="en-US" sz="600" b="0" i="0" u="none" strike="noStrike" baseline="0">
            <a:solidFill>
              <a:srgbClr val="1F497D"/>
            </a:solidFill>
            <a:latin typeface="Calibri"/>
          </a:endParaRPr>
        </a:p>
      </cx:txPr>
    </cx:legend>
  </cx:chart>
  <cx:spPr>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85">
  <cs:axisTitle>
    <cs:lnRef idx="0"/>
    <cs:fillRef idx="0"/>
    <cs:effectRef idx="0"/>
    <cs:fontRef idx="minor">
      <a:schemeClr val="tx2"/>
    </cs:fontRef>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85">
  <cs:axisTitle>
    <cs:lnRef idx="0"/>
    <cs:fillRef idx="0"/>
    <cs:effectRef idx="0"/>
    <cs:fontRef idx="minor">
      <a:schemeClr val="tx2"/>
    </cs:fontRef>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385">
  <cs:axisTitle>
    <cs:lnRef idx="0"/>
    <cs:fillRef idx="0"/>
    <cs:effectRef idx="0"/>
    <cs:fontRef idx="minor">
      <a:schemeClr val="tx2"/>
    </cs:fontRef>
    <cs:defRPr sz="1197"/>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cs:chartArea>
  <cs:dataLabel>
    <cs:lnRef idx="0"/>
    <cs:fillRef idx="0"/>
    <cs:effectRef idx="0"/>
    <cs:fontRef idx="minor">
      <a:schemeClr val="lt1"/>
    </cs:fontRef>
    <cs:defRPr sz="1197"/>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1197"/>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2128"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85">
  <cs:axisTitle>
    <cs:lnRef idx="0"/>
    <cs:fillRef idx="0"/>
    <cs:effectRef idx="0"/>
    <cs:fontRef idx="minor">
      <a:schemeClr val="tx2"/>
    </cs:fontRef>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3_C82F9C10.xml><?xml version="1.0" encoding="utf-8"?>
<p188:cmLst xmlns:a="http://schemas.openxmlformats.org/drawingml/2006/main" xmlns:r="http://schemas.openxmlformats.org/officeDocument/2006/relationships" xmlns:p188="http://schemas.microsoft.com/office/powerpoint/2018/8/main">
  <p188:cm id="{C9D5F15A-EB65-48C5-88CB-E3299C369B7B}" authorId="{C16AACD2-6A59-3DD6-11F4-0B5DCF0BB900}" created="2023-01-09T10:17:29.624">
    <pc:sldMkLst xmlns:pc="http://schemas.microsoft.com/office/powerpoint/2013/main/command">
      <pc:docMk/>
      <pc:sldMk cId="3358563344" sldId="259"/>
    </pc:sldMkLst>
    <p188:txBody>
      <a:bodyPr/>
      <a:lstStyle/>
      <a:p>
        <a:r>
          <a:rPr lang="en-GB"/>
          <a:t>Missing the slide that details the 'Engagement' questions that will feature in future surveys and what the overall NPS is as a baseline</a:t>
        </a:r>
      </a:p>
    </p188:txBody>
  </p188:cm>
  <p188:cm id="{6BF240D3-D7BF-452D-A09A-495D23DDC47E}" authorId="{C16AACD2-6A59-3DD6-11F4-0B5DCF0BB900}" created="2023-01-09T10:19:16.424">
    <pc:sldMkLst xmlns:pc="http://schemas.microsoft.com/office/powerpoint/2013/main/command">
      <pc:docMk/>
      <pc:sldMk cId="3358563344" sldId="259"/>
    </pc:sldMkLst>
    <p188:txBody>
      <a:bodyPr/>
      <a:lstStyle/>
      <a:p>
        <a:r>
          <a:rPr lang="en-GB"/>
          <a:t>This whole pack is focused on 'Insight' we have lost the actual survey results. For example where does it show what we scored for each question and what % was Positive, Neutral, Negative - we have had this in previous versions</a:t>
        </a:r>
      </a:p>
    </p188:txBody>
  </p188:cm>
  <p188:cm id="{96A1EF16-37F5-4725-9249-5BED6F00DB56}" authorId="{C16AACD2-6A59-3DD6-11F4-0B5DCF0BB900}" created="2023-01-09T10:36:53.644">
    <pc:sldMkLst xmlns:pc="http://schemas.microsoft.com/office/powerpoint/2013/main/command">
      <pc:docMk/>
      <pc:sldMk cId="3358563344" sldId="259"/>
    </pc:sldMkLst>
    <p188:txBody>
      <a:bodyPr/>
      <a:lstStyle/>
      <a:p>
        <a:r>
          <a:rPr lang="en-GB"/>
          <a:t>I gave feedback following the ALT presentation that we have been asked to align the areas to improve to the Alliance Values - We have had this in a previous slide pack</a:t>
        </a:r>
      </a:p>
    </p188:txBody>
  </p188:cm>
</p188:cmLst>
</file>

<file path=ppt/comments/modernComment_11FC_8506C65B.xml><?xml version="1.0" encoding="utf-8"?>
<p188:cmLst xmlns:a="http://schemas.openxmlformats.org/drawingml/2006/main" xmlns:r="http://schemas.openxmlformats.org/officeDocument/2006/relationships" xmlns:p188="http://schemas.microsoft.com/office/powerpoint/2018/8/main">
  <p188:cm id="{E35BCCAE-01FA-4883-99A7-358D8BC12DE8}" authorId="{E128264C-CD63-6D25-1172-17932BB0B7C6}" created="2023-01-30T14:11:37.280">
    <ac:deMkLst xmlns:ac="http://schemas.microsoft.com/office/drawing/2013/main/command">
      <pc:docMk xmlns:pc="http://schemas.microsoft.com/office/powerpoint/2013/main/command"/>
      <pc:sldMk xmlns:pc="http://schemas.microsoft.com/office/powerpoint/2013/main/command" cId="2231813723" sldId="4604"/>
      <ac:graphicFrameMk id="55" creationId="{E113ADE9-9D5D-651A-46D3-D8B7A4B55AB9}"/>
    </ac:deMkLst>
    <p188:txBody>
      <a:bodyPr/>
      <a:lstStyle/>
      <a:p>
        <a:r>
          <a:rPr lang="en-US"/>
          <a:t>Add where do you work from and role charts</a:t>
        </a:r>
      </a:p>
    </p188:txBody>
  </p188:cm>
  <p188:cm id="{2C8B4758-B585-4527-A04C-8FF01071FEC1}" authorId="{E128264C-CD63-6D25-1172-17932BB0B7C6}" created="2023-01-30T14:12:01.766">
    <ac:deMkLst xmlns:ac="http://schemas.microsoft.com/office/drawing/2013/main/command">
      <pc:docMk xmlns:pc="http://schemas.microsoft.com/office/powerpoint/2013/main/command"/>
      <pc:sldMk xmlns:pc="http://schemas.microsoft.com/office/powerpoint/2013/main/command" cId="2231813723" sldId="4604"/>
      <ac:graphicFrameMk id="55" creationId="{E113ADE9-9D5D-651A-46D3-D8B7A4B55AB9}"/>
    </ac:deMkLst>
    <p188:txBody>
      <a:bodyPr/>
      <a:lstStyle/>
      <a:p>
        <a:r>
          <a:rPr lang="en-US"/>
          <a:t>Role &amp; Ethnicity to be Bar charts, the rest Pie charts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77F92CB-7B22-4B19-8043-C7DC223868FC}" type="datetimeFigureOut">
              <a:rPr lang="en-GB" smtClean="0"/>
              <a:t>29/03/2023</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944B73D-144E-4479-B300-F3AE3BB680C9}" type="slidenum">
              <a:rPr lang="en-GB" smtClean="0"/>
              <a:t>‹#›</a:t>
            </a:fld>
            <a:endParaRPr lang="en-GB"/>
          </a:p>
        </p:txBody>
      </p:sp>
    </p:spTree>
    <p:extLst>
      <p:ext uri="{BB962C8B-B14F-4D97-AF65-F5344CB8AC3E}">
        <p14:creationId xmlns:p14="http://schemas.microsoft.com/office/powerpoint/2010/main" val="537317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FD040E-7AD8-4C4C-86BB-E8D9B12A518D}" type="slidenum">
              <a:rPr lang="en-GB" smtClean="0"/>
              <a:t>1</a:t>
            </a:fld>
            <a:endParaRPr lang="en-GB" dirty="0"/>
          </a:p>
        </p:txBody>
      </p:sp>
    </p:spTree>
    <p:extLst>
      <p:ext uri="{BB962C8B-B14F-4D97-AF65-F5344CB8AC3E}">
        <p14:creationId xmlns:p14="http://schemas.microsoft.com/office/powerpoint/2010/main" val="2572240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15</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31024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10340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50365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8672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1927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88566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07739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7387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lang="en-GB"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2995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FD040E-7AD8-4C4C-86BB-E8D9B12A518D}" type="slidenum">
              <a:rPr lang="en-GB" smtClean="0"/>
              <a:t>2</a:t>
            </a:fld>
            <a:endParaRPr lang="en-GB" dirty="0"/>
          </a:p>
        </p:txBody>
      </p:sp>
    </p:spTree>
    <p:extLst>
      <p:ext uri="{BB962C8B-B14F-4D97-AF65-F5344CB8AC3E}">
        <p14:creationId xmlns:p14="http://schemas.microsoft.com/office/powerpoint/2010/main" val="3068969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74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34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FD040E-7AD8-4C4C-86BB-E8D9B12A518D}" type="slidenum">
              <a:rPr lang="en-GB" smtClean="0"/>
              <a:t>10</a:t>
            </a:fld>
            <a:endParaRPr lang="en-GB" dirty="0"/>
          </a:p>
        </p:txBody>
      </p:sp>
    </p:spTree>
    <p:extLst>
      <p:ext uri="{BB962C8B-B14F-4D97-AF65-F5344CB8AC3E}">
        <p14:creationId xmlns:p14="http://schemas.microsoft.com/office/powerpoint/2010/main" val="285211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1321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670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C93F64-BCA8-4EE5-B3C5-C5BDD3E58482}" type="slidenum">
              <a:rPr kumimoji="0" lang="en-GB" sz="12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954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EFD040E-7AD8-4C4C-86BB-E8D9B12A518D}" type="slidenum">
              <a:rPr lang="en-GB" smtClean="0"/>
              <a:t>14</a:t>
            </a:fld>
            <a:endParaRPr lang="en-GB" dirty="0"/>
          </a:p>
        </p:txBody>
      </p:sp>
    </p:spTree>
    <p:extLst>
      <p:ext uri="{BB962C8B-B14F-4D97-AF65-F5344CB8AC3E}">
        <p14:creationId xmlns:p14="http://schemas.microsoft.com/office/powerpoint/2010/main" val="584300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008BCB"/>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5DE8D85-08C5-4FD7-BA5D-CCC15B3ED58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880" b="-6"/>
          <a:stretch/>
        </p:blipFill>
        <p:spPr>
          <a:xfrm>
            <a:off x="-6000" y="1296365"/>
            <a:ext cx="12204000" cy="5568383"/>
          </a:xfrm>
          <a:prstGeom prst="rect">
            <a:avLst/>
          </a:prstGeom>
        </p:spPr>
      </p:pic>
      <p:sp>
        <p:nvSpPr>
          <p:cNvPr id="2" name="Title 1"/>
          <p:cNvSpPr>
            <a:spLocks noGrp="1"/>
          </p:cNvSpPr>
          <p:nvPr userDrawn="1">
            <p:ph type="ctrTitle" hasCustomPrompt="1"/>
          </p:nvPr>
        </p:nvSpPr>
        <p:spPr>
          <a:xfrm>
            <a:off x="3353753" y="2007605"/>
            <a:ext cx="8285798" cy="2364370"/>
          </a:xfrm>
          <a:prstGeom prst="rect">
            <a:avLst/>
          </a:prstGeom>
        </p:spPr>
        <p:txBody>
          <a:bodyPr anchor="t" anchorCtr="0">
            <a:normAutofit/>
          </a:bodyPr>
          <a:lstStyle>
            <a:lvl1pPr algn="l">
              <a:lnSpc>
                <a:spcPct val="100000"/>
              </a:lnSpc>
              <a:defRPr sz="3800" b="1">
                <a:solidFill>
                  <a:schemeClr val="bg1"/>
                </a:solidFill>
              </a:defRPr>
            </a:lvl1pPr>
          </a:lstStyle>
          <a:p>
            <a:r>
              <a:rPr lang="en-US"/>
              <a:t>Add your main        </a:t>
            </a:r>
            <a:br>
              <a:rPr lang="en-US"/>
            </a:br>
            <a:r>
              <a:rPr lang="en-US"/>
              <a:t>Keep text within the shape.</a:t>
            </a:r>
          </a:p>
        </p:txBody>
      </p:sp>
      <p:sp>
        <p:nvSpPr>
          <p:cNvPr id="3" name="Subtitle 2"/>
          <p:cNvSpPr>
            <a:spLocks noGrp="1"/>
          </p:cNvSpPr>
          <p:nvPr userDrawn="1">
            <p:ph type="subTitle" idx="1" hasCustomPrompt="1"/>
          </p:nvPr>
        </p:nvSpPr>
        <p:spPr>
          <a:xfrm>
            <a:off x="3353753" y="4622539"/>
            <a:ext cx="8285798" cy="1327411"/>
          </a:xfrm>
        </p:spPr>
        <p:txBody>
          <a:bodyPr>
            <a:normAutofit/>
          </a:bodyPr>
          <a:lstStyle>
            <a:lvl1pPr marL="0" indent="0" algn="l">
              <a:lnSpc>
                <a:spcPct val="100000"/>
              </a:lnSpc>
              <a:spcBef>
                <a:spcPts val="0"/>
              </a:spcBef>
              <a:buNone/>
              <a:defRPr sz="28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You can add sub-header</a:t>
            </a:r>
          </a:p>
          <a:p>
            <a:r>
              <a:rPr lang="en-US"/>
              <a:t>information here.</a:t>
            </a:r>
            <a:endParaRPr lang="en-GB"/>
          </a:p>
        </p:txBody>
      </p:sp>
      <p:sp>
        <p:nvSpPr>
          <p:cNvPr id="20" name="Date Placeholder 3">
            <a:extLst>
              <a:ext uri="{FF2B5EF4-FFF2-40B4-BE49-F238E27FC236}">
                <a16:creationId xmlns:a16="http://schemas.microsoft.com/office/drawing/2014/main" id="{D67894DC-124B-4273-99C9-5A16A90A4EAA}"/>
              </a:ext>
            </a:extLst>
          </p:cNvPr>
          <p:cNvSpPr>
            <a:spLocks noGrp="1"/>
          </p:cNvSpPr>
          <p:nvPr userDrawn="1">
            <p:ph type="dt" sz="half" idx="10"/>
          </p:nvPr>
        </p:nvSpPr>
        <p:spPr>
          <a:xfrm>
            <a:off x="210504" y="6254402"/>
            <a:ext cx="2399346" cy="365125"/>
          </a:xfrm>
          <a:prstGeom prst="rect">
            <a:avLst/>
          </a:prstGeom>
        </p:spPr>
        <p:txBody>
          <a:bodyPr/>
          <a:lstStyle>
            <a:lvl1pPr algn="r">
              <a:defRPr sz="1800">
                <a:solidFill>
                  <a:schemeClr val="bg1"/>
                </a:solidFill>
                <a:latin typeface="Arial" panose="020B0604020202020204" pitchFamily="34" charset="0"/>
                <a:cs typeface="Arial" panose="020B0604020202020204" pitchFamily="34" charset="0"/>
              </a:defRPr>
            </a:lvl1pPr>
          </a:lstStyle>
          <a:p>
            <a:endParaRPr lang="en-GB"/>
          </a:p>
        </p:txBody>
      </p:sp>
      <p:sp>
        <p:nvSpPr>
          <p:cNvPr id="6" name="Rectangle 5">
            <a:extLst>
              <a:ext uri="{FF2B5EF4-FFF2-40B4-BE49-F238E27FC236}">
                <a16:creationId xmlns:a16="http://schemas.microsoft.com/office/drawing/2014/main" id="{ACB5B2E2-6719-2C42-9E93-3133E996FA21}"/>
              </a:ext>
            </a:extLst>
          </p:cNvPr>
          <p:cNvSpPr/>
          <p:nvPr userDrawn="1"/>
        </p:nvSpPr>
        <p:spPr>
          <a:xfrm>
            <a:off x="0" y="0"/>
            <a:ext cx="13129550" cy="14236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207EA472-55CD-704B-A6D6-F2FDF099F1F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949" y="163573"/>
            <a:ext cx="4201613" cy="1121217"/>
          </a:xfrm>
          <a:prstGeom prst="rect">
            <a:avLst/>
          </a:prstGeom>
        </p:spPr>
      </p:pic>
    </p:spTree>
    <p:extLst>
      <p:ext uri="{BB962C8B-B14F-4D97-AF65-F5344CB8AC3E}">
        <p14:creationId xmlns:p14="http://schemas.microsoft.com/office/powerpoint/2010/main" val="687213917"/>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4" name="Holder 4"/>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Performance</a:t>
            </a:r>
            <a:r>
              <a:rPr lang="en-GB" spc="3"/>
              <a:t> </a:t>
            </a:r>
            <a:r>
              <a:rPr lang="en-GB"/>
              <a:t>| Section</a:t>
            </a:r>
            <a:r>
              <a:rPr lang="en-GB" spc="6"/>
              <a:t> </a:t>
            </a:r>
            <a:r>
              <a:rPr lang="en-GB" spc="-16"/>
              <a:t>1.</a:t>
            </a:r>
            <a:fld id="{81D60167-4931-47E6-BA6A-407CBD079E47}" type="slidenum">
              <a:rPr spc="-16" smtClean="0"/>
              <a:pPr marL="8145">
                <a:spcBef>
                  <a:spcPts val="51"/>
                </a:spcBef>
              </a:pPr>
              <a:t>‹#›</a:t>
            </a:fld>
            <a:endParaRPr spc="-16"/>
          </a:p>
        </p:txBody>
      </p:sp>
    </p:spTree>
    <p:extLst>
      <p:ext uri="{BB962C8B-B14F-4D97-AF65-F5344CB8AC3E}">
        <p14:creationId xmlns:p14="http://schemas.microsoft.com/office/powerpoint/2010/main" val="266714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863" y="365126"/>
            <a:ext cx="11090275" cy="94238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50863" y="1457934"/>
            <a:ext cx="11090275" cy="4492016"/>
          </a:xfrm>
        </p:spPr>
        <p:txBody>
          <a:body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AE9442CD-F01D-D94C-9931-0131D05C8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
        <p:nvSpPr>
          <p:cNvPr id="5" name="Footer Placeholder 3">
            <a:extLst>
              <a:ext uri="{FF2B5EF4-FFF2-40B4-BE49-F238E27FC236}">
                <a16:creationId xmlns:a16="http://schemas.microsoft.com/office/drawing/2014/main" id="{A1F27389-263D-B647-B420-E2C2F853A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Tree>
    <p:extLst>
      <p:ext uri="{BB962C8B-B14F-4D97-AF65-F5344CB8AC3E}">
        <p14:creationId xmlns:p14="http://schemas.microsoft.com/office/powerpoint/2010/main" val="260592852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863" y="365126"/>
            <a:ext cx="11090275" cy="94238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50863" y="1457934"/>
            <a:ext cx="5292095" cy="4492016"/>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349042" y="1457934"/>
            <a:ext cx="5292095" cy="4492016"/>
          </a:xfrm>
        </p:spPr>
        <p:txBody>
          <a:bodyPr/>
          <a:lstStyle/>
          <a:p>
            <a:pPr lvl="0"/>
            <a:r>
              <a:rPr lang="en-US"/>
              <a:t>Click to edit Master text styles</a:t>
            </a:r>
          </a:p>
          <a:p>
            <a:pPr lvl="1"/>
            <a:r>
              <a:rPr lang="en-US"/>
              <a:t>Second level</a:t>
            </a:r>
          </a:p>
          <a:p>
            <a:pPr lvl="2"/>
            <a:r>
              <a:rPr lang="en-US"/>
              <a:t>Third level</a:t>
            </a:r>
          </a:p>
        </p:txBody>
      </p:sp>
      <p:sp>
        <p:nvSpPr>
          <p:cNvPr id="5" name="Date Placeholder 3">
            <a:extLst>
              <a:ext uri="{FF2B5EF4-FFF2-40B4-BE49-F238E27FC236}">
                <a16:creationId xmlns:a16="http://schemas.microsoft.com/office/drawing/2014/main" id="{A0EF04F7-8023-154D-84D5-3840E8C32E5B}"/>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
        <p:nvSpPr>
          <p:cNvPr id="6" name="Footer Placeholder 3">
            <a:extLst>
              <a:ext uri="{FF2B5EF4-FFF2-40B4-BE49-F238E27FC236}">
                <a16:creationId xmlns:a16="http://schemas.microsoft.com/office/drawing/2014/main" id="{BA422E23-0473-814E-8F36-2FEC09CE5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Tree>
    <p:extLst>
      <p:ext uri="{BB962C8B-B14F-4D97-AF65-F5344CB8AC3E}">
        <p14:creationId xmlns:p14="http://schemas.microsoft.com/office/powerpoint/2010/main" val="1224912958"/>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0863" y="365126"/>
            <a:ext cx="11090275" cy="942382"/>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AB6BDBC1-C983-1D42-A4D2-82C84FE9A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4" name="Footer Placeholder 3">
            <a:extLst>
              <a:ext uri="{FF2B5EF4-FFF2-40B4-BE49-F238E27FC236}">
                <a16:creationId xmlns:a16="http://schemas.microsoft.com/office/drawing/2014/main" id="{5E0042C2-7ECF-6547-8995-5652FC4B3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endParaRPr lang="en-GB"/>
          </a:p>
        </p:txBody>
      </p:sp>
    </p:spTree>
    <p:extLst>
      <p:ext uri="{BB962C8B-B14F-4D97-AF65-F5344CB8AC3E}">
        <p14:creationId xmlns:p14="http://schemas.microsoft.com/office/powerpoint/2010/main" val="360372031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9820A52-D575-8E42-BD20-831328DAFF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
        <p:nvSpPr>
          <p:cNvPr id="3" name="Footer Placeholder 3">
            <a:extLst>
              <a:ext uri="{FF2B5EF4-FFF2-40B4-BE49-F238E27FC236}">
                <a16:creationId xmlns:a16="http://schemas.microsoft.com/office/drawing/2014/main" id="{D963F9BE-3CF0-F942-B536-55CC04FFA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l">
              <a:defRPr sz="1200">
                <a:solidFill>
                  <a:srgbClr val="4A4A4A"/>
                </a:solidFill>
              </a:defRPr>
            </a:lvl1pPr>
          </a:lstStyle>
          <a:p>
            <a:endParaRPr lang="en-GB"/>
          </a:p>
        </p:txBody>
      </p:sp>
    </p:spTree>
    <p:extLst>
      <p:ext uri="{BB962C8B-B14F-4D97-AF65-F5344CB8AC3E}">
        <p14:creationId xmlns:p14="http://schemas.microsoft.com/office/powerpoint/2010/main" val="517364338"/>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93944" y="5545426"/>
            <a:ext cx="1631199" cy="760236"/>
          </a:xfrm>
          <a:prstGeom prst="rect">
            <a:avLst/>
          </a:prstGeom>
        </p:spPr>
      </p:pic>
      <p:sp>
        <p:nvSpPr>
          <p:cNvPr id="2" name="Holder 2"/>
          <p:cNvSpPr>
            <a:spLocks noGrp="1"/>
          </p:cNvSpPr>
          <p:nvPr>
            <p:ph type="ctrTitle"/>
          </p:nvPr>
        </p:nvSpPr>
        <p:spPr>
          <a:xfrm>
            <a:off x="2502689" y="3135271"/>
            <a:ext cx="7186620" cy="6617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6" name="Holder 6"/>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53023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18145" y="943254"/>
            <a:ext cx="11355709" cy="424412"/>
          </a:xfrm>
        </p:spPr>
        <p:txBody>
          <a:bodyPr lIns="0" tIns="0" rIns="0" bIns="0"/>
          <a:lstStyle>
            <a:lvl1pPr>
              <a:defRPr sz="2758" b="1" i="0">
                <a:solidFill>
                  <a:schemeClr val="bg1"/>
                </a:solidFill>
                <a:latin typeface="Helvetica"/>
                <a:cs typeface="Helvetic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6" name="Holder 6"/>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35461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18145" y="943254"/>
            <a:ext cx="11355709" cy="424412"/>
          </a:xfrm>
        </p:spPr>
        <p:txBody>
          <a:bodyPr lIns="0" tIns="0" rIns="0" bIns="0"/>
          <a:lstStyle>
            <a:lvl1pPr>
              <a:defRPr sz="2758" b="1" i="0">
                <a:solidFill>
                  <a:schemeClr val="bg1"/>
                </a:solidFill>
                <a:latin typeface="Helvetica"/>
                <a:cs typeface="Helvetica"/>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7" name="Holder 7"/>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302820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18145" y="943254"/>
            <a:ext cx="11355709" cy="424412"/>
          </a:xfrm>
        </p:spPr>
        <p:txBody>
          <a:bodyPr lIns="0" tIns="0" rIns="0" bIns="0"/>
          <a:lstStyle>
            <a:lvl1pPr>
              <a:defRPr sz="2758" b="1" i="0">
                <a:solidFill>
                  <a:schemeClr val="bg1"/>
                </a:solidFill>
                <a:latin typeface="Helvetica"/>
                <a:cs typeface="Helvetic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5" name="Holder 5"/>
          <p:cNvSpPr>
            <a:spLocks noGrp="1"/>
          </p:cNvSpPr>
          <p:nvPr>
            <p:ph type="sldNum" sz="quarter" idx="7"/>
          </p:nvPr>
        </p:nvSpPr>
        <p:spPr/>
        <p:txBody>
          <a:bodyPr lIns="0" tIns="0" rIns="0" bIns="0"/>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40298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D59EE17-264F-46E5-AA78-9DA92EDAA5A8}"/>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95823"/>
          <a:stretch/>
        </p:blipFill>
        <p:spPr>
          <a:xfrm>
            <a:off x="0" y="0"/>
            <a:ext cx="509286" cy="6858000"/>
          </a:xfrm>
          <a:prstGeom prst="rect">
            <a:avLst/>
          </a:prstGeom>
        </p:spPr>
      </p:pic>
      <p:sp>
        <p:nvSpPr>
          <p:cNvPr id="3" name="Text Placeholder 2"/>
          <p:cNvSpPr>
            <a:spLocks noGrp="1"/>
          </p:cNvSpPr>
          <p:nvPr>
            <p:ph type="body" idx="1"/>
          </p:nvPr>
        </p:nvSpPr>
        <p:spPr>
          <a:xfrm>
            <a:off x="550863" y="1457934"/>
            <a:ext cx="11090275" cy="44770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p:txBody>
      </p:sp>
      <p:sp>
        <p:nvSpPr>
          <p:cNvPr id="4" name="Footer Placeholder 3">
            <a:extLst>
              <a:ext uri="{FF2B5EF4-FFF2-40B4-BE49-F238E27FC236}">
                <a16:creationId xmlns:a16="http://schemas.microsoft.com/office/drawing/2014/main" id="{0C112C13-B38A-C343-A7C6-FB8C89985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endParaRPr lang="en-GB"/>
          </a:p>
        </p:txBody>
      </p:sp>
      <p:sp>
        <p:nvSpPr>
          <p:cNvPr id="5" name="Title Placeholder 4">
            <a:extLst>
              <a:ext uri="{FF2B5EF4-FFF2-40B4-BE49-F238E27FC236}">
                <a16:creationId xmlns:a16="http://schemas.microsoft.com/office/drawing/2014/main" id="{57DEEFC2-E935-234C-87BE-43B71859C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9" name="Date Placeholder 3">
            <a:extLst>
              <a:ext uri="{FF2B5EF4-FFF2-40B4-BE49-F238E27FC236}">
                <a16:creationId xmlns:a16="http://schemas.microsoft.com/office/drawing/2014/main" id="{C74D6A5A-58BE-DB49-ACF3-067E48AD2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Arial" panose="020B0604020202020204" pitchFamily="34" charset="0"/>
                <a:cs typeface="Arial" panose="020B0604020202020204" pitchFamily="34" charset="0"/>
              </a:defRPr>
            </a:lvl1pPr>
          </a:lstStyle>
          <a:p>
            <a:endParaRPr lang="en-GB"/>
          </a:p>
        </p:txBody>
      </p:sp>
      <p:pic>
        <p:nvPicPr>
          <p:cNvPr id="7" name="Graphic 6">
            <a:extLst>
              <a:ext uri="{FF2B5EF4-FFF2-40B4-BE49-F238E27FC236}">
                <a16:creationId xmlns:a16="http://schemas.microsoft.com/office/drawing/2014/main" id="{C6D2A103-B777-BB4B-AA65-08421A069736}"/>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6459" y="6164120"/>
            <a:ext cx="2337938" cy="623888"/>
          </a:xfrm>
          <a:prstGeom prst="rect">
            <a:avLst/>
          </a:prstGeom>
        </p:spPr>
      </p:pic>
    </p:spTree>
    <p:extLst>
      <p:ext uri="{BB962C8B-B14F-4D97-AF65-F5344CB8AC3E}">
        <p14:creationId xmlns:p14="http://schemas.microsoft.com/office/powerpoint/2010/main" val="3581223019"/>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6" r:id="rId3"/>
    <p:sldLayoutId id="2147483678" r:id="rId4"/>
    <p:sldLayoutId id="2147483679" r:id="rId5"/>
  </p:sldLayoutIdLst>
  <p:hf sldNum="0" hdr="0"/>
  <p:txStyles>
    <p:titleStyle>
      <a:lvl1pPr algn="l" defTabSz="914354" rtl="0" eaLnBrk="1" latinLnBrk="0" hangingPunct="1">
        <a:lnSpc>
          <a:spcPct val="90000"/>
        </a:lnSpc>
        <a:spcBef>
          <a:spcPct val="0"/>
        </a:spcBef>
        <a:buNone/>
        <a:defRPr sz="3200" b="1" kern="1200">
          <a:solidFill>
            <a:srgbClr val="002E5F"/>
          </a:solidFill>
          <a:latin typeface="Arial" panose="020B0604020202020204" pitchFamily="34" charset="0"/>
          <a:ea typeface="+mj-ea"/>
          <a:cs typeface="Arial" panose="020B0604020202020204" pitchFamily="34" charset="0"/>
        </a:defRPr>
      </a:lvl1pPr>
    </p:titleStyle>
    <p:bodyStyle>
      <a:lvl1pPr marL="255576" indent="-255576" algn="l" defTabSz="914354" rtl="0" eaLnBrk="1" latinLnBrk="0" hangingPunct="1">
        <a:lnSpc>
          <a:spcPct val="100000"/>
        </a:lnSpc>
        <a:spcBef>
          <a:spcPts val="1000"/>
        </a:spcBef>
        <a:buClr>
          <a:srgbClr val="008BCB"/>
        </a:buClr>
        <a:buFont typeface="Wingdings" panose="05000000000000000000" pitchFamily="2" charset="2"/>
        <a:buChar char="§"/>
        <a:defRPr sz="2400" kern="1200">
          <a:solidFill>
            <a:srgbClr val="4A4A4A"/>
          </a:solidFill>
          <a:latin typeface="Arial" panose="020B0604020202020204" pitchFamily="34" charset="0"/>
          <a:ea typeface="+mn-ea"/>
          <a:cs typeface="Arial" panose="020B0604020202020204" pitchFamily="34" charset="0"/>
        </a:defRPr>
      </a:lvl1pPr>
      <a:lvl2pPr marL="525438" indent="-249226" algn="l" defTabSz="914354" rtl="0" eaLnBrk="1" latinLnBrk="0" hangingPunct="1">
        <a:lnSpc>
          <a:spcPct val="100000"/>
        </a:lnSpc>
        <a:spcBef>
          <a:spcPts val="500"/>
        </a:spcBef>
        <a:buClr>
          <a:srgbClr val="008BCB"/>
        </a:buClr>
        <a:buFont typeface="Arial" panose="020B0604020202020204" pitchFamily="34" charset="0"/>
        <a:buChar char="−"/>
        <a:defRPr sz="2000" kern="1200">
          <a:solidFill>
            <a:srgbClr val="4A4A4A"/>
          </a:solidFill>
          <a:latin typeface="Arial" panose="020B0604020202020204" pitchFamily="34" charset="0"/>
          <a:ea typeface="+mn-ea"/>
          <a:cs typeface="Arial" panose="020B0604020202020204" pitchFamily="34" charset="0"/>
        </a:defRPr>
      </a:lvl2pPr>
      <a:lvl3pPr marL="690528" indent="-165092" algn="l" defTabSz="914354" rtl="0" eaLnBrk="1" latinLnBrk="0" hangingPunct="1">
        <a:lnSpc>
          <a:spcPct val="100000"/>
        </a:lnSpc>
        <a:spcBef>
          <a:spcPts val="500"/>
        </a:spcBef>
        <a:buClr>
          <a:srgbClr val="008BCB"/>
        </a:buClr>
        <a:buFont typeface="Arial" panose="020B0604020202020204" pitchFamily="34" charset="0"/>
        <a:buChar char="•"/>
        <a:defRPr sz="1800" kern="1200">
          <a:solidFill>
            <a:srgbClr val="4A4A4A"/>
          </a:solidFill>
          <a:latin typeface="Arial" panose="020B0604020202020204" pitchFamily="34" charset="0"/>
          <a:ea typeface="+mn-ea"/>
          <a:cs typeface="Arial" panose="020B0604020202020204" pitchFamily="34" charset="0"/>
        </a:defRPr>
      </a:lvl3pPr>
      <a:lvl4pPr marL="828634" indent="-138107" algn="l" defTabSz="914354" rtl="0" eaLnBrk="1" latinLnBrk="0" hangingPunct="1">
        <a:lnSpc>
          <a:spcPct val="90000"/>
        </a:lnSpc>
        <a:spcBef>
          <a:spcPts val="500"/>
        </a:spcBef>
        <a:buClr>
          <a:srgbClr val="008BCB"/>
        </a:buClr>
        <a:buFont typeface="Arial" panose="020B0604020202020204" pitchFamily="34" charset="0"/>
        <a:buChar char="•"/>
        <a:defRPr sz="1600" kern="1200">
          <a:solidFill>
            <a:srgbClr val="4A4A4A"/>
          </a:solidFill>
          <a:latin typeface="Arial" panose="020B0604020202020204" pitchFamily="34" charset="0"/>
          <a:ea typeface="+mn-ea"/>
          <a:cs typeface="Arial" panose="020B0604020202020204" pitchFamily="34" charset="0"/>
        </a:defRPr>
      </a:lvl4pPr>
      <a:lvl5pPr marL="982614" indent="-153980" algn="l" defTabSz="914354" rtl="0" eaLnBrk="1" latinLnBrk="0" hangingPunct="1">
        <a:lnSpc>
          <a:spcPct val="90000"/>
        </a:lnSpc>
        <a:spcBef>
          <a:spcPts val="500"/>
        </a:spcBef>
        <a:buClr>
          <a:srgbClr val="008BCB"/>
        </a:buClr>
        <a:buFont typeface="Arial" panose="020B0604020202020204" pitchFamily="34" charset="0"/>
        <a:buChar char="•"/>
        <a:defRPr sz="1600" kern="1200">
          <a:solidFill>
            <a:srgbClr val="4A4A4A"/>
          </a:solidFill>
          <a:latin typeface="Arial" panose="020B0604020202020204" pitchFamily="34" charset="0"/>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4" orient="horz" pos="913" userDrawn="1">
          <p15:clr>
            <a:srgbClr val="F26B43"/>
          </p15:clr>
        </p15:guide>
        <p15:guide id="5" orient="horz" pos="3748" userDrawn="1">
          <p15:clr>
            <a:srgbClr val="F26B43"/>
          </p15:clr>
        </p15:guide>
        <p15:guide id="6" pos="347" userDrawn="1">
          <p15:clr>
            <a:srgbClr val="F26B43"/>
          </p15:clr>
        </p15:guide>
        <p15:guide id="7" pos="733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8145" y="943254"/>
            <a:ext cx="11355709" cy="661720"/>
          </a:xfrm>
          <a:prstGeom prst="rect">
            <a:avLst/>
          </a:prstGeom>
        </p:spPr>
        <p:txBody>
          <a:bodyPr wrap="square" lIns="0" tIns="0" rIns="0" bIns="0">
            <a:spAutoFit/>
          </a:bodyPr>
          <a:lstStyle>
            <a:lvl1pPr>
              <a:defRPr sz="4300" b="1" i="0">
                <a:solidFill>
                  <a:schemeClr val="bg1"/>
                </a:solidFill>
                <a:latin typeface="Helvetica"/>
                <a:cs typeface="Helvetica"/>
              </a:defRPr>
            </a:lvl1pPr>
          </a:lstStyle>
          <a:p>
            <a:endParaRPr/>
          </a:p>
        </p:txBody>
      </p:sp>
      <p:sp>
        <p:nvSpPr>
          <p:cNvPr id="3" name="Holder 3"/>
          <p:cNvSpPr>
            <a:spLocks noGrp="1"/>
          </p:cNvSpPr>
          <p:nvPr>
            <p:ph type="body" idx="1"/>
          </p:nvPr>
        </p:nvSpPr>
        <p:spPr>
          <a:xfrm>
            <a:off x="6108478" y="2460778"/>
            <a:ext cx="562408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3/29/2023</a:t>
            </a:fld>
            <a:endParaRPr lang="en-US"/>
          </a:p>
        </p:txBody>
      </p:sp>
      <p:sp>
        <p:nvSpPr>
          <p:cNvPr id="6" name="Holder 6"/>
          <p:cNvSpPr>
            <a:spLocks noGrp="1"/>
          </p:cNvSpPr>
          <p:nvPr>
            <p:ph type="sldNum" sz="quarter" idx="7"/>
          </p:nvPr>
        </p:nvSpPr>
        <p:spPr>
          <a:xfrm>
            <a:off x="10305653" y="6460175"/>
            <a:ext cx="1390153" cy="78932"/>
          </a:xfrm>
          <a:prstGeom prst="rect">
            <a:avLst/>
          </a:prstGeom>
        </p:spPr>
        <p:txBody>
          <a:bodyPr wrap="square" lIns="0" tIns="0" rIns="0" bIns="0">
            <a:spAutoFit/>
          </a:bodyPr>
          <a:lstStyle>
            <a:lvl1pPr>
              <a:defRPr sz="513" b="0" i="0">
                <a:solidFill>
                  <a:schemeClr val="bg1"/>
                </a:solidFill>
                <a:latin typeface="Helvetica Light"/>
                <a:cs typeface="Helvetica Light"/>
              </a:defRPr>
            </a:lvl1pPr>
          </a:lstStyle>
          <a:p>
            <a:pPr marL="8145">
              <a:spcBef>
                <a:spcPts val="51"/>
              </a:spcBef>
            </a:pPr>
            <a:r>
              <a:rPr lang="en-GB"/>
              <a:t>Health,</a:t>
            </a:r>
            <a:r>
              <a:rPr lang="en-GB" spc="-6"/>
              <a:t> </a:t>
            </a:r>
            <a:r>
              <a:rPr lang="en-GB"/>
              <a:t>Safety</a:t>
            </a:r>
            <a:r>
              <a:rPr lang="en-GB" spc="-3"/>
              <a:t> </a:t>
            </a:r>
            <a:r>
              <a:rPr lang="en-GB"/>
              <a:t>&amp;</a:t>
            </a:r>
            <a:r>
              <a:rPr lang="en-GB" spc="-3"/>
              <a:t> </a:t>
            </a:r>
            <a:r>
              <a:rPr lang="en-GB"/>
              <a:t>Quality</a:t>
            </a:r>
            <a:r>
              <a:rPr lang="en-GB" spc="-3"/>
              <a:t> </a:t>
            </a:r>
            <a:r>
              <a:rPr lang="en-GB"/>
              <a:t>|</a:t>
            </a:r>
            <a:r>
              <a:rPr lang="en-GB" spc="-6"/>
              <a:t> </a:t>
            </a:r>
            <a:r>
              <a:rPr lang="en-GB"/>
              <a:t>Section</a:t>
            </a:r>
            <a:r>
              <a:rPr lang="en-GB" spc="-3"/>
              <a:t> </a:t>
            </a:r>
            <a:r>
              <a:rPr lang="en-GB" spc="-16"/>
              <a:t>2.</a:t>
            </a:r>
            <a:fld id="{81D60167-4931-47E6-BA6A-407CBD079E47}" type="slidenum">
              <a:rPr lang="en-GB" spc="-16" smtClean="0"/>
              <a:pPr marL="8145">
                <a:spcBef>
                  <a:spcPts val="51"/>
                </a:spcBef>
              </a:pPr>
              <a:t>‹#›</a:t>
            </a:fld>
            <a:endParaRPr lang="en-GB" spc="-16"/>
          </a:p>
        </p:txBody>
      </p:sp>
    </p:spTree>
    <p:extLst>
      <p:ext uri="{BB962C8B-B14F-4D97-AF65-F5344CB8AC3E}">
        <p14:creationId xmlns:p14="http://schemas.microsoft.com/office/powerpoint/2010/main" val="226152370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txStyles>
    <p:titleStyle>
      <a:lvl1pPr>
        <a:defRPr>
          <a:latin typeface="+mj-lt"/>
          <a:ea typeface="+mj-ea"/>
          <a:cs typeface="+mj-cs"/>
        </a:defRPr>
      </a:lvl1pPr>
    </p:titleStyle>
    <p:bodyStyle>
      <a:lvl1pPr marL="0">
        <a:defRPr>
          <a:latin typeface="+mn-lt"/>
          <a:ea typeface="+mn-ea"/>
          <a:cs typeface="+mn-cs"/>
        </a:defRPr>
      </a:lvl1pPr>
      <a:lvl2pPr marL="293202">
        <a:defRPr>
          <a:latin typeface="+mn-lt"/>
          <a:ea typeface="+mn-ea"/>
          <a:cs typeface="+mn-cs"/>
        </a:defRPr>
      </a:lvl2pPr>
      <a:lvl3pPr marL="586405">
        <a:defRPr>
          <a:latin typeface="+mn-lt"/>
          <a:ea typeface="+mn-ea"/>
          <a:cs typeface="+mn-cs"/>
        </a:defRPr>
      </a:lvl3pPr>
      <a:lvl4pPr marL="879607">
        <a:defRPr>
          <a:latin typeface="+mn-lt"/>
          <a:ea typeface="+mn-ea"/>
          <a:cs typeface="+mn-cs"/>
        </a:defRPr>
      </a:lvl4pPr>
      <a:lvl5pPr marL="1172809">
        <a:defRPr>
          <a:latin typeface="+mn-lt"/>
          <a:ea typeface="+mn-ea"/>
          <a:cs typeface="+mn-cs"/>
        </a:defRPr>
      </a:lvl5pPr>
      <a:lvl6pPr marL="1466012">
        <a:defRPr>
          <a:latin typeface="+mn-lt"/>
          <a:ea typeface="+mn-ea"/>
          <a:cs typeface="+mn-cs"/>
        </a:defRPr>
      </a:lvl6pPr>
      <a:lvl7pPr marL="1759214">
        <a:defRPr>
          <a:latin typeface="+mn-lt"/>
          <a:ea typeface="+mn-ea"/>
          <a:cs typeface="+mn-cs"/>
        </a:defRPr>
      </a:lvl7pPr>
      <a:lvl8pPr marL="2052417">
        <a:defRPr>
          <a:latin typeface="+mn-lt"/>
          <a:ea typeface="+mn-ea"/>
          <a:cs typeface="+mn-cs"/>
        </a:defRPr>
      </a:lvl8pPr>
      <a:lvl9pPr marL="2345619">
        <a:defRPr>
          <a:latin typeface="+mn-lt"/>
          <a:ea typeface="+mn-ea"/>
          <a:cs typeface="+mn-cs"/>
        </a:defRPr>
      </a:lvl9pPr>
    </p:bodyStyle>
    <p:otherStyle>
      <a:lvl1pPr marL="0">
        <a:defRPr>
          <a:latin typeface="+mn-lt"/>
          <a:ea typeface="+mn-ea"/>
          <a:cs typeface="+mn-cs"/>
        </a:defRPr>
      </a:lvl1pPr>
      <a:lvl2pPr marL="293202">
        <a:defRPr>
          <a:latin typeface="+mn-lt"/>
          <a:ea typeface="+mn-ea"/>
          <a:cs typeface="+mn-cs"/>
        </a:defRPr>
      </a:lvl2pPr>
      <a:lvl3pPr marL="586405">
        <a:defRPr>
          <a:latin typeface="+mn-lt"/>
          <a:ea typeface="+mn-ea"/>
          <a:cs typeface="+mn-cs"/>
        </a:defRPr>
      </a:lvl3pPr>
      <a:lvl4pPr marL="879607">
        <a:defRPr>
          <a:latin typeface="+mn-lt"/>
          <a:ea typeface="+mn-ea"/>
          <a:cs typeface="+mn-cs"/>
        </a:defRPr>
      </a:lvl4pPr>
      <a:lvl5pPr marL="1172809">
        <a:defRPr>
          <a:latin typeface="+mn-lt"/>
          <a:ea typeface="+mn-ea"/>
          <a:cs typeface="+mn-cs"/>
        </a:defRPr>
      </a:lvl5pPr>
      <a:lvl6pPr marL="1466012">
        <a:defRPr>
          <a:latin typeface="+mn-lt"/>
          <a:ea typeface="+mn-ea"/>
          <a:cs typeface="+mn-cs"/>
        </a:defRPr>
      </a:lvl6pPr>
      <a:lvl7pPr marL="1759214">
        <a:defRPr>
          <a:latin typeface="+mn-lt"/>
          <a:ea typeface="+mn-ea"/>
          <a:cs typeface="+mn-cs"/>
        </a:defRPr>
      </a:lvl7pPr>
      <a:lvl8pPr marL="2052417">
        <a:defRPr>
          <a:latin typeface="+mn-lt"/>
          <a:ea typeface="+mn-ea"/>
          <a:cs typeface="+mn-cs"/>
        </a:defRPr>
      </a:lvl8pPr>
      <a:lvl9pPr marL="234561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3_C82F9C1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chart" Target="../charts/chart11.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chart" Target="../charts/chart1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chart" Target="../charts/chart13.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chart" Target="../charts/chart14.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7.png"/><Relationship Id="rId7"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3" Type="http://schemas.openxmlformats.org/officeDocument/2006/relationships/image" Target="../media/image8.jpe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image" Target="../media/image7.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6.png"/><Relationship Id="rId3" Type="http://schemas.microsoft.com/office/2018/10/relationships/comments" Target="../comments/modernComment_11FC_8506C65B.xml"/><Relationship Id="rId7" Type="http://schemas.microsoft.com/office/2014/relationships/chartEx" Target="../charts/chartEx2.xml"/><Relationship Id="rId12" Type="http://schemas.openxmlformats.org/officeDocument/2006/relationships/image" Target="../media/image35.png"/><Relationship Id="rId17" Type="http://schemas.openxmlformats.org/officeDocument/2006/relationships/chart" Target="../charts/chart6.xml"/><Relationship Id="rId2" Type="http://schemas.openxmlformats.org/officeDocument/2006/relationships/notesSlide" Target="../notesSlides/notesSlide3.xml"/><Relationship Id="rId16" Type="http://schemas.openxmlformats.org/officeDocument/2006/relationships/chart" Target="../charts/chart5.xml"/><Relationship Id="rId1" Type="http://schemas.openxmlformats.org/officeDocument/2006/relationships/slideLayout" Target="../slideLayouts/slideLayout8.xml"/><Relationship Id="rId6" Type="http://schemas.openxmlformats.org/officeDocument/2006/relationships/image" Target="../media/image33.png"/><Relationship Id="rId11" Type="http://schemas.microsoft.com/office/2014/relationships/chartEx" Target="../charts/chartEx3.xml"/><Relationship Id="rId5" Type="http://schemas.microsoft.com/office/2014/relationships/chartEx" Target="../charts/chartEx1.xml"/><Relationship Id="rId15" Type="http://schemas.openxmlformats.org/officeDocument/2006/relationships/chart" Target="../charts/chart4.xml"/><Relationship Id="rId10" Type="http://schemas.openxmlformats.org/officeDocument/2006/relationships/chart" Target="../charts/chart2.xml"/><Relationship Id="rId4" Type="http://schemas.openxmlformats.org/officeDocument/2006/relationships/image" Target="../media/image8.jpeg"/><Relationship Id="rId9" Type="http://schemas.openxmlformats.org/officeDocument/2006/relationships/chart" Target="../charts/chart1.xml"/><Relationship Id="rId1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svg"/><Relationship Id="rId3" Type="http://schemas.openxmlformats.org/officeDocument/2006/relationships/image" Target="../media/image37.png"/><Relationship Id="rId7" Type="http://schemas.openxmlformats.org/officeDocument/2006/relationships/image" Target="../media/image40.svg"/><Relationship Id="rId12"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8.jpeg"/><Relationship Id="rId15" Type="http://schemas.openxmlformats.org/officeDocument/2006/relationships/image" Target="../media/image48.svg"/><Relationship Id="rId10" Type="http://schemas.openxmlformats.org/officeDocument/2006/relationships/image" Target="../media/image43.png"/><Relationship Id="rId4" Type="http://schemas.openxmlformats.org/officeDocument/2006/relationships/image" Target="../media/image38.svg"/><Relationship Id="rId9" Type="http://schemas.openxmlformats.org/officeDocument/2006/relationships/image" Target="../media/image42.svg"/><Relationship Id="rId1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chart" Target="../charts/chart10.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768" y="6238904"/>
            <a:ext cx="2399346"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Update: </a:t>
            </a:r>
            <a:r>
              <a:rPr lang="en-GB" dirty="0">
                <a:solidFill>
                  <a:prstClr val="white"/>
                </a:solidFill>
              </a:rPr>
              <a:t>Jan</a:t>
            </a: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2023</a:t>
            </a:r>
          </a:p>
        </p:txBody>
      </p:sp>
      <p:sp>
        <p:nvSpPr>
          <p:cNvPr id="6" name="Title 5">
            <a:extLst>
              <a:ext uri="{FF2B5EF4-FFF2-40B4-BE49-F238E27FC236}">
                <a16:creationId xmlns:a16="http://schemas.microsoft.com/office/drawing/2014/main" id="{F54A63FA-C1F7-438B-8471-C72FDAF8EE50}"/>
              </a:ext>
            </a:extLst>
          </p:cNvPr>
          <p:cNvSpPr>
            <a:spLocks noGrp="1"/>
          </p:cNvSpPr>
          <p:nvPr>
            <p:ph type="ctrTitle"/>
          </p:nvPr>
        </p:nvSpPr>
        <p:spPr/>
        <p:txBody>
          <a:bodyPr/>
          <a:lstStyle/>
          <a:p>
            <a:r>
              <a:rPr lang="en-GB" dirty="0"/>
              <a:t>Engagement Survey</a:t>
            </a:r>
            <a:br>
              <a:rPr lang="en-GB" dirty="0"/>
            </a:br>
            <a:r>
              <a:rPr lang="en-GB" sz="2000" b="0" dirty="0"/>
              <a:t>Introduction and Engagement Score</a:t>
            </a:r>
            <a:endParaRPr lang="en-GB" b="0" dirty="0"/>
          </a:p>
        </p:txBody>
      </p:sp>
    </p:spTree>
    <p:extLst>
      <p:ext uri="{BB962C8B-B14F-4D97-AF65-F5344CB8AC3E}">
        <p14:creationId xmlns:p14="http://schemas.microsoft.com/office/powerpoint/2010/main" val="3358563344"/>
      </p:ext>
    </p:extLst>
  </p:cSld>
  <p:clrMapOvr>
    <a:masterClrMapping/>
  </p:clrMapOvr>
  <p:transition spd="slow">
    <p:wipe dir="r"/>
  </p:transition>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768" y="6238904"/>
            <a:ext cx="2399346"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Update: </a:t>
            </a:r>
            <a:r>
              <a:rPr lang="en-GB" dirty="0">
                <a:solidFill>
                  <a:prstClr val="white"/>
                </a:solidFill>
              </a:rPr>
              <a:t>Jan</a:t>
            </a: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2023</a:t>
            </a:r>
          </a:p>
        </p:txBody>
      </p:sp>
      <p:sp>
        <p:nvSpPr>
          <p:cNvPr id="6" name="Title 5">
            <a:extLst>
              <a:ext uri="{FF2B5EF4-FFF2-40B4-BE49-F238E27FC236}">
                <a16:creationId xmlns:a16="http://schemas.microsoft.com/office/drawing/2014/main" id="{F54A63FA-C1F7-438B-8471-C72FDAF8EE50}"/>
              </a:ext>
            </a:extLst>
          </p:cNvPr>
          <p:cNvSpPr>
            <a:spLocks noGrp="1"/>
          </p:cNvSpPr>
          <p:nvPr>
            <p:ph type="ctrTitle"/>
          </p:nvPr>
        </p:nvSpPr>
        <p:spPr/>
        <p:txBody>
          <a:bodyPr/>
          <a:lstStyle/>
          <a:p>
            <a:r>
              <a:rPr lang="en-GB" dirty="0"/>
              <a:t>Engagement Survey</a:t>
            </a:r>
            <a:br>
              <a:rPr lang="en-GB" dirty="0"/>
            </a:br>
            <a:r>
              <a:rPr lang="en-GB" sz="2000" b="0" dirty="0"/>
              <a:t>Executive Summary</a:t>
            </a:r>
            <a:br>
              <a:rPr lang="en-GB" sz="2000" b="0" dirty="0"/>
            </a:br>
            <a:br>
              <a:rPr lang="en-GB" sz="2000" b="0" dirty="0"/>
            </a:br>
            <a:r>
              <a:rPr lang="en-GB" sz="2000" b="0" dirty="0"/>
              <a:t>Level 1 Analysis</a:t>
            </a:r>
            <a:endParaRPr lang="en-GB" b="0" dirty="0"/>
          </a:p>
        </p:txBody>
      </p:sp>
    </p:spTree>
    <p:extLst>
      <p:ext uri="{BB962C8B-B14F-4D97-AF65-F5344CB8AC3E}">
        <p14:creationId xmlns:p14="http://schemas.microsoft.com/office/powerpoint/2010/main" val="207330489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dirty="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dirty="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dirty="0">
                <a:ln>
                  <a:noFill/>
                </a:ln>
                <a:solidFill>
                  <a:srgbClr val="1F497D">
                    <a:lumMod val="75000"/>
                  </a:srgbClr>
                </a:solidFill>
                <a:effectLst/>
                <a:uLnTx/>
                <a:uFillTx/>
                <a:latin typeface="Arial" panose="020B0604020202020204" pitchFamily="34" charset="0"/>
                <a:ea typeface="+mj-ea"/>
                <a:cs typeface="Arial" panose="020B0604020202020204" pitchFamily="34" charset="0"/>
              </a:rPr>
              <a:t>Feedback by response type</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F5DA9AF-415F-A016-0280-64BA0B542DDA}"/>
              </a:ext>
            </a:extLst>
          </p:cNvPr>
          <p:cNvSpPr txBox="1"/>
          <p:nvPr/>
        </p:nvSpPr>
        <p:spPr>
          <a:xfrm>
            <a:off x="846168" y="1158359"/>
            <a:ext cx="11648356"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t>Below are the top 3 questions based on response type</a:t>
            </a:r>
          </a:p>
        </p:txBody>
      </p:sp>
      <p:graphicFrame>
        <p:nvGraphicFramePr>
          <p:cNvPr id="10" name="Table 14">
            <a:extLst>
              <a:ext uri="{FF2B5EF4-FFF2-40B4-BE49-F238E27FC236}">
                <a16:creationId xmlns:a16="http://schemas.microsoft.com/office/drawing/2014/main" id="{121BA1B8-430D-2076-FC86-4573A24A5677}"/>
              </a:ext>
            </a:extLst>
          </p:cNvPr>
          <p:cNvGraphicFramePr>
            <a:graphicFrameLocks noGrp="1"/>
          </p:cNvGraphicFramePr>
          <p:nvPr>
            <p:extLst>
              <p:ext uri="{D42A27DB-BD31-4B8C-83A1-F6EECF244321}">
                <p14:modId xmlns:p14="http://schemas.microsoft.com/office/powerpoint/2010/main" val="3309516631"/>
              </p:ext>
            </p:extLst>
          </p:nvPr>
        </p:nvGraphicFramePr>
        <p:xfrm>
          <a:off x="786606" y="2178192"/>
          <a:ext cx="10435592" cy="2931160"/>
        </p:xfrm>
        <a:graphic>
          <a:graphicData uri="http://schemas.openxmlformats.org/drawingml/2006/table">
            <a:tbl>
              <a:tblPr firstRow="1" bandRow="1">
                <a:tableStyleId>{5C22544A-7EE6-4342-B048-85BDC9FD1C3A}</a:tableStyleId>
              </a:tblPr>
              <a:tblGrid>
                <a:gridCol w="501560">
                  <a:extLst>
                    <a:ext uri="{9D8B030D-6E8A-4147-A177-3AD203B41FA5}">
                      <a16:colId xmlns:a16="http://schemas.microsoft.com/office/drawing/2014/main" val="2490684165"/>
                    </a:ext>
                  </a:extLst>
                </a:gridCol>
                <a:gridCol w="3750691">
                  <a:extLst>
                    <a:ext uri="{9D8B030D-6E8A-4147-A177-3AD203B41FA5}">
                      <a16:colId xmlns:a16="http://schemas.microsoft.com/office/drawing/2014/main" val="3479097906"/>
                    </a:ext>
                  </a:extLst>
                </a:gridCol>
                <a:gridCol w="2974019">
                  <a:extLst>
                    <a:ext uri="{9D8B030D-6E8A-4147-A177-3AD203B41FA5}">
                      <a16:colId xmlns:a16="http://schemas.microsoft.com/office/drawing/2014/main" val="906417939"/>
                    </a:ext>
                  </a:extLst>
                </a:gridCol>
                <a:gridCol w="3209322">
                  <a:extLst>
                    <a:ext uri="{9D8B030D-6E8A-4147-A177-3AD203B41FA5}">
                      <a16:colId xmlns:a16="http://schemas.microsoft.com/office/drawing/2014/main" val="2788984568"/>
                    </a:ext>
                  </a:extLst>
                </a:gridCol>
              </a:tblGrid>
              <a:tr h="370840">
                <a:tc>
                  <a:txBody>
                    <a:bodyPr/>
                    <a:lstStyle/>
                    <a:p>
                      <a:pPr algn="ctr"/>
                      <a:r>
                        <a:rPr lang="en-GB" sz="1200" dirty="0"/>
                        <a:t>Rank</a:t>
                      </a:r>
                    </a:p>
                  </a:txBody>
                  <a:tcPr anchor="ctr"/>
                </a:tc>
                <a:tc>
                  <a:txBody>
                    <a:bodyPr/>
                    <a:lstStyle/>
                    <a:p>
                      <a:pPr algn="ctr"/>
                      <a:r>
                        <a:rPr lang="en-GB" sz="1200" dirty="0"/>
                        <a:t>Most Promoters</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200" dirty="0"/>
                        <a:t>Most Passive</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200" dirty="0"/>
                        <a:t>Most Detractors</a:t>
                      </a:r>
                    </a:p>
                  </a:txBody>
                  <a:tcPr anchor="ctr"/>
                </a:tc>
                <a:extLst>
                  <a:ext uri="{0D108BD9-81ED-4DB2-BD59-A6C34878D82A}">
                    <a16:rowId xmlns:a16="http://schemas.microsoft.com/office/drawing/2014/main" val="1924131690"/>
                  </a:ext>
                </a:extLst>
              </a:tr>
              <a:tr h="370840">
                <a:tc>
                  <a:txBody>
                    <a:bodyPr/>
                    <a:lstStyle/>
                    <a:p>
                      <a:pPr algn="ctr" rtl="0" fontAlgn="base"/>
                      <a:r>
                        <a:rPr lang="en-US" sz="1200" b="1">
                          <a:solidFill>
                            <a:srgbClr val="000000"/>
                          </a:solidFill>
                          <a:effectLst/>
                        </a:rPr>
                        <a:t>1</a:t>
                      </a:r>
                      <a:r>
                        <a:rPr lang="en-US" sz="1200" b="0">
                          <a:solidFill>
                            <a:srgbClr val="000000"/>
                          </a:solidFill>
                          <a:effectLst/>
                        </a:rPr>
                        <a:t>​</a:t>
                      </a:r>
                      <a:endParaRPr lang="en-US" sz="1200" b="0" i="0" dirty="0">
                        <a:solidFill>
                          <a:srgbClr val="000000"/>
                        </a:solidFill>
                        <a:effectLst/>
                      </a:endParaRPr>
                    </a:p>
                  </a:txBody>
                  <a:tcPr anchor="ctr"/>
                </a:tc>
                <a:tc>
                  <a:txBody>
                    <a:bodyPr/>
                    <a:lstStyle/>
                    <a:p>
                      <a:pPr algn="ctr" rtl="0" fontAlgn="base"/>
                      <a:r>
                        <a:rPr lang="en-GB" sz="1100" b="0" dirty="0">
                          <a:solidFill>
                            <a:srgbClr val="000000"/>
                          </a:solidFill>
                          <a:effectLst/>
                        </a:rPr>
                        <a:t>Health &amp; Safety is taken seriously in the SMP Alliance​</a:t>
                      </a:r>
                      <a:endParaRPr lang="en-GB" sz="1100" b="0" i="0" dirty="0">
                        <a:solidFill>
                          <a:srgbClr val="000000"/>
                        </a:solidFill>
                        <a:effectLst/>
                      </a:endParaRPr>
                    </a:p>
                  </a:txBody>
                  <a:tcPr anchor="ctr"/>
                </a:tc>
                <a:tc>
                  <a:txBody>
                    <a:bodyPr/>
                    <a:lstStyle/>
                    <a:p>
                      <a:pPr algn="ctr" rtl="0" fontAlgn="base"/>
                      <a:r>
                        <a:rPr lang="en-GB" sz="1100" b="0">
                          <a:solidFill>
                            <a:srgbClr val="000000"/>
                          </a:solidFill>
                          <a:effectLst/>
                        </a:rPr>
                        <a:t>During my last PDR my Alliance manager helped me to focus on improving performance​</a:t>
                      </a:r>
                      <a:endParaRPr lang="en-GB" sz="1100" b="0" i="0">
                        <a:solidFill>
                          <a:srgbClr val="000000"/>
                        </a:solidFill>
                        <a:effectLst/>
                      </a:endParaRPr>
                    </a:p>
                  </a:txBody>
                  <a:tcPr anchor="ctr"/>
                </a:tc>
                <a:tc>
                  <a:txBody>
                    <a:bodyPr/>
                    <a:lstStyle/>
                    <a:p>
                      <a:pPr algn="ctr" rtl="0" fontAlgn="base"/>
                      <a:r>
                        <a:rPr lang="en-GB" sz="1100" b="0" dirty="0">
                          <a:solidFill>
                            <a:srgbClr val="000000"/>
                          </a:solidFill>
                          <a:effectLst/>
                        </a:rPr>
                        <a:t>I have confidence in the future of the SMP Alliance ​</a:t>
                      </a:r>
                      <a:endParaRPr lang="en-GB" sz="1100" b="0" i="0" dirty="0">
                        <a:solidFill>
                          <a:srgbClr val="000000"/>
                        </a:solidFill>
                        <a:effectLst/>
                      </a:endParaRPr>
                    </a:p>
                  </a:txBody>
                  <a:tcPr anchor="ctr"/>
                </a:tc>
                <a:extLst>
                  <a:ext uri="{0D108BD9-81ED-4DB2-BD59-A6C34878D82A}">
                    <a16:rowId xmlns:a16="http://schemas.microsoft.com/office/drawing/2014/main" val="354764618"/>
                  </a:ext>
                </a:extLst>
              </a:tr>
              <a:tr h="370840">
                <a:tc>
                  <a:txBody>
                    <a:bodyPr/>
                    <a:lstStyle/>
                    <a:p>
                      <a:r>
                        <a:rPr lang="en-GB" sz="1200" b="0" dirty="0">
                          <a:solidFill>
                            <a:schemeClr val="dk1"/>
                          </a:solidFill>
                          <a:effectLst/>
                        </a:rPr>
                        <a:t> </a:t>
                      </a:r>
                      <a:endParaRPr lang="en-GB" sz="12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3702612574"/>
                  </a:ext>
                </a:extLst>
              </a:tr>
              <a:tr h="370840">
                <a:tc>
                  <a:txBody>
                    <a:bodyPr/>
                    <a:lstStyle/>
                    <a:p>
                      <a:pPr algn="ctr" rtl="0" fontAlgn="base"/>
                      <a:r>
                        <a:rPr lang="en-US" sz="1200" b="1" dirty="0">
                          <a:solidFill>
                            <a:srgbClr val="000000"/>
                          </a:solidFill>
                          <a:effectLst/>
                        </a:rPr>
                        <a:t>2</a:t>
                      </a:r>
                      <a:r>
                        <a:rPr lang="en-US" sz="1200" b="0" dirty="0">
                          <a:solidFill>
                            <a:srgbClr val="000000"/>
                          </a:solidFill>
                          <a:effectLst/>
                        </a:rPr>
                        <a:t>​</a:t>
                      </a:r>
                      <a:endParaRPr lang="en-US" sz="1200" b="0" i="0" dirty="0">
                        <a:solidFill>
                          <a:srgbClr val="000000"/>
                        </a:solidFill>
                        <a:effectLst/>
                      </a:endParaRPr>
                    </a:p>
                  </a:txBody>
                  <a:tcPr anchor="ctr"/>
                </a:tc>
                <a:tc>
                  <a:txBody>
                    <a:bodyPr/>
                    <a:lstStyle/>
                    <a:p>
                      <a:pPr algn="ctr" rtl="0" fontAlgn="base"/>
                      <a:r>
                        <a:rPr lang="en-GB" sz="1100" b="0" dirty="0">
                          <a:solidFill>
                            <a:srgbClr val="000000"/>
                          </a:solidFill>
                          <a:effectLst/>
                        </a:rPr>
                        <a:t>I have confidence that my line manager would support me to work flexibly</a:t>
                      </a:r>
                      <a:endParaRPr lang="en-GB" sz="1100" b="0" i="0" dirty="0">
                        <a:solidFill>
                          <a:srgbClr val="000000"/>
                        </a:solidFill>
                        <a:effectLst/>
                      </a:endParaRPr>
                    </a:p>
                  </a:txBody>
                  <a:tcPr anchor="ctr"/>
                </a:tc>
                <a:tc>
                  <a:txBody>
                    <a:bodyPr/>
                    <a:lstStyle/>
                    <a:p>
                      <a:pPr algn="ctr" rtl="0" fontAlgn="base"/>
                      <a:r>
                        <a:rPr lang="en-GB" sz="1100" b="0" dirty="0">
                          <a:solidFill>
                            <a:srgbClr val="000000"/>
                          </a:solidFill>
                          <a:effectLst/>
                        </a:rPr>
                        <a:t>The SMP Alliance makes a positive contribution to the environment​</a:t>
                      </a:r>
                      <a:endParaRPr lang="en-GB" sz="1100" b="0" i="0" dirty="0">
                        <a:solidFill>
                          <a:srgbClr val="000000"/>
                        </a:solidFill>
                        <a:effectLst/>
                      </a:endParaRPr>
                    </a:p>
                  </a:txBody>
                  <a:tcPr anchor="ctr"/>
                </a:tc>
                <a:tc>
                  <a:txBody>
                    <a:bodyPr/>
                    <a:lstStyle/>
                    <a:p>
                      <a:pPr algn="ctr" rtl="0" fontAlgn="base"/>
                      <a:r>
                        <a:rPr lang="en-GB" sz="1100" b="0" dirty="0">
                          <a:solidFill>
                            <a:srgbClr val="000000"/>
                          </a:solidFill>
                          <a:effectLst/>
                        </a:rPr>
                        <a:t>The ALT are sufficiently visible to employees​</a:t>
                      </a:r>
                      <a:endParaRPr lang="en-GB" sz="1100" b="0" i="0" dirty="0">
                        <a:solidFill>
                          <a:srgbClr val="000000"/>
                        </a:solidFill>
                        <a:effectLst/>
                      </a:endParaRPr>
                    </a:p>
                  </a:txBody>
                  <a:tcPr anchor="ctr"/>
                </a:tc>
                <a:extLst>
                  <a:ext uri="{0D108BD9-81ED-4DB2-BD59-A6C34878D82A}">
                    <a16:rowId xmlns:a16="http://schemas.microsoft.com/office/drawing/2014/main" val="2802866439"/>
                  </a:ext>
                </a:extLst>
              </a:tr>
              <a:tr h="370840">
                <a:tc>
                  <a:txBody>
                    <a:bodyPr/>
                    <a:lstStyle/>
                    <a:p>
                      <a:endParaRPr lang="en-GB" dirty="0"/>
                    </a:p>
                  </a:txBody>
                  <a:tcPr/>
                </a:tc>
                <a:tc>
                  <a:txBody>
                    <a:bodyPr/>
                    <a:lstStyle/>
                    <a:p>
                      <a:endParaRPr lang="en-GB" sz="1600" dirty="0"/>
                    </a:p>
                  </a:txBody>
                  <a:tcPr/>
                </a:tc>
                <a:tc>
                  <a:txBody>
                    <a:bodyPr/>
                    <a:lstStyle/>
                    <a:p>
                      <a:endParaRPr lang="en-GB" sz="1600" dirty="0"/>
                    </a:p>
                  </a:txBody>
                  <a:tcPr/>
                </a:tc>
                <a:tc>
                  <a:txBody>
                    <a:bodyPr/>
                    <a:lstStyle/>
                    <a:p>
                      <a:endParaRPr lang="en-GB" sz="1600" dirty="0"/>
                    </a:p>
                  </a:txBody>
                  <a:tcPr/>
                </a:tc>
                <a:extLst>
                  <a:ext uri="{0D108BD9-81ED-4DB2-BD59-A6C34878D82A}">
                    <a16:rowId xmlns:a16="http://schemas.microsoft.com/office/drawing/2014/main" val="482233939"/>
                  </a:ext>
                </a:extLst>
              </a:tr>
              <a:tr h="370840">
                <a:tc>
                  <a:txBody>
                    <a:bodyPr/>
                    <a:lstStyle/>
                    <a:p>
                      <a:pPr algn="ctr" rtl="0" fontAlgn="base"/>
                      <a:r>
                        <a:rPr lang="en-US" sz="1200" b="1" dirty="0">
                          <a:solidFill>
                            <a:srgbClr val="000000"/>
                          </a:solidFill>
                          <a:effectLst/>
                        </a:rPr>
                        <a:t>3</a:t>
                      </a:r>
                      <a:r>
                        <a:rPr lang="en-US" sz="1200" b="0" dirty="0">
                          <a:solidFill>
                            <a:srgbClr val="000000"/>
                          </a:solidFill>
                          <a:effectLst/>
                        </a:rPr>
                        <a:t>​</a:t>
                      </a:r>
                      <a:endParaRPr lang="en-US" sz="1200" b="0" i="0" dirty="0">
                        <a:solidFill>
                          <a:srgbClr val="000000"/>
                        </a:solidFill>
                        <a:effectLst/>
                      </a:endParaRPr>
                    </a:p>
                  </a:txBody>
                  <a:tcPr anchor="ctr"/>
                </a:tc>
                <a:tc>
                  <a:txBody>
                    <a:bodyPr/>
                    <a:lstStyle/>
                    <a:p>
                      <a:pPr algn="ctr" rtl="0" fontAlgn="base"/>
                      <a:r>
                        <a:rPr lang="en-GB" sz="1100" b="0" dirty="0">
                          <a:solidFill>
                            <a:srgbClr val="000000"/>
                          </a:solidFill>
                          <a:effectLst/>
                        </a:rPr>
                        <a:t>I am treated with fairness and respect</a:t>
                      </a:r>
                      <a:endParaRPr lang="en-GB" sz="1100" b="0" i="0" dirty="0">
                        <a:solidFill>
                          <a:srgbClr val="000000"/>
                        </a:solidFill>
                        <a:effectLst/>
                      </a:endParaRPr>
                    </a:p>
                  </a:txBody>
                  <a:tcPr anchor="ctr"/>
                </a:tc>
                <a:tc>
                  <a:txBody>
                    <a:bodyPr/>
                    <a:lstStyle/>
                    <a:p>
                      <a:pPr algn="ctr" rtl="0" fontAlgn="base"/>
                      <a:r>
                        <a:rPr lang="en-GB" sz="1100" b="0" dirty="0">
                          <a:solidFill>
                            <a:srgbClr val="000000"/>
                          </a:solidFill>
                          <a:effectLst/>
                        </a:rPr>
                        <a:t>I feel the Alliance provides the right tools to enable me to manage responsibilities away from work​</a:t>
                      </a:r>
                      <a:endParaRPr lang="en-GB" sz="1100" b="0" i="0" dirty="0">
                        <a:solidFill>
                          <a:srgbClr val="000000"/>
                        </a:solidFill>
                        <a:effectLst/>
                      </a:endParaRPr>
                    </a:p>
                  </a:txBody>
                  <a:tcPr anchor="ctr"/>
                </a:tc>
                <a:tc>
                  <a:txBody>
                    <a:bodyPr/>
                    <a:lstStyle/>
                    <a:p>
                      <a:pPr algn="ctr" rtl="0" fontAlgn="base"/>
                      <a:r>
                        <a:rPr lang="en-GB" sz="1100" b="0" dirty="0">
                          <a:solidFill>
                            <a:srgbClr val="000000"/>
                          </a:solidFill>
                          <a:effectLst/>
                        </a:rPr>
                        <a:t>I have confidence in the future of the SMP Alliance </a:t>
                      </a:r>
                      <a:endParaRPr lang="en-GB" sz="1100" b="0" i="0" dirty="0">
                        <a:solidFill>
                          <a:srgbClr val="000000"/>
                        </a:solidFill>
                        <a:effectLst/>
                      </a:endParaRPr>
                    </a:p>
                  </a:txBody>
                  <a:tcPr anchor="ctr"/>
                </a:tc>
                <a:extLst>
                  <a:ext uri="{0D108BD9-81ED-4DB2-BD59-A6C34878D82A}">
                    <a16:rowId xmlns:a16="http://schemas.microsoft.com/office/drawing/2014/main" val="4262649626"/>
                  </a:ext>
                </a:extLst>
              </a:tr>
              <a:tr h="370840">
                <a:tc>
                  <a:txBody>
                    <a:bodyPr/>
                    <a:lstStyle/>
                    <a:p>
                      <a:endParaRPr lang="en-GB" dirty="0"/>
                    </a:p>
                  </a:txBody>
                  <a:tcPr/>
                </a:tc>
                <a:tc>
                  <a:txBody>
                    <a:bodyPr/>
                    <a:lstStyle/>
                    <a:p>
                      <a:endParaRPr lang="en-GB" sz="1600" dirty="0"/>
                    </a:p>
                  </a:txBody>
                  <a:tcPr/>
                </a:tc>
                <a:tc>
                  <a:txBody>
                    <a:bodyPr/>
                    <a:lstStyle/>
                    <a:p>
                      <a:endParaRPr lang="en-GB" sz="1600" dirty="0"/>
                    </a:p>
                  </a:txBody>
                  <a:tcPr/>
                </a:tc>
                <a:tc>
                  <a:txBody>
                    <a:bodyPr/>
                    <a:lstStyle/>
                    <a:p>
                      <a:endParaRPr lang="en-GB" sz="1600" dirty="0"/>
                    </a:p>
                  </a:txBody>
                  <a:tcPr/>
                </a:tc>
                <a:extLst>
                  <a:ext uri="{0D108BD9-81ED-4DB2-BD59-A6C34878D82A}">
                    <a16:rowId xmlns:a16="http://schemas.microsoft.com/office/drawing/2014/main" val="2507816764"/>
                  </a:ext>
                </a:extLst>
              </a:tr>
            </a:tbl>
          </a:graphicData>
        </a:graphic>
      </p:graphicFrame>
      <p:sp>
        <p:nvSpPr>
          <p:cNvPr id="75" name="Object 4">
            <a:extLst>
              <a:ext uri="{FF2B5EF4-FFF2-40B4-BE49-F238E27FC236}">
                <a16:creationId xmlns:a16="http://schemas.microsoft.com/office/drawing/2014/main" id="{E99EF7B5-F93B-20CC-A030-5535399EB788}"/>
              </a:ext>
            </a:extLst>
          </p:cNvPr>
          <p:cNvSpPr/>
          <p:nvPr/>
        </p:nvSpPr>
        <p:spPr>
          <a:xfrm>
            <a:off x="1825262" y="3038313"/>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91%</a:t>
            </a:r>
            <a:endParaRPr lang="en-US" dirty="0">
              <a:latin typeface="Century Gothic"/>
            </a:endParaRPr>
          </a:p>
        </p:txBody>
      </p:sp>
      <p:sp>
        <p:nvSpPr>
          <p:cNvPr id="76" name="Object 5">
            <a:extLst>
              <a:ext uri="{FF2B5EF4-FFF2-40B4-BE49-F238E27FC236}">
                <a16:creationId xmlns:a16="http://schemas.microsoft.com/office/drawing/2014/main" id="{91A59CAE-C484-D2A4-A423-651958CAD2D9}"/>
              </a:ext>
            </a:extLst>
          </p:cNvPr>
          <p:cNvSpPr/>
          <p:nvPr/>
        </p:nvSpPr>
        <p:spPr>
          <a:xfrm>
            <a:off x="2739662" y="3038313"/>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6%</a:t>
            </a:r>
            <a:endParaRPr lang="en-US" dirty="0">
              <a:latin typeface="Century Gothic"/>
            </a:endParaRPr>
          </a:p>
        </p:txBody>
      </p:sp>
      <p:sp>
        <p:nvSpPr>
          <p:cNvPr id="77" name="Object 6">
            <a:extLst>
              <a:ext uri="{FF2B5EF4-FFF2-40B4-BE49-F238E27FC236}">
                <a16:creationId xmlns:a16="http://schemas.microsoft.com/office/drawing/2014/main" id="{6F6006A9-5359-0214-6DDA-9EAAC8679D31}"/>
              </a:ext>
            </a:extLst>
          </p:cNvPr>
          <p:cNvSpPr/>
          <p:nvPr/>
        </p:nvSpPr>
        <p:spPr>
          <a:xfrm>
            <a:off x="3654062" y="3038313"/>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a:t>
            </a:r>
            <a:endParaRPr lang="en-US" dirty="0">
              <a:latin typeface="Century Gothic"/>
            </a:endParaRPr>
          </a:p>
        </p:txBody>
      </p:sp>
      <p:sp>
        <p:nvSpPr>
          <p:cNvPr id="78" name="Object 4">
            <a:extLst>
              <a:ext uri="{FF2B5EF4-FFF2-40B4-BE49-F238E27FC236}">
                <a16:creationId xmlns:a16="http://schemas.microsoft.com/office/drawing/2014/main" id="{8B0305FF-F11D-653D-D725-B0EF8654186C}"/>
              </a:ext>
            </a:extLst>
          </p:cNvPr>
          <p:cNvSpPr/>
          <p:nvPr/>
        </p:nvSpPr>
        <p:spPr>
          <a:xfrm>
            <a:off x="5305584" y="3052022"/>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51%</a:t>
            </a:r>
            <a:endParaRPr lang="en-US" dirty="0">
              <a:latin typeface="Century Gothic"/>
            </a:endParaRPr>
          </a:p>
        </p:txBody>
      </p:sp>
      <p:sp>
        <p:nvSpPr>
          <p:cNvPr id="79" name="Object 5">
            <a:extLst>
              <a:ext uri="{FF2B5EF4-FFF2-40B4-BE49-F238E27FC236}">
                <a16:creationId xmlns:a16="http://schemas.microsoft.com/office/drawing/2014/main" id="{905D6FFB-ED38-6B50-9630-16323ED1BAC4}"/>
              </a:ext>
            </a:extLst>
          </p:cNvPr>
          <p:cNvSpPr/>
          <p:nvPr/>
        </p:nvSpPr>
        <p:spPr>
          <a:xfrm>
            <a:off x="6219984" y="3052022"/>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35%</a:t>
            </a:r>
            <a:endParaRPr lang="en-US" dirty="0">
              <a:latin typeface="Century Gothic"/>
            </a:endParaRPr>
          </a:p>
        </p:txBody>
      </p:sp>
      <p:sp>
        <p:nvSpPr>
          <p:cNvPr id="80" name="Object 6">
            <a:extLst>
              <a:ext uri="{FF2B5EF4-FFF2-40B4-BE49-F238E27FC236}">
                <a16:creationId xmlns:a16="http://schemas.microsoft.com/office/drawing/2014/main" id="{F9C048CE-38B0-CF2B-9BCB-FA2B0970F08D}"/>
              </a:ext>
            </a:extLst>
          </p:cNvPr>
          <p:cNvSpPr/>
          <p:nvPr/>
        </p:nvSpPr>
        <p:spPr>
          <a:xfrm>
            <a:off x="7134384" y="3052022"/>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14%</a:t>
            </a:r>
            <a:endParaRPr lang="en-US" dirty="0">
              <a:latin typeface="Century Gothic"/>
            </a:endParaRPr>
          </a:p>
        </p:txBody>
      </p:sp>
      <p:sp>
        <p:nvSpPr>
          <p:cNvPr id="81" name="Object 4">
            <a:extLst>
              <a:ext uri="{FF2B5EF4-FFF2-40B4-BE49-F238E27FC236}">
                <a16:creationId xmlns:a16="http://schemas.microsoft.com/office/drawing/2014/main" id="{ED3D090F-98ED-A48A-9F72-D68D453AC62A}"/>
              </a:ext>
            </a:extLst>
          </p:cNvPr>
          <p:cNvSpPr/>
          <p:nvPr/>
        </p:nvSpPr>
        <p:spPr>
          <a:xfrm>
            <a:off x="8367056" y="3045015"/>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43%</a:t>
            </a:r>
            <a:endParaRPr lang="en-US" dirty="0">
              <a:latin typeface="Century Gothic"/>
            </a:endParaRPr>
          </a:p>
        </p:txBody>
      </p:sp>
      <p:sp>
        <p:nvSpPr>
          <p:cNvPr id="82" name="Object 5">
            <a:extLst>
              <a:ext uri="{FF2B5EF4-FFF2-40B4-BE49-F238E27FC236}">
                <a16:creationId xmlns:a16="http://schemas.microsoft.com/office/drawing/2014/main" id="{6EE2D987-C974-3B03-2DD3-79E55B0289EC}"/>
              </a:ext>
            </a:extLst>
          </p:cNvPr>
          <p:cNvSpPr/>
          <p:nvPr/>
        </p:nvSpPr>
        <p:spPr>
          <a:xfrm>
            <a:off x="9281456" y="3045015"/>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30%</a:t>
            </a:r>
            <a:endParaRPr lang="en-US" dirty="0">
              <a:latin typeface="Century Gothic"/>
            </a:endParaRPr>
          </a:p>
        </p:txBody>
      </p:sp>
      <p:sp>
        <p:nvSpPr>
          <p:cNvPr id="83" name="Object 6">
            <a:extLst>
              <a:ext uri="{FF2B5EF4-FFF2-40B4-BE49-F238E27FC236}">
                <a16:creationId xmlns:a16="http://schemas.microsoft.com/office/drawing/2014/main" id="{4E834564-097A-CD13-0D11-BD650EC1BDAC}"/>
              </a:ext>
            </a:extLst>
          </p:cNvPr>
          <p:cNvSpPr/>
          <p:nvPr/>
        </p:nvSpPr>
        <p:spPr>
          <a:xfrm>
            <a:off x="10195856" y="3045015"/>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27%</a:t>
            </a:r>
            <a:endParaRPr lang="en-US" dirty="0">
              <a:latin typeface="Century Gothic"/>
            </a:endParaRPr>
          </a:p>
        </p:txBody>
      </p:sp>
      <p:sp>
        <p:nvSpPr>
          <p:cNvPr id="84" name="Object 4">
            <a:extLst>
              <a:ext uri="{FF2B5EF4-FFF2-40B4-BE49-F238E27FC236}">
                <a16:creationId xmlns:a16="http://schemas.microsoft.com/office/drawing/2014/main" id="{70F19F3D-AC54-55DC-5C72-0B4FA3B5DCDA}"/>
              </a:ext>
            </a:extLst>
          </p:cNvPr>
          <p:cNvSpPr/>
          <p:nvPr/>
        </p:nvSpPr>
        <p:spPr>
          <a:xfrm>
            <a:off x="1834945" y="3832639"/>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87%</a:t>
            </a:r>
            <a:endParaRPr lang="en-US" dirty="0">
              <a:latin typeface="Century Gothic"/>
            </a:endParaRPr>
          </a:p>
        </p:txBody>
      </p:sp>
      <p:sp>
        <p:nvSpPr>
          <p:cNvPr id="85" name="Object 5">
            <a:extLst>
              <a:ext uri="{FF2B5EF4-FFF2-40B4-BE49-F238E27FC236}">
                <a16:creationId xmlns:a16="http://schemas.microsoft.com/office/drawing/2014/main" id="{E0DC5D97-D9BE-EA4B-DDC7-A55A2CE4B198}"/>
              </a:ext>
            </a:extLst>
          </p:cNvPr>
          <p:cNvSpPr/>
          <p:nvPr/>
        </p:nvSpPr>
        <p:spPr>
          <a:xfrm>
            <a:off x="2749345" y="3832639"/>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7%</a:t>
            </a:r>
            <a:endParaRPr lang="en-US" dirty="0">
              <a:latin typeface="Century Gothic"/>
            </a:endParaRPr>
          </a:p>
        </p:txBody>
      </p:sp>
      <p:sp>
        <p:nvSpPr>
          <p:cNvPr id="86" name="Object 6">
            <a:extLst>
              <a:ext uri="{FF2B5EF4-FFF2-40B4-BE49-F238E27FC236}">
                <a16:creationId xmlns:a16="http://schemas.microsoft.com/office/drawing/2014/main" id="{DCCF5709-E9BE-7EB8-4AE8-F086C1B60A16}"/>
              </a:ext>
            </a:extLst>
          </p:cNvPr>
          <p:cNvSpPr/>
          <p:nvPr/>
        </p:nvSpPr>
        <p:spPr>
          <a:xfrm>
            <a:off x="3663745" y="3832639"/>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a:t>
            </a:r>
            <a:endParaRPr lang="en-US" dirty="0">
              <a:latin typeface="Century Gothic"/>
            </a:endParaRPr>
          </a:p>
        </p:txBody>
      </p:sp>
      <p:sp>
        <p:nvSpPr>
          <p:cNvPr id="87" name="Object 4">
            <a:extLst>
              <a:ext uri="{FF2B5EF4-FFF2-40B4-BE49-F238E27FC236}">
                <a16:creationId xmlns:a16="http://schemas.microsoft.com/office/drawing/2014/main" id="{8E52D17D-CD0E-B798-9E9B-9F4E3C8B6CA4}"/>
              </a:ext>
            </a:extLst>
          </p:cNvPr>
          <p:cNvSpPr/>
          <p:nvPr/>
        </p:nvSpPr>
        <p:spPr>
          <a:xfrm>
            <a:off x="5315267" y="3846348"/>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56%</a:t>
            </a:r>
            <a:endParaRPr lang="en-US" dirty="0">
              <a:latin typeface="Century Gothic"/>
            </a:endParaRPr>
          </a:p>
        </p:txBody>
      </p:sp>
      <p:sp>
        <p:nvSpPr>
          <p:cNvPr id="88" name="Object 5">
            <a:extLst>
              <a:ext uri="{FF2B5EF4-FFF2-40B4-BE49-F238E27FC236}">
                <a16:creationId xmlns:a16="http://schemas.microsoft.com/office/drawing/2014/main" id="{B3FC221B-C0A7-B1CA-35AF-28AC7768C619}"/>
              </a:ext>
            </a:extLst>
          </p:cNvPr>
          <p:cNvSpPr/>
          <p:nvPr/>
        </p:nvSpPr>
        <p:spPr>
          <a:xfrm>
            <a:off x="6229667" y="3846348"/>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35%</a:t>
            </a:r>
            <a:endParaRPr lang="en-US" dirty="0">
              <a:latin typeface="Century Gothic"/>
            </a:endParaRPr>
          </a:p>
        </p:txBody>
      </p:sp>
      <p:sp>
        <p:nvSpPr>
          <p:cNvPr id="89" name="Object 6">
            <a:extLst>
              <a:ext uri="{FF2B5EF4-FFF2-40B4-BE49-F238E27FC236}">
                <a16:creationId xmlns:a16="http://schemas.microsoft.com/office/drawing/2014/main" id="{55A77368-1B62-7C6B-DADC-5AF4DA6D0C33}"/>
              </a:ext>
            </a:extLst>
          </p:cNvPr>
          <p:cNvSpPr/>
          <p:nvPr/>
        </p:nvSpPr>
        <p:spPr>
          <a:xfrm>
            <a:off x="7144067" y="3846348"/>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9%</a:t>
            </a:r>
            <a:endParaRPr lang="en-US" dirty="0">
              <a:latin typeface="Century Gothic"/>
            </a:endParaRPr>
          </a:p>
        </p:txBody>
      </p:sp>
      <p:sp>
        <p:nvSpPr>
          <p:cNvPr id="90" name="Object 4">
            <a:extLst>
              <a:ext uri="{FF2B5EF4-FFF2-40B4-BE49-F238E27FC236}">
                <a16:creationId xmlns:a16="http://schemas.microsoft.com/office/drawing/2014/main" id="{50FEFD79-983C-6F1F-3B6C-5980469398FB}"/>
              </a:ext>
            </a:extLst>
          </p:cNvPr>
          <p:cNvSpPr/>
          <p:nvPr/>
        </p:nvSpPr>
        <p:spPr>
          <a:xfrm>
            <a:off x="8376739" y="3839341"/>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53%</a:t>
            </a:r>
            <a:endParaRPr lang="en-US" dirty="0">
              <a:latin typeface="Century Gothic"/>
            </a:endParaRPr>
          </a:p>
        </p:txBody>
      </p:sp>
      <p:sp>
        <p:nvSpPr>
          <p:cNvPr id="91" name="Object 5">
            <a:extLst>
              <a:ext uri="{FF2B5EF4-FFF2-40B4-BE49-F238E27FC236}">
                <a16:creationId xmlns:a16="http://schemas.microsoft.com/office/drawing/2014/main" id="{37143A06-DDCF-A231-2920-752FBF945827}"/>
              </a:ext>
            </a:extLst>
          </p:cNvPr>
          <p:cNvSpPr/>
          <p:nvPr/>
        </p:nvSpPr>
        <p:spPr>
          <a:xfrm>
            <a:off x="9291139" y="3839341"/>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20%</a:t>
            </a:r>
            <a:endParaRPr lang="en-US" dirty="0">
              <a:latin typeface="Century Gothic"/>
            </a:endParaRPr>
          </a:p>
        </p:txBody>
      </p:sp>
      <p:sp>
        <p:nvSpPr>
          <p:cNvPr id="92" name="Object 6">
            <a:extLst>
              <a:ext uri="{FF2B5EF4-FFF2-40B4-BE49-F238E27FC236}">
                <a16:creationId xmlns:a16="http://schemas.microsoft.com/office/drawing/2014/main" id="{88001879-0C15-1B84-6B6E-42309FF24922}"/>
              </a:ext>
            </a:extLst>
          </p:cNvPr>
          <p:cNvSpPr/>
          <p:nvPr/>
        </p:nvSpPr>
        <p:spPr>
          <a:xfrm>
            <a:off x="10205539" y="3839341"/>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27%</a:t>
            </a:r>
            <a:endParaRPr lang="en-US" dirty="0">
              <a:latin typeface="Century Gothic"/>
            </a:endParaRPr>
          </a:p>
        </p:txBody>
      </p:sp>
      <p:sp>
        <p:nvSpPr>
          <p:cNvPr id="93" name="Object 4">
            <a:extLst>
              <a:ext uri="{FF2B5EF4-FFF2-40B4-BE49-F238E27FC236}">
                <a16:creationId xmlns:a16="http://schemas.microsoft.com/office/drawing/2014/main" id="{4FAB4701-38BB-39B7-87EA-CB2ADD6F81F2}"/>
              </a:ext>
            </a:extLst>
          </p:cNvPr>
          <p:cNvSpPr/>
          <p:nvPr/>
        </p:nvSpPr>
        <p:spPr>
          <a:xfrm>
            <a:off x="1868963" y="4802736"/>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83%</a:t>
            </a:r>
            <a:endParaRPr lang="en-US" dirty="0">
              <a:latin typeface="Century Gothic"/>
            </a:endParaRPr>
          </a:p>
        </p:txBody>
      </p:sp>
      <p:sp>
        <p:nvSpPr>
          <p:cNvPr id="94" name="Object 5">
            <a:extLst>
              <a:ext uri="{FF2B5EF4-FFF2-40B4-BE49-F238E27FC236}">
                <a16:creationId xmlns:a16="http://schemas.microsoft.com/office/drawing/2014/main" id="{2A79E7D4-0E0B-08BD-FAEB-F94729B58017}"/>
              </a:ext>
            </a:extLst>
          </p:cNvPr>
          <p:cNvSpPr/>
          <p:nvPr/>
        </p:nvSpPr>
        <p:spPr>
          <a:xfrm>
            <a:off x="2783363" y="4802736"/>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11%</a:t>
            </a:r>
            <a:endParaRPr lang="en-US" dirty="0">
              <a:latin typeface="Century Gothic"/>
            </a:endParaRPr>
          </a:p>
        </p:txBody>
      </p:sp>
      <p:sp>
        <p:nvSpPr>
          <p:cNvPr id="95" name="Object 6">
            <a:extLst>
              <a:ext uri="{FF2B5EF4-FFF2-40B4-BE49-F238E27FC236}">
                <a16:creationId xmlns:a16="http://schemas.microsoft.com/office/drawing/2014/main" id="{059A1F7E-3802-6D1C-0719-70718AAE2681}"/>
              </a:ext>
            </a:extLst>
          </p:cNvPr>
          <p:cNvSpPr/>
          <p:nvPr/>
        </p:nvSpPr>
        <p:spPr>
          <a:xfrm>
            <a:off x="3697763" y="4802736"/>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7%</a:t>
            </a:r>
            <a:endParaRPr lang="en-US" dirty="0">
              <a:latin typeface="Century Gothic"/>
            </a:endParaRPr>
          </a:p>
        </p:txBody>
      </p:sp>
      <p:sp>
        <p:nvSpPr>
          <p:cNvPr id="96" name="Object 4">
            <a:extLst>
              <a:ext uri="{FF2B5EF4-FFF2-40B4-BE49-F238E27FC236}">
                <a16:creationId xmlns:a16="http://schemas.microsoft.com/office/drawing/2014/main" id="{5FDA32C4-FC27-4256-3968-263F7860C3EA}"/>
              </a:ext>
            </a:extLst>
          </p:cNvPr>
          <p:cNvSpPr/>
          <p:nvPr/>
        </p:nvSpPr>
        <p:spPr>
          <a:xfrm>
            <a:off x="5349285" y="4816445"/>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55%</a:t>
            </a:r>
            <a:endParaRPr lang="en-US" dirty="0">
              <a:latin typeface="Century Gothic"/>
            </a:endParaRPr>
          </a:p>
        </p:txBody>
      </p:sp>
      <p:sp>
        <p:nvSpPr>
          <p:cNvPr id="97" name="Object 5">
            <a:extLst>
              <a:ext uri="{FF2B5EF4-FFF2-40B4-BE49-F238E27FC236}">
                <a16:creationId xmlns:a16="http://schemas.microsoft.com/office/drawing/2014/main" id="{3C1B8710-1764-26D8-6B83-AB20C8BBFD32}"/>
              </a:ext>
            </a:extLst>
          </p:cNvPr>
          <p:cNvSpPr/>
          <p:nvPr/>
        </p:nvSpPr>
        <p:spPr>
          <a:xfrm>
            <a:off x="6263685" y="4816445"/>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35%</a:t>
            </a:r>
            <a:endParaRPr lang="en-US" dirty="0">
              <a:latin typeface="Century Gothic"/>
            </a:endParaRPr>
          </a:p>
        </p:txBody>
      </p:sp>
      <p:sp>
        <p:nvSpPr>
          <p:cNvPr id="98" name="Object 6">
            <a:extLst>
              <a:ext uri="{FF2B5EF4-FFF2-40B4-BE49-F238E27FC236}">
                <a16:creationId xmlns:a16="http://schemas.microsoft.com/office/drawing/2014/main" id="{782F7B2F-5458-9AC0-BF6F-9739D60139D5}"/>
              </a:ext>
            </a:extLst>
          </p:cNvPr>
          <p:cNvSpPr/>
          <p:nvPr/>
        </p:nvSpPr>
        <p:spPr>
          <a:xfrm>
            <a:off x="7178085" y="4816445"/>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10%</a:t>
            </a:r>
            <a:endParaRPr lang="en-US" dirty="0">
              <a:latin typeface="Century Gothic"/>
            </a:endParaRPr>
          </a:p>
        </p:txBody>
      </p:sp>
      <p:sp>
        <p:nvSpPr>
          <p:cNvPr id="99" name="Object 4">
            <a:extLst>
              <a:ext uri="{FF2B5EF4-FFF2-40B4-BE49-F238E27FC236}">
                <a16:creationId xmlns:a16="http://schemas.microsoft.com/office/drawing/2014/main" id="{488EA0EF-217F-DB32-119D-AB5220BE45DA}"/>
              </a:ext>
            </a:extLst>
          </p:cNvPr>
          <p:cNvSpPr/>
          <p:nvPr/>
        </p:nvSpPr>
        <p:spPr>
          <a:xfrm>
            <a:off x="8410757" y="4809438"/>
            <a:ext cx="658200" cy="240030"/>
          </a:xfrm>
          <a:prstGeom prst="roundRect">
            <a:avLst/>
          </a:prstGeom>
          <a:solidFill>
            <a:srgbClr val="00A45F"/>
          </a:solidFill>
        </p:spPr>
        <p:txBody>
          <a:bodyPr wrap="square" lIns="91440" tIns="45720" rIns="91440" bIns="45720" rtlCol="0" anchor="ctr"/>
          <a:lstStyle/>
          <a:p>
            <a:pPr algn="ctr">
              <a:buNone/>
            </a:pPr>
            <a:r>
              <a:rPr lang="en-US" sz="1100" b="1" dirty="0">
                <a:solidFill>
                  <a:srgbClr val="000000"/>
                </a:solidFill>
                <a:latin typeface="Century Gothic"/>
              </a:rPr>
              <a:t>43%</a:t>
            </a:r>
            <a:endParaRPr lang="en-US" dirty="0">
              <a:latin typeface="Century Gothic"/>
            </a:endParaRPr>
          </a:p>
        </p:txBody>
      </p:sp>
      <p:sp>
        <p:nvSpPr>
          <p:cNvPr id="100" name="Object 5">
            <a:extLst>
              <a:ext uri="{FF2B5EF4-FFF2-40B4-BE49-F238E27FC236}">
                <a16:creationId xmlns:a16="http://schemas.microsoft.com/office/drawing/2014/main" id="{AD2A1B94-B1FD-DE65-EA75-85AFB5119930}"/>
              </a:ext>
            </a:extLst>
          </p:cNvPr>
          <p:cNvSpPr/>
          <p:nvPr/>
        </p:nvSpPr>
        <p:spPr>
          <a:xfrm>
            <a:off x="9325157" y="4809438"/>
            <a:ext cx="658200" cy="240030"/>
          </a:xfrm>
          <a:prstGeom prst="roundRect">
            <a:avLst/>
          </a:prstGeom>
          <a:solidFill>
            <a:schemeClr val="accent6">
              <a:lumMod val="75000"/>
            </a:schemeClr>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30%</a:t>
            </a:r>
            <a:endParaRPr lang="en-US" dirty="0">
              <a:latin typeface="Century Gothic"/>
            </a:endParaRPr>
          </a:p>
        </p:txBody>
      </p:sp>
      <p:sp>
        <p:nvSpPr>
          <p:cNvPr id="101" name="Object 6">
            <a:extLst>
              <a:ext uri="{FF2B5EF4-FFF2-40B4-BE49-F238E27FC236}">
                <a16:creationId xmlns:a16="http://schemas.microsoft.com/office/drawing/2014/main" id="{BFAE70C4-727A-B1E3-48B1-121F4863DE02}"/>
              </a:ext>
            </a:extLst>
          </p:cNvPr>
          <p:cNvSpPr/>
          <p:nvPr/>
        </p:nvSpPr>
        <p:spPr>
          <a:xfrm>
            <a:off x="10239557" y="4809438"/>
            <a:ext cx="658200" cy="240030"/>
          </a:xfrm>
          <a:prstGeom prst="roundRect">
            <a:avLst/>
          </a:prstGeom>
          <a:solidFill>
            <a:srgbClr val="FF4C59"/>
          </a:solidFill>
        </p:spPr>
        <p:txBody>
          <a:bodyPr wrap="square" lIns="91440" tIns="45720" rIns="91440" bIns="45720" rtlCol="0" anchor="ctr"/>
          <a:lstStyle/>
          <a:p>
            <a:pPr algn="ctr">
              <a:buNone/>
            </a:pPr>
            <a:r>
              <a:rPr lang="en-US" sz="1100" b="1" dirty="0">
                <a:solidFill>
                  <a:srgbClr val="000000"/>
                </a:solidFill>
                <a:latin typeface="Century Gothic"/>
                <a:ea typeface="Century Gothic" pitchFamily="34" charset="-122"/>
                <a:cs typeface="Century Gothic" pitchFamily="34" charset="-120"/>
              </a:rPr>
              <a:t>27%</a:t>
            </a:r>
            <a:endParaRPr lang="en-US" dirty="0">
              <a:latin typeface="Century Gothic"/>
            </a:endParaRPr>
          </a:p>
        </p:txBody>
      </p:sp>
    </p:spTree>
    <p:extLst>
      <p:ext uri="{BB962C8B-B14F-4D97-AF65-F5344CB8AC3E}">
        <p14:creationId xmlns:p14="http://schemas.microsoft.com/office/powerpoint/2010/main" val="344276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dirty="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dirty="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dirty="0">
                <a:ln>
                  <a:noFill/>
                </a:ln>
                <a:solidFill>
                  <a:srgbClr val="1F497D">
                    <a:lumMod val="75000"/>
                  </a:srgbClr>
                </a:solidFill>
                <a:effectLst/>
                <a:uLnTx/>
                <a:uFillTx/>
                <a:latin typeface="Arial" panose="020B0604020202020204" pitchFamily="34" charset="0"/>
                <a:ea typeface="+mj-ea"/>
                <a:cs typeface="Arial" panose="020B0604020202020204" pitchFamily="34" charset="0"/>
              </a:rPr>
              <a:t>Feedback by response type (Detractors)</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C05CE321-6053-69AE-D232-E85A80F584BD}"/>
              </a:ext>
            </a:extLst>
          </p:cNvPr>
          <p:cNvGraphicFramePr>
            <a:graphicFrameLocks noGrp="1"/>
          </p:cNvGraphicFramePr>
          <p:nvPr>
            <p:extLst>
              <p:ext uri="{D42A27DB-BD31-4B8C-83A1-F6EECF244321}">
                <p14:modId xmlns:p14="http://schemas.microsoft.com/office/powerpoint/2010/main" val="1653742988"/>
              </p:ext>
            </p:extLst>
          </p:nvPr>
        </p:nvGraphicFramePr>
        <p:xfrm>
          <a:off x="387314" y="1807601"/>
          <a:ext cx="11349504" cy="3999380"/>
        </p:xfrm>
        <a:graphic>
          <a:graphicData uri="http://schemas.openxmlformats.org/drawingml/2006/table">
            <a:tbl>
              <a:tblPr firstRow="1" bandRow="1">
                <a:tableStyleId>{5C22544A-7EE6-4342-B048-85BDC9FD1C3A}</a:tableStyleId>
              </a:tblPr>
              <a:tblGrid>
                <a:gridCol w="1118999">
                  <a:extLst>
                    <a:ext uri="{9D8B030D-6E8A-4147-A177-3AD203B41FA5}">
                      <a16:colId xmlns:a16="http://schemas.microsoft.com/office/drawing/2014/main" val="2656808682"/>
                    </a:ext>
                  </a:extLst>
                </a:gridCol>
                <a:gridCol w="4555753">
                  <a:extLst>
                    <a:ext uri="{9D8B030D-6E8A-4147-A177-3AD203B41FA5}">
                      <a16:colId xmlns:a16="http://schemas.microsoft.com/office/drawing/2014/main" val="3101307172"/>
                    </a:ext>
                  </a:extLst>
                </a:gridCol>
                <a:gridCol w="883266">
                  <a:extLst>
                    <a:ext uri="{9D8B030D-6E8A-4147-A177-3AD203B41FA5}">
                      <a16:colId xmlns:a16="http://schemas.microsoft.com/office/drawing/2014/main" val="3679172469"/>
                    </a:ext>
                  </a:extLst>
                </a:gridCol>
                <a:gridCol w="4791486">
                  <a:extLst>
                    <a:ext uri="{9D8B030D-6E8A-4147-A177-3AD203B41FA5}">
                      <a16:colId xmlns:a16="http://schemas.microsoft.com/office/drawing/2014/main" val="1407845908"/>
                    </a:ext>
                  </a:extLst>
                </a:gridCol>
              </a:tblGrid>
              <a:tr h="478400">
                <a:tc>
                  <a:txBody>
                    <a:bodyPr/>
                    <a:lstStyle/>
                    <a:p>
                      <a:r>
                        <a:rPr lang="en-GB" sz="1200" dirty="0"/>
                        <a:t>Themes</a:t>
                      </a:r>
                    </a:p>
                  </a:txBody>
                  <a:tcPr/>
                </a:tc>
                <a:tc>
                  <a:txBody>
                    <a:bodyPr/>
                    <a:lstStyle/>
                    <a:p>
                      <a:r>
                        <a:rPr lang="en-GB" sz="1200" dirty="0"/>
                        <a:t>Description</a:t>
                      </a:r>
                    </a:p>
                  </a:txBody>
                  <a:tcPr/>
                </a:tc>
                <a:tc>
                  <a:txBody>
                    <a:bodyPr/>
                    <a:lstStyle/>
                    <a:p>
                      <a:r>
                        <a:rPr lang="en-GB" sz="1200" dirty="0"/>
                        <a:t>No of Comments</a:t>
                      </a:r>
                    </a:p>
                  </a:txBody>
                  <a:tcPr/>
                </a:tc>
                <a:tc>
                  <a:txBody>
                    <a:bodyPr/>
                    <a:lstStyle/>
                    <a:p>
                      <a:r>
                        <a:rPr lang="en-GB" sz="1200" dirty="0"/>
                        <a:t>Example Comments</a:t>
                      </a:r>
                    </a:p>
                  </a:txBody>
                  <a:tcPr/>
                </a:tc>
                <a:extLst>
                  <a:ext uri="{0D108BD9-81ED-4DB2-BD59-A6C34878D82A}">
                    <a16:rowId xmlns:a16="http://schemas.microsoft.com/office/drawing/2014/main" val="3556954066"/>
                  </a:ext>
                </a:extLst>
              </a:tr>
              <a:tr h="1143540">
                <a:tc>
                  <a:txBody>
                    <a:bodyPr/>
                    <a:lstStyle/>
                    <a:p>
                      <a:pPr algn="ctr"/>
                      <a:r>
                        <a:rPr lang="en-GB" sz="1400" dirty="0"/>
                        <a:t>Leadership</a:t>
                      </a:r>
                    </a:p>
                  </a:txBody>
                  <a:tcPr anchor="ctr"/>
                </a:tc>
                <a:tc>
                  <a:txBody>
                    <a:bodyPr/>
                    <a:lstStyle/>
                    <a:p>
                      <a:pPr algn="ctr"/>
                      <a:r>
                        <a:rPr lang="en-GB" sz="1200" dirty="0"/>
                        <a:t>This theme captures how employees feel about Senior Managers/Leadership teams.  </a:t>
                      </a:r>
                    </a:p>
                  </a:txBody>
                  <a:tcPr anchor="ctr"/>
                </a:tc>
                <a:tc>
                  <a:txBody>
                    <a:bodyPr/>
                    <a:lstStyle/>
                    <a:p>
                      <a:pPr algn="ctr"/>
                      <a:r>
                        <a:rPr lang="en-GB" sz="1400" dirty="0"/>
                        <a:t>16</a:t>
                      </a:r>
                    </a:p>
                  </a:txBody>
                  <a:tcPr anchor="ctr"/>
                </a:tc>
                <a:tc>
                  <a:txBody>
                    <a:bodyPr/>
                    <a:lstStyle/>
                    <a:p>
                      <a:pPr marL="171450" indent="-171450">
                        <a:buFont typeface="Arial" panose="020B0604020202020204" pitchFamily="34" charset="0"/>
                        <a:buChar char="•"/>
                      </a:pPr>
                      <a:r>
                        <a:rPr lang="en-GB" sz="1200" dirty="0"/>
                        <a:t>I feel the leadership team could be more visible and available. </a:t>
                      </a:r>
                    </a:p>
                    <a:p>
                      <a:pPr marL="171450" indent="-171450">
                        <a:buFont typeface="Arial" panose="020B0604020202020204" pitchFamily="34" charset="0"/>
                        <a:buChar char="•"/>
                      </a:pPr>
                      <a:r>
                        <a:rPr lang="en-GB" sz="1200" dirty="0"/>
                        <a:t>I understand the Alliance values but I don't think the leadership team are following them. </a:t>
                      </a:r>
                    </a:p>
                    <a:p>
                      <a:pPr marL="171450" indent="-171450">
                        <a:buFont typeface="Arial" panose="020B0604020202020204" pitchFamily="34" charset="0"/>
                        <a:buChar char="•"/>
                      </a:pPr>
                      <a:r>
                        <a:rPr lang="en-GB" sz="1200" dirty="0"/>
                        <a:t>It makes me think the ALT don't care about people. </a:t>
                      </a:r>
                    </a:p>
                    <a:p>
                      <a:pPr marL="171450" indent="-171450">
                        <a:buFont typeface="Arial" panose="020B0604020202020204" pitchFamily="34" charset="0"/>
                        <a:buChar char="•"/>
                      </a:pPr>
                      <a:r>
                        <a:rPr lang="en-GB" sz="1200" dirty="0"/>
                        <a:t>ALT need to lead by example and really challenge</a:t>
                      </a:r>
                    </a:p>
                  </a:txBody>
                  <a:tcPr/>
                </a:tc>
                <a:extLst>
                  <a:ext uri="{0D108BD9-81ED-4DB2-BD59-A6C34878D82A}">
                    <a16:rowId xmlns:a16="http://schemas.microsoft.com/office/drawing/2014/main" val="184057594"/>
                  </a:ext>
                </a:extLst>
              </a:tr>
              <a:tr h="1143540">
                <a:tc>
                  <a:txBody>
                    <a:bodyPr/>
                    <a:lstStyle/>
                    <a:p>
                      <a:pPr algn="ctr"/>
                      <a:r>
                        <a:rPr lang="en-GB" sz="1400" dirty="0"/>
                        <a:t>Trust in the Alliance</a:t>
                      </a:r>
                    </a:p>
                  </a:txBody>
                  <a:tcPr anchor="ctr"/>
                </a:tc>
                <a:tc>
                  <a:txBody>
                    <a:bodyPr/>
                    <a:lstStyle/>
                    <a:p>
                      <a:pPr algn="ctr"/>
                      <a:r>
                        <a:rPr lang="en-GB" sz="1200" dirty="0"/>
                        <a:t>This theme captures how employees feel about the Alliance and its ability to deliver its goals and leave a lasting legacy.</a:t>
                      </a:r>
                    </a:p>
                  </a:txBody>
                  <a:tcPr anchor="ctr"/>
                </a:tc>
                <a:tc>
                  <a:txBody>
                    <a:bodyPr/>
                    <a:lstStyle/>
                    <a:p>
                      <a:pPr algn="ctr"/>
                      <a:r>
                        <a:rPr lang="en-GB" sz="1400" dirty="0"/>
                        <a:t>13</a:t>
                      </a:r>
                    </a:p>
                  </a:txBody>
                  <a:tcPr anchor="ctr"/>
                </a:tc>
                <a:tc>
                  <a:txBody>
                    <a:bodyPr/>
                    <a:lstStyle/>
                    <a:p>
                      <a:pPr marL="171450" indent="-171450">
                        <a:buFont typeface="Arial" panose="020B0604020202020204" pitchFamily="34" charset="0"/>
                        <a:buChar char="•"/>
                      </a:pPr>
                      <a:r>
                        <a:rPr lang="en-GB" sz="1200" dirty="0"/>
                        <a:t>I feel that the partners all have hidden agenda’s</a:t>
                      </a:r>
                    </a:p>
                    <a:p>
                      <a:pPr marL="171450" indent="-171450">
                        <a:buFont typeface="Arial" panose="020B0604020202020204" pitchFamily="34" charset="0"/>
                        <a:buChar char="•"/>
                      </a:pPr>
                      <a:r>
                        <a:rPr lang="en-GB" sz="1200" dirty="0"/>
                        <a:t>I'm not confident in the Alliance's future</a:t>
                      </a:r>
                    </a:p>
                    <a:p>
                      <a:pPr marL="171450" indent="-171450">
                        <a:buFont typeface="Arial" panose="020B0604020202020204" pitchFamily="34" charset="0"/>
                        <a:buChar char="•"/>
                      </a:pPr>
                      <a:r>
                        <a:rPr lang="en-GB" sz="1200" dirty="0"/>
                        <a:t>Very disappointing start to a framework that should be setting the standard for the future of the Highways industry.</a:t>
                      </a:r>
                    </a:p>
                    <a:p>
                      <a:pPr marL="171450" indent="-171450">
                        <a:buFont typeface="Arial" panose="020B0604020202020204" pitchFamily="34" charset="0"/>
                        <a:buChar char="•"/>
                      </a:pPr>
                      <a:r>
                        <a:rPr lang="en-GB" sz="1200" dirty="0"/>
                        <a:t>Not sure Alliance experiment is working </a:t>
                      </a:r>
                    </a:p>
                    <a:p>
                      <a:pPr marL="171450" indent="-171450">
                        <a:buFont typeface="Arial" panose="020B0604020202020204" pitchFamily="34" charset="0"/>
                        <a:buChar char="•"/>
                      </a:pPr>
                      <a:r>
                        <a:rPr lang="en-GB" sz="1200" dirty="0"/>
                        <a:t>I am yet to see how the alliance setup/contract is adding value</a:t>
                      </a:r>
                    </a:p>
                  </a:txBody>
                  <a:tcPr/>
                </a:tc>
                <a:extLst>
                  <a:ext uri="{0D108BD9-81ED-4DB2-BD59-A6C34878D82A}">
                    <a16:rowId xmlns:a16="http://schemas.microsoft.com/office/drawing/2014/main" val="2732295572"/>
                  </a:ext>
                </a:extLst>
              </a:tr>
              <a:tr h="1143540">
                <a:tc>
                  <a:txBody>
                    <a:bodyPr/>
                    <a:lstStyle/>
                    <a:p>
                      <a:pPr algn="ctr"/>
                      <a:r>
                        <a:rPr lang="en-GB" sz="1400" dirty="0"/>
                        <a:t>Engagement</a:t>
                      </a:r>
                    </a:p>
                  </a:txBody>
                  <a:tcPr anchor="ctr"/>
                </a:tc>
                <a:tc>
                  <a:txBody>
                    <a:bodyPr/>
                    <a:lstStyle/>
                    <a:p>
                      <a:pPr algn="ctr"/>
                      <a:r>
                        <a:rPr lang="en-GB" sz="1200" dirty="0"/>
                        <a:t>This theme describes how engaged employees are and what maybe impacting how they feel towards the Alliance as a whole</a:t>
                      </a:r>
                    </a:p>
                  </a:txBody>
                  <a:tcPr anchor="ctr"/>
                </a:tc>
                <a:tc>
                  <a:txBody>
                    <a:bodyPr/>
                    <a:lstStyle/>
                    <a:p>
                      <a:pPr algn="ctr"/>
                      <a:r>
                        <a:rPr lang="en-GB" sz="1400" dirty="0"/>
                        <a:t>12</a:t>
                      </a:r>
                    </a:p>
                  </a:txBody>
                  <a:tcPr anchor="ctr"/>
                </a:tc>
                <a:tc>
                  <a:txBody>
                    <a:bodyPr/>
                    <a:lstStyle/>
                    <a:p>
                      <a:pPr marL="171450" indent="-171450">
                        <a:buFont typeface="Arial" panose="020B0604020202020204" pitchFamily="34" charset="0"/>
                        <a:buChar char="•"/>
                      </a:pPr>
                      <a:r>
                        <a:rPr lang="en-GB" sz="1200" dirty="0"/>
                        <a:t>I can't remember the last time I felt a sense of satisfaction at work.</a:t>
                      </a:r>
                    </a:p>
                    <a:p>
                      <a:pPr marL="171450" indent="-171450">
                        <a:buFont typeface="Arial" panose="020B0604020202020204" pitchFamily="34" charset="0"/>
                        <a:buChar char="•"/>
                      </a:pPr>
                      <a:r>
                        <a:rPr lang="en-GB" sz="1200" dirty="0"/>
                        <a:t>It does not feel like a stable environment where people are valued</a:t>
                      </a:r>
                    </a:p>
                    <a:p>
                      <a:pPr marL="171450" indent="-171450">
                        <a:buFont typeface="Arial" panose="020B0604020202020204" pitchFamily="34" charset="0"/>
                        <a:buChar char="•"/>
                      </a:pPr>
                      <a:r>
                        <a:rPr lang="en-GB" sz="1200" dirty="0"/>
                        <a:t>The alliance is a profoundly dysfunctional place to work</a:t>
                      </a:r>
                    </a:p>
                    <a:p>
                      <a:pPr marL="171450" indent="-171450">
                        <a:buFont typeface="Arial" panose="020B0604020202020204" pitchFamily="34" charset="0"/>
                        <a:buChar char="•"/>
                      </a:pPr>
                      <a:r>
                        <a:rPr lang="en-GB" sz="1200" dirty="0"/>
                        <a:t>Smart motorways is something that I was proud of working on, but recently I am not so sure</a:t>
                      </a:r>
                    </a:p>
                    <a:p>
                      <a:pPr marL="171450" indent="-171450">
                        <a:buFont typeface="Arial" panose="020B0604020202020204" pitchFamily="34" charset="0"/>
                        <a:buChar char="•"/>
                      </a:pPr>
                      <a:r>
                        <a:rPr lang="en-GB" sz="1200" dirty="0"/>
                        <a:t>It's a shambles and I would not recommend it to anyone</a:t>
                      </a:r>
                    </a:p>
                  </a:txBody>
                  <a:tcPr/>
                </a:tc>
                <a:extLst>
                  <a:ext uri="{0D108BD9-81ED-4DB2-BD59-A6C34878D82A}">
                    <a16:rowId xmlns:a16="http://schemas.microsoft.com/office/drawing/2014/main" val="2059637573"/>
                  </a:ext>
                </a:extLst>
              </a:tr>
            </a:tbl>
          </a:graphicData>
        </a:graphic>
      </p:graphicFrame>
      <p:sp>
        <p:nvSpPr>
          <p:cNvPr id="4" name="TextBox 3">
            <a:extLst>
              <a:ext uri="{FF2B5EF4-FFF2-40B4-BE49-F238E27FC236}">
                <a16:creationId xmlns:a16="http://schemas.microsoft.com/office/drawing/2014/main" id="{151945C6-6D08-81EC-E6C4-19CCF2EF3E87}"/>
              </a:ext>
            </a:extLst>
          </p:cNvPr>
          <p:cNvSpPr txBox="1"/>
          <p:nvPr/>
        </p:nvSpPr>
        <p:spPr>
          <a:xfrm>
            <a:off x="498968" y="704950"/>
            <a:ext cx="11648356"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All comments have been reviewed and categorised into themes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Below are the top 3 themes based on the total number of related comments received</a:t>
            </a:r>
          </a:p>
        </p:txBody>
      </p:sp>
    </p:spTree>
    <p:extLst>
      <p:ext uri="{BB962C8B-B14F-4D97-AF65-F5344CB8AC3E}">
        <p14:creationId xmlns:p14="http://schemas.microsoft.com/office/powerpoint/2010/main" val="314827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dirty="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dirty="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dirty="0">
                <a:ln>
                  <a:noFill/>
                </a:ln>
                <a:solidFill>
                  <a:srgbClr val="1F497D">
                    <a:lumMod val="75000"/>
                  </a:srgbClr>
                </a:solidFill>
                <a:effectLst/>
                <a:uLnTx/>
                <a:uFillTx/>
                <a:latin typeface="Arial" panose="020B0604020202020204" pitchFamily="34" charset="0"/>
                <a:ea typeface="+mj-ea"/>
                <a:cs typeface="Arial" panose="020B0604020202020204" pitchFamily="34" charset="0"/>
              </a:rPr>
              <a:t>Feedback by response type (Promoters)</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C05CE321-6053-69AE-D232-E85A80F584BD}"/>
              </a:ext>
            </a:extLst>
          </p:cNvPr>
          <p:cNvGraphicFramePr>
            <a:graphicFrameLocks noGrp="1"/>
          </p:cNvGraphicFramePr>
          <p:nvPr>
            <p:extLst>
              <p:ext uri="{D42A27DB-BD31-4B8C-83A1-F6EECF244321}">
                <p14:modId xmlns:p14="http://schemas.microsoft.com/office/powerpoint/2010/main" val="2401827201"/>
              </p:ext>
            </p:extLst>
          </p:nvPr>
        </p:nvGraphicFramePr>
        <p:xfrm>
          <a:off x="387314" y="1807601"/>
          <a:ext cx="11349504" cy="3954200"/>
        </p:xfrm>
        <a:graphic>
          <a:graphicData uri="http://schemas.openxmlformats.org/drawingml/2006/table">
            <a:tbl>
              <a:tblPr firstRow="1" bandRow="1">
                <a:tableStyleId>{5C22544A-7EE6-4342-B048-85BDC9FD1C3A}</a:tableStyleId>
              </a:tblPr>
              <a:tblGrid>
                <a:gridCol w="1339432">
                  <a:extLst>
                    <a:ext uri="{9D8B030D-6E8A-4147-A177-3AD203B41FA5}">
                      <a16:colId xmlns:a16="http://schemas.microsoft.com/office/drawing/2014/main" val="2656808682"/>
                    </a:ext>
                  </a:extLst>
                </a:gridCol>
                <a:gridCol w="4335320">
                  <a:extLst>
                    <a:ext uri="{9D8B030D-6E8A-4147-A177-3AD203B41FA5}">
                      <a16:colId xmlns:a16="http://schemas.microsoft.com/office/drawing/2014/main" val="3101307172"/>
                    </a:ext>
                  </a:extLst>
                </a:gridCol>
                <a:gridCol w="883266">
                  <a:extLst>
                    <a:ext uri="{9D8B030D-6E8A-4147-A177-3AD203B41FA5}">
                      <a16:colId xmlns:a16="http://schemas.microsoft.com/office/drawing/2014/main" val="3679172469"/>
                    </a:ext>
                  </a:extLst>
                </a:gridCol>
                <a:gridCol w="4791486">
                  <a:extLst>
                    <a:ext uri="{9D8B030D-6E8A-4147-A177-3AD203B41FA5}">
                      <a16:colId xmlns:a16="http://schemas.microsoft.com/office/drawing/2014/main" val="1407845908"/>
                    </a:ext>
                  </a:extLst>
                </a:gridCol>
              </a:tblGrid>
              <a:tr h="478400">
                <a:tc>
                  <a:txBody>
                    <a:bodyPr/>
                    <a:lstStyle/>
                    <a:p>
                      <a:r>
                        <a:rPr lang="en-GB" sz="1200" dirty="0"/>
                        <a:t>Themes</a:t>
                      </a:r>
                    </a:p>
                  </a:txBody>
                  <a:tcPr/>
                </a:tc>
                <a:tc>
                  <a:txBody>
                    <a:bodyPr/>
                    <a:lstStyle/>
                    <a:p>
                      <a:r>
                        <a:rPr lang="en-GB" sz="1200" dirty="0"/>
                        <a:t>Description</a:t>
                      </a:r>
                    </a:p>
                  </a:txBody>
                  <a:tcPr/>
                </a:tc>
                <a:tc>
                  <a:txBody>
                    <a:bodyPr/>
                    <a:lstStyle/>
                    <a:p>
                      <a:r>
                        <a:rPr lang="en-GB" sz="1200" dirty="0"/>
                        <a:t>No of Comments</a:t>
                      </a:r>
                    </a:p>
                  </a:txBody>
                  <a:tcPr/>
                </a:tc>
                <a:tc>
                  <a:txBody>
                    <a:bodyPr/>
                    <a:lstStyle/>
                    <a:p>
                      <a:r>
                        <a:rPr lang="en-GB" sz="1200" dirty="0"/>
                        <a:t>Example Comments</a:t>
                      </a:r>
                    </a:p>
                  </a:txBody>
                  <a:tcPr/>
                </a:tc>
                <a:extLst>
                  <a:ext uri="{0D108BD9-81ED-4DB2-BD59-A6C34878D82A}">
                    <a16:rowId xmlns:a16="http://schemas.microsoft.com/office/drawing/2014/main" val="3556954066"/>
                  </a:ext>
                </a:extLst>
              </a:tr>
              <a:tr h="1143540">
                <a:tc>
                  <a:txBody>
                    <a:bodyPr/>
                    <a:lstStyle/>
                    <a:p>
                      <a:pPr algn="ctr"/>
                      <a:r>
                        <a:rPr lang="en-GB" sz="1400" dirty="0"/>
                        <a:t>Communication</a:t>
                      </a:r>
                    </a:p>
                  </a:txBody>
                  <a:tcPr anchor="ctr"/>
                </a:tc>
                <a:tc>
                  <a:txBody>
                    <a:bodyPr/>
                    <a:lstStyle/>
                    <a:p>
                      <a:pPr algn="ctr"/>
                      <a:r>
                        <a:rPr lang="en-GB" sz="1200" dirty="0"/>
                        <a:t>This theme captures how employees feel about communications, how well they are, the channels used and key messages</a:t>
                      </a:r>
                    </a:p>
                  </a:txBody>
                  <a:tcPr anchor="ctr"/>
                </a:tc>
                <a:tc>
                  <a:txBody>
                    <a:bodyPr/>
                    <a:lstStyle/>
                    <a:p>
                      <a:pPr algn="ctr"/>
                      <a:r>
                        <a:rPr lang="en-GB" sz="1400" dirty="0"/>
                        <a:t>4</a:t>
                      </a:r>
                    </a:p>
                  </a:txBody>
                  <a:tcPr anchor="ctr"/>
                </a:tc>
                <a:tc>
                  <a:txBody>
                    <a:bodyPr/>
                    <a:lstStyle/>
                    <a:p>
                      <a:pPr marL="171450" indent="-171450">
                        <a:buFont typeface="Arial" panose="020B0604020202020204" pitchFamily="34" charset="0"/>
                        <a:buChar char="•"/>
                      </a:pPr>
                      <a:r>
                        <a:rPr lang="en-GB" sz="1200" dirty="0"/>
                        <a:t>Generally </a:t>
                      </a:r>
                      <a:r>
                        <a:rPr lang="en-GB" sz="1200" dirty="0" err="1"/>
                        <a:t>i</a:t>
                      </a:r>
                      <a:r>
                        <a:rPr lang="en-GB" sz="1200" dirty="0"/>
                        <a:t> think communication is good</a:t>
                      </a:r>
                    </a:p>
                    <a:p>
                      <a:pPr marL="171450" indent="-171450">
                        <a:buFont typeface="Arial" panose="020B0604020202020204" pitchFamily="34" charset="0"/>
                        <a:buChar char="•"/>
                      </a:pPr>
                      <a:r>
                        <a:rPr lang="en-GB" sz="1200" dirty="0"/>
                        <a:t>I love how we have apprentices and junior staff taking part in Touch Points</a:t>
                      </a:r>
                    </a:p>
                    <a:p>
                      <a:pPr marL="171450" indent="-171450">
                        <a:buFont typeface="Arial" panose="020B0604020202020204" pitchFamily="34" charset="0"/>
                        <a:buChar char="•"/>
                      </a:pPr>
                      <a:r>
                        <a:rPr lang="en-GB" sz="1200" dirty="0"/>
                        <a:t>The SMP Alliance Touchpoints are excellent</a:t>
                      </a:r>
                    </a:p>
                    <a:p>
                      <a:pPr marL="171450" indent="-171450">
                        <a:buFont typeface="Arial" panose="020B0604020202020204" pitchFamily="34" charset="0"/>
                        <a:buChar char="•"/>
                      </a:pPr>
                      <a:r>
                        <a:rPr lang="en-GB" sz="1200" dirty="0"/>
                        <a:t>SMP show a positive attitude to all staff and communicate well</a:t>
                      </a:r>
                    </a:p>
                  </a:txBody>
                  <a:tcPr/>
                </a:tc>
                <a:extLst>
                  <a:ext uri="{0D108BD9-81ED-4DB2-BD59-A6C34878D82A}">
                    <a16:rowId xmlns:a16="http://schemas.microsoft.com/office/drawing/2014/main" val="184057594"/>
                  </a:ext>
                </a:extLst>
              </a:tr>
              <a:tr h="1143540">
                <a:tc>
                  <a:txBody>
                    <a:bodyPr/>
                    <a:lstStyle/>
                    <a:p>
                      <a:pPr algn="ctr"/>
                      <a:r>
                        <a:rPr lang="en-GB" sz="1400" dirty="0"/>
                        <a:t>Engagement</a:t>
                      </a:r>
                    </a:p>
                  </a:txBody>
                  <a:tcPr anchor="ctr"/>
                </a:tc>
                <a:tc>
                  <a:txBody>
                    <a:bodyPr/>
                    <a:lstStyle/>
                    <a:p>
                      <a:pPr algn="ctr"/>
                      <a:r>
                        <a:rPr lang="en-GB" sz="1200" dirty="0"/>
                        <a:t>This theme describes how engagement employees are and what maybe impacting how they feel towards the Alliance as a whole</a:t>
                      </a:r>
                    </a:p>
                    <a:p>
                      <a:pPr algn="ctr"/>
                      <a:endParaRPr lang="en-GB" sz="1200" dirty="0"/>
                    </a:p>
                  </a:txBody>
                  <a:tcPr anchor="ctr"/>
                </a:tc>
                <a:tc>
                  <a:txBody>
                    <a:bodyPr/>
                    <a:lstStyle/>
                    <a:p>
                      <a:pPr algn="ctr"/>
                      <a:r>
                        <a:rPr lang="en-GB" sz="1400" dirty="0"/>
                        <a:t>4</a:t>
                      </a:r>
                    </a:p>
                  </a:txBody>
                  <a:tcPr anchor="ctr"/>
                </a:tc>
                <a:tc>
                  <a:txBody>
                    <a:bodyPr/>
                    <a:lstStyle/>
                    <a:p>
                      <a:pPr marL="171450" indent="-171450">
                        <a:buFont typeface="Arial" panose="020B0604020202020204" pitchFamily="34" charset="0"/>
                        <a:buChar char="•"/>
                      </a:pPr>
                      <a:r>
                        <a:rPr lang="en-GB" sz="1200" dirty="0"/>
                        <a:t>I feel very fortunate to have great people and colleagues around me</a:t>
                      </a:r>
                    </a:p>
                    <a:p>
                      <a:pPr marL="171450" indent="-171450">
                        <a:buFont typeface="Arial" panose="020B0604020202020204" pitchFamily="34" charset="0"/>
                        <a:buChar char="•"/>
                      </a:pPr>
                      <a:r>
                        <a:rPr lang="en-GB" sz="1200" dirty="0"/>
                        <a:t>Whilst working on SMP I have been able to be myself and feel part of a team and accepted for who I am</a:t>
                      </a:r>
                    </a:p>
                    <a:p>
                      <a:pPr marL="171450" indent="-171450">
                        <a:buFont typeface="Arial" panose="020B0604020202020204" pitchFamily="34" charset="0"/>
                        <a:buChar char="•"/>
                      </a:pPr>
                      <a:r>
                        <a:rPr lang="en-GB" sz="1200" dirty="0"/>
                        <a:t>I love working for SMP Alliance and the people are generally very caring and supportive</a:t>
                      </a:r>
                    </a:p>
                    <a:p>
                      <a:pPr marL="171450" indent="-171450">
                        <a:buFont typeface="Arial" panose="020B0604020202020204" pitchFamily="34" charset="0"/>
                        <a:buChar char="•"/>
                      </a:pPr>
                      <a:r>
                        <a:rPr lang="en-GB" sz="1200" dirty="0"/>
                        <a:t>The Alliance is made of a great bunch of people</a:t>
                      </a:r>
                    </a:p>
                  </a:txBody>
                  <a:tcPr/>
                </a:tc>
                <a:extLst>
                  <a:ext uri="{0D108BD9-81ED-4DB2-BD59-A6C34878D82A}">
                    <a16:rowId xmlns:a16="http://schemas.microsoft.com/office/drawing/2014/main" val="2732295572"/>
                  </a:ext>
                </a:extLst>
              </a:tr>
              <a:tr h="1143540">
                <a:tc>
                  <a:txBody>
                    <a:bodyPr/>
                    <a:lstStyle/>
                    <a:p>
                      <a:pPr algn="ctr"/>
                      <a:r>
                        <a:rPr lang="en-GB" sz="1400" dirty="0"/>
                        <a:t>Collaborative Working</a:t>
                      </a:r>
                    </a:p>
                  </a:txBody>
                  <a:tcPr anchor="ctr"/>
                </a:tc>
                <a:tc>
                  <a:txBody>
                    <a:bodyPr/>
                    <a:lstStyle/>
                    <a:p>
                      <a:pPr algn="ctr"/>
                      <a:r>
                        <a:rPr lang="en-GB" sz="1200" dirty="0"/>
                        <a:t>This theme captures how well the Alliance is structure to promote collaborative working and how well this is currently functioning</a:t>
                      </a:r>
                    </a:p>
                  </a:txBody>
                  <a:tcPr anchor="ctr"/>
                </a:tc>
                <a:tc>
                  <a:txBody>
                    <a:bodyPr/>
                    <a:lstStyle/>
                    <a:p>
                      <a:pPr algn="ctr"/>
                      <a:r>
                        <a:rPr lang="en-GB" sz="1400" dirty="0"/>
                        <a:t>2</a:t>
                      </a:r>
                    </a:p>
                  </a:txBody>
                  <a:tcPr anchor="ctr"/>
                </a:tc>
                <a:tc>
                  <a:txBody>
                    <a:bodyPr/>
                    <a:lstStyle/>
                    <a:p>
                      <a:pPr marL="171450" indent="-171450">
                        <a:buFont typeface="Arial" panose="020B0604020202020204" pitchFamily="34" charset="0"/>
                        <a:buChar char="•"/>
                      </a:pPr>
                      <a:r>
                        <a:rPr lang="en-GB" sz="1200" dirty="0"/>
                        <a:t>Great team work. We work as one.</a:t>
                      </a:r>
                    </a:p>
                    <a:p>
                      <a:pPr marL="171450" indent="-171450">
                        <a:buFont typeface="Arial" panose="020B0604020202020204" pitchFamily="34" charset="0"/>
                        <a:buChar char="•"/>
                      </a:pPr>
                      <a:r>
                        <a:rPr lang="en-GB" sz="1200" dirty="0"/>
                        <a:t>SVD is a great example of an integrated project team</a:t>
                      </a:r>
                    </a:p>
                  </a:txBody>
                  <a:tcPr/>
                </a:tc>
                <a:extLst>
                  <a:ext uri="{0D108BD9-81ED-4DB2-BD59-A6C34878D82A}">
                    <a16:rowId xmlns:a16="http://schemas.microsoft.com/office/drawing/2014/main" val="2059637573"/>
                  </a:ext>
                </a:extLst>
              </a:tr>
            </a:tbl>
          </a:graphicData>
        </a:graphic>
      </p:graphicFrame>
      <p:sp>
        <p:nvSpPr>
          <p:cNvPr id="4" name="TextBox 3">
            <a:extLst>
              <a:ext uri="{FF2B5EF4-FFF2-40B4-BE49-F238E27FC236}">
                <a16:creationId xmlns:a16="http://schemas.microsoft.com/office/drawing/2014/main" id="{151945C6-6D08-81EC-E6C4-19CCF2EF3E87}"/>
              </a:ext>
            </a:extLst>
          </p:cNvPr>
          <p:cNvSpPr txBox="1"/>
          <p:nvPr/>
        </p:nvSpPr>
        <p:spPr>
          <a:xfrm>
            <a:off x="498968" y="704950"/>
            <a:ext cx="11648356"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All comments have been reviewed and categorised into themes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Below are the top 3 themes based on the total number of related comments received</a:t>
            </a:r>
          </a:p>
        </p:txBody>
      </p:sp>
    </p:spTree>
    <p:extLst>
      <p:ext uri="{BB962C8B-B14F-4D97-AF65-F5344CB8AC3E}">
        <p14:creationId xmlns:p14="http://schemas.microsoft.com/office/powerpoint/2010/main" val="205153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768" y="6238904"/>
            <a:ext cx="2399346"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Update: </a:t>
            </a:r>
            <a:r>
              <a:rPr lang="en-GB" dirty="0">
                <a:solidFill>
                  <a:prstClr val="white"/>
                </a:solidFill>
              </a:rPr>
              <a:t>Jan</a:t>
            </a: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2023</a:t>
            </a:r>
          </a:p>
        </p:txBody>
      </p:sp>
      <p:sp>
        <p:nvSpPr>
          <p:cNvPr id="6" name="Title 5">
            <a:extLst>
              <a:ext uri="{FF2B5EF4-FFF2-40B4-BE49-F238E27FC236}">
                <a16:creationId xmlns:a16="http://schemas.microsoft.com/office/drawing/2014/main" id="{F54A63FA-C1F7-438B-8471-C72FDAF8EE50}"/>
              </a:ext>
            </a:extLst>
          </p:cNvPr>
          <p:cNvSpPr>
            <a:spLocks noGrp="1"/>
          </p:cNvSpPr>
          <p:nvPr>
            <p:ph type="ctrTitle"/>
          </p:nvPr>
        </p:nvSpPr>
        <p:spPr/>
        <p:txBody>
          <a:bodyPr/>
          <a:lstStyle/>
          <a:p>
            <a:r>
              <a:rPr lang="en-GB" dirty="0"/>
              <a:t>Engagement Survey</a:t>
            </a:r>
            <a:br>
              <a:rPr lang="en-GB" dirty="0"/>
            </a:br>
            <a:r>
              <a:rPr lang="en-GB" sz="2000" b="0" dirty="0"/>
              <a:t>Results Breakdown</a:t>
            </a:r>
            <a:br>
              <a:rPr lang="en-GB" sz="2000" b="0" dirty="0"/>
            </a:br>
            <a:br>
              <a:rPr lang="en-GB" sz="2000" b="0" dirty="0"/>
            </a:br>
            <a:r>
              <a:rPr lang="en-GB" sz="2000" b="0" dirty="0"/>
              <a:t>Level 2 Analysis</a:t>
            </a:r>
            <a:endParaRPr lang="en-GB" b="0" dirty="0"/>
          </a:p>
        </p:txBody>
      </p:sp>
    </p:spTree>
    <p:extLst>
      <p:ext uri="{BB962C8B-B14F-4D97-AF65-F5344CB8AC3E}">
        <p14:creationId xmlns:p14="http://schemas.microsoft.com/office/powerpoint/2010/main" val="2179306138"/>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Core Themes</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BAF8DC1-7C53-6322-5B1E-B4E9B7C8106F}"/>
              </a:ext>
            </a:extLst>
          </p:cNvPr>
          <p:cNvSpPr/>
          <p:nvPr/>
        </p:nvSpPr>
        <p:spPr>
          <a:xfrm>
            <a:off x="208817" y="2161747"/>
            <a:ext cx="2261509" cy="660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Health, Safety and Wellbeing</a:t>
            </a:r>
          </a:p>
        </p:txBody>
      </p:sp>
      <p:sp>
        <p:nvSpPr>
          <p:cNvPr id="6" name="Rectangle 5">
            <a:extLst>
              <a:ext uri="{FF2B5EF4-FFF2-40B4-BE49-F238E27FC236}">
                <a16:creationId xmlns:a16="http://schemas.microsoft.com/office/drawing/2014/main" id="{430661AA-6E78-8423-8F1E-2B69AAC344B9}"/>
              </a:ext>
            </a:extLst>
          </p:cNvPr>
          <p:cNvSpPr/>
          <p:nvPr/>
        </p:nvSpPr>
        <p:spPr>
          <a:xfrm>
            <a:off x="208817" y="2885801"/>
            <a:ext cx="2261509" cy="986806"/>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This category includes all questions and comments related to Health, Safety and wellbeing</a:t>
            </a:r>
          </a:p>
        </p:txBody>
      </p:sp>
      <p:sp>
        <p:nvSpPr>
          <p:cNvPr id="7" name="Rectangle 6">
            <a:extLst>
              <a:ext uri="{FF2B5EF4-FFF2-40B4-BE49-F238E27FC236}">
                <a16:creationId xmlns:a16="http://schemas.microsoft.com/office/drawing/2014/main" id="{3837F538-7C16-7CBD-5B5B-691B890CD9A3}"/>
              </a:ext>
            </a:extLst>
          </p:cNvPr>
          <p:cNvSpPr/>
          <p:nvPr/>
        </p:nvSpPr>
        <p:spPr>
          <a:xfrm>
            <a:off x="2559642" y="2173993"/>
            <a:ext cx="2261509" cy="6605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My Experience</a:t>
            </a:r>
          </a:p>
        </p:txBody>
      </p:sp>
      <p:sp>
        <p:nvSpPr>
          <p:cNvPr id="9" name="Rectangle 8">
            <a:extLst>
              <a:ext uri="{FF2B5EF4-FFF2-40B4-BE49-F238E27FC236}">
                <a16:creationId xmlns:a16="http://schemas.microsoft.com/office/drawing/2014/main" id="{03103970-1313-A7CE-2601-1E75738155F6}"/>
              </a:ext>
            </a:extLst>
          </p:cNvPr>
          <p:cNvSpPr/>
          <p:nvPr/>
        </p:nvSpPr>
        <p:spPr>
          <a:xfrm>
            <a:off x="2559641" y="2877850"/>
            <a:ext cx="2261509" cy="994756"/>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This includes all questions and comments related to my role, my line manager</a:t>
            </a:r>
          </a:p>
        </p:txBody>
      </p:sp>
      <p:sp>
        <p:nvSpPr>
          <p:cNvPr id="10" name="Rectangle 9">
            <a:extLst>
              <a:ext uri="{FF2B5EF4-FFF2-40B4-BE49-F238E27FC236}">
                <a16:creationId xmlns:a16="http://schemas.microsoft.com/office/drawing/2014/main" id="{89AEC34C-B1C8-1D61-1F42-2EC0DBCE5220}"/>
              </a:ext>
            </a:extLst>
          </p:cNvPr>
          <p:cNvSpPr/>
          <p:nvPr/>
        </p:nvSpPr>
        <p:spPr>
          <a:xfrm>
            <a:off x="4910467" y="2173993"/>
            <a:ext cx="2261509" cy="6605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Leadership</a:t>
            </a:r>
          </a:p>
        </p:txBody>
      </p:sp>
      <p:sp>
        <p:nvSpPr>
          <p:cNvPr id="15" name="Rectangle 14">
            <a:extLst>
              <a:ext uri="{FF2B5EF4-FFF2-40B4-BE49-F238E27FC236}">
                <a16:creationId xmlns:a16="http://schemas.microsoft.com/office/drawing/2014/main" id="{95107E78-F6D0-1DED-FD79-A06F2B0DE154}"/>
              </a:ext>
            </a:extLst>
          </p:cNvPr>
          <p:cNvSpPr/>
          <p:nvPr/>
        </p:nvSpPr>
        <p:spPr>
          <a:xfrm>
            <a:off x="4910465" y="2885801"/>
            <a:ext cx="2261509" cy="986804"/>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Related to the Alliance Leadership Team, Senior Managers and the Alliances ability to deliver its goal(s)</a:t>
            </a:r>
          </a:p>
        </p:txBody>
      </p:sp>
      <p:sp>
        <p:nvSpPr>
          <p:cNvPr id="16" name="TextBox 15">
            <a:extLst>
              <a:ext uri="{FF2B5EF4-FFF2-40B4-BE49-F238E27FC236}">
                <a16:creationId xmlns:a16="http://schemas.microsoft.com/office/drawing/2014/main" id="{31F3DEEA-B096-0501-5CB7-5ED580D6BC28}"/>
              </a:ext>
            </a:extLst>
          </p:cNvPr>
          <p:cNvSpPr txBox="1"/>
          <p:nvPr/>
        </p:nvSpPr>
        <p:spPr>
          <a:xfrm>
            <a:off x="745468" y="5351227"/>
            <a:ext cx="1247247" cy="307777"/>
          </a:xfrm>
          <a:prstGeom prst="rect">
            <a:avLst/>
          </a:prstGeom>
          <a:noFill/>
        </p:spPr>
        <p:txBody>
          <a:bodyPr wrap="square" rtlCol="0" anchor="ctr">
            <a:spAutoFit/>
          </a:bodyPr>
          <a:lstStyle/>
          <a:p>
            <a:pPr algn="ctr"/>
            <a:r>
              <a:rPr lang="en-GB" sz="1400" dirty="0"/>
              <a:t>10 Questions</a:t>
            </a:r>
          </a:p>
        </p:txBody>
      </p:sp>
      <p:sp>
        <p:nvSpPr>
          <p:cNvPr id="18" name="TextBox 17">
            <a:extLst>
              <a:ext uri="{FF2B5EF4-FFF2-40B4-BE49-F238E27FC236}">
                <a16:creationId xmlns:a16="http://schemas.microsoft.com/office/drawing/2014/main" id="{D7B32C9F-8580-FFA7-73A7-AF2AC8E7E772}"/>
              </a:ext>
            </a:extLst>
          </p:cNvPr>
          <p:cNvSpPr txBox="1"/>
          <p:nvPr/>
        </p:nvSpPr>
        <p:spPr>
          <a:xfrm>
            <a:off x="3165634" y="5344312"/>
            <a:ext cx="1247247" cy="307777"/>
          </a:xfrm>
          <a:prstGeom prst="rect">
            <a:avLst/>
          </a:prstGeom>
          <a:noFill/>
        </p:spPr>
        <p:txBody>
          <a:bodyPr wrap="square" rtlCol="0" anchor="ctr">
            <a:spAutoFit/>
          </a:bodyPr>
          <a:lstStyle/>
          <a:p>
            <a:pPr algn="ctr"/>
            <a:r>
              <a:rPr lang="en-GB" sz="1400" dirty="0"/>
              <a:t>15 Questions</a:t>
            </a:r>
          </a:p>
        </p:txBody>
      </p:sp>
      <p:sp>
        <p:nvSpPr>
          <p:cNvPr id="19" name="TextBox 18">
            <a:extLst>
              <a:ext uri="{FF2B5EF4-FFF2-40B4-BE49-F238E27FC236}">
                <a16:creationId xmlns:a16="http://schemas.microsoft.com/office/drawing/2014/main" id="{6C7C0C46-1B13-FFFA-5436-F605B9AC3E37}"/>
              </a:ext>
            </a:extLst>
          </p:cNvPr>
          <p:cNvSpPr txBox="1"/>
          <p:nvPr/>
        </p:nvSpPr>
        <p:spPr>
          <a:xfrm>
            <a:off x="5457113" y="5333029"/>
            <a:ext cx="1247247" cy="307777"/>
          </a:xfrm>
          <a:prstGeom prst="rect">
            <a:avLst/>
          </a:prstGeom>
          <a:noFill/>
        </p:spPr>
        <p:txBody>
          <a:bodyPr wrap="square" rtlCol="0" anchor="ctr">
            <a:spAutoFit/>
          </a:bodyPr>
          <a:lstStyle/>
          <a:p>
            <a:pPr algn="ctr"/>
            <a:r>
              <a:rPr lang="en-GB" sz="1400" dirty="0"/>
              <a:t>8 Questions</a:t>
            </a:r>
          </a:p>
        </p:txBody>
      </p:sp>
      <p:graphicFrame>
        <p:nvGraphicFramePr>
          <p:cNvPr id="20" name="Table 46">
            <a:extLst>
              <a:ext uri="{FF2B5EF4-FFF2-40B4-BE49-F238E27FC236}">
                <a16:creationId xmlns:a16="http://schemas.microsoft.com/office/drawing/2014/main" id="{AAC66DBC-115B-9EB1-872E-25CEEBB98011}"/>
              </a:ext>
            </a:extLst>
          </p:cNvPr>
          <p:cNvGraphicFramePr>
            <a:graphicFrameLocks noGrp="1"/>
          </p:cNvGraphicFramePr>
          <p:nvPr>
            <p:extLst>
              <p:ext uri="{D42A27DB-BD31-4B8C-83A1-F6EECF244321}">
                <p14:modId xmlns:p14="http://schemas.microsoft.com/office/powerpoint/2010/main" val="2636984414"/>
              </p:ext>
            </p:extLst>
          </p:nvPr>
        </p:nvGraphicFramePr>
        <p:xfrm>
          <a:off x="208817" y="3946902"/>
          <a:ext cx="2261509" cy="1348740"/>
        </p:xfrm>
        <a:graphic>
          <a:graphicData uri="http://schemas.openxmlformats.org/drawingml/2006/table">
            <a:tbl>
              <a:tblPr firstRow="1" bandRow="1">
                <a:tableStyleId>{69CF1AB2-1976-4502-BF36-3FF5EA218861}</a:tableStyleId>
              </a:tblPr>
              <a:tblGrid>
                <a:gridCol w="1187466">
                  <a:extLst>
                    <a:ext uri="{9D8B030D-6E8A-4147-A177-3AD203B41FA5}">
                      <a16:colId xmlns:a16="http://schemas.microsoft.com/office/drawing/2014/main" val="329056705"/>
                    </a:ext>
                  </a:extLst>
                </a:gridCol>
                <a:gridCol w="1074043">
                  <a:extLst>
                    <a:ext uri="{9D8B030D-6E8A-4147-A177-3AD203B41FA5}">
                      <a16:colId xmlns:a16="http://schemas.microsoft.com/office/drawing/2014/main" val="1358584874"/>
                    </a:ext>
                  </a:extLst>
                </a:gridCol>
              </a:tblGrid>
              <a:tr h="0">
                <a:tc>
                  <a:txBody>
                    <a:bodyPr/>
                    <a:lstStyle/>
                    <a:p>
                      <a:pPr algn="ctr"/>
                      <a:r>
                        <a:rPr lang="en-GB" sz="1050" dirty="0"/>
                        <a:t>Response Type</a:t>
                      </a:r>
                    </a:p>
                  </a:txBody>
                  <a:tcPr anchor="ctr"/>
                </a:tc>
                <a:tc>
                  <a:txBody>
                    <a:bodyPr/>
                    <a:lstStyle/>
                    <a:p>
                      <a:pPr algn="ctr"/>
                      <a:r>
                        <a:rPr lang="en-GB" sz="1050" dirty="0"/>
                        <a:t>Response %</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75%</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16%</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9%</a:t>
                      </a:r>
                    </a:p>
                  </a:txBody>
                  <a:tcPr anchor="ctr"/>
                </a:tc>
                <a:extLst>
                  <a:ext uri="{0D108BD9-81ED-4DB2-BD59-A6C34878D82A}">
                    <a16:rowId xmlns:a16="http://schemas.microsoft.com/office/drawing/2014/main" val="1598532147"/>
                  </a:ext>
                </a:extLst>
              </a:tr>
              <a:tr h="128178">
                <a:tc>
                  <a:txBody>
                    <a:bodyPr/>
                    <a:lstStyle/>
                    <a:p>
                      <a:r>
                        <a:rPr lang="en-GB" sz="1200" b="1" i="1" dirty="0"/>
                        <a:t>Total</a:t>
                      </a:r>
                    </a:p>
                  </a:txBody>
                  <a:tcPr/>
                </a:tc>
                <a:tc>
                  <a:txBody>
                    <a:bodyPr/>
                    <a:lstStyle/>
                    <a:p>
                      <a:pPr algn="ctr"/>
                      <a:r>
                        <a:rPr lang="en-GB" sz="1200" b="1" i="1" dirty="0"/>
                        <a:t>100%</a:t>
                      </a:r>
                    </a:p>
                  </a:txBody>
                  <a:tcPr anchor="ctr"/>
                </a:tc>
                <a:extLst>
                  <a:ext uri="{0D108BD9-81ED-4DB2-BD59-A6C34878D82A}">
                    <a16:rowId xmlns:a16="http://schemas.microsoft.com/office/drawing/2014/main" val="3732867993"/>
                  </a:ext>
                </a:extLst>
              </a:tr>
            </a:tbl>
          </a:graphicData>
        </a:graphic>
      </p:graphicFrame>
      <p:graphicFrame>
        <p:nvGraphicFramePr>
          <p:cNvPr id="21" name="Table 46">
            <a:extLst>
              <a:ext uri="{FF2B5EF4-FFF2-40B4-BE49-F238E27FC236}">
                <a16:creationId xmlns:a16="http://schemas.microsoft.com/office/drawing/2014/main" id="{11A28A0B-1DFD-5D77-E0D4-042FA96362DB}"/>
              </a:ext>
            </a:extLst>
          </p:cNvPr>
          <p:cNvGraphicFramePr>
            <a:graphicFrameLocks noGrp="1"/>
          </p:cNvGraphicFramePr>
          <p:nvPr>
            <p:extLst>
              <p:ext uri="{D42A27DB-BD31-4B8C-83A1-F6EECF244321}">
                <p14:modId xmlns:p14="http://schemas.microsoft.com/office/powerpoint/2010/main" val="3992994044"/>
              </p:ext>
            </p:extLst>
          </p:nvPr>
        </p:nvGraphicFramePr>
        <p:xfrm>
          <a:off x="2559641" y="3946902"/>
          <a:ext cx="2261509" cy="1348740"/>
        </p:xfrm>
        <a:graphic>
          <a:graphicData uri="http://schemas.openxmlformats.org/drawingml/2006/table">
            <a:tbl>
              <a:tblPr firstRow="1" bandRow="1">
                <a:tableStyleId>{C4B1156A-380E-4F78-BDF5-A606A8083BF9}</a:tableStyleId>
              </a:tblPr>
              <a:tblGrid>
                <a:gridCol w="1187466">
                  <a:extLst>
                    <a:ext uri="{9D8B030D-6E8A-4147-A177-3AD203B41FA5}">
                      <a16:colId xmlns:a16="http://schemas.microsoft.com/office/drawing/2014/main" val="329056705"/>
                    </a:ext>
                  </a:extLst>
                </a:gridCol>
                <a:gridCol w="1074043">
                  <a:extLst>
                    <a:ext uri="{9D8B030D-6E8A-4147-A177-3AD203B41FA5}">
                      <a16:colId xmlns:a16="http://schemas.microsoft.com/office/drawing/2014/main" val="1358584874"/>
                    </a:ext>
                  </a:extLst>
                </a:gridCol>
              </a:tblGrid>
              <a:tr h="0">
                <a:tc>
                  <a:txBody>
                    <a:bodyPr/>
                    <a:lstStyle/>
                    <a:p>
                      <a:pPr algn="ctr"/>
                      <a:r>
                        <a:rPr lang="en-GB" sz="1050" dirty="0"/>
                        <a:t>Response Type</a:t>
                      </a:r>
                    </a:p>
                  </a:txBody>
                  <a:tcPr anchor="ctr"/>
                </a:tc>
                <a:tc>
                  <a:txBody>
                    <a:bodyPr/>
                    <a:lstStyle/>
                    <a:p>
                      <a:pPr algn="ctr"/>
                      <a:r>
                        <a:rPr lang="en-GB" sz="1050" dirty="0"/>
                        <a:t>Response %</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71%</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18%</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11%</a:t>
                      </a:r>
                    </a:p>
                  </a:txBody>
                  <a:tcPr anchor="ctr"/>
                </a:tc>
                <a:extLst>
                  <a:ext uri="{0D108BD9-81ED-4DB2-BD59-A6C34878D82A}">
                    <a16:rowId xmlns:a16="http://schemas.microsoft.com/office/drawing/2014/main" val="1598532147"/>
                  </a:ext>
                </a:extLst>
              </a:tr>
              <a:tr h="128178">
                <a:tc>
                  <a:txBody>
                    <a:bodyPr/>
                    <a:lstStyle/>
                    <a:p>
                      <a:r>
                        <a:rPr lang="en-GB" sz="1200" b="1" dirty="0"/>
                        <a:t>Total</a:t>
                      </a:r>
                      <a:endParaRPr lang="en-GB" sz="1200" b="1" i="1" dirty="0"/>
                    </a:p>
                  </a:txBody>
                  <a:tcPr/>
                </a:tc>
                <a:tc>
                  <a:txBody>
                    <a:bodyPr/>
                    <a:lstStyle/>
                    <a:p>
                      <a:pPr algn="ctr"/>
                      <a:r>
                        <a:rPr lang="en-GB" sz="1200" b="1" dirty="0"/>
                        <a:t>100%</a:t>
                      </a:r>
                      <a:endParaRPr lang="en-GB" sz="1200" b="1" i="1" dirty="0"/>
                    </a:p>
                  </a:txBody>
                  <a:tcPr anchor="ctr"/>
                </a:tc>
                <a:extLst>
                  <a:ext uri="{0D108BD9-81ED-4DB2-BD59-A6C34878D82A}">
                    <a16:rowId xmlns:a16="http://schemas.microsoft.com/office/drawing/2014/main" val="3732867993"/>
                  </a:ext>
                </a:extLst>
              </a:tr>
            </a:tbl>
          </a:graphicData>
        </a:graphic>
      </p:graphicFrame>
      <p:graphicFrame>
        <p:nvGraphicFramePr>
          <p:cNvPr id="22" name="Table 46">
            <a:extLst>
              <a:ext uri="{FF2B5EF4-FFF2-40B4-BE49-F238E27FC236}">
                <a16:creationId xmlns:a16="http://schemas.microsoft.com/office/drawing/2014/main" id="{BB07CC0A-AFF2-5054-0399-693C035EAFE3}"/>
              </a:ext>
            </a:extLst>
          </p:cNvPr>
          <p:cNvGraphicFramePr>
            <a:graphicFrameLocks noGrp="1"/>
          </p:cNvGraphicFramePr>
          <p:nvPr>
            <p:extLst>
              <p:ext uri="{D42A27DB-BD31-4B8C-83A1-F6EECF244321}">
                <p14:modId xmlns:p14="http://schemas.microsoft.com/office/powerpoint/2010/main" val="2484401468"/>
              </p:ext>
            </p:extLst>
          </p:nvPr>
        </p:nvGraphicFramePr>
        <p:xfrm>
          <a:off x="4910465" y="3947876"/>
          <a:ext cx="2261509" cy="1348740"/>
        </p:xfrm>
        <a:graphic>
          <a:graphicData uri="http://schemas.openxmlformats.org/drawingml/2006/table">
            <a:tbl>
              <a:tblPr firstRow="1" bandRow="1">
                <a:tableStyleId>{22838BEF-8BB2-4498-84A7-C5851F593DF1}</a:tableStyleId>
              </a:tblPr>
              <a:tblGrid>
                <a:gridCol w="1187466">
                  <a:extLst>
                    <a:ext uri="{9D8B030D-6E8A-4147-A177-3AD203B41FA5}">
                      <a16:colId xmlns:a16="http://schemas.microsoft.com/office/drawing/2014/main" val="329056705"/>
                    </a:ext>
                  </a:extLst>
                </a:gridCol>
                <a:gridCol w="1074043">
                  <a:extLst>
                    <a:ext uri="{9D8B030D-6E8A-4147-A177-3AD203B41FA5}">
                      <a16:colId xmlns:a16="http://schemas.microsoft.com/office/drawing/2014/main" val="1358584874"/>
                    </a:ext>
                  </a:extLst>
                </a:gridCol>
              </a:tblGrid>
              <a:tr h="0">
                <a:tc>
                  <a:txBody>
                    <a:bodyPr/>
                    <a:lstStyle/>
                    <a:p>
                      <a:pPr algn="ctr"/>
                      <a:r>
                        <a:rPr lang="en-GB" sz="1050" dirty="0"/>
                        <a:t>Response Type</a:t>
                      </a:r>
                    </a:p>
                  </a:txBody>
                  <a:tcPr anchor="ctr"/>
                </a:tc>
                <a:tc>
                  <a:txBody>
                    <a:bodyPr/>
                    <a:lstStyle/>
                    <a:p>
                      <a:pPr algn="ctr"/>
                      <a:r>
                        <a:rPr lang="en-GB" sz="1050" dirty="0"/>
                        <a:t>Response %</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55%</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27%</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18%</a:t>
                      </a:r>
                    </a:p>
                  </a:txBody>
                  <a:tcPr anchor="ctr"/>
                </a:tc>
                <a:extLst>
                  <a:ext uri="{0D108BD9-81ED-4DB2-BD59-A6C34878D82A}">
                    <a16:rowId xmlns:a16="http://schemas.microsoft.com/office/drawing/2014/main" val="1598532147"/>
                  </a:ext>
                </a:extLst>
              </a:tr>
              <a:tr h="128178">
                <a:tc>
                  <a:txBody>
                    <a:bodyPr/>
                    <a:lstStyle/>
                    <a:p>
                      <a:r>
                        <a:rPr lang="en-GB" sz="1200" b="1" dirty="0"/>
                        <a:t>Total</a:t>
                      </a:r>
                      <a:endParaRPr lang="en-GB" sz="1200" b="1" i="1" dirty="0"/>
                    </a:p>
                  </a:txBody>
                  <a:tcPr/>
                </a:tc>
                <a:tc>
                  <a:txBody>
                    <a:bodyPr/>
                    <a:lstStyle/>
                    <a:p>
                      <a:pPr algn="ctr"/>
                      <a:r>
                        <a:rPr lang="en-GB" sz="1200" b="1" dirty="0"/>
                        <a:t>100%</a:t>
                      </a:r>
                      <a:endParaRPr lang="en-GB" sz="1200" b="1" i="1" dirty="0"/>
                    </a:p>
                  </a:txBody>
                  <a:tcPr anchor="ctr"/>
                </a:tc>
                <a:extLst>
                  <a:ext uri="{0D108BD9-81ED-4DB2-BD59-A6C34878D82A}">
                    <a16:rowId xmlns:a16="http://schemas.microsoft.com/office/drawing/2014/main" val="3732867993"/>
                  </a:ext>
                </a:extLst>
              </a:tr>
            </a:tbl>
          </a:graphicData>
        </a:graphic>
      </p:graphicFrame>
      <p:cxnSp>
        <p:nvCxnSpPr>
          <p:cNvPr id="3" name="Straight Connector 2">
            <a:extLst>
              <a:ext uri="{FF2B5EF4-FFF2-40B4-BE49-F238E27FC236}">
                <a16:creationId xmlns:a16="http://schemas.microsoft.com/office/drawing/2014/main" id="{06D1BA05-40FF-D10D-11D8-B065C9E88B93}"/>
              </a:ext>
            </a:extLst>
          </p:cNvPr>
          <p:cNvCxnSpPr>
            <a:cxnSpLocks/>
          </p:cNvCxnSpPr>
          <p:nvPr/>
        </p:nvCxnSpPr>
        <p:spPr>
          <a:xfrm>
            <a:off x="7406810" y="575925"/>
            <a:ext cx="0" cy="534692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Table 46">
            <a:extLst>
              <a:ext uri="{FF2B5EF4-FFF2-40B4-BE49-F238E27FC236}">
                <a16:creationId xmlns:a16="http://schemas.microsoft.com/office/drawing/2014/main" id="{1396087A-39ED-94F1-6124-B04D5D97A32F}"/>
              </a:ext>
            </a:extLst>
          </p:cNvPr>
          <p:cNvGraphicFramePr>
            <a:graphicFrameLocks noGrp="1"/>
          </p:cNvGraphicFramePr>
          <p:nvPr>
            <p:extLst>
              <p:ext uri="{D42A27DB-BD31-4B8C-83A1-F6EECF244321}">
                <p14:modId xmlns:p14="http://schemas.microsoft.com/office/powerpoint/2010/main" val="1485096302"/>
              </p:ext>
            </p:extLst>
          </p:nvPr>
        </p:nvGraphicFramePr>
        <p:xfrm>
          <a:off x="7721330" y="734628"/>
          <a:ext cx="4015515" cy="1508760"/>
        </p:xfrm>
        <a:graphic>
          <a:graphicData uri="http://schemas.openxmlformats.org/drawingml/2006/table">
            <a:tbl>
              <a:tblPr firstRow="1" bandRow="1">
                <a:tableStyleId>{69CF1AB2-1976-4502-BF36-3FF5EA218861}</a:tableStyleId>
              </a:tblPr>
              <a:tblGrid>
                <a:gridCol w="1081344">
                  <a:extLst>
                    <a:ext uri="{9D8B030D-6E8A-4147-A177-3AD203B41FA5}">
                      <a16:colId xmlns:a16="http://schemas.microsoft.com/office/drawing/2014/main" val="329056705"/>
                    </a:ext>
                  </a:extLst>
                </a:gridCol>
                <a:gridCol w="978057">
                  <a:extLst>
                    <a:ext uri="{9D8B030D-6E8A-4147-A177-3AD203B41FA5}">
                      <a16:colId xmlns:a16="http://schemas.microsoft.com/office/drawing/2014/main" val="1358584874"/>
                    </a:ext>
                  </a:extLst>
                </a:gridCol>
                <a:gridCol w="978057">
                  <a:extLst>
                    <a:ext uri="{9D8B030D-6E8A-4147-A177-3AD203B41FA5}">
                      <a16:colId xmlns:a16="http://schemas.microsoft.com/office/drawing/2014/main" val="453583650"/>
                    </a:ext>
                  </a:extLst>
                </a:gridCol>
                <a:gridCol w="978057">
                  <a:extLst>
                    <a:ext uri="{9D8B030D-6E8A-4147-A177-3AD203B41FA5}">
                      <a16:colId xmlns:a16="http://schemas.microsoft.com/office/drawing/2014/main" val="2378478939"/>
                    </a:ext>
                  </a:extLst>
                </a:gridCol>
              </a:tblGrid>
              <a:tr h="0">
                <a:tc>
                  <a:txBody>
                    <a:bodyPr/>
                    <a:lstStyle/>
                    <a:p>
                      <a:pPr algn="ctr"/>
                      <a:r>
                        <a:rPr lang="en-GB" sz="1050" dirty="0"/>
                        <a:t>Response Type</a:t>
                      </a:r>
                    </a:p>
                  </a:txBody>
                  <a:tcPr anchor="ctr"/>
                </a:tc>
                <a:tc>
                  <a:txBody>
                    <a:bodyPr/>
                    <a:lstStyle/>
                    <a:p>
                      <a:pPr algn="ctr"/>
                      <a:r>
                        <a:rPr lang="en-GB" sz="1050" dirty="0"/>
                        <a:t>Scheme</a:t>
                      </a:r>
                    </a:p>
                  </a:txBody>
                  <a:tcPr anchor="ctr"/>
                </a:tc>
                <a:tc>
                  <a:txBody>
                    <a:bodyPr/>
                    <a:lstStyle/>
                    <a:p>
                      <a:pPr algn="ctr"/>
                      <a:r>
                        <a:rPr lang="en-GB" sz="1050" dirty="0"/>
                        <a:t>Hub</a:t>
                      </a:r>
                    </a:p>
                  </a:txBody>
                  <a:tcPr anchor="ctr"/>
                </a:tc>
                <a:tc>
                  <a:txBody>
                    <a:bodyPr/>
                    <a:lstStyle/>
                    <a:p>
                      <a:pPr algn="ctr"/>
                      <a:r>
                        <a:rPr lang="en-GB" sz="1050" dirty="0"/>
                        <a:t>Prefer not to say</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77%</a:t>
                      </a:r>
                    </a:p>
                  </a:txBody>
                  <a:tcPr anchor="ctr"/>
                </a:tc>
                <a:tc>
                  <a:txBody>
                    <a:bodyPr/>
                    <a:lstStyle/>
                    <a:p>
                      <a:pPr algn="ctr"/>
                      <a:r>
                        <a:rPr lang="en-GB" sz="1200" dirty="0"/>
                        <a:t>68%</a:t>
                      </a:r>
                    </a:p>
                  </a:txBody>
                  <a:tcPr anchor="ctr"/>
                </a:tc>
                <a:tc>
                  <a:txBody>
                    <a:bodyPr/>
                    <a:lstStyle/>
                    <a:p>
                      <a:pPr algn="ctr"/>
                      <a:r>
                        <a:rPr lang="en-GB" sz="1200" dirty="0"/>
                        <a:t>70%</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16%</a:t>
                      </a:r>
                    </a:p>
                  </a:txBody>
                  <a:tcPr anchor="ctr"/>
                </a:tc>
                <a:tc>
                  <a:txBody>
                    <a:bodyPr/>
                    <a:lstStyle/>
                    <a:p>
                      <a:pPr algn="ctr"/>
                      <a:r>
                        <a:rPr lang="en-GB" sz="1200" dirty="0"/>
                        <a:t>19%</a:t>
                      </a:r>
                    </a:p>
                  </a:txBody>
                  <a:tcPr anchor="ctr"/>
                </a:tc>
                <a:tc>
                  <a:txBody>
                    <a:bodyPr/>
                    <a:lstStyle/>
                    <a:p>
                      <a:pPr algn="ctr"/>
                      <a:r>
                        <a:rPr lang="en-GB" sz="1200" dirty="0"/>
                        <a:t>18%</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7%</a:t>
                      </a:r>
                    </a:p>
                  </a:txBody>
                  <a:tcPr anchor="ctr"/>
                </a:tc>
                <a:tc>
                  <a:txBody>
                    <a:bodyPr/>
                    <a:lstStyle/>
                    <a:p>
                      <a:pPr algn="ctr"/>
                      <a:r>
                        <a:rPr lang="en-GB" sz="1200" dirty="0"/>
                        <a:t>13%</a:t>
                      </a:r>
                    </a:p>
                  </a:txBody>
                  <a:tcPr anchor="ctr"/>
                </a:tc>
                <a:tc>
                  <a:txBody>
                    <a:bodyPr/>
                    <a:lstStyle/>
                    <a:p>
                      <a:pPr algn="ctr"/>
                      <a:r>
                        <a:rPr lang="en-GB" sz="1200" dirty="0"/>
                        <a:t>12%</a:t>
                      </a:r>
                    </a:p>
                  </a:txBody>
                  <a:tcPr anchor="ctr"/>
                </a:tc>
                <a:extLst>
                  <a:ext uri="{0D108BD9-81ED-4DB2-BD59-A6C34878D82A}">
                    <a16:rowId xmlns:a16="http://schemas.microsoft.com/office/drawing/2014/main" val="1598532147"/>
                  </a:ext>
                </a:extLst>
              </a:tr>
              <a:tr h="128178">
                <a:tc>
                  <a:txBody>
                    <a:bodyPr/>
                    <a:lstStyle/>
                    <a:p>
                      <a:r>
                        <a:rPr lang="en-GB" sz="1200" b="1" i="1" dirty="0"/>
                        <a:t>Total</a:t>
                      </a:r>
                    </a:p>
                  </a:txBody>
                  <a:tcPr/>
                </a:tc>
                <a:tc>
                  <a:txBody>
                    <a:bodyPr/>
                    <a:lstStyle/>
                    <a:p>
                      <a:pPr algn="ctr"/>
                      <a:r>
                        <a:rPr lang="en-GB" sz="1200" b="1" i="1" dirty="0"/>
                        <a:t>100%</a:t>
                      </a:r>
                    </a:p>
                  </a:txBody>
                  <a:tcPr anchor="ctr"/>
                </a:tc>
                <a:tc>
                  <a:txBody>
                    <a:bodyPr/>
                    <a:lstStyle/>
                    <a:p>
                      <a:pPr algn="ctr"/>
                      <a:r>
                        <a:rPr lang="en-GB" sz="1200" b="1" i="1" dirty="0"/>
                        <a:t>100%</a:t>
                      </a:r>
                    </a:p>
                  </a:txBody>
                  <a:tcPr anchor="ctr"/>
                </a:tc>
                <a:tc>
                  <a:txBody>
                    <a:bodyPr/>
                    <a:lstStyle/>
                    <a:p>
                      <a:pPr algn="ctr"/>
                      <a:r>
                        <a:rPr lang="en-GB" sz="1200" b="1" i="1" dirty="0"/>
                        <a:t>100%</a:t>
                      </a:r>
                    </a:p>
                  </a:txBody>
                  <a:tcPr anchor="ctr"/>
                </a:tc>
                <a:extLst>
                  <a:ext uri="{0D108BD9-81ED-4DB2-BD59-A6C34878D82A}">
                    <a16:rowId xmlns:a16="http://schemas.microsoft.com/office/drawing/2014/main" val="3732867993"/>
                  </a:ext>
                </a:extLst>
              </a:tr>
            </a:tbl>
          </a:graphicData>
        </a:graphic>
      </p:graphicFrame>
      <p:graphicFrame>
        <p:nvGraphicFramePr>
          <p:cNvPr id="23" name="Table 46">
            <a:extLst>
              <a:ext uri="{FF2B5EF4-FFF2-40B4-BE49-F238E27FC236}">
                <a16:creationId xmlns:a16="http://schemas.microsoft.com/office/drawing/2014/main" id="{D281D8E6-328C-0D34-55E2-4112774A6551}"/>
              </a:ext>
            </a:extLst>
          </p:cNvPr>
          <p:cNvGraphicFramePr>
            <a:graphicFrameLocks noGrp="1"/>
          </p:cNvGraphicFramePr>
          <p:nvPr>
            <p:extLst>
              <p:ext uri="{D42A27DB-BD31-4B8C-83A1-F6EECF244321}">
                <p14:modId xmlns:p14="http://schemas.microsoft.com/office/powerpoint/2010/main" val="2449050716"/>
              </p:ext>
            </p:extLst>
          </p:nvPr>
        </p:nvGraphicFramePr>
        <p:xfrm>
          <a:off x="7739712" y="2555722"/>
          <a:ext cx="4015515" cy="1508760"/>
        </p:xfrm>
        <a:graphic>
          <a:graphicData uri="http://schemas.openxmlformats.org/drawingml/2006/table">
            <a:tbl>
              <a:tblPr firstRow="1" bandRow="1">
                <a:tableStyleId>{C4B1156A-380E-4F78-BDF5-A606A8083BF9}</a:tableStyleId>
              </a:tblPr>
              <a:tblGrid>
                <a:gridCol w="1081344">
                  <a:extLst>
                    <a:ext uri="{9D8B030D-6E8A-4147-A177-3AD203B41FA5}">
                      <a16:colId xmlns:a16="http://schemas.microsoft.com/office/drawing/2014/main" val="329056705"/>
                    </a:ext>
                  </a:extLst>
                </a:gridCol>
                <a:gridCol w="978057">
                  <a:extLst>
                    <a:ext uri="{9D8B030D-6E8A-4147-A177-3AD203B41FA5}">
                      <a16:colId xmlns:a16="http://schemas.microsoft.com/office/drawing/2014/main" val="1358584874"/>
                    </a:ext>
                  </a:extLst>
                </a:gridCol>
                <a:gridCol w="978057">
                  <a:extLst>
                    <a:ext uri="{9D8B030D-6E8A-4147-A177-3AD203B41FA5}">
                      <a16:colId xmlns:a16="http://schemas.microsoft.com/office/drawing/2014/main" val="453583650"/>
                    </a:ext>
                  </a:extLst>
                </a:gridCol>
                <a:gridCol w="978057">
                  <a:extLst>
                    <a:ext uri="{9D8B030D-6E8A-4147-A177-3AD203B41FA5}">
                      <a16:colId xmlns:a16="http://schemas.microsoft.com/office/drawing/2014/main" val="2378478939"/>
                    </a:ext>
                  </a:extLst>
                </a:gridCol>
              </a:tblGrid>
              <a:tr h="0">
                <a:tc>
                  <a:txBody>
                    <a:bodyPr/>
                    <a:lstStyle/>
                    <a:p>
                      <a:pPr algn="ctr"/>
                      <a:r>
                        <a:rPr lang="en-GB" sz="1050" dirty="0"/>
                        <a:t>Response Type</a:t>
                      </a:r>
                    </a:p>
                  </a:txBody>
                  <a:tcPr anchor="ctr"/>
                </a:tc>
                <a:tc>
                  <a:txBody>
                    <a:bodyPr/>
                    <a:lstStyle/>
                    <a:p>
                      <a:pPr algn="ctr"/>
                      <a:r>
                        <a:rPr lang="en-GB" sz="1050" dirty="0"/>
                        <a:t>Scheme</a:t>
                      </a:r>
                    </a:p>
                  </a:txBody>
                  <a:tcPr anchor="ctr"/>
                </a:tc>
                <a:tc>
                  <a:txBody>
                    <a:bodyPr/>
                    <a:lstStyle/>
                    <a:p>
                      <a:pPr algn="ctr"/>
                      <a:r>
                        <a:rPr lang="en-GB" sz="1050" dirty="0"/>
                        <a:t>Hub</a:t>
                      </a:r>
                    </a:p>
                  </a:txBody>
                  <a:tcPr anchor="ctr"/>
                </a:tc>
                <a:tc>
                  <a:txBody>
                    <a:bodyPr/>
                    <a:lstStyle/>
                    <a:p>
                      <a:pPr algn="ctr"/>
                      <a:r>
                        <a:rPr lang="en-GB" sz="1050" dirty="0"/>
                        <a:t>Prefer not to say</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74%</a:t>
                      </a:r>
                    </a:p>
                  </a:txBody>
                  <a:tcPr anchor="ctr"/>
                </a:tc>
                <a:tc>
                  <a:txBody>
                    <a:bodyPr/>
                    <a:lstStyle/>
                    <a:p>
                      <a:pPr algn="ctr"/>
                      <a:r>
                        <a:rPr lang="en-GB" sz="1200" dirty="0"/>
                        <a:t>67%</a:t>
                      </a:r>
                    </a:p>
                  </a:txBody>
                  <a:tcPr anchor="ctr"/>
                </a:tc>
                <a:tc>
                  <a:txBody>
                    <a:bodyPr/>
                    <a:lstStyle/>
                    <a:p>
                      <a:pPr algn="ctr"/>
                      <a:r>
                        <a:rPr lang="en-GB" sz="1200" dirty="0"/>
                        <a:t>62%</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19%</a:t>
                      </a:r>
                    </a:p>
                  </a:txBody>
                  <a:tcPr anchor="ctr"/>
                </a:tc>
                <a:tc>
                  <a:txBody>
                    <a:bodyPr/>
                    <a:lstStyle/>
                    <a:p>
                      <a:pPr algn="ctr"/>
                      <a:r>
                        <a:rPr lang="en-GB" sz="1200" dirty="0"/>
                        <a:t>18%</a:t>
                      </a:r>
                    </a:p>
                  </a:txBody>
                  <a:tcPr anchor="ctr"/>
                </a:tc>
                <a:tc>
                  <a:txBody>
                    <a:bodyPr/>
                    <a:lstStyle/>
                    <a:p>
                      <a:pPr algn="ctr"/>
                      <a:r>
                        <a:rPr lang="en-GB" sz="1200" dirty="0"/>
                        <a:t>22%</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7%</a:t>
                      </a:r>
                    </a:p>
                  </a:txBody>
                  <a:tcPr anchor="ctr"/>
                </a:tc>
                <a:tc>
                  <a:txBody>
                    <a:bodyPr/>
                    <a:lstStyle/>
                    <a:p>
                      <a:pPr algn="ctr"/>
                      <a:r>
                        <a:rPr lang="en-GB" sz="1200" dirty="0"/>
                        <a:t>14%</a:t>
                      </a:r>
                    </a:p>
                  </a:txBody>
                  <a:tcPr anchor="ctr"/>
                </a:tc>
                <a:tc>
                  <a:txBody>
                    <a:bodyPr/>
                    <a:lstStyle/>
                    <a:p>
                      <a:pPr algn="ctr"/>
                      <a:r>
                        <a:rPr lang="en-GB" sz="1200" dirty="0"/>
                        <a:t>16%</a:t>
                      </a:r>
                    </a:p>
                  </a:txBody>
                  <a:tcPr anchor="ctr"/>
                </a:tc>
                <a:extLst>
                  <a:ext uri="{0D108BD9-81ED-4DB2-BD59-A6C34878D82A}">
                    <a16:rowId xmlns:a16="http://schemas.microsoft.com/office/drawing/2014/main" val="1598532147"/>
                  </a:ext>
                </a:extLst>
              </a:tr>
              <a:tr h="128178">
                <a:tc>
                  <a:txBody>
                    <a:bodyPr/>
                    <a:lstStyle/>
                    <a:p>
                      <a:r>
                        <a:rPr lang="en-GB" sz="1200" b="1" dirty="0"/>
                        <a:t>Total</a:t>
                      </a:r>
                      <a:endParaRPr lang="en-GB" sz="1200" b="1" i="1" dirty="0"/>
                    </a:p>
                  </a:txBody>
                  <a:tcPr/>
                </a:tc>
                <a:tc>
                  <a:txBody>
                    <a:bodyPr/>
                    <a:lstStyle/>
                    <a:p>
                      <a:pPr algn="ctr"/>
                      <a:r>
                        <a:rPr lang="en-GB" sz="1200" b="1" dirty="0"/>
                        <a:t>100%</a:t>
                      </a:r>
                      <a:endParaRPr lang="en-GB" sz="1200" b="1" i="1" dirty="0"/>
                    </a:p>
                  </a:txBody>
                  <a:tcPr anchor="ctr"/>
                </a:tc>
                <a:tc>
                  <a:txBody>
                    <a:bodyPr/>
                    <a:lstStyle/>
                    <a:p>
                      <a:pPr algn="ctr"/>
                      <a:r>
                        <a:rPr lang="en-GB" sz="1200" b="1" dirty="0"/>
                        <a:t>100%</a:t>
                      </a:r>
                      <a:endParaRPr lang="en-GB" sz="1200" b="1" i="1" dirty="0"/>
                    </a:p>
                  </a:txBody>
                  <a:tcPr anchor="ctr"/>
                </a:tc>
                <a:tc>
                  <a:txBody>
                    <a:bodyPr/>
                    <a:lstStyle/>
                    <a:p>
                      <a:pPr algn="ctr"/>
                      <a:r>
                        <a:rPr lang="en-GB" sz="1200" b="1" dirty="0"/>
                        <a:t>100%</a:t>
                      </a:r>
                      <a:endParaRPr lang="en-GB" sz="1200" b="1" i="1" dirty="0"/>
                    </a:p>
                  </a:txBody>
                  <a:tcPr anchor="ctr"/>
                </a:tc>
                <a:extLst>
                  <a:ext uri="{0D108BD9-81ED-4DB2-BD59-A6C34878D82A}">
                    <a16:rowId xmlns:a16="http://schemas.microsoft.com/office/drawing/2014/main" val="3732867993"/>
                  </a:ext>
                </a:extLst>
              </a:tr>
            </a:tbl>
          </a:graphicData>
        </a:graphic>
      </p:graphicFrame>
      <p:graphicFrame>
        <p:nvGraphicFramePr>
          <p:cNvPr id="25" name="Table 46">
            <a:extLst>
              <a:ext uri="{FF2B5EF4-FFF2-40B4-BE49-F238E27FC236}">
                <a16:creationId xmlns:a16="http://schemas.microsoft.com/office/drawing/2014/main" id="{C696D728-2DA7-1F22-CEFF-1CD92F17C248}"/>
              </a:ext>
            </a:extLst>
          </p:cNvPr>
          <p:cNvGraphicFramePr>
            <a:graphicFrameLocks noGrp="1"/>
          </p:cNvGraphicFramePr>
          <p:nvPr>
            <p:extLst>
              <p:ext uri="{D42A27DB-BD31-4B8C-83A1-F6EECF244321}">
                <p14:modId xmlns:p14="http://schemas.microsoft.com/office/powerpoint/2010/main" val="3576999633"/>
              </p:ext>
            </p:extLst>
          </p:nvPr>
        </p:nvGraphicFramePr>
        <p:xfrm>
          <a:off x="7739712" y="4421805"/>
          <a:ext cx="4015515" cy="1508760"/>
        </p:xfrm>
        <a:graphic>
          <a:graphicData uri="http://schemas.openxmlformats.org/drawingml/2006/table">
            <a:tbl>
              <a:tblPr firstRow="1" bandRow="1">
                <a:tableStyleId>{22838BEF-8BB2-4498-84A7-C5851F593DF1}</a:tableStyleId>
              </a:tblPr>
              <a:tblGrid>
                <a:gridCol w="1081344">
                  <a:extLst>
                    <a:ext uri="{9D8B030D-6E8A-4147-A177-3AD203B41FA5}">
                      <a16:colId xmlns:a16="http://schemas.microsoft.com/office/drawing/2014/main" val="329056705"/>
                    </a:ext>
                  </a:extLst>
                </a:gridCol>
                <a:gridCol w="978057">
                  <a:extLst>
                    <a:ext uri="{9D8B030D-6E8A-4147-A177-3AD203B41FA5}">
                      <a16:colId xmlns:a16="http://schemas.microsoft.com/office/drawing/2014/main" val="1358584874"/>
                    </a:ext>
                  </a:extLst>
                </a:gridCol>
                <a:gridCol w="978057">
                  <a:extLst>
                    <a:ext uri="{9D8B030D-6E8A-4147-A177-3AD203B41FA5}">
                      <a16:colId xmlns:a16="http://schemas.microsoft.com/office/drawing/2014/main" val="453583650"/>
                    </a:ext>
                  </a:extLst>
                </a:gridCol>
                <a:gridCol w="978057">
                  <a:extLst>
                    <a:ext uri="{9D8B030D-6E8A-4147-A177-3AD203B41FA5}">
                      <a16:colId xmlns:a16="http://schemas.microsoft.com/office/drawing/2014/main" val="2378478939"/>
                    </a:ext>
                  </a:extLst>
                </a:gridCol>
              </a:tblGrid>
              <a:tr h="0">
                <a:tc>
                  <a:txBody>
                    <a:bodyPr/>
                    <a:lstStyle/>
                    <a:p>
                      <a:pPr algn="ctr"/>
                      <a:r>
                        <a:rPr lang="en-GB" sz="1050" dirty="0"/>
                        <a:t>Response Type</a:t>
                      </a:r>
                    </a:p>
                  </a:txBody>
                  <a:tcPr anchor="ctr"/>
                </a:tc>
                <a:tc>
                  <a:txBody>
                    <a:bodyPr/>
                    <a:lstStyle/>
                    <a:p>
                      <a:pPr algn="ctr"/>
                      <a:r>
                        <a:rPr lang="en-GB" sz="1050" dirty="0"/>
                        <a:t>Scheme</a:t>
                      </a:r>
                    </a:p>
                  </a:txBody>
                  <a:tcPr anchor="ctr"/>
                </a:tc>
                <a:tc>
                  <a:txBody>
                    <a:bodyPr/>
                    <a:lstStyle/>
                    <a:p>
                      <a:pPr algn="ctr"/>
                      <a:r>
                        <a:rPr lang="en-GB" sz="1050" dirty="0"/>
                        <a:t>Hub</a:t>
                      </a:r>
                    </a:p>
                  </a:txBody>
                  <a:tcPr anchor="ctr"/>
                </a:tc>
                <a:tc>
                  <a:txBody>
                    <a:bodyPr/>
                    <a:lstStyle/>
                    <a:p>
                      <a:pPr algn="ctr"/>
                      <a:r>
                        <a:rPr lang="en-GB" sz="1050" dirty="0"/>
                        <a:t>Prefer not to say</a:t>
                      </a:r>
                    </a:p>
                  </a:txBody>
                  <a:tcPr anchor="ctr"/>
                </a:tc>
                <a:extLst>
                  <a:ext uri="{0D108BD9-81ED-4DB2-BD59-A6C34878D82A}">
                    <a16:rowId xmlns:a16="http://schemas.microsoft.com/office/drawing/2014/main" val="396557101"/>
                  </a:ext>
                </a:extLst>
              </a:tr>
              <a:tr h="0">
                <a:tc>
                  <a:txBody>
                    <a:bodyPr/>
                    <a:lstStyle/>
                    <a:p>
                      <a:r>
                        <a:rPr lang="en-GB" sz="1200" dirty="0"/>
                        <a:t>Promoters</a:t>
                      </a:r>
                    </a:p>
                  </a:txBody>
                  <a:tcPr/>
                </a:tc>
                <a:tc>
                  <a:txBody>
                    <a:bodyPr/>
                    <a:lstStyle/>
                    <a:p>
                      <a:pPr algn="ctr"/>
                      <a:r>
                        <a:rPr lang="en-GB" sz="1200" dirty="0"/>
                        <a:t>58%</a:t>
                      </a:r>
                    </a:p>
                  </a:txBody>
                  <a:tcPr anchor="ctr"/>
                </a:tc>
                <a:tc>
                  <a:txBody>
                    <a:bodyPr/>
                    <a:lstStyle/>
                    <a:p>
                      <a:pPr algn="ctr"/>
                      <a:r>
                        <a:rPr lang="en-GB" sz="1200" dirty="0"/>
                        <a:t>51%</a:t>
                      </a:r>
                    </a:p>
                  </a:txBody>
                  <a:tcPr anchor="ctr"/>
                </a:tc>
                <a:tc>
                  <a:txBody>
                    <a:bodyPr/>
                    <a:lstStyle/>
                    <a:p>
                      <a:pPr algn="ctr"/>
                      <a:r>
                        <a:rPr lang="en-GB" sz="1200" dirty="0"/>
                        <a:t>38%</a:t>
                      </a:r>
                    </a:p>
                  </a:txBody>
                  <a:tcPr anchor="ctr"/>
                </a:tc>
                <a:extLst>
                  <a:ext uri="{0D108BD9-81ED-4DB2-BD59-A6C34878D82A}">
                    <a16:rowId xmlns:a16="http://schemas.microsoft.com/office/drawing/2014/main" val="1614032612"/>
                  </a:ext>
                </a:extLst>
              </a:tr>
              <a:tr h="0">
                <a:tc>
                  <a:txBody>
                    <a:bodyPr/>
                    <a:lstStyle/>
                    <a:p>
                      <a:r>
                        <a:rPr lang="en-GB" sz="1200" dirty="0"/>
                        <a:t>Passives</a:t>
                      </a:r>
                    </a:p>
                  </a:txBody>
                  <a:tcPr/>
                </a:tc>
                <a:tc>
                  <a:txBody>
                    <a:bodyPr/>
                    <a:lstStyle/>
                    <a:p>
                      <a:pPr algn="ctr"/>
                      <a:r>
                        <a:rPr lang="en-GB" sz="1200" dirty="0"/>
                        <a:t>30%</a:t>
                      </a:r>
                    </a:p>
                  </a:txBody>
                  <a:tcPr anchor="ctr"/>
                </a:tc>
                <a:tc>
                  <a:txBody>
                    <a:bodyPr/>
                    <a:lstStyle/>
                    <a:p>
                      <a:pPr algn="ctr"/>
                      <a:r>
                        <a:rPr lang="en-GB" sz="1200" dirty="0"/>
                        <a:t>27%</a:t>
                      </a:r>
                    </a:p>
                  </a:txBody>
                  <a:tcPr anchor="ctr"/>
                </a:tc>
                <a:tc>
                  <a:txBody>
                    <a:bodyPr/>
                    <a:lstStyle/>
                    <a:p>
                      <a:pPr algn="ctr"/>
                      <a:r>
                        <a:rPr lang="en-GB" sz="1200" dirty="0"/>
                        <a:t>35%</a:t>
                      </a:r>
                    </a:p>
                  </a:txBody>
                  <a:tcPr anchor="ctr"/>
                </a:tc>
                <a:extLst>
                  <a:ext uri="{0D108BD9-81ED-4DB2-BD59-A6C34878D82A}">
                    <a16:rowId xmlns:a16="http://schemas.microsoft.com/office/drawing/2014/main" val="2940833314"/>
                  </a:ext>
                </a:extLst>
              </a:tr>
              <a:tr h="0">
                <a:tc>
                  <a:txBody>
                    <a:bodyPr/>
                    <a:lstStyle/>
                    <a:p>
                      <a:r>
                        <a:rPr lang="en-GB" sz="1200" dirty="0"/>
                        <a:t>Detractors</a:t>
                      </a:r>
                    </a:p>
                  </a:txBody>
                  <a:tcPr/>
                </a:tc>
                <a:tc>
                  <a:txBody>
                    <a:bodyPr/>
                    <a:lstStyle/>
                    <a:p>
                      <a:pPr algn="ctr"/>
                      <a:r>
                        <a:rPr lang="en-GB" sz="1200" dirty="0"/>
                        <a:t>12%</a:t>
                      </a:r>
                    </a:p>
                  </a:txBody>
                  <a:tcPr anchor="ctr"/>
                </a:tc>
                <a:tc>
                  <a:txBody>
                    <a:bodyPr/>
                    <a:lstStyle/>
                    <a:p>
                      <a:pPr algn="ctr"/>
                      <a:r>
                        <a:rPr lang="en-GB" sz="1200" dirty="0"/>
                        <a:t>23%</a:t>
                      </a:r>
                    </a:p>
                  </a:txBody>
                  <a:tcPr anchor="ctr"/>
                </a:tc>
                <a:tc>
                  <a:txBody>
                    <a:bodyPr/>
                    <a:lstStyle/>
                    <a:p>
                      <a:pPr algn="ctr"/>
                      <a:r>
                        <a:rPr lang="en-GB" sz="1200" dirty="0"/>
                        <a:t>28%</a:t>
                      </a:r>
                    </a:p>
                  </a:txBody>
                  <a:tcPr anchor="ctr"/>
                </a:tc>
                <a:extLst>
                  <a:ext uri="{0D108BD9-81ED-4DB2-BD59-A6C34878D82A}">
                    <a16:rowId xmlns:a16="http://schemas.microsoft.com/office/drawing/2014/main" val="1598532147"/>
                  </a:ext>
                </a:extLst>
              </a:tr>
              <a:tr h="128178">
                <a:tc>
                  <a:txBody>
                    <a:bodyPr/>
                    <a:lstStyle/>
                    <a:p>
                      <a:r>
                        <a:rPr lang="en-GB" sz="1200" b="1" dirty="0"/>
                        <a:t>Total</a:t>
                      </a:r>
                      <a:endParaRPr lang="en-GB" sz="1200" b="1" i="1" dirty="0"/>
                    </a:p>
                  </a:txBody>
                  <a:tcPr/>
                </a:tc>
                <a:tc>
                  <a:txBody>
                    <a:bodyPr/>
                    <a:lstStyle/>
                    <a:p>
                      <a:pPr algn="ctr"/>
                      <a:r>
                        <a:rPr lang="en-GB" sz="1200" b="1" dirty="0"/>
                        <a:t>100%</a:t>
                      </a:r>
                      <a:endParaRPr lang="en-GB" sz="1200" b="1" i="1" dirty="0"/>
                    </a:p>
                  </a:txBody>
                  <a:tcPr anchor="ctr"/>
                </a:tc>
                <a:tc>
                  <a:txBody>
                    <a:bodyPr/>
                    <a:lstStyle/>
                    <a:p>
                      <a:pPr algn="ctr"/>
                      <a:r>
                        <a:rPr lang="en-GB" sz="1200" b="1" dirty="0"/>
                        <a:t>100%</a:t>
                      </a:r>
                      <a:endParaRPr lang="en-GB" sz="1200" b="1" i="1" dirty="0"/>
                    </a:p>
                  </a:txBody>
                  <a:tcPr anchor="ctr"/>
                </a:tc>
                <a:tc>
                  <a:txBody>
                    <a:bodyPr/>
                    <a:lstStyle/>
                    <a:p>
                      <a:pPr algn="ctr"/>
                      <a:r>
                        <a:rPr lang="en-GB" sz="1200" b="1" dirty="0"/>
                        <a:t>100%</a:t>
                      </a:r>
                      <a:endParaRPr lang="en-GB" sz="1200" b="1" i="1" dirty="0"/>
                    </a:p>
                  </a:txBody>
                  <a:tcPr anchor="ctr"/>
                </a:tc>
                <a:extLst>
                  <a:ext uri="{0D108BD9-81ED-4DB2-BD59-A6C34878D82A}">
                    <a16:rowId xmlns:a16="http://schemas.microsoft.com/office/drawing/2014/main" val="3732867993"/>
                  </a:ext>
                </a:extLst>
              </a:tr>
            </a:tbl>
          </a:graphicData>
        </a:graphic>
      </p:graphicFrame>
      <p:sp>
        <p:nvSpPr>
          <p:cNvPr id="33" name="TextBox 32">
            <a:extLst>
              <a:ext uri="{FF2B5EF4-FFF2-40B4-BE49-F238E27FC236}">
                <a16:creationId xmlns:a16="http://schemas.microsoft.com/office/drawing/2014/main" id="{9F30F09E-3996-356A-63CE-017CFC74487E}"/>
              </a:ext>
            </a:extLst>
          </p:cNvPr>
          <p:cNvSpPr txBox="1"/>
          <p:nvPr/>
        </p:nvSpPr>
        <p:spPr>
          <a:xfrm>
            <a:off x="397857" y="1073579"/>
            <a:ext cx="11648356"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We asked 33 questions in this survey (Excluding demographic &amp; NPS questions)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To help analyse the results we categorised the questions into 3 core themes.</a:t>
            </a:r>
          </a:p>
        </p:txBody>
      </p:sp>
      <p:sp>
        <p:nvSpPr>
          <p:cNvPr id="34" name="TextBox 33">
            <a:extLst>
              <a:ext uri="{FF2B5EF4-FFF2-40B4-BE49-F238E27FC236}">
                <a16:creationId xmlns:a16="http://schemas.microsoft.com/office/drawing/2014/main" id="{F9AF9465-1D4C-A826-A56B-D7A79E9E8B74}"/>
              </a:ext>
            </a:extLst>
          </p:cNvPr>
          <p:cNvSpPr txBox="1"/>
          <p:nvPr/>
        </p:nvSpPr>
        <p:spPr>
          <a:xfrm>
            <a:off x="7622673" y="525487"/>
            <a:ext cx="1544612" cy="230832"/>
          </a:xfrm>
          <a:prstGeom prst="rect">
            <a:avLst/>
          </a:prstGeom>
          <a:noFill/>
        </p:spPr>
        <p:txBody>
          <a:bodyPr wrap="square" rtlCol="0">
            <a:spAutoFit/>
          </a:bodyPr>
          <a:lstStyle/>
          <a:p>
            <a:r>
              <a:rPr lang="en-GB" sz="900" b="1" dirty="0">
                <a:solidFill>
                  <a:schemeClr val="accent1">
                    <a:lumMod val="50000"/>
                  </a:schemeClr>
                </a:solidFill>
              </a:rPr>
              <a:t>Health, Safety &amp; Wellbeing</a:t>
            </a:r>
            <a:endParaRPr lang="en-GB" sz="900" dirty="0">
              <a:solidFill>
                <a:schemeClr val="accent1">
                  <a:lumMod val="50000"/>
                </a:schemeClr>
              </a:solidFill>
            </a:endParaRPr>
          </a:p>
        </p:txBody>
      </p:sp>
      <p:sp>
        <p:nvSpPr>
          <p:cNvPr id="35" name="TextBox 34">
            <a:extLst>
              <a:ext uri="{FF2B5EF4-FFF2-40B4-BE49-F238E27FC236}">
                <a16:creationId xmlns:a16="http://schemas.microsoft.com/office/drawing/2014/main" id="{889DC8AC-B3DD-8CC8-9FA6-E35AF0AF63C6}"/>
              </a:ext>
            </a:extLst>
          </p:cNvPr>
          <p:cNvSpPr txBox="1"/>
          <p:nvPr/>
        </p:nvSpPr>
        <p:spPr>
          <a:xfrm>
            <a:off x="7641645" y="2351507"/>
            <a:ext cx="1544612" cy="230832"/>
          </a:xfrm>
          <a:prstGeom prst="rect">
            <a:avLst/>
          </a:prstGeom>
          <a:noFill/>
        </p:spPr>
        <p:txBody>
          <a:bodyPr wrap="square" rtlCol="0">
            <a:spAutoFit/>
          </a:bodyPr>
          <a:lstStyle/>
          <a:p>
            <a:r>
              <a:rPr lang="en-GB" sz="900" b="1" dirty="0">
                <a:solidFill>
                  <a:schemeClr val="accent1">
                    <a:lumMod val="50000"/>
                  </a:schemeClr>
                </a:solidFill>
              </a:rPr>
              <a:t>My Experience</a:t>
            </a:r>
            <a:endParaRPr lang="en-GB" sz="900" dirty="0">
              <a:solidFill>
                <a:schemeClr val="accent1">
                  <a:lumMod val="50000"/>
                </a:schemeClr>
              </a:solidFill>
            </a:endParaRPr>
          </a:p>
        </p:txBody>
      </p:sp>
      <p:sp>
        <p:nvSpPr>
          <p:cNvPr id="36" name="TextBox 35">
            <a:extLst>
              <a:ext uri="{FF2B5EF4-FFF2-40B4-BE49-F238E27FC236}">
                <a16:creationId xmlns:a16="http://schemas.microsoft.com/office/drawing/2014/main" id="{54DEAB45-3061-BC18-2139-81663995970B}"/>
              </a:ext>
            </a:extLst>
          </p:cNvPr>
          <p:cNvSpPr txBox="1"/>
          <p:nvPr/>
        </p:nvSpPr>
        <p:spPr>
          <a:xfrm>
            <a:off x="7641645" y="4208495"/>
            <a:ext cx="1544612" cy="230832"/>
          </a:xfrm>
          <a:prstGeom prst="rect">
            <a:avLst/>
          </a:prstGeom>
          <a:noFill/>
        </p:spPr>
        <p:txBody>
          <a:bodyPr wrap="square" rtlCol="0">
            <a:spAutoFit/>
          </a:bodyPr>
          <a:lstStyle/>
          <a:p>
            <a:r>
              <a:rPr lang="en-GB" sz="900" b="1" dirty="0">
                <a:solidFill>
                  <a:schemeClr val="accent1">
                    <a:lumMod val="50000"/>
                  </a:schemeClr>
                </a:solidFill>
              </a:rPr>
              <a:t>Leadership</a:t>
            </a:r>
            <a:endParaRPr lang="en-GB" sz="900" dirty="0">
              <a:solidFill>
                <a:schemeClr val="accent1">
                  <a:lumMod val="50000"/>
                </a:schemeClr>
              </a:solidFill>
            </a:endParaRPr>
          </a:p>
        </p:txBody>
      </p:sp>
    </p:spTree>
    <p:extLst>
      <p:ext uri="{BB962C8B-B14F-4D97-AF65-F5344CB8AC3E}">
        <p14:creationId xmlns:p14="http://schemas.microsoft.com/office/powerpoint/2010/main" val="134379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Core Themes Overview</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A0BB2192-1FFB-F965-B4AF-901084E16DDA}"/>
              </a:ext>
            </a:extLst>
          </p:cNvPr>
          <p:cNvGraphicFramePr>
            <a:graphicFrameLocks/>
          </p:cNvGraphicFramePr>
          <p:nvPr>
            <p:extLst>
              <p:ext uri="{D42A27DB-BD31-4B8C-83A1-F6EECF244321}">
                <p14:modId xmlns:p14="http://schemas.microsoft.com/office/powerpoint/2010/main" val="2247590950"/>
              </p:ext>
            </p:extLst>
          </p:nvPr>
        </p:nvGraphicFramePr>
        <p:xfrm>
          <a:off x="2202242" y="579567"/>
          <a:ext cx="6651171" cy="364807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B2D3EB50-7EAC-ACAC-8E9F-7514931A799A}"/>
              </a:ext>
            </a:extLst>
          </p:cNvPr>
          <p:cNvSpPr txBox="1"/>
          <p:nvPr/>
        </p:nvSpPr>
        <p:spPr>
          <a:xfrm>
            <a:off x="2626826" y="4589707"/>
            <a:ext cx="6651171"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t>Health &amp; Safety </a:t>
            </a:r>
            <a:r>
              <a:rPr lang="en-GB" dirty="0"/>
              <a:t>received highest positive responses. Also received the least amount of most negative responses.</a:t>
            </a:r>
          </a:p>
          <a:p>
            <a:pPr marL="285750" indent="-285750">
              <a:buFont typeface="Arial" panose="020B0604020202020204" pitchFamily="34" charset="0"/>
              <a:buChar char="•"/>
            </a:pPr>
            <a:r>
              <a:rPr lang="en-GB" dirty="0"/>
              <a:t>On the other hand, </a:t>
            </a:r>
            <a:r>
              <a:rPr lang="en-GB" b="1" dirty="0"/>
              <a:t>Leadership</a:t>
            </a:r>
            <a:r>
              <a:rPr lang="en-GB" dirty="0"/>
              <a:t> received the lowest amount of positive responses. Also received the most amount of negative responses.</a:t>
            </a:r>
          </a:p>
        </p:txBody>
      </p:sp>
    </p:spTree>
    <p:extLst>
      <p:ext uri="{BB962C8B-B14F-4D97-AF65-F5344CB8AC3E}">
        <p14:creationId xmlns:p14="http://schemas.microsoft.com/office/powerpoint/2010/main" val="2273930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Health, Safety and Wellbeing</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E52AA935-9579-65AF-EE6A-DDC9AE6197EA}"/>
              </a:ext>
            </a:extLst>
          </p:cNvPr>
          <p:cNvGraphicFramePr>
            <a:graphicFrameLocks/>
          </p:cNvGraphicFramePr>
          <p:nvPr>
            <p:extLst>
              <p:ext uri="{D42A27DB-BD31-4B8C-83A1-F6EECF244321}">
                <p14:modId xmlns:p14="http://schemas.microsoft.com/office/powerpoint/2010/main" val="1164259237"/>
              </p:ext>
            </p:extLst>
          </p:nvPr>
        </p:nvGraphicFramePr>
        <p:xfrm>
          <a:off x="223367" y="1431727"/>
          <a:ext cx="10875979" cy="390660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1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My Experience</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D1A80809-6418-8FC2-8A34-E292FCA62C27}"/>
              </a:ext>
            </a:extLst>
          </p:cNvPr>
          <p:cNvGraphicFramePr>
            <a:graphicFrameLocks/>
          </p:cNvGraphicFramePr>
          <p:nvPr>
            <p:extLst>
              <p:ext uri="{D42A27DB-BD31-4B8C-83A1-F6EECF244321}">
                <p14:modId xmlns:p14="http://schemas.microsoft.com/office/powerpoint/2010/main" val="1022105701"/>
              </p:ext>
            </p:extLst>
          </p:nvPr>
        </p:nvGraphicFramePr>
        <p:xfrm>
          <a:off x="0" y="797716"/>
          <a:ext cx="11784804" cy="492168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44578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Leadership</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Chart 1">
            <a:extLst>
              <a:ext uri="{FF2B5EF4-FFF2-40B4-BE49-F238E27FC236}">
                <a16:creationId xmlns:a16="http://schemas.microsoft.com/office/drawing/2014/main" id="{EFD7B424-4CFB-8284-44B7-3191243D87B0}"/>
              </a:ext>
            </a:extLst>
          </p:cNvPr>
          <p:cNvGraphicFramePr>
            <a:graphicFrameLocks/>
          </p:cNvGraphicFramePr>
          <p:nvPr>
            <p:extLst>
              <p:ext uri="{D42A27DB-BD31-4B8C-83A1-F6EECF244321}">
                <p14:modId xmlns:p14="http://schemas.microsoft.com/office/powerpoint/2010/main" val="2953055788"/>
              </p:ext>
            </p:extLst>
          </p:nvPr>
        </p:nvGraphicFramePr>
        <p:xfrm>
          <a:off x="317907" y="1314450"/>
          <a:ext cx="11267023" cy="39128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7556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768" y="6238904"/>
            <a:ext cx="2399346"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Update: </a:t>
            </a:r>
            <a:r>
              <a:rPr lang="en-GB" dirty="0">
                <a:solidFill>
                  <a:prstClr val="white"/>
                </a:solidFill>
              </a:rPr>
              <a:t>Jan</a:t>
            </a:r>
            <a:r>
              <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2023</a:t>
            </a:r>
          </a:p>
        </p:txBody>
      </p:sp>
      <p:sp>
        <p:nvSpPr>
          <p:cNvPr id="6" name="Title 5">
            <a:extLst>
              <a:ext uri="{FF2B5EF4-FFF2-40B4-BE49-F238E27FC236}">
                <a16:creationId xmlns:a16="http://schemas.microsoft.com/office/drawing/2014/main" id="{F54A63FA-C1F7-438B-8471-C72FDAF8EE50}"/>
              </a:ext>
            </a:extLst>
          </p:cNvPr>
          <p:cNvSpPr>
            <a:spLocks noGrp="1"/>
          </p:cNvSpPr>
          <p:nvPr>
            <p:ph type="ctrTitle"/>
          </p:nvPr>
        </p:nvSpPr>
        <p:spPr/>
        <p:txBody>
          <a:bodyPr/>
          <a:lstStyle/>
          <a:p>
            <a:r>
              <a:rPr lang="en-GB" dirty="0"/>
              <a:t>Engagement Survey</a:t>
            </a:r>
            <a:br>
              <a:rPr lang="en-GB" dirty="0"/>
            </a:br>
            <a:r>
              <a:rPr lang="en-GB" sz="2000" b="0" dirty="0"/>
              <a:t>Introduction and Engagement Score</a:t>
            </a:r>
            <a:endParaRPr lang="en-GB" b="0" dirty="0"/>
          </a:p>
        </p:txBody>
      </p:sp>
    </p:spTree>
    <p:extLst>
      <p:ext uri="{BB962C8B-B14F-4D97-AF65-F5344CB8AC3E}">
        <p14:creationId xmlns:p14="http://schemas.microsoft.com/office/powerpoint/2010/main" val="1716136667"/>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Health &amp; Safety - Insight</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FFDCE35-ED1D-CAD9-044B-DECD75A09DB9}"/>
              </a:ext>
            </a:extLst>
          </p:cNvPr>
          <p:cNvSpPr txBox="1"/>
          <p:nvPr/>
        </p:nvSpPr>
        <p:spPr>
          <a:xfrm>
            <a:off x="886481" y="949911"/>
            <a:ext cx="10036136" cy="452431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rPr>
              <a:t>The </a:t>
            </a:r>
            <a:r>
              <a:rPr lang="en-GB" sz="1800" b="0" dirty="0">
                <a:solidFill>
                  <a:srgbClr val="000000"/>
                </a:solidFill>
                <a:effectLst/>
              </a:rPr>
              <a:t>Health, Safety &amp; Wellbeing category received the most amount of positive responses (75%) in comparison to the other categories. </a:t>
            </a:r>
            <a:br>
              <a:rPr lang="en-GB" dirty="0"/>
            </a:br>
            <a:endParaRPr lang="en-GB" dirty="0"/>
          </a:p>
          <a:p>
            <a:pPr marL="285750" indent="-285750">
              <a:buFont typeface="Arial" panose="020B0604020202020204" pitchFamily="34" charset="0"/>
              <a:buChar char="•"/>
            </a:pPr>
            <a:r>
              <a:rPr lang="en-GB" dirty="0"/>
              <a:t>2 out of the Top 3 questions with the </a:t>
            </a:r>
            <a:r>
              <a:rPr lang="en-GB" b="1" dirty="0"/>
              <a:t>‘Most Promotors’ </a:t>
            </a:r>
            <a:r>
              <a:rPr lang="en-GB" dirty="0"/>
              <a:t>from the whole survey were from the Health, Safety &amp; Wellbeing category – “</a:t>
            </a:r>
            <a:r>
              <a:rPr lang="en-GB" sz="1800" b="0" dirty="0">
                <a:solidFill>
                  <a:srgbClr val="000000"/>
                </a:solidFill>
                <a:effectLst/>
              </a:rPr>
              <a:t>Health &amp; Safety is taken seriously in the SMP Alliance” (91%) and “I am treated with Fairness &amp; Respect” (83%).</a:t>
            </a:r>
            <a:br>
              <a:rPr lang="en-GB" sz="1800" b="0" dirty="0">
                <a:solidFill>
                  <a:srgbClr val="000000"/>
                </a:solidFill>
                <a:effectLst/>
              </a:rPr>
            </a:br>
            <a:endParaRPr lang="en-GB" sz="1800" b="0" dirty="0">
              <a:solidFill>
                <a:srgbClr val="000000"/>
              </a:solidFill>
              <a:effectLst/>
            </a:endParaRPr>
          </a:p>
          <a:p>
            <a:pPr marL="285750" indent="-285750">
              <a:buFont typeface="Arial" panose="020B0604020202020204" pitchFamily="34" charset="0"/>
              <a:buChar char="•"/>
            </a:pPr>
            <a:r>
              <a:rPr lang="en-GB" sz="1800" b="0" dirty="0">
                <a:solidFill>
                  <a:srgbClr val="000000"/>
                </a:solidFill>
                <a:effectLst/>
              </a:rPr>
              <a:t>From the results of individual questions, the questions with the higher positive engagement shows that the employees believe in the efforts of the Alliance to push health &amp; safety as a priority. </a:t>
            </a:r>
            <a:br>
              <a:rPr lang="en-GB" sz="1800" b="0" dirty="0">
                <a:solidFill>
                  <a:srgbClr val="000000"/>
                </a:solidFill>
                <a:effectLst/>
              </a:rPr>
            </a:br>
            <a:br>
              <a:rPr lang="en-GB" sz="1800" b="0" dirty="0">
                <a:solidFill>
                  <a:srgbClr val="000000"/>
                </a:solidFill>
                <a:effectLst/>
              </a:rPr>
            </a:br>
            <a:r>
              <a:rPr lang="en-GB" sz="1800" b="0" dirty="0">
                <a:solidFill>
                  <a:srgbClr val="000000"/>
                </a:solidFill>
                <a:effectLst/>
              </a:rPr>
              <a:t>Where it seem</a:t>
            </a:r>
            <a:r>
              <a:rPr lang="en-GB" dirty="0">
                <a:solidFill>
                  <a:srgbClr val="000000"/>
                </a:solidFill>
              </a:rPr>
              <a:t>s that the Alliance may be falling behind is utilising its facilities and means to promote health and safety across the Alliance. For instance the two questions that received the lowest of positive engagement were around communicating health and safety matters, as well as providing the right tools to enable employees to handle responsibilities away from work.  </a:t>
            </a:r>
            <a:br>
              <a:rPr lang="en-GB" dirty="0">
                <a:solidFill>
                  <a:srgbClr val="000000"/>
                </a:solidFill>
              </a:rPr>
            </a:br>
            <a:endParaRPr lang="en-GB" dirty="0">
              <a:solidFill>
                <a:srgbClr val="000000"/>
              </a:solidFill>
            </a:endParaRPr>
          </a:p>
          <a:p>
            <a:endParaRPr lang="en-GB" dirty="0"/>
          </a:p>
        </p:txBody>
      </p:sp>
    </p:spTree>
    <p:extLst>
      <p:ext uri="{BB962C8B-B14F-4D97-AF65-F5344CB8AC3E}">
        <p14:creationId xmlns:p14="http://schemas.microsoft.com/office/powerpoint/2010/main" val="1916724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My Experience - Insight</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FFDCE35-ED1D-CAD9-044B-DECD75A09DB9}"/>
              </a:ext>
            </a:extLst>
          </p:cNvPr>
          <p:cNvSpPr txBox="1"/>
          <p:nvPr/>
        </p:nvSpPr>
        <p:spPr>
          <a:xfrm>
            <a:off x="886481" y="949911"/>
            <a:ext cx="10036136" cy="5078313"/>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rPr>
              <a:t>The My Experience </a:t>
            </a:r>
            <a:r>
              <a:rPr lang="en-GB" sz="1800" b="0" dirty="0">
                <a:solidFill>
                  <a:srgbClr val="000000"/>
                </a:solidFill>
                <a:effectLst/>
              </a:rPr>
              <a:t>category received the 2</a:t>
            </a:r>
            <a:r>
              <a:rPr lang="en-GB" sz="1800" b="0" baseline="30000" dirty="0">
                <a:solidFill>
                  <a:srgbClr val="000000"/>
                </a:solidFill>
                <a:effectLst/>
              </a:rPr>
              <a:t>nd</a:t>
            </a:r>
            <a:r>
              <a:rPr lang="en-GB" sz="1800" b="0" dirty="0">
                <a:solidFill>
                  <a:srgbClr val="000000"/>
                </a:solidFill>
                <a:effectLst/>
              </a:rPr>
              <a:t> most amount of positive responses (75%) in comparison to the other categories. The questions are primarily focused around the employee’s experience in their role and with their managers.</a:t>
            </a:r>
            <a:br>
              <a:rPr lang="en-GB" dirty="0"/>
            </a:br>
            <a:endParaRPr lang="en-GB" dirty="0"/>
          </a:p>
          <a:p>
            <a:pPr marL="285750" indent="-285750">
              <a:buFont typeface="Arial" panose="020B0604020202020204" pitchFamily="34" charset="0"/>
              <a:buChar char="•"/>
            </a:pPr>
            <a:r>
              <a:rPr lang="en-GB" dirty="0"/>
              <a:t>The Top 3 questions from this category all revolved around the employee’s experience with their manager. Generally employees feel supported by their manager, they feel safe to speak about matters and feel confident that they would be able to work flexibly when required. These questions also received very little negative feedback.</a:t>
            </a:r>
            <a:br>
              <a:rPr lang="en-GB" dirty="0"/>
            </a:br>
            <a:endParaRPr lang="en-GB" dirty="0"/>
          </a:p>
          <a:p>
            <a:pPr marL="285750" indent="-285750">
              <a:buFont typeface="Arial" panose="020B0604020202020204" pitchFamily="34" charset="0"/>
              <a:buChar char="•"/>
            </a:pPr>
            <a:r>
              <a:rPr lang="en-GB" dirty="0"/>
              <a:t>Employees also felt confident about their expectations of the role and the values of the SMP Alliance.</a:t>
            </a:r>
            <a:br>
              <a:rPr lang="en-GB" dirty="0"/>
            </a:br>
            <a:endParaRPr lang="en-GB" dirty="0"/>
          </a:p>
          <a:p>
            <a:pPr marL="285750" indent="-285750">
              <a:buFont typeface="Arial" panose="020B0604020202020204" pitchFamily="34" charset="0"/>
              <a:buChar char="•"/>
            </a:pPr>
            <a:r>
              <a:rPr lang="en-GB" sz="1800" b="0" dirty="0">
                <a:solidFill>
                  <a:srgbClr val="000000"/>
                </a:solidFill>
                <a:effectLst/>
              </a:rPr>
              <a:t>There were more of a mixed response when it came to questions about PDRs, training, fairness in job selection and the Alliance as a brand. In </a:t>
            </a:r>
            <a:r>
              <a:rPr lang="en-GB" dirty="0">
                <a:solidFill>
                  <a:srgbClr val="000000"/>
                </a:solidFill>
              </a:rPr>
              <a:t>fact a question from this category that received the most negative feedback out of the entire survey was “</a:t>
            </a:r>
            <a:r>
              <a:rPr lang="en-GB" sz="1800" b="0" dirty="0">
                <a:solidFill>
                  <a:srgbClr val="000000"/>
                </a:solidFill>
                <a:effectLst/>
              </a:rPr>
              <a:t>I have confidence in the future of the SMP Alliance” (27%).  These should be looked at in the future to ensure employees receive the best experience whilst working here.</a:t>
            </a:r>
            <a:br>
              <a:rPr lang="en-GB" sz="1800" b="0" dirty="0">
                <a:solidFill>
                  <a:srgbClr val="000000"/>
                </a:solidFill>
                <a:effectLst/>
              </a:rPr>
            </a:br>
            <a:br>
              <a:rPr lang="en-GB" sz="1800" b="0" dirty="0">
                <a:solidFill>
                  <a:srgbClr val="000000"/>
                </a:solidFill>
                <a:effectLst/>
              </a:rPr>
            </a:br>
            <a:endParaRPr lang="en-GB" dirty="0"/>
          </a:p>
        </p:txBody>
      </p:sp>
    </p:spTree>
    <p:extLst>
      <p:ext uri="{BB962C8B-B14F-4D97-AF65-F5344CB8AC3E}">
        <p14:creationId xmlns:p14="http://schemas.microsoft.com/office/powerpoint/2010/main" val="2789594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Leadership - Insight</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FFDCE35-ED1D-CAD9-044B-DECD75A09DB9}"/>
              </a:ext>
            </a:extLst>
          </p:cNvPr>
          <p:cNvSpPr txBox="1"/>
          <p:nvPr/>
        </p:nvSpPr>
        <p:spPr>
          <a:xfrm>
            <a:off x="886481" y="949911"/>
            <a:ext cx="10036136" cy="5078313"/>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rPr>
              <a:t>This </a:t>
            </a:r>
            <a:r>
              <a:rPr lang="en-GB" sz="1800" b="0" dirty="0">
                <a:solidFill>
                  <a:srgbClr val="000000"/>
                </a:solidFill>
                <a:effectLst/>
              </a:rPr>
              <a:t>category received the most amount of </a:t>
            </a:r>
            <a:r>
              <a:rPr lang="en-GB" dirty="0">
                <a:solidFill>
                  <a:srgbClr val="000000"/>
                </a:solidFill>
              </a:rPr>
              <a:t>negative </a:t>
            </a:r>
            <a:r>
              <a:rPr lang="en-GB" sz="1800" b="0" dirty="0">
                <a:solidFill>
                  <a:srgbClr val="000000"/>
                </a:solidFill>
                <a:effectLst/>
              </a:rPr>
              <a:t>responses (</a:t>
            </a:r>
            <a:r>
              <a:rPr lang="en-GB" dirty="0">
                <a:solidFill>
                  <a:srgbClr val="000000"/>
                </a:solidFill>
              </a:rPr>
              <a:t>18</a:t>
            </a:r>
            <a:r>
              <a:rPr lang="en-GB" sz="1800" b="0" dirty="0">
                <a:solidFill>
                  <a:srgbClr val="000000"/>
                </a:solidFill>
                <a:effectLst/>
              </a:rPr>
              <a:t>%) in comparison to the other categories. </a:t>
            </a:r>
            <a:br>
              <a:rPr lang="en-GB" sz="1800" b="0" dirty="0">
                <a:solidFill>
                  <a:srgbClr val="000000"/>
                </a:solidFill>
                <a:effectLst/>
              </a:rPr>
            </a:br>
            <a:endParaRPr lang="en-GB" sz="1800" b="0" dirty="0">
              <a:solidFill>
                <a:srgbClr val="000000"/>
              </a:solidFill>
              <a:effectLst/>
            </a:endParaRPr>
          </a:p>
          <a:p>
            <a:pPr marL="285750" indent="-285750">
              <a:buFont typeface="Arial" panose="020B0604020202020204" pitchFamily="34" charset="0"/>
              <a:buChar char="•"/>
            </a:pPr>
            <a:r>
              <a:rPr lang="en-GB" dirty="0">
                <a:solidFill>
                  <a:srgbClr val="000000"/>
                </a:solidFill>
              </a:rPr>
              <a:t>In fact the 2</a:t>
            </a:r>
            <a:r>
              <a:rPr lang="en-GB" baseline="30000" dirty="0">
                <a:solidFill>
                  <a:srgbClr val="000000"/>
                </a:solidFill>
              </a:rPr>
              <a:t>nd</a:t>
            </a:r>
            <a:r>
              <a:rPr lang="en-GB" dirty="0">
                <a:solidFill>
                  <a:srgbClr val="000000"/>
                </a:solidFill>
              </a:rPr>
              <a:t> and 3</a:t>
            </a:r>
            <a:r>
              <a:rPr lang="en-GB" baseline="30000" dirty="0">
                <a:solidFill>
                  <a:srgbClr val="000000"/>
                </a:solidFill>
              </a:rPr>
              <a:t>rd</a:t>
            </a:r>
            <a:r>
              <a:rPr lang="en-GB" dirty="0">
                <a:solidFill>
                  <a:srgbClr val="000000"/>
                </a:solidFill>
              </a:rPr>
              <a:t> most negatively received questions out of the entire survey respectively came from the Leadership category - “</a:t>
            </a:r>
            <a:r>
              <a:rPr lang="en-GB" sz="1800" b="0" dirty="0">
                <a:solidFill>
                  <a:srgbClr val="000000"/>
                </a:solidFill>
                <a:effectLst/>
              </a:rPr>
              <a:t>The ALT are sufficiently visible to employees​” (27%) and “I have confidence in the future of the SMP Alliance.</a:t>
            </a:r>
            <a:br>
              <a:rPr lang="en-GB" sz="1800" b="0" dirty="0">
                <a:solidFill>
                  <a:srgbClr val="000000"/>
                </a:solidFill>
                <a:effectLst/>
              </a:rPr>
            </a:br>
            <a:endParaRPr lang="en-GB" sz="1800" b="0" dirty="0">
              <a:solidFill>
                <a:srgbClr val="000000"/>
              </a:solidFill>
              <a:effectLst/>
            </a:endParaRPr>
          </a:p>
          <a:p>
            <a:pPr marL="285750" indent="-285750">
              <a:buFont typeface="Arial" panose="020B0604020202020204" pitchFamily="34" charset="0"/>
              <a:buChar char="•"/>
            </a:pPr>
            <a:r>
              <a:rPr lang="en-GB" sz="1800" b="0" dirty="0">
                <a:solidFill>
                  <a:srgbClr val="000000"/>
                </a:solidFill>
                <a:effectLst/>
              </a:rPr>
              <a:t>“I have confidence in the future of the SMP Alliance” also scored the least amount of positive engagement out </a:t>
            </a:r>
            <a:r>
              <a:rPr lang="en-GB" dirty="0">
                <a:solidFill>
                  <a:srgbClr val="000000"/>
                </a:solidFill>
              </a:rPr>
              <a:t>of the entire survey (43%). This seems to be what the majority of employees feel less confident about.</a:t>
            </a:r>
            <a:endParaRPr lang="en-GB" sz="1800" b="0" i="0" dirty="0">
              <a:solidFill>
                <a:srgbClr val="000000"/>
              </a:solidFill>
              <a:effectLst/>
            </a:endParaRPr>
          </a:p>
          <a:p>
            <a:endParaRPr lang="en-GB" dirty="0"/>
          </a:p>
          <a:p>
            <a:pPr marL="285750" indent="-285750">
              <a:buFont typeface="Arial" panose="020B0604020202020204" pitchFamily="34" charset="0"/>
              <a:buChar char="•"/>
            </a:pPr>
            <a:r>
              <a:rPr lang="en-GB" sz="1800" b="0" dirty="0">
                <a:solidFill>
                  <a:srgbClr val="000000"/>
                </a:solidFill>
                <a:effectLst/>
              </a:rPr>
              <a:t>A 1/5 of responses related to Senior Management leading by example and listening to employees were negative. </a:t>
            </a:r>
            <a:br>
              <a:rPr lang="en-GB" sz="1800" b="0" dirty="0">
                <a:solidFill>
                  <a:srgbClr val="000000"/>
                </a:solidFill>
                <a:effectLst/>
              </a:rPr>
            </a:br>
            <a:endParaRPr lang="en-GB" sz="1800" b="0" dirty="0">
              <a:solidFill>
                <a:srgbClr val="000000"/>
              </a:solidFill>
              <a:effectLst/>
            </a:endParaRPr>
          </a:p>
          <a:p>
            <a:pPr marL="285750" indent="-285750">
              <a:buFont typeface="Arial" panose="020B0604020202020204" pitchFamily="34" charset="0"/>
              <a:buChar char="•"/>
            </a:pPr>
            <a:r>
              <a:rPr lang="en-GB" sz="1800" b="0" dirty="0">
                <a:solidFill>
                  <a:srgbClr val="000000"/>
                </a:solidFill>
                <a:effectLst/>
              </a:rPr>
              <a:t>In general, an improvement in this category alone will significantly improve the whole survey’s results. This should be a priority for the ALT.</a:t>
            </a:r>
            <a:br>
              <a:rPr lang="en-GB" sz="1800" b="0" dirty="0">
                <a:solidFill>
                  <a:srgbClr val="000000"/>
                </a:solidFill>
                <a:effectLst/>
              </a:rPr>
            </a:br>
            <a:br>
              <a:rPr lang="en-GB" sz="1800" b="0" dirty="0">
                <a:solidFill>
                  <a:srgbClr val="000000"/>
                </a:solidFill>
                <a:effectLst/>
              </a:rPr>
            </a:br>
            <a:endParaRPr lang="en-GB" dirty="0"/>
          </a:p>
        </p:txBody>
      </p:sp>
    </p:spTree>
    <p:extLst>
      <p:ext uri="{BB962C8B-B14F-4D97-AF65-F5344CB8AC3E}">
        <p14:creationId xmlns:p14="http://schemas.microsoft.com/office/powerpoint/2010/main" val="351456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a:solidFill>
                  <a:sysClr val="windowText" lastClr="000000"/>
                </a:solidFill>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a:solidFill>
                  <a:sysClr val="windowText" lastClr="000000"/>
                </a:solidFill>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defTabSz="586405">
              <a:spcBef>
                <a:spcPts val="64"/>
              </a:spcBef>
            </a:pPr>
            <a:r>
              <a:rPr lang="en-GB" sz="898" b="1" kern="0" spc="-16">
                <a:solidFill>
                  <a:srgbClr val="FFFFFF"/>
                </a:solidFill>
                <a:latin typeface="Helvetica"/>
                <a:cs typeface="Arial" panose="020B0604020202020204" pitchFamily="34" charset="0"/>
              </a:rPr>
              <a:t>01</a:t>
            </a:r>
            <a:endParaRPr sz="898" kern="0">
              <a:solidFill>
                <a:sysClr val="windowText" lastClr="000000"/>
              </a:solidFill>
              <a:latin typeface="Helvetica"/>
              <a:cs typeface="Arial" panose="020B0604020202020204" pitchFamily="34" charset="0"/>
            </a:endParaRP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55" name="object 9">
            <a:extLst>
              <a:ext uri="{FF2B5EF4-FFF2-40B4-BE49-F238E27FC236}">
                <a16:creationId xmlns:a16="http://schemas.microsoft.com/office/drawing/2014/main" id="{ABDF2AEF-7AAD-4B54-B62A-FD19A537C1D5}"/>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Conclusion</a:t>
            </a:r>
          </a:p>
        </p:txBody>
      </p:sp>
      <p:cxnSp>
        <p:nvCxnSpPr>
          <p:cNvPr id="56" name="Straight Connector 55">
            <a:extLst>
              <a:ext uri="{FF2B5EF4-FFF2-40B4-BE49-F238E27FC236}">
                <a16:creationId xmlns:a16="http://schemas.microsoft.com/office/drawing/2014/main" id="{93CAAC68-B01C-4DC4-A2E8-20AAE4912E75}"/>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9D0F85E-0F55-BB01-EACE-CF2F5686799D}"/>
              </a:ext>
            </a:extLst>
          </p:cNvPr>
          <p:cNvSpPr txBox="1"/>
          <p:nvPr/>
        </p:nvSpPr>
        <p:spPr>
          <a:xfrm>
            <a:off x="1064308" y="675598"/>
            <a:ext cx="10036136" cy="2246769"/>
          </a:xfrm>
          <a:prstGeom prst="rect">
            <a:avLst/>
          </a:prstGeom>
          <a:noFill/>
        </p:spPr>
        <p:txBody>
          <a:bodyPr wrap="square" rtlCol="0">
            <a:spAutoFit/>
          </a:bodyPr>
          <a:lstStyle/>
          <a:p>
            <a:pPr marL="285750" indent="-285750">
              <a:buFont typeface="Arial" panose="020B0604020202020204" pitchFamily="34" charset="0"/>
              <a:buChar char="•"/>
            </a:pPr>
            <a:r>
              <a:rPr lang="en-GB" sz="1400" dirty="0">
                <a:solidFill>
                  <a:srgbClr val="000000"/>
                </a:solidFill>
              </a:rPr>
              <a:t>The response rate of the survey (People who took the survey against people who work in the Alliance) was </a:t>
            </a:r>
            <a:r>
              <a:rPr lang="en-GB" sz="1400" b="1" dirty="0">
                <a:solidFill>
                  <a:srgbClr val="000000"/>
                </a:solidFill>
              </a:rPr>
              <a:t>24%. </a:t>
            </a:r>
            <a:r>
              <a:rPr lang="en-GB" sz="1400" dirty="0">
                <a:solidFill>
                  <a:srgbClr val="000000"/>
                </a:solidFill>
              </a:rPr>
              <a:t>This is encouraging and we should build on this to improve this in future surveys. One way is to construct a plan to effectively promote the survey across the Alliance and individual schemes. </a:t>
            </a:r>
          </a:p>
          <a:p>
            <a:pPr marL="285750" indent="-285750">
              <a:buFont typeface="Arial" panose="020B0604020202020204" pitchFamily="34" charset="0"/>
              <a:buChar char="•"/>
            </a:pPr>
            <a:endParaRPr lang="en-GB" sz="1400" dirty="0">
              <a:solidFill>
                <a:srgbClr val="000000"/>
              </a:solidFill>
            </a:endParaRPr>
          </a:p>
          <a:p>
            <a:pPr marL="285750" indent="-285750">
              <a:buFont typeface="Arial" panose="020B0604020202020204" pitchFamily="34" charset="0"/>
              <a:buChar char="•"/>
            </a:pPr>
            <a:r>
              <a:rPr lang="en-GB" sz="1400" dirty="0">
                <a:solidFill>
                  <a:srgbClr val="000000"/>
                </a:solidFill>
              </a:rPr>
              <a:t>The majority of survey participants feel that in general, The Alliance is a great place to work. This is reflected in the overall NPS score of </a:t>
            </a:r>
            <a:r>
              <a:rPr lang="en-GB" sz="1400" b="1" dirty="0">
                <a:solidFill>
                  <a:srgbClr val="000000"/>
                </a:solidFill>
              </a:rPr>
              <a:t>40 </a:t>
            </a:r>
            <a:r>
              <a:rPr lang="en-GB" sz="1400" dirty="0">
                <a:solidFill>
                  <a:srgbClr val="000000"/>
                </a:solidFill>
              </a:rPr>
              <a:t>which we can be translated as a ‘Very Good’ score.</a:t>
            </a:r>
            <a:br>
              <a:rPr lang="en-GB" sz="1400" b="0" dirty="0">
                <a:solidFill>
                  <a:srgbClr val="000000"/>
                </a:solidFill>
                <a:effectLst/>
              </a:rPr>
            </a:br>
            <a:r>
              <a:rPr lang="en-GB" sz="1400" dirty="0">
                <a:solidFill>
                  <a:srgbClr val="000000"/>
                </a:solidFill>
              </a:rPr>
              <a:t>More specifically, participants with leadership roles (Manager and above) were more positively engaged with the questions than participants who worked non-leadership roles.</a:t>
            </a:r>
          </a:p>
          <a:p>
            <a:endParaRPr lang="en-GB" sz="1400" b="0" dirty="0">
              <a:solidFill>
                <a:srgbClr val="000000"/>
              </a:solidFill>
              <a:effectLst/>
            </a:endParaRPr>
          </a:p>
          <a:p>
            <a:endParaRPr lang="en-GB" sz="1400" dirty="0"/>
          </a:p>
        </p:txBody>
      </p:sp>
      <p:sp>
        <p:nvSpPr>
          <p:cNvPr id="3" name="TextBox 2">
            <a:extLst>
              <a:ext uri="{FF2B5EF4-FFF2-40B4-BE49-F238E27FC236}">
                <a16:creationId xmlns:a16="http://schemas.microsoft.com/office/drawing/2014/main" id="{C1B110A0-B4C0-AF59-488B-CF7793AC9AA2}"/>
              </a:ext>
            </a:extLst>
          </p:cNvPr>
          <p:cNvSpPr txBox="1"/>
          <p:nvPr/>
        </p:nvSpPr>
        <p:spPr>
          <a:xfrm>
            <a:off x="-412785" y="2692894"/>
            <a:ext cx="6112276" cy="338554"/>
          </a:xfrm>
          <a:prstGeom prst="rect">
            <a:avLst/>
          </a:prstGeom>
          <a:noFill/>
        </p:spPr>
        <p:txBody>
          <a:bodyPr wrap="square">
            <a:spAutoFit/>
          </a:bodyPr>
          <a:lstStyle/>
          <a:p>
            <a:pPr algn="ctr" rtl="0" fontAlgn="base"/>
            <a:r>
              <a:rPr lang="en-GB" sz="1600" b="0" dirty="0">
                <a:solidFill>
                  <a:srgbClr val="000000"/>
                </a:solidFill>
                <a:effectLst/>
              </a:rPr>
              <a:t>Areas that we need to maintain</a:t>
            </a:r>
            <a:endParaRPr lang="en-GB" sz="1600" b="0" i="0" dirty="0">
              <a:solidFill>
                <a:srgbClr val="000000"/>
              </a:solidFill>
              <a:effectLst/>
            </a:endParaRPr>
          </a:p>
        </p:txBody>
      </p:sp>
      <p:sp>
        <p:nvSpPr>
          <p:cNvPr id="6" name="TextBox 5">
            <a:extLst>
              <a:ext uri="{FF2B5EF4-FFF2-40B4-BE49-F238E27FC236}">
                <a16:creationId xmlns:a16="http://schemas.microsoft.com/office/drawing/2014/main" id="{90576801-10CC-3427-6810-D4D8D1861265}"/>
              </a:ext>
            </a:extLst>
          </p:cNvPr>
          <p:cNvSpPr txBox="1"/>
          <p:nvPr/>
        </p:nvSpPr>
        <p:spPr>
          <a:xfrm>
            <a:off x="5315511" y="2707128"/>
            <a:ext cx="6112276" cy="338554"/>
          </a:xfrm>
          <a:prstGeom prst="rect">
            <a:avLst/>
          </a:prstGeom>
          <a:noFill/>
        </p:spPr>
        <p:txBody>
          <a:bodyPr wrap="square">
            <a:spAutoFit/>
          </a:bodyPr>
          <a:lstStyle/>
          <a:p>
            <a:pPr algn="ctr" rtl="0" fontAlgn="base"/>
            <a:r>
              <a:rPr lang="en-GB" sz="1600" b="0" dirty="0">
                <a:solidFill>
                  <a:srgbClr val="000000"/>
                </a:solidFill>
                <a:effectLst/>
              </a:rPr>
              <a:t>Areas that we need to improve</a:t>
            </a:r>
            <a:endParaRPr lang="en-GB" sz="1600" b="0" i="0" dirty="0">
              <a:solidFill>
                <a:srgbClr val="000000"/>
              </a:solidFill>
              <a:effectLst/>
            </a:endParaRPr>
          </a:p>
        </p:txBody>
      </p:sp>
      <p:pic>
        <p:nvPicPr>
          <p:cNvPr id="7" name="Graphic 6" descr="Sunglasses face with solid fill with solid fill">
            <a:extLst>
              <a:ext uri="{FF2B5EF4-FFF2-40B4-BE49-F238E27FC236}">
                <a16:creationId xmlns:a16="http://schemas.microsoft.com/office/drawing/2014/main" id="{D852D32D-63F8-5EA7-1DE8-2F4EAD17C5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5344" y="2376970"/>
            <a:ext cx="914400" cy="914400"/>
          </a:xfrm>
          <a:prstGeom prst="rect">
            <a:avLst/>
          </a:prstGeom>
        </p:spPr>
      </p:pic>
      <p:pic>
        <p:nvPicPr>
          <p:cNvPr id="9" name="Graphic 8" descr="Worried face outline outline">
            <a:extLst>
              <a:ext uri="{FF2B5EF4-FFF2-40B4-BE49-F238E27FC236}">
                <a16:creationId xmlns:a16="http://schemas.microsoft.com/office/drawing/2014/main" id="{18E348DE-2175-B863-79A0-7846F31F4B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34499" y="2323318"/>
            <a:ext cx="914400" cy="914400"/>
          </a:xfrm>
          <a:prstGeom prst="rect">
            <a:avLst/>
          </a:prstGeom>
        </p:spPr>
      </p:pic>
      <p:sp>
        <p:nvSpPr>
          <p:cNvPr id="16" name="TextBox 15">
            <a:extLst>
              <a:ext uri="{FF2B5EF4-FFF2-40B4-BE49-F238E27FC236}">
                <a16:creationId xmlns:a16="http://schemas.microsoft.com/office/drawing/2014/main" id="{776C5F4A-D809-E3BD-8C31-73BFFF7DC106}"/>
              </a:ext>
            </a:extLst>
          </p:cNvPr>
          <p:cNvSpPr txBox="1"/>
          <p:nvPr/>
        </p:nvSpPr>
        <p:spPr>
          <a:xfrm>
            <a:off x="514078" y="3566630"/>
            <a:ext cx="4504642" cy="2492990"/>
          </a:xfrm>
          <a:prstGeom prst="rect">
            <a:avLst/>
          </a:prstGeom>
          <a:noFill/>
        </p:spPr>
        <p:txBody>
          <a:bodyPr wrap="square" rtlCol="0">
            <a:spAutoFit/>
          </a:bodyPr>
          <a:lstStyle/>
          <a:p>
            <a:pPr marL="285750" indent="-285750">
              <a:buFont typeface="Arial" panose="020B0604020202020204" pitchFamily="34" charset="0"/>
              <a:buChar char="•"/>
            </a:pPr>
            <a:r>
              <a:rPr lang="en-GB" sz="1200" dirty="0">
                <a:solidFill>
                  <a:srgbClr val="000000"/>
                </a:solidFill>
              </a:rPr>
              <a:t>The positive responses mainly revolved around communication, engagement and collaborative working.</a:t>
            </a:r>
          </a:p>
          <a:p>
            <a:pPr marL="285750" indent="-285750">
              <a:buFont typeface="Arial" panose="020B0604020202020204" pitchFamily="34" charset="0"/>
              <a:buChar char="•"/>
            </a:pPr>
            <a:endParaRPr lang="en-GB" sz="1200" b="0" dirty="0">
              <a:solidFill>
                <a:srgbClr val="000000"/>
              </a:solidFill>
              <a:effectLst/>
            </a:endParaRPr>
          </a:p>
          <a:p>
            <a:pPr marL="285750" indent="-285750">
              <a:buFont typeface="Arial" panose="020B0604020202020204" pitchFamily="34" charset="0"/>
              <a:buChar char="•"/>
            </a:pPr>
            <a:r>
              <a:rPr lang="en-GB" sz="1200" b="0" dirty="0">
                <a:solidFill>
                  <a:srgbClr val="000000"/>
                </a:solidFill>
                <a:effectLst/>
              </a:rPr>
              <a:t>Continue to </a:t>
            </a:r>
            <a:r>
              <a:rPr lang="en-GB" sz="1200" dirty="0">
                <a:solidFill>
                  <a:srgbClr val="000000"/>
                </a:solidFill>
              </a:rPr>
              <a:t>make Health, Safety &amp; Wellbeing matters a priority in the Alliance. The efforts have been noticed and appreciated by our employees.</a:t>
            </a:r>
            <a:br>
              <a:rPr lang="en-GB" sz="1200" dirty="0">
                <a:solidFill>
                  <a:srgbClr val="000000"/>
                </a:solidFill>
              </a:rPr>
            </a:br>
            <a:endParaRPr lang="en-GB" sz="1200" dirty="0">
              <a:solidFill>
                <a:srgbClr val="000000"/>
              </a:solidFill>
            </a:endParaRPr>
          </a:p>
          <a:p>
            <a:pPr marL="285750" indent="-285750">
              <a:buFont typeface="Arial" panose="020B0604020202020204" pitchFamily="34" charset="0"/>
              <a:buChar char="•"/>
            </a:pPr>
            <a:r>
              <a:rPr lang="en-GB" sz="1200" dirty="0">
                <a:solidFill>
                  <a:srgbClr val="000000"/>
                </a:solidFill>
              </a:rPr>
              <a:t>The employees feel invested and bought into the Alliance project so it’s in our best interest to maintain this attitude.</a:t>
            </a:r>
            <a:br>
              <a:rPr lang="en-GB" sz="1200" dirty="0">
                <a:solidFill>
                  <a:srgbClr val="000000"/>
                </a:solidFill>
              </a:rPr>
            </a:br>
            <a:endParaRPr lang="en-GB" sz="1200" dirty="0">
              <a:solidFill>
                <a:srgbClr val="000000"/>
              </a:solidFill>
            </a:endParaRPr>
          </a:p>
          <a:p>
            <a:pPr marL="285750" indent="-285750">
              <a:buFont typeface="Arial" panose="020B0604020202020204" pitchFamily="34" charset="0"/>
              <a:buChar char="•"/>
            </a:pPr>
            <a:r>
              <a:rPr lang="en-GB" sz="1200" dirty="0">
                <a:solidFill>
                  <a:srgbClr val="000000"/>
                </a:solidFill>
              </a:rPr>
              <a:t>Managers have reported to have provided a good experience in terms of support to employees</a:t>
            </a:r>
            <a:endParaRPr lang="en-GB" sz="1200" b="0" dirty="0">
              <a:solidFill>
                <a:srgbClr val="000000"/>
              </a:solidFill>
              <a:effectLst/>
            </a:endParaRPr>
          </a:p>
          <a:p>
            <a:endParaRPr lang="en-GB" sz="1200" dirty="0"/>
          </a:p>
        </p:txBody>
      </p:sp>
      <p:sp>
        <p:nvSpPr>
          <p:cNvPr id="17" name="TextBox 16">
            <a:extLst>
              <a:ext uri="{FF2B5EF4-FFF2-40B4-BE49-F238E27FC236}">
                <a16:creationId xmlns:a16="http://schemas.microsoft.com/office/drawing/2014/main" id="{7B054812-2D83-3EF4-60A9-277ECC4F3E23}"/>
              </a:ext>
            </a:extLst>
          </p:cNvPr>
          <p:cNvSpPr txBox="1"/>
          <p:nvPr/>
        </p:nvSpPr>
        <p:spPr>
          <a:xfrm>
            <a:off x="6923145" y="3415162"/>
            <a:ext cx="4504642" cy="3416320"/>
          </a:xfrm>
          <a:prstGeom prst="rect">
            <a:avLst/>
          </a:prstGeom>
          <a:noFill/>
        </p:spPr>
        <p:txBody>
          <a:bodyPr wrap="square" rtlCol="0">
            <a:spAutoFit/>
          </a:bodyPr>
          <a:lstStyle/>
          <a:p>
            <a:pPr marL="285750" indent="-285750">
              <a:buFont typeface="Arial" panose="020B0604020202020204" pitchFamily="34" charset="0"/>
              <a:buChar char="•"/>
            </a:pPr>
            <a:r>
              <a:rPr lang="en-GB" sz="1200" b="0" dirty="0">
                <a:solidFill>
                  <a:srgbClr val="000000"/>
                </a:solidFill>
                <a:effectLst/>
              </a:rPr>
              <a:t>The negative responses mainly revolved around Leadership and Trust in the Alliance.</a:t>
            </a:r>
          </a:p>
          <a:p>
            <a:pPr marL="285750" indent="-285750">
              <a:buFont typeface="Arial" panose="020B0604020202020204" pitchFamily="34" charset="0"/>
              <a:buChar char="•"/>
            </a:pPr>
            <a:endParaRPr lang="en-GB" sz="1200" dirty="0">
              <a:solidFill>
                <a:srgbClr val="000000"/>
              </a:solidFill>
            </a:endParaRPr>
          </a:p>
          <a:p>
            <a:pPr marL="285750" indent="-285750">
              <a:buFont typeface="Arial" panose="020B0604020202020204" pitchFamily="34" charset="0"/>
              <a:buChar char="•"/>
            </a:pPr>
            <a:r>
              <a:rPr lang="en-GB" sz="1200" b="0" dirty="0">
                <a:solidFill>
                  <a:srgbClr val="000000"/>
                </a:solidFill>
                <a:effectLst/>
              </a:rPr>
              <a:t>Improve the communication of matters such as Health &amp; Safety and future Alliance plans to employees. Gather feedback from employees about future plans prior to implementation.</a:t>
            </a:r>
            <a:br>
              <a:rPr lang="en-GB" sz="1200" b="0" dirty="0">
                <a:solidFill>
                  <a:srgbClr val="000000"/>
                </a:solidFill>
                <a:effectLst/>
              </a:rPr>
            </a:br>
            <a:endParaRPr lang="en-GB" sz="1200" b="0" dirty="0">
              <a:solidFill>
                <a:srgbClr val="000000"/>
              </a:solidFill>
              <a:effectLst/>
            </a:endParaRPr>
          </a:p>
          <a:p>
            <a:pPr marL="285750" indent="-285750">
              <a:buFont typeface="Arial" panose="020B0604020202020204" pitchFamily="34" charset="0"/>
              <a:buChar char="•"/>
            </a:pPr>
            <a:r>
              <a:rPr lang="en-GB" sz="1200" b="0" dirty="0">
                <a:solidFill>
                  <a:srgbClr val="000000"/>
                </a:solidFill>
                <a:effectLst/>
              </a:rPr>
              <a:t>Assess the various ways in which the ALT leadership can be more visible to the employees</a:t>
            </a:r>
            <a:r>
              <a:rPr lang="en-GB" sz="1200" dirty="0">
                <a:solidFill>
                  <a:srgbClr val="000000"/>
                </a:solidFill>
              </a:rPr>
              <a:t>.</a:t>
            </a:r>
            <a:br>
              <a:rPr lang="en-GB" sz="1200" dirty="0">
                <a:solidFill>
                  <a:srgbClr val="000000"/>
                </a:solidFill>
              </a:rPr>
            </a:br>
            <a:endParaRPr lang="en-GB" sz="1200" dirty="0">
              <a:solidFill>
                <a:srgbClr val="000000"/>
              </a:solidFill>
            </a:endParaRPr>
          </a:p>
          <a:p>
            <a:pPr marL="285750" indent="-285750">
              <a:buFont typeface="Arial" panose="020B0604020202020204" pitchFamily="34" charset="0"/>
              <a:buChar char="•"/>
            </a:pPr>
            <a:r>
              <a:rPr lang="en-GB" sz="1200" b="0" dirty="0">
                <a:solidFill>
                  <a:srgbClr val="000000"/>
                </a:solidFill>
                <a:effectLst/>
              </a:rPr>
              <a:t>PDRs seem to be a cause for concern. Can the current process be revamped?</a:t>
            </a:r>
            <a:br>
              <a:rPr lang="en-GB" sz="1200" b="0" dirty="0">
                <a:solidFill>
                  <a:srgbClr val="000000"/>
                </a:solidFill>
                <a:effectLst/>
              </a:rPr>
            </a:br>
            <a:endParaRPr lang="en-GB" sz="1200" b="0" dirty="0">
              <a:solidFill>
                <a:srgbClr val="000000"/>
              </a:solidFill>
              <a:effectLst/>
            </a:endParaRPr>
          </a:p>
          <a:p>
            <a:pPr marL="285750" indent="-285750">
              <a:buFont typeface="Arial" panose="020B0604020202020204" pitchFamily="34" charset="0"/>
              <a:buChar char="•"/>
            </a:pPr>
            <a:r>
              <a:rPr lang="en-GB" sz="1200" b="0" dirty="0">
                <a:solidFill>
                  <a:srgbClr val="000000"/>
                </a:solidFill>
                <a:effectLst/>
              </a:rPr>
              <a:t>How do we currently train our staff? This has been highlighted by employees as an area that needs improvement.</a:t>
            </a:r>
            <a:br>
              <a:rPr lang="en-GB" sz="1200" b="0" dirty="0">
                <a:solidFill>
                  <a:srgbClr val="000000"/>
                </a:solidFill>
                <a:effectLst/>
              </a:rPr>
            </a:br>
            <a:endParaRPr lang="en-GB" sz="1200" b="0" dirty="0">
              <a:solidFill>
                <a:srgbClr val="000000"/>
              </a:solidFill>
              <a:effectLst/>
            </a:endParaRPr>
          </a:p>
          <a:p>
            <a:pPr marL="285750" indent="-285750">
              <a:buFont typeface="Arial" panose="020B0604020202020204" pitchFamily="34" charset="0"/>
              <a:buChar char="•"/>
            </a:pPr>
            <a:endParaRPr lang="en-GB" sz="1200" b="0" dirty="0">
              <a:solidFill>
                <a:srgbClr val="000000"/>
              </a:solidFill>
              <a:effectLst/>
            </a:endParaRPr>
          </a:p>
          <a:p>
            <a:endParaRPr lang="en-GB" sz="1200" dirty="0"/>
          </a:p>
        </p:txBody>
      </p:sp>
    </p:spTree>
    <p:extLst>
      <p:ext uri="{BB962C8B-B14F-4D97-AF65-F5344CB8AC3E}">
        <p14:creationId xmlns:p14="http://schemas.microsoft.com/office/powerpoint/2010/main" val="2732646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Ideas for recommendations</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6A0ACF-DC10-45F5-9937-252C331E4CAC}"/>
              </a:ext>
            </a:extLst>
          </p:cNvPr>
          <p:cNvSpPr txBox="1"/>
          <p:nvPr/>
        </p:nvSpPr>
        <p:spPr>
          <a:xfrm>
            <a:off x="448160" y="979806"/>
            <a:ext cx="11743840" cy="3046988"/>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200" b="1" dirty="0">
                <a:latin typeface="Arial" panose="020B0604020202020204" pitchFamily="34" charset="0"/>
                <a:cs typeface="Arial" panose="020B0604020202020204" pitchFamily="34" charset="0"/>
              </a:rPr>
              <a:t>Communications</a:t>
            </a:r>
            <a:r>
              <a:rPr lang="en-GB" sz="1200" dirty="0">
                <a:latin typeface="Arial" panose="020B0604020202020204" pitchFamily="34" charset="0"/>
                <a:cs typeface="Arial" panose="020B0604020202020204" pitchFamily="34" charset="0"/>
              </a:rPr>
              <a:t> – Targeting specific communications to those that had low returns on the 2022 survey could improve engagement. Could also be a risk, if they did not respond it could mean that they did not see – this could be the case with general communications. If they are not receiving regular communications they could feel disengaged.</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1" dirty="0">
                <a:latin typeface="Arial" panose="020B0604020202020204" pitchFamily="34" charset="0"/>
                <a:cs typeface="Arial" panose="020B0604020202020204" pitchFamily="34" charset="0"/>
              </a:rPr>
              <a:t>Environmental</a:t>
            </a:r>
            <a:r>
              <a:rPr lang="en-GB" sz="1200" dirty="0">
                <a:latin typeface="Arial" panose="020B0604020202020204" pitchFamily="34" charset="0"/>
                <a:cs typeface="Arial" panose="020B0604020202020204" pitchFamily="34" charset="0"/>
              </a:rPr>
              <a:t> – One of the most Passive responded to questions is </a:t>
            </a:r>
            <a:r>
              <a:rPr lang="en-GB" sz="1200" i="1" dirty="0">
                <a:latin typeface="Arial" panose="020B0604020202020204" pitchFamily="34" charset="0"/>
                <a:cs typeface="Arial" panose="020B0604020202020204" pitchFamily="34" charset="0"/>
              </a:rPr>
              <a:t>Do you believe the Alliance is having a positive impact on the environment.</a:t>
            </a:r>
            <a:r>
              <a:rPr lang="en-GB" sz="1200" dirty="0">
                <a:latin typeface="Arial" panose="020B0604020202020204" pitchFamily="34" charset="0"/>
                <a:cs typeface="Arial" panose="020B0604020202020204" pitchFamily="34" charset="0"/>
              </a:rPr>
              <a:t> This could be a quick win, if we re-focus our Enhanced Environments Outcome and start to capture and report the good things that we are doing, communicate them we could turn this into a more positive responded to question next Year </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1" dirty="0">
                <a:latin typeface="Arial" panose="020B0604020202020204" pitchFamily="34" charset="0"/>
                <a:cs typeface="Arial" panose="020B0604020202020204" pitchFamily="34" charset="0"/>
              </a:rPr>
              <a:t>M40/42</a:t>
            </a:r>
            <a:r>
              <a:rPr lang="en-GB" sz="1200" dirty="0">
                <a:latin typeface="Arial" panose="020B0604020202020204" pitchFamily="34" charset="0"/>
                <a:cs typeface="Arial" panose="020B0604020202020204" pitchFamily="34" charset="0"/>
              </a:rPr>
              <a:t> – had the most passive/detractor responses to the overall NPS questions indicating that their engagement is low. This could be and area that we target to increase the score next Year</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1" dirty="0">
                <a:latin typeface="Arial" panose="020B0604020202020204" pitchFamily="34" charset="0"/>
                <a:cs typeface="Arial" panose="020B0604020202020204" pitchFamily="34" charset="0"/>
              </a:rPr>
              <a:t>The ALT - </a:t>
            </a:r>
            <a:r>
              <a:rPr lang="en-GB" sz="1200" dirty="0">
                <a:latin typeface="Arial" panose="020B0604020202020204" pitchFamily="34" charset="0"/>
                <a:cs typeface="Arial" panose="020B0604020202020204" pitchFamily="34" charset="0"/>
              </a:rPr>
              <a:t>being visible was one of the most detractor feedback areas that could easily be improved, Quick win to improve next years score?</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Not agree and Nor agree used – need to use consistent wording</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200" dirty="0">
              <a:latin typeface="Arial"/>
              <a:cs typeface="Arial"/>
            </a:endParaRPr>
          </a:p>
        </p:txBody>
      </p:sp>
    </p:spTree>
    <p:extLst>
      <p:ext uri="{BB962C8B-B14F-4D97-AF65-F5344CB8AC3E}">
        <p14:creationId xmlns:p14="http://schemas.microsoft.com/office/powerpoint/2010/main" val="16466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Thank You!</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C2FDD2-6937-5A4C-2DB1-0B0FDAFA3A8D}"/>
              </a:ext>
            </a:extLst>
          </p:cNvPr>
          <p:cNvSpPr txBox="1"/>
          <p:nvPr/>
        </p:nvSpPr>
        <p:spPr>
          <a:xfrm>
            <a:off x="546810" y="2178668"/>
            <a:ext cx="11743840" cy="1877437"/>
          </a:xfrm>
          <a:prstGeom prst="rect">
            <a:avLst/>
          </a:prstGeom>
          <a:noFill/>
        </p:spPr>
        <p:txBody>
          <a:bodyPr wrap="square" lIns="91440" tIns="45720" rIns="91440" bIns="45720" anchor="t">
            <a:spAutoFit/>
          </a:bodyPr>
          <a:lstStyle/>
          <a:p>
            <a:r>
              <a:rPr lang="en-GB" sz="1400" dirty="0">
                <a:solidFill>
                  <a:srgbClr val="000000"/>
                </a:solidFill>
                <a:latin typeface="Calibri"/>
                <a:cs typeface="Calibri"/>
              </a:rPr>
              <a:t>We simply cannot achieve our 6 Outcomes without engaged people working together towards a common goal.</a:t>
            </a:r>
          </a:p>
          <a:p>
            <a:endParaRPr lang="en-GB" sz="1400" dirty="0">
              <a:solidFill>
                <a:srgbClr val="000000"/>
              </a:solidFill>
              <a:latin typeface="Calibri"/>
              <a:cs typeface="Calibri"/>
            </a:endParaRPr>
          </a:p>
          <a:p>
            <a:r>
              <a:rPr lang="en-GB" sz="1400" dirty="0">
                <a:solidFill>
                  <a:srgbClr val="000000"/>
                </a:solidFill>
                <a:latin typeface="Calibri"/>
                <a:cs typeface="Calibri"/>
              </a:rPr>
              <a:t>The Outcome </a:t>
            </a:r>
            <a:r>
              <a:rPr lang="en-GB" sz="1400" b="1" i="1" dirty="0">
                <a:solidFill>
                  <a:srgbClr val="000000"/>
                </a:solidFill>
                <a:latin typeface="Calibri"/>
                <a:cs typeface="Calibri"/>
              </a:rPr>
              <a:t>Inspiring Workplaces</a:t>
            </a:r>
            <a:r>
              <a:rPr lang="en-GB" sz="1400" dirty="0">
                <a:solidFill>
                  <a:srgbClr val="000000"/>
                </a:solidFill>
                <a:latin typeface="Calibri"/>
                <a:cs typeface="Calibri"/>
              </a:rPr>
              <a:t> is our commitment to creating the right environment for high performing teams to be established, unleash fresh thinking, innovate continuously and grow our skill sets together as the Alliance matures.</a:t>
            </a:r>
          </a:p>
          <a:p>
            <a:endParaRPr lang="en-GB" sz="1400" dirty="0">
              <a:solidFill>
                <a:srgbClr val="000000"/>
              </a:solidFill>
              <a:latin typeface="Calibri"/>
              <a:cs typeface="Calibri"/>
            </a:endParaRPr>
          </a:p>
          <a:p>
            <a:r>
              <a:rPr lang="en-GB" sz="1400" dirty="0">
                <a:solidFill>
                  <a:srgbClr val="000000"/>
                </a:solidFill>
                <a:latin typeface="Calibri"/>
                <a:cs typeface="Calibri"/>
              </a:rPr>
              <a:t>This survey is an important part of this journey, without your feedback we cannot achieve our goal.</a:t>
            </a:r>
          </a:p>
          <a:p>
            <a:endParaRPr lang="en-GB" sz="1400" dirty="0">
              <a:solidFill>
                <a:srgbClr val="000000"/>
              </a:solidFill>
              <a:latin typeface="Calibri"/>
              <a:cs typeface="Calibri"/>
            </a:endParaRPr>
          </a:p>
          <a:p>
            <a:r>
              <a:rPr lang="en-GB" b="1" dirty="0">
                <a:solidFill>
                  <a:srgbClr val="000000"/>
                </a:solidFill>
                <a:latin typeface="Calibri"/>
                <a:cs typeface="Calibri"/>
              </a:rPr>
              <a:t>Thank you! </a:t>
            </a:r>
            <a:r>
              <a:rPr lang="en-GB" sz="1400" dirty="0">
                <a:solidFill>
                  <a:srgbClr val="000000"/>
                </a:solidFill>
                <a:latin typeface="Calibri"/>
                <a:cs typeface="Calibri"/>
              </a:rPr>
              <a:t>for taking the time to complete the survey</a:t>
            </a:r>
          </a:p>
        </p:txBody>
      </p:sp>
      <p:sp>
        <p:nvSpPr>
          <p:cNvPr id="55" name="TextBox 54">
            <a:extLst>
              <a:ext uri="{FF2B5EF4-FFF2-40B4-BE49-F238E27FC236}">
                <a16:creationId xmlns:a16="http://schemas.microsoft.com/office/drawing/2014/main" id="{5C520729-2C9B-5D94-C14F-BE13EEA458B3}"/>
              </a:ext>
            </a:extLst>
          </p:cNvPr>
          <p:cNvSpPr txBox="1"/>
          <p:nvPr/>
        </p:nvSpPr>
        <p:spPr>
          <a:xfrm>
            <a:off x="224080" y="798786"/>
            <a:ext cx="3792108" cy="369332"/>
          </a:xfrm>
          <a:prstGeom prst="rect">
            <a:avLst/>
          </a:prstGeom>
          <a:noFill/>
        </p:spPr>
        <p:txBody>
          <a:bodyPr wrap="square" lIns="91440" tIns="45720" rIns="91440" bIns="45720" anchor="t">
            <a:spAutoFit/>
          </a:bodyPr>
          <a:lstStyle/>
          <a:p>
            <a:r>
              <a:rPr lang="en-GB" b="1" i="1" dirty="0">
                <a:solidFill>
                  <a:srgbClr val="000000"/>
                </a:solidFill>
                <a:latin typeface="Calibri"/>
                <a:cs typeface="Calibri"/>
              </a:rPr>
              <a:t>People are our most precious asset.</a:t>
            </a:r>
            <a:endParaRPr lang="en-GB" dirty="0">
              <a:solidFill>
                <a:srgbClr val="000000"/>
              </a:solidFill>
              <a:latin typeface="Calibri"/>
              <a:cs typeface="Calibri"/>
            </a:endParaRPr>
          </a:p>
        </p:txBody>
      </p:sp>
    </p:spTree>
    <p:extLst>
      <p:ext uri="{BB962C8B-B14F-4D97-AF65-F5344CB8AC3E}">
        <p14:creationId xmlns:p14="http://schemas.microsoft.com/office/powerpoint/2010/main" val="375135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Survey, by the Numbers</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40" name="Graphic 39" descr="Male profile with solid fill">
            <a:extLst>
              <a:ext uri="{FF2B5EF4-FFF2-40B4-BE49-F238E27FC236}">
                <a16:creationId xmlns:a16="http://schemas.microsoft.com/office/drawing/2014/main" id="{6B508496-5E57-41DA-A16E-F029EB1B01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2501" y="2299549"/>
            <a:ext cx="1815728" cy="1764756"/>
          </a:xfrm>
          <a:prstGeom prst="rect">
            <a:avLst/>
          </a:prstGeom>
        </p:spPr>
      </p:pic>
      <p:pic>
        <p:nvPicPr>
          <p:cNvPr id="41" name="Graphic 40" descr="Female Profile with solid fill">
            <a:extLst>
              <a:ext uri="{FF2B5EF4-FFF2-40B4-BE49-F238E27FC236}">
                <a16:creationId xmlns:a16="http://schemas.microsoft.com/office/drawing/2014/main" id="{2F2A35A2-D2EB-676C-57DA-5EDB02780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64600" y="2366642"/>
            <a:ext cx="1741855" cy="1684601"/>
          </a:xfrm>
          <a:prstGeom prst="rect">
            <a:avLst/>
          </a:prstGeom>
        </p:spPr>
      </p:pic>
      <p:grpSp>
        <p:nvGrpSpPr>
          <p:cNvPr id="22" name="Group 21">
            <a:extLst>
              <a:ext uri="{FF2B5EF4-FFF2-40B4-BE49-F238E27FC236}">
                <a16:creationId xmlns:a16="http://schemas.microsoft.com/office/drawing/2014/main" id="{E5D84112-B795-A6B3-FF90-132785CCB2DF}"/>
              </a:ext>
            </a:extLst>
          </p:cNvPr>
          <p:cNvGrpSpPr/>
          <p:nvPr/>
        </p:nvGrpSpPr>
        <p:grpSpPr>
          <a:xfrm>
            <a:off x="673971" y="3521072"/>
            <a:ext cx="1284515" cy="1158236"/>
            <a:chOff x="2068282" y="3749040"/>
            <a:chExt cx="1284515" cy="1158236"/>
          </a:xfrm>
        </p:grpSpPr>
        <p:sp>
          <p:nvSpPr>
            <p:cNvPr id="21" name="Oval 20">
              <a:extLst>
                <a:ext uri="{FF2B5EF4-FFF2-40B4-BE49-F238E27FC236}">
                  <a16:creationId xmlns:a16="http://schemas.microsoft.com/office/drawing/2014/main" id="{14145990-AEC7-B6F7-381F-455CA6FD8DAA}"/>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 name="TextBox 2">
              <a:extLst>
                <a:ext uri="{FF2B5EF4-FFF2-40B4-BE49-F238E27FC236}">
                  <a16:creationId xmlns:a16="http://schemas.microsoft.com/office/drawing/2014/main" id="{BBEFC787-BDE0-8105-86E2-97481E7E1E82}"/>
                </a:ext>
              </a:extLst>
            </p:cNvPr>
            <p:cNvSpPr txBox="1"/>
            <p:nvPr/>
          </p:nvSpPr>
          <p:spPr>
            <a:xfrm>
              <a:off x="2068282" y="3986727"/>
              <a:ext cx="1284515" cy="646331"/>
            </a:xfrm>
            <a:prstGeom prst="rect">
              <a:avLst/>
            </a:prstGeom>
            <a:noFill/>
          </p:spPr>
          <p:txBody>
            <a:bodyPr wrap="square" rtlCol="0">
              <a:spAutoFit/>
            </a:bodyPr>
            <a:lstStyle/>
            <a:p>
              <a:pPr algn="ctr"/>
              <a:r>
                <a:rPr lang="en-GB" dirty="0">
                  <a:solidFill>
                    <a:schemeClr val="bg1"/>
                  </a:solidFill>
                </a:rPr>
                <a:t>45 Survey Questions</a:t>
              </a:r>
            </a:p>
          </p:txBody>
        </p:sp>
      </p:grpSp>
      <p:grpSp>
        <p:nvGrpSpPr>
          <p:cNvPr id="23" name="Group 22">
            <a:extLst>
              <a:ext uri="{FF2B5EF4-FFF2-40B4-BE49-F238E27FC236}">
                <a16:creationId xmlns:a16="http://schemas.microsoft.com/office/drawing/2014/main" id="{6B2F88A3-665C-237A-8D45-9C7E9585EA22}"/>
              </a:ext>
            </a:extLst>
          </p:cNvPr>
          <p:cNvGrpSpPr/>
          <p:nvPr/>
        </p:nvGrpSpPr>
        <p:grpSpPr>
          <a:xfrm>
            <a:off x="609687" y="1938182"/>
            <a:ext cx="1284515" cy="1158236"/>
            <a:chOff x="2068282" y="3749040"/>
            <a:chExt cx="1284515" cy="1158236"/>
          </a:xfrm>
        </p:grpSpPr>
        <p:sp>
          <p:nvSpPr>
            <p:cNvPr id="24" name="Oval 23">
              <a:extLst>
                <a:ext uri="{FF2B5EF4-FFF2-40B4-BE49-F238E27FC236}">
                  <a16:creationId xmlns:a16="http://schemas.microsoft.com/office/drawing/2014/main" id="{AFAB6E35-E196-D7F7-C7E3-3D18A6F613A5}"/>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TextBox 24">
              <a:extLst>
                <a:ext uri="{FF2B5EF4-FFF2-40B4-BE49-F238E27FC236}">
                  <a16:creationId xmlns:a16="http://schemas.microsoft.com/office/drawing/2014/main" id="{0A21A9C0-209E-827B-11ED-6FD180DBE2CF}"/>
                </a:ext>
              </a:extLst>
            </p:cNvPr>
            <p:cNvSpPr txBox="1"/>
            <p:nvPr/>
          </p:nvSpPr>
          <p:spPr>
            <a:xfrm>
              <a:off x="2068282" y="3986727"/>
              <a:ext cx="1284515" cy="646331"/>
            </a:xfrm>
            <a:prstGeom prst="rect">
              <a:avLst/>
            </a:prstGeom>
            <a:noFill/>
          </p:spPr>
          <p:txBody>
            <a:bodyPr wrap="square" rtlCol="0">
              <a:spAutoFit/>
            </a:bodyPr>
            <a:lstStyle/>
            <a:p>
              <a:pPr algn="ctr"/>
              <a:r>
                <a:rPr lang="en-GB" dirty="0">
                  <a:solidFill>
                    <a:schemeClr val="bg1"/>
                  </a:solidFill>
                </a:rPr>
                <a:t>242 Responses</a:t>
              </a:r>
            </a:p>
          </p:txBody>
        </p:sp>
      </p:grpSp>
      <p:grpSp>
        <p:nvGrpSpPr>
          <p:cNvPr id="26" name="Group 25">
            <a:extLst>
              <a:ext uri="{FF2B5EF4-FFF2-40B4-BE49-F238E27FC236}">
                <a16:creationId xmlns:a16="http://schemas.microsoft.com/office/drawing/2014/main" id="{5DC25602-188B-1E5E-2E3D-E397281A80C8}"/>
              </a:ext>
            </a:extLst>
          </p:cNvPr>
          <p:cNvGrpSpPr/>
          <p:nvPr/>
        </p:nvGrpSpPr>
        <p:grpSpPr>
          <a:xfrm>
            <a:off x="1653685" y="731294"/>
            <a:ext cx="1284515" cy="1158236"/>
            <a:chOff x="2068282" y="3749040"/>
            <a:chExt cx="1284515" cy="1158236"/>
          </a:xfrm>
        </p:grpSpPr>
        <p:sp>
          <p:nvSpPr>
            <p:cNvPr id="27" name="Oval 26">
              <a:extLst>
                <a:ext uri="{FF2B5EF4-FFF2-40B4-BE49-F238E27FC236}">
                  <a16:creationId xmlns:a16="http://schemas.microsoft.com/office/drawing/2014/main" id="{D286C6BB-CFE9-C9DA-3279-9A4D4A1BAE47}"/>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8" name="TextBox 27">
              <a:extLst>
                <a:ext uri="{FF2B5EF4-FFF2-40B4-BE49-F238E27FC236}">
                  <a16:creationId xmlns:a16="http://schemas.microsoft.com/office/drawing/2014/main" id="{4ABA7D82-9BEE-3C9C-B951-4E1BE27CBEF4}"/>
                </a:ext>
              </a:extLst>
            </p:cNvPr>
            <p:cNvSpPr txBox="1"/>
            <p:nvPr/>
          </p:nvSpPr>
          <p:spPr>
            <a:xfrm>
              <a:off x="2068282" y="3986727"/>
              <a:ext cx="1284515" cy="646331"/>
            </a:xfrm>
            <a:prstGeom prst="rect">
              <a:avLst/>
            </a:prstGeom>
            <a:noFill/>
          </p:spPr>
          <p:txBody>
            <a:bodyPr wrap="square" rtlCol="0">
              <a:spAutoFit/>
            </a:bodyPr>
            <a:lstStyle/>
            <a:p>
              <a:pPr algn="ctr"/>
              <a:r>
                <a:rPr lang="en-GB" dirty="0">
                  <a:solidFill>
                    <a:schemeClr val="bg1"/>
                  </a:solidFill>
                </a:rPr>
                <a:t>10,890 Answers</a:t>
              </a:r>
            </a:p>
          </p:txBody>
        </p:sp>
      </p:grpSp>
      <p:grpSp>
        <p:nvGrpSpPr>
          <p:cNvPr id="29" name="Group 28">
            <a:extLst>
              <a:ext uri="{FF2B5EF4-FFF2-40B4-BE49-F238E27FC236}">
                <a16:creationId xmlns:a16="http://schemas.microsoft.com/office/drawing/2014/main" id="{1F1D0C2A-8F09-CE06-5D44-3E6011200B7F}"/>
              </a:ext>
            </a:extLst>
          </p:cNvPr>
          <p:cNvGrpSpPr/>
          <p:nvPr/>
        </p:nvGrpSpPr>
        <p:grpSpPr>
          <a:xfrm>
            <a:off x="3352904" y="703797"/>
            <a:ext cx="1284515" cy="1158236"/>
            <a:chOff x="2087972" y="3749040"/>
            <a:chExt cx="1284515" cy="1158236"/>
          </a:xfrm>
        </p:grpSpPr>
        <p:sp>
          <p:nvSpPr>
            <p:cNvPr id="30" name="Oval 29">
              <a:extLst>
                <a:ext uri="{FF2B5EF4-FFF2-40B4-BE49-F238E27FC236}">
                  <a16:creationId xmlns:a16="http://schemas.microsoft.com/office/drawing/2014/main" id="{3B90C8E3-EAB4-29A8-0639-45BEF9EDD358}"/>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1" name="TextBox 30">
              <a:extLst>
                <a:ext uri="{FF2B5EF4-FFF2-40B4-BE49-F238E27FC236}">
                  <a16:creationId xmlns:a16="http://schemas.microsoft.com/office/drawing/2014/main" id="{3969F0E8-4341-5280-3702-35B4C0A7C102}"/>
                </a:ext>
              </a:extLst>
            </p:cNvPr>
            <p:cNvSpPr txBox="1"/>
            <p:nvPr/>
          </p:nvSpPr>
          <p:spPr>
            <a:xfrm>
              <a:off x="2087972" y="3874652"/>
              <a:ext cx="1284515" cy="923330"/>
            </a:xfrm>
            <a:prstGeom prst="rect">
              <a:avLst/>
            </a:prstGeom>
            <a:noFill/>
          </p:spPr>
          <p:txBody>
            <a:bodyPr wrap="square" rtlCol="0">
              <a:spAutoFit/>
            </a:bodyPr>
            <a:lstStyle/>
            <a:p>
              <a:pPr algn="ctr"/>
              <a:r>
                <a:rPr lang="en-GB" dirty="0">
                  <a:solidFill>
                    <a:schemeClr val="bg1"/>
                  </a:solidFill>
                </a:rPr>
                <a:t>24% Response rate</a:t>
              </a:r>
            </a:p>
          </p:txBody>
        </p:sp>
      </p:grpSp>
      <p:grpSp>
        <p:nvGrpSpPr>
          <p:cNvPr id="32" name="Group 31">
            <a:extLst>
              <a:ext uri="{FF2B5EF4-FFF2-40B4-BE49-F238E27FC236}">
                <a16:creationId xmlns:a16="http://schemas.microsoft.com/office/drawing/2014/main" id="{933217D4-8F1A-80ED-3F01-6A74CE27670D}"/>
              </a:ext>
            </a:extLst>
          </p:cNvPr>
          <p:cNvGrpSpPr/>
          <p:nvPr/>
        </p:nvGrpSpPr>
        <p:grpSpPr>
          <a:xfrm>
            <a:off x="4440470" y="1893443"/>
            <a:ext cx="1284515" cy="1158236"/>
            <a:chOff x="2068282" y="3749040"/>
            <a:chExt cx="1284515" cy="1158236"/>
          </a:xfrm>
        </p:grpSpPr>
        <p:sp>
          <p:nvSpPr>
            <p:cNvPr id="33" name="Oval 32">
              <a:extLst>
                <a:ext uri="{FF2B5EF4-FFF2-40B4-BE49-F238E27FC236}">
                  <a16:creationId xmlns:a16="http://schemas.microsoft.com/office/drawing/2014/main" id="{AF1465D1-77E6-B11D-D529-673A6C21A745}"/>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4" name="TextBox 33">
              <a:extLst>
                <a:ext uri="{FF2B5EF4-FFF2-40B4-BE49-F238E27FC236}">
                  <a16:creationId xmlns:a16="http://schemas.microsoft.com/office/drawing/2014/main" id="{23DFB1A4-7F08-01F7-B3B0-589CDB01690E}"/>
                </a:ext>
              </a:extLst>
            </p:cNvPr>
            <p:cNvSpPr txBox="1"/>
            <p:nvPr/>
          </p:nvSpPr>
          <p:spPr>
            <a:xfrm>
              <a:off x="2068282" y="3815526"/>
              <a:ext cx="1284515" cy="923330"/>
            </a:xfrm>
            <a:prstGeom prst="rect">
              <a:avLst/>
            </a:prstGeom>
            <a:noFill/>
          </p:spPr>
          <p:txBody>
            <a:bodyPr wrap="square" rtlCol="0">
              <a:spAutoFit/>
            </a:bodyPr>
            <a:lstStyle/>
            <a:p>
              <a:pPr algn="ctr"/>
              <a:r>
                <a:rPr lang="en-GB" dirty="0">
                  <a:solidFill>
                    <a:schemeClr val="bg1"/>
                  </a:solidFill>
                </a:rPr>
                <a:t>19 Different Job roles</a:t>
              </a:r>
            </a:p>
          </p:txBody>
        </p:sp>
      </p:grpSp>
      <p:grpSp>
        <p:nvGrpSpPr>
          <p:cNvPr id="35" name="Group 34">
            <a:extLst>
              <a:ext uri="{FF2B5EF4-FFF2-40B4-BE49-F238E27FC236}">
                <a16:creationId xmlns:a16="http://schemas.microsoft.com/office/drawing/2014/main" id="{2E655CB6-2273-A16F-0A13-C77094558921}"/>
              </a:ext>
            </a:extLst>
          </p:cNvPr>
          <p:cNvGrpSpPr/>
          <p:nvPr/>
        </p:nvGrpSpPr>
        <p:grpSpPr>
          <a:xfrm>
            <a:off x="4596050" y="3487548"/>
            <a:ext cx="1284515" cy="1158236"/>
            <a:chOff x="2092231" y="3749040"/>
            <a:chExt cx="1284515" cy="1158236"/>
          </a:xfrm>
        </p:grpSpPr>
        <p:sp>
          <p:nvSpPr>
            <p:cNvPr id="36" name="Oval 35">
              <a:extLst>
                <a:ext uri="{FF2B5EF4-FFF2-40B4-BE49-F238E27FC236}">
                  <a16:creationId xmlns:a16="http://schemas.microsoft.com/office/drawing/2014/main" id="{EB91948D-972C-9FA6-BC22-66B15FD2AFEF}"/>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TextBox 36">
              <a:extLst>
                <a:ext uri="{FF2B5EF4-FFF2-40B4-BE49-F238E27FC236}">
                  <a16:creationId xmlns:a16="http://schemas.microsoft.com/office/drawing/2014/main" id="{BF5381BF-6FF8-37B7-2907-72EE7D82251D}"/>
                </a:ext>
              </a:extLst>
            </p:cNvPr>
            <p:cNvSpPr txBox="1"/>
            <p:nvPr/>
          </p:nvSpPr>
          <p:spPr>
            <a:xfrm>
              <a:off x="2092231" y="3932265"/>
              <a:ext cx="1284515" cy="830997"/>
            </a:xfrm>
            <a:prstGeom prst="rect">
              <a:avLst/>
            </a:prstGeom>
            <a:noFill/>
          </p:spPr>
          <p:txBody>
            <a:bodyPr wrap="square" rtlCol="0">
              <a:spAutoFit/>
            </a:bodyPr>
            <a:lstStyle/>
            <a:p>
              <a:pPr algn="ctr"/>
              <a:r>
                <a:rPr lang="en-GB" sz="1600" dirty="0">
                  <a:solidFill>
                    <a:schemeClr val="bg1"/>
                  </a:solidFill>
                </a:rPr>
                <a:t>11 Different areas of the Alliance</a:t>
              </a:r>
            </a:p>
          </p:txBody>
        </p:sp>
      </p:grpSp>
      <p:grpSp>
        <p:nvGrpSpPr>
          <p:cNvPr id="38" name="Group 37">
            <a:extLst>
              <a:ext uri="{FF2B5EF4-FFF2-40B4-BE49-F238E27FC236}">
                <a16:creationId xmlns:a16="http://schemas.microsoft.com/office/drawing/2014/main" id="{457B9845-70DE-041B-00C4-FBA0FB329566}"/>
              </a:ext>
            </a:extLst>
          </p:cNvPr>
          <p:cNvGrpSpPr/>
          <p:nvPr/>
        </p:nvGrpSpPr>
        <p:grpSpPr>
          <a:xfrm>
            <a:off x="1666750" y="4712239"/>
            <a:ext cx="1284515" cy="1158236"/>
            <a:chOff x="2068282" y="3749040"/>
            <a:chExt cx="1284515" cy="1158236"/>
          </a:xfrm>
        </p:grpSpPr>
        <p:sp>
          <p:nvSpPr>
            <p:cNvPr id="39" name="Oval 38">
              <a:extLst>
                <a:ext uri="{FF2B5EF4-FFF2-40B4-BE49-F238E27FC236}">
                  <a16:creationId xmlns:a16="http://schemas.microsoft.com/office/drawing/2014/main" id="{74F6C173-946D-8DB1-3DB8-481DBB4AFD03}"/>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TextBox 41">
              <a:extLst>
                <a:ext uri="{FF2B5EF4-FFF2-40B4-BE49-F238E27FC236}">
                  <a16:creationId xmlns:a16="http://schemas.microsoft.com/office/drawing/2014/main" id="{38C7BA6A-5EFD-5FA7-43D9-23360F19AB6A}"/>
                </a:ext>
              </a:extLst>
            </p:cNvPr>
            <p:cNvSpPr txBox="1"/>
            <p:nvPr/>
          </p:nvSpPr>
          <p:spPr>
            <a:xfrm>
              <a:off x="2068282" y="3986727"/>
              <a:ext cx="1284515" cy="584775"/>
            </a:xfrm>
            <a:prstGeom prst="rect">
              <a:avLst/>
            </a:prstGeom>
            <a:noFill/>
          </p:spPr>
          <p:txBody>
            <a:bodyPr wrap="square" rtlCol="0">
              <a:spAutoFit/>
            </a:bodyPr>
            <a:lstStyle/>
            <a:p>
              <a:pPr algn="ctr"/>
              <a:r>
                <a:rPr lang="en-GB" sz="1600" dirty="0">
                  <a:solidFill>
                    <a:schemeClr val="bg1"/>
                  </a:solidFill>
                </a:rPr>
                <a:t>9 Ethnic Backgrounds</a:t>
              </a:r>
            </a:p>
          </p:txBody>
        </p:sp>
      </p:grpSp>
      <p:grpSp>
        <p:nvGrpSpPr>
          <p:cNvPr id="43" name="Group 42">
            <a:extLst>
              <a:ext uri="{FF2B5EF4-FFF2-40B4-BE49-F238E27FC236}">
                <a16:creationId xmlns:a16="http://schemas.microsoft.com/office/drawing/2014/main" id="{F71D252D-406E-CFAD-8753-8881C49BF318}"/>
              </a:ext>
            </a:extLst>
          </p:cNvPr>
          <p:cNvGrpSpPr/>
          <p:nvPr/>
        </p:nvGrpSpPr>
        <p:grpSpPr>
          <a:xfrm>
            <a:off x="3352904" y="4673970"/>
            <a:ext cx="1284515" cy="1158236"/>
            <a:chOff x="2068282" y="3749040"/>
            <a:chExt cx="1284515" cy="1158236"/>
          </a:xfrm>
        </p:grpSpPr>
        <p:sp>
          <p:nvSpPr>
            <p:cNvPr id="44" name="Oval 43">
              <a:extLst>
                <a:ext uri="{FF2B5EF4-FFF2-40B4-BE49-F238E27FC236}">
                  <a16:creationId xmlns:a16="http://schemas.microsoft.com/office/drawing/2014/main" id="{FCF61EC6-F3BA-8871-E6A2-9C6B8988C929}"/>
                </a:ext>
              </a:extLst>
            </p:cNvPr>
            <p:cNvSpPr/>
            <p:nvPr/>
          </p:nvSpPr>
          <p:spPr>
            <a:xfrm>
              <a:off x="2133600" y="3749040"/>
              <a:ext cx="1180011" cy="1158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5" name="TextBox 44">
              <a:extLst>
                <a:ext uri="{FF2B5EF4-FFF2-40B4-BE49-F238E27FC236}">
                  <a16:creationId xmlns:a16="http://schemas.microsoft.com/office/drawing/2014/main" id="{E8E87987-52AE-792D-A860-04EF288442DC}"/>
                </a:ext>
              </a:extLst>
            </p:cNvPr>
            <p:cNvSpPr txBox="1"/>
            <p:nvPr/>
          </p:nvSpPr>
          <p:spPr>
            <a:xfrm>
              <a:off x="2068282" y="3986727"/>
              <a:ext cx="1284515" cy="646331"/>
            </a:xfrm>
            <a:prstGeom prst="rect">
              <a:avLst/>
            </a:prstGeom>
            <a:noFill/>
          </p:spPr>
          <p:txBody>
            <a:bodyPr wrap="square" rtlCol="0">
              <a:spAutoFit/>
            </a:bodyPr>
            <a:lstStyle/>
            <a:p>
              <a:pPr algn="ctr"/>
              <a:r>
                <a:rPr lang="en-GB" dirty="0">
                  <a:solidFill>
                    <a:schemeClr val="bg1"/>
                  </a:solidFill>
                </a:rPr>
                <a:t>65 free text comments</a:t>
              </a:r>
            </a:p>
          </p:txBody>
        </p:sp>
      </p:grpSp>
      <p:sp>
        <p:nvSpPr>
          <p:cNvPr id="59" name="TextBox 58">
            <a:extLst>
              <a:ext uri="{FF2B5EF4-FFF2-40B4-BE49-F238E27FC236}">
                <a16:creationId xmlns:a16="http://schemas.microsoft.com/office/drawing/2014/main" id="{28FA680E-9725-BE3D-B7C6-B2BF70857BAB}"/>
              </a:ext>
            </a:extLst>
          </p:cNvPr>
          <p:cNvSpPr txBox="1"/>
          <p:nvPr/>
        </p:nvSpPr>
        <p:spPr>
          <a:xfrm>
            <a:off x="6467017" y="2472561"/>
            <a:ext cx="5269801" cy="138499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We had a 24% response rate, this is a great baseline to work from</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The survey was completed by a diverse range of employees from different backgrounds and levels of responsibility</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a:cs typeface="Arial"/>
              </a:rPr>
              <a:t>We had a great response to the free text questions providing further insight in to improvement opportunities</a:t>
            </a:r>
          </a:p>
        </p:txBody>
      </p:sp>
    </p:spTree>
    <p:extLst>
      <p:ext uri="{BB962C8B-B14F-4D97-AF65-F5344CB8AC3E}">
        <p14:creationId xmlns:p14="http://schemas.microsoft.com/office/powerpoint/2010/main" val="298255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How did we score?</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Graphic 1" descr="Male profile with solid fill">
            <a:extLst>
              <a:ext uri="{FF2B5EF4-FFF2-40B4-BE49-F238E27FC236}">
                <a16:creationId xmlns:a16="http://schemas.microsoft.com/office/drawing/2014/main" id="{6F4993CF-D8BC-C26E-D286-C92545ECA3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5031" y="1777555"/>
            <a:ext cx="1150594" cy="1055147"/>
          </a:xfrm>
          <a:prstGeom prst="rect">
            <a:avLst/>
          </a:prstGeom>
        </p:spPr>
      </p:pic>
      <p:pic>
        <p:nvPicPr>
          <p:cNvPr id="4" name="Graphic 3" descr="Female Profile with solid fill">
            <a:extLst>
              <a:ext uri="{FF2B5EF4-FFF2-40B4-BE49-F238E27FC236}">
                <a16:creationId xmlns:a16="http://schemas.microsoft.com/office/drawing/2014/main" id="{43BE449C-280C-A0B5-3A4B-7C46752470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76955" y="1821680"/>
            <a:ext cx="1103782" cy="1007223"/>
          </a:xfrm>
          <a:prstGeom prst="rect">
            <a:avLst/>
          </a:prstGeom>
        </p:spPr>
      </p:pic>
      <p:pic>
        <p:nvPicPr>
          <p:cNvPr id="18" name="Graphic 17" descr="Male profile with solid fill">
            <a:extLst>
              <a:ext uri="{FF2B5EF4-FFF2-40B4-BE49-F238E27FC236}">
                <a16:creationId xmlns:a16="http://schemas.microsoft.com/office/drawing/2014/main" id="{81FFDEF7-EA26-5909-3FC8-F51F1DED7F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75195" y="1777555"/>
            <a:ext cx="1150594" cy="1055147"/>
          </a:xfrm>
          <a:prstGeom prst="rect">
            <a:avLst/>
          </a:prstGeom>
        </p:spPr>
      </p:pic>
      <p:pic>
        <p:nvPicPr>
          <p:cNvPr id="19" name="Graphic 18" descr="Female Profile with solid fill">
            <a:extLst>
              <a:ext uri="{FF2B5EF4-FFF2-40B4-BE49-F238E27FC236}">
                <a16:creationId xmlns:a16="http://schemas.microsoft.com/office/drawing/2014/main" id="{D0DA94EE-D1CA-C1C6-920A-9CE77E101E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87119" y="1821680"/>
            <a:ext cx="1103782" cy="1007223"/>
          </a:xfrm>
          <a:prstGeom prst="rect">
            <a:avLst/>
          </a:prstGeom>
        </p:spPr>
      </p:pic>
      <p:pic>
        <p:nvPicPr>
          <p:cNvPr id="22" name="Graphic 21" descr="Male profile with solid fill">
            <a:extLst>
              <a:ext uri="{FF2B5EF4-FFF2-40B4-BE49-F238E27FC236}">
                <a16:creationId xmlns:a16="http://schemas.microsoft.com/office/drawing/2014/main" id="{BBBEDC31-650F-06F1-9F03-02BAB4D5D07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47264" y="1774278"/>
            <a:ext cx="1150594" cy="1055147"/>
          </a:xfrm>
          <a:prstGeom prst="rect">
            <a:avLst/>
          </a:prstGeom>
        </p:spPr>
      </p:pic>
      <p:pic>
        <p:nvPicPr>
          <p:cNvPr id="23" name="Graphic 22" descr="Female Profile with solid fill">
            <a:extLst>
              <a:ext uri="{FF2B5EF4-FFF2-40B4-BE49-F238E27FC236}">
                <a16:creationId xmlns:a16="http://schemas.microsoft.com/office/drawing/2014/main" id="{171CFCC1-B376-A71F-B6A3-925C1DB51AF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59188" y="1818403"/>
            <a:ext cx="1103782" cy="1007223"/>
          </a:xfrm>
          <a:prstGeom prst="rect">
            <a:avLst/>
          </a:prstGeom>
        </p:spPr>
      </p:pic>
      <p:pic>
        <p:nvPicPr>
          <p:cNvPr id="25" name="Graphic 24" descr="Male profile with solid fill">
            <a:extLst>
              <a:ext uri="{FF2B5EF4-FFF2-40B4-BE49-F238E27FC236}">
                <a16:creationId xmlns:a16="http://schemas.microsoft.com/office/drawing/2014/main" id="{296E881F-0F32-AA9D-A08A-1328BB49F77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319333" y="1771001"/>
            <a:ext cx="1150594" cy="1055147"/>
          </a:xfrm>
          <a:prstGeom prst="rect">
            <a:avLst/>
          </a:prstGeom>
        </p:spPr>
      </p:pic>
      <p:pic>
        <p:nvPicPr>
          <p:cNvPr id="26" name="Graphic 25" descr="Female Profile with solid fill">
            <a:extLst>
              <a:ext uri="{FF2B5EF4-FFF2-40B4-BE49-F238E27FC236}">
                <a16:creationId xmlns:a16="http://schemas.microsoft.com/office/drawing/2014/main" id="{D9FA97CF-E921-6203-6606-2BD51953A18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831257" y="1815126"/>
            <a:ext cx="1103782" cy="1007223"/>
          </a:xfrm>
          <a:prstGeom prst="rect">
            <a:avLst/>
          </a:prstGeom>
        </p:spPr>
      </p:pic>
      <p:pic>
        <p:nvPicPr>
          <p:cNvPr id="28" name="Graphic 27" descr="Male profile with solid fill">
            <a:extLst>
              <a:ext uri="{FF2B5EF4-FFF2-40B4-BE49-F238E27FC236}">
                <a16:creationId xmlns:a16="http://schemas.microsoft.com/office/drawing/2014/main" id="{08589D3D-1F83-7511-4D08-2326F49B425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391402" y="1767724"/>
            <a:ext cx="1150594" cy="1055147"/>
          </a:xfrm>
          <a:prstGeom prst="rect">
            <a:avLst/>
          </a:prstGeom>
        </p:spPr>
      </p:pic>
      <p:pic>
        <p:nvPicPr>
          <p:cNvPr id="29" name="Graphic 28" descr="Female Profile with solid fill">
            <a:extLst>
              <a:ext uri="{FF2B5EF4-FFF2-40B4-BE49-F238E27FC236}">
                <a16:creationId xmlns:a16="http://schemas.microsoft.com/office/drawing/2014/main" id="{1E73069C-5795-5F76-DCEA-CB7C3AB5E7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903326" y="1811849"/>
            <a:ext cx="1103782" cy="1007223"/>
          </a:xfrm>
          <a:prstGeom prst="rect">
            <a:avLst/>
          </a:prstGeom>
        </p:spPr>
      </p:pic>
      <p:sp>
        <p:nvSpPr>
          <p:cNvPr id="31" name="TextBox 30">
            <a:extLst>
              <a:ext uri="{FF2B5EF4-FFF2-40B4-BE49-F238E27FC236}">
                <a16:creationId xmlns:a16="http://schemas.microsoft.com/office/drawing/2014/main" id="{B96BD3AF-AEF8-75C0-B9A7-D58FE5728DE7}"/>
              </a:ext>
            </a:extLst>
          </p:cNvPr>
          <p:cNvSpPr txBox="1"/>
          <p:nvPr/>
        </p:nvSpPr>
        <p:spPr>
          <a:xfrm>
            <a:off x="4012747" y="2387056"/>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103</a:t>
            </a:r>
          </a:p>
        </p:txBody>
      </p:sp>
      <p:sp>
        <p:nvSpPr>
          <p:cNvPr id="33" name="TextBox 32">
            <a:extLst>
              <a:ext uri="{FF2B5EF4-FFF2-40B4-BE49-F238E27FC236}">
                <a16:creationId xmlns:a16="http://schemas.microsoft.com/office/drawing/2014/main" id="{B50373A8-B201-A3F2-05D6-076DB7C028B5}"/>
              </a:ext>
            </a:extLst>
          </p:cNvPr>
          <p:cNvSpPr txBox="1"/>
          <p:nvPr/>
        </p:nvSpPr>
        <p:spPr>
          <a:xfrm>
            <a:off x="2946681" y="2395109"/>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39</a:t>
            </a:r>
          </a:p>
        </p:txBody>
      </p:sp>
      <p:sp>
        <p:nvSpPr>
          <p:cNvPr id="34" name="TextBox 33">
            <a:extLst>
              <a:ext uri="{FF2B5EF4-FFF2-40B4-BE49-F238E27FC236}">
                <a16:creationId xmlns:a16="http://schemas.microsoft.com/office/drawing/2014/main" id="{EDDDACE8-426E-E6B5-5AD4-A5DF89620DDE}"/>
              </a:ext>
            </a:extLst>
          </p:cNvPr>
          <p:cNvSpPr txBox="1"/>
          <p:nvPr/>
        </p:nvSpPr>
        <p:spPr>
          <a:xfrm>
            <a:off x="5135094" y="2382522"/>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55</a:t>
            </a:r>
          </a:p>
        </p:txBody>
      </p:sp>
      <p:sp>
        <p:nvSpPr>
          <p:cNvPr id="35" name="TextBox 34">
            <a:extLst>
              <a:ext uri="{FF2B5EF4-FFF2-40B4-BE49-F238E27FC236}">
                <a16:creationId xmlns:a16="http://schemas.microsoft.com/office/drawing/2014/main" id="{BF9FADB1-136F-BDB9-3E89-3D2046A468D0}"/>
              </a:ext>
            </a:extLst>
          </p:cNvPr>
          <p:cNvSpPr txBox="1"/>
          <p:nvPr/>
        </p:nvSpPr>
        <p:spPr>
          <a:xfrm>
            <a:off x="6210494" y="2373624"/>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21</a:t>
            </a:r>
          </a:p>
        </p:txBody>
      </p:sp>
      <p:sp>
        <p:nvSpPr>
          <p:cNvPr id="36" name="TextBox 35">
            <a:extLst>
              <a:ext uri="{FF2B5EF4-FFF2-40B4-BE49-F238E27FC236}">
                <a16:creationId xmlns:a16="http://schemas.microsoft.com/office/drawing/2014/main" id="{AC6D65B8-5665-A624-9A46-8D50DC218258}"/>
              </a:ext>
            </a:extLst>
          </p:cNvPr>
          <p:cNvSpPr txBox="1"/>
          <p:nvPr/>
        </p:nvSpPr>
        <p:spPr>
          <a:xfrm>
            <a:off x="7279536" y="2361026"/>
            <a:ext cx="888060" cy="307777"/>
          </a:xfrm>
          <a:prstGeom prst="rect">
            <a:avLst/>
          </a:prstGeom>
          <a:noFill/>
        </p:spPr>
        <p:txBody>
          <a:bodyPr wrap="square" anchor="ctr">
            <a:spAutoFit/>
          </a:bodyPr>
          <a:lstStyle/>
          <a:p>
            <a:pPr algn="ctr"/>
            <a:r>
              <a:rPr lang="en-GB" sz="1400" b="1" dirty="0">
                <a:solidFill>
                  <a:srgbClr val="000000"/>
                </a:solidFill>
                <a:latin typeface="Calibri"/>
                <a:cs typeface="Calibri"/>
              </a:rPr>
              <a:t>24</a:t>
            </a:r>
          </a:p>
        </p:txBody>
      </p:sp>
      <p:sp>
        <p:nvSpPr>
          <p:cNvPr id="37" name="TextBox 36">
            <a:extLst>
              <a:ext uri="{FF2B5EF4-FFF2-40B4-BE49-F238E27FC236}">
                <a16:creationId xmlns:a16="http://schemas.microsoft.com/office/drawing/2014/main" id="{56EB3AE2-48A1-6423-BF42-5291E33038DC}"/>
              </a:ext>
            </a:extLst>
          </p:cNvPr>
          <p:cNvSpPr txBox="1"/>
          <p:nvPr/>
        </p:nvSpPr>
        <p:spPr>
          <a:xfrm>
            <a:off x="4214081" y="2713250"/>
            <a:ext cx="644574" cy="261610"/>
          </a:xfrm>
          <a:prstGeom prst="rect">
            <a:avLst/>
          </a:prstGeom>
          <a:noFill/>
        </p:spPr>
        <p:txBody>
          <a:bodyPr wrap="square" anchor="ctr">
            <a:spAutoFit/>
          </a:bodyPr>
          <a:lstStyle/>
          <a:p>
            <a:pPr algn="ctr"/>
            <a:r>
              <a:rPr lang="en-GB" sz="1100" dirty="0">
                <a:solidFill>
                  <a:srgbClr val="000000"/>
                </a:solidFill>
                <a:latin typeface="Calibri"/>
                <a:cs typeface="Calibri"/>
              </a:rPr>
              <a:t>Agree</a:t>
            </a:r>
          </a:p>
        </p:txBody>
      </p:sp>
      <p:sp>
        <p:nvSpPr>
          <p:cNvPr id="38" name="TextBox 37">
            <a:extLst>
              <a:ext uri="{FF2B5EF4-FFF2-40B4-BE49-F238E27FC236}">
                <a16:creationId xmlns:a16="http://schemas.microsoft.com/office/drawing/2014/main" id="{6C2DFBF5-DBBA-1957-9227-189E105A057E}"/>
              </a:ext>
            </a:extLst>
          </p:cNvPr>
          <p:cNvSpPr txBox="1"/>
          <p:nvPr/>
        </p:nvSpPr>
        <p:spPr>
          <a:xfrm>
            <a:off x="2789650" y="2679807"/>
            <a:ext cx="1231541" cy="261610"/>
          </a:xfrm>
          <a:prstGeom prst="rect">
            <a:avLst/>
          </a:prstGeom>
          <a:noFill/>
        </p:spPr>
        <p:txBody>
          <a:bodyPr wrap="square" anchor="ctr">
            <a:spAutoFit/>
          </a:bodyPr>
          <a:lstStyle/>
          <a:p>
            <a:pPr algn="ctr"/>
            <a:r>
              <a:rPr lang="en-GB" sz="1100" dirty="0">
                <a:solidFill>
                  <a:srgbClr val="000000"/>
                </a:solidFill>
                <a:latin typeface="Calibri"/>
                <a:cs typeface="Calibri"/>
              </a:rPr>
              <a:t>Strongly Agree</a:t>
            </a:r>
          </a:p>
        </p:txBody>
      </p:sp>
      <p:sp>
        <p:nvSpPr>
          <p:cNvPr id="39" name="TextBox 38">
            <a:extLst>
              <a:ext uri="{FF2B5EF4-FFF2-40B4-BE49-F238E27FC236}">
                <a16:creationId xmlns:a16="http://schemas.microsoft.com/office/drawing/2014/main" id="{10319273-E76F-6201-D6B4-D12D572C4362}"/>
              </a:ext>
            </a:extLst>
          </p:cNvPr>
          <p:cNvSpPr txBox="1"/>
          <p:nvPr/>
        </p:nvSpPr>
        <p:spPr>
          <a:xfrm>
            <a:off x="4973066" y="2684396"/>
            <a:ext cx="1248985" cy="430887"/>
          </a:xfrm>
          <a:prstGeom prst="rect">
            <a:avLst/>
          </a:prstGeom>
          <a:noFill/>
        </p:spPr>
        <p:txBody>
          <a:bodyPr wrap="square" anchor="ctr">
            <a:spAutoFit/>
          </a:bodyPr>
          <a:lstStyle/>
          <a:p>
            <a:pPr algn="ctr"/>
            <a:r>
              <a:rPr lang="en-GB" sz="1100" dirty="0">
                <a:solidFill>
                  <a:srgbClr val="000000"/>
                </a:solidFill>
                <a:latin typeface="Calibri"/>
                <a:cs typeface="Calibri"/>
              </a:rPr>
              <a:t>Neither Agree or Disagree</a:t>
            </a:r>
          </a:p>
        </p:txBody>
      </p:sp>
      <p:sp>
        <p:nvSpPr>
          <p:cNvPr id="40" name="TextBox 39">
            <a:extLst>
              <a:ext uri="{FF2B5EF4-FFF2-40B4-BE49-F238E27FC236}">
                <a16:creationId xmlns:a16="http://schemas.microsoft.com/office/drawing/2014/main" id="{5A501307-7C16-695F-211C-957333F847EB}"/>
              </a:ext>
            </a:extLst>
          </p:cNvPr>
          <p:cNvSpPr txBox="1"/>
          <p:nvPr/>
        </p:nvSpPr>
        <p:spPr>
          <a:xfrm>
            <a:off x="6068703" y="2656205"/>
            <a:ext cx="1231541" cy="261610"/>
          </a:xfrm>
          <a:prstGeom prst="rect">
            <a:avLst/>
          </a:prstGeom>
          <a:noFill/>
        </p:spPr>
        <p:txBody>
          <a:bodyPr wrap="square" anchor="ctr">
            <a:spAutoFit/>
          </a:bodyPr>
          <a:lstStyle/>
          <a:p>
            <a:pPr algn="ctr"/>
            <a:r>
              <a:rPr lang="en-GB" sz="1100" dirty="0">
                <a:solidFill>
                  <a:srgbClr val="000000"/>
                </a:solidFill>
                <a:latin typeface="Calibri"/>
                <a:cs typeface="Calibri"/>
              </a:rPr>
              <a:t>Disagree</a:t>
            </a:r>
          </a:p>
        </p:txBody>
      </p:sp>
      <p:sp>
        <p:nvSpPr>
          <p:cNvPr id="41" name="TextBox 40">
            <a:extLst>
              <a:ext uri="{FF2B5EF4-FFF2-40B4-BE49-F238E27FC236}">
                <a16:creationId xmlns:a16="http://schemas.microsoft.com/office/drawing/2014/main" id="{810C4C94-E138-937D-8C50-21C717D0942D}"/>
              </a:ext>
            </a:extLst>
          </p:cNvPr>
          <p:cNvSpPr txBox="1"/>
          <p:nvPr/>
        </p:nvSpPr>
        <p:spPr>
          <a:xfrm>
            <a:off x="7116021" y="2665900"/>
            <a:ext cx="1231541" cy="261610"/>
          </a:xfrm>
          <a:prstGeom prst="rect">
            <a:avLst/>
          </a:prstGeom>
          <a:noFill/>
        </p:spPr>
        <p:txBody>
          <a:bodyPr wrap="square" anchor="ctr">
            <a:spAutoFit/>
          </a:bodyPr>
          <a:lstStyle/>
          <a:p>
            <a:pPr algn="ctr"/>
            <a:r>
              <a:rPr lang="en-GB" sz="1100" dirty="0">
                <a:solidFill>
                  <a:srgbClr val="000000"/>
                </a:solidFill>
                <a:latin typeface="Calibri"/>
                <a:cs typeface="Calibri"/>
              </a:rPr>
              <a:t>Strongly Disagree</a:t>
            </a:r>
          </a:p>
        </p:txBody>
      </p:sp>
      <p:graphicFrame>
        <p:nvGraphicFramePr>
          <p:cNvPr id="46" name="Table 46">
            <a:extLst>
              <a:ext uri="{FF2B5EF4-FFF2-40B4-BE49-F238E27FC236}">
                <a16:creationId xmlns:a16="http://schemas.microsoft.com/office/drawing/2014/main" id="{B8A2F503-8AEB-6721-91C6-064898B574D1}"/>
              </a:ext>
            </a:extLst>
          </p:cNvPr>
          <p:cNvGraphicFramePr>
            <a:graphicFrameLocks noGrp="1"/>
          </p:cNvGraphicFramePr>
          <p:nvPr>
            <p:extLst>
              <p:ext uri="{D42A27DB-BD31-4B8C-83A1-F6EECF244321}">
                <p14:modId xmlns:p14="http://schemas.microsoft.com/office/powerpoint/2010/main" val="2547287841"/>
              </p:ext>
            </p:extLst>
          </p:nvPr>
        </p:nvGraphicFramePr>
        <p:xfrm>
          <a:off x="2062146" y="3381369"/>
          <a:ext cx="7070824" cy="1940560"/>
        </p:xfrm>
        <a:graphic>
          <a:graphicData uri="http://schemas.openxmlformats.org/drawingml/2006/table">
            <a:tbl>
              <a:tblPr firstRow="1" bandRow="1">
                <a:tableStyleId>{69CF1AB2-1976-4502-BF36-3FF5EA218861}</a:tableStyleId>
              </a:tblPr>
              <a:tblGrid>
                <a:gridCol w="1134487">
                  <a:extLst>
                    <a:ext uri="{9D8B030D-6E8A-4147-A177-3AD203B41FA5}">
                      <a16:colId xmlns:a16="http://schemas.microsoft.com/office/drawing/2014/main" val="329056705"/>
                    </a:ext>
                  </a:extLst>
                </a:gridCol>
                <a:gridCol w="1473746">
                  <a:extLst>
                    <a:ext uri="{9D8B030D-6E8A-4147-A177-3AD203B41FA5}">
                      <a16:colId xmlns:a16="http://schemas.microsoft.com/office/drawing/2014/main" val="1439605637"/>
                    </a:ext>
                  </a:extLst>
                </a:gridCol>
                <a:gridCol w="1634261">
                  <a:extLst>
                    <a:ext uri="{9D8B030D-6E8A-4147-A177-3AD203B41FA5}">
                      <a16:colId xmlns:a16="http://schemas.microsoft.com/office/drawing/2014/main" val="1358584874"/>
                    </a:ext>
                  </a:extLst>
                </a:gridCol>
                <a:gridCol w="1414165">
                  <a:extLst>
                    <a:ext uri="{9D8B030D-6E8A-4147-A177-3AD203B41FA5}">
                      <a16:colId xmlns:a16="http://schemas.microsoft.com/office/drawing/2014/main" val="1371780712"/>
                    </a:ext>
                  </a:extLst>
                </a:gridCol>
                <a:gridCol w="1414165">
                  <a:extLst>
                    <a:ext uri="{9D8B030D-6E8A-4147-A177-3AD203B41FA5}">
                      <a16:colId xmlns:a16="http://schemas.microsoft.com/office/drawing/2014/main" val="2585502875"/>
                    </a:ext>
                  </a:extLst>
                </a:gridCol>
              </a:tblGrid>
              <a:tr h="0">
                <a:tc>
                  <a:txBody>
                    <a:bodyPr/>
                    <a:lstStyle/>
                    <a:p>
                      <a:pPr algn="ctr"/>
                      <a:r>
                        <a:rPr lang="en-GB" sz="1200" dirty="0"/>
                        <a:t>Response Type</a:t>
                      </a:r>
                    </a:p>
                  </a:txBody>
                  <a:tcPr anchor="ctr"/>
                </a:tc>
                <a:tc>
                  <a:txBody>
                    <a:bodyPr/>
                    <a:lstStyle/>
                    <a:p>
                      <a:pPr algn="ctr"/>
                      <a:r>
                        <a:rPr lang="en-GB" sz="1200" dirty="0"/>
                        <a:t>No of Responses</a:t>
                      </a:r>
                    </a:p>
                  </a:txBody>
                  <a:tcPr anchor="ctr"/>
                </a:tc>
                <a:tc>
                  <a:txBody>
                    <a:bodyPr/>
                    <a:lstStyle/>
                    <a:p>
                      <a:pPr algn="ctr"/>
                      <a:r>
                        <a:rPr lang="en-GB" sz="1200" dirty="0"/>
                        <a:t>Response %</a:t>
                      </a:r>
                    </a:p>
                  </a:txBody>
                  <a:tcPr anchor="ctr"/>
                </a:tc>
                <a:tc>
                  <a:txBody>
                    <a:bodyPr/>
                    <a:lstStyle/>
                    <a:p>
                      <a:pPr algn="ctr"/>
                      <a:r>
                        <a:rPr lang="en-GB" sz="1200" dirty="0"/>
                        <a:t>Net Promoter Score (NPS)</a:t>
                      </a:r>
                    </a:p>
                  </a:txBody>
                  <a:tcPr anchor="ctr"/>
                </a:tc>
                <a:tc>
                  <a:txBody>
                    <a:bodyPr/>
                    <a:lstStyle/>
                    <a:p>
                      <a:pPr algn="ctr"/>
                      <a:r>
                        <a:rPr lang="en-GB" sz="1200" dirty="0"/>
                        <a:t>Leadership Vs Non-Leadership (NPS)</a:t>
                      </a:r>
                    </a:p>
                  </a:txBody>
                  <a:tcPr anchor="ctr"/>
                </a:tc>
                <a:extLst>
                  <a:ext uri="{0D108BD9-81ED-4DB2-BD59-A6C34878D82A}">
                    <a16:rowId xmlns:a16="http://schemas.microsoft.com/office/drawing/2014/main" val="396557101"/>
                  </a:ext>
                </a:extLst>
              </a:tr>
              <a:tr h="370840">
                <a:tc>
                  <a:txBody>
                    <a:bodyPr/>
                    <a:lstStyle/>
                    <a:p>
                      <a:r>
                        <a:rPr lang="en-GB" sz="1600" dirty="0"/>
                        <a:t>Promoters</a:t>
                      </a:r>
                    </a:p>
                  </a:txBody>
                  <a:tcPr/>
                </a:tc>
                <a:tc>
                  <a:txBody>
                    <a:bodyPr/>
                    <a:lstStyle/>
                    <a:p>
                      <a:pPr algn="ctr"/>
                      <a:r>
                        <a:rPr lang="en-GB" sz="1600" dirty="0"/>
                        <a:t>142</a:t>
                      </a:r>
                    </a:p>
                  </a:txBody>
                  <a:tcPr anchor="ctr"/>
                </a:tc>
                <a:tc>
                  <a:txBody>
                    <a:bodyPr/>
                    <a:lstStyle/>
                    <a:p>
                      <a:pPr algn="ctr"/>
                      <a:r>
                        <a:rPr lang="en-GB" sz="1600" dirty="0"/>
                        <a:t>59%</a:t>
                      </a:r>
                    </a:p>
                  </a:txBody>
                  <a:tcPr anchor="ctr"/>
                </a:tc>
                <a:tc rowSpan="4">
                  <a:txBody>
                    <a:bodyPr/>
                    <a:lstStyle/>
                    <a:p>
                      <a:pPr algn="ctr"/>
                      <a:r>
                        <a:rPr lang="en-GB" sz="3200" dirty="0">
                          <a:solidFill>
                            <a:srgbClr val="00B050"/>
                          </a:solidFill>
                        </a:rPr>
                        <a:t>40</a:t>
                      </a:r>
                    </a:p>
                    <a:p>
                      <a:pPr algn="ctr"/>
                      <a:r>
                        <a:rPr lang="en-GB" sz="2400" dirty="0">
                          <a:solidFill>
                            <a:srgbClr val="00B050"/>
                          </a:solidFill>
                        </a:rPr>
                        <a:t>Very Good</a:t>
                      </a:r>
                      <a:endParaRPr lang="en-GB" sz="2000" dirty="0">
                        <a:solidFill>
                          <a:srgbClr val="00B050"/>
                        </a:solidFill>
                      </a:endParaRPr>
                    </a:p>
                  </a:txBody>
                  <a:tcPr anchor="ctr"/>
                </a:tc>
                <a:tc rowSpan="2">
                  <a:txBody>
                    <a:bodyPr/>
                    <a:lstStyle/>
                    <a:p>
                      <a:pPr algn="ctr"/>
                      <a:r>
                        <a:rPr lang="en-GB" sz="1400" dirty="0">
                          <a:solidFill>
                            <a:schemeClr val="tx1"/>
                          </a:solidFill>
                        </a:rPr>
                        <a:t>Leadership</a:t>
                      </a:r>
                    </a:p>
                    <a:p>
                      <a:pPr algn="ctr"/>
                      <a:r>
                        <a:rPr lang="en-GB" sz="1400" dirty="0">
                          <a:solidFill>
                            <a:srgbClr val="00B050"/>
                          </a:solidFill>
                        </a:rPr>
                        <a:t>60</a:t>
                      </a:r>
                    </a:p>
                    <a:p>
                      <a:pPr algn="ctr"/>
                      <a:r>
                        <a:rPr lang="en-GB" sz="900" dirty="0">
                          <a:solidFill>
                            <a:srgbClr val="00B050"/>
                          </a:solidFill>
                        </a:rPr>
                        <a:t>Excellent</a:t>
                      </a:r>
                    </a:p>
                  </a:txBody>
                  <a:tcPr anchor="ctr"/>
                </a:tc>
                <a:extLst>
                  <a:ext uri="{0D108BD9-81ED-4DB2-BD59-A6C34878D82A}">
                    <a16:rowId xmlns:a16="http://schemas.microsoft.com/office/drawing/2014/main" val="1614032612"/>
                  </a:ext>
                </a:extLst>
              </a:tr>
              <a:tr h="370840">
                <a:tc>
                  <a:txBody>
                    <a:bodyPr/>
                    <a:lstStyle/>
                    <a:p>
                      <a:r>
                        <a:rPr lang="en-GB" sz="1600" dirty="0"/>
                        <a:t>Passives</a:t>
                      </a:r>
                    </a:p>
                  </a:txBody>
                  <a:tcPr/>
                </a:tc>
                <a:tc>
                  <a:txBody>
                    <a:bodyPr/>
                    <a:lstStyle/>
                    <a:p>
                      <a:pPr algn="ctr"/>
                      <a:r>
                        <a:rPr lang="en-GB" sz="1600" dirty="0"/>
                        <a:t>55</a:t>
                      </a:r>
                    </a:p>
                  </a:txBody>
                  <a:tcPr anchor="ctr"/>
                </a:tc>
                <a:tc>
                  <a:txBody>
                    <a:bodyPr/>
                    <a:lstStyle/>
                    <a:p>
                      <a:pPr algn="ctr"/>
                      <a:r>
                        <a:rPr lang="en-GB" sz="1600" dirty="0"/>
                        <a:t>23%</a:t>
                      </a:r>
                    </a:p>
                  </a:txBody>
                  <a:tcPr anchor="ct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40833314"/>
                  </a:ext>
                </a:extLst>
              </a:tr>
              <a:tr h="370840">
                <a:tc>
                  <a:txBody>
                    <a:bodyPr/>
                    <a:lstStyle/>
                    <a:p>
                      <a:r>
                        <a:rPr lang="en-GB" sz="1600" dirty="0"/>
                        <a:t>Detractors</a:t>
                      </a:r>
                    </a:p>
                  </a:txBody>
                  <a:tcPr/>
                </a:tc>
                <a:tc>
                  <a:txBody>
                    <a:bodyPr/>
                    <a:lstStyle/>
                    <a:p>
                      <a:pPr algn="ctr"/>
                      <a:r>
                        <a:rPr lang="en-GB" sz="1600" dirty="0"/>
                        <a:t>45</a:t>
                      </a:r>
                    </a:p>
                  </a:txBody>
                  <a:tcPr anchor="ctr"/>
                </a:tc>
                <a:tc>
                  <a:txBody>
                    <a:bodyPr/>
                    <a:lstStyle/>
                    <a:p>
                      <a:pPr algn="ctr"/>
                      <a:r>
                        <a:rPr lang="en-GB" sz="1600" dirty="0"/>
                        <a:t>19%</a:t>
                      </a:r>
                    </a:p>
                  </a:txBody>
                  <a:tcPr anchor="ctr"/>
                </a:tc>
                <a:tc vMerge="1">
                  <a:txBody>
                    <a:bodyPr/>
                    <a:lstStyle/>
                    <a:p>
                      <a:endParaRPr lang="en-GB"/>
                    </a:p>
                  </a:txBody>
                  <a:tcPr/>
                </a:tc>
                <a:tc rowSpan="2">
                  <a:txBody>
                    <a:bodyPr/>
                    <a:lstStyle/>
                    <a:p>
                      <a:pPr algn="ctr"/>
                      <a:r>
                        <a:rPr lang="en-GB" sz="1400" dirty="0">
                          <a:solidFill>
                            <a:schemeClr val="tx1"/>
                          </a:solidFill>
                        </a:rPr>
                        <a:t>Non-Leadership</a:t>
                      </a:r>
                    </a:p>
                    <a:p>
                      <a:pPr algn="ctr"/>
                      <a:r>
                        <a:rPr lang="en-GB" sz="1400" dirty="0">
                          <a:solidFill>
                            <a:srgbClr val="00B050"/>
                          </a:solidFill>
                        </a:rPr>
                        <a:t>39</a:t>
                      </a:r>
                    </a:p>
                    <a:p>
                      <a:pPr algn="ctr"/>
                      <a:r>
                        <a:rPr lang="en-GB" sz="900" dirty="0">
                          <a:solidFill>
                            <a:srgbClr val="00B050"/>
                          </a:solidFill>
                        </a:rPr>
                        <a:t>Very Good</a:t>
                      </a:r>
                    </a:p>
                  </a:txBody>
                  <a:tcPr anchor="ctr"/>
                </a:tc>
                <a:extLst>
                  <a:ext uri="{0D108BD9-81ED-4DB2-BD59-A6C34878D82A}">
                    <a16:rowId xmlns:a16="http://schemas.microsoft.com/office/drawing/2014/main" val="1598532147"/>
                  </a:ext>
                </a:extLst>
              </a:tr>
              <a:tr h="370840">
                <a:tc>
                  <a:txBody>
                    <a:bodyPr/>
                    <a:lstStyle/>
                    <a:p>
                      <a:r>
                        <a:rPr lang="en-GB" sz="1600" dirty="0"/>
                        <a:t>Total</a:t>
                      </a:r>
                    </a:p>
                  </a:txBody>
                  <a:tcPr/>
                </a:tc>
                <a:tc>
                  <a:txBody>
                    <a:bodyPr/>
                    <a:lstStyle/>
                    <a:p>
                      <a:pPr algn="ctr"/>
                      <a:r>
                        <a:rPr lang="en-GB" sz="1600" dirty="0"/>
                        <a:t>242</a:t>
                      </a:r>
                    </a:p>
                  </a:txBody>
                  <a:tcPr anchor="ctr"/>
                </a:tc>
                <a:tc>
                  <a:txBody>
                    <a:bodyPr/>
                    <a:lstStyle/>
                    <a:p>
                      <a:pPr algn="ctr"/>
                      <a:r>
                        <a:rPr lang="en-GB" sz="1600" dirty="0"/>
                        <a:t>100%</a:t>
                      </a:r>
                    </a:p>
                  </a:txBody>
                  <a:tcPr anchor="ctr"/>
                </a:tc>
                <a:tc vMerge="1">
                  <a:txBody>
                    <a:bodyPr/>
                    <a:lstStyle/>
                    <a:p>
                      <a:endParaRPr lang="en-GB" dirty="0"/>
                    </a:p>
                  </a:txBody>
                  <a:tcPr/>
                </a:tc>
                <a:tc vMerge="1">
                  <a:txBody>
                    <a:bodyPr/>
                    <a:lstStyle/>
                    <a:p>
                      <a:endParaRPr lang="en-GB"/>
                    </a:p>
                  </a:txBody>
                  <a:tcPr/>
                </a:tc>
                <a:extLst>
                  <a:ext uri="{0D108BD9-81ED-4DB2-BD59-A6C34878D82A}">
                    <a16:rowId xmlns:a16="http://schemas.microsoft.com/office/drawing/2014/main" val="3732867993"/>
                  </a:ext>
                </a:extLst>
              </a:tr>
            </a:tbl>
          </a:graphicData>
        </a:graphic>
      </p:graphicFrame>
      <p:sp>
        <p:nvSpPr>
          <p:cNvPr id="48" name="TextBox 47">
            <a:extLst>
              <a:ext uri="{FF2B5EF4-FFF2-40B4-BE49-F238E27FC236}">
                <a16:creationId xmlns:a16="http://schemas.microsoft.com/office/drawing/2014/main" id="{B9F8DCC0-7683-F598-77D2-F7A3A37512EE}"/>
              </a:ext>
            </a:extLst>
          </p:cNvPr>
          <p:cNvSpPr txBox="1"/>
          <p:nvPr/>
        </p:nvSpPr>
        <p:spPr>
          <a:xfrm>
            <a:off x="2426946" y="1002063"/>
            <a:ext cx="6115050" cy="307777"/>
          </a:xfrm>
          <a:prstGeom prst="rect">
            <a:avLst/>
          </a:prstGeom>
          <a:noFill/>
        </p:spPr>
        <p:txBody>
          <a:bodyPr wrap="square">
            <a:spAutoFit/>
          </a:bodyPr>
          <a:lstStyle/>
          <a:p>
            <a:pPr algn="ctr"/>
            <a:r>
              <a:rPr lang="en-GB" sz="1400" dirty="0">
                <a:latin typeface="Arial" panose="020B0604020202020204" pitchFamily="34" charset="0"/>
                <a:cs typeface="Arial" panose="020B0604020202020204" pitchFamily="34" charset="0"/>
              </a:rPr>
              <a:t>Overall would you say the Alliance is a great place to work?</a:t>
            </a:r>
          </a:p>
        </p:txBody>
      </p:sp>
    </p:spTree>
    <p:extLst>
      <p:ext uri="{BB962C8B-B14F-4D97-AF65-F5344CB8AC3E}">
        <p14:creationId xmlns:p14="http://schemas.microsoft.com/office/powerpoint/2010/main" val="200752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a:ln>
                  <a:noFill/>
                </a:ln>
                <a:solidFill>
                  <a:srgbClr val="1F497D">
                    <a:lumMod val="75000"/>
                  </a:srgbClr>
                </a:solidFill>
                <a:effectLst/>
                <a:uLnTx/>
                <a:uFillTx/>
                <a:latin typeface="Arial" panose="020B0604020202020204" pitchFamily="34" charset="0"/>
                <a:ea typeface="+mj-ea"/>
                <a:cs typeface="Arial" panose="020B0604020202020204" pitchFamily="34" charset="0"/>
              </a:rPr>
              <a:t>Demographic Questions</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49" name="Chart 48">
                <a:extLst>
                  <a:ext uri="{FF2B5EF4-FFF2-40B4-BE49-F238E27FC236}">
                    <a16:creationId xmlns:a16="http://schemas.microsoft.com/office/drawing/2014/main" id="{A1541ED3-2E14-2B09-78E5-6802AF830B1C}"/>
                  </a:ext>
                </a:extLst>
              </p:cNvPr>
              <p:cNvGraphicFramePr/>
              <p:nvPr/>
            </p:nvGraphicFramePr>
            <p:xfrm>
              <a:off x="182547" y="3478497"/>
              <a:ext cx="1927627" cy="1897111"/>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9" name="Chart 48">
                <a:extLst>
                  <a:ext uri="{FF2B5EF4-FFF2-40B4-BE49-F238E27FC236}">
                    <a16:creationId xmlns:a16="http://schemas.microsoft.com/office/drawing/2014/main" id="{A1541ED3-2E14-2B09-78E5-6802AF830B1C}"/>
                  </a:ext>
                </a:extLst>
              </p:cNvPr>
              <p:cNvPicPr>
                <a:picLocks noGrp="1" noRot="1" noChangeAspect="1" noMove="1" noResize="1" noEditPoints="1" noAdjustHandles="1" noChangeArrowheads="1" noChangeShapeType="1"/>
              </p:cNvPicPr>
              <p:nvPr/>
            </p:nvPicPr>
            <p:blipFill>
              <a:blip r:embed="rId6"/>
              <a:stretch>
                <a:fillRect/>
              </a:stretch>
            </p:blipFill>
            <p:spPr>
              <a:xfrm>
                <a:off x="182547" y="3478497"/>
                <a:ext cx="1927627" cy="1897111"/>
              </a:xfrm>
              <a:prstGeom prst="rect">
                <a:avLst/>
              </a:prstGeom>
            </p:spPr>
          </p:pic>
        </mc:Fallback>
      </mc:AlternateContent>
      <p:sp>
        <p:nvSpPr>
          <p:cNvPr id="50" name="Rectangle 49">
            <a:extLst>
              <a:ext uri="{FF2B5EF4-FFF2-40B4-BE49-F238E27FC236}">
                <a16:creationId xmlns:a16="http://schemas.microsoft.com/office/drawing/2014/main" id="{7AD2579D-864E-E801-01C4-70EDDBBF3DCC}"/>
              </a:ext>
            </a:extLst>
          </p:cNvPr>
          <p:cNvSpPr/>
          <p:nvPr/>
        </p:nvSpPr>
        <p:spPr>
          <a:xfrm>
            <a:off x="353721" y="3155879"/>
            <a:ext cx="1332209" cy="159086"/>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bg1"/>
                </a:solidFill>
                <a:effectLst/>
                <a:uLnTx/>
                <a:uFillTx/>
                <a:latin typeface="Calibri"/>
                <a:ea typeface="+mn-ea"/>
                <a:cs typeface="+mn-cs"/>
              </a:rPr>
              <a:t>% People who work flexibly</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mc:AlternateContent xmlns:mc="http://schemas.openxmlformats.org/markup-compatibility/2006" xmlns:cx1="http://schemas.microsoft.com/office/drawing/2015/9/8/chartex">
        <mc:Choice Requires="cx1">
          <p:graphicFrame>
            <p:nvGraphicFramePr>
              <p:cNvPr id="51" name="Chart 50">
                <a:extLst>
                  <a:ext uri="{FF2B5EF4-FFF2-40B4-BE49-F238E27FC236}">
                    <a16:creationId xmlns:a16="http://schemas.microsoft.com/office/drawing/2014/main" id="{6EF6ADBD-5145-9E07-C40E-D010F541440C}"/>
                  </a:ext>
                </a:extLst>
              </p:cNvPr>
              <p:cNvGraphicFramePr/>
              <p:nvPr/>
            </p:nvGraphicFramePr>
            <p:xfrm>
              <a:off x="80492" y="901995"/>
              <a:ext cx="1795900" cy="172875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51" name="Chart 50">
                <a:extLst>
                  <a:ext uri="{FF2B5EF4-FFF2-40B4-BE49-F238E27FC236}">
                    <a16:creationId xmlns:a16="http://schemas.microsoft.com/office/drawing/2014/main" id="{6EF6ADBD-5145-9E07-C40E-D010F541440C}"/>
                  </a:ext>
                </a:extLst>
              </p:cNvPr>
              <p:cNvPicPr>
                <a:picLocks noGrp="1" noRot="1" noChangeAspect="1" noMove="1" noResize="1" noEditPoints="1" noAdjustHandles="1" noChangeArrowheads="1" noChangeShapeType="1"/>
              </p:cNvPicPr>
              <p:nvPr/>
            </p:nvPicPr>
            <p:blipFill>
              <a:blip r:embed="rId8"/>
              <a:stretch>
                <a:fillRect/>
              </a:stretch>
            </p:blipFill>
            <p:spPr>
              <a:xfrm>
                <a:off x="80492" y="901995"/>
                <a:ext cx="1795900" cy="1728750"/>
              </a:xfrm>
              <a:prstGeom prst="rect">
                <a:avLst/>
              </a:prstGeom>
            </p:spPr>
          </p:pic>
        </mc:Fallback>
      </mc:AlternateContent>
      <p:sp>
        <p:nvSpPr>
          <p:cNvPr id="52" name="Rectangle 51">
            <a:extLst>
              <a:ext uri="{FF2B5EF4-FFF2-40B4-BE49-F238E27FC236}">
                <a16:creationId xmlns:a16="http://schemas.microsoft.com/office/drawing/2014/main" id="{9F22B1A1-5C79-B537-9D49-A315D202B6F7}"/>
              </a:ext>
            </a:extLst>
          </p:cNvPr>
          <p:cNvSpPr/>
          <p:nvPr/>
        </p:nvSpPr>
        <p:spPr>
          <a:xfrm>
            <a:off x="512744" y="608864"/>
            <a:ext cx="1082572" cy="147894"/>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bg1"/>
                </a:solidFill>
                <a:effectLst/>
                <a:uLnTx/>
                <a:uFillTx/>
                <a:latin typeface="Calibri"/>
                <a:ea typeface="+mn-ea"/>
                <a:cs typeface="+mn-cs"/>
              </a:rPr>
              <a:t>Gender</a:t>
            </a:r>
            <a:endParaRPr kumimoji="0" lang="en-GB" sz="100" b="0" i="0" u="none" strike="noStrike" kern="1200" cap="none" spc="0" normalizeH="0" baseline="0" noProof="0">
              <a:ln>
                <a:noFill/>
              </a:ln>
              <a:solidFill>
                <a:schemeClr val="bg1"/>
              </a:solidFill>
              <a:effectLst/>
              <a:uLnTx/>
              <a:uFillTx/>
              <a:latin typeface="Calibri"/>
              <a:ea typeface="+mn-ea"/>
              <a:cs typeface="+mn-cs"/>
            </a:endParaRPr>
          </a:p>
        </p:txBody>
      </p:sp>
      <p:graphicFrame>
        <p:nvGraphicFramePr>
          <p:cNvPr id="53" name="Chart 52">
            <a:extLst>
              <a:ext uri="{FF2B5EF4-FFF2-40B4-BE49-F238E27FC236}">
                <a16:creationId xmlns:a16="http://schemas.microsoft.com/office/drawing/2014/main" id="{B9EC0745-101F-6A57-FDBE-E3C803D94B20}"/>
              </a:ext>
            </a:extLst>
          </p:cNvPr>
          <p:cNvGraphicFramePr/>
          <p:nvPr/>
        </p:nvGraphicFramePr>
        <p:xfrm>
          <a:off x="9282419" y="1047059"/>
          <a:ext cx="2693615" cy="1791121"/>
        </p:xfrm>
        <a:graphic>
          <a:graphicData uri="http://schemas.openxmlformats.org/drawingml/2006/chart">
            <c:chart xmlns:c="http://schemas.openxmlformats.org/drawingml/2006/chart" xmlns:r="http://schemas.openxmlformats.org/officeDocument/2006/relationships" r:id="rId9"/>
          </a:graphicData>
        </a:graphic>
      </p:graphicFrame>
      <p:sp>
        <p:nvSpPr>
          <p:cNvPr id="54" name="Rectangle 53">
            <a:extLst>
              <a:ext uri="{FF2B5EF4-FFF2-40B4-BE49-F238E27FC236}">
                <a16:creationId xmlns:a16="http://schemas.microsoft.com/office/drawing/2014/main" id="{86E6E347-C0DE-7AB6-EAC8-D1A8337C2CD1}"/>
              </a:ext>
            </a:extLst>
          </p:cNvPr>
          <p:cNvSpPr/>
          <p:nvPr/>
        </p:nvSpPr>
        <p:spPr>
          <a:xfrm>
            <a:off x="4083854" y="591521"/>
            <a:ext cx="1846915" cy="162075"/>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bg1"/>
                </a:solidFill>
                <a:effectLst/>
                <a:uLnTx/>
                <a:uFillTx/>
                <a:latin typeface="Calibri"/>
                <a:ea typeface="+mn-ea"/>
                <a:cs typeface="+mn-cs"/>
              </a:rPr>
              <a:t>Service Length</a:t>
            </a:r>
            <a:endParaRPr kumimoji="0" lang="en-GB" sz="100" b="0" i="0" u="none" strike="noStrike" kern="1200" cap="none" spc="0" normalizeH="0" baseline="0" noProof="0">
              <a:ln>
                <a:noFill/>
              </a:ln>
              <a:solidFill>
                <a:schemeClr val="bg1"/>
              </a:solidFill>
              <a:effectLst/>
              <a:uLnTx/>
              <a:uFillTx/>
              <a:latin typeface="Calibri"/>
              <a:ea typeface="+mn-ea"/>
              <a:cs typeface="+mn-cs"/>
            </a:endParaRPr>
          </a:p>
        </p:txBody>
      </p:sp>
      <p:graphicFrame>
        <p:nvGraphicFramePr>
          <p:cNvPr id="55" name="Chart 54">
            <a:extLst>
              <a:ext uri="{FF2B5EF4-FFF2-40B4-BE49-F238E27FC236}">
                <a16:creationId xmlns:a16="http://schemas.microsoft.com/office/drawing/2014/main" id="{E113ADE9-9D5D-651A-46D3-D8B7A4B55AB9}"/>
              </a:ext>
            </a:extLst>
          </p:cNvPr>
          <p:cNvGraphicFramePr>
            <a:graphicFrameLocks/>
          </p:cNvGraphicFramePr>
          <p:nvPr/>
        </p:nvGraphicFramePr>
        <p:xfrm>
          <a:off x="7241680" y="4239639"/>
          <a:ext cx="4465071" cy="1720520"/>
        </p:xfrm>
        <a:graphic>
          <a:graphicData uri="http://schemas.openxmlformats.org/drawingml/2006/chart">
            <c:chart xmlns:c="http://schemas.openxmlformats.org/drawingml/2006/chart" xmlns:r="http://schemas.openxmlformats.org/officeDocument/2006/relationships" r:id="rId10"/>
          </a:graphicData>
        </a:graphic>
      </p:graphicFrame>
      <p:sp>
        <p:nvSpPr>
          <p:cNvPr id="56" name="Rectangle 55">
            <a:extLst>
              <a:ext uri="{FF2B5EF4-FFF2-40B4-BE49-F238E27FC236}">
                <a16:creationId xmlns:a16="http://schemas.microsoft.com/office/drawing/2014/main" id="{D4F41F56-98DD-003D-B558-B22C28D22C80}"/>
              </a:ext>
            </a:extLst>
          </p:cNvPr>
          <p:cNvSpPr/>
          <p:nvPr/>
        </p:nvSpPr>
        <p:spPr>
          <a:xfrm>
            <a:off x="8698784" y="4438731"/>
            <a:ext cx="2144453" cy="166466"/>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bg1"/>
                </a:solidFill>
                <a:effectLst/>
                <a:uLnTx/>
                <a:uFillTx/>
                <a:latin typeface="Calibri"/>
                <a:ea typeface="+mn-ea"/>
                <a:cs typeface="+mn-cs"/>
              </a:rPr>
              <a:t>Ethnicity</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mc:AlternateContent xmlns:mc="http://schemas.openxmlformats.org/markup-compatibility/2006" xmlns:cx1="http://schemas.microsoft.com/office/drawing/2015/9/8/chartex">
        <mc:Choice Requires="cx1">
          <p:graphicFrame>
            <p:nvGraphicFramePr>
              <p:cNvPr id="57" name="Chart 56">
                <a:extLst>
                  <a:ext uri="{FF2B5EF4-FFF2-40B4-BE49-F238E27FC236}">
                    <a16:creationId xmlns:a16="http://schemas.microsoft.com/office/drawing/2014/main" id="{501397E0-998E-E2D3-8840-7DB644CFF6EE}"/>
                  </a:ext>
                </a:extLst>
              </p:cNvPr>
              <p:cNvGraphicFramePr/>
              <p:nvPr/>
            </p:nvGraphicFramePr>
            <p:xfrm>
              <a:off x="1758786" y="946963"/>
              <a:ext cx="1902527" cy="1562256"/>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57" name="Chart 56">
                <a:extLst>
                  <a:ext uri="{FF2B5EF4-FFF2-40B4-BE49-F238E27FC236}">
                    <a16:creationId xmlns:a16="http://schemas.microsoft.com/office/drawing/2014/main" id="{501397E0-998E-E2D3-8840-7DB644CFF6EE}"/>
                  </a:ext>
                </a:extLst>
              </p:cNvPr>
              <p:cNvPicPr>
                <a:picLocks noGrp="1" noRot="1" noChangeAspect="1" noMove="1" noResize="1" noEditPoints="1" noAdjustHandles="1" noChangeArrowheads="1" noChangeShapeType="1"/>
              </p:cNvPicPr>
              <p:nvPr/>
            </p:nvPicPr>
            <p:blipFill>
              <a:blip r:embed="rId12"/>
              <a:stretch>
                <a:fillRect/>
              </a:stretch>
            </p:blipFill>
            <p:spPr>
              <a:xfrm>
                <a:off x="1758786" y="946963"/>
                <a:ext cx="1902527" cy="1562256"/>
              </a:xfrm>
              <a:prstGeom prst="rect">
                <a:avLst/>
              </a:prstGeom>
            </p:spPr>
          </p:pic>
        </mc:Fallback>
      </mc:AlternateContent>
      <p:sp>
        <p:nvSpPr>
          <p:cNvPr id="58" name="Rectangle 57">
            <a:extLst>
              <a:ext uri="{FF2B5EF4-FFF2-40B4-BE49-F238E27FC236}">
                <a16:creationId xmlns:a16="http://schemas.microsoft.com/office/drawing/2014/main" id="{8F965E14-7348-26D2-CF20-A8BDC3B10283}"/>
              </a:ext>
            </a:extLst>
          </p:cNvPr>
          <p:cNvSpPr/>
          <p:nvPr/>
        </p:nvSpPr>
        <p:spPr>
          <a:xfrm>
            <a:off x="2220625" y="597620"/>
            <a:ext cx="932456" cy="145900"/>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bg1"/>
                </a:solidFill>
                <a:effectLst/>
                <a:uLnTx/>
                <a:uFillTx/>
                <a:latin typeface="Calibri"/>
                <a:ea typeface="+mn-ea"/>
                <a:cs typeface="+mn-cs"/>
              </a:rPr>
              <a:t>Age</a:t>
            </a:r>
            <a:endParaRPr kumimoji="0" lang="en-GB" sz="100" b="0" i="0" u="none" strike="noStrike" kern="1200" cap="none" spc="0" normalizeH="0" baseline="0" noProof="0">
              <a:ln>
                <a:noFill/>
              </a:ln>
              <a:solidFill>
                <a:schemeClr val="bg1"/>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D517C794-1782-A98F-39E1-9AFEDA07702B}"/>
              </a:ext>
            </a:extLst>
          </p:cNvPr>
          <p:cNvSpPr/>
          <p:nvPr/>
        </p:nvSpPr>
        <p:spPr>
          <a:xfrm>
            <a:off x="8698784" y="2304179"/>
            <a:ext cx="1734430" cy="139768"/>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800" dirty="0">
                <a:solidFill>
                  <a:schemeClr val="bg1"/>
                </a:solidFill>
                <a:latin typeface="Calibri"/>
              </a:rPr>
              <a:t>Area of Work</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p:pic>
        <p:nvPicPr>
          <p:cNvPr id="2" name="Picture 3" descr="Chart, sunburst chart&#10;&#10;Description automatically generated">
            <a:extLst>
              <a:ext uri="{FF2B5EF4-FFF2-40B4-BE49-F238E27FC236}">
                <a16:creationId xmlns:a16="http://schemas.microsoft.com/office/drawing/2014/main" id="{38E90877-576B-69A7-F386-4617536E53B1}"/>
              </a:ext>
            </a:extLst>
          </p:cNvPr>
          <p:cNvPicPr>
            <a:picLocks noChangeAspect="1"/>
          </p:cNvPicPr>
          <p:nvPr/>
        </p:nvPicPr>
        <p:blipFill>
          <a:blip r:embed="rId13"/>
          <a:stretch>
            <a:fillRect/>
          </a:stretch>
        </p:blipFill>
        <p:spPr>
          <a:xfrm>
            <a:off x="3905852" y="3453277"/>
            <a:ext cx="3514996" cy="1782478"/>
          </a:xfrm>
          <a:prstGeom prst="rect">
            <a:avLst/>
          </a:prstGeom>
        </p:spPr>
      </p:pic>
      <p:sp>
        <p:nvSpPr>
          <p:cNvPr id="7" name="Rectangle 6">
            <a:extLst>
              <a:ext uri="{FF2B5EF4-FFF2-40B4-BE49-F238E27FC236}">
                <a16:creationId xmlns:a16="http://schemas.microsoft.com/office/drawing/2014/main" id="{B35CA71C-6FAB-E62B-9A48-BB38A78371FB}"/>
              </a:ext>
            </a:extLst>
          </p:cNvPr>
          <p:cNvSpPr/>
          <p:nvPr/>
        </p:nvSpPr>
        <p:spPr>
          <a:xfrm>
            <a:off x="4791729" y="3107867"/>
            <a:ext cx="1298835" cy="133660"/>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n-GB" sz="800">
                <a:solidFill>
                  <a:schemeClr val="bg1"/>
                </a:solidFill>
                <a:latin typeface="Calibri"/>
              </a:rPr>
              <a:t>Parent Company</a:t>
            </a:r>
            <a:endParaRPr kumimoji="0" lang="en-GB" sz="100" b="0" i="0" u="none" strike="noStrike" kern="1200" cap="none" spc="0" normalizeH="0" baseline="0" noProof="0">
              <a:ln>
                <a:noFill/>
              </a:ln>
              <a:solidFill>
                <a:schemeClr val="bg1"/>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8C215194-51DB-7293-CF9E-2E3ED03F8637}"/>
              </a:ext>
            </a:extLst>
          </p:cNvPr>
          <p:cNvSpPr/>
          <p:nvPr/>
        </p:nvSpPr>
        <p:spPr>
          <a:xfrm>
            <a:off x="8698784" y="532800"/>
            <a:ext cx="1734430" cy="139768"/>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bg1"/>
                </a:solidFill>
                <a:effectLst/>
                <a:uLnTx/>
                <a:uFillTx/>
                <a:latin typeface="Calibri"/>
                <a:ea typeface="+mn-ea"/>
                <a:cs typeface="+mn-cs"/>
              </a:rPr>
              <a:t>Job Title</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p:graphicFrame>
        <p:nvGraphicFramePr>
          <p:cNvPr id="15" name="Chart 14">
            <a:extLst>
              <a:ext uri="{FF2B5EF4-FFF2-40B4-BE49-F238E27FC236}">
                <a16:creationId xmlns:a16="http://schemas.microsoft.com/office/drawing/2014/main" id="{854187D4-1199-7E21-CEE4-636B644B8E40}"/>
              </a:ext>
            </a:extLst>
          </p:cNvPr>
          <p:cNvGraphicFramePr>
            <a:graphicFrameLocks/>
          </p:cNvGraphicFramePr>
          <p:nvPr/>
        </p:nvGraphicFramePr>
        <p:xfrm>
          <a:off x="6913863" y="2341975"/>
          <a:ext cx="4737112" cy="1988218"/>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6" name="Chart 15">
            <a:extLst>
              <a:ext uri="{FF2B5EF4-FFF2-40B4-BE49-F238E27FC236}">
                <a16:creationId xmlns:a16="http://schemas.microsoft.com/office/drawing/2014/main" id="{5AE11261-37DD-5886-7B7B-CEF846B327E9}"/>
              </a:ext>
            </a:extLst>
          </p:cNvPr>
          <p:cNvGraphicFramePr>
            <a:graphicFrameLocks/>
          </p:cNvGraphicFramePr>
          <p:nvPr/>
        </p:nvGraphicFramePr>
        <p:xfrm>
          <a:off x="7003597" y="626695"/>
          <a:ext cx="4839475" cy="154827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8" name="Chart 17">
            <a:extLst>
              <a:ext uri="{FF2B5EF4-FFF2-40B4-BE49-F238E27FC236}">
                <a16:creationId xmlns:a16="http://schemas.microsoft.com/office/drawing/2014/main" id="{9E048BB2-E79D-66EF-D2E3-256A1EE1F2F2}"/>
              </a:ext>
            </a:extLst>
          </p:cNvPr>
          <p:cNvGraphicFramePr>
            <a:graphicFrameLocks/>
          </p:cNvGraphicFramePr>
          <p:nvPr/>
        </p:nvGraphicFramePr>
        <p:xfrm>
          <a:off x="3798136" y="672568"/>
          <a:ext cx="2823910" cy="2095948"/>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0" name="Chart 19">
            <a:extLst>
              <a:ext uri="{FF2B5EF4-FFF2-40B4-BE49-F238E27FC236}">
                <a16:creationId xmlns:a16="http://schemas.microsoft.com/office/drawing/2014/main" id="{F2C23FA4-FA69-3910-5406-946AEBC37ABF}"/>
              </a:ext>
            </a:extLst>
          </p:cNvPr>
          <p:cNvGraphicFramePr>
            <a:graphicFrameLocks/>
          </p:cNvGraphicFramePr>
          <p:nvPr/>
        </p:nvGraphicFramePr>
        <p:xfrm>
          <a:off x="1640248" y="3422504"/>
          <a:ext cx="3025665" cy="2501945"/>
        </p:xfrm>
        <a:graphic>
          <a:graphicData uri="http://schemas.openxmlformats.org/drawingml/2006/chart">
            <c:chart xmlns:c="http://schemas.openxmlformats.org/drawingml/2006/chart" xmlns:r="http://schemas.openxmlformats.org/officeDocument/2006/relationships" r:id="rId17"/>
          </a:graphicData>
        </a:graphic>
      </p:graphicFrame>
      <p:sp>
        <p:nvSpPr>
          <p:cNvPr id="21" name="Rectangle 20">
            <a:extLst>
              <a:ext uri="{FF2B5EF4-FFF2-40B4-BE49-F238E27FC236}">
                <a16:creationId xmlns:a16="http://schemas.microsoft.com/office/drawing/2014/main" id="{5A6AE9A1-62DF-50F5-9B42-0849A13744B3}"/>
              </a:ext>
            </a:extLst>
          </p:cNvPr>
          <p:cNvSpPr/>
          <p:nvPr/>
        </p:nvSpPr>
        <p:spPr>
          <a:xfrm>
            <a:off x="2589412" y="3127436"/>
            <a:ext cx="1298835" cy="133660"/>
          </a:xfrm>
          <a:prstGeom prst="rect">
            <a:avLst/>
          </a:prstGeom>
          <a:solidFill>
            <a:schemeClr val="bg2">
              <a:lumMod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kumimoji="0" lang="en-GB" sz="800" b="0" i="0" u="none" strike="noStrike" kern="1200" cap="none" spc="0" normalizeH="0" baseline="0" noProof="0" dirty="0">
                <a:ln>
                  <a:noFill/>
                </a:ln>
                <a:solidFill>
                  <a:schemeClr val="bg1"/>
                </a:solidFill>
                <a:effectLst/>
                <a:uLnTx/>
                <a:uFillTx/>
                <a:latin typeface="Calibri"/>
                <a:ea typeface="+mn-ea"/>
                <a:cs typeface="+mn-cs"/>
              </a:rPr>
              <a:t>Type of Contract</a:t>
            </a:r>
            <a:endParaRPr kumimoji="0" lang="en-GB" sz="100" b="0" i="0" u="none" strike="noStrike" kern="1200" cap="none" spc="0" normalizeH="0" baseline="0" noProof="0" dirty="0">
              <a:ln>
                <a:noFill/>
              </a:ln>
              <a:solidFill>
                <a:schemeClr val="bg1"/>
              </a:solidFill>
              <a:effectLst/>
              <a:uLnTx/>
              <a:uFillTx/>
              <a:latin typeface="Calibri"/>
              <a:ea typeface="+mn-ea"/>
              <a:cs typeface="+mn-cs"/>
            </a:endParaRPr>
          </a:p>
        </p:txBody>
      </p:sp>
    </p:spTree>
    <p:extLst>
      <p:ext uri="{BB962C8B-B14F-4D97-AF65-F5344CB8AC3E}">
        <p14:creationId xmlns:p14="http://schemas.microsoft.com/office/powerpoint/2010/main" val="2231813723"/>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Response by Population</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8FA680E-9725-BE3D-B7C6-B2BF70857BAB}"/>
              </a:ext>
            </a:extLst>
          </p:cNvPr>
          <p:cNvSpPr txBox="1"/>
          <p:nvPr/>
        </p:nvSpPr>
        <p:spPr>
          <a:xfrm>
            <a:off x="6024283" y="1121422"/>
            <a:ext cx="5269801" cy="4455066"/>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050" b="1" i="1" dirty="0">
                <a:latin typeface="Arial" panose="020B0604020202020204" pitchFamily="34" charset="0"/>
                <a:cs typeface="Arial" panose="020B0604020202020204" pitchFamily="34" charset="0"/>
              </a:rPr>
              <a:t>83% (201) </a:t>
            </a:r>
            <a:r>
              <a:rPr lang="en-GB" sz="1050" dirty="0">
                <a:latin typeface="Arial" panose="020B0604020202020204" pitchFamily="34" charset="0"/>
                <a:cs typeface="Arial" panose="020B0604020202020204" pitchFamily="34" charset="0"/>
              </a:rPr>
              <a:t>responses came from those who hold a senior position or are a consultant/professional. Key areas such as those based onsite, project managers, planners, designers were not fully represented</a:t>
            </a: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Most of the responses came from the Production Hub</a:t>
            </a: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On average we had </a:t>
            </a:r>
            <a:r>
              <a:rPr lang="en-GB" sz="1050" b="1" i="1" dirty="0">
                <a:latin typeface="Arial" panose="020B0604020202020204" pitchFamily="34" charset="0"/>
                <a:cs typeface="Arial" panose="020B0604020202020204" pitchFamily="34" charset="0"/>
              </a:rPr>
              <a:t>15</a:t>
            </a:r>
            <a:r>
              <a:rPr lang="en-GB" sz="1050" dirty="0">
                <a:latin typeface="Arial" panose="020B0604020202020204" pitchFamily="34" charset="0"/>
                <a:cs typeface="Arial" panose="020B0604020202020204" pitchFamily="34" charset="0"/>
              </a:rPr>
              <a:t> responses from each scheme which needs to be assessed against the total size of the workforce (don’t currently have this information). This could offer insight into engagement levels within each scheme if they show a low % uptake</a:t>
            </a: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On average we had </a:t>
            </a:r>
            <a:r>
              <a:rPr lang="en-GB" sz="1050" b="1" i="1" dirty="0">
                <a:latin typeface="Arial" panose="020B0604020202020204" pitchFamily="34" charset="0"/>
                <a:cs typeface="Arial" panose="020B0604020202020204" pitchFamily="34" charset="0"/>
              </a:rPr>
              <a:t>24</a:t>
            </a:r>
            <a:r>
              <a:rPr lang="en-GB" sz="1050" dirty="0">
                <a:latin typeface="Arial" panose="020B0604020202020204" pitchFamily="34" charset="0"/>
                <a:cs typeface="Arial" panose="020B0604020202020204" pitchFamily="34" charset="0"/>
              </a:rPr>
              <a:t> Reponses from each Partner, as above its hard to say if this is low until we understand total head count</a:t>
            </a: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5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We have employees that did not feel comfortable identifying their role, area of work or parent organisation</a:t>
            </a:r>
          </a:p>
          <a:p>
            <a:pPr marL="628650" lvl="1"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Areas worked 26% (11)</a:t>
            </a:r>
          </a:p>
          <a:p>
            <a:pPr marL="628650" lvl="1"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Role 4% (10)</a:t>
            </a:r>
          </a:p>
          <a:p>
            <a:pPr marL="628650" lvl="1" indent="-171450">
              <a:buFont typeface="Arial" panose="020B0604020202020204" pitchFamily="34" charset="0"/>
              <a:buChar char="•"/>
            </a:pPr>
            <a:r>
              <a:rPr lang="en-GB" sz="1050" dirty="0">
                <a:latin typeface="Arial" panose="020B0604020202020204" pitchFamily="34" charset="0"/>
                <a:cs typeface="Arial" panose="020B0604020202020204" pitchFamily="34" charset="0"/>
              </a:rPr>
              <a:t>Parent Organisation 10% (25)</a:t>
            </a:r>
          </a:p>
        </p:txBody>
      </p:sp>
      <p:graphicFrame>
        <p:nvGraphicFramePr>
          <p:cNvPr id="2" name="Chart 1">
            <a:extLst>
              <a:ext uri="{FF2B5EF4-FFF2-40B4-BE49-F238E27FC236}">
                <a16:creationId xmlns:a16="http://schemas.microsoft.com/office/drawing/2014/main" id="{20256410-03A3-430C-8A32-5B2908BD145A}"/>
              </a:ext>
            </a:extLst>
          </p:cNvPr>
          <p:cNvGraphicFramePr>
            <a:graphicFrameLocks/>
          </p:cNvGraphicFramePr>
          <p:nvPr>
            <p:extLst>
              <p:ext uri="{D42A27DB-BD31-4B8C-83A1-F6EECF244321}">
                <p14:modId xmlns:p14="http://schemas.microsoft.com/office/powerpoint/2010/main" val="2531111709"/>
              </p:ext>
            </p:extLst>
          </p:nvPr>
        </p:nvGraphicFramePr>
        <p:xfrm>
          <a:off x="215522" y="565572"/>
          <a:ext cx="4670651" cy="17791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8D5997D3-24B7-F922-F4AC-BCF3360934ED}"/>
              </a:ext>
            </a:extLst>
          </p:cNvPr>
          <p:cNvGraphicFramePr>
            <a:graphicFrameLocks/>
          </p:cNvGraphicFramePr>
          <p:nvPr>
            <p:extLst>
              <p:ext uri="{D42A27DB-BD31-4B8C-83A1-F6EECF244321}">
                <p14:modId xmlns:p14="http://schemas.microsoft.com/office/powerpoint/2010/main" val="1321294535"/>
              </p:ext>
            </p:extLst>
          </p:nvPr>
        </p:nvGraphicFramePr>
        <p:xfrm>
          <a:off x="215520" y="2465399"/>
          <a:ext cx="4670651" cy="177913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3AB5F23B-47D0-4063-B8A2-5C8B8A0D7E63}"/>
              </a:ext>
            </a:extLst>
          </p:cNvPr>
          <p:cNvGraphicFramePr>
            <a:graphicFrameLocks/>
          </p:cNvGraphicFramePr>
          <p:nvPr>
            <p:extLst>
              <p:ext uri="{D42A27DB-BD31-4B8C-83A1-F6EECF244321}">
                <p14:modId xmlns:p14="http://schemas.microsoft.com/office/powerpoint/2010/main" val="2657477968"/>
              </p:ext>
            </p:extLst>
          </p:nvPr>
        </p:nvGraphicFramePr>
        <p:xfrm>
          <a:off x="215521" y="4398301"/>
          <a:ext cx="4670651" cy="1779135"/>
        </p:xfrm>
        <a:graphic>
          <a:graphicData uri="http://schemas.openxmlformats.org/drawingml/2006/chart">
            <c:chart xmlns:c="http://schemas.openxmlformats.org/drawingml/2006/chart" xmlns:r="http://schemas.openxmlformats.org/officeDocument/2006/relationships" r:id="rId6"/>
          </a:graphicData>
        </a:graphic>
      </p:graphicFrame>
      <p:cxnSp>
        <p:nvCxnSpPr>
          <p:cNvPr id="15" name="Straight Connector 14">
            <a:extLst>
              <a:ext uri="{FF2B5EF4-FFF2-40B4-BE49-F238E27FC236}">
                <a16:creationId xmlns:a16="http://schemas.microsoft.com/office/drawing/2014/main" id="{D1259795-AD94-94E8-119F-331BC11CA415}"/>
              </a:ext>
            </a:extLst>
          </p:cNvPr>
          <p:cNvCxnSpPr>
            <a:cxnSpLocks/>
          </p:cNvCxnSpPr>
          <p:nvPr/>
        </p:nvCxnSpPr>
        <p:spPr>
          <a:xfrm>
            <a:off x="5589983" y="675495"/>
            <a:ext cx="0" cy="534692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440F2EA-2115-1F06-0555-C9B91D33E994}"/>
              </a:ext>
            </a:extLst>
          </p:cNvPr>
          <p:cNvSpPr txBox="1"/>
          <p:nvPr/>
        </p:nvSpPr>
        <p:spPr>
          <a:xfrm>
            <a:off x="6872268" y="521606"/>
            <a:ext cx="3241790" cy="307777"/>
          </a:xfrm>
          <a:prstGeom prst="rect">
            <a:avLst/>
          </a:prstGeom>
          <a:noFill/>
        </p:spPr>
        <p:txBody>
          <a:bodyPr wrap="square">
            <a:spAutoFit/>
          </a:bodyPr>
          <a:lstStyle/>
          <a:p>
            <a:pPr algn="ctr"/>
            <a:r>
              <a:rPr lang="en-GB" sz="1400" dirty="0">
                <a:latin typeface="Arial" panose="020B0604020202020204" pitchFamily="34" charset="0"/>
                <a:cs typeface="Arial" panose="020B0604020202020204" pitchFamily="34" charset="0"/>
              </a:rPr>
              <a:t>Notable Observations</a:t>
            </a:r>
          </a:p>
        </p:txBody>
      </p:sp>
      <p:sp>
        <p:nvSpPr>
          <p:cNvPr id="17" name="TextBox 16">
            <a:extLst>
              <a:ext uri="{FF2B5EF4-FFF2-40B4-BE49-F238E27FC236}">
                <a16:creationId xmlns:a16="http://schemas.microsoft.com/office/drawing/2014/main" id="{8A12F057-B3FF-877C-F6A2-4BFE1A56C3CC}"/>
              </a:ext>
            </a:extLst>
          </p:cNvPr>
          <p:cNvSpPr txBox="1"/>
          <p:nvPr/>
        </p:nvSpPr>
        <p:spPr>
          <a:xfrm>
            <a:off x="145849" y="541325"/>
            <a:ext cx="687977" cy="215444"/>
          </a:xfrm>
          <a:prstGeom prst="rect">
            <a:avLst/>
          </a:prstGeom>
          <a:noFill/>
        </p:spPr>
        <p:txBody>
          <a:bodyPr wrap="square">
            <a:spAutoFit/>
          </a:bodyPr>
          <a:lstStyle/>
          <a:p>
            <a:pPr algn="ctr"/>
            <a:r>
              <a:rPr lang="en-GB" sz="800" dirty="0">
                <a:latin typeface="Arial" panose="020B0604020202020204" pitchFamily="34" charset="0"/>
                <a:cs typeface="Arial" panose="020B0604020202020204" pitchFamily="34" charset="0"/>
              </a:rPr>
              <a:t>Role Type</a:t>
            </a:r>
          </a:p>
        </p:txBody>
      </p:sp>
      <p:sp>
        <p:nvSpPr>
          <p:cNvPr id="18" name="TextBox 17">
            <a:extLst>
              <a:ext uri="{FF2B5EF4-FFF2-40B4-BE49-F238E27FC236}">
                <a16:creationId xmlns:a16="http://schemas.microsoft.com/office/drawing/2014/main" id="{54F1C149-E2F3-CC3B-98C0-5936F00FE6A7}"/>
              </a:ext>
            </a:extLst>
          </p:cNvPr>
          <p:cNvSpPr txBox="1"/>
          <p:nvPr/>
        </p:nvSpPr>
        <p:spPr>
          <a:xfrm>
            <a:off x="145849" y="2434110"/>
            <a:ext cx="687977" cy="215444"/>
          </a:xfrm>
          <a:prstGeom prst="rect">
            <a:avLst/>
          </a:prstGeom>
          <a:noFill/>
        </p:spPr>
        <p:txBody>
          <a:bodyPr wrap="square">
            <a:spAutoFit/>
          </a:bodyPr>
          <a:lstStyle/>
          <a:p>
            <a:pPr algn="ctr"/>
            <a:r>
              <a:rPr lang="en-GB" sz="800" dirty="0">
                <a:latin typeface="Arial" panose="020B0604020202020204" pitchFamily="34" charset="0"/>
                <a:cs typeface="Arial" panose="020B0604020202020204" pitchFamily="34" charset="0"/>
              </a:rPr>
              <a:t>Work Area</a:t>
            </a:r>
          </a:p>
        </p:txBody>
      </p:sp>
      <p:sp>
        <p:nvSpPr>
          <p:cNvPr id="19" name="TextBox 18">
            <a:extLst>
              <a:ext uri="{FF2B5EF4-FFF2-40B4-BE49-F238E27FC236}">
                <a16:creationId xmlns:a16="http://schemas.microsoft.com/office/drawing/2014/main" id="{A86485A4-DB36-DD83-9410-60FD6024AAFA}"/>
              </a:ext>
            </a:extLst>
          </p:cNvPr>
          <p:cNvSpPr txBox="1"/>
          <p:nvPr/>
        </p:nvSpPr>
        <p:spPr>
          <a:xfrm>
            <a:off x="145850" y="4354944"/>
            <a:ext cx="687977" cy="215444"/>
          </a:xfrm>
          <a:prstGeom prst="rect">
            <a:avLst/>
          </a:prstGeom>
          <a:noFill/>
        </p:spPr>
        <p:txBody>
          <a:bodyPr wrap="square">
            <a:spAutoFit/>
          </a:bodyPr>
          <a:lstStyle/>
          <a:p>
            <a:pPr algn="ctr"/>
            <a:r>
              <a:rPr lang="en-GB" sz="800" dirty="0">
                <a:latin typeface="Arial" panose="020B0604020202020204" pitchFamily="34" charset="0"/>
                <a:cs typeface="Arial" panose="020B0604020202020204" pitchFamily="34" charset="0"/>
              </a:rPr>
              <a:t>Parent Org</a:t>
            </a:r>
          </a:p>
        </p:txBody>
      </p:sp>
    </p:spTree>
    <p:extLst>
      <p:ext uri="{BB962C8B-B14F-4D97-AF65-F5344CB8AC3E}">
        <p14:creationId xmlns:p14="http://schemas.microsoft.com/office/powerpoint/2010/main" val="200436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3000" b="-3000"/>
          </a:stretch>
        </a:blipFill>
        <a:effectLst/>
      </p:bgPr>
    </p:bg>
    <p:spTree>
      <p:nvGrpSpPr>
        <p:cNvPr id="1" name=""/>
        <p:cNvGrpSpPr/>
        <p:nvPr/>
      </p:nvGrpSpPr>
      <p:grpSpPr>
        <a:xfrm>
          <a:off x="0" y="0"/>
          <a:ext cx="0" cy="0"/>
          <a:chOff x="0" y="0"/>
          <a:chExt cx="0" cy="0"/>
        </a:xfrm>
      </p:grpSpPr>
      <p:pic>
        <p:nvPicPr>
          <p:cNvPr id="4" name="Graphic 3" descr="Male profile with solid fill">
            <a:extLst>
              <a:ext uri="{FF2B5EF4-FFF2-40B4-BE49-F238E27FC236}">
                <a16:creationId xmlns:a16="http://schemas.microsoft.com/office/drawing/2014/main" id="{DDE5735E-5859-4C49-9A36-75322345FF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488" y="3474567"/>
            <a:ext cx="914400" cy="914400"/>
          </a:xfrm>
          <a:prstGeom prst="rect">
            <a:avLst/>
          </a:prstGeom>
        </p:spPr>
      </p:pic>
      <p:grpSp>
        <p:nvGrpSpPr>
          <p:cNvPr id="5" name="object 11">
            <a:extLst>
              <a:ext uri="{FF2B5EF4-FFF2-40B4-BE49-F238E27FC236}">
                <a16:creationId xmlns:a16="http://schemas.microsoft.com/office/drawing/2014/main" id="{D7E96005-728A-4A40-B379-A87A88B25868}"/>
              </a:ext>
            </a:extLst>
          </p:cNvPr>
          <p:cNvGrpSpPr/>
          <p:nvPr/>
        </p:nvGrpSpPr>
        <p:grpSpPr>
          <a:xfrm>
            <a:off x="1701046" y="6429100"/>
            <a:ext cx="10345012" cy="238645"/>
            <a:chOff x="2465997" y="9959530"/>
            <a:chExt cx="12654280" cy="372110"/>
          </a:xfrm>
        </p:grpSpPr>
        <p:sp>
          <p:nvSpPr>
            <p:cNvPr id="6" name="object 12">
              <a:extLst>
                <a:ext uri="{FF2B5EF4-FFF2-40B4-BE49-F238E27FC236}">
                  <a16:creationId xmlns:a16="http://schemas.microsoft.com/office/drawing/2014/main" id="{B0983958-05FD-405A-B8FD-0824A3094CCA}"/>
                </a:ext>
              </a:extLst>
            </p:cNvPr>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defTabSz="586405"/>
              <a:endParaRPr sz="1154" kern="0" dirty="0">
                <a:solidFill>
                  <a:sysClr val="windowText" lastClr="000000"/>
                </a:solidFill>
              </a:endParaRPr>
            </a:p>
          </p:txBody>
        </p:sp>
        <p:sp>
          <p:nvSpPr>
            <p:cNvPr id="7" name="object 13">
              <a:extLst>
                <a:ext uri="{FF2B5EF4-FFF2-40B4-BE49-F238E27FC236}">
                  <a16:creationId xmlns:a16="http://schemas.microsoft.com/office/drawing/2014/main" id="{42AA2A37-7DB9-496C-82E4-33E60CD08B0E}"/>
                </a:ext>
              </a:extLst>
            </p:cNvPr>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defTabSz="586405"/>
              <a:endParaRPr sz="1154" kern="0" dirty="0">
                <a:solidFill>
                  <a:sysClr val="windowText" lastClr="000000"/>
                </a:solidFill>
              </a:endParaRPr>
            </a:p>
          </p:txBody>
        </p:sp>
      </p:grpSp>
      <p:pic>
        <p:nvPicPr>
          <p:cNvPr id="8" name="Picture 7" descr="Text&#10;&#10;Description automatically generated with low confidence">
            <a:extLst>
              <a:ext uri="{FF2B5EF4-FFF2-40B4-BE49-F238E27FC236}">
                <a16:creationId xmlns:a16="http://schemas.microsoft.com/office/drawing/2014/main" id="{CE57111E-8F77-4FC8-AF31-ACA942F65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sp>
        <p:nvSpPr>
          <p:cNvPr id="9" name="object 9">
            <a:extLst>
              <a:ext uri="{FF2B5EF4-FFF2-40B4-BE49-F238E27FC236}">
                <a16:creationId xmlns:a16="http://schemas.microsoft.com/office/drawing/2014/main" id="{28DDC7F1-EE12-4C28-9811-17F70A6FA7BB}"/>
              </a:ext>
            </a:extLst>
          </p:cNvPr>
          <p:cNvSpPr txBox="1">
            <a:spLocks/>
          </p:cNvSpPr>
          <p:nvPr/>
        </p:nvSpPr>
        <p:spPr>
          <a:xfrm>
            <a:off x="71916" y="58853"/>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defTabSz="586405">
              <a:spcBef>
                <a:spcPts val="64"/>
              </a:spcBef>
            </a:pPr>
            <a:r>
              <a:rPr lang="en-GB" sz="1539" b="0" kern="0" dirty="0">
                <a:solidFill>
                  <a:schemeClr val="tx2">
                    <a:lumMod val="75000"/>
                  </a:schemeClr>
                </a:solidFill>
                <a:latin typeface="Arial" panose="020B0604020202020204" pitchFamily="34" charset="0"/>
                <a:cs typeface="Arial" panose="020B0604020202020204" pitchFamily="34" charset="0"/>
              </a:rPr>
              <a:t>How we Calculate Engagement?</a:t>
            </a:r>
          </a:p>
        </p:txBody>
      </p:sp>
      <p:cxnSp>
        <p:nvCxnSpPr>
          <p:cNvPr id="10" name="Straight Connector 9">
            <a:extLst>
              <a:ext uri="{FF2B5EF4-FFF2-40B4-BE49-F238E27FC236}">
                <a16:creationId xmlns:a16="http://schemas.microsoft.com/office/drawing/2014/main" id="{A5A25153-2704-4EE3-A04C-432266009951}"/>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6A0ACF-DC10-45F5-9937-252C331E4CAC}"/>
              </a:ext>
            </a:extLst>
          </p:cNvPr>
          <p:cNvSpPr txBox="1"/>
          <p:nvPr/>
        </p:nvSpPr>
        <p:spPr>
          <a:xfrm>
            <a:off x="484494" y="820642"/>
            <a:ext cx="11223012" cy="1384995"/>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To determine our overall engagement score we have used Net Promotor Score (NPS) </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NPS is a satisfaction measurement taken from asking employees how they feel about a company overall</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To calculate our NPS we will be using the question </a:t>
            </a:r>
            <a:r>
              <a:rPr lang="en-GB" sz="1200" b="1" i="1" dirty="0">
                <a:latin typeface="Arial" panose="020B0604020202020204" pitchFamily="34" charset="0"/>
                <a:cs typeface="Arial" panose="020B0604020202020204" pitchFamily="34" charset="0"/>
              </a:rPr>
              <a:t>Overall would you say the Alliance is a great place to work?</a:t>
            </a: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a:cs typeface="Arial"/>
              </a:rPr>
              <a:t>This is done by assigning the responses into a category (</a:t>
            </a:r>
            <a:r>
              <a:rPr lang="en-GB" sz="1200" b="1" i="1" dirty="0">
                <a:latin typeface="Arial"/>
                <a:cs typeface="Arial"/>
              </a:rPr>
              <a:t>Promoters, Passives, Detractors</a:t>
            </a:r>
            <a:r>
              <a:rPr lang="en-GB" sz="1200" dirty="0">
                <a:latin typeface="Arial"/>
                <a:cs typeface="Arial"/>
              </a:rPr>
              <a:t>) then using the below calculation to determine the score</a:t>
            </a:r>
          </a:p>
        </p:txBody>
      </p:sp>
      <p:pic>
        <p:nvPicPr>
          <p:cNvPr id="17" name="Graphic 16" descr="Female Profile with solid fill">
            <a:extLst>
              <a:ext uri="{FF2B5EF4-FFF2-40B4-BE49-F238E27FC236}">
                <a16:creationId xmlns:a16="http://schemas.microsoft.com/office/drawing/2014/main" id="{311F61FD-2A3D-4144-B3DE-E1BF037C76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14932" y="3474567"/>
            <a:ext cx="914400" cy="914400"/>
          </a:xfrm>
          <a:prstGeom prst="rect">
            <a:avLst/>
          </a:prstGeom>
        </p:spPr>
      </p:pic>
      <p:sp>
        <p:nvSpPr>
          <p:cNvPr id="18" name="Left Brace 17">
            <a:extLst>
              <a:ext uri="{FF2B5EF4-FFF2-40B4-BE49-F238E27FC236}">
                <a16:creationId xmlns:a16="http://schemas.microsoft.com/office/drawing/2014/main" id="{2411A784-071E-4131-BCD2-D045DE54F04C}"/>
              </a:ext>
            </a:extLst>
          </p:cNvPr>
          <p:cNvSpPr/>
          <p:nvPr/>
        </p:nvSpPr>
        <p:spPr>
          <a:xfrm rot="5400000">
            <a:off x="3763944" y="2736683"/>
            <a:ext cx="240223" cy="13096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9" name="TextBox 18">
            <a:extLst>
              <a:ext uri="{FF2B5EF4-FFF2-40B4-BE49-F238E27FC236}">
                <a16:creationId xmlns:a16="http://schemas.microsoft.com/office/drawing/2014/main" id="{AB160285-E573-43DA-AF58-4E0143B87601}"/>
              </a:ext>
            </a:extLst>
          </p:cNvPr>
          <p:cNvSpPr txBox="1"/>
          <p:nvPr/>
        </p:nvSpPr>
        <p:spPr>
          <a:xfrm>
            <a:off x="3251837" y="2949545"/>
            <a:ext cx="1193994" cy="369332"/>
          </a:xfrm>
          <a:prstGeom prst="rect">
            <a:avLst/>
          </a:prstGeom>
          <a:noFill/>
        </p:spPr>
        <p:txBody>
          <a:bodyPr wrap="square" rtlCol="0">
            <a:spAutoFit/>
          </a:bodyPr>
          <a:lstStyle/>
          <a:p>
            <a:pPr algn="ctr"/>
            <a:r>
              <a:rPr lang="en-GB" dirty="0">
                <a:solidFill>
                  <a:schemeClr val="tx2">
                    <a:lumMod val="75000"/>
                  </a:schemeClr>
                </a:solidFill>
              </a:rPr>
              <a:t>Detractors</a:t>
            </a:r>
          </a:p>
        </p:txBody>
      </p:sp>
      <p:sp>
        <p:nvSpPr>
          <p:cNvPr id="21" name="TextBox 20">
            <a:extLst>
              <a:ext uri="{FF2B5EF4-FFF2-40B4-BE49-F238E27FC236}">
                <a16:creationId xmlns:a16="http://schemas.microsoft.com/office/drawing/2014/main" id="{3C83FEAC-0CF2-41DF-9F79-54EC6FAABBBC}"/>
              </a:ext>
            </a:extLst>
          </p:cNvPr>
          <p:cNvSpPr txBox="1"/>
          <p:nvPr/>
        </p:nvSpPr>
        <p:spPr>
          <a:xfrm>
            <a:off x="3036816" y="4307109"/>
            <a:ext cx="1792637" cy="261610"/>
          </a:xfrm>
          <a:prstGeom prst="rect">
            <a:avLst/>
          </a:prstGeom>
          <a:noFill/>
        </p:spPr>
        <p:txBody>
          <a:bodyPr wrap="square" rtlCol="0">
            <a:spAutoFit/>
          </a:bodyPr>
          <a:lstStyle/>
          <a:p>
            <a:pPr algn="ctr"/>
            <a:r>
              <a:rPr lang="en-GB" sz="1100" dirty="0">
                <a:solidFill>
                  <a:schemeClr val="tx2">
                    <a:lumMod val="75000"/>
                  </a:schemeClr>
                </a:solidFill>
              </a:rPr>
              <a:t>Disagree / Strongly Disagree</a:t>
            </a:r>
          </a:p>
        </p:txBody>
      </p:sp>
      <p:pic>
        <p:nvPicPr>
          <p:cNvPr id="22" name="Graphic 21" descr="Male profile with solid fill">
            <a:extLst>
              <a:ext uri="{FF2B5EF4-FFF2-40B4-BE49-F238E27FC236}">
                <a16:creationId xmlns:a16="http://schemas.microsoft.com/office/drawing/2014/main" id="{3754F2C0-6B3E-4792-9D6B-C319156812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10088" y="3474567"/>
            <a:ext cx="914400" cy="914400"/>
          </a:xfrm>
          <a:prstGeom prst="rect">
            <a:avLst/>
          </a:prstGeom>
        </p:spPr>
      </p:pic>
      <p:pic>
        <p:nvPicPr>
          <p:cNvPr id="23" name="Graphic 22" descr="Female Profile with solid fill">
            <a:extLst>
              <a:ext uri="{FF2B5EF4-FFF2-40B4-BE49-F238E27FC236}">
                <a16:creationId xmlns:a16="http://schemas.microsoft.com/office/drawing/2014/main" id="{343312DD-1940-4D72-808D-DDB4CEFC1C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7532" y="3474567"/>
            <a:ext cx="914400" cy="914400"/>
          </a:xfrm>
          <a:prstGeom prst="rect">
            <a:avLst/>
          </a:prstGeom>
        </p:spPr>
      </p:pic>
      <p:sp>
        <p:nvSpPr>
          <p:cNvPr id="24" name="Left Brace 23">
            <a:extLst>
              <a:ext uri="{FF2B5EF4-FFF2-40B4-BE49-F238E27FC236}">
                <a16:creationId xmlns:a16="http://schemas.microsoft.com/office/drawing/2014/main" id="{63070014-38A3-400C-9F66-1BAA9EF43E50}"/>
              </a:ext>
            </a:extLst>
          </p:cNvPr>
          <p:cNvSpPr/>
          <p:nvPr/>
        </p:nvSpPr>
        <p:spPr>
          <a:xfrm rot="5400000">
            <a:off x="5516544" y="2736683"/>
            <a:ext cx="240223" cy="13096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extBox 24">
            <a:extLst>
              <a:ext uri="{FF2B5EF4-FFF2-40B4-BE49-F238E27FC236}">
                <a16:creationId xmlns:a16="http://schemas.microsoft.com/office/drawing/2014/main" id="{66CF0925-0F17-4CD3-A905-6731D6992559}"/>
              </a:ext>
            </a:extLst>
          </p:cNvPr>
          <p:cNvSpPr txBox="1"/>
          <p:nvPr/>
        </p:nvSpPr>
        <p:spPr>
          <a:xfrm>
            <a:off x="5113587" y="2939069"/>
            <a:ext cx="1046136" cy="369332"/>
          </a:xfrm>
          <a:prstGeom prst="rect">
            <a:avLst/>
          </a:prstGeom>
          <a:noFill/>
        </p:spPr>
        <p:txBody>
          <a:bodyPr wrap="square" rtlCol="0">
            <a:spAutoFit/>
          </a:bodyPr>
          <a:lstStyle/>
          <a:p>
            <a:pPr algn="ctr"/>
            <a:r>
              <a:rPr lang="en-GB" dirty="0">
                <a:solidFill>
                  <a:srgbClr val="00B050"/>
                </a:solidFill>
              </a:rPr>
              <a:t>Passives</a:t>
            </a:r>
          </a:p>
        </p:txBody>
      </p:sp>
      <p:sp>
        <p:nvSpPr>
          <p:cNvPr id="26" name="TextBox 25">
            <a:extLst>
              <a:ext uri="{FF2B5EF4-FFF2-40B4-BE49-F238E27FC236}">
                <a16:creationId xmlns:a16="http://schemas.microsoft.com/office/drawing/2014/main" id="{CE511D9B-6265-4DDD-A8B8-C9DD67AFB887}"/>
              </a:ext>
            </a:extLst>
          </p:cNvPr>
          <p:cNvSpPr txBox="1"/>
          <p:nvPr/>
        </p:nvSpPr>
        <p:spPr>
          <a:xfrm>
            <a:off x="4789416" y="4307109"/>
            <a:ext cx="1792637" cy="261610"/>
          </a:xfrm>
          <a:prstGeom prst="rect">
            <a:avLst/>
          </a:prstGeom>
          <a:noFill/>
        </p:spPr>
        <p:txBody>
          <a:bodyPr wrap="square" rtlCol="0">
            <a:spAutoFit/>
          </a:bodyPr>
          <a:lstStyle/>
          <a:p>
            <a:pPr algn="ctr"/>
            <a:r>
              <a:rPr lang="en-GB" sz="1100" dirty="0">
                <a:solidFill>
                  <a:srgbClr val="00B050"/>
                </a:solidFill>
              </a:rPr>
              <a:t>Neither Agree or Disagree</a:t>
            </a:r>
          </a:p>
        </p:txBody>
      </p:sp>
      <p:pic>
        <p:nvPicPr>
          <p:cNvPr id="27" name="Graphic 26" descr="Male profile with solid fill">
            <a:extLst>
              <a:ext uri="{FF2B5EF4-FFF2-40B4-BE49-F238E27FC236}">
                <a16:creationId xmlns:a16="http://schemas.microsoft.com/office/drawing/2014/main" id="{CD33F2AB-D816-40D5-AFF5-8E80F9AD359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13609" y="3474567"/>
            <a:ext cx="914400" cy="914400"/>
          </a:xfrm>
          <a:prstGeom prst="rect">
            <a:avLst/>
          </a:prstGeom>
        </p:spPr>
      </p:pic>
      <p:pic>
        <p:nvPicPr>
          <p:cNvPr id="28" name="Graphic 27" descr="Female Profile with solid fill">
            <a:extLst>
              <a:ext uri="{FF2B5EF4-FFF2-40B4-BE49-F238E27FC236}">
                <a16:creationId xmlns:a16="http://schemas.microsoft.com/office/drawing/2014/main" id="{6F7D4F18-2B65-4E1B-850D-DBDC2C6DCE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71053" y="3474567"/>
            <a:ext cx="914400" cy="914400"/>
          </a:xfrm>
          <a:prstGeom prst="rect">
            <a:avLst/>
          </a:prstGeom>
        </p:spPr>
      </p:pic>
      <p:sp>
        <p:nvSpPr>
          <p:cNvPr id="29" name="Left Brace 28">
            <a:extLst>
              <a:ext uri="{FF2B5EF4-FFF2-40B4-BE49-F238E27FC236}">
                <a16:creationId xmlns:a16="http://schemas.microsoft.com/office/drawing/2014/main" id="{A8E1CE3A-566B-4D18-9BF3-72D50E71E4A8}"/>
              </a:ext>
            </a:extLst>
          </p:cNvPr>
          <p:cNvSpPr/>
          <p:nvPr/>
        </p:nvSpPr>
        <p:spPr>
          <a:xfrm rot="5400000">
            <a:off x="7220065" y="2736683"/>
            <a:ext cx="240223" cy="13096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0" name="TextBox 29">
            <a:extLst>
              <a:ext uri="{FF2B5EF4-FFF2-40B4-BE49-F238E27FC236}">
                <a16:creationId xmlns:a16="http://schemas.microsoft.com/office/drawing/2014/main" id="{55DCE0F7-E164-4F89-88EF-E71E018C3118}"/>
              </a:ext>
            </a:extLst>
          </p:cNvPr>
          <p:cNvSpPr txBox="1"/>
          <p:nvPr/>
        </p:nvSpPr>
        <p:spPr>
          <a:xfrm>
            <a:off x="6734451" y="2939069"/>
            <a:ext cx="1196581" cy="369332"/>
          </a:xfrm>
          <a:prstGeom prst="rect">
            <a:avLst/>
          </a:prstGeom>
          <a:noFill/>
        </p:spPr>
        <p:txBody>
          <a:bodyPr wrap="square" rtlCol="0">
            <a:spAutoFit/>
          </a:bodyPr>
          <a:lstStyle/>
          <a:p>
            <a:pPr algn="ctr"/>
            <a:r>
              <a:rPr lang="en-GB" dirty="0">
                <a:solidFill>
                  <a:schemeClr val="bg1">
                    <a:lumMod val="50000"/>
                  </a:schemeClr>
                </a:solidFill>
              </a:rPr>
              <a:t>Promoters</a:t>
            </a:r>
          </a:p>
        </p:txBody>
      </p:sp>
      <p:sp>
        <p:nvSpPr>
          <p:cNvPr id="31" name="TextBox 30">
            <a:extLst>
              <a:ext uri="{FF2B5EF4-FFF2-40B4-BE49-F238E27FC236}">
                <a16:creationId xmlns:a16="http://schemas.microsoft.com/office/drawing/2014/main" id="{026821F9-5082-4786-8A23-820EB9619A17}"/>
              </a:ext>
            </a:extLst>
          </p:cNvPr>
          <p:cNvSpPr txBox="1"/>
          <p:nvPr/>
        </p:nvSpPr>
        <p:spPr>
          <a:xfrm>
            <a:off x="6492937" y="4307109"/>
            <a:ext cx="1792637" cy="261610"/>
          </a:xfrm>
          <a:prstGeom prst="rect">
            <a:avLst/>
          </a:prstGeom>
          <a:noFill/>
        </p:spPr>
        <p:txBody>
          <a:bodyPr wrap="square" rtlCol="0">
            <a:spAutoFit/>
          </a:bodyPr>
          <a:lstStyle/>
          <a:p>
            <a:pPr algn="ctr"/>
            <a:r>
              <a:rPr lang="en-GB" sz="1100" dirty="0">
                <a:solidFill>
                  <a:schemeClr val="bg1">
                    <a:lumMod val="50000"/>
                  </a:schemeClr>
                </a:solidFill>
              </a:rPr>
              <a:t>Agree / Strongly Agree</a:t>
            </a:r>
          </a:p>
        </p:txBody>
      </p:sp>
      <p:sp>
        <p:nvSpPr>
          <p:cNvPr id="34" name="Rectangle 33">
            <a:extLst>
              <a:ext uri="{FF2B5EF4-FFF2-40B4-BE49-F238E27FC236}">
                <a16:creationId xmlns:a16="http://schemas.microsoft.com/office/drawing/2014/main" id="{4EA1780F-AB3D-4C77-B63D-54E4BC31608A}"/>
              </a:ext>
            </a:extLst>
          </p:cNvPr>
          <p:cNvSpPr/>
          <p:nvPr/>
        </p:nvSpPr>
        <p:spPr>
          <a:xfrm>
            <a:off x="2331767" y="5298536"/>
            <a:ext cx="685800" cy="341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700" dirty="0"/>
              <a:t>Promoters</a:t>
            </a:r>
          </a:p>
        </p:txBody>
      </p:sp>
      <p:sp>
        <p:nvSpPr>
          <p:cNvPr id="35" name="Rectangle 34">
            <a:extLst>
              <a:ext uri="{FF2B5EF4-FFF2-40B4-BE49-F238E27FC236}">
                <a16:creationId xmlns:a16="http://schemas.microsoft.com/office/drawing/2014/main" id="{6C8DE559-8115-43AF-AB3A-C55EABBD0E43}"/>
              </a:ext>
            </a:extLst>
          </p:cNvPr>
          <p:cNvSpPr/>
          <p:nvPr/>
        </p:nvSpPr>
        <p:spPr>
          <a:xfrm>
            <a:off x="3339685" y="5298536"/>
            <a:ext cx="685800" cy="341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700" dirty="0"/>
              <a:t>Detractors</a:t>
            </a:r>
          </a:p>
        </p:txBody>
      </p:sp>
      <p:sp>
        <p:nvSpPr>
          <p:cNvPr id="36" name="TextBox 35">
            <a:extLst>
              <a:ext uri="{FF2B5EF4-FFF2-40B4-BE49-F238E27FC236}">
                <a16:creationId xmlns:a16="http://schemas.microsoft.com/office/drawing/2014/main" id="{AA9F8197-CC54-4E87-9F91-D68BABA399B3}"/>
              </a:ext>
            </a:extLst>
          </p:cNvPr>
          <p:cNvSpPr txBox="1"/>
          <p:nvPr/>
        </p:nvSpPr>
        <p:spPr>
          <a:xfrm>
            <a:off x="2956677" y="5172448"/>
            <a:ext cx="440410" cy="523220"/>
          </a:xfrm>
          <a:prstGeom prst="rect">
            <a:avLst/>
          </a:prstGeom>
          <a:noFill/>
        </p:spPr>
        <p:txBody>
          <a:bodyPr wrap="square" rtlCol="0">
            <a:spAutoFit/>
          </a:bodyPr>
          <a:lstStyle/>
          <a:p>
            <a:pPr algn="ctr"/>
            <a:r>
              <a:rPr lang="en-GB" sz="2800" b="1" dirty="0"/>
              <a:t>-</a:t>
            </a:r>
          </a:p>
        </p:txBody>
      </p:sp>
      <p:sp>
        <p:nvSpPr>
          <p:cNvPr id="42" name="TextBox 41">
            <a:extLst>
              <a:ext uri="{FF2B5EF4-FFF2-40B4-BE49-F238E27FC236}">
                <a16:creationId xmlns:a16="http://schemas.microsoft.com/office/drawing/2014/main" id="{3335FBC9-E491-4E62-A0E4-DE6CEE94E7DF}"/>
              </a:ext>
            </a:extLst>
          </p:cNvPr>
          <p:cNvSpPr txBox="1"/>
          <p:nvPr/>
        </p:nvSpPr>
        <p:spPr>
          <a:xfrm>
            <a:off x="5042519" y="5172448"/>
            <a:ext cx="440410" cy="523220"/>
          </a:xfrm>
          <a:prstGeom prst="rect">
            <a:avLst/>
          </a:prstGeom>
          <a:noFill/>
        </p:spPr>
        <p:txBody>
          <a:bodyPr wrap="square" rtlCol="0">
            <a:spAutoFit/>
          </a:bodyPr>
          <a:lstStyle/>
          <a:p>
            <a:pPr algn="ctr"/>
            <a:r>
              <a:rPr lang="en-GB" sz="2800" b="1" dirty="0"/>
              <a:t>=</a:t>
            </a:r>
          </a:p>
        </p:txBody>
      </p:sp>
      <p:sp>
        <p:nvSpPr>
          <p:cNvPr id="44" name="Rectangle 43">
            <a:extLst>
              <a:ext uri="{FF2B5EF4-FFF2-40B4-BE49-F238E27FC236}">
                <a16:creationId xmlns:a16="http://schemas.microsoft.com/office/drawing/2014/main" id="{134B2260-6B55-45D2-8D0C-54CF355B71B1}"/>
              </a:ext>
            </a:extLst>
          </p:cNvPr>
          <p:cNvSpPr/>
          <p:nvPr/>
        </p:nvSpPr>
        <p:spPr>
          <a:xfrm>
            <a:off x="9174029" y="5192024"/>
            <a:ext cx="637260" cy="434434"/>
          </a:xfrm>
          <a:prstGeom prst="rect">
            <a:avLst/>
          </a:pr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Calibri"/>
                <a:ea typeface="+mn-ea"/>
                <a:cs typeface="+mn-cs"/>
              </a:rPr>
              <a:t>-</a:t>
            </a:r>
            <a:r>
              <a:rPr lang="en-GB" sz="800" dirty="0">
                <a:solidFill>
                  <a:schemeClr val="tx1"/>
                </a:solidFill>
                <a:latin typeface="Calibri"/>
              </a:rPr>
              <a:t>50</a:t>
            </a:r>
            <a:endParaRPr kumimoji="0" lang="en-GB" sz="800" b="0" i="0" u="none" strike="noStrike" kern="1200" cap="none" spc="0" normalizeH="0" baseline="0" noProof="0" dirty="0">
              <a:ln>
                <a:noFill/>
              </a:ln>
              <a:solidFill>
                <a:schemeClr val="tx1"/>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800" dirty="0">
                <a:solidFill>
                  <a:schemeClr val="tx1"/>
                </a:solidFill>
                <a:latin typeface="Calibri"/>
              </a:rPr>
              <a:t>Terrible</a:t>
            </a:r>
            <a:endParaRPr kumimoji="0" lang="en-GB" sz="800" b="0" i="0" u="none" strike="noStrike" kern="1200" cap="none" spc="0" normalizeH="0" baseline="0" noProof="0" dirty="0">
              <a:ln>
                <a:noFill/>
              </a:ln>
              <a:solidFill>
                <a:schemeClr val="tx1"/>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834A582A-BBC6-41F5-AFEA-D896B83DFE4E}"/>
              </a:ext>
            </a:extLst>
          </p:cNvPr>
          <p:cNvSpPr/>
          <p:nvPr/>
        </p:nvSpPr>
        <p:spPr>
          <a:xfrm>
            <a:off x="8506234" y="5195186"/>
            <a:ext cx="637260" cy="434434"/>
          </a:xfrm>
          <a:prstGeom prst="rect">
            <a:avLst/>
          </a:prstGeom>
          <a:solidFill>
            <a:schemeClr val="accent1">
              <a:lumMod val="40000"/>
              <a:lumOff val="60000"/>
            </a:schemeClr>
          </a:solid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defRPr/>
            </a:pPr>
            <a:r>
              <a:rPr kumimoji="0" lang="en-GB" sz="700" b="0" i="0" u="none" strike="noStrike" kern="1200" cap="none" spc="0" normalizeH="0" baseline="0" noProof="0" dirty="0">
                <a:ln>
                  <a:noFill/>
                </a:ln>
                <a:solidFill>
                  <a:schemeClr val="tx1"/>
                </a:solidFill>
                <a:effectLst/>
                <a:uLnTx/>
                <a:uFillTx/>
                <a:latin typeface="Calibri"/>
                <a:ea typeface="+mn-ea"/>
                <a:cs typeface="+mn-cs"/>
              </a:rPr>
              <a:t>-21</a:t>
            </a:r>
            <a:r>
              <a:rPr lang="en-GB" sz="700" dirty="0">
                <a:solidFill>
                  <a:schemeClr val="tx1"/>
                </a:solidFill>
                <a:latin typeface="Calibri"/>
              </a:rPr>
              <a:t> - </a:t>
            </a:r>
            <a:r>
              <a:rPr kumimoji="0" lang="en-GB" sz="700" b="0" i="0" u="none" strike="noStrike" kern="1200" cap="none" spc="0" normalizeH="0" baseline="0" noProof="0" dirty="0">
                <a:ln>
                  <a:noFill/>
                </a:ln>
                <a:solidFill>
                  <a:schemeClr val="tx1"/>
                </a:solidFill>
                <a:effectLst/>
                <a:uLnTx/>
                <a:uFillTx/>
                <a:latin typeface="Calibri"/>
                <a:ea typeface="+mn-ea"/>
                <a:cs typeface="+mn-cs"/>
              </a:rPr>
              <a:t> -50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Calibri"/>
                <a:ea typeface="+mn-ea"/>
                <a:cs typeface="+mn-cs"/>
              </a:rPr>
              <a:t>Very </a:t>
            </a:r>
            <a:r>
              <a:rPr lang="en-GB" sz="800" dirty="0">
                <a:solidFill>
                  <a:schemeClr val="tx1"/>
                </a:solidFill>
                <a:latin typeface="Calibri"/>
              </a:rPr>
              <a:t>Ba</a:t>
            </a:r>
            <a:r>
              <a:rPr kumimoji="0" lang="en-GB" sz="800" b="0" i="0" u="none" strike="noStrike" kern="1200" cap="none" spc="0" normalizeH="0" baseline="0" noProof="0" dirty="0">
                <a:ln>
                  <a:noFill/>
                </a:ln>
                <a:solidFill>
                  <a:schemeClr val="tx1"/>
                </a:solidFill>
                <a:effectLst/>
                <a:uLnTx/>
                <a:uFillTx/>
                <a:latin typeface="Calibri"/>
                <a:ea typeface="+mn-ea"/>
                <a:cs typeface="+mn-cs"/>
              </a:rPr>
              <a:t>d</a:t>
            </a:r>
          </a:p>
        </p:txBody>
      </p:sp>
      <p:sp>
        <p:nvSpPr>
          <p:cNvPr id="46" name="Rectangle 45">
            <a:extLst>
              <a:ext uri="{FF2B5EF4-FFF2-40B4-BE49-F238E27FC236}">
                <a16:creationId xmlns:a16="http://schemas.microsoft.com/office/drawing/2014/main" id="{15599907-990A-40E8-B355-CB7881EDC785}"/>
              </a:ext>
            </a:extLst>
          </p:cNvPr>
          <p:cNvSpPr/>
          <p:nvPr/>
        </p:nvSpPr>
        <p:spPr>
          <a:xfrm>
            <a:off x="5875020" y="5196253"/>
            <a:ext cx="598702" cy="434434"/>
          </a:xfrm>
          <a:prstGeom prst="rect">
            <a:avLst/>
          </a:prstGeom>
          <a:solidFill>
            <a:schemeClr val="accent1">
              <a:lumMod val="50000"/>
            </a:schemeClr>
          </a:solidFill>
          <a:ln>
            <a:solidFill>
              <a:schemeClr val="tx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effectLst/>
                <a:uLnTx/>
                <a:uFillTx/>
                <a:latin typeface="Calibri"/>
                <a:ea typeface="+mn-ea"/>
                <a:cs typeface="+mn-cs"/>
              </a:rPr>
              <a:t>50 - 100</a:t>
            </a:r>
            <a:endParaRPr lang="en-GB" sz="800" b="0" i="0" u="none" strike="noStrike" kern="1200" cap="none" spc="0" normalizeH="0" baseline="0" noProof="0" dirty="0">
              <a:ln>
                <a:noFill/>
              </a:ln>
              <a:effectLst/>
              <a:uLnTx/>
              <a:uFillTx/>
              <a:latin typeface="Calibri"/>
              <a:cs typeface="Calibri"/>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effectLst/>
                <a:uLnTx/>
                <a:uFillTx/>
                <a:latin typeface="Calibri"/>
                <a:ea typeface="+mn-ea"/>
                <a:cs typeface="+mn-cs"/>
              </a:rPr>
              <a:t>Excellent</a:t>
            </a:r>
            <a:endParaRPr lang="en-GB" sz="800" b="0" i="0" u="none" strike="noStrike" kern="1200" cap="none" spc="0" normalizeH="0" baseline="0" noProof="0" dirty="0">
              <a:ln>
                <a:noFill/>
              </a:ln>
              <a:effectLst/>
              <a:uLnTx/>
              <a:uFillTx/>
              <a:latin typeface="Calibri"/>
              <a:cs typeface="Calibri"/>
            </a:endParaRPr>
          </a:p>
        </p:txBody>
      </p:sp>
      <p:sp>
        <p:nvSpPr>
          <p:cNvPr id="47" name="Rectangle 46">
            <a:extLst>
              <a:ext uri="{FF2B5EF4-FFF2-40B4-BE49-F238E27FC236}">
                <a16:creationId xmlns:a16="http://schemas.microsoft.com/office/drawing/2014/main" id="{E2951ADD-192B-485D-B03A-BC729EFCC2FB}"/>
              </a:ext>
            </a:extLst>
          </p:cNvPr>
          <p:cNvSpPr/>
          <p:nvPr/>
        </p:nvSpPr>
        <p:spPr>
          <a:xfrm>
            <a:off x="7174800" y="5195671"/>
            <a:ext cx="637260" cy="434434"/>
          </a:xfrm>
          <a:prstGeom prst="rect">
            <a:avLst/>
          </a:prstGeom>
          <a:solidFill>
            <a:schemeClr val="accent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800" dirty="0">
                <a:latin typeface="Calibri"/>
              </a:rPr>
              <a:t>0-20</a:t>
            </a:r>
            <a:endParaRPr kumimoji="0" lang="en-GB" sz="800" b="0" i="0" u="none" strike="noStrike" kern="1200" cap="none" spc="0" normalizeH="0" baseline="0" noProof="0" dirty="0">
              <a:ln>
                <a:noFill/>
              </a:ln>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white"/>
                </a:solidFill>
                <a:effectLst/>
                <a:uLnTx/>
                <a:uFillTx/>
                <a:latin typeface="Calibri"/>
                <a:ea typeface="+mn-ea"/>
                <a:cs typeface="+mn-cs"/>
              </a:rPr>
              <a:t>Good</a:t>
            </a:r>
          </a:p>
        </p:txBody>
      </p:sp>
      <p:sp>
        <p:nvSpPr>
          <p:cNvPr id="48" name="Rectangle 47">
            <a:extLst>
              <a:ext uri="{FF2B5EF4-FFF2-40B4-BE49-F238E27FC236}">
                <a16:creationId xmlns:a16="http://schemas.microsoft.com/office/drawing/2014/main" id="{E50FE26B-62AB-43D8-8216-7785FA466241}"/>
              </a:ext>
            </a:extLst>
          </p:cNvPr>
          <p:cNvSpPr/>
          <p:nvPr/>
        </p:nvSpPr>
        <p:spPr>
          <a:xfrm>
            <a:off x="6505847" y="5195758"/>
            <a:ext cx="637260" cy="434434"/>
          </a:xfrm>
          <a:prstGeom prst="rect">
            <a:avLst/>
          </a:prstGeom>
          <a:solidFill>
            <a:schemeClr val="accent1">
              <a:lumMod val="75000"/>
            </a:schemeClr>
          </a:solidFill>
          <a:ln>
            <a:solidFill>
              <a:schemeClr val="tx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700" dirty="0">
                <a:latin typeface="Calibri"/>
              </a:rPr>
              <a:t>21-50</a:t>
            </a:r>
            <a:endParaRPr kumimoji="0" lang="en-GB" sz="7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Very Good</a:t>
            </a:r>
          </a:p>
        </p:txBody>
      </p:sp>
      <p:sp>
        <p:nvSpPr>
          <p:cNvPr id="49" name="Rectangle 48">
            <a:extLst>
              <a:ext uri="{FF2B5EF4-FFF2-40B4-BE49-F238E27FC236}">
                <a16:creationId xmlns:a16="http://schemas.microsoft.com/office/drawing/2014/main" id="{1519C957-2302-4AD0-9FE1-2C692C1B86D9}"/>
              </a:ext>
            </a:extLst>
          </p:cNvPr>
          <p:cNvSpPr/>
          <p:nvPr/>
        </p:nvSpPr>
        <p:spPr>
          <a:xfrm>
            <a:off x="7842595" y="5195758"/>
            <a:ext cx="637260" cy="434434"/>
          </a:xfrm>
          <a:prstGeom prst="rect">
            <a:avLst/>
          </a:prstGeom>
          <a:solidFill>
            <a:schemeClr val="accent1">
              <a:lumMod val="60000"/>
              <a:lumOff val="40000"/>
            </a:schemeClr>
          </a:solid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defRPr/>
            </a:pPr>
            <a:r>
              <a:rPr kumimoji="0" lang="en-GB" sz="800" b="0" i="0" u="none" strike="noStrike" kern="1200" cap="none" spc="0" normalizeH="0" baseline="0" noProof="0" dirty="0">
                <a:ln>
                  <a:noFill/>
                </a:ln>
                <a:solidFill>
                  <a:schemeClr val="tx1"/>
                </a:solidFill>
                <a:effectLst/>
                <a:uLnTx/>
                <a:uFillTx/>
                <a:latin typeface="Calibri"/>
                <a:ea typeface="+mn-ea"/>
                <a:cs typeface="+mn-cs"/>
              </a:rPr>
              <a:t>-</a:t>
            </a:r>
            <a:r>
              <a:rPr lang="en-GB" sz="800" dirty="0">
                <a:solidFill>
                  <a:schemeClr val="tx1"/>
                </a:solidFill>
                <a:latin typeface="Calibri"/>
              </a:rPr>
              <a:t>0 - -20</a:t>
            </a:r>
            <a:endParaRPr kumimoji="0" lang="en-GB" sz="800" b="0" i="0" u="none" strike="noStrike" kern="1200" cap="none" spc="0" normalizeH="0" baseline="0" noProof="0" dirty="0">
              <a:ln>
                <a:noFill/>
              </a:ln>
              <a:solidFill>
                <a:schemeClr val="tx1"/>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800" dirty="0">
                <a:solidFill>
                  <a:schemeClr val="tx1"/>
                </a:solidFill>
                <a:latin typeface="Calibri"/>
              </a:rPr>
              <a:t>Bad</a:t>
            </a:r>
            <a:endParaRPr kumimoji="0" lang="en-GB" sz="800" b="0" i="0" u="none" strike="noStrike" kern="1200" cap="none" spc="0" normalizeH="0" baseline="0" noProof="0" dirty="0">
              <a:ln>
                <a:noFill/>
              </a:ln>
              <a:solidFill>
                <a:schemeClr val="tx1"/>
              </a:solidFill>
              <a:effectLst/>
              <a:uLnTx/>
              <a:uFillTx/>
              <a:latin typeface="Calibri"/>
              <a:ea typeface="+mn-ea"/>
              <a:cs typeface="+mn-cs"/>
            </a:endParaRPr>
          </a:p>
        </p:txBody>
      </p:sp>
      <p:sp>
        <p:nvSpPr>
          <p:cNvPr id="2" name="TextBox 1">
            <a:extLst>
              <a:ext uri="{FF2B5EF4-FFF2-40B4-BE49-F238E27FC236}">
                <a16:creationId xmlns:a16="http://schemas.microsoft.com/office/drawing/2014/main" id="{2562FA93-9221-4B1D-BB1D-D8F01D57E61B}"/>
              </a:ext>
            </a:extLst>
          </p:cNvPr>
          <p:cNvSpPr txBox="1"/>
          <p:nvPr/>
        </p:nvSpPr>
        <p:spPr>
          <a:xfrm>
            <a:off x="5302853" y="5309667"/>
            <a:ext cx="644236" cy="276999"/>
          </a:xfrm>
          <a:prstGeom prst="rect">
            <a:avLst/>
          </a:prstGeom>
          <a:noFill/>
        </p:spPr>
        <p:txBody>
          <a:bodyPr wrap="square" rtlCol="0">
            <a:spAutoFit/>
          </a:bodyPr>
          <a:lstStyle/>
          <a:p>
            <a:pPr algn="ctr"/>
            <a:r>
              <a:rPr lang="en-GB" sz="1200" i="1" dirty="0"/>
              <a:t>(Score)</a:t>
            </a:r>
          </a:p>
        </p:txBody>
      </p:sp>
      <p:sp>
        <p:nvSpPr>
          <p:cNvPr id="3" name="Rectangle 2">
            <a:extLst>
              <a:ext uri="{FF2B5EF4-FFF2-40B4-BE49-F238E27FC236}">
                <a16:creationId xmlns:a16="http://schemas.microsoft.com/office/drawing/2014/main" id="{CD7EF56E-B61F-045E-18B8-B11699343933}"/>
              </a:ext>
            </a:extLst>
          </p:cNvPr>
          <p:cNvSpPr/>
          <p:nvPr/>
        </p:nvSpPr>
        <p:spPr>
          <a:xfrm>
            <a:off x="4376759" y="5298536"/>
            <a:ext cx="685800" cy="341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700" dirty="0"/>
              <a:t>Total Responses</a:t>
            </a:r>
          </a:p>
        </p:txBody>
      </p:sp>
      <p:sp>
        <p:nvSpPr>
          <p:cNvPr id="11" name="TextBox 10">
            <a:extLst>
              <a:ext uri="{FF2B5EF4-FFF2-40B4-BE49-F238E27FC236}">
                <a16:creationId xmlns:a16="http://schemas.microsoft.com/office/drawing/2014/main" id="{D62A17A1-684E-408F-65C5-2D23C6A1DF0B}"/>
              </a:ext>
            </a:extLst>
          </p:cNvPr>
          <p:cNvSpPr txBox="1"/>
          <p:nvPr/>
        </p:nvSpPr>
        <p:spPr>
          <a:xfrm>
            <a:off x="3995027" y="5268767"/>
            <a:ext cx="440410" cy="400110"/>
          </a:xfrm>
          <a:prstGeom prst="rect">
            <a:avLst/>
          </a:prstGeom>
          <a:noFill/>
        </p:spPr>
        <p:txBody>
          <a:bodyPr wrap="square" rtlCol="0">
            <a:spAutoFit/>
          </a:bodyPr>
          <a:lstStyle/>
          <a:p>
            <a:pPr algn="ctr"/>
            <a:r>
              <a:rPr lang="en-GB" sz="2000" b="1" dirty="0"/>
              <a:t>/</a:t>
            </a:r>
          </a:p>
        </p:txBody>
      </p:sp>
    </p:spTree>
    <p:extLst>
      <p:ext uri="{BB962C8B-B14F-4D97-AF65-F5344CB8AC3E}">
        <p14:creationId xmlns:p14="http://schemas.microsoft.com/office/powerpoint/2010/main" val="285084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3000" b="-3000"/>
          </a:stretch>
        </a:blipFill>
        <a:effectLst/>
      </p:bgPr>
    </p:bg>
    <p:spTree>
      <p:nvGrpSpPr>
        <p:cNvPr id="1" name=""/>
        <p:cNvGrpSpPr/>
        <p:nvPr/>
      </p:nvGrpSpPr>
      <p:grpSpPr>
        <a:xfrm>
          <a:off x="0" y="0"/>
          <a:ext cx="0" cy="0"/>
          <a:chOff x="0" y="0"/>
          <a:chExt cx="0" cy="0"/>
        </a:xfrm>
      </p:grpSpPr>
      <p:grpSp>
        <p:nvGrpSpPr>
          <p:cNvPr id="11" name="object 11"/>
          <p:cNvGrpSpPr/>
          <p:nvPr/>
        </p:nvGrpSpPr>
        <p:grpSpPr>
          <a:xfrm>
            <a:off x="1701046" y="6429100"/>
            <a:ext cx="10345012" cy="238645"/>
            <a:chOff x="2465997" y="9959530"/>
            <a:chExt cx="12654280" cy="372110"/>
          </a:xfrm>
        </p:grpSpPr>
        <p:sp>
          <p:nvSpPr>
            <p:cNvPr id="12" name="object 12"/>
            <p:cNvSpPr/>
            <p:nvPr/>
          </p:nvSpPr>
          <p:spPr>
            <a:xfrm>
              <a:off x="2465997" y="9959530"/>
              <a:ext cx="12276455" cy="372110"/>
            </a:xfrm>
            <a:custGeom>
              <a:avLst/>
              <a:gdLst/>
              <a:ahLst/>
              <a:cxnLst/>
              <a:rect l="l" t="t" r="r" b="b"/>
              <a:pathLst>
                <a:path w="12276455" h="372109">
                  <a:moveTo>
                    <a:pt x="12275997" y="0"/>
                  </a:moveTo>
                  <a:lnTo>
                    <a:pt x="0" y="0"/>
                  </a:lnTo>
                  <a:lnTo>
                    <a:pt x="0" y="371995"/>
                  </a:lnTo>
                  <a:lnTo>
                    <a:pt x="12275997" y="371995"/>
                  </a:lnTo>
                  <a:lnTo>
                    <a:pt x="12275997" y="0"/>
                  </a:lnTo>
                  <a:close/>
                </a:path>
              </a:pathLst>
            </a:custGeom>
            <a:solidFill>
              <a:srgbClr val="002D62"/>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3" name="object 13"/>
            <p:cNvSpPr/>
            <p:nvPr/>
          </p:nvSpPr>
          <p:spPr>
            <a:xfrm>
              <a:off x="14742007" y="9959543"/>
              <a:ext cx="378460" cy="372110"/>
            </a:xfrm>
            <a:custGeom>
              <a:avLst/>
              <a:gdLst/>
              <a:ahLst/>
              <a:cxnLst/>
              <a:rect l="l" t="t" r="r" b="b"/>
              <a:pathLst>
                <a:path w="378459" h="372109">
                  <a:moveTo>
                    <a:pt x="378002" y="0"/>
                  </a:moveTo>
                  <a:lnTo>
                    <a:pt x="0" y="0"/>
                  </a:lnTo>
                  <a:lnTo>
                    <a:pt x="0" y="371982"/>
                  </a:lnTo>
                  <a:lnTo>
                    <a:pt x="378002" y="371982"/>
                  </a:lnTo>
                  <a:lnTo>
                    <a:pt x="378002" y="0"/>
                  </a:lnTo>
                  <a:close/>
                </a:path>
              </a:pathLst>
            </a:custGeom>
            <a:solidFill>
              <a:srgbClr val="0093D0"/>
            </a:solidFill>
          </p:spPr>
          <p:txBody>
            <a:bodyPr wrap="square" lIns="0" tIns="0" rIns="0" bIns="0" rtlCol="0"/>
            <a:lstStyle/>
            <a:p>
              <a:pPr marL="0" marR="0" lvl="0" indent="0" algn="l" defTabSz="586405" rtl="0" eaLnBrk="1" fontAlgn="auto" latinLnBrk="0" hangingPunct="1">
                <a:lnSpc>
                  <a:spcPct val="100000"/>
                </a:lnSpc>
                <a:spcBef>
                  <a:spcPts val="0"/>
                </a:spcBef>
                <a:spcAft>
                  <a:spcPts val="0"/>
                </a:spcAft>
                <a:buClrTx/>
                <a:buSzTx/>
                <a:buFontTx/>
                <a:buNone/>
                <a:tabLst/>
                <a:defRPr/>
              </a:pPr>
              <a:endParaRPr kumimoji="0" sz="1154" b="0" i="0" u="none" strike="noStrike" kern="0" cap="none" spc="0" normalizeH="0" baseline="0" noProof="0" dirty="0">
                <a:ln>
                  <a:noFill/>
                </a:ln>
                <a:solidFill>
                  <a:sysClr val="windowText" lastClr="000000"/>
                </a:solidFill>
                <a:effectLst/>
                <a:uLnTx/>
                <a:uFillTx/>
                <a:latin typeface="Calibri"/>
                <a:ea typeface="+mn-ea"/>
                <a:cs typeface="+mn-cs"/>
              </a:endParaRPr>
            </a:p>
          </p:txBody>
        </p:sp>
      </p:grpSp>
      <p:sp>
        <p:nvSpPr>
          <p:cNvPr id="14" name="object 14"/>
          <p:cNvSpPr txBox="1"/>
          <p:nvPr/>
        </p:nvSpPr>
        <p:spPr>
          <a:xfrm>
            <a:off x="11816582" y="6475220"/>
            <a:ext cx="149865" cy="146404"/>
          </a:xfrm>
          <a:prstGeom prst="rect">
            <a:avLst/>
          </a:prstGeom>
        </p:spPr>
        <p:txBody>
          <a:bodyPr vert="horz" wrap="square" lIns="0" tIns="8145" rIns="0" bIns="0" rtlCol="0">
            <a:spAutoFit/>
          </a:body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898" b="1" i="0" u="none" strike="noStrike" kern="0" cap="none" spc="-16" normalizeH="0" baseline="0" noProof="0" dirty="0">
                <a:ln>
                  <a:noFill/>
                </a:ln>
                <a:solidFill>
                  <a:srgbClr val="FFFFFF"/>
                </a:solidFill>
                <a:effectLst/>
                <a:uLnTx/>
                <a:uFillTx/>
                <a:latin typeface="Helvetica"/>
                <a:ea typeface="+mn-ea"/>
                <a:cs typeface="Arial" panose="020B0604020202020204" pitchFamily="34" charset="0"/>
              </a:rPr>
              <a:t>01</a:t>
            </a:r>
            <a:endParaRPr kumimoji="0" sz="898" b="0" i="0" u="none" strike="noStrike" kern="0" cap="none" spc="0" normalizeH="0" baseline="0" noProof="0" dirty="0">
              <a:ln>
                <a:noFill/>
              </a:ln>
              <a:solidFill>
                <a:sysClr val="windowText" lastClr="000000"/>
              </a:solidFill>
              <a:effectLst/>
              <a:uLnTx/>
              <a:uFillTx/>
              <a:latin typeface="Helvetica"/>
              <a:ea typeface="+mn-ea"/>
              <a:cs typeface="Arial" panose="020B0604020202020204" pitchFamily="34" charset="0"/>
            </a:endParaRPr>
          </a:p>
        </p:txBody>
      </p:sp>
      <p:sp>
        <p:nvSpPr>
          <p:cNvPr id="26" name="object 9">
            <a:extLst>
              <a:ext uri="{FF2B5EF4-FFF2-40B4-BE49-F238E27FC236}">
                <a16:creationId xmlns:a16="http://schemas.microsoft.com/office/drawing/2014/main" id="{63535950-A8D4-19A4-2C6D-C6299DEB2285}"/>
              </a:ext>
            </a:extLst>
          </p:cNvPr>
          <p:cNvSpPr txBox="1">
            <a:spLocks/>
          </p:cNvSpPr>
          <p:nvPr/>
        </p:nvSpPr>
        <p:spPr>
          <a:xfrm>
            <a:off x="80492" y="36518"/>
            <a:ext cx="3863728" cy="245084"/>
          </a:xfrm>
          <a:prstGeom prst="rect">
            <a:avLst/>
          </a:prstGeom>
        </p:spPr>
        <p:txBody>
          <a:bodyPr vert="horz" wrap="square" lIns="0" tIns="8145" rIns="0" bIns="0" rtlCol="0">
            <a:spAutoFit/>
          </a:bodyPr>
          <a:lstStyle>
            <a:lvl1pPr>
              <a:defRPr sz="4300" b="1" i="0">
                <a:solidFill>
                  <a:schemeClr val="bg1"/>
                </a:solidFill>
                <a:latin typeface="Helvetica"/>
                <a:ea typeface="+mj-ea"/>
                <a:cs typeface="Helvetica"/>
              </a:defRPr>
            </a:lvl1pPr>
          </a:lstStyle>
          <a:p>
            <a:pPr marL="8145" marR="0" lvl="0" indent="0" algn="l" defTabSz="586405" rtl="0" eaLnBrk="1" fontAlgn="auto" latinLnBrk="0" hangingPunct="1">
              <a:lnSpc>
                <a:spcPct val="100000"/>
              </a:lnSpc>
              <a:spcBef>
                <a:spcPts val="64"/>
              </a:spcBef>
              <a:spcAft>
                <a:spcPts val="0"/>
              </a:spcAft>
              <a:buClrTx/>
              <a:buSzTx/>
              <a:buFontTx/>
              <a:buNone/>
              <a:tabLst/>
              <a:defRPr/>
            </a:pPr>
            <a:r>
              <a:rPr kumimoji="0" lang="en-GB" sz="1539" b="0" i="0" u="none" strike="noStrike" kern="0" cap="none" spc="0" normalizeH="0" baseline="0" noProof="0" dirty="0">
                <a:ln>
                  <a:noFill/>
                </a:ln>
                <a:solidFill>
                  <a:srgbClr val="1F497D">
                    <a:lumMod val="75000"/>
                  </a:srgbClr>
                </a:solidFill>
                <a:effectLst/>
                <a:uLnTx/>
                <a:uFillTx/>
                <a:latin typeface="Arial" panose="020B0604020202020204" pitchFamily="34" charset="0"/>
                <a:ea typeface="+mj-ea"/>
                <a:cs typeface="Arial" panose="020B0604020202020204" pitchFamily="34" charset="0"/>
              </a:rPr>
              <a:t>How is the score made up?</a:t>
            </a:r>
          </a:p>
        </p:txBody>
      </p:sp>
      <p:pic>
        <p:nvPicPr>
          <p:cNvPr id="8" name="Picture 7" descr="Text&#10;&#10;Description automatically generated with low confidence">
            <a:extLst>
              <a:ext uri="{FF2B5EF4-FFF2-40B4-BE49-F238E27FC236}">
                <a16:creationId xmlns:a16="http://schemas.microsoft.com/office/drawing/2014/main" id="{0FE1608E-740B-4101-B630-4B28C75CC8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6" y="6331204"/>
            <a:ext cx="1629130" cy="434435"/>
          </a:xfrm>
          <a:prstGeom prst="rect">
            <a:avLst/>
          </a:prstGeom>
        </p:spPr>
      </p:pic>
      <p:cxnSp>
        <p:nvCxnSpPr>
          <p:cNvPr id="3" name="Straight Connector 2">
            <a:extLst>
              <a:ext uri="{FF2B5EF4-FFF2-40B4-BE49-F238E27FC236}">
                <a16:creationId xmlns:a16="http://schemas.microsoft.com/office/drawing/2014/main" id="{AA2CF6EC-C047-40B4-BD82-117D7D084F34}"/>
              </a:ext>
            </a:extLst>
          </p:cNvPr>
          <p:cNvCxnSpPr/>
          <p:nvPr/>
        </p:nvCxnSpPr>
        <p:spPr>
          <a:xfrm>
            <a:off x="80492" y="340963"/>
            <a:ext cx="1174384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629973D9-34CB-71C4-3CB0-4E4D0014AD7D}"/>
              </a:ext>
            </a:extLst>
          </p:cNvPr>
          <p:cNvGraphicFramePr>
            <a:graphicFrameLocks/>
          </p:cNvGraphicFramePr>
          <p:nvPr>
            <p:extLst>
              <p:ext uri="{D42A27DB-BD31-4B8C-83A1-F6EECF244321}">
                <p14:modId xmlns:p14="http://schemas.microsoft.com/office/powerpoint/2010/main" val="11611319"/>
              </p:ext>
            </p:extLst>
          </p:nvPr>
        </p:nvGraphicFramePr>
        <p:xfrm>
          <a:off x="636261" y="1477737"/>
          <a:ext cx="10156925" cy="409283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26790176"/>
      </p:ext>
    </p:extLst>
  </p:cSld>
  <p:clrMapOvr>
    <a:masterClrMapping/>
  </p:clrMapOvr>
</p:sld>
</file>

<file path=ppt/theme/theme1.xml><?xml version="1.0" encoding="utf-8"?>
<a:theme xmlns:a="http://schemas.openxmlformats.org/drawingml/2006/main" name="SLC 2018 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B4B7258-BE26-4E69-BDD6-64ECFA4CED68}" vid="{E2DC31AE-C24E-404A-873B-C314B770B4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8064ff9-80fb-4eb2-9247-efc4c5195206">
      <Terms xmlns="http://schemas.microsoft.com/office/infopath/2007/PartnerControls"/>
    </lcf76f155ced4ddcb4097134ff3c332f>
    <TaxCatchAll xmlns="17a07fa1-6585-4d3a-9d23-27c2d67f152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821DA1CFC33F408D9F0773E626C5E9" ma:contentTypeVersion="16" ma:contentTypeDescription="Create a new document." ma:contentTypeScope="" ma:versionID="3a0c5f01ce4ad4538c39301baad2f9a4">
  <xsd:schema xmlns:xsd="http://www.w3.org/2001/XMLSchema" xmlns:xs="http://www.w3.org/2001/XMLSchema" xmlns:p="http://schemas.microsoft.com/office/2006/metadata/properties" xmlns:ns2="17a07fa1-6585-4d3a-9d23-27c2d67f1525" xmlns:ns3="08064ff9-80fb-4eb2-9247-efc4c5195206" targetNamespace="http://schemas.microsoft.com/office/2006/metadata/properties" ma:root="true" ma:fieldsID="776e069fe06390675be54398ac5fb531" ns2:_="" ns3:_="">
    <xsd:import namespace="17a07fa1-6585-4d3a-9d23-27c2d67f1525"/>
    <xsd:import namespace="08064ff9-80fb-4eb2-9247-efc4c519520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07fa1-6585-4d3a-9d23-27c2d67f15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1a2f351-b7ff-4be9-94c6-ed7ad9d1cd03}" ma:internalName="TaxCatchAll" ma:showField="CatchAllData" ma:web="17a07fa1-6585-4d3a-9d23-27c2d67f152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8064ff9-80fb-4eb2-9247-efc4c519520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6ae5480-f18b-45e3-93b3-e040ae2ff3f6"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240380-5987-4FC1-BC68-79489AD4056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8064ff9-80fb-4eb2-9247-efc4c5195206"/>
    <ds:schemaRef ds:uri="17a07fa1-6585-4d3a-9d23-27c2d67f1525"/>
    <ds:schemaRef ds:uri="http://www.w3.org/XML/1998/namespace"/>
    <ds:schemaRef ds:uri="http://purl.org/dc/dcmitype/"/>
  </ds:schemaRefs>
</ds:datastoreItem>
</file>

<file path=customXml/itemProps2.xml><?xml version="1.0" encoding="utf-8"?>
<ds:datastoreItem xmlns:ds="http://schemas.openxmlformats.org/officeDocument/2006/customXml" ds:itemID="{0B0B6700-816F-4E1D-BB04-719647B4BC02}">
  <ds:schemaRefs>
    <ds:schemaRef ds:uri="08064ff9-80fb-4eb2-9247-efc4c5195206"/>
    <ds:schemaRef ds:uri="17a07fa1-6585-4d3a-9d23-27c2d67f15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02B7DD-AD17-4EBF-ADF1-13E463311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 SMPA 16x9 Template v2</Template>
  <TotalTime>6427</TotalTime>
  <Words>2725</Words>
  <Application>Microsoft Office PowerPoint</Application>
  <PresentationFormat>Widescreen</PresentationFormat>
  <Paragraphs>428</Paragraphs>
  <Slides>24</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Century Gothic</vt:lpstr>
      <vt:lpstr>Helvetica</vt:lpstr>
      <vt:lpstr>Helvetica Light</vt:lpstr>
      <vt:lpstr>Wingdings</vt:lpstr>
      <vt:lpstr>SLC 2018 template</vt:lpstr>
      <vt:lpstr>Office Theme</vt:lpstr>
      <vt:lpstr>Engagement Survey Introduction and Engagement Score</vt:lpstr>
      <vt:lpstr>Engagement Survey Introduction and Engagement Score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Engagement Survey Executive Summary  Level 1 Analysis</vt:lpstr>
      <vt:lpstr>PowerPoint Presentation</vt:lpstr>
      <vt:lpstr>PowerPoint Presentation</vt:lpstr>
      <vt:lpstr>PowerPoint Presentation</vt:lpstr>
      <vt:lpstr>Engagement Survey Results Breakdown  Level 2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Neelam Sheemar</dc:creator>
  <cp:lastModifiedBy>Nigel</cp:lastModifiedBy>
  <cp:revision>12</cp:revision>
  <cp:lastPrinted>2022-05-12T09:46:55Z</cp:lastPrinted>
  <dcterms:created xsi:type="dcterms:W3CDTF">2020-11-01T20:09:00Z</dcterms:created>
  <dcterms:modified xsi:type="dcterms:W3CDTF">2023-03-29T20:13:54Z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0x01010033821DA1CFC33F408D9F0773E626C5E9</vt:lpwstr>
  </property>
  <property fmtid="{D5CDD505-2E9C-101B-9397-08002B2CF9AE}" pid="3" name="MSIP_Label_e9d746c0-3369-42be-bf83-6862f3f56ae7_Enabled">
    <vt:lpwstr>true</vt:lpwstr>
  </property>
  <property fmtid="{D5CDD505-2E9C-101B-9397-08002B2CF9AE}" pid="4" name="MSIP_Label_e9d746c0-3369-42be-bf83-6862f3f56ae7_SetDate">
    <vt:lpwstr>2021-11-09T14:23:13Z</vt:lpwstr>
  </property>
  <property fmtid="{D5CDD505-2E9C-101B-9397-08002B2CF9AE}" pid="5" name="MSIP_Label_e9d746c0-3369-42be-bf83-6862f3f56ae7_Method">
    <vt:lpwstr>Standard</vt:lpwstr>
  </property>
  <property fmtid="{D5CDD505-2E9C-101B-9397-08002B2CF9AE}" pid="6" name="MSIP_Label_e9d746c0-3369-42be-bf83-6862f3f56ae7_Name">
    <vt:lpwstr>Fluor General</vt:lpwstr>
  </property>
  <property fmtid="{D5CDD505-2E9C-101B-9397-08002B2CF9AE}" pid="7" name="MSIP_Label_e9d746c0-3369-42be-bf83-6862f3f56ae7_SiteId">
    <vt:lpwstr>75864cfe-f26d-419c-b69d-c638695b5533</vt:lpwstr>
  </property>
  <property fmtid="{D5CDD505-2E9C-101B-9397-08002B2CF9AE}" pid="8" name="MSIP_Label_e9d746c0-3369-42be-bf83-6862f3f56ae7_ActionId">
    <vt:lpwstr>b4a6f815-d61f-4179-94a2-9d072066804a</vt:lpwstr>
  </property>
  <property fmtid="{D5CDD505-2E9C-101B-9397-08002B2CF9AE}" pid="9" name="MSIP_Label_e9d746c0-3369-42be-bf83-6862f3f56ae7_ContentBits">
    <vt:lpwstr>0</vt:lpwstr>
  </property>
  <property fmtid="{D5CDD505-2E9C-101B-9397-08002B2CF9AE}" pid="10" name="MediaServiceImageTags">
    <vt:lpwstr/>
  </property>
</Properties>
</file>