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56" r:id="rId3"/>
    <p:sldId id="257" r:id="rId4"/>
    <p:sldId id="259" r:id="rId5"/>
    <p:sldId id="260" r:id="rId6"/>
    <p:sldId id="261" r:id="rId7"/>
    <p:sldId id="266" r:id="rId8"/>
    <p:sldId id="268" r:id="rId9"/>
    <p:sldId id="269" r:id="rId10"/>
    <p:sldId id="270" r:id="rId11"/>
    <p:sldId id="271" r:id="rId12"/>
    <p:sldId id="272" r:id="rId13"/>
    <p:sldId id="267" r:id="rId14"/>
  </p:sldIdLst>
  <p:sldSz cx="9144000" cy="6858000" type="screen4x3"/>
  <p:notesSz cx="6742113"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4" d="100"/>
          <a:sy n="74" d="100"/>
        </p:scale>
        <p:origin x="-1452" y="-3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21582" cy="493633"/>
          </a:xfrm>
          <a:prstGeom prst="rect">
            <a:avLst/>
          </a:prstGeom>
        </p:spPr>
        <p:txBody>
          <a:bodyPr vert="horz" lIns="91422" tIns="45711" rIns="91422" bIns="45711" rtlCol="0"/>
          <a:lstStyle>
            <a:lvl1pPr algn="l">
              <a:defRPr sz="1200"/>
            </a:lvl1pPr>
          </a:lstStyle>
          <a:p>
            <a:endParaRPr lang="en-US" dirty="0"/>
          </a:p>
        </p:txBody>
      </p:sp>
      <p:sp>
        <p:nvSpPr>
          <p:cNvPr id="3" name="Date Placeholder 2"/>
          <p:cNvSpPr>
            <a:spLocks noGrp="1"/>
          </p:cNvSpPr>
          <p:nvPr>
            <p:ph type="dt" idx="1"/>
          </p:nvPr>
        </p:nvSpPr>
        <p:spPr>
          <a:xfrm>
            <a:off x="3818971" y="1"/>
            <a:ext cx="2921582" cy="493633"/>
          </a:xfrm>
          <a:prstGeom prst="rect">
            <a:avLst/>
          </a:prstGeom>
        </p:spPr>
        <p:txBody>
          <a:bodyPr vert="horz" lIns="91422" tIns="45711" rIns="91422" bIns="45711" rtlCol="0"/>
          <a:lstStyle>
            <a:lvl1pPr algn="r">
              <a:defRPr sz="1200"/>
            </a:lvl1pPr>
          </a:lstStyle>
          <a:p>
            <a:fld id="{AAD41F3B-82EA-49CD-B00A-1A90F1ADF13E}" type="datetimeFigureOut">
              <a:rPr lang="en-US" smtClean="0"/>
              <a:pPr/>
              <a:t>11/5/2013</a:t>
            </a:fld>
            <a:endParaRPr lang="en-US" dirty="0"/>
          </a:p>
        </p:txBody>
      </p:sp>
      <p:sp>
        <p:nvSpPr>
          <p:cNvPr id="4" name="Slide Image Placeholder 3"/>
          <p:cNvSpPr>
            <a:spLocks noGrp="1" noRot="1" noChangeAspect="1"/>
          </p:cNvSpPr>
          <p:nvPr>
            <p:ph type="sldImg" idx="2"/>
          </p:nvPr>
        </p:nvSpPr>
        <p:spPr>
          <a:xfrm>
            <a:off x="903288" y="739775"/>
            <a:ext cx="4935537" cy="3703638"/>
          </a:xfrm>
          <a:prstGeom prst="rect">
            <a:avLst/>
          </a:prstGeom>
          <a:noFill/>
          <a:ln w="12700">
            <a:solidFill>
              <a:prstClr val="black"/>
            </a:solidFill>
          </a:ln>
        </p:spPr>
        <p:txBody>
          <a:bodyPr vert="horz" lIns="91422" tIns="45711" rIns="91422" bIns="45711" rtlCol="0" anchor="ctr"/>
          <a:lstStyle/>
          <a:p>
            <a:endParaRPr lang="en-US" dirty="0"/>
          </a:p>
        </p:txBody>
      </p:sp>
      <p:sp>
        <p:nvSpPr>
          <p:cNvPr id="5" name="Notes Placeholder 4"/>
          <p:cNvSpPr>
            <a:spLocks noGrp="1"/>
          </p:cNvSpPr>
          <p:nvPr>
            <p:ph type="body" sz="quarter" idx="3"/>
          </p:nvPr>
        </p:nvSpPr>
        <p:spPr>
          <a:xfrm>
            <a:off x="674212" y="4689515"/>
            <a:ext cx="5393690" cy="4442698"/>
          </a:xfrm>
          <a:prstGeom prst="rect">
            <a:avLst/>
          </a:prstGeom>
        </p:spPr>
        <p:txBody>
          <a:bodyPr vert="horz" lIns="91422" tIns="45711" rIns="91422" bIns="4571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7317"/>
            <a:ext cx="2921582" cy="493633"/>
          </a:xfrm>
          <a:prstGeom prst="rect">
            <a:avLst/>
          </a:prstGeom>
        </p:spPr>
        <p:txBody>
          <a:bodyPr vert="horz" lIns="91422" tIns="45711" rIns="91422" bIns="45711"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18971" y="9377317"/>
            <a:ext cx="2921582" cy="493633"/>
          </a:xfrm>
          <a:prstGeom prst="rect">
            <a:avLst/>
          </a:prstGeom>
        </p:spPr>
        <p:txBody>
          <a:bodyPr vert="horz" lIns="91422" tIns="45711" rIns="91422" bIns="45711" rtlCol="0" anchor="b"/>
          <a:lstStyle>
            <a:lvl1pPr algn="r">
              <a:defRPr sz="1200"/>
            </a:lvl1pPr>
          </a:lstStyle>
          <a:p>
            <a:fld id="{CE3AE59D-C34D-46B2-8747-7A9C03A31D3A}" type="slidenum">
              <a:rPr lang="en-US" smtClean="0"/>
              <a:pPr/>
              <a:t>‹#›</a:t>
            </a:fld>
            <a:endParaRPr lang="en-US" dirty="0"/>
          </a:p>
        </p:txBody>
      </p:sp>
    </p:spTree>
    <p:extLst>
      <p:ext uri="{BB962C8B-B14F-4D97-AF65-F5344CB8AC3E}">
        <p14:creationId xmlns:p14="http://schemas.microsoft.com/office/powerpoint/2010/main" xmlns="" val="2916749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3AE59D-C34D-46B2-8747-7A9C03A31D3A}" type="slidenum">
              <a:rPr lang="en-US" smtClean="0"/>
              <a:pPr/>
              <a:t>2</a:t>
            </a:fld>
            <a:endParaRPr lang="en-US" dirty="0"/>
          </a:p>
        </p:txBody>
      </p:sp>
    </p:spTree>
    <p:extLst>
      <p:ext uri="{BB962C8B-B14F-4D97-AF65-F5344CB8AC3E}">
        <p14:creationId xmlns:p14="http://schemas.microsoft.com/office/powerpoint/2010/main" xmlns="" val="3307266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3AE59D-C34D-46B2-8747-7A9C03A31D3A}" type="slidenum">
              <a:rPr lang="en-US" smtClean="0"/>
              <a:pPr/>
              <a:t>3</a:t>
            </a:fld>
            <a:endParaRPr lang="en-US" dirty="0"/>
          </a:p>
        </p:txBody>
      </p:sp>
    </p:spTree>
    <p:extLst>
      <p:ext uri="{BB962C8B-B14F-4D97-AF65-F5344CB8AC3E}">
        <p14:creationId xmlns:p14="http://schemas.microsoft.com/office/powerpoint/2010/main" xmlns="" val="8837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6EB42DF3-A3DD-4EAC-A962-A3165F1DF175}" type="slidenum">
              <a:rPr lang="en-GB" smtClean="0"/>
              <a:pPr/>
              <a:t>8</a:t>
            </a:fld>
            <a:endParaRPr lang="en-GB" smtClean="0"/>
          </a:p>
        </p:txBody>
      </p:sp>
      <p:sp>
        <p:nvSpPr>
          <p:cNvPr id="46083" name="Rectangle 2"/>
          <p:cNvSpPr>
            <a:spLocks noGrp="1" noRot="1" noChangeAspect="1" noChangeArrowheads="1" noTextEdit="1"/>
          </p:cNvSpPr>
          <p:nvPr>
            <p:ph type="sldImg"/>
          </p:nvPr>
        </p:nvSpPr>
        <p:spPr>
          <a:xfrm>
            <a:off x="952500" y="762000"/>
            <a:ext cx="4881563" cy="3660775"/>
          </a:xfrm>
          <a:ln/>
        </p:spPr>
      </p:sp>
      <p:sp>
        <p:nvSpPr>
          <p:cNvPr id="46084" name="Rectangle 3"/>
          <p:cNvSpPr>
            <a:spLocks noGrp="1" noChangeArrowheads="1"/>
          </p:cNvSpPr>
          <p:nvPr>
            <p:ph type="body" idx="1"/>
          </p:nvPr>
        </p:nvSpPr>
        <p:spPr>
          <a:xfrm>
            <a:off x="926018" y="4727131"/>
            <a:ext cx="4935014" cy="4422410"/>
          </a:xfrm>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BF3346-B7A7-43F8-B880-82CA41364DF6}" type="datetimeFigureOut">
              <a:rPr lang="en-US" smtClean="0"/>
              <a:pPr/>
              <a:t>11/5/2013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BA8D00-2CA3-482E-AACB-F6EBF2423DBA}" type="slidenum">
              <a:rPr lang="en-US" smtClean="0"/>
              <a:pPr/>
              <a:t>‹#›</a:t>
            </a:fld>
            <a:endParaRPr lang="en-US" dirty="0"/>
          </a:p>
        </p:txBody>
      </p:sp>
    </p:spTree>
    <p:extLst>
      <p:ext uri="{BB962C8B-B14F-4D97-AF65-F5344CB8AC3E}">
        <p14:creationId xmlns:p14="http://schemas.microsoft.com/office/powerpoint/2010/main" xmlns="" val="3310402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BF3346-B7A7-43F8-B880-82CA41364DF6}" type="datetimeFigureOut">
              <a:rPr lang="en-US" smtClean="0"/>
              <a:pPr/>
              <a:t>11/5/2013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BA8D00-2CA3-482E-AACB-F6EBF2423DBA}" type="slidenum">
              <a:rPr lang="en-US" smtClean="0"/>
              <a:pPr/>
              <a:t>‹#›</a:t>
            </a:fld>
            <a:endParaRPr lang="en-US" dirty="0"/>
          </a:p>
        </p:txBody>
      </p:sp>
    </p:spTree>
    <p:extLst>
      <p:ext uri="{BB962C8B-B14F-4D97-AF65-F5344CB8AC3E}">
        <p14:creationId xmlns:p14="http://schemas.microsoft.com/office/powerpoint/2010/main" xmlns="" val="1772968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BF3346-B7A7-43F8-B880-82CA41364DF6}" type="datetimeFigureOut">
              <a:rPr lang="en-US" smtClean="0"/>
              <a:pPr/>
              <a:t>11/5/2013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BA8D00-2CA3-482E-AACB-F6EBF2423DBA}" type="slidenum">
              <a:rPr lang="en-US" smtClean="0"/>
              <a:pPr/>
              <a:t>‹#›</a:t>
            </a:fld>
            <a:endParaRPr lang="en-US" dirty="0"/>
          </a:p>
        </p:txBody>
      </p:sp>
    </p:spTree>
    <p:extLst>
      <p:ext uri="{BB962C8B-B14F-4D97-AF65-F5344CB8AC3E}">
        <p14:creationId xmlns:p14="http://schemas.microsoft.com/office/powerpoint/2010/main" xmlns="" val="210794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BF3346-B7A7-43F8-B880-82CA41364DF6}" type="datetimeFigureOut">
              <a:rPr lang="en-US" smtClean="0"/>
              <a:pPr/>
              <a:t>11/5/2013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BA8D00-2CA3-482E-AACB-F6EBF2423DBA}" type="slidenum">
              <a:rPr lang="en-US" smtClean="0"/>
              <a:pPr/>
              <a:t>‹#›</a:t>
            </a:fld>
            <a:endParaRPr lang="en-US" dirty="0"/>
          </a:p>
        </p:txBody>
      </p:sp>
    </p:spTree>
    <p:extLst>
      <p:ext uri="{BB962C8B-B14F-4D97-AF65-F5344CB8AC3E}">
        <p14:creationId xmlns:p14="http://schemas.microsoft.com/office/powerpoint/2010/main" xmlns="" val="377506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BF3346-B7A7-43F8-B880-82CA41364DF6}" type="datetimeFigureOut">
              <a:rPr lang="en-US" smtClean="0"/>
              <a:pPr/>
              <a:t>11/5/2013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BA8D00-2CA3-482E-AACB-F6EBF2423DBA}" type="slidenum">
              <a:rPr lang="en-US" smtClean="0"/>
              <a:pPr/>
              <a:t>‹#›</a:t>
            </a:fld>
            <a:endParaRPr lang="en-US" dirty="0"/>
          </a:p>
        </p:txBody>
      </p:sp>
    </p:spTree>
    <p:extLst>
      <p:ext uri="{BB962C8B-B14F-4D97-AF65-F5344CB8AC3E}">
        <p14:creationId xmlns:p14="http://schemas.microsoft.com/office/powerpoint/2010/main" xmlns="" val="438509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BF3346-B7A7-43F8-B880-82CA41364DF6}" type="datetimeFigureOut">
              <a:rPr lang="en-US" smtClean="0"/>
              <a:pPr/>
              <a:t>11/5/2013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CBA8D00-2CA3-482E-AACB-F6EBF2423DBA}" type="slidenum">
              <a:rPr lang="en-US" smtClean="0"/>
              <a:pPr/>
              <a:t>‹#›</a:t>
            </a:fld>
            <a:endParaRPr lang="en-US" dirty="0"/>
          </a:p>
        </p:txBody>
      </p:sp>
    </p:spTree>
    <p:extLst>
      <p:ext uri="{BB962C8B-B14F-4D97-AF65-F5344CB8AC3E}">
        <p14:creationId xmlns:p14="http://schemas.microsoft.com/office/powerpoint/2010/main" xmlns="" val="4009530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BF3346-B7A7-43F8-B880-82CA41364DF6}" type="datetimeFigureOut">
              <a:rPr lang="en-US" smtClean="0"/>
              <a:pPr/>
              <a:t>11/5/2013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CBA8D00-2CA3-482E-AACB-F6EBF2423DBA}" type="slidenum">
              <a:rPr lang="en-US" smtClean="0"/>
              <a:pPr/>
              <a:t>‹#›</a:t>
            </a:fld>
            <a:endParaRPr lang="en-US" dirty="0"/>
          </a:p>
        </p:txBody>
      </p:sp>
    </p:spTree>
    <p:extLst>
      <p:ext uri="{BB962C8B-B14F-4D97-AF65-F5344CB8AC3E}">
        <p14:creationId xmlns:p14="http://schemas.microsoft.com/office/powerpoint/2010/main" xmlns="" val="3803274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BF3346-B7A7-43F8-B880-82CA41364DF6}" type="datetimeFigureOut">
              <a:rPr lang="en-US" smtClean="0"/>
              <a:pPr/>
              <a:t>11/5/2013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CBA8D00-2CA3-482E-AACB-F6EBF2423DBA}" type="slidenum">
              <a:rPr lang="en-US" smtClean="0"/>
              <a:pPr/>
              <a:t>‹#›</a:t>
            </a:fld>
            <a:endParaRPr lang="en-US" dirty="0"/>
          </a:p>
        </p:txBody>
      </p:sp>
    </p:spTree>
    <p:extLst>
      <p:ext uri="{BB962C8B-B14F-4D97-AF65-F5344CB8AC3E}">
        <p14:creationId xmlns:p14="http://schemas.microsoft.com/office/powerpoint/2010/main" xmlns="" val="2141601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BF3346-B7A7-43F8-B880-82CA41364DF6}" type="datetimeFigureOut">
              <a:rPr lang="en-US" smtClean="0"/>
              <a:pPr/>
              <a:t>11/5/2013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CBA8D00-2CA3-482E-AACB-F6EBF2423DBA}" type="slidenum">
              <a:rPr lang="en-US" smtClean="0"/>
              <a:pPr/>
              <a:t>‹#›</a:t>
            </a:fld>
            <a:endParaRPr lang="en-US" dirty="0"/>
          </a:p>
        </p:txBody>
      </p:sp>
    </p:spTree>
    <p:extLst>
      <p:ext uri="{BB962C8B-B14F-4D97-AF65-F5344CB8AC3E}">
        <p14:creationId xmlns:p14="http://schemas.microsoft.com/office/powerpoint/2010/main" xmlns="" val="2774422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BF3346-B7A7-43F8-B880-82CA41364DF6}" type="datetimeFigureOut">
              <a:rPr lang="en-US" smtClean="0"/>
              <a:pPr/>
              <a:t>11/5/2013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CBA8D00-2CA3-482E-AACB-F6EBF2423DBA}" type="slidenum">
              <a:rPr lang="en-US" smtClean="0"/>
              <a:pPr/>
              <a:t>‹#›</a:t>
            </a:fld>
            <a:endParaRPr lang="en-US" dirty="0"/>
          </a:p>
        </p:txBody>
      </p:sp>
    </p:spTree>
    <p:extLst>
      <p:ext uri="{BB962C8B-B14F-4D97-AF65-F5344CB8AC3E}">
        <p14:creationId xmlns:p14="http://schemas.microsoft.com/office/powerpoint/2010/main" xmlns="" val="2573435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BF3346-B7A7-43F8-B880-82CA41364DF6}" type="datetimeFigureOut">
              <a:rPr lang="en-US" smtClean="0"/>
              <a:pPr/>
              <a:t>11/5/2013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CBA8D00-2CA3-482E-AACB-F6EBF2423DBA}" type="slidenum">
              <a:rPr lang="en-US" smtClean="0"/>
              <a:pPr/>
              <a:t>‹#›</a:t>
            </a:fld>
            <a:endParaRPr lang="en-US" dirty="0"/>
          </a:p>
        </p:txBody>
      </p:sp>
    </p:spTree>
    <p:extLst>
      <p:ext uri="{BB962C8B-B14F-4D97-AF65-F5344CB8AC3E}">
        <p14:creationId xmlns:p14="http://schemas.microsoft.com/office/powerpoint/2010/main" xmlns="" val="3447701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BF3346-B7A7-43F8-B880-82CA41364DF6}" type="datetimeFigureOut">
              <a:rPr lang="en-US" smtClean="0"/>
              <a:pPr/>
              <a:t>11/5/2013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A8D00-2CA3-482E-AACB-F6EBF2423DBA}" type="slidenum">
              <a:rPr lang="en-US" smtClean="0"/>
              <a:pPr/>
              <a:t>‹#›</a:t>
            </a:fld>
            <a:endParaRPr lang="en-US" dirty="0"/>
          </a:p>
        </p:txBody>
      </p:sp>
    </p:spTree>
    <p:extLst>
      <p:ext uri="{BB962C8B-B14F-4D97-AF65-F5344CB8AC3E}">
        <p14:creationId xmlns:p14="http://schemas.microsoft.com/office/powerpoint/2010/main" xmlns="" val="3789052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mailto:theresa.mortimer@gloucestershire.gov.uk" TargetMode="External"/><Relationship Id="rId2" Type="http://schemas.openxmlformats.org/officeDocument/2006/relationships/hyperlink" Target="mailto:sally.coates@gloucestershire.gov.uk" TargetMode="External"/><Relationship Id="rId1" Type="http://schemas.openxmlformats.org/officeDocument/2006/relationships/slideLayout" Target="../slideLayouts/slideLayout2.xml"/><Relationship Id="rId4" Type="http://schemas.openxmlformats.org/officeDocument/2006/relationships/hyperlink" Target="mailto:paul.brown@gloucestershire.gov.uk"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effectLst>
                  <a:outerShdw blurRad="38100" dist="38100" dir="2700000" algn="tl">
                    <a:srgbClr val="000000">
                      <a:alpha val="43137"/>
                    </a:srgbClr>
                  </a:outerShdw>
                </a:effectLst>
                <a:latin typeface="Arial" pitchFamily="34" charset="0"/>
                <a:cs typeface="Arial" pitchFamily="34" charset="0"/>
              </a:rPr>
              <a:t>RISK MANAGEMENT</a:t>
            </a:r>
            <a:endParaRPr lang="en-US" b="1" dirty="0">
              <a:solidFill>
                <a:srgbClr val="002060"/>
              </a:solidFill>
              <a:effectLst>
                <a:outerShdw blurRad="38100" dist="38100" dir="2700000" algn="tl">
                  <a:srgbClr val="000000">
                    <a:alpha val="43137"/>
                  </a:srgbClr>
                </a:outerShdw>
              </a:effectLst>
              <a:latin typeface="Arial" pitchFamily="34" charset="0"/>
              <a:cs typeface="Arial" pitchFamily="34" charset="0"/>
            </a:endParaRPr>
          </a:p>
        </p:txBody>
      </p:sp>
      <p:pic>
        <p:nvPicPr>
          <p:cNvPr id="11266" name="Picture 2" descr="http://t3.gstatic.com/images?q=tbn:ANd9GcQP9yJpW0j9ADPDvYOAoDBqTjiyjZ1VVF_50qEl5QlLvZv_A4y3cg"/>
          <p:cNvPicPr>
            <a:picLocks noChangeAspect="1" noChangeArrowheads="1"/>
          </p:cNvPicPr>
          <p:nvPr/>
        </p:nvPicPr>
        <p:blipFill>
          <a:blip r:embed="rId2" cstate="print"/>
          <a:srcRect/>
          <a:stretch>
            <a:fillRect/>
          </a:stretch>
        </p:blipFill>
        <p:spPr bwMode="auto">
          <a:xfrm>
            <a:off x="381000" y="1371600"/>
            <a:ext cx="5562600" cy="2590800"/>
          </a:xfrm>
          <a:prstGeom prst="rect">
            <a:avLst/>
          </a:prstGeom>
          <a:noFill/>
        </p:spPr>
      </p:pic>
      <p:pic>
        <p:nvPicPr>
          <p:cNvPr id="11268" name="Picture 4" descr="http://t2.gstatic.com/images?q=tbn:ANd9GcTP45ex6QIrMH-itbmyTnx6K8CA69yKvSqBSyfG7g2cMRyJBuzpNA"/>
          <p:cNvPicPr>
            <a:picLocks noChangeAspect="1" noChangeArrowheads="1"/>
          </p:cNvPicPr>
          <p:nvPr/>
        </p:nvPicPr>
        <p:blipFill>
          <a:blip r:embed="rId3" cstate="print"/>
          <a:srcRect/>
          <a:stretch>
            <a:fillRect/>
          </a:stretch>
        </p:blipFill>
        <p:spPr bwMode="auto">
          <a:xfrm>
            <a:off x="6629400" y="1371600"/>
            <a:ext cx="1866900" cy="2447926"/>
          </a:xfrm>
          <a:prstGeom prst="rect">
            <a:avLst/>
          </a:prstGeom>
          <a:noFill/>
        </p:spPr>
      </p:pic>
      <p:pic>
        <p:nvPicPr>
          <p:cNvPr id="11270" name="Picture 6" descr="http://t1.gstatic.com/images?q=tbn:ANd9GcQQ6m7UuJaXCEc3efRK5icSyL-EdLooZJPw0dtGLbqnKn8qvPxdRg"/>
          <p:cNvPicPr>
            <a:picLocks noChangeAspect="1" noChangeArrowheads="1"/>
          </p:cNvPicPr>
          <p:nvPr/>
        </p:nvPicPr>
        <p:blipFill>
          <a:blip r:embed="rId4" cstate="print"/>
          <a:srcRect/>
          <a:stretch>
            <a:fillRect/>
          </a:stretch>
        </p:blipFill>
        <p:spPr bwMode="auto">
          <a:xfrm>
            <a:off x="304800" y="4419600"/>
            <a:ext cx="2162175" cy="2114550"/>
          </a:xfrm>
          <a:prstGeom prst="rect">
            <a:avLst/>
          </a:prstGeom>
          <a:noFill/>
        </p:spPr>
      </p:pic>
      <p:pic>
        <p:nvPicPr>
          <p:cNvPr id="11272" name="Picture 8" descr="http://t2.gstatic.com/images?q=tbn:ANd9GcQa4mSxHGitW8qrTojmwy6EL8Z36PJjc1kUV2f8hdD3_oc9JXhT"/>
          <p:cNvPicPr>
            <a:picLocks noChangeAspect="1" noChangeArrowheads="1"/>
          </p:cNvPicPr>
          <p:nvPr/>
        </p:nvPicPr>
        <p:blipFill>
          <a:blip r:embed="rId5" cstate="print"/>
          <a:srcRect/>
          <a:stretch>
            <a:fillRect/>
          </a:stretch>
        </p:blipFill>
        <p:spPr bwMode="auto">
          <a:xfrm>
            <a:off x="3048000" y="3962400"/>
            <a:ext cx="5334000" cy="2590800"/>
          </a:xfrm>
          <a:prstGeom prst="rect">
            <a:avLst/>
          </a:prstGeom>
          <a:noFill/>
        </p:spPr>
      </p:pic>
    </p:spTree>
    <p:extLst>
      <p:ext uri="{BB962C8B-B14F-4D97-AF65-F5344CB8AC3E}">
        <p14:creationId xmlns:p14="http://schemas.microsoft.com/office/powerpoint/2010/main" xmlns="" val="2419007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219200" y="930275"/>
            <a:ext cx="6934200" cy="4586288"/>
            <a:chOff x="-2" y="-2"/>
            <a:chExt cx="2997" cy="5297"/>
          </a:xfrm>
        </p:grpSpPr>
        <p:grpSp>
          <p:nvGrpSpPr>
            <p:cNvPr id="3" name="Group 3"/>
            <p:cNvGrpSpPr>
              <a:grpSpLocks/>
            </p:cNvGrpSpPr>
            <p:nvPr/>
          </p:nvGrpSpPr>
          <p:grpSpPr bwMode="auto">
            <a:xfrm>
              <a:off x="0" y="0"/>
              <a:ext cx="2993" cy="5293"/>
              <a:chOff x="0" y="0"/>
              <a:chExt cx="2993" cy="5293"/>
            </a:xfrm>
          </p:grpSpPr>
          <p:grpSp>
            <p:nvGrpSpPr>
              <p:cNvPr id="4" name="Group 4"/>
              <p:cNvGrpSpPr>
                <a:grpSpLocks/>
              </p:cNvGrpSpPr>
              <p:nvPr/>
            </p:nvGrpSpPr>
            <p:grpSpPr bwMode="auto">
              <a:xfrm>
                <a:off x="0" y="0"/>
                <a:ext cx="440" cy="633"/>
                <a:chOff x="0" y="0"/>
                <a:chExt cx="440" cy="633"/>
              </a:xfrm>
            </p:grpSpPr>
            <p:sp>
              <p:nvSpPr>
                <p:cNvPr id="21596" name="Rectangle 5"/>
                <p:cNvSpPr>
                  <a:spLocks noChangeArrowheads="1"/>
                </p:cNvSpPr>
                <p:nvPr/>
              </p:nvSpPr>
              <p:spPr bwMode="auto">
                <a:xfrm>
                  <a:off x="0" y="0"/>
                  <a:ext cx="440" cy="633"/>
                </a:xfrm>
                <a:prstGeom prst="rect">
                  <a:avLst/>
                </a:prstGeom>
                <a:solidFill>
                  <a:srgbClr val="E6E6E6"/>
                </a:solidFill>
                <a:ln w="9525">
                  <a:noFill/>
                  <a:miter lim="800000"/>
                  <a:headEnd/>
                  <a:tailEnd/>
                </a:ln>
              </p:spPr>
              <p:txBody>
                <a:bodyPr/>
                <a:lstStyle/>
                <a:p>
                  <a:endParaRPr lang="en-US"/>
                </a:p>
              </p:txBody>
            </p:sp>
            <p:grpSp>
              <p:nvGrpSpPr>
                <p:cNvPr id="5" name="Group 6"/>
                <p:cNvGrpSpPr>
                  <a:grpSpLocks/>
                </p:cNvGrpSpPr>
                <p:nvPr/>
              </p:nvGrpSpPr>
              <p:grpSpPr bwMode="auto">
                <a:xfrm>
                  <a:off x="0" y="0"/>
                  <a:ext cx="440" cy="633"/>
                  <a:chOff x="0" y="0"/>
                  <a:chExt cx="440" cy="633"/>
                </a:xfrm>
              </p:grpSpPr>
              <p:sp>
                <p:nvSpPr>
                  <p:cNvPr id="21598" name="Rectangle 7"/>
                  <p:cNvSpPr>
                    <a:spLocks noChangeArrowheads="1"/>
                  </p:cNvSpPr>
                  <p:nvPr/>
                </p:nvSpPr>
                <p:spPr bwMode="auto">
                  <a:xfrm>
                    <a:off x="43" y="0"/>
                    <a:ext cx="354" cy="633"/>
                  </a:xfrm>
                  <a:prstGeom prst="rect">
                    <a:avLst/>
                  </a:prstGeom>
                  <a:solidFill>
                    <a:srgbClr val="E6E6E6"/>
                  </a:solidFill>
                  <a:ln w="9525">
                    <a:noFill/>
                    <a:miter lim="800000"/>
                    <a:headEnd/>
                    <a:tailEnd/>
                  </a:ln>
                </p:spPr>
                <p:txBody>
                  <a:bodyPr/>
                  <a:lstStyle/>
                  <a:p>
                    <a:pPr algn="ctr"/>
                    <a:r>
                      <a:rPr lang="en-GB" sz="1200">
                        <a:latin typeface="Arial" charset="0"/>
                        <a:cs typeface="Arial" charset="0"/>
                      </a:rPr>
                      <a:t> </a:t>
                    </a:r>
                    <a:endParaRPr lang="en-GB" sz="1200" b="0">
                      <a:latin typeface="Arial Unicode MS" pitchFamily="34" charset="-128"/>
                      <a:ea typeface="Arial Unicode MS" pitchFamily="34" charset="-128"/>
                      <a:cs typeface="Arial Unicode MS" pitchFamily="34" charset="-128"/>
                    </a:endParaRPr>
                  </a:p>
                  <a:p>
                    <a:pPr algn="ctr" eaLnBrk="0" hangingPunct="0"/>
                    <a:r>
                      <a:rPr lang="en-GB" sz="1200">
                        <a:latin typeface="Arial" charset="0"/>
                        <a:cs typeface="Arial" charset="0"/>
                      </a:rPr>
                      <a:t>Score</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1599" name="Rectangle 8"/>
                  <p:cNvSpPr>
                    <a:spLocks noChangeArrowheads="1"/>
                  </p:cNvSpPr>
                  <p:nvPr/>
                </p:nvSpPr>
                <p:spPr bwMode="auto">
                  <a:xfrm>
                    <a:off x="0" y="0"/>
                    <a:ext cx="440" cy="633"/>
                  </a:xfrm>
                  <a:prstGeom prst="rect">
                    <a:avLst/>
                  </a:prstGeom>
                  <a:noFill/>
                  <a:ln w="7">
                    <a:solidFill>
                      <a:srgbClr val="A0A0A0"/>
                    </a:solidFill>
                    <a:miter lim="800000"/>
                    <a:headEnd/>
                    <a:tailEnd/>
                  </a:ln>
                </p:spPr>
                <p:txBody>
                  <a:bodyPr/>
                  <a:lstStyle/>
                  <a:p>
                    <a:endParaRPr lang="en-US"/>
                  </a:p>
                </p:txBody>
              </p:sp>
            </p:grpSp>
          </p:grpSp>
          <p:grpSp>
            <p:nvGrpSpPr>
              <p:cNvPr id="6" name="Group 9"/>
              <p:cNvGrpSpPr>
                <a:grpSpLocks/>
              </p:cNvGrpSpPr>
              <p:nvPr/>
            </p:nvGrpSpPr>
            <p:grpSpPr bwMode="auto">
              <a:xfrm>
                <a:off x="440" y="0"/>
                <a:ext cx="705" cy="633"/>
                <a:chOff x="440" y="0"/>
                <a:chExt cx="705" cy="633"/>
              </a:xfrm>
            </p:grpSpPr>
            <p:sp>
              <p:nvSpPr>
                <p:cNvPr id="21592" name="Rectangle 10"/>
                <p:cNvSpPr>
                  <a:spLocks noChangeArrowheads="1"/>
                </p:cNvSpPr>
                <p:nvPr/>
              </p:nvSpPr>
              <p:spPr bwMode="auto">
                <a:xfrm>
                  <a:off x="440" y="0"/>
                  <a:ext cx="705" cy="633"/>
                </a:xfrm>
                <a:prstGeom prst="rect">
                  <a:avLst/>
                </a:prstGeom>
                <a:solidFill>
                  <a:srgbClr val="E6E6E6"/>
                </a:solidFill>
                <a:ln w="9525">
                  <a:noFill/>
                  <a:miter lim="800000"/>
                  <a:headEnd/>
                  <a:tailEnd/>
                </a:ln>
              </p:spPr>
              <p:txBody>
                <a:bodyPr/>
                <a:lstStyle/>
                <a:p>
                  <a:endParaRPr lang="en-US"/>
                </a:p>
              </p:txBody>
            </p:sp>
            <p:grpSp>
              <p:nvGrpSpPr>
                <p:cNvPr id="7" name="Group 11"/>
                <p:cNvGrpSpPr>
                  <a:grpSpLocks/>
                </p:cNvGrpSpPr>
                <p:nvPr/>
              </p:nvGrpSpPr>
              <p:grpSpPr bwMode="auto">
                <a:xfrm>
                  <a:off x="440" y="0"/>
                  <a:ext cx="705" cy="633"/>
                  <a:chOff x="440" y="0"/>
                  <a:chExt cx="705" cy="633"/>
                </a:xfrm>
              </p:grpSpPr>
              <p:sp>
                <p:nvSpPr>
                  <p:cNvPr id="21594" name="Rectangle 12"/>
                  <p:cNvSpPr>
                    <a:spLocks noChangeArrowheads="1"/>
                  </p:cNvSpPr>
                  <p:nvPr/>
                </p:nvSpPr>
                <p:spPr bwMode="auto">
                  <a:xfrm>
                    <a:off x="483" y="0"/>
                    <a:ext cx="619" cy="633"/>
                  </a:xfrm>
                  <a:prstGeom prst="rect">
                    <a:avLst/>
                  </a:prstGeom>
                  <a:solidFill>
                    <a:srgbClr val="E6E6E6"/>
                  </a:solidFill>
                  <a:ln w="9525">
                    <a:noFill/>
                    <a:miter lim="800000"/>
                    <a:headEnd/>
                    <a:tailEnd/>
                  </a:ln>
                </p:spPr>
                <p:txBody>
                  <a:bodyPr/>
                  <a:lstStyle/>
                  <a:p>
                    <a:pPr algn="ctr"/>
                    <a:r>
                      <a:rPr lang="en-GB" sz="1200">
                        <a:latin typeface="Arial" charset="0"/>
                        <a:cs typeface="Arial" charset="0"/>
                      </a:rPr>
                      <a:t> </a:t>
                    </a:r>
                    <a:endParaRPr lang="en-GB" sz="1200" b="0">
                      <a:latin typeface="Arial Unicode MS" pitchFamily="34" charset="-128"/>
                      <a:ea typeface="Arial Unicode MS" pitchFamily="34" charset="-128"/>
                      <a:cs typeface="Arial Unicode MS" pitchFamily="34" charset="-128"/>
                    </a:endParaRPr>
                  </a:p>
                  <a:p>
                    <a:pPr algn="ctr" eaLnBrk="0" hangingPunct="0"/>
                    <a:r>
                      <a:rPr lang="en-GB" sz="1200">
                        <a:latin typeface="Arial" charset="0"/>
                        <a:cs typeface="Arial" charset="0"/>
                      </a:rPr>
                      <a:t>Description</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1595" name="Rectangle 13"/>
                  <p:cNvSpPr>
                    <a:spLocks noChangeArrowheads="1"/>
                  </p:cNvSpPr>
                  <p:nvPr/>
                </p:nvSpPr>
                <p:spPr bwMode="auto">
                  <a:xfrm>
                    <a:off x="440" y="0"/>
                    <a:ext cx="705" cy="633"/>
                  </a:xfrm>
                  <a:prstGeom prst="rect">
                    <a:avLst/>
                  </a:prstGeom>
                  <a:noFill/>
                  <a:ln w="7">
                    <a:solidFill>
                      <a:srgbClr val="A0A0A0"/>
                    </a:solidFill>
                    <a:miter lim="800000"/>
                    <a:headEnd/>
                    <a:tailEnd/>
                  </a:ln>
                </p:spPr>
                <p:txBody>
                  <a:bodyPr/>
                  <a:lstStyle/>
                  <a:p>
                    <a:endParaRPr lang="en-US"/>
                  </a:p>
                </p:txBody>
              </p:sp>
            </p:grpSp>
          </p:grpSp>
          <p:grpSp>
            <p:nvGrpSpPr>
              <p:cNvPr id="8" name="Group 14"/>
              <p:cNvGrpSpPr>
                <a:grpSpLocks/>
              </p:cNvGrpSpPr>
              <p:nvPr/>
            </p:nvGrpSpPr>
            <p:grpSpPr bwMode="auto">
              <a:xfrm>
                <a:off x="1145" y="0"/>
                <a:ext cx="1848" cy="633"/>
                <a:chOff x="1145" y="0"/>
                <a:chExt cx="1848" cy="633"/>
              </a:xfrm>
            </p:grpSpPr>
            <p:sp>
              <p:nvSpPr>
                <p:cNvPr id="21588" name="Rectangle 15"/>
                <p:cNvSpPr>
                  <a:spLocks noChangeArrowheads="1"/>
                </p:cNvSpPr>
                <p:nvPr/>
              </p:nvSpPr>
              <p:spPr bwMode="auto">
                <a:xfrm>
                  <a:off x="1145" y="0"/>
                  <a:ext cx="1848" cy="633"/>
                </a:xfrm>
                <a:prstGeom prst="rect">
                  <a:avLst/>
                </a:prstGeom>
                <a:solidFill>
                  <a:srgbClr val="E6E6E6"/>
                </a:solidFill>
                <a:ln w="9525">
                  <a:noFill/>
                  <a:miter lim="800000"/>
                  <a:headEnd/>
                  <a:tailEnd/>
                </a:ln>
              </p:spPr>
              <p:txBody>
                <a:bodyPr/>
                <a:lstStyle/>
                <a:p>
                  <a:endParaRPr lang="en-US"/>
                </a:p>
              </p:txBody>
            </p:sp>
            <p:grpSp>
              <p:nvGrpSpPr>
                <p:cNvPr id="9" name="Group 16"/>
                <p:cNvGrpSpPr>
                  <a:grpSpLocks/>
                </p:cNvGrpSpPr>
                <p:nvPr/>
              </p:nvGrpSpPr>
              <p:grpSpPr bwMode="auto">
                <a:xfrm>
                  <a:off x="1145" y="0"/>
                  <a:ext cx="1848" cy="633"/>
                  <a:chOff x="1145" y="0"/>
                  <a:chExt cx="1848" cy="633"/>
                </a:xfrm>
              </p:grpSpPr>
              <p:sp>
                <p:nvSpPr>
                  <p:cNvPr id="21590" name="Rectangle 17"/>
                  <p:cNvSpPr>
                    <a:spLocks noChangeArrowheads="1"/>
                  </p:cNvSpPr>
                  <p:nvPr/>
                </p:nvSpPr>
                <p:spPr bwMode="auto">
                  <a:xfrm>
                    <a:off x="1188" y="0"/>
                    <a:ext cx="1762" cy="633"/>
                  </a:xfrm>
                  <a:prstGeom prst="rect">
                    <a:avLst/>
                  </a:prstGeom>
                  <a:solidFill>
                    <a:srgbClr val="E6E6E6"/>
                  </a:solidFill>
                  <a:ln w="9525">
                    <a:noFill/>
                    <a:miter lim="800000"/>
                    <a:headEnd/>
                    <a:tailEnd/>
                  </a:ln>
                </p:spPr>
                <p:txBody>
                  <a:bodyPr/>
                  <a:lstStyle/>
                  <a:p>
                    <a:pPr algn="ctr"/>
                    <a:r>
                      <a:rPr lang="en-GB" sz="1200">
                        <a:latin typeface="Arial" charset="0"/>
                        <a:cs typeface="Arial" charset="0"/>
                      </a:rPr>
                      <a:t> </a:t>
                    </a:r>
                    <a:endParaRPr lang="en-GB" sz="1200" b="0">
                      <a:latin typeface="Arial Unicode MS" pitchFamily="34" charset="-128"/>
                      <a:ea typeface="Arial Unicode MS" pitchFamily="34" charset="-128"/>
                      <a:cs typeface="Arial Unicode MS" pitchFamily="34" charset="-128"/>
                    </a:endParaRPr>
                  </a:p>
                  <a:p>
                    <a:pPr algn="ctr" eaLnBrk="0" hangingPunct="0"/>
                    <a:r>
                      <a:rPr lang="en-GB" sz="1200">
                        <a:latin typeface="Arial" charset="0"/>
                        <a:cs typeface="Arial" charset="0"/>
                      </a:rPr>
                      <a:t>Indicative Guidelines</a:t>
                    </a:r>
                    <a:endParaRPr lang="en-GB" sz="1200" b="0">
                      <a:latin typeface="Arial Unicode MS" pitchFamily="34" charset="-128"/>
                      <a:ea typeface="Arial Unicode MS" pitchFamily="34" charset="-128"/>
                      <a:cs typeface="Arial Unicode MS" pitchFamily="34" charset="-128"/>
                    </a:endParaRPr>
                  </a:p>
                  <a:p>
                    <a:pPr algn="ctr" eaLnBrk="0" hangingPunct="0"/>
                    <a:r>
                      <a:rPr lang="en-GB" sz="1200" b="0">
                        <a:latin typeface="Arial Unicode MS" pitchFamily="34" charset="-128"/>
                        <a:ea typeface="Arial Unicode MS" pitchFamily="34" charset="-128"/>
                        <a:cs typeface="Arial Unicode MS" pitchFamily="34" charset="-128"/>
                      </a:rPr>
                      <a:t> </a:t>
                    </a:r>
                  </a:p>
                  <a:p>
                    <a:pPr algn="ctr" eaLnBrk="0" hangingPunct="0"/>
                    <a:endParaRPr lang="en-GB" b="0"/>
                  </a:p>
                </p:txBody>
              </p:sp>
              <p:sp>
                <p:nvSpPr>
                  <p:cNvPr id="21591" name="Rectangle 18"/>
                  <p:cNvSpPr>
                    <a:spLocks noChangeArrowheads="1"/>
                  </p:cNvSpPr>
                  <p:nvPr/>
                </p:nvSpPr>
                <p:spPr bwMode="auto">
                  <a:xfrm>
                    <a:off x="1145" y="0"/>
                    <a:ext cx="1848" cy="633"/>
                  </a:xfrm>
                  <a:prstGeom prst="rect">
                    <a:avLst/>
                  </a:prstGeom>
                  <a:noFill/>
                  <a:ln w="7">
                    <a:solidFill>
                      <a:srgbClr val="A0A0A0"/>
                    </a:solidFill>
                    <a:miter lim="800000"/>
                    <a:headEnd/>
                    <a:tailEnd/>
                  </a:ln>
                </p:spPr>
                <p:txBody>
                  <a:bodyPr/>
                  <a:lstStyle/>
                  <a:p>
                    <a:endParaRPr lang="en-US"/>
                  </a:p>
                </p:txBody>
              </p:sp>
            </p:grpSp>
          </p:grpSp>
          <p:grpSp>
            <p:nvGrpSpPr>
              <p:cNvPr id="10" name="Group 19"/>
              <p:cNvGrpSpPr>
                <a:grpSpLocks/>
              </p:cNvGrpSpPr>
              <p:nvPr/>
            </p:nvGrpSpPr>
            <p:grpSpPr bwMode="auto">
              <a:xfrm>
                <a:off x="0" y="633"/>
                <a:ext cx="440" cy="1093"/>
                <a:chOff x="0" y="633"/>
                <a:chExt cx="440" cy="1093"/>
              </a:xfrm>
            </p:grpSpPr>
            <p:sp>
              <p:nvSpPr>
                <p:cNvPr id="21584" name="Rectangle 20"/>
                <p:cNvSpPr>
                  <a:spLocks noChangeArrowheads="1"/>
                </p:cNvSpPr>
                <p:nvPr/>
              </p:nvSpPr>
              <p:spPr bwMode="auto">
                <a:xfrm>
                  <a:off x="0" y="633"/>
                  <a:ext cx="440" cy="1093"/>
                </a:xfrm>
                <a:prstGeom prst="rect">
                  <a:avLst/>
                </a:prstGeom>
                <a:solidFill>
                  <a:srgbClr val="F3F3F3"/>
                </a:solidFill>
                <a:ln w="9525">
                  <a:noFill/>
                  <a:miter lim="800000"/>
                  <a:headEnd/>
                  <a:tailEnd/>
                </a:ln>
              </p:spPr>
              <p:txBody>
                <a:bodyPr/>
                <a:lstStyle/>
                <a:p>
                  <a:endParaRPr lang="en-US"/>
                </a:p>
              </p:txBody>
            </p:sp>
            <p:grpSp>
              <p:nvGrpSpPr>
                <p:cNvPr id="11" name="Group 21"/>
                <p:cNvGrpSpPr>
                  <a:grpSpLocks/>
                </p:cNvGrpSpPr>
                <p:nvPr/>
              </p:nvGrpSpPr>
              <p:grpSpPr bwMode="auto">
                <a:xfrm>
                  <a:off x="0" y="633"/>
                  <a:ext cx="440" cy="1093"/>
                  <a:chOff x="0" y="633"/>
                  <a:chExt cx="440" cy="1093"/>
                </a:xfrm>
              </p:grpSpPr>
              <p:sp>
                <p:nvSpPr>
                  <p:cNvPr id="21586" name="Rectangle 22"/>
                  <p:cNvSpPr>
                    <a:spLocks noChangeArrowheads="1"/>
                  </p:cNvSpPr>
                  <p:nvPr/>
                </p:nvSpPr>
                <p:spPr bwMode="auto">
                  <a:xfrm>
                    <a:off x="43" y="633"/>
                    <a:ext cx="354" cy="1093"/>
                  </a:xfrm>
                  <a:prstGeom prst="rect">
                    <a:avLst/>
                  </a:prstGeom>
                  <a:solidFill>
                    <a:srgbClr val="F3F3F3"/>
                  </a:solidFill>
                  <a:ln w="9525">
                    <a:noFill/>
                    <a:miter lim="800000"/>
                    <a:headEnd/>
                    <a:tailEnd/>
                  </a:ln>
                </p:spPr>
                <p:txBody>
                  <a:bodyPr anchor="ctr"/>
                  <a:lstStyle/>
                  <a:p>
                    <a:pPr algn="ctr"/>
                    <a:r>
                      <a:rPr lang="en-GB" sz="1200">
                        <a:latin typeface="Arial" charset="0"/>
                        <a:cs typeface="Arial" charset="0"/>
                      </a:rPr>
                      <a:t>5</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1587" name="Rectangle 23"/>
                  <p:cNvSpPr>
                    <a:spLocks noChangeArrowheads="1"/>
                  </p:cNvSpPr>
                  <p:nvPr/>
                </p:nvSpPr>
                <p:spPr bwMode="auto">
                  <a:xfrm>
                    <a:off x="0" y="633"/>
                    <a:ext cx="440" cy="1093"/>
                  </a:xfrm>
                  <a:prstGeom prst="rect">
                    <a:avLst/>
                  </a:prstGeom>
                  <a:noFill/>
                  <a:ln w="7">
                    <a:solidFill>
                      <a:srgbClr val="A0A0A0"/>
                    </a:solidFill>
                    <a:miter lim="800000"/>
                    <a:headEnd/>
                    <a:tailEnd/>
                  </a:ln>
                </p:spPr>
                <p:txBody>
                  <a:bodyPr/>
                  <a:lstStyle/>
                  <a:p>
                    <a:endParaRPr lang="en-US"/>
                  </a:p>
                </p:txBody>
              </p:sp>
            </p:grpSp>
          </p:grpSp>
          <p:grpSp>
            <p:nvGrpSpPr>
              <p:cNvPr id="12" name="Group 24"/>
              <p:cNvGrpSpPr>
                <a:grpSpLocks/>
              </p:cNvGrpSpPr>
              <p:nvPr/>
            </p:nvGrpSpPr>
            <p:grpSpPr bwMode="auto">
              <a:xfrm>
                <a:off x="440" y="633"/>
                <a:ext cx="705" cy="1093"/>
                <a:chOff x="440" y="633"/>
                <a:chExt cx="705" cy="1093"/>
              </a:xfrm>
            </p:grpSpPr>
            <p:sp>
              <p:nvSpPr>
                <p:cNvPr id="21580" name="Rectangle 25"/>
                <p:cNvSpPr>
                  <a:spLocks noChangeArrowheads="1"/>
                </p:cNvSpPr>
                <p:nvPr/>
              </p:nvSpPr>
              <p:spPr bwMode="auto">
                <a:xfrm>
                  <a:off x="440" y="633"/>
                  <a:ext cx="705" cy="1093"/>
                </a:xfrm>
                <a:prstGeom prst="rect">
                  <a:avLst/>
                </a:prstGeom>
                <a:solidFill>
                  <a:srgbClr val="F3F3F3"/>
                </a:solidFill>
                <a:ln w="9525">
                  <a:noFill/>
                  <a:miter lim="800000"/>
                  <a:headEnd/>
                  <a:tailEnd/>
                </a:ln>
              </p:spPr>
              <p:txBody>
                <a:bodyPr/>
                <a:lstStyle/>
                <a:p>
                  <a:endParaRPr lang="en-US"/>
                </a:p>
              </p:txBody>
            </p:sp>
            <p:grpSp>
              <p:nvGrpSpPr>
                <p:cNvPr id="13" name="Group 26"/>
                <p:cNvGrpSpPr>
                  <a:grpSpLocks/>
                </p:cNvGrpSpPr>
                <p:nvPr/>
              </p:nvGrpSpPr>
              <p:grpSpPr bwMode="auto">
                <a:xfrm>
                  <a:off x="440" y="633"/>
                  <a:ext cx="705" cy="1093"/>
                  <a:chOff x="440" y="633"/>
                  <a:chExt cx="705" cy="1093"/>
                </a:xfrm>
              </p:grpSpPr>
              <p:sp>
                <p:nvSpPr>
                  <p:cNvPr id="21582" name="Rectangle 27"/>
                  <p:cNvSpPr>
                    <a:spLocks noChangeArrowheads="1"/>
                  </p:cNvSpPr>
                  <p:nvPr/>
                </p:nvSpPr>
                <p:spPr bwMode="auto">
                  <a:xfrm>
                    <a:off x="483" y="633"/>
                    <a:ext cx="619" cy="1093"/>
                  </a:xfrm>
                  <a:prstGeom prst="rect">
                    <a:avLst/>
                  </a:prstGeom>
                  <a:solidFill>
                    <a:srgbClr val="F3F3F3"/>
                  </a:solidFill>
                  <a:ln w="9525">
                    <a:noFill/>
                    <a:miter lim="800000"/>
                    <a:headEnd/>
                    <a:tailEnd/>
                  </a:ln>
                </p:spPr>
                <p:txBody>
                  <a:bodyPr anchor="ctr"/>
                  <a:lstStyle/>
                  <a:p>
                    <a:pPr algn="ctr"/>
                    <a:r>
                      <a:rPr lang="en-GB" sz="1200">
                        <a:latin typeface="Arial" charset="0"/>
                        <a:cs typeface="Arial" charset="0"/>
                      </a:rPr>
                      <a:t>Almost Certain</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1583" name="Rectangle 28"/>
                  <p:cNvSpPr>
                    <a:spLocks noChangeArrowheads="1"/>
                  </p:cNvSpPr>
                  <p:nvPr/>
                </p:nvSpPr>
                <p:spPr bwMode="auto">
                  <a:xfrm>
                    <a:off x="440" y="633"/>
                    <a:ext cx="705" cy="1093"/>
                  </a:xfrm>
                  <a:prstGeom prst="rect">
                    <a:avLst/>
                  </a:prstGeom>
                  <a:noFill/>
                  <a:ln w="7">
                    <a:solidFill>
                      <a:srgbClr val="A0A0A0"/>
                    </a:solidFill>
                    <a:miter lim="800000"/>
                    <a:headEnd/>
                    <a:tailEnd/>
                  </a:ln>
                </p:spPr>
                <p:txBody>
                  <a:bodyPr/>
                  <a:lstStyle/>
                  <a:p>
                    <a:endParaRPr lang="en-US"/>
                  </a:p>
                </p:txBody>
              </p:sp>
            </p:grpSp>
          </p:grpSp>
          <p:grpSp>
            <p:nvGrpSpPr>
              <p:cNvPr id="14" name="Group 29"/>
              <p:cNvGrpSpPr>
                <a:grpSpLocks/>
              </p:cNvGrpSpPr>
              <p:nvPr/>
            </p:nvGrpSpPr>
            <p:grpSpPr bwMode="auto">
              <a:xfrm>
                <a:off x="1145" y="633"/>
                <a:ext cx="1848" cy="1093"/>
                <a:chOff x="1145" y="633"/>
                <a:chExt cx="1848" cy="1093"/>
              </a:xfrm>
            </p:grpSpPr>
            <p:sp>
              <p:nvSpPr>
                <p:cNvPr id="21576" name="Rectangle 30"/>
                <p:cNvSpPr>
                  <a:spLocks noChangeArrowheads="1"/>
                </p:cNvSpPr>
                <p:nvPr/>
              </p:nvSpPr>
              <p:spPr bwMode="auto">
                <a:xfrm>
                  <a:off x="1145" y="633"/>
                  <a:ext cx="1848" cy="1093"/>
                </a:xfrm>
                <a:prstGeom prst="rect">
                  <a:avLst/>
                </a:prstGeom>
                <a:solidFill>
                  <a:srgbClr val="FFFFFF"/>
                </a:solidFill>
                <a:ln w="9525">
                  <a:noFill/>
                  <a:miter lim="800000"/>
                  <a:headEnd/>
                  <a:tailEnd/>
                </a:ln>
              </p:spPr>
              <p:txBody>
                <a:bodyPr/>
                <a:lstStyle/>
                <a:p>
                  <a:endParaRPr lang="en-US"/>
                </a:p>
              </p:txBody>
            </p:sp>
            <p:grpSp>
              <p:nvGrpSpPr>
                <p:cNvPr id="15" name="Group 31"/>
                <p:cNvGrpSpPr>
                  <a:grpSpLocks/>
                </p:cNvGrpSpPr>
                <p:nvPr/>
              </p:nvGrpSpPr>
              <p:grpSpPr bwMode="auto">
                <a:xfrm>
                  <a:off x="1145" y="633"/>
                  <a:ext cx="1848" cy="1093"/>
                  <a:chOff x="1145" y="633"/>
                  <a:chExt cx="1848" cy="1093"/>
                </a:xfrm>
              </p:grpSpPr>
              <p:sp>
                <p:nvSpPr>
                  <p:cNvPr id="21578" name="Rectangle 32"/>
                  <p:cNvSpPr>
                    <a:spLocks noChangeArrowheads="1"/>
                  </p:cNvSpPr>
                  <p:nvPr/>
                </p:nvSpPr>
                <p:spPr bwMode="auto">
                  <a:xfrm>
                    <a:off x="1169" y="633"/>
                    <a:ext cx="1781" cy="1093"/>
                  </a:xfrm>
                  <a:prstGeom prst="rect">
                    <a:avLst/>
                  </a:prstGeom>
                  <a:solidFill>
                    <a:srgbClr val="FFFFFF"/>
                  </a:solidFill>
                  <a:ln w="9525">
                    <a:noFill/>
                    <a:miter lim="800000"/>
                    <a:headEnd/>
                    <a:tailEnd/>
                  </a:ln>
                </p:spPr>
                <p:txBody>
                  <a:bodyPr/>
                  <a:lstStyle/>
                  <a:p>
                    <a:pPr indent="-228600">
                      <a:tabLst>
                        <a:tab pos="457200" algn="r"/>
                        <a:tab pos="2636838" algn="ctr"/>
                        <a:tab pos="5273675" algn="r"/>
                      </a:tabLst>
                    </a:pPr>
                    <a:r>
                      <a:rPr lang="en-GB" sz="1200" b="0">
                        <a:latin typeface="Arial" charset="0"/>
                        <a:cs typeface="Arial" charset="0"/>
                      </a:rPr>
                      <a:t>Is expected to occur in most circumstances</a:t>
                    </a:r>
                    <a:endParaRPr lang="en-GB" sz="1200" b="0">
                      <a:latin typeface="Arial Unicode MS" pitchFamily="34" charset="-128"/>
                      <a:ea typeface="Arial Unicode MS" pitchFamily="34" charset="-128"/>
                      <a:cs typeface="Arial Unicode MS" pitchFamily="34" charset="-128"/>
                    </a:endParaRPr>
                  </a:p>
                  <a:p>
                    <a:pPr indent="-228600" eaLnBrk="0" hangingPunct="0">
                      <a:tabLst>
                        <a:tab pos="457200" algn="r"/>
                        <a:tab pos="2636838" algn="ctr"/>
                        <a:tab pos="5273675" algn="r"/>
                      </a:tabLst>
                    </a:pPr>
                    <a:r>
                      <a:rPr lang="en-GB" sz="1200" b="0">
                        <a:latin typeface="Arial" charset="0"/>
                        <a:cs typeface="Arial" charset="0"/>
                      </a:rPr>
                      <a:t>Will undoubtedly happen, possible frequency e.g. 	        annually or more frequently</a:t>
                    </a:r>
                    <a:endParaRPr lang="en-GB" sz="1200" b="0">
                      <a:latin typeface="Arial Unicode MS" pitchFamily="34" charset="-128"/>
                      <a:ea typeface="Arial Unicode MS" pitchFamily="34" charset="-128"/>
                      <a:cs typeface="Arial Unicode MS" pitchFamily="34" charset="-128"/>
                    </a:endParaRPr>
                  </a:p>
                  <a:p>
                    <a:pPr indent="-228600" eaLnBrk="0" hangingPunct="0">
                      <a:tabLst>
                        <a:tab pos="457200" algn="r"/>
                        <a:tab pos="2636838" algn="ctr"/>
                        <a:tab pos="5273675" algn="r"/>
                      </a:tabLst>
                    </a:pPr>
                    <a:r>
                      <a:rPr lang="en-GB" sz="1200" b="0">
                        <a:latin typeface="Arial" charset="0"/>
                        <a:cs typeface="Arial" charset="0"/>
                      </a:rPr>
                      <a:t>Imminent/near miss</a:t>
                    </a:r>
                    <a:endParaRPr lang="en-GB" sz="1200" b="0">
                      <a:latin typeface="Arial Unicode MS" pitchFamily="34" charset="-128"/>
                      <a:ea typeface="Arial Unicode MS" pitchFamily="34" charset="-128"/>
                      <a:cs typeface="Arial Unicode MS" pitchFamily="34" charset="-128"/>
                    </a:endParaRPr>
                  </a:p>
                  <a:p>
                    <a:pPr indent="-228600" eaLnBrk="0" hangingPunct="0">
                      <a:tabLst>
                        <a:tab pos="457200" algn="r"/>
                        <a:tab pos="2636838" algn="ctr"/>
                        <a:tab pos="5273675" algn="r"/>
                      </a:tabLst>
                    </a:pPr>
                    <a:r>
                      <a:rPr lang="en-GB" sz="1200" b="0">
                        <a:latin typeface="Arial Unicode MS" pitchFamily="34" charset="-128"/>
                        <a:ea typeface="Arial Unicode MS" pitchFamily="34" charset="-128"/>
                        <a:cs typeface="Arial Unicode MS" pitchFamily="34" charset="-128"/>
                      </a:rPr>
                      <a:t> </a:t>
                    </a:r>
                  </a:p>
                  <a:p>
                    <a:pPr indent="-228600" eaLnBrk="0" hangingPunct="0">
                      <a:tabLst>
                        <a:tab pos="457200" algn="r"/>
                        <a:tab pos="2636838" algn="ctr"/>
                        <a:tab pos="5273675" algn="r"/>
                      </a:tabLst>
                    </a:pPr>
                    <a:endParaRPr lang="en-GB" b="0"/>
                  </a:p>
                </p:txBody>
              </p:sp>
              <p:sp>
                <p:nvSpPr>
                  <p:cNvPr id="21579" name="Rectangle 33"/>
                  <p:cNvSpPr>
                    <a:spLocks noChangeArrowheads="1"/>
                  </p:cNvSpPr>
                  <p:nvPr/>
                </p:nvSpPr>
                <p:spPr bwMode="auto">
                  <a:xfrm>
                    <a:off x="1145" y="633"/>
                    <a:ext cx="1848" cy="1093"/>
                  </a:xfrm>
                  <a:prstGeom prst="rect">
                    <a:avLst/>
                  </a:prstGeom>
                  <a:noFill/>
                  <a:ln w="7">
                    <a:solidFill>
                      <a:srgbClr val="A0A0A0"/>
                    </a:solidFill>
                    <a:miter lim="800000"/>
                    <a:headEnd/>
                    <a:tailEnd/>
                  </a:ln>
                </p:spPr>
                <p:txBody>
                  <a:bodyPr/>
                  <a:lstStyle/>
                  <a:p>
                    <a:endParaRPr lang="en-US"/>
                  </a:p>
                </p:txBody>
              </p:sp>
            </p:grpSp>
          </p:grpSp>
          <p:grpSp>
            <p:nvGrpSpPr>
              <p:cNvPr id="16" name="Group 34"/>
              <p:cNvGrpSpPr>
                <a:grpSpLocks/>
              </p:cNvGrpSpPr>
              <p:nvPr/>
            </p:nvGrpSpPr>
            <p:grpSpPr bwMode="auto">
              <a:xfrm>
                <a:off x="0" y="1726"/>
                <a:ext cx="440" cy="978"/>
                <a:chOff x="0" y="1726"/>
                <a:chExt cx="440" cy="978"/>
              </a:xfrm>
            </p:grpSpPr>
            <p:sp>
              <p:nvSpPr>
                <p:cNvPr id="21572" name="Rectangle 35"/>
                <p:cNvSpPr>
                  <a:spLocks noChangeArrowheads="1"/>
                </p:cNvSpPr>
                <p:nvPr/>
              </p:nvSpPr>
              <p:spPr bwMode="auto">
                <a:xfrm>
                  <a:off x="0" y="1726"/>
                  <a:ext cx="440" cy="978"/>
                </a:xfrm>
                <a:prstGeom prst="rect">
                  <a:avLst/>
                </a:prstGeom>
                <a:solidFill>
                  <a:srgbClr val="F3F3F3"/>
                </a:solidFill>
                <a:ln w="9525">
                  <a:noFill/>
                  <a:miter lim="800000"/>
                  <a:headEnd/>
                  <a:tailEnd/>
                </a:ln>
              </p:spPr>
              <p:txBody>
                <a:bodyPr/>
                <a:lstStyle/>
                <a:p>
                  <a:endParaRPr lang="en-US"/>
                </a:p>
              </p:txBody>
            </p:sp>
            <p:grpSp>
              <p:nvGrpSpPr>
                <p:cNvPr id="17" name="Group 36"/>
                <p:cNvGrpSpPr>
                  <a:grpSpLocks/>
                </p:cNvGrpSpPr>
                <p:nvPr/>
              </p:nvGrpSpPr>
              <p:grpSpPr bwMode="auto">
                <a:xfrm>
                  <a:off x="0" y="1726"/>
                  <a:ext cx="440" cy="978"/>
                  <a:chOff x="0" y="1726"/>
                  <a:chExt cx="440" cy="978"/>
                </a:xfrm>
              </p:grpSpPr>
              <p:sp>
                <p:nvSpPr>
                  <p:cNvPr id="21574" name="Rectangle 37"/>
                  <p:cNvSpPr>
                    <a:spLocks noChangeArrowheads="1"/>
                  </p:cNvSpPr>
                  <p:nvPr/>
                </p:nvSpPr>
                <p:spPr bwMode="auto">
                  <a:xfrm>
                    <a:off x="43" y="1726"/>
                    <a:ext cx="354" cy="978"/>
                  </a:xfrm>
                  <a:prstGeom prst="rect">
                    <a:avLst/>
                  </a:prstGeom>
                  <a:solidFill>
                    <a:srgbClr val="F3F3F3"/>
                  </a:solidFill>
                  <a:ln w="9525">
                    <a:noFill/>
                    <a:miter lim="800000"/>
                    <a:headEnd/>
                    <a:tailEnd/>
                  </a:ln>
                </p:spPr>
                <p:txBody>
                  <a:bodyPr anchor="ctr"/>
                  <a:lstStyle/>
                  <a:p>
                    <a:pPr algn="ctr"/>
                    <a:r>
                      <a:rPr lang="en-GB" sz="1200">
                        <a:latin typeface="Arial" charset="0"/>
                        <a:cs typeface="Arial" charset="0"/>
                      </a:rPr>
                      <a:t>4</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1575" name="Rectangle 38"/>
                  <p:cNvSpPr>
                    <a:spLocks noChangeArrowheads="1"/>
                  </p:cNvSpPr>
                  <p:nvPr/>
                </p:nvSpPr>
                <p:spPr bwMode="auto">
                  <a:xfrm>
                    <a:off x="0" y="1726"/>
                    <a:ext cx="440" cy="978"/>
                  </a:xfrm>
                  <a:prstGeom prst="rect">
                    <a:avLst/>
                  </a:prstGeom>
                  <a:noFill/>
                  <a:ln w="7">
                    <a:solidFill>
                      <a:srgbClr val="A0A0A0"/>
                    </a:solidFill>
                    <a:miter lim="800000"/>
                    <a:headEnd/>
                    <a:tailEnd/>
                  </a:ln>
                </p:spPr>
                <p:txBody>
                  <a:bodyPr/>
                  <a:lstStyle/>
                  <a:p>
                    <a:endParaRPr lang="en-US"/>
                  </a:p>
                </p:txBody>
              </p:sp>
            </p:grpSp>
          </p:grpSp>
          <p:grpSp>
            <p:nvGrpSpPr>
              <p:cNvPr id="18" name="Group 39"/>
              <p:cNvGrpSpPr>
                <a:grpSpLocks/>
              </p:cNvGrpSpPr>
              <p:nvPr/>
            </p:nvGrpSpPr>
            <p:grpSpPr bwMode="auto">
              <a:xfrm>
                <a:off x="440" y="1726"/>
                <a:ext cx="705" cy="978"/>
                <a:chOff x="440" y="1726"/>
                <a:chExt cx="705" cy="978"/>
              </a:xfrm>
            </p:grpSpPr>
            <p:sp>
              <p:nvSpPr>
                <p:cNvPr id="21568" name="Rectangle 40"/>
                <p:cNvSpPr>
                  <a:spLocks noChangeArrowheads="1"/>
                </p:cNvSpPr>
                <p:nvPr/>
              </p:nvSpPr>
              <p:spPr bwMode="auto">
                <a:xfrm>
                  <a:off x="440" y="1726"/>
                  <a:ext cx="705" cy="978"/>
                </a:xfrm>
                <a:prstGeom prst="rect">
                  <a:avLst/>
                </a:prstGeom>
                <a:solidFill>
                  <a:srgbClr val="F3F3F3"/>
                </a:solidFill>
                <a:ln w="9525">
                  <a:noFill/>
                  <a:miter lim="800000"/>
                  <a:headEnd/>
                  <a:tailEnd/>
                </a:ln>
              </p:spPr>
              <p:txBody>
                <a:bodyPr/>
                <a:lstStyle/>
                <a:p>
                  <a:endParaRPr lang="en-US"/>
                </a:p>
              </p:txBody>
            </p:sp>
            <p:grpSp>
              <p:nvGrpSpPr>
                <p:cNvPr id="19" name="Group 41"/>
                <p:cNvGrpSpPr>
                  <a:grpSpLocks/>
                </p:cNvGrpSpPr>
                <p:nvPr/>
              </p:nvGrpSpPr>
              <p:grpSpPr bwMode="auto">
                <a:xfrm>
                  <a:off x="440" y="1726"/>
                  <a:ext cx="705" cy="978"/>
                  <a:chOff x="440" y="1726"/>
                  <a:chExt cx="705" cy="978"/>
                </a:xfrm>
              </p:grpSpPr>
              <p:sp>
                <p:nvSpPr>
                  <p:cNvPr id="21570" name="Rectangle 42"/>
                  <p:cNvSpPr>
                    <a:spLocks noChangeArrowheads="1"/>
                  </p:cNvSpPr>
                  <p:nvPr/>
                </p:nvSpPr>
                <p:spPr bwMode="auto">
                  <a:xfrm>
                    <a:off x="483" y="1726"/>
                    <a:ext cx="619" cy="978"/>
                  </a:xfrm>
                  <a:prstGeom prst="rect">
                    <a:avLst/>
                  </a:prstGeom>
                  <a:solidFill>
                    <a:srgbClr val="F3F3F3"/>
                  </a:solidFill>
                  <a:ln w="9525">
                    <a:noFill/>
                    <a:miter lim="800000"/>
                    <a:headEnd/>
                    <a:tailEnd/>
                  </a:ln>
                </p:spPr>
                <p:txBody>
                  <a:bodyPr anchor="ctr"/>
                  <a:lstStyle/>
                  <a:p>
                    <a:pPr algn="ctr"/>
                    <a:r>
                      <a:rPr lang="en-GB" sz="1200">
                        <a:latin typeface="Arial" charset="0"/>
                        <a:cs typeface="Arial" charset="0"/>
                      </a:rPr>
                      <a:t>Highly Likely</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1571" name="Rectangle 43"/>
                  <p:cNvSpPr>
                    <a:spLocks noChangeArrowheads="1"/>
                  </p:cNvSpPr>
                  <p:nvPr/>
                </p:nvSpPr>
                <p:spPr bwMode="auto">
                  <a:xfrm>
                    <a:off x="440" y="1726"/>
                    <a:ext cx="705" cy="978"/>
                  </a:xfrm>
                  <a:prstGeom prst="rect">
                    <a:avLst/>
                  </a:prstGeom>
                  <a:noFill/>
                  <a:ln w="7">
                    <a:solidFill>
                      <a:srgbClr val="A0A0A0"/>
                    </a:solidFill>
                    <a:miter lim="800000"/>
                    <a:headEnd/>
                    <a:tailEnd/>
                  </a:ln>
                </p:spPr>
                <p:txBody>
                  <a:bodyPr/>
                  <a:lstStyle/>
                  <a:p>
                    <a:endParaRPr lang="en-US"/>
                  </a:p>
                </p:txBody>
              </p:sp>
            </p:grpSp>
          </p:grpSp>
          <p:grpSp>
            <p:nvGrpSpPr>
              <p:cNvPr id="20" name="Group 44"/>
              <p:cNvGrpSpPr>
                <a:grpSpLocks/>
              </p:cNvGrpSpPr>
              <p:nvPr/>
            </p:nvGrpSpPr>
            <p:grpSpPr bwMode="auto">
              <a:xfrm>
                <a:off x="1145" y="1726"/>
                <a:ext cx="1848" cy="978"/>
                <a:chOff x="1145" y="1726"/>
                <a:chExt cx="1848" cy="978"/>
              </a:xfrm>
            </p:grpSpPr>
            <p:sp>
              <p:nvSpPr>
                <p:cNvPr id="21564" name="Rectangle 45"/>
                <p:cNvSpPr>
                  <a:spLocks noChangeArrowheads="1"/>
                </p:cNvSpPr>
                <p:nvPr/>
              </p:nvSpPr>
              <p:spPr bwMode="auto">
                <a:xfrm>
                  <a:off x="1145" y="1726"/>
                  <a:ext cx="1848" cy="978"/>
                </a:xfrm>
                <a:prstGeom prst="rect">
                  <a:avLst/>
                </a:prstGeom>
                <a:solidFill>
                  <a:srgbClr val="FFFFFF"/>
                </a:solidFill>
                <a:ln w="9525">
                  <a:noFill/>
                  <a:miter lim="800000"/>
                  <a:headEnd/>
                  <a:tailEnd/>
                </a:ln>
              </p:spPr>
              <p:txBody>
                <a:bodyPr/>
                <a:lstStyle/>
                <a:p>
                  <a:endParaRPr lang="en-US"/>
                </a:p>
              </p:txBody>
            </p:sp>
            <p:grpSp>
              <p:nvGrpSpPr>
                <p:cNvPr id="21" name="Group 46"/>
                <p:cNvGrpSpPr>
                  <a:grpSpLocks/>
                </p:cNvGrpSpPr>
                <p:nvPr/>
              </p:nvGrpSpPr>
              <p:grpSpPr bwMode="auto">
                <a:xfrm>
                  <a:off x="1145" y="1726"/>
                  <a:ext cx="1848" cy="978"/>
                  <a:chOff x="1145" y="1726"/>
                  <a:chExt cx="1848" cy="978"/>
                </a:xfrm>
              </p:grpSpPr>
              <p:sp>
                <p:nvSpPr>
                  <p:cNvPr id="21566" name="Rectangle 47"/>
                  <p:cNvSpPr>
                    <a:spLocks noChangeArrowheads="1"/>
                  </p:cNvSpPr>
                  <p:nvPr/>
                </p:nvSpPr>
                <p:spPr bwMode="auto">
                  <a:xfrm>
                    <a:off x="1188" y="1726"/>
                    <a:ext cx="1762" cy="978"/>
                  </a:xfrm>
                  <a:prstGeom prst="rect">
                    <a:avLst/>
                  </a:prstGeom>
                  <a:solidFill>
                    <a:srgbClr val="FFFFFF"/>
                  </a:solidFill>
                  <a:ln w="9525">
                    <a:noFill/>
                    <a:miter lim="800000"/>
                    <a:headEnd/>
                    <a:tailEnd/>
                  </a:ln>
                </p:spPr>
                <p:txBody>
                  <a:bodyPr/>
                  <a:lstStyle/>
                  <a:p>
                    <a:pPr indent="-228600">
                      <a:tabLst>
                        <a:tab pos="228600" algn="l"/>
                      </a:tabLst>
                    </a:pPr>
                    <a:r>
                      <a:rPr lang="en-GB" sz="1200" b="0">
                        <a:latin typeface="Arial" charset="0"/>
                        <a:cs typeface="Arial" charset="0"/>
                      </a:rPr>
                      <a:t>Will probably occur in many circumstances</a:t>
                    </a:r>
                    <a:endParaRPr lang="en-GB" sz="1200" b="0">
                      <a:latin typeface="Arial Unicode MS" pitchFamily="34" charset="-128"/>
                      <a:ea typeface="Arial Unicode MS" pitchFamily="34" charset="-128"/>
                      <a:cs typeface="Arial Unicode MS" pitchFamily="34" charset="-128"/>
                    </a:endParaRPr>
                  </a:p>
                  <a:p>
                    <a:pPr indent="-228600" eaLnBrk="0" hangingPunct="0">
                      <a:tabLst>
                        <a:tab pos="228600" algn="l"/>
                      </a:tabLst>
                    </a:pPr>
                    <a:r>
                      <a:rPr lang="en-GB" sz="1200" b="0">
                        <a:latin typeface="Arial" charset="0"/>
                        <a:cs typeface="Arial" charset="0"/>
                      </a:rPr>
                      <a:t>Will probably happen, but not a persistent issue e.g. once in 3 years</a:t>
                    </a:r>
                    <a:endParaRPr lang="en-GB" sz="1200" b="0">
                      <a:latin typeface="Arial Unicode MS" pitchFamily="34" charset="-128"/>
                      <a:ea typeface="Arial Unicode MS" pitchFamily="34" charset="-128"/>
                      <a:cs typeface="Arial Unicode MS" pitchFamily="34" charset="-128"/>
                    </a:endParaRPr>
                  </a:p>
                  <a:p>
                    <a:pPr indent="-228600" eaLnBrk="0" hangingPunct="0">
                      <a:tabLst>
                        <a:tab pos="228600" algn="l"/>
                      </a:tabLst>
                    </a:pPr>
                    <a:r>
                      <a:rPr lang="en-GB" sz="1200" b="0">
                        <a:latin typeface="Arial" charset="0"/>
                        <a:cs typeface="Arial" charset="0"/>
                      </a:rPr>
                      <a:t>Has happened in the past</a:t>
                    </a:r>
                    <a:endParaRPr lang="en-GB" sz="1200" b="0">
                      <a:latin typeface="Arial Unicode MS" pitchFamily="34" charset="-128"/>
                      <a:ea typeface="Arial Unicode MS" pitchFamily="34" charset="-128"/>
                      <a:cs typeface="Arial Unicode MS" pitchFamily="34" charset="-128"/>
                    </a:endParaRPr>
                  </a:p>
                  <a:p>
                    <a:pPr indent="-228600" eaLnBrk="0" hangingPunct="0">
                      <a:tabLst>
                        <a:tab pos="228600" algn="l"/>
                      </a:tabLst>
                    </a:pPr>
                    <a:r>
                      <a:rPr lang="en-GB" sz="1200" b="0">
                        <a:latin typeface="Arial Unicode MS" pitchFamily="34" charset="-128"/>
                        <a:ea typeface="Arial Unicode MS" pitchFamily="34" charset="-128"/>
                        <a:cs typeface="Arial Unicode MS" pitchFamily="34" charset="-128"/>
                      </a:rPr>
                      <a:t> </a:t>
                    </a:r>
                  </a:p>
                  <a:p>
                    <a:pPr indent="-228600" eaLnBrk="0" hangingPunct="0">
                      <a:tabLst>
                        <a:tab pos="228600" algn="l"/>
                      </a:tabLst>
                    </a:pPr>
                    <a:endParaRPr lang="en-GB" b="0"/>
                  </a:p>
                </p:txBody>
              </p:sp>
              <p:sp>
                <p:nvSpPr>
                  <p:cNvPr id="21567" name="Rectangle 48"/>
                  <p:cNvSpPr>
                    <a:spLocks noChangeArrowheads="1"/>
                  </p:cNvSpPr>
                  <p:nvPr/>
                </p:nvSpPr>
                <p:spPr bwMode="auto">
                  <a:xfrm>
                    <a:off x="1145" y="1726"/>
                    <a:ext cx="1848" cy="978"/>
                  </a:xfrm>
                  <a:prstGeom prst="rect">
                    <a:avLst/>
                  </a:prstGeom>
                  <a:noFill/>
                  <a:ln w="7">
                    <a:solidFill>
                      <a:srgbClr val="A0A0A0"/>
                    </a:solidFill>
                    <a:miter lim="800000"/>
                    <a:headEnd/>
                    <a:tailEnd/>
                  </a:ln>
                </p:spPr>
                <p:txBody>
                  <a:bodyPr/>
                  <a:lstStyle/>
                  <a:p>
                    <a:endParaRPr lang="en-US"/>
                  </a:p>
                </p:txBody>
              </p:sp>
            </p:grpSp>
          </p:grpSp>
          <p:grpSp>
            <p:nvGrpSpPr>
              <p:cNvPr id="22" name="Group 49"/>
              <p:cNvGrpSpPr>
                <a:grpSpLocks/>
              </p:cNvGrpSpPr>
              <p:nvPr/>
            </p:nvGrpSpPr>
            <p:grpSpPr bwMode="auto">
              <a:xfrm>
                <a:off x="0" y="2704"/>
                <a:ext cx="440" cy="863"/>
                <a:chOff x="0" y="2704"/>
                <a:chExt cx="440" cy="863"/>
              </a:xfrm>
            </p:grpSpPr>
            <p:sp>
              <p:nvSpPr>
                <p:cNvPr id="21560" name="Rectangle 50"/>
                <p:cNvSpPr>
                  <a:spLocks noChangeArrowheads="1"/>
                </p:cNvSpPr>
                <p:nvPr/>
              </p:nvSpPr>
              <p:spPr bwMode="auto">
                <a:xfrm>
                  <a:off x="0" y="2704"/>
                  <a:ext cx="440" cy="863"/>
                </a:xfrm>
                <a:prstGeom prst="rect">
                  <a:avLst/>
                </a:prstGeom>
                <a:solidFill>
                  <a:srgbClr val="F3F3F3"/>
                </a:solidFill>
                <a:ln w="9525">
                  <a:noFill/>
                  <a:miter lim="800000"/>
                  <a:headEnd/>
                  <a:tailEnd/>
                </a:ln>
              </p:spPr>
              <p:txBody>
                <a:bodyPr/>
                <a:lstStyle/>
                <a:p>
                  <a:endParaRPr lang="en-US"/>
                </a:p>
              </p:txBody>
            </p:sp>
            <p:grpSp>
              <p:nvGrpSpPr>
                <p:cNvPr id="23" name="Group 51"/>
                <p:cNvGrpSpPr>
                  <a:grpSpLocks/>
                </p:cNvGrpSpPr>
                <p:nvPr/>
              </p:nvGrpSpPr>
              <p:grpSpPr bwMode="auto">
                <a:xfrm>
                  <a:off x="0" y="2704"/>
                  <a:ext cx="440" cy="863"/>
                  <a:chOff x="0" y="2704"/>
                  <a:chExt cx="440" cy="863"/>
                </a:xfrm>
              </p:grpSpPr>
              <p:sp>
                <p:nvSpPr>
                  <p:cNvPr id="21562" name="Rectangle 52"/>
                  <p:cNvSpPr>
                    <a:spLocks noChangeArrowheads="1"/>
                  </p:cNvSpPr>
                  <p:nvPr/>
                </p:nvSpPr>
                <p:spPr bwMode="auto">
                  <a:xfrm>
                    <a:off x="43" y="2704"/>
                    <a:ext cx="354" cy="863"/>
                  </a:xfrm>
                  <a:prstGeom prst="rect">
                    <a:avLst/>
                  </a:prstGeom>
                  <a:solidFill>
                    <a:srgbClr val="F3F3F3"/>
                  </a:solidFill>
                  <a:ln w="9525">
                    <a:noFill/>
                    <a:miter lim="800000"/>
                    <a:headEnd/>
                    <a:tailEnd/>
                  </a:ln>
                </p:spPr>
                <p:txBody>
                  <a:bodyPr anchor="ctr"/>
                  <a:lstStyle/>
                  <a:p>
                    <a:pPr algn="ctr"/>
                    <a:r>
                      <a:rPr lang="en-GB" sz="1200">
                        <a:latin typeface="Arial" charset="0"/>
                        <a:cs typeface="Arial" charset="0"/>
                      </a:rPr>
                      <a:t>3</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1563" name="Rectangle 53"/>
                  <p:cNvSpPr>
                    <a:spLocks noChangeArrowheads="1"/>
                  </p:cNvSpPr>
                  <p:nvPr/>
                </p:nvSpPr>
                <p:spPr bwMode="auto">
                  <a:xfrm>
                    <a:off x="0" y="2704"/>
                    <a:ext cx="440" cy="863"/>
                  </a:xfrm>
                  <a:prstGeom prst="rect">
                    <a:avLst/>
                  </a:prstGeom>
                  <a:noFill/>
                  <a:ln w="7">
                    <a:solidFill>
                      <a:srgbClr val="A0A0A0"/>
                    </a:solidFill>
                    <a:miter lim="800000"/>
                    <a:headEnd/>
                    <a:tailEnd/>
                  </a:ln>
                </p:spPr>
                <p:txBody>
                  <a:bodyPr/>
                  <a:lstStyle/>
                  <a:p>
                    <a:endParaRPr lang="en-US"/>
                  </a:p>
                </p:txBody>
              </p:sp>
            </p:grpSp>
          </p:grpSp>
          <p:grpSp>
            <p:nvGrpSpPr>
              <p:cNvPr id="24" name="Group 54"/>
              <p:cNvGrpSpPr>
                <a:grpSpLocks/>
              </p:cNvGrpSpPr>
              <p:nvPr/>
            </p:nvGrpSpPr>
            <p:grpSpPr bwMode="auto">
              <a:xfrm>
                <a:off x="440" y="2704"/>
                <a:ext cx="705" cy="863"/>
                <a:chOff x="440" y="2704"/>
                <a:chExt cx="705" cy="863"/>
              </a:xfrm>
            </p:grpSpPr>
            <p:sp>
              <p:nvSpPr>
                <p:cNvPr id="21556" name="Rectangle 55"/>
                <p:cNvSpPr>
                  <a:spLocks noChangeArrowheads="1"/>
                </p:cNvSpPr>
                <p:nvPr/>
              </p:nvSpPr>
              <p:spPr bwMode="auto">
                <a:xfrm>
                  <a:off x="440" y="2704"/>
                  <a:ext cx="705" cy="863"/>
                </a:xfrm>
                <a:prstGeom prst="rect">
                  <a:avLst/>
                </a:prstGeom>
                <a:solidFill>
                  <a:srgbClr val="F3F3F3"/>
                </a:solidFill>
                <a:ln w="9525">
                  <a:noFill/>
                  <a:miter lim="800000"/>
                  <a:headEnd/>
                  <a:tailEnd/>
                </a:ln>
              </p:spPr>
              <p:txBody>
                <a:bodyPr/>
                <a:lstStyle/>
                <a:p>
                  <a:endParaRPr lang="en-US"/>
                </a:p>
              </p:txBody>
            </p:sp>
            <p:grpSp>
              <p:nvGrpSpPr>
                <p:cNvPr id="25" name="Group 56"/>
                <p:cNvGrpSpPr>
                  <a:grpSpLocks/>
                </p:cNvGrpSpPr>
                <p:nvPr/>
              </p:nvGrpSpPr>
              <p:grpSpPr bwMode="auto">
                <a:xfrm>
                  <a:off x="440" y="2704"/>
                  <a:ext cx="705" cy="863"/>
                  <a:chOff x="440" y="2704"/>
                  <a:chExt cx="705" cy="863"/>
                </a:xfrm>
              </p:grpSpPr>
              <p:sp>
                <p:nvSpPr>
                  <p:cNvPr id="21558" name="Rectangle 57"/>
                  <p:cNvSpPr>
                    <a:spLocks noChangeArrowheads="1"/>
                  </p:cNvSpPr>
                  <p:nvPr/>
                </p:nvSpPr>
                <p:spPr bwMode="auto">
                  <a:xfrm>
                    <a:off x="483" y="2704"/>
                    <a:ext cx="619" cy="863"/>
                  </a:xfrm>
                  <a:prstGeom prst="rect">
                    <a:avLst/>
                  </a:prstGeom>
                  <a:solidFill>
                    <a:srgbClr val="F3F3F3"/>
                  </a:solidFill>
                  <a:ln w="9525">
                    <a:noFill/>
                    <a:miter lim="800000"/>
                    <a:headEnd/>
                    <a:tailEnd/>
                  </a:ln>
                </p:spPr>
                <p:txBody>
                  <a:bodyPr anchor="ctr"/>
                  <a:lstStyle/>
                  <a:p>
                    <a:pPr algn="ctr"/>
                    <a:r>
                      <a:rPr lang="en-GB" sz="1200">
                        <a:latin typeface="Arial" charset="0"/>
                        <a:cs typeface="Arial" charset="0"/>
                      </a:rPr>
                      <a:t>Probable</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1559" name="Rectangle 58"/>
                  <p:cNvSpPr>
                    <a:spLocks noChangeArrowheads="1"/>
                  </p:cNvSpPr>
                  <p:nvPr/>
                </p:nvSpPr>
                <p:spPr bwMode="auto">
                  <a:xfrm>
                    <a:off x="440" y="2704"/>
                    <a:ext cx="705" cy="863"/>
                  </a:xfrm>
                  <a:prstGeom prst="rect">
                    <a:avLst/>
                  </a:prstGeom>
                  <a:noFill/>
                  <a:ln w="7">
                    <a:solidFill>
                      <a:srgbClr val="A0A0A0"/>
                    </a:solidFill>
                    <a:miter lim="800000"/>
                    <a:headEnd/>
                    <a:tailEnd/>
                  </a:ln>
                </p:spPr>
                <p:txBody>
                  <a:bodyPr/>
                  <a:lstStyle/>
                  <a:p>
                    <a:endParaRPr lang="en-US"/>
                  </a:p>
                </p:txBody>
              </p:sp>
            </p:grpSp>
          </p:grpSp>
          <p:grpSp>
            <p:nvGrpSpPr>
              <p:cNvPr id="26" name="Group 59"/>
              <p:cNvGrpSpPr>
                <a:grpSpLocks/>
              </p:cNvGrpSpPr>
              <p:nvPr/>
            </p:nvGrpSpPr>
            <p:grpSpPr bwMode="auto">
              <a:xfrm>
                <a:off x="1145" y="2704"/>
                <a:ext cx="1848" cy="863"/>
                <a:chOff x="1145" y="2704"/>
                <a:chExt cx="1848" cy="863"/>
              </a:xfrm>
            </p:grpSpPr>
            <p:sp>
              <p:nvSpPr>
                <p:cNvPr id="21552" name="Rectangle 60"/>
                <p:cNvSpPr>
                  <a:spLocks noChangeArrowheads="1"/>
                </p:cNvSpPr>
                <p:nvPr/>
              </p:nvSpPr>
              <p:spPr bwMode="auto">
                <a:xfrm>
                  <a:off x="1145" y="2704"/>
                  <a:ext cx="1848" cy="863"/>
                </a:xfrm>
                <a:prstGeom prst="rect">
                  <a:avLst/>
                </a:prstGeom>
                <a:solidFill>
                  <a:srgbClr val="FFFFFF"/>
                </a:solidFill>
                <a:ln w="9525">
                  <a:noFill/>
                  <a:miter lim="800000"/>
                  <a:headEnd/>
                  <a:tailEnd/>
                </a:ln>
              </p:spPr>
              <p:txBody>
                <a:bodyPr/>
                <a:lstStyle/>
                <a:p>
                  <a:endParaRPr lang="en-US"/>
                </a:p>
              </p:txBody>
            </p:sp>
            <p:grpSp>
              <p:nvGrpSpPr>
                <p:cNvPr id="27" name="Group 61"/>
                <p:cNvGrpSpPr>
                  <a:grpSpLocks/>
                </p:cNvGrpSpPr>
                <p:nvPr/>
              </p:nvGrpSpPr>
              <p:grpSpPr bwMode="auto">
                <a:xfrm>
                  <a:off x="1145" y="2704"/>
                  <a:ext cx="1848" cy="863"/>
                  <a:chOff x="1145" y="2704"/>
                  <a:chExt cx="1848" cy="863"/>
                </a:xfrm>
              </p:grpSpPr>
              <p:sp>
                <p:nvSpPr>
                  <p:cNvPr id="21554" name="Rectangle 62"/>
                  <p:cNvSpPr>
                    <a:spLocks noChangeArrowheads="1"/>
                  </p:cNvSpPr>
                  <p:nvPr/>
                </p:nvSpPr>
                <p:spPr bwMode="auto">
                  <a:xfrm>
                    <a:off x="1188" y="2704"/>
                    <a:ext cx="1762" cy="863"/>
                  </a:xfrm>
                  <a:prstGeom prst="rect">
                    <a:avLst/>
                  </a:prstGeom>
                  <a:solidFill>
                    <a:srgbClr val="FFFFFF"/>
                  </a:solidFill>
                  <a:ln w="9525">
                    <a:noFill/>
                    <a:miter lim="800000"/>
                    <a:headEnd/>
                    <a:tailEnd/>
                  </a:ln>
                </p:spPr>
                <p:txBody>
                  <a:bodyPr/>
                  <a:lstStyle/>
                  <a:p>
                    <a:pPr indent="-228600">
                      <a:tabLst>
                        <a:tab pos="228600" algn="l"/>
                      </a:tabLst>
                    </a:pPr>
                    <a:r>
                      <a:rPr lang="en-GB" sz="1200" b="0">
                        <a:latin typeface="Arial" charset="0"/>
                        <a:cs typeface="Arial" charset="0"/>
                      </a:rPr>
                      <a:t>Could occur in certain circumstances</a:t>
                    </a:r>
                    <a:endParaRPr lang="en-GB" sz="1200" b="0">
                      <a:latin typeface="Arial Unicode MS" pitchFamily="34" charset="-128"/>
                      <a:ea typeface="Arial Unicode MS" pitchFamily="34" charset="-128"/>
                      <a:cs typeface="Arial Unicode MS" pitchFamily="34" charset="-128"/>
                    </a:endParaRPr>
                  </a:p>
                  <a:p>
                    <a:pPr indent="-228600" eaLnBrk="0" hangingPunct="0">
                      <a:tabLst>
                        <a:tab pos="228600" algn="l"/>
                      </a:tabLst>
                    </a:pPr>
                    <a:r>
                      <a:rPr lang="en-GB" sz="1200" b="0">
                        <a:latin typeface="Arial" charset="0"/>
                        <a:cs typeface="Arial" charset="0"/>
                      </a:rPr>
                      <a:t>May happen occasionally, e.g. once in 10 years</a:t>
                    </a:r>
                    <a:endParaRPr lang="en-GB" sz="1200" b="0">
                      <a:latin typeface="Arial Unicode MS" pitchFamily="34" charset="-128"/>
                      <a:ea typeface="Arial Unicode MS" pitchFamily="34" charset="-128"/>
                      <a:cs typeface="Arial Unicode MS" pitchFamily="34" charset="-128"/>
                    </a:endParaRPr>
                  </a:p>
                  <a:p>
                    <a:pPr indent="-228600" eaLnBrk="0" hangingPunct="0">
                      <a:tabLst>
                        <a:tab pos="228600" algn="l"/>
                      </a:tabLst>
                    </a:pPr>
                    <a:r>
                      <a:rPr lang="en-GB" sz="1200" b="0">
                        <a:latin typeface="Arial" charset="0"/>
                        <a:cs typeface="Arial" charset="0"/>
                      </a:rPr>
                      <a:t>Has happened elsewhere</a:t>
                    </a:r>
                    <a:endParaRPr lang="en-GB" sz="1200" b="0">
                      <a:latin typeface="Arial Unicode MS" pitchFamily="34" charset="-128"/>
                      <a:ea typeface="Arial Unicode MS" pitchFamily="34" charset="-128"/>
                      <a:cs typeface="Arial Unicode MS" pitchFamily="34" charset="-128"/>
                    </a:endParaRPr>
                  </a:p>
                  <a:p>
                    <a:pPr indent="-228600" eaLnBrk="0" hangingPunct="0">
                      <a:tabLst>
                        <a:tab pos="228600" algn="l"/>
                      </a:tabLst>
                    </a:pPr>
                    <a:r>
                      <a:rPr lang="en-GB" sz="1200" b="0">
                        <a:latin typeface="Arial Unicode MS" pitchFamily="34" charset="-128"/>
                        <a:ea typeface="Arial Unicode MS" pitchFamily="34" charset="-128"/>
                        <a:cs typeface="Arial Unicode MS" pitchFamily="34" charset="-128"/>
                      </a:rPr>
                      <a:t> </a:t>
                    </a:r>
                  </a:p>
                  <a:p>
                    <a:pPr indent="-228600" eaLnBrk="0" hangingPunct="0">
                      <a:tabLst>
                        <a:tab pos="228600" algn="l"/>
                      </a:tabLst>
                    </a:pPr>
                    <a:endParaRPr lang="en-GB" b="0"/>
                  </a:p>
                </p:txBody>
              </p:sp>
              <p:sp>
                <p:nvSpPr>
                  <p:cNvPr id="21555" name="Rectangle 63"/>
                  <p:cNvSpPr>
                    <a:spLocks noChangeArrowheads="1"/>
                  </p:cNvSpPr>
                  <p:nvPr/>
                </p:nvSpPr>
                <p:spPr bwMode="auto">
                  <a:xfrm>
                    <a:off x="1145" y="2704"/>
                    <a:ext cx="1848" cy="863"/>
                  </a:xfrm>
                  <a:prstGeom prst="rect">
                    <a:avLst/>
                  </a:prstGeom>
                  <a:noFill/>
                  <a:ln w="7">
                    <a:solidFill>
                      <a:srgbClr val="A0A0A0"/>
                    </a:solidFill>
                    <a:miter lim="800000"/>
                    <a:headEnd/>
                    <a:tailEnd/>
                  </a:ln>
                </p:spPr>
                <p:txBody>
                  <a:bodyPr/>
                  <a:lstStyle/>
                  <a:p>
                    <a:endParaRPr lang="en-US"/>
                  </a:p>
                </p:txBody>
              </p:sp>
            </p:grpSp>
          </p:grpSp>
          <p:grpSp>
            <p:nvGrpSpPr>
              <p:cNvPr id="28" name="Group 64"/>
              <p:cNvGrpSpPr>
                <a:grpSpLocks/>
              </p:cNvGrpSpPr>
              <p:nvPr/>
            </p:nvGrpSpPr>
            <p:grpSpPr bwMode="auto">
              <a:xfrm>
                <a:off x="0" y="3567"/>
                <a:ext cx="440" cy="978"/>
                <a:chOff x="0" y="3567"/>
                <a:chExt cx="440" cy="978"/>
              </a:xfrm>
            </p:grpSpPr>
            <p:sp>
              <p:nvSpPr>
                <p:cNvPr id="21548" name="Rectangle 65"/>
                <p:cNvSpPr>
                  <a:spLocks noChangeArrowheads="1"/>
                </p:cNvSpPr>
                <p:nvPr/>
              </p:nvSpPr>
              <p:spPr bwMode="auto">
                <a:xfrm>
                  <a:off x="0" y="3567"/>
                  <a:ext cx="440" cy="978"/>
                </a:xfrm>
                <a:prstGeom prst="rect">
                  <a:avLst/>
                </a:prstGeom>
                <a:solidFill>
                  <a:srgbClr val="F3F3F3"/>
                </a:solidFill>
                <a:ln w="9525">
                  <a:noFill/>
                  <a:miter lim="800000"/>
                  <a:headEnd/>
                  <a:tailEnd/>
                </a:ln>
              </p:spPr>
              <p:txBody>
                <a:bodyPr/>
                <a:lstStyle/>
                <a:p>
                  <a:endParaRPr lang="en-US"/>
                </a:p>
              </p:txBody>
            </p:sp>
            <p:grpSp>
              <p:nvGrpSpPr>
                <p:cNvPr id="29" name="Group 66"/>
                <p:cNvGrpSpPr>
                  <a:grpSpLocks/>
                </p:cNvGrpSpPr>
                <p:nvPr/>
              </p:nvGrpSpPr>
              <p:grpSpPr bwMode="auto">
                <a:xfrm>
                  <a:off x="0" y="3567"/>
                  <a:ext cx="440" cy="978"/>
                  <a:chOff x="0" y="3567"/>
                  <a:chExt cx="440" cy="978"/>
                </a:xfrm>
              </p:grpSpPr>
              <p:sp>
                <p:nvSpPr>
                  <p:cNvPr id="21550" name="Rectangle 67"/>
                  <p:cNvSpPr>
                    <a:spLocks noChangeArrowheads="1"/>
                  </p:cNvSpPr>
                  <p:nvPr/>
                </p:nvSpPr>
                <p:spPr bwMode="auto">
                  <a:xfrm>
                    <a:off x="43" y="3567"/>
                    <a:ext cx="354" cy="978"/>
                  </a:xfrm>
                  <a:prstGeom prst="rect">
                    <a:avLst/>
                  </a:prstGeom>
                  <a:solidFill>
                    <a:srgbClr val="F3F3F3"/>
                  </a:solidFill>
                  <a:ln w="9525">
                    <a:noFill/>
                    <a:miter lim="800000"/>
                    <a:headEnd/>
                    <a:tailEnd/>
                  </a:ln>
                </p:spPr>
                <p:txBody>
                  <a:bodyPr anchor="ctr"/>
                  <a:lstStyle/>
                  <a:p>
                    <a:pPr algn="ctr"/>
                    <a:r>
                      <a:rPr lang="en-GB" sz="1200">
                        <a:latin typeface="Arial" charset="0"/>
                        <a:cs typeface="Arial" charset="0"/>
                      </a:rPr>
                      <a:t>2</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1551" name="Rectangle 68"/>
                  <p:cNvSpPr>
                    <a:spLocks noChangeArrowheads="1"/>
                  </p:cNvSpPr>
                  <p:nvPr/>
                </p:nvSpPr>
                <p:spPr bwMode="auto">
                  <a:xfrm>
                    <a:off x="0" y="3567"/>
                    <a:ext cx="440" cy="978"/>
                  </a:xfrm>
                  <a:prstGeom prst="rect">
                    <a:avLst/>
                  </a:prstGeom>
                  <a:noFill/>
                  <a:ln w="7">
                    <a:solidFill>
                      <a:srgbClr val="A0A0A0"/>
                    </a:solidFill>
                    <a:miter lim="800000"/>
                    <a:headEnd/>
                    <a:tailEnd/>
                  </a:ln>
                </p:spPr>
                <p:txBody>
                  <a:bodyPr/>
                  <a:lstStyle/>
                  <a:p>
                    <a:endParaRPr lang="en-US"/>
                  </a:p>
                </p:txBody>
              </p:sp>
            </p:grpSp>
          </p:grpSp>
          <p:grpSp>
            <p:nvGrpSpPr>
              <p:cNvPr id="30" name="Group 69"/>
              <p:cNvGrpSpPr>
                <a:grpSpLocks/>
              </p:cNvGrpSpPr>
              <p:nvPr/>
            </p:nvGrpSpPr>
            <p:grpSpPr bwMode="auto">
              <a:xfrm>
                <a:off x="440" y="3567"/>
                <a:ext cx="705" cy="978"/>
                <a:chOff x="440" y="3567"/>
                <a:chExt cx="705" cy="978"/>
              </a:xfrm>
            </p:grpSpPr>
            <p:sp>
              <p:nvSpPr>
                <p:cNvPr id="21544" name="Rectangle 70"/>
                <p:cNvSpPr>
                  <a:spLocks noChangeArrowheads="1"/>
                </p:cNvSpPr>
                <p:nvPr/>
              </p:nvSpPr>
              <p:spPr bwMode="auto">
                <a:xfrm>
                  <a:off x="440" y="3567"/>
                  <a:ext cx="705" cy="978"/>
                </a:xfrm>
                <a:prstGeom prst="rect">
                  <a:avLst/>
                </a:prstGeom>
                <a:solidFill>
                  <a:srgbClr val="F3F3F3"/>
                </a:solidFill>
                <a:ln w="9525">
                  <a:noFill/>
                  <a:miter lim="800000"/>
                  <a:headEnd/>
                  <a:tailEnd/>
                </a:ln>
              </p:spPr>
              <p:txBody>
                <a:bodyPr/>
                <a:lstStyle/>
                <a:p>
                  <a:endParaRPr lang="en-US"/>
                </a:p>
              </p:txBody>
            </p:sp>
            <p:grpSp>
              <p:nvGrpSpPr>
                <p:cNvPr id="31" name="Group 71"/>
                <p:cNvGrpSpPr>
                  <a:grpSpLocks/>
                </p:cNvGrpSpPr>
                <p:nvPr/>
              </p:nvGrpSpPr>
              <p:grpSpPr bwMode="auto">
                <a:xfrm>
                  <a:off x="440" y="3567"/>
                  <a:ext cx="705" cy="978"/>
                  <a:chOff x="440" y="3567"/>
                  <a:chExt cx="705" cy="978"/>
                </a:xfrm>
              </p:grpSpPr>
              <p:sp>
                <p:nvSpPr>
                  <p:cNvPr id="21546" name="Rectangle 72"/>
                  <p:cNvSpPr>
                    <a:spLocks noChangeArrowheads="1"/>
                  </p:cNvSpPr>
                  <p:nvPr/>
                </p:nvSpPr>
                <p:spPr bwMode="auto">
                  <a:xfrm>
                    <a:off x="483" y="3567"/>
                    <a:ext cx="619" cy="978"/>
                  </a:xfrm>
                  <a:prstGeom prst="rect">
                    <a:avLst/>
                  </a:prstGeom>
                  <a:solidFill>
                    <a:srgbClr val="F3F3F3"/>
                  </a:solidFill>
                  <a:ln w="9525">
                    <a:noFill/>
                    <a:miter lim="800000"/>
                    <a:headEnd/>
                    <a:tailEnd/>
                  </a:ln>
                </p:spPr>
                <p:txBody>
                  <a:bodyPr anchor="ctr"/>
                  <a:lstStyle/>
                  <a:p>
                    <a:pPr algn="ctr"/>
                    <a:r>
                      <a:rPr lang="en-GB" sz="1200">
                        <a:latin typeface="Arial" charset="0"/>
                        <a:cs typeface="Arial" charset="0"/>
                      </a:rPr>
                      <a:t>Possible</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1547" name="Rectangle 73"/>
                  <p:cNvSpPr>
                    <a:spLocks noChangeArrowheads="1"/>
                  </p:cNvSpPr>
                  <p:nvPr/>
                </p:nvSpPr>
                <p:spPr bwMode="auto">
                  <a:xfrm>
                    <a:off x="440" y="3567"/>
                    <a:ext cx="705" cy="978"/>
                  </a:xfrm>
                  <a:prstGeom prst="rect">
                    <a:avLst/>
                  </a:prstGeom>
                  <a:noFill/>
                  <a:ln w="7">
                    <a:solidFill>
                      <a:srgbClr val="A0A0A0"/>
                    </a:solidFill>
                    <a:miter lim="800000"/>
                    <a:headEnd/>
                    <a:tailEnd/>
                  </a:ln>
                </p:spPr>
                <p:txBody>
                  <a:bodyPr/>
                  <a:lstStyle/>
                  <a:p>
                    <a:endParaRPr lang="en-US"/>
                  </a:p>
                </p:txBody>
              </p:sp>
            </p:grpSp>
          </p:grpSp>
          <p:grpSp>
            <p:nvGrpSpPr>
              <p:cNvPr id="33824" name="Group 74"/>
              <p:cNvGrpSpPr>
                <a:grpSpLocks/>
              </p:cNvGrpSpPr>
              <p:nvPr/>
            </p:nvGrpSpPr>
            <p:grpSpPr bwMode="auto">
              <a:xfrm>
                <a:off x="1145" y="3567"/>
                <a:ext cx="1848" cy="978"/>
                <a:chOff x="1145" y="3567"/>
                <a:chExt cx="1848" cy="978"/>
              </a:xfrm>
            </p:grpSpPr>
            <p:sp>
              <p:nvSpPr>
                <p:cNvPr id="21540" name="Rectangle 75"/>
                <p:cNvSpPr>
                  <a:spLocks noChangeArrowheads="1"/>
                </p:cNvSpPr>
                <p:nvPr/>
              </p:nvSpPr>
              <p:spPr bwMode="auto">
                <a:xfrm>
                  <a:off x="1145" y="3567"/>
                  <a:ext cx="1848" cy="978"/>
                </a:xfrm>
                <a:prstGeom prst="rect">
                  <a:avLst/>
                </a:prstGeom>
                <a:solidFill>
                  <a:srgbClr val="FFFFFF"/>
                </a:solidFill>
                <a:ln w="9525">
                  <a:noFill/>
                  <a:miter lim="800000"/>
                  <a:headEnd/>
                  <a:tailEnd/>
                </a:ln>
              </p:spPr>
              <p:txBody>
                <a:bodyPr/>
                <a:lstStyle/>
                <a:p>
                  <a:endParaRPr lang="en-US"/>
                </a:p>
              </p:txBody>
            </p:sp>
            <p:grpSp>
              <p:nvGrpSpPr>
                <p:cNvPr id="33825" name="Group 76"/>
                <p:cNvGrpSpPr>
                  <a:grpSpLocks/>
                </p:cNvGrpSpPr>
                <p:nvPr/>
              </p:nvGrpSpPr>
              <p:grpSpPr bwMode="auto">
                <a:xfrm>
                  <a:off x="1145" y="3567"/>
                  <a:ext cx="1848" cy="978"/>
                  <a:chOff x="1145" y="3567"/>
                  <a:chExt cx="1848" cy="978"/>
                </a:xfrm>
              </p:grpSpPr>
              <p:sp>
                <p:nvSpPr>
                  <p:cNvPr id="33830" name="Rectangle 77"/>
                  <p:cNvSpPr>
                    <a:spLocks noChangeArrowheads="1"/>
                  </p:cNvSpPr>
                  <p:nvPr/>
                </p:nvSpPr>
                <p:spPr bwMode="auto">
                  <a:xfrm>
                    <a:off x="1188" y="3573"/>
                    <a:ext cx="1761" cy="974"/>
                  </a:xfrm>
                  <a:prstGeom prst="rect">
                    <a:avLst/>
                  </a:prstGeom>
                  <a:solidFill>
                    <a:srgbClr val="FFFFFF"/>
                  </a:solidFill>
                  <a:ln w="9525">
                    <a:noFill/>
                    <a:miter lim="800000"/>
                    <a:headEnd/>
                    <a:tailEnd/>
                  </a:ln>
                </p:spPr>
                <p:txBody>
                  <a:bodyPr/>
                  <a:lstStyle/>
                  <a:p>
                    <a:pPr indent="-228600">
                      <a:tabLst>
                        <a:tab pos="228600" algn="l"/>
                      </a:tabLst>
                      <a:defRPr/>
                    </a:pPr>
                    <a:r>
                      <a:rPr lang="en-GB" sz="1200" b="0" dirty="0">
                        <a:latin typeface="Arial" charset="0"/>
                        <a:cs typeface="Arial" charset="0"/>
                      </a:rPr>
                      <a:t>May occur only in exceptional circumstances</a:t>
                    </a:r>
                    <a:endParaRPr lang="en-GB" sz="1200" b="0" dirty="0">
                      <a:latin typeface="Arial Unicode MS" pitchFamily="34" charset="-128"/>
                      <a:ea typeface="Arial Unicode MS" pitchFamily="34" charset="-128"/>
                      <a:cs typeface="Arial Unicode MS" pitchFamily="34" charset="-128"/>
                    </a:endParaRPr>
                  </a:p>
                  <a:p>
                    <a:pPr eaLnBrk="0" hangingPunct="0">
                      <a:tabLst>
                        <a:tab pos="228600" algn="l"/>
                      </a:tabLst>
                      <a:defRPr/>
                    </a:pPr>
                    <a:r>
                      <a:rPr lang="en-GB" sz="1200" b="0" dirty="0">
                        <a:latin typeface="Arial" charset="0"/>
                        <a:cs typeface="Arial" charset="0"/>
                      </a:rPr>
                      <a:t>Not expected to happen, but is possible e.g. once in            25 years</a:t>
                    </a:r>
                    <a:endParaRPr lang="en-GB" sz="1200" b="0" dirty="0">
                      <a:latin typeface="Arial Unicode MS" pitchFamily="34" charset="-128"/>
                      <a:ea typeface="Arial Unicode MS" pitchFamily="34" charset="-128"/>
                      <a:cs typeface="Arial Unicode MS" pitchFamily="34" charset="-128"/>
                    </a:endParaRPr>
                  </a:p>
                  <a:p>
                    <a:pPr indent="-228600" eaLnBrk="0" hangingPunct="0">
                      <a:tabLst>
                        <a:tab pos="228600" algn="l"/>
                      </a:tabLst>
                      <a:defRPr/>
                    </a:pPr>
                    <a:r>
                      <a:rPr lang="en-GB" sz="1200" b="0" dirty="0">
                        <a:latin typeface="Arial" charset="0"/>
                        <a:cs typeface="Arial" charset="0"/>
                      </a:rPr>
                      <a:t>Not known in the activity</a:t>
                    </a:r>
                    <a:endParaRPr lang="en-GB" sz="1200" b="0" dirty="0">
                      <a:latin typeface="Arial Unicode MS" pitchFamily="34" charset="-128"/>
                      <a:ea typeface="Arial Unicode MS" pitchFamily="34" charset="-128"/>
                      <a:cs typeface="Arial Unicode MS" pitchFamily="34" charset="-128"/>
                    </a:endParaRPr>
                  </a:p>
                  <a:p>
                    <a:pPr indent="-228600" eaLnBrk="0" hangingPunct="0">
                      <a:tabLst>
                        <a:tab pos="228600" algn="l"/>
                      </a:tabLst>
                      <a:defRPr/>
                    </a:pPr>
                    <a:r>
                      <a:rPr lang="en-GB" sz="1200" b="0" dirty="0">
                        <a:latin typeface="Arial Unicode MS" pitchFamily="34" charset="-128"/>
                        <a:ea typeface="Arial Unicode MS" pitchFamily="34" charset="-128"/>
                        <a:cs typeface="Arial Unicode MS" pitchFamily="34" charset="-128"/>
                      </a:rPr>
                      <a:t> </a:t>
                    </a:r>
                  </a:p>
                  <a:p>
                    <a:pPr indent="-228600" eaLnBrk="0" hangingPunct="0">
                      <a:tabLst>
                        <a:tab pos="228600" algn="l"/>
                      </a:tabLst>
                      <a:defRPr/>
                    </a:pPr>
                    <a:endParaRPr lang="en-GB" b="0" dirty="0"/>
                  </a:p>
                </p:txBody>
              </p:sp>
              <p:sp>
                <p:nvSpPr>
                  <p:cNvPr id="21543" name="Rectangle 78"/>
                  <p:cNvSpPr>
                    <a:spLocks noChangeArrowheads="1"/>
                  </p:cNvSpPr>
                  <p:nvPr/>
                </p:nvSpPr>
                <p:spPr bwMode="auto">
                  <a:xfrm>
                    <a:off x="1145" y="3567"/>
                    <a:ext cx="1848" cy="978"/>
                  </a:xfrm>
                  <a:prstGeom prst="rect">
                    <a:avLst/>
                  </a:prstGeom>
                  <a:noFill/>
                  <a:ln w="7">
                    <a:solidFill>
                      <a:srgbClr val="A0A0A0"/>
                    </a:solidFill>
                    <a:miter lim="800000"/>
                    <a:headEnd/>
                    <a:tailEnd/>
                  </a:ln>
                </p:spPr>
                <p:txBody>
                  <a:bodyPr/>
                  <a:lstStyle/>
                  <a:p>
                    <a:endParaRPr lang="en-US"/>
                  </a:p>
                </p:txBody>
              </p:sp>
            </p:grpSp>
          </p:grpSp>
          <p:grpSp>
            <p:nvGrpSpPr>
              <p:cNvPr id="33826" name="Group 79"/>
              <p:cNvGrpSpPr>
                <a:grpSpLocks/>
              </p:cNvGrpSpPr>
              <p:nvPr/>
            </p:nvGrpSpPr>
            <p:grpSpPr bwMode="auto">
              <a:xfrm>
                <a:off x="0" y="4545"/>
                <a:ext cx="440" cy="748"/>
                <a:chOff x="0" y="4545"/>
                <a:chExt cx="440" cy="748"/>
              </a:xfrm>
            </p:grpSpPr>
            <p:sp>
              <p:nvSpPr>
                <p:cNvPr id="21536" name="Rectangle 80"/>
                <p:cNvSpPr>
                  <a:spLocks noChangeArrowheads="1"/>
                </p:cNvSpPr>
                <p:nvPr/>
              </p:nvSpPr>
              <p:spPr bwMode="auto">
                <a:xfrm>
                  <a:off x="0" y="4545"/>
                  <a:ext cx="440" cy="748"/>
                </a:xfrm>
                <a:prstGeom prst="rect">
                  <a:avLst/>
                </a:prstGeom>
                <a:solidFill>
                  <a:srgbClr val="F3F3F3"/>
                </a:solidFill>
                <a:ln w="9525">
                  <a:noFill/>
                  <a:miter lim="800000"/>
                  <a:headEnd/>
                  <a:tailEnd/>
                </a:ln>
              </p:spPr>
              <p:txBody>
                <a:bodyPr/>
                <a:lstStyle/>
                <a:p>
                  <a:endParaRPr lang="en-US"/>
                </a:p>
              </p:txBody>
            </p:sp>
            <p:grpSp>
              <p:nvGrpSpPr>
                <p:cNvPr id="33827" name="Group 81"/>
                <p:cNvGrpSpPr>
                  <a:grpSpLocks/>
                </p:cNvGrpSpPr>
                <p:nvPr/>
              </p:nvGrpSpPr>
              <p:grpSpPr bwMode="auto">
                <a:xfrm>
                  <a:off x="0" y="4545"/>
                  <a:ext cx="440" cy="748"/>
                  <a:chOff x="0" y="4545"/>
                  <a:chExt cx="440" cy="748"/>
                </a:xfrm>
              </p:grpSpPr>
              <p:sp>
                <p:nvSpPr>
                  <p:cNvPr id="21538" name="Rectangle 82"/>
                  <p:cNvSpPr>
                    <a:spLocks noChangeArrowheads="1"/>
                  </p:cNvSpPr>
                  <p:nvPr/>
                </p:nvSpPr>
                <p:spPr bwMode="auto">
                  <a:xfrm>
                    <a:off x="43" y="4545"/>
                    <a:ext cx="354" cy="748"/>
                  </a:xfrm>
                  <a:prstGeom prst="rect">
                    <a:avLst/>
                  </a:prstGeom>
                  <a:solidFill>
                    <a:srgbClr val="F3F3F3"/>
                  </a:solidFill>
                  <a:ln w="9525">
                    <a:noFill/>
                    <a:miter lim="800000"/>
                    <a:headEnd/>
                    <a:tailEnd/>
                  </a:ln>
                </p:spPr>
                <p:txBody>
                  <a:bodyPr anchor="ctr"/>
                  <a:lstStyle/>
                  <a:p>
                    <a:pPr algn="ctr"/>
                    <a:r>
                      <a:rPr lang="en-GB" sz="1200">
                        <a:latin typeface="Arial" charset="0"/>
                        <a:cs typeface="Arial" charset="0"/>
                      </a:rPr>
                      <a:t>1</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1539" name="Rectangle 83"/>
                  <p:cNvSpPr>
                    <a:spLocks noChangeArrowheads="1"/>
                  </p:cNvSpPr>
                  <p:nvPr/>
                </p:nvSpPr>
                <p:spPr bwMode="auto">
                  <a:xfrm>
                    <a:off x="0" y="4545"/>
                    <a:ext cx="440" cy="748"/>
                  </a:xfrm>
                  <a:prstGeom prst="rect">
                    <a:avLst/>
                  </a:prstGeom>
                  <a:noFill/>
                  <a:ln w="7">
                    <a:solidFill>
                      <a:srgbClr val="A0A0A0"/>
                    </a:solidFill>
                    <a:miter lim="800000"/>
                    <a:headEnd/>
                    <a:tailEnd/>
                  </a:ln>
                </p:spPr>
                <p:txBody>
                  <a:bodyPr/>
                  <a:lstStyle/>
                  <a:p>
                    <a:endParaRPr lang="en-US"/>
                  </a:p>
                </p:txBody>
              </p:sp>
            </p:grpSp>
          </p:grpSp>
          <p:grpSp>
            <p:nvGrpSpPr>
              <p:cNvPr id="33828" name="Group 84"/>
              <p:cNvGrpSpPr>
                <a:grpSpLocks/>
              </p:cNvGrpSpPr>
              <p:nvPr/>
            </p:nvGrpSpPr>
            <p:grpSpPr bwMode="auto">
              <a:xfrm>
                <a:off x="440" y="4545"/>
                <a:ext cx="705" cy="748"/>
                <a:chOff x="440" y="4545"/>
                <a:chExt cx="705" cy="748"/>
              </a:xfrm>
            </p:grpSpPr>
            <p:sp>
              <p:nvSpPr>
                <p:cNvPr id="21532" name="Rectangle 85"/>
                <p:cNvSpPr>
                  <a:spLocks noChangeArrowheads="1"/>
                </p:cNvSpPr>
                <p:nvPr/>
              </p:nvSpPr>
              <p:spPr bwMode="auto">
                <a:xfrm>
                  <a:off x="440" y="4545"/>
                  <a:ext cx="705" cy="748"/>
                </a:xfrm>
                <a:prstGeom prst="rect">
                  <a:avLst/>
                </a:prstGeom>
                <a:solidFill>
                  <a:srgbClr val="F3F3F3"/>
                </a:solidFill>
                <a:ln w="9525">
                  <a:noFill/>
                  <a:miter lim="800000"/>
                  <a:headEnd/>
                  <a:tailEnd/>
                </a:ln>
              </p:spPr>
              <p:txBody>
                <a:bodyPr/>
                <a:lstStyle/>
                <a:p>
                  <a:endParaRPr lang="en-US"/>
                </a:p>
              </p:txBody>
            </p:sp>
            <p:grpSp>
              <p:nvGrpSpPr>
                <p:cNvPr id="33829" name="Group 86"/>
                <p:cNvGrpSpPr>
                  <a:grpSpLocks/>
                </p:cNvGrpSpPr>
                <p:nvPr/>
              </p:nvGrpSpPr>
              <p:grpSpPr bwMode="auto">
                <a:xfrm>
                  <a:off x="440" y="4545"/>
                  <a:ext cx="705" cy="748"/>
                  <a:chOff x="440" y="4545"/>
                  <a:chExt cx="705" cy="748"/>
                </a:xfrm>
              </p:grpSpPr>
              <p:sp>
                <p:nvSpPr>
                  <p:cNvPr id="21534" name="Rectangle 87"/>
                  <p:cNvSpPr>
                    <a:spLocks noChangeArrowheads="1"/>
                  </p:cNvSpPr>
                  <p:nvPr/>
                </p:nvSpPr>
                <p:spPr bwMode="auto">
                  <a:xfrm>
                    <a:off x="483" y="4545"/>
                    <a:ext cx="619" cy="748"/>
                  </a:xfrm>
                  <a:prstGeom prst="rect">
                    <a:avLst/>
                  </a:prstGeom>
                  <a:solidFill>
                    <a:srgbClr val="F3F3F3"/>
                  </a:solidFill>
                  <a:ln w="9525">
                    <a:noFill/>
                    <a:miter lim="800000"/>
                    <a:headEnd/>
                    <a:tailEnd/>
                  </a:ln>
                </p:spPr>
                <p:txBody>
                  <a:bodyPr anchor="ctr"/>
                  <a:lstStyle/>
                  <a:p>
                    <a:pPr algn="ctr"/>
                    <a:r>
                      <a:rPr lang="en-GB" sz="1200">
                        <a:latin typeface="Arial" charset="0"/>
                        <a:cs typeface="Arial" charset="0"/>
                      </a:rPr>
                      <a:t>Rare</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1535" name="Rectangle 88"/>
                  <p:cNvSpPr>
                    <a:spLocks noChangeArrowheads="1"/>
                  </p:cNvSpPr>
                  <p:nvPr/>
                </p:nvSpPr>
                <p:spPr bwMode="auto">
                  <a:xfrm>
                    <a:off x="440" y="4545"/>
                    <a:ext cx="705" cy="748"/>
                  </a:xfrm>
                  <a:prstGeom prst="rect">
                    <a:avLst/>
                  </a:prstGeom>
                  <a:noFill/>
                  <a:ln w="7">
                    <a:solidFill>
                      <a:srgbClr val="A0A0A0"/>
                    </a:solidFill>
                    <a:miter lim="800000"/>
                    <a:headEnd/>
                    <a:tailEnd/>
                  </a:ln>
                </p:spPr>
                <p:txBody>
                  <a:bodyPr/>
                  <a:lstStyle/>
                  <a:p>
                    <a:endParaRPr lang="en-US"/>
                  </a:p>
                </p:txBody>
              </p:sp>
            </p:grpSp>
          </p:grpSp>
          <p:grpSp>
            <p:nvGrpSpPr>
              <p:cNvPr id="33831" name="Group 89"/>
              <p:cNvGrpSpPr>
                <a:grpSpLocks/>
              </p:cNvGrpSpPr>
              <p:nvPr/>
            </p:nvGrpSpPr>
            <p:grpSpPr bwMode="auto">
              <a:xfrm>
                <a:off x="1145" y="4545"/>
                <a:ext cx="1848" cy="748"/>
                <a:chOff x="1145" y="4545"/>
                <a:chExt cx="1848" cy="748"/>
              </a:xfrm>
            </p:grpSpPr>
            <p:sp>
              <p:nvSpPr>
                <p:cNvPr id="21528" name="Rectangle 90"/>
                <p:cNvSpPr>
                  <a:spLocks noChangeArrowheads="1"/>
                </p:cNvSpPr>
                <p:nvPr/>
              </p:nvSpPr>
              <p:spPr bwMode="auto">
                <a:xfrm>
                  <a:off x="1145" y="4545"/>
                  <a:ext cx="1848" cy="748"/>
                </a:xfrm>
                <a:prstGeom prst="rect">
                  <a:avLst/>
                </a:prstGeom>
                <a:solidFill>
                  <a:srgbClr val="FFFFFF"/>
                </a:solidFill>
                <a:ln w="9525">
                  <a:noFill/>
                  <a:miter lim="800000"/>
                  <a:headEnd/>
                  <a:tailEnd/>
                </a:ln>
              </p:spPr>
              <p:txBody>
                <a:bodyPr/>
                <a:lstStyle/>
                <a:p>
                  <a:endParaRPr lang="en-US"/>
                </a:p>
              </p:txBody>
            </p:sp>
            <p:grpSp>
              <p:nvGrpSpPr>
                <p:cNvPr id="33832" name="Group 91"/>
                <p:cNvGrpSpPr>
                  <a:grpSpLocks/>
                </p:cNvGrpSpPr>
                <p:nvPr/>
              </p:nvGrpSpPr>
              <p:grpSpPr bwMode="auto">
                <a:xfrm>
                  <a:off x="1145" y="4545"/>
                  <a:ext cx="1848" cy="748"/>
                  <a:chOff x="1145" y="4545"/>
                  <a:chExt cx="1848" cy="748"/>
                </a:xfrm>
              </p:grpSpPr>
              <p:sp>
                <p:nvSpPr>
                  <p:cNvPr id="21530" name="Rectangle 92"/>
                  <p:cNvSpPr>
                    <a:spLocks noChangeArrowheads="1"/>
                  </p:cNvSpPr>
                  <p:nvPr/>
                </p:nvSpPr>
                <p:spPr bwMode="auto">
                  <a:xfrm>
                    <a:off x="1188" y="4545"/>
                    <a:ext cx="1762" cy="748"/>
                  </a:xfrm>
                  <a:prstGeom prst="rect">
                    <a:avLst/>
                  </a:prstGeom>
                  <a:solidFill>
                    <a:srgbClr val="FFFFFF"/>
                  </a:solidFill>
                  <a:ln w="9525">
                    <a:noFill/>
                    <a:miter lim="800000"/>
                    <a:headEnd/>
                    <a:tailEnd/>
                  </a:ln>
                </p:spPr>
                <p:txBody>
                  <a:bodyPr/>
                  <a:lstStyle/>
                  <a:p>
                    <a:pPr indent="-228600">
                      <a:tabLst>
                        <a:tab pos="457200" algn="r"/>
                        <a:tab pos="2636838" algn="ctr"/>
                        <a:tab pos="5273675" algn="r"/>
                      </a:tabLst>
                    </a:pPr>
                    <a:r>
                      <a:rPr lang="en-GB" sz="1200" b="0">
                        <a:latin typeface="Arial" charset="0"/>
                        <a:cs typeface="Arial" charset="0"/>
                      </a:rPr>
                      <a:t>Is never likely to occur</a:t>
                    </a:r>
                    <a:endParaRPr lang="en-GB" sz="1200" b="0">
                      <a:latin typeface="Arial Unicode MS" pitchFamily="34" charset="-128"/>
                      <a:ea typeface="Arial Unicode MS" pitchFamily="34" charset="-128"/>
                      <a:cs typeface="Arial Unicode MS" pitchFamily="34" charset="-128"/>
                    </a:endParaRPr>
                  </a:p>
                  <a:p>
                    <a:pPr indent="-228600" eaLnBrk="0" hangingPunct="0">
                      <a:tabLst>
                        <a:tab pos="457200" algn="r"/>
                        <a:tab pos="2636838" algn="ctr"/>
                        <a:tab pos="5273675" algn="r"/>
                      </a:tabLst>
                    </a:pPr>
                    <a:r>
                      <a:rPr lang="en-GB" sz="1200" b="0">
                        <a:latin typeface="Arial" charset="0"/>
                        <a:cs typeface="Arial" charset="0"/>
                      </a:rPr>
                      <a:t>Very unlikely this will ever happen e.g. once 100 years</a:t>
                    </a:r>
                    <a:endParaRPr lang="en-GB" sz="1200" b="0">
                      <a:latin typeface="Arial Unicode MS" pitchFamily="34" charset="-128"/>
                      <a:ea typeface="Arial Unicode MS" pitchFamily="34" charset="-128"/>
                      <a:cs typeface="Arial Unicode MS" pitchFamily="34" charset="-128"/>
                    </a:endParaRPr>
                  </a:p>
                  <a:p>
                    <a:pPr indent="-228600" eaLnBrk="0" hangingPunct="0">
                      <a:tabLst>
                        <a:tab pos="457200" algn="r"/>
                        <a:tab pos="2636838" algn="ctr"/>
                        <a:tab pos="5273675" algn="r"/>
                      </a:tabLst>
                    </a:pPr>
                    <a:r>
                      <a:rPr lang="en-GB" sz="1200" b="0">
                        <a:latin typeface="Arial Unicode MS" pitchFamily="34" charset="-128"/>
                        <a:ea typeface="Arial Unicode MS" pitchFamily="34" charset="-128"/>
                        <a:cs typeface="Arial Unicode MS" pitchFamily="34" charset="-128"/>
                      </a:rPr>
                      <a:t> </a:t>
                    </a:r>
                  </a:p>
                  <a:p>
                    <a:pPr indent="-228600" eaLnBrk="0" hangingPunct="0">
                      <a:tabLst>
                        <a:tab pos="457200" algn="r"/>
                        <a:tab pos="2636838" algn="ctr"/>
                        <a:tab pos="5273675" algn="r"/>
                      </a:tabLst>
                    </a:pPr>
                    <a:endParaRPr lang="en-GB" b="0"/>
                  </a:p>
                </p:txBody>
              </p:sp>
              <p:sp>
                <p:nvSpPr>
                  <p:cNvPr id="21531" name="Rectangle 93"/>
                  <p:cNvSpPr>
                    <a:spLocks noChangeArrowheads="1"/>
                  </p:cNvSpPr>
                  <p:nvPr/>
                </p:nvSpPr>
                <p:spPr bwMode="auto">
                  <a:xfrm>
                    <a:off x="1145" y="4545"/>
                    <a:ext cx="1848" cy="748"/>
                  </a:xfrm>
                  <a:prstGeom prst="rect">
                    <a:avLst/>
                  </a:prstGeom>
                  <a:noFill/>
                  <a:ln w="7">
                    <a:solidFill>
                      <a:srgbClr val="A0A0A0"/>
                    </a:solidFill>
                    <a:miter lim="800000"/>
                    <a:headEnd/>
                    <a:tailEnd/>
                  </a:ln>
                </p:spPr>
                <p:txBody>
                  <a:bodyPr/>
                  <a:lstStyle/>
                  <a:p>
                    <a:endParaRPr lang="en-US"/>
                  </a:p>
                </p:txBody>
              </p:sp>
            </p:grpSp>
          </p:grpSp>
        </p:grpSp>
        <p:sp>
          <p:nvSpPr>
            <p:cNvPr id="21509" name="Rectangle 94"/>
            <p:cNvSpPr>
              <a:spLocks noChangeArrowheads="1"/>
            </p:cNvSpPr>
            <p:nvPr/>
          </p:nvSpPr>
          <p:spPr bwMode="auto">
            <a:xfrm>
              <a:off x="-2" y="-2"/>
              <a:ext cx="2997" cy="5297"/>
            </a:xfrm>
            <a:prstGeom prst="rect">
              <a:avLst/>
            </a:prstGeom>
            <a:noFill/>
            <a:ln w="6350">
              <a:solidFill>
                <a:srgbClr val="A0A0A0"/>
              </a:solidFill>
              <a:miter lim="800000"/>
              <a:headEnd/>
              <a:tailEnd/>
            </a:ln>
          </p:spPr>
          <p:txBody>
            <a:bodyPr/>
            <a:lstStyle/>
            <a:p>
              <a:endParaRPr lang="en-US"/>
            </a:p>
          </p:txBody>
        </p:sp>
      </p:grpSp>
      <p:sp>
        <p:nvSpPr>
          <p:cNvPr id="21507" name="Rectangle 96"/>
          <p:cNvSpPr>
            <a:spLocks noChangeArrowheads="1"/>
          </p:cNvSpPr>
          <p:nvPr/>
        </p:nvSpPr>
        <p:spPr bwMode="auto">
          <a:xfrm>
            <a:off x="152400" y="288925"/>
            <a:ext cx="6724650" cy="579438"/>
          </a:xfrm>
          <a:prstGeom prst="rect">
            <a:avLst/>
          </a:prstGeom>
          <a:noFill/>
          <a:ln w="9525">
            <a:noFill/>
            <a:miter lim="800000"/>
            <a:headEnd/>
            <a:tailEnd/>
          </a:ln>
        </p:spPr>
        <p:txBody>
          <a:bodyPr>
            <a:spAutoFit/>
          </a:bodyPr>
          <a:lstStyle/>
          <a:p>
            <a:r>
              <a:rPr lang="en-GB" sz="3200">
                <a:solidFill>
                  <a:srgbClr val="3853A3"/>
                </a:solidFill>
                <a:latin typeface="Trebuchet MS" pitchFamily="34" charset="0"/>
                <a:cs typeface="Times New Roman" pitchFamily="18" charset="0"/>
              </a:rPr>
              <a:t>Guidance on Likelihood Ratings</a:t>
            </a:r>
            <a:r>
              <a:rPr lang="en-GB" sz="3200">
                <a:solidFill>
                  <a:srgbClr val="3853A3"/>
                </a:solidFill>
                <a:latin typeface="Trebuchet MS" pitchFamily="34" charset="0"/>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457200" y="1873250"/>
            <a:ext cx="8458200" cy="1243013"/>
            <a:chOff x="-2" y="-2"/>
            <a:chExt cx="6370" cy="879"/>
          </a:xfrm>
        </p:grpSpPr>
        <p:grpSp>
          <p:nvGrpSpPr>
            <p:cNvPr id="3" name="Group 4"/>
            <p:cNvGrpSpPr>
              <a:grpSpLocks/>
            </p:cNvGrpSpPr>
            <p:nvPr/>
          </p:nvGrpSpPr>
          <p:grpSpPr bwMode="auto">
            <a:xfrm>
              <a:off x="0" y="0"/>
              <a:ext cx="6366" cy="875"/>
              <a:chOff x="0" y="0"/>
              <a:chExt cx="6366" cy="875"/>
            </a:xfrm>
          </p:grpSpPr>
          <p:grpSp>
            <p:nvGrpSpPr>
              <p:cNvPr id="4" name="Group 5"/>
              <p:cNvGrpSpPr>
                <a:grpSpLocks/>
              </p:cNvGrpSpPr>
              <p:nvPr/>
            </p:nvGrpSpPr>
            <p:grpSpPr bwMode="auto">
              <a:xfrm>
                <a:off x="0" y="0"/>
                <a:ext cx="1061" cy="875"/>
                <a:chOff x="0" y="0"/>
                <a:chExt cx="1061" cy="875"/>
              </a:xfrm>
            </p:grpSpPr>
            <p:sp>
              <p:nvSpPr>
                <p:cNvPr id="22708" name="Rectangle 6"/>
                <p:cNvSpPr>
                  <a:spLocks noChangeArrowheads="1"/>
                </p:cNvSpPr>
                <p:nvPr/>
              </p:nvSpPr>
              <p:spPr bwMode="auto">
                <a:xfrm>
                  <a:off x="0" y="0"/>
                  <a:ext cx="1061" cy="875"/>
                </a:xfrm>
                <a:prstGeom prst="rect">
                  <a:avLst/>
                </a:prstGeom>
                <a:solidFill>
                  <a:srgbClr val="E6E6E6"/>
                </a:solidFill>
                <a:ln w="9525">
                  <a:noFill/>
                  <a:miter lim="800000"/>
                  <a:headEnd/>
                  <a:tailEnd/>
                </a:ln>
              </p:spPr>
              <p:txBody>
                <a:bodyPr/>
                <a:lstStyle/>
                <a:p>
                  <a:endParaRPr lang="en-US"/>
                </a:p>
              </p:txBody>
            </p:sp>
            <p:grpSp>
              <p:nvGrpSpPr>
                <p:cNvPr id="5" name="Group 7"/>
                <p:cNvGrpSpPr>
                  <a:grpSpLocks/>
                </p:cNvGrpSpPr>
                <p:nvPr/>
              </p:nvGrpSpPr>
              <p:grpSpPr bwMode="auto">
                <a:xfrm>
                  <a:off x="0" y="0"/>
                  <a:ext cx="1061" cy="875"/>
                  <a:chOff x="0" y="0"/>
                  <a:chExt cx="1061" cy="875"/>
                </a:xfrm>
              </p:grpSpPr>
              <p:sp>
                <p:nvSpPr>
                  <p:cNvPr id="22710" name="Rectangle 8"/>
                  <p:cNvSpPr>
                    <a:spLocks noChangeArrowheads="1"/>
                  </p:cNvSpPr>
                  <p:nvPr/>
                </p:nvSpPr>
                <p:spPr bwMode="auto">
                  <a:xfrm>
                    <a:off x="43" y="0"/>
                    <a:ext cx="975" cy="875"/>
                  </a:xfrm>
                  <a:prstGeom prst="rect">
                    <a:avLst/>
                  </a:prstGeom>
                  <a:solidFill>
                    <a:srgbClr val="E6E6E6"/>
                  </a:solidFill>
                  <a:ln w="9525">
                    <a:noFill/>
                    <a:miter lim="800000"/>
                    <a:headEnd/>
                    <a:tailEnd/>
                  </a:ln>
                </p:spPr>
                <p:txBody>
                  <a:bodyPr/>
                  <a:lstStyle/>
                  <a:p>
                    <a:pPr algn="ctr"/>
                    <a:r>
                      <a:rPr lang="en-GB" sz="500">
                        <a:latin typeface="Trebuchet MS" pitchFamily="34" charset="0"/>
                        <a:ea typeface="Arial Unicode MS" pitchFamily="34" charset="-128"/>
                        <a:cs typeface="Arial Unicode MS" pitchFamily="34" charset="-128"/>
                      </a:rPr>
                      <a:t> </a:t>
                    </a:r>
                    <a:endParaRPr lang="en-GB" sz="1200" b="0">
                      <a:latin typeface="Arial Unicode MS" pitchFamily="34" charset="-128"/>
                      <a:ea typeface="Arial Unicode MS" pitchFamily="34" charset="-128"/>
                      <a:cs typeface="Arial Unicode MS" pitchFamily="34" charset="-128"/>
                    </a:endParaRPr>
                  </a:p>
                  <a:p>
                    <a:pPr algn="ctr" eaLnBrk="0" hangingPunct="0"/>
                    <a:r>
                      <a:rPr lang="en-GB" sz="1000">
                        <a:latin typeface="Trebuchet MS" pitchFamily="34" charset="0"/>
                        <a:ea typeface="Arial Unicode MS" pitchFamily="34" charset="-128"/>
                        <a:cs typeface="Arial Unicode MS" pitchFamily="34" charset="-128"/>
                      </a:rPr>
                      <a:t>Business Impact</a:t>
                    </a:r>
                    <a:endParaRPr lang="en-GB" sz="1200" b="0">
                      <a:latin typeface="Arial Unicode MS" pitchFamily="34" charset="-128"/>
                      <a:ea typeface="Arial Unicode MS" pitchFamily="34" charset="-128"/>
                      <a:cs typeface="Arial Unicode MS" pitchFamily="34" charset="-128"/>
                    </a:endParaRPr>
                  </a:p>
                  <a:p>
                    <a:pPr algn="ctr" eaLnBrk="0" hangingPunct="0"/>
                    <a:r>
                      <a:rPr lang="en-GB" sz="1200" b="0">
                        <a:latin typeface="Arial Unicode MS" pitchFamily="34" charset="-128"/>
                        <a:ea typeface="Arial Unicode MS" pitchFamily="34" charset="-128"/>
                        <a:cs typeface="Arial Unicode MS" pitchFamily="34" charset="-128"/>
                      </a:rPr>
                      <a:t> </a:t>
                    </a:r>
                  </a:p>
                  <a:p>
                    <a:pPr algn="ctr" eaLnBrk="0" hangingPunct="0"/>
                    <a:endParaRPr lang="en-GB" b="0"/>
                  </a:p>
                </p:txBody>
              </p:sp>
              <p:sp>
                <p:nvSpPr>
                  <p:cNvPr id="22711" name="Rectangle 9"/>
                  <p:cNvSpPr>
                    <a:spLocks noChangeArrowheads="1"/>
                  </p:cNvSpPr>
                  <p:nvPr/>
                </p:nvSpPr>
                <p:spPr bwMode="auto">
                  <a:xfrm>
                    <a:off x="0" y="0"/>
                    <a:ext cx="1061" cy="875"/>
                  </a:xfrm>
                  <a:prstGeom prst="rect">
                    <a:avLst/>
                  </a:prstGeom>
                  <a:noFill/>
                  <a:ln w="7">
                    <a:solidFill>
                      <a:srgbClr val="A0A0A0"/>
                    </a:solidFill>
                    <a:miter lim="800000"/>
                    <a:headEnd/>
                    <a:tailEnd/>
                  </a:ln>
                </p:spPr>
                <p:txBody>
                  <a:bodyPr/>
                  <a:lstStyle/>
                  <a:p>
                    <a:endParaRPr lang="en-US"/>
                  </a:p>
                </p:txBody>
              </p:sp>
            </p:grpSp>
          </p:grpSp>
          <p:grpSp>
            <p:nvGrpSpPr>
              <p:cNvPr id="6" name="Group 10"/>
              <p:cNvGrpSpPr>
                <a:grpSpLocks/>
              </p:cNvGrpSpPr>
              <p:nvPr/>
            </p:nvGrpSpPr>
            <p:grpSpPr bwMode="auto">
              <a:xfrm>
                <a:off x="1061" y="0"/>
                <a:ext cx="1061" cy="875"/>
                <a:chOff x="1061" y="0"/>
                <a:chExt cx="1061" cy="875"/>
              </a:xfrm>
            </p:grpSpPr>
            <p:sp>
              <p:nvSpPr>
                <p:cNvPr id="22704" name="Rectangle 11"/>
                <p:cNvSpPr>
                  <a:spLocks noChangeArrowheads="1"/>
                </p:cNvSpPr>
                <p:nvPr/>
              </p:nvSpPr>
              <p:spPr bwMode="auto">
                <a:xfrm>
                  <a:off x="1061" y="0"/>
                  <a:ext cx="1061" cy="875"/>
                </a:xfrm>
                <a:prstGeom prst="rect">
                  <a:avLst/>
                </a:prstGeom>
                <a:solidFill>
                  <a:srgbClr val="FFFFFF"/>
                </a:solidFill>
                <a:ln w="9525">
                  <a:noFill/>
                  <a:miter lim="800000"/>
                  <a:headEnd/>
                  <a:tailEnd/>
                </a:ln>
              </p:spPr>
              <p:txBody>
                <a:bodyPr/>
                <a:lstStyle/>
                <a:p>
                  <a:endParaRPr lang="en-US"/>
                </a:p>
              </p:txBody>
            </p:sp>
            <p:grpSp>
              <p:nvGrpSpPr>
                <p:cNvPr id="7" name="Group 12"/>
                <p:cNvGrpSpPr>
                  <a:grpSpLocks/>
                </p:cNvGrpSpPr>
                <p:nvPr/>
              </p:nvGrpSpPr>
              <p:grpSpPr bwMode="auto">
                <a:xfrm>
                  <a:off x="1061" y="0"/>
                  <a:ext cx="1061" cy="875"/>
                  <a:chOff x="1061" y="0"/>
                  <a:chExt cx="1061" cy="875"/>
                </a:xfrm>
              </p:grpSpPr>
              <p:sp>
                <p:nvSpPr>
                  <p:cNvPr id="22706" name="Rectangle 13"/>
                  <p:cNvSpPr>
                    <a:spLocks noChangeArrowheads="1"/>
                  </p:cNvSpPr>
                  <p:nvPr/>
                </p:nvSpPr>
                <p:spPr bwMode="auto">
                  <a:xfrm>
                    <a:off x="1104" y="0"/>
                    <a:ext cx="975" cy="875"/>
                  </a:xfrm>
                  <a:prstGeom prst="rect">
                    <a:avLst/>
                  </a:prstGeom>
                  <a:solidFill>
                    <a:srgbClr val="FFFFFF"/>
                  </a:solidFill>
                  <a:ln w="9525">
                    <a:noFill/>
                    <a:miter lim="800000"/>
                    <a:headEnd/>
                    <a:tailEnd/>
                  </a:ln>
                </p:spPr>
                <p:txBody>
                  <a:bodyPr/>
                  <a:lstStyle/>
                  <a:p>
                    <a:pPr algn="ctr"/>
                    <a:r>
                      <a:rPr lang="en-GB" sz="500" b="0">
                        <a:latin typeface="Arial" charset="0"/>
                        <a:cs typeface="Arial" charset="0"/>
                      </a:rPr>
                      <a:t> </a:t>
                    </a:r>
                    <a:endParaRPr lang="en-GB" sz="1200" b="0">
                      <a:latin typeface="Arial Unicode MS" pitchFamily="34" charset="-128"/>
                      <a:ea typeface="Arial Unicode MS" pitchFamily="34" charset="-128"/>
                      <a:cs typeface="Arial Unicode MS" pitchFamily="34" charset="-128"/>
                    </a:endParaRPr>
                  </a:p>
                  <a:p>
                    <a:pPr algn="ctr" eaLnBrk="0" hangingPunct="0"/>
                    <a:r>
                      <a:rPr lang="en-GB" sz="800" b="0">
                        <a:latin typeface="Arial" charset="0"/>
                        <a:cs typeface="Arial" charset="0"/>
                      </a:rPr>
                      <a:t>Would have little or no effect on operational/project or strategic objectives</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2707" name="Rectangle 14"/>
                  <p:cNvSpPr>
                    <a:spLocks noChangeArrowheads="1"/>
                  </p:cNvSpPr>
                  <p:nvPr/>
                </p:nvSpPr>
                <p:spPr bwMode="auto">
                  <a:xfrm>
                    <a:off x="1061" y="0"/>
                    <a:ext cx="1061" cy="875"/>
                  </a:xfrm>
                  <a:prstGeom prst="rect">
                    <a:avLst/>
                  </a:prstGeom>
                  <a:noFill/>
                  <a:ln w="7">
                    <a:solidFill>
                      <a:srgbClr val="A0A0A0"/>
                    </a:solidFill>
                    <a:miter lim="800000"/>
                    <a:headEnd/>
                    <a:tailEnd/>
                  </a:ln>
                </p:spPr>
                <p:txBody>
                  <a:bodyPr/>
                  <a:lstStyle/>
                  <a:p>
                    <a:endParaRPr lang="en-US"/>
                  </a:p>
                </p:txBody>
              </p:sp>
            </p:grpSp>
          </p:grpSp>
          <p:grpSp>
            <p:nvGrpSpPr>
              <p:cNvPr id="8" name="Group 15"/>
              <p:cNvGrpSpPr>
                <a:grpSpLocks/>
              </p:cNvGrpSpPr>
              <p:nvPr/>
            </p:nvGrpSpPr>
            <p:grpSpPr bwMode="auto">
              <a:xfrm>
                <a:off x="2122" y="0"/>
                <a:ext cx="1061" cy="875"/>
                <a:chOff x="2122" y="0"/>
                <a:chExt cx="1061" cy="875"/>
              </a:xfrm>
            </p:grpSpPr>
            <p:sp>
              <p:nvSpPr>
                <p:cNvPr id="22700" name="Rectangle 16"/>
                <p:cNvSpPr>
                  <a:spLocks noChangeArrowheads="1"/>
                </p:cNvSpPr>
                <p:nvPr/>
              </p:nvSpPr>
              <p:spPr bwMode="auto">
                <a:xfrm>
                  <a:off x="2122" y="0"/>
                  <a:ext cx="1061" cy="875"/>
                </a:xfrm>
                <a:prstGeom prst="rect">
                  <a:avLst/>
                </a:prstGeom>
                <a:solidFill>
                  <a:srgbClr val="FFFFFF"/>
                </a:solidFill>
                <a:ln w="9525">
                  <a:noFill/>
                  <a:miter lim="800000"/>
                  <a:headEnd/>
                  <a:tailEnd/>
                </a:ln>
              </p:spPr>
              <p:txBody>
                <a:bodyPr/>
                <a:lstStyle/>
                <a:p>
                  <a:endParaRPr lang="en-US"/>
                </a:p>
              </p:txBody>
            </p:sp>
            <p:grpSp>
              <p:nvGrpSpPr>
                <p:cNvPr id="9" name="Group 17"/>
                <p:cNvGrpSpPr>
                  <a:grpSpLocks/>
                </p:cNvGrpSpPr>
                <p:nvPr/>
              </p:nvGrpSpPr>
              <p:grpSpPr bwMode="auto">
                <a:xfrm>
                  <a:off x="2122" y="0"/>
                  <a:ext cx="1061" cy="875"/>
                  <a:chOff x="2122" y="0"/>
                  <a:chExt cx="1061" cy="875"/>
                </a:xfrm>
              </p:grpSpPr>
              <p:sp>
                <p:nvSpPr>
                  <p:cNvPr id="22702" name="Rectangle 18"/>
                  <p:cNvSpPr>
                    <a:spLocks noChangeArrowheads="1"/>
                  </p:cNvSpPr>
                  <p:nvPr/>
                </p:nvSpPr>
                <p:spPr bwMode="auto">
                  <a:xfrm>
                    <a:off x="2165" y="0"/>
                    <a:ext cx="975" cy="875"/>
                  </a:xfrm>
                  <a:prstGeom prst="rect">
                    <a:avLst/>
                  </a:prstGeom>
                  <a:solidFill>
                    <a:srgbClr val="FFFFFF"/>
                  </a:solidFill>
                  <a:ln w="9525">
                    <a:noFill/>
                    <a:miter lim="800000"/>
                    <a:headEnd/>
                    <a:tailEnd/>
                  </a:ln>
                </p:spPr>
                <p:txBody>
                  <a:bodyPr/>
                  <a:lstStyle/>
                  <a:p>
                    <a:pPr algn="ctr"/>
                    <a:r>
                      <a:rPr lang="en-GB" sz="500" b="0" dirty="0">
                        <a:latin typeface="Arial" charset="0"/>
                        <a:cs typeface="Arial" charset="0"/>
                      </a:rPr>
                      <a:t> </a:t>
                    </a:r>
                    <a:endParaRPr lang="en-GB" sz="1200" b="0" dirty="0">
                      <a:latin typeface="Arial Unicode MS" pitchFamily="34" charset="-128"/>
                      <a:ea typeface="Arial Unicode MS" pitchFamily="34" charset="-128"/>
                      <a:cs typeface="Arial Unicode MS" pitchFamily="34" charset="-128"/>
                    </a:endParaRPr>
                  </a:p>
                  <a:p>
                    <a:pPr algn="ctr" eaLnBrk="0" hangingPunct="0"/>
                    <a:r>
                      <a:rPr lang="en-GB" sz="800" b="0" dirty="0">
                        <a:latin typeface="Arial" charset="0"/>
                        <a:cs typeface="Arial" charset="0"/>
                      </a:rPr>
                      <a:t>Would impact the efficiency or effectiveness of an area but would not result in the complete failure of operational/project or strategic objectives</a:t>
                    </a:r>
                    <a:endParaRPr lang="en-GB" sz="1200" b="0" dirty="0">
                      <a:latin typeface="Arial Unicode MS" pitchFamily="34" charset="-128"/>
                      <a:ea typeface="Arial Unicode MS" pitchFamily="34" charset="-128"/>
                      <a:cs typeface="Arial Unicode MS" pitchFamily="34" charset="-128"/>
                    </a:endParaRPr>
                  </a:p>
                  <a:p>
                    <a:pPr algn="ctr" eaLnBrk="0" hangingPunct="0"/>
                    <a:endParaRPr lang="en-GB" b="0" dirty="0"/>
                  </a:p>
                </p:txBody>
              </p:sp>
              <p:sp>
                <p:nvSpPr>
                  <p:cNvPr id="22703" name="Rectangle 19"/>
                  <p:cNvSpPr>
                    <a:spLocks noChangeArrowheads="1"/>
                  </p:cNvSpPr>
                  <p:nvPr/>
                </p:nvSpPr>
                <p:spPr bwMode="auto">
                  <a:xfrm>
                    <a:off x="2122" y="0"/>
                    <a:ext cx="1061" cy="875"/>
                  </a:xfrm>
                  <a:prstGeom prst="rect">
                    <a:avLst/>
                  </a:prstGeom>
                  <a:noFill/>
                  <a:ln w="7">
                    <a:solidFill>
                      <a:srgbClr val="A0A0A0"/>
                    </a:solidFill>
                    <a:miter lim="800000"/>
                    <a:headEnd/>
                    <a:tailEnd/>
                  </a:ln>
                </p:spPr>
                <p:txBody>
                  <a:bodyPr/>
                  <a:lstStyle/>
                  <a:p>
                    <a:endParaRPr lang="en-US"/>
                  </a:p>
                </p:txBody>
              </p:sp>
            </p:grpSp>
          </p:grpSp>
          <p:grpSp>
            <p:nvGrpSpPr>
              <p:cNvPr id="10" name="Group 20"/>
              <p:cNvGrpSpPr>
                <a:grpSpLocks/>
              </p:cNvGrpSpPr>
              <p:nvPr/>
            </p:nvGrpSpPr>
            <p:grpSpPr bwMode="auto">
              <a:xfrm>
                <a:off x="3183" y="0"/>
                <a:ext cx="1061" cy="875"/>
                <a:chOff x="3183" y="0"/>
                <a:chExt cx="1061" cy="875"/>
              </a:xfrm>
            </p:grpSpPr>
            <p:sp>
              <p:nvSpPr>
                <p:cNvPr id="22696" name="Rectangle 21"/>
                <p:cNvSpPr>
                  <a:spLocks noChangeArrowheads="1"/>
                </p:cNvSpPr>
                <p:nvPr/>
              </p:nvSpPr>
              <p:spPr bwMode="auto">
                <a:xfrm>
                  <a:off x="3183" y="0"/>
                  <a:ext cx="1061" cy="875"/>
                </a:xfrm>
                <a:prstGeom prst="rect">
                  <a:avLst/>
                </a:prstGeom>
                <a:solidFill>
                  <a:srgbClr val="FFFFFF"/>
                </a:solidFill>
                <a:ln w="9525">
                  <a:noFill/>
                  <a:miter lim="800000"/>
                  <a:headEnd/>
                  <a:tailEnd/>
                </a:ln>
              </p:spPr>
              <p:txBody>
                <a:bodyPr/>
                <a:lstStyle/>
                <a:p>
                  <a:endParaRPr lang="en-US"/>
                </a:p>
              </p:txBody>
            </p:sp>
            <p:grpSp>
              <p:nvGrpSpPr>
                <p:cNvPr id="11" name="Group 22"/>
                <p:cNvGrpSpPr>
                  <a:grpSpLocks/>
                </p:cNvGrpSpPr>
                <p:nvPr/>
              </p:nvGrpSpPr>
              <p:grpSpPr bwMode="auto">
                <a:xfrm>
                  <a:off x="3183" y="0"/>
                  <a:ext cx="1061" cy="875"/>
                  <a:chOff x="3183" y="0"/>
                  <a:chExt cx="1061" cy="875"/>
                </a:xfrm>
              </p:grpSpPr>
              <p:sp>
                <p:nvSpPr>
                  <p:cNvPr id="22698" name="Rectangle 23"/>
                  <p:cNvSpPr>
                    <a:spLocks noChangeArrowheads="1"/>
                  </p:cNvSpPr>
                  <p:nvPr/>
                </p:nvSpPr>
                <p:spPr bwMode="auto">
                  <a:xfrm>
                    <a:off x="3226" y="0"/>
                    <a:ext cx="975" cy="875"/>
                  </a:xfrm>
                  <a:prstGeom prst="rect">
                    <a:avLst/>
                  </a:prstGeom>
                  <a:solidFill>
                    <a:srgbClr val="FFFFFF"/>
                  </a:solidFill>
                  <a:ln w="9525">
                    <a:noFill/>
                    <a:miter lim="800000"/>
                    <a:headEnd/>
                    <a:tailEnd/>
                  </a:ln>
                </p:spPr>
                <p:txBody>
                  <a:bodyPr/>
                  <a:lstStyle/>
                  <a:p>
                    <a:pPr algn="ctr"/>
                    <a:r>
                      <a:rPr lang="en-GB" sz="500" b="0" dirty="0">
                        <a:latin typeface="Arial" charset="0"/>
                        <a:cs typeface="Arial" charset="0"/>
                      </a:rPr>
                      <a:t> </a:t>
                    </a:r>
                    <a:endParaRPr lang="en-GB" sz="1200" b="0" dirty="0">
                      <a:latin typeface="Arial Unicode MS" pitchFamily="34" charset="-128"/>
                      <a:ea typeface="Arial Unicode MS" pitchFamily="34" charset="-128"/>
                      <a:cs typeface="Arial Unicode MS" pitchFamily="34" charset="-128"/>
                    </a:endParaRPr>
                  </a:p>
                  <a:p>
                    <a:pPr algn="ctr" eaLnBrk="0" hangingPunct="0"/>
                    <a:r>
                      <a:rPr lang="en-GB" sz="800" b="0" dirty="0">
                        <a:latin typeface="Arial" charset="0"/>
                        <a:cs typeface="Arial" charset="0"/>
                      </a:rPr>
                      <a:t>Would result in the failure of operational/project objectives but would not put the achievement of strategic objectives at risk or have a wider impact across the </a:t>
                    </a:r>
                    <a:r>
                      <a:rPr lang="en-GB" sz="800" b="0" dirty="0" smtClean="0">
                        <a:latin typeface="Arial" charset="0"/>
                        <a:cs typeface="Arial" charset="0"/>
                      </a:rPr>
                      <a:t>authority</a:t>
                    </a:r>
                    <a:endParaRPr lang="en-GB" sz="1200" b="0" dirty="0">
                      <a:latin typeface="Arial Unicode MS" pitchFamily="34" charset="-128"/>
                      <a:ea typeface="Arial Unicode MS" pitchFamily="34" charset="-128"/>
                      <a:cs typeface="Arial Unicode MS" pitchFamily="34" charset="-128"/>
                    </a:endParaRPr>
                  </a:p>
                  <a:p>
                    <a:pPr algn="ctr" eaLnBrk="0" hangingPunct="0"/>
                    <a:endParaRPr lang="en-GB" b="0" dirty="0"/>
                  </a:p>
                </p:txBody>
              </p:sp>
              <p:sp>
                <p:nvSpPr>
                  <p:cNvPr id="22699" name="Rectangle 24"/>
                  <p:cNvSpPr>
                    <a:spLocks noChangeArrowheads="1"/>
                  </p:cNvSpPr>
                  <p:nvPr/>
                </p:nvSpPr>
                <p:spPr bwMode="auto">
                  <a:xfrm>
                    <a:off x="3183" y="0"/>
                    <a:ext cx="1061" cy="875"/>
                  </a:xfrm>
                  <a:prstGeom prst="rect">
                    <a:avLst/>
                  </a:prstGeom>
                  <a:noFill/>
                  <a:ln w="7">
                    <a:solidFill>
                      <a:srgbClr val="A0A0A0"/>
                    </a:solidFill>
                    <a:miter lim="800000"/>
                    <a:headEnd/>
                    <a:tailEnd/>
                  </a:ln>
                </p:spPr>
                <p:txBody>
                  <a:bodyPr/>
                  <a:lstStyle/>
                  <a:p>
                    <a:endParaRPr lang="en-US"/>
                  </a:p>
                </p:txBody>
              </p:sp>
            </p:grpSp>
          </p:grpSp>
          <p:grpSp>
            <p:nvGrpSpPr>
              <p:cNvPr id="12" name="Group 25"/>
              <p:cNvGrpSpPr>
                <a:grpSpLocks/>
              </p:cNvGrpSpPr>
              <p:nvPr/>
            </p:nvGrpSpPr>
            <p:grpSpPr bwMode="auto">
              <a:xfrm>
                <a:off x="4244" y="0"/>
                <a:ext cx="1061" cy="875"/>
                <a:chOff x="4244" y="0"/>
                <a:chExt cx="1061" cy="875"/>
              </a:xfrm>
            </p:grpSpPr>
            <p:sp>
              <p:nvSpPr>
                <p:cNvPr id="22692" name="Rectangle 26"/>
                <p:cNvSpPr>
                  <a:spLocks noChangeArrowheads="1"/>
                </p:cNvSpPr>
                <p:nvPr/>
              </p:nvSpPr>
              <p:spPr bwMode="auto">
                <a:xfrm>
                  <a:off x="4244" y="0"/>
                  <a:ext cx="1061" cy="875"/>
                </a:xfrm>
                <a:prstGeom prst="rect">
                  <a:avLst/>
                </a:prstGeom>
                <a:solidFill>
                  <a:srgbClr val="FFFFFF"/>
                </a:solidFill>
                <a:ln w="9525">
                  <a:noFill/>
                  <a:miter lim="800000"/>
                  <a:headEnd/>
                  <a:tailEnd/>
                </a:ln>
              </p:spPr>
              <p:txBody>
                <a:bodyPr/>
                <a:lstStyle/>
                <a:p>
                  <a:endParaRPr lang="en-US"/>
                </a:p>
              </p:txBody>
            </p:sp>
            <p:grpSp>
              <p:nvGrpSpPr>
                <p:cNvPr id="13" name="Group 27"/>
                <p:cNvGrpSpPr>
                  <a:grpSpLocks/>
                </p:cNvGrpSpPr>
                <p:nvPr/>
              </p:nvGrpSpPr>
              <p:grpSpPr bwMode="auto">
                <a:xfrm>
                  <a:off x="4244" y="0"/>
                  <a:ext cx="1061" cy="875"/>
                  <a:chOff x="4244" y="0"/>
                  <a:chExt cx="1061" cy="875"/>
                </a:xfrm>
              </p:grpSpPr>
              <p:sp>
                <p:nvSpPr>
                  <p:cNvPr id="22694" name="Rectangle 28"/>
                  <p:cNvSpPr>
                    <a:spLocks noChangeArrowheads="1"/>
                  </p:cNvSpPr>
                  <p:nvPr/>
                </p:nvSpPr>
                <p:spPr bwMode="auto">
                  <a:xfrm>
                    <a:off x="4287" y="0"/>
                    <a:ext cx="975" cy="875"/>
                  </a:xfrm>
                  <a:prstGeom prst="rect">
                    <a:avLst/>
                  </a:prstGeom>
                  <a:solidFill>
                    <a:srgbClr val="FFFFFF"/>
                  </a:solidFill>
                  <a:ln w="9525">
                    <a:noFill/>
                    <a:miter lim="800000"/>
                    <a:headEnd/>
                    <a:tailEnd/>
                  </a:ln>
                </p:spPr>
                <p:txBody>
                  <a:bodyPr/>
                  <a:lstStyle/>
                  <a:p>
                    <a:pPr algn="ctr"/>
                    <a:r>
                      <a:rPr lang="en-GB" sz="500" b="0" dirty="0">
                        <a:latin typeface="Arial" charset="0"/>
                        <a:cs typeface="Arial" charset="0"/>
                      </a:rPr>
                      <a:t> </a:t>
                    </a:r>
                    <a:endParaRPr lang="en-GB" sz="1200" b="0" dirty="0">
                      <a:latin typeface="Arial Unicode MS" pitchFamily="34" charset="-128"/>
                      <a:ea typeface="Arial Unicode MS" pitchFamily="34" charset="-128"/>
                      <a:cs typeface="Arial Unicode MS" pitchFamily="34" charset="-128"/>
                    </a:endParaRPr>
                  </a:p>
                  <a:p>
                    <a:pPr algn="ctr" eaLnBrk="0" hangingPunct="0"/>
                    <a:r>
                      <a:rPr lang="en-GB" sz="800" b="0" dirty="0">
                        <a:latin typeface="Arial" charset="0"/>
                        <a:cs typeface="Arial" charset="0"/>
                      </a:rPr>
                      <a:t>Would impact performance of one or more strategic objectives but would not put the </a:t>
                    </a:r>
                    <a:r>
                      <a:rPr lang="en-GB" sz="800" b="0" dirty="0" smtClean="0">
                        <a:latin typeface="Arial" charset="0"/>
                        <a:cs typeface="Arial" charset="0"/>
                      </a:rPr>
                      <a:t>authority as </a:t>
                    </a:r>
                    <a:r>
                      <a:rPr lang="en-GB" sz="800" b="0" dirty="0">
                        <a:latin typeface="Arial" charset="0"/>
                        <a:cs typeface="Arial" charset="0"/>
                      </a:rPr>
                      <a:t>a whole at risk</a:t>
                    </a:r>
                    <a:endParaRPr lang="en-GB" sz="1200" b="0" dirty="0">
                      <a:latin typeface="Arial Unicode MS" pitchFamily="34" charset="-128"/>
                      <a:ea typeface="Arial Unicode MS" pitchFamily="34" charset="-128"/>
                      <a:cs typeface="Arial Unicode MS" pitchFamily="34" charset="-128"/>
                    </a:endParaRPr>
                  </a:p>
                  <a:p>
                    <a:pPr algn="ctr" eaLnBrk="0" hangingPunct="0"/>
                    <a:r>
                      <a:rPr lang="en-GB" sz="1200" b="0" dirty="0">
                        <a:latin typeface="Arial Unicode MS" pitchFamily="34" charset="-128"/>
                        <a:ea typeface="Arial Unicode MS" pitchFamily="34" charset="-128"/>
                        <a:cs typeface="Arial Unicode MS" pitchFamily="34" charset="-128"/>
                      </a:rPr>
                      <a:t> </a:t>
                    </a:r>
                  </a:p>
                  <a:p>
                    <a:pPr algn="ctr" eaLnBrk="0" hangingPunct="0"/>
                    <a:endParaRPr lang="en-GB" b="0" dirty="0"/>
                  </a:p>
                </p:txBody>
              </p:sp>
              <p:sp>
                <p:nvSpPr>
                  <p:cNvPr id="22695" name="Rectangle 29"/>
                  <p:cNvSpPr>
                    <a:spLocks noChangeArrowheads="1"/>
                  </p:cNvSpPr>
                  <p:nvPr/>
                </p:nvSpPr>
                <p:spPr bwMode="auto">
                  <a:xfrm>
                    <a:off x="4244" y="0"/>
                    <a:ext cx="1061" cy="875"/>
                  </a:xfrm>
                  <a:prstGeom prst="rect">
                    <a:avLst/>
                  </a:prstGeom>
                  <a:noFill/>
                  <a:ln w="7">
                    <a:solidFill>
                      <a:srgbClr val="A0A0A0"/>
                    </a:solidFill>
                    <a:miter lim="800000"/>
                    <a:headEnd/>
                    <a:tailEnd/>
                  </a:ln>
                </p:spPr>
                <p:txBody>
                  <a:bodyPr/>
                  <a:lstStyle/>
                  <a:p>
                    <a:endParaRPr lang="en-US"/>
                  </a:p>
                </p:txBody>
              </p:sp>
            </p:grpSp>
          </p:grpSp>
          <p:grpSp>
            <p:nvGrpSpPr>
              <p:cNvPr id="14" name="Group 30"/>
              <p:cNvGrpSpPr>
                <a:grpSpLocks/>
              </p:cNvGrpSpPr>
              <p:nvPr/>
            </p:nvGrpSpPr>
            <p:grpSpPr bwMode="auto">
              <a:xfrm>
                <a:off x="5305" y="0"/>
                <a:ext cx="1061" cy="875"/>
                <a:chOff x="5305" y="0"/>
                <a:chExt cx="1061" cy="875"/>
              </a:xfrm>
            </p:grpSpPr>
            <p:sp>
              <p:nvSpPr>
                <p:cNvPr id="22688" name="Rectangle 31"/>
                <p:cNvSpPr>
                  <a:spLocks noChangeArrowheads="1"/>
                </p:cNvSpPr>
                <p:nvPr/>
              </p:nvSpPr>
              <p:spPr bwMode="auto">
                <a:xfrm>
                  <a:off x="5305" y="0"/>
                  <a:ext cx="1061" cy="875"/>
                </a:xfrm>
                <a:prstGeom prst="rect">
                  <a:avLst/>
                </a:prstGeom>
                <a:solidFill>
                  <a:srgbClr val="FFFFFF"/>
                </a:solidFill>
                <a:ln w="9525">
                  <a:noFill/>
                  <a:miter lim="800000"/>
                  <a:headEnd/>
                  <a:tailEnd/>
                </a:ln>
              </p:spPr>
              <p:txBody>
                <a:bodyPr/>
                <a:lstStyle/>
                <a:p>
                  <a:endParaRPr lang="en-US"/>
                </a:p>
              </p:txBody>
            </p:sp>
            <p:grpSp>
              <p:nvGrpSpPr>
                <p:cNvPr id="15" name="Group 32"/>
                <p:cNvGrpSpPr>
                  <a:grpSpLocks/>
                </p:cNvGrpSpPr>
                <p:nvPr/>
              </p:nvGrpSpPr>
              <p:grpSpPr bwMode="auto">
                <a:xfrm>
                  <a:off x="5305" y="0"/>
                  <a:ext cx="1061" cy="875"/>
                  <a:chOff x="5305" y="0"/>
                  <a:chExt cx="1061" cy="875"/>
                </a:xfrm>
              </p:grpSpPr>
              <p:sp>
                <p:nvSpPr>
                  <p:cNvPr id="22690" name="Rectangle 33"/>
                  <p:cNvSpPr>
                    <a:spLocks noChangeArrowheads="1"/>
                  </p:cNvSpPr>
                  <p:nvPr/>
                </p:nvSpPr>
                <p:spPr bwMode="auto">
                  <a:xfrm>
                    <a:off x="5348" y="0"/>
                    <a:ext cx="975" cy="875"/>
                  </a:xfrm>
                  <a:prstGeom prst="rect">
                    <a:avLst/>
                  </a:prstGeom>
                  <a:solidFill>
                    <a:srgbClr val="FFFFFF"/>
                  </a:solidFill>
                  <a:ln w="9525">
                    <a:noFill/>
                    <a:miter lim="800000"/>
                    <a:headEnd/>
                    <a:tailEnd/>
                  </a:ln>
                </p:spPr>
                <p:txBody>
                  <a:bodyPr/>
                  <a:lstStyle/>
                  <a:p>
                    <a:pPr algn="ctr"/>
                    <a:r>
                      <a:rPr lang="en-GB" sz="500" b="0" dirty="0">
                        <a:latin typeface="Arial" charset="0"/>
                        <a:cs typeface="Arial" charset="0"/>
                      </a:rPr>
                      <a:t> </a:t>
                    </a:r>
                    <a:endParaRPr lang="en-GB" sz="1200" b="0" dirty="0">
                      <a:latin typeface="Arial Unicode MS" pitchFamily="34" charset="-128"/>
                      <a:ea typeface="Arial Unicode MS" pitchFamily="34" charset="-128"/>
                      <a:cs typeface="Arial Unicode MS" pitchFamily="34" charset="-128"/>
                    </a:endParaRPr>
                  </a:p>
                  <a:p>
                    <a:pPr algn="ctr" eaLnBrk="0" hangingPunct="0"/>
                    <a:r>
                      <a:rPr lang="en-GB" sz="800" b="0" dirty="0">
                        <a:latin typeface="Arial" charset="0"/>
                        <a:cs typeface="Arial" charset="0"/>
                      </a:rPr>
                      <a:t>Would result in the failure to fulfil the </a:t>
                    </a:r>
                    <a:r>
                      <a:rPr lang="en-GB" sz="800" b="0" dirty="0" smtClean="0">
                        <a:latin typeface="Arial" charset="0"/>
                        <a:cs typeface="Arial" charset="0"/>
                      </a:rPr>
                      <a:t>authority’s statutory </a:t>
                    </a:r>
                    <a:r>
                      <a:rPr lang="en-GB" sz="800" b="0" dirty="0">
                        <a:latin typeface="Arial" charset="0"/>
                        <a:cs typeface="Arial" charset="0"/>
                      </a:rPr>
                      <a:t>responsibilities. </a:t>
                    </a:r>
                    <a:endParaRPr lang="en-GB" sz="1200" b="0" dirty="0">
                      <a:latin typeface="Arial Unicode MS" pitchFamily="34" charset="-128"/>
                      <a:ea typeface="Arial Unicode MS" pitchFamily="34" charset="-128"/>
                      <a:cs typeface="Arial Unicode MS" pitchFamily="34" charset="-128"/>
                    </a:endParaRPr>
                  </a:p>
                  <a:p>
                    <a:pPr algn="ctr" eaLnBrk="0" hangingPunct="0"/>
                    <a:endParaRPr lang="en-GB" b="0" dirty="0"/>
                  </a:p>
                </p:txBody>
              </p:sp>
              <p:sp>
                <p:nvSpPr>
                  <p:cNvPr id="22691" name="Rectangle 34"/>
                  <p:cNvSpPr>
                    <a:spLocks noChangeArrowheads="1"/>
                  </p:cNvSpPr>
                  <p:nvPr/>
                </p:nvSpPr>
                <p:spPr bwMode="auto">
                  <a:xfrm>
                    <a:off x="5305" y="0"/>
                    <a:ext cx="1061" cy="875"/>
                  </a:xfrm>
                  <a:prstGeom prst="rect">
                    <a:avLst/>
                  </a:prstGeom>
                  <a:noFill/>
                  <a:ln w="7">
                    <a:solidFill>
                      <a:srgbClr val="A0A0A0"/>
                    </a:solidFill>
                    <a:miter lim="800000"/>
                    <a:headEnd/>
                    <a:tailEnd/>
                  </a:ln>
                </p:spPr>
                <p:txBody>
                  <a:bodyPr/>
                  <a:lstStyle/>
                  <a:p>
                    <a:endParaRPr lang="en-US"/>
                  </a:p>
                </p:txBody>
              </p:sp>
            </p:grpSp>
          </p:grpSp>
        </p:grpSp>
        <p:sp>
          <p:nvSpPr>
            <p:cNvPr id="22681" name="Rectangle 35"/>
            <p:cNvSpPr>
              <a:spLocks noChangeArrowheads="1"/>
            </p:cNvSpPr>
            <p:nvPr/>
          </p:nvSpPr>
          <p:spPr bwMode="auto">
            <a:xfrm>
              <a:off x="-2" y="-2"/>
              <a:ext cx="6370" cy="879"/>
            </a:xfrm>
            <a:prstGeom prst="rect">
              <a:avLst/>
            </a:prstGeom>
            <a:noFill/>
            <a:ln w="6350">
              <a:solidFill>
                <a:srgbClr val="A0A0A0"/>
              </a:solidFill>
              <a:miter lim="800000"/>
              <a:headEnd/>
              <a:tailEnd/>
            </a:ln>
          </p:spPr>
          <p:txBody>
            <a:bodyPr/>
            <a:lstStyle/>
            <a:p>
              <a:endParaRPr lang="en-US"/>
            </a:p>
          </p:txBody>
        </p:sp>
      </p:grpSp>
      <p:grpSp>
        <p:nvGrpSpPr>
          <p:cNvPr id="16" name="Group 36"/>
          <p:cNvGrpSpPr>
            <a:grpSpLocks/>
          </p:cNvGrpSpPr>
          <p:nvPr/>
        </p:nvGrpSpPr>
        <p:grpSpPr bwMode="auto">
          <a:xfrm>
            <a:off x="457200" y="3025775"/>
            <a:ext cx="8458200" cy="923925"/>
            <a:chOff x="288" y="2010"/>
            <a:chExt cx="5328" cy="582"/>
          </a:xfrm>
        </p:grpSpPr>
        <p:sp>
          <p:nvSpPr>
            <p:cNvPr id="22649" name="Rectangle 37"/>
            <p:cNvSpPr>
              <a:spLocks noChangeArrowheads="1"/>
            </p:cNvSpPr>
            <p:nvPr/>
          </p:nvSpPr>
          <p:spPr bwMode="auto">
            <a:xfrm>
              <a:off x="290" y="2065"/>
              <a:ext cx="887" cy="526"/>
            </a:xfrm>
            <a:prstGeom prst="rect">
              <a:avLst/>
            </a:prstGeom>
            <a:solidFill>
              <a:srgbClr val="E6E6E6"/>
            </a:solidFill>
            <a:ln w="9525">
              <a:noFill/>
              <a:miter lim="800000"/>
              <a:headEnd/>
              <a:tailEnd/>
            </a:ln>
          </p:spPr>
          <p:txBody>
            <a:bodyPr/>
            <a:lstStyle/>
            <a:p>
              <a:endParaRPr lang="en-US"/>
            </a:p>
          </p:txBody>
        </p:sp>
        <p:grpSp>
          <p:nvGrpSpPr>
            <p:cNvPr id="17" name="Group 38"/>
            <p:cNvGrpSpPr>
              <a:grpSpLocks/>
            </p:cNvGrpSpPr>
            <p:nvPr/>
          </p:nvGrpSpPr>
          <p:grpSpPr bwMode="auto">
            <a:xfrm>
              <a:off x="324" y="2010"/>
              <a:ext cx="819" cy="486"/>
              <a:chOff x="0" y="0"/>
              <a:chExt cx="1022" cy="967"/>
            </a:xfrm>
          </p:grpSpPr>
          <p:sp>
            <p:nvSpPr>
              <p:cNvPr id="22678" name="Rectangle 39"/>
              <p:cNvSpPr>
                <a:spLocks noChangeArrowheads="1"/>
              </p:cNvSpPr>
              <p:nvPr/>
            </p:nvSpPr>
            <p:spPr bwMode="auto">
              <a:xfrm>
                <a:off x="0" y="0"/>
                <a:ext cx="1019" cy="133"/>
              </a:xfrm>
              <a:prstGeom prst="rect">
                <a:avLst/>
              </a:prstGeom>
              <a:solidFill>
                <a:srgbClr val="E6E6E6"/>
              </a:solidFill>
              <a:ln w="9525">
                <a:noFill/>
                <a:miter lim="800000"/>
                <a:headEnd/>
                <a:tailEnd/>
              </a:ln>
            </p:spPr>
            <p:txBody>
              <a:bodyPr bIns="0">
                <a:spAutoFit/>
              </a:bodyPr>
              <a:lstStyle/>
              <a:p>
                <a:pPr algn="ctr"/>
                <a:r>
                  <a:rPr lang="en-GB" sz="400" b="0">
                    <a:latin typeface="Trebuchet MS" pitchFamily="34" charset="0"/>
                    <a:cs typeface="Times New Roman" pitchFamily="18" charset="0"/>
                  </a:rPr>
                  <a:t> </a:t>
                </a:r>
                <a:endParaRPr lang="en-GB" sz="2600">
                  <a:latin typeface="Trebuchet MS" pitchFamily="34" charset="0"/>
                  <a:cs typeface="Times New Roman" pitchFamily="18" charset="0"/>
                </a:endParaRPr>
              </a:p>
            </p:txBody>
          </p:sp>
          <p:sp>
            <p:nvSpPr>
              <p:cNvPr id="22679" name="Rectangle 40"/>
              <p:cNvSpPr>
                <a:spLocks noChangeArrowheads="1"/>
              </p:cNvSpPr>
              <p:nvPr/>
            </p:nvSpPr>
            <p:spPr bwMode="auto">
              <a:xfrm>
                <a:off x="0" y="298"/>
                <a:ext cx="1022" cy="669"/>
              </a:xfrm>
              <a:prstGeom prst="rect">
                <a:avLst/>
              </a:prstGeom>
              <a:solidFill>
                <a:srgbClr val="E6E6E6"/>
              </a:solidFill>
              <a:ln w="9525">
                <a:noFill/>
                <a:miter lim="800000"/>
                <a:headEnd/>
                <a:tailEnd/>
              </a:ln>
            </p:spPr>
            <p:txBody>
              <a:bodyPr bIns="0">
                <a:spAutoFit/>
              </a:bodyPr>
              <a:lstStyle/>
              <a:p>
                <a:pPr algn="ctr"/>
                <a:r>
                  <a:rPr lang="en-GB" sz="1000">
                    <a:latin typeface="Trebuchet MS" pitchFamily="34" charset="0"/>
                    <a:cs typeface="Times New Roman" pitchFamily="18" charset="0"/>
                  </a:rPr>
                  <a:t>Income Impact</a:t>
                </a:r>
                <a:endParaRPr lang="en-GB" sz="2600">
                  <a:latin typeface="Trebuchet MS" pitchFamily="34" charset="0"/>
                  <a:cs typeface="Times New Roman" pitchFamily="18" charset="0"/>
                </a:endParaRPr>
              </a:p>
              <a:p>
                <a:pPr algn="ctr" eaLnBrk="0" hangingPunct="0"/>
                <a:r>
                  <a:rPr lang="en-GB" sz="700" b="0">
                    <a:latin typeface="Trebuchet MS" pitchFamily="34" charset="0"/>
                    <a:ea typeface="Arial Unicode MS" pitchFamily="34" charset="-128"/>
                    <a:cs typeface="Arial Unicode MS" pitchFamily="34" charset="-128"/>
                  </a:rPr>
                  <a:t>(One off sum or accumulative in one financial year</a:t>
                </a:r>
                <a:r>
                  <a:rPr lang="en-GB" sz="800" b="0">
                    <a:latin typeface="Trebuchet MS" pitchFamily="34" charset="0"/>
                    <a:ea typeface="Arial Unicode MS" pitchFamily="34" charset="-128"/>
                    <a:cs typeface="Arial Unicode MS" pitchFamily="34" charset="-128"/>
                  </a:rPr>
                  <a:t>)</a:t>
                </a:r>
                <a:endParaRPr lang="en-GB" b="0"/>
              </a:p>
            </p:txBody>
          </p:sp>
        </p:grpSp>
        <p:sp>
          <p:nvSpPr>
            <p:cNvPr id="22651" name="Rectangle 41"/>
            <p:cNvSpPr>
              <a:spLocks noChangeArrowheads="1"/>
            </p:cNvSpPr>
            <p:nvPr/>
          </p:nvSpPr>
          <p:spPr bwMode="auto">
            <a:xfrm>
              <a:off x="290" y="2065"/>
              <a:ext cx="887" cy="526"/>
            </a:xfrm>
            <a:prstGeom prst="rect">
              <a:avLst/>
            </a:prstGeom>
            <a:noFill/>
            <a:ln w="7">
              <a:solidFill>
                <a:srgbClr val="A0A0A0"/>
              </a:solidFill>
              <a:miter lim="800000"/>
              <a:headEnd/>
              <a:tailEnd/>
            </a:ln>
          </p:spPr>
          <p:txBody>
            <a:bodyPr/>
            <a:lstStyle/>
            <a:p>
              <a:endParaRPr lang="en-US"/>
            </a:p>
          </p:txBody>
        </p:sp>
        <p:grpSp>
          <p:nvGrpSpPr>
            <p:cNvPr id="18" name="Group 42"/>
            <p:cNvGrpSpPr>
              <a:grpSpLocks/>
            </p:cNvGrpSpPr>
            <p:nvPr/>
          </p:nvGrpSpPr>
          <p:grpSpPr bwMode="auto">
            <a:xfrm>
              <a:off x="1177" y="2065"/>
              <a:ext cx="888" cy="526"/>
              <a:chOff x="1107" y="0"/>
              <a:chExt cx="1107" cy="1046"/>
            </a:xfrm>
          </p:grpSpPr>
          <p:sp>
            <p:nvSpPr>
              <p:cNvPr id="22674" name="Rectangle 43"/>
              <p:cNvSpPr>
                <a:spLocks noChangeArrowheads="1"/>
              </p:cNvSpPr>
              <p:nvPr/>
            </p:nvSpPr>
            <p:spPr bwMode="auto">
              <a:xfrm>
                <a:off x="1107" y="0"/>
                <a:ext cx="1107" cy="1046"/>
              </a:xfrm>
              <a:prstGeom prst="rect">
                <a:avLst/>
              </a:prstGeom>
              <a:solidFill>
                <a:srgbClr val="FFFFFF"/>
              </a:solidFill>
              <a:ln w="9525">
                <a:noFill/>
                <a:miter lim="800000"/>
                <a:headEnd/>
                <a:tailEnd/>
              </a:ln>
            </p:spPr>
            <p:txBody>
              <a:bodyPr/>
              <a:lstStyle/>
              <a:p>
                <a:endParaRPr lang="en-US"/>
              </a:p>
            </p:txBody>
          </p:sp>
          <p:grpSp>
            <p:nvGrpSpPr>
              <p:cNvPr id="19" name="Group 44"/>
              <p:cNvGrpSpPr>
                <a:grpSpLocks/>
              </p:cNvGrpSpPr>
              <p:nvPr/>
            </p:nvGrpSpPr>
            <p:grpSpPr bwMode="auto">
              <a:xfrm>
                <a:off x="1107" y="0"/>
                <a:ext cx="1107" cy="1046"/>
                <a:chOff x="1107" y="0"/>
                <a:chExt cx="1107" cy="1046"/>
              </a:xfrm>
            </p:grpSpPr>
            <p:sp>
              <p:nvSpPr>
                <p:cNvPr id="22676" name="Rectangle 45"/>
                <p:cNvSpPr>
                  <a:spLocks noChangeArrowheads="1"/>
                </p:cNvSpPr>
                <p:nvPr/>
              </p:nvSpPr>
              <p:spPr bwMode="auto">
                <a:xfrm>
                  <a:off x="1150" y="0"/>
                  <a:ext cx="1021" cy="1046"/>
                </a:xfrm>
                <a:prstGeom prst="rect">
                  <a:avLst/>
                </a:prstGeom>
                <a:solidFill>
                  <a:srgbClr val="FFFFFF"/>
                </a:solidFill>
                <a:ln w="9525">
                  <a:noFill/>
                  <a:miter lim="800000"/>
                  <a:headEnd/>
                  <a:tailEnd/>
                </a:ln>
              </p:spPr>
              <p:txBody>
                <a:bodyPr/>
                <a:lstStyle/>
                <a:p>
                  <a:pPr algn="ctr"/>
                  <a:r>
                    <a:rPr lang="en-GB" sz="400" b="0">
                      <a:latin typeface="Arial" charset="0"/>
                      <a:cs typeface="Arial" charset="0"/>
                    </a:rPr>
                    <a:t> </a:t>
                  </a:r>
                  <a:endParaRPr lang="en-GB" sz="1200" b="0">
                    <a:latin typeface="Arial Unicode MS" pitchFamily="34" charset="-128"/>
                    <a:ea typeface="Arial Unicode MS" pitchFamily="34" charset="-128"/>
                    <a:cs typeface="Arial Unicode MS" pitchFamily="34" charset="-128"/>
                  </a:endParaRPr>
                </a:p>
                <a:p>
                  <a:pPr algn="ctr" eaLnBrk="0" hangingPunct="0"/>
                  <a:r>
                    <a:rPr lang="en-GB" sz="800" b="0">
                      <a:latin typeface="Arial" charset="0"/>
                      <a:cs typeface="Arial" charset="0"/>
                    </a:rPr>
                    <a:t>Less than £5k</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2677" name="Rectangle 46"/>
                <p:cNvSpPr>
                  <a:spLocks noChangeArrowheads="1"/>
                </p:cNvSpPr>
                <p:nvPr/>
              </p:nvSpPr>
              <p:spPr bwMode="auto">
                <a:xfrm>
                  <a:off x="1107" y="0"/>
                  <a:ext cx="1107" cy="1046"/>
                </a:xfrm>
                <a:prstGeom prst="rect">
                  <a:avLst/>
                </a:prstGeom>
                <a:noFill/>
                <a:ln w="7">
                  <a:solidFill>
                    <a:srgbClr val="A0A0A0"/>
                  </a:solidFill>
                  <a:miter lim="800000"/>
                  <a:headEnd/>
                  <a:tailEnd/>
                </a:ln>
              </p:spPr>
              <p:txBody>
                <a:bodyPr/>
                <a:lstStyle/>
                <a:p>
                  <a:endParaRPr lang="en-US"/>
                </a:p>
              </p:txBody>
            </p:sp>
          </p:grpSp>
        </p:grpSp>
        <p:grpSp>
          <p:nvGrpSpPr>
            <p:cNvPr id="20" name="Group 47"/>
            <p:cNvGrpSpPr>
              <a:grpSpLocks/>
            </p:cNvGrpSpPr>
            <p:nvPr/>
          </p:nvGrpSpPr>
          <p:grpSpPr bwMode="auto">
            <a:xfrm>
              <a:off x="2065" y="2065"/>
              <a:ext cx="887" cy="526"/>
              <a:chOff x="2214" y="0"/>
              <a:chExt cx="1107" cy="1046"/>
            </a:xfrm>
          </p:grpSpPr>
          <p:sp>
            <p:nvSpPr>
              <p:cNvPr id="22670" name="Rectangle 48"/>
              <p:cNvSpPr>
                <a:spLocks noChangeArrowheads="1"/>
              </p:cNvSpPr>
              <p:nvPr/>
            </p:nvSpPr>
            <p:spPr bwMode="auto">
              <a:xfrm>
                <a:off x="2214" y="0"/>
                <a:ext cx="1107" cy="1046"/>
              </a:xfrm>
              <a:prstGeom prst="rect">
                <a:avLst/>
              </a:prstGeom>
              <a:solidFill>
                <a:srgbClr val="FFFFFF"/>
              </a:solidFill>
              <a:ln w="9525">
                <a:noFill/>
                <a:miter lim="800000"/>
                <a:headEnd/>
                <a:tailEnd/>
              </a:ln>
            </p:spPr>
            <p:txBody>
              <a:bodyPr/>
              <a:lstStyle/>
              <a:p>
                <a:endParaRPr lang="en-US"/>
              </a:p>
            </p:txBody>
          </p:sp>
          <p:grpSp>
            <p:nvGrpSpPr>
              <p:cNvPr id="21" name="Group 49"/>
              <p:cNvGrpSpPr>
                <a:grpSpLocks/>
              </p:cNvGrpSpPr>
              <p:nvPr/>
            </p:nvGrpSpPr>
            <p:grpSpPr bwMode="auto">
              <a:xfrm>
                <a:off x="2214" y="0"/>
                <a:ext cx="1107" cy="1046"/>
                <a:chOff x="2214" y="0"/>
                <a:chExt cx="1107" cy="1046"/>
              </a:xfrm>
            </p:grpSpPr>
            <p:sp>
              <p:nvSpPr>
                <p:cNvPr id="22672" name="Rectangle 50"/>
                <p:cNvSpPr>
                  <a:spLocks noChangeArrowheads="1"/>
                </p:cNvSpPr>
                <p:nvPr/>
              </p:nvSpPr>
              <p:spPr bwMode="auto">
                <a:xfrm>
                  <a:off x="2257" y="0"/>
                  <a:ext cx="1021" cy="1046"/>
                </a:xfrm>
                <a:prstGeom prst="rect">
                  <a:avLst/>
                </a:prstGeom>
                <a:solidFill>
                  <a:srgbClr val="FFFFFF"/>
                </a:solidFill>
                <a:ln w="9525">
                  <a:noFill/>
                  <a:miter lim="800000"/>
                  <a:headEnd/>
                  <a:tailEnd/>
                </a:ln>
              </p:spPr>
              <p:txBody>
                <a:bodyPr/>
                <a:lstStyle/>
                <a:p>
                  <a:pPr algn="ctr"/>
                  <a:r>
                    <a:rPr lang="en-GB" sz="400">
                      <a:latin typeface="Arial" charset="0"/>
                      <a:cs typeface="Arial" charset="0"/>
                    </a:rPr>
                    <a:t> </a:t>
                  </a:r>
                  <a:endParaRPr lang="en-GB" sz="1200" b="0">
                    <a:latin typeface="Arial Unicode MS" pitchFamily="34" charset="-128"/>
                    <a:ea typeface="Arial Unicode MS" pitchFamily="34" charset="-128"/>
                    <a:cs typeface="Arial Unicode MS" pitchFamily="34" charset="-128"/>
                  </a:endParaRPr>
                </a:p>
                <a:p>
                  <a:pPr algn="ctr" eaLnBrk="0" hangingPunct="0"/>
                  <a:r>
                    <a:rPr lang="en-GB" sz="800" b="0">
                      <a:latin typeface="Arial" charset="0"/>
                      <a:cs typeface="Arial" charset="0"/>
                    </a:rPr>
                    <a:t>£5K - £50K</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2673" name="Rectangle 51"/>
                <p:cNvSpPr>
                  <a:spLocks noChangeArrowheads="1"/>
                </p:cNvSpPr>
                <p:nvPr/>
              </p:nvSpPr>
              <p:spPr bwMode="auto">
                <a:xfrm>
                  <a:off x="2214" y="0"/>
                  <a:ext cx="1107" cy="1046"/>
                </a:xfrm>
                <a:prstGeom prst="rect">
                  <a:avLst/>
                </a:prstGeom>
                <a:noFill/>
                <a:ln w="7">
                  <a:solidFill>
                    <a:srgbClr val="A0A0A0"/>
                  </a:solidFill>
                  <a:miter lim="800000"/>
                  <a:headEnd/>
                  <a:tailEnd/>
                </a:ln>
              </p:spPr>
              <p:txBody>
                <a:bodyPr/>
                <a:lstStyle/>
                <a:p>
                  <a:endParaRPr lang="en-US"/>
                </a:p>
              </p:txBody>
            </p:sp>
          </p:grpSp>
        </p:grpSp>
        <p:grpSp>
          <p:nvGrpSpPr>
            <p:cNvPr id="22" name="Group 52"/>
            <p:cNvGrpSpPr>
              <a:grpSpLocks/>
            </p:cNvGrpSpPr>
            <p:nvPr/>
          </p:nvGrpSpPr>
          <p:grpSpPr bwMode="auto">
            <a:xfrm>
              <a:off x="2952" y="2065"/>
              <a:ext cx="887" cy="526"/>
              <a:chOff x="3321" y="0"/>
              <a:chExt cx="1107" cy="1046"/>
            </a:xfrm>
          </p:grpSpPr>
          <p:sp>
            <p:nvSpPr>
              <p:cNvPr id="22666" name="Rectangle 53"/>
              <p:cNvSpPr>
                <a:spLocks noChangeArrowheads="1"/>
              </p:cNvSpPr>
              <p:nvPr/>
            </p:nvSpPr>
            <p:spPr bwMode="auto">
              <a:xfrm>
                <a:off x="3321" y="0"/>
                <a:ext cx="1107" cy="1046"/>
              </a:xfrm>
              <a:prstGeom prst="rect">
                <a:avLst/>
              </a:prstGeom>
              <a:solidFill>
                <a:srgbClr val="FFFFFF"/>
              </a:solidFill>
              <a:ln w="9525">
                <a:noFill/>
                <a:miter lim="800000"/>
                <a:headEnd/>
                <a:tailEnd/>
              </a:ln>
            </p:spPr>
            <p:txBody>
              <a:bodyPr/>
              <a:lstStyle/>
              <a:p>
                <a:endParaRPr lang="en-US"/>
              </a:p>
            </p:txBody>
          </p:sp>
          <p:grpSp>
            <p:nvGrpSpPr>
              <p:cNvPr id="23" name="Group 54"/>
              <p:cNvGrpSpPr>
                <a:grpSpLocks/>
              </p:cNvGrpSpPr>
              <p:nvPr/>
            </p:nvGrpSpPr>
            <p:grpSpPr bwMode="auto">
              <a:xfrm>
                <a:off x="3321" y="0"/>
                <a:ext cx="1107" cy="1046"/>
                <a:chOff x="3321" y="0"/>
                <a:chExt cx="1107" cy="1046"/>
              </a:xfrm>
            </p:grpSpPr>
            <p:sp>
              <p:nvSpPr>
                <p:cNvPr id="22668" name="Rectangle 55"/>
                <p:cNvSpPr>
                  <a:spLocks noChangeArrowheads="1"/>
                </p:cNvSpPr>
                <p:nvPr/>
              </p:nvSpPr>
              <p:spPr bwMode="auto">
                <a:xfrm>
                  <a:off x="3364" y="0"/>
                  <a:ext cx="1021" cy="1046"/>
                </a:xfrm>
                <a:prstGeom prst="rect">
                  <a:avLst/>
                </a:prstGeom>
                <a:solidFill>
                  <a:srgbClr val="FFFFFF"/>
                </a:solidFill>
                <a:ln w="9525">
                  <a:noFill/>
                  <a:miter lim="800000"/>
                  <a:headEnd/>
                  <a:tailEnd/>
                </a:ln>
              </p:spPr>
              <p:txBody>
                <a:bodyPr/>
                <a:lstStyle/>
                <a:p>
                  <a:pPr algn="ctr"/>
                  <a:r>
                    <a:rPr lang="en-GB" sz="400">
                      <a:latin typeface="Arial" charset="0"/>
                      <a:cs typeface="Arial" charset="0"/>
                    </a:rPr>
                    <a:t> </a:t>
                  </a:r>
                  <a:endParaRPr lang="en-GB" sz="1200" b="0">
                    <a:latin typeface="Arial Unicode MS" pitchFamily="34" charset="-128"/>
                    <a:ea typeface="Arial Unicode MS" pitchFamily="34" charset="-128"/>
                    <a:cs typeface="Arial Unicode MS" pitchFamily="34" charset="-128"/>
                  </a:endParaRPr>
                </a:p>
                <a:p>
                  <a:pPr algn="ctr" eaLnBrk="0" hangingPunct="0"/>
                  <a:r>
                    <a:rPr lang="en-GB" sz="800" b="0">
                      <a:latin typeface="Arial" charset="0"/>
                      <a:cs typeface="Arial" charset="0"/>
                    </a:rPr>
                    <a:t>£50K - £0.5m</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2669" name="Rectangle 56"/>
                <p:cNvSpPr>
                  <a:spLocks noChangeArrowheads="1"/>
                </p:cNvSpPr>
                <p:nvPr/>
              </p:nvSpPr>
              <p:spPr bwMode="auto">
                <a:xfrm>
                  <a:off x="3321" y="0"/>
                  <a:ext cx="1107" cy="1046"/>
                </a:xfrm>
                <a:prstGeom prst="rect">
                  <a:avLst/>
                </a:prstGeom>
                <a:noFill/>
                <a:ln w="7">
                  <a:solidFill>
                    <a:srgbClr val="A0A0A0"/>
                  </a:solidFill>
                  <a:miter lim="800000"/>
                  <a:headEnd/>
                  <a:tailEnd/>
                </a:ln>
              </p:spPr>
              <p:txBody>
                <a:bodyPr/>
                <a:lstStyle/>
                <a:p>
                  <a:endParaRPr lang="en-US"/>
                </a:p>
              </p:txBody>
            </p:sp>
          </p:grpSp>
        </p:grpSp>
        <p:grpSp>
          <p:nvGrpSpPr>
            <p:cNvPr id="24" name="Group 57"/>
            <p:cNvGrpSpPr>
              <a:grpSpLocks/>
            </p:cNvGrpSpPr>
            <p:nvPr/>
          </p:nvGrpSpPr>
          <p:grpSpPr bwMode="auto">
            <a:xfrm>
              <a:off x="3839" y="2065"/>
              <a:ext cx="888" cy="526"/>
              <a:chOff x="4428" y="0"/>
              <a:chExt cx="1107" cy="1046"/>
            </a:xfrm>
          </p:grpSpPr>
          <p:sp>
            <p:nvSpPr>
              <p:cNvPr id="22662" name="Rectangle 58"/>
              <p:cNvSpPr>
                <a:spLocks noChangeArrowheads="1"/>
              </p:cNvSpPr>
              <p:nvPr/>
            </p:nvSpPr>
            <p:spPr bwMode="auto">
              <a:xfrm>
                <a:off x="4428" y="0"/>
                <a:ext cx="1107" cy="1046"/>
              </a:xfrm>
              <a:prstGeom prst="rect">
                <a:avLst/>
              </a:prstGeom>
              <a:solidFill>
                <a:srgbClr val="FFFFFF"/>
              </a:solidFill>
              <a:ln w="9525">
                <a:noFill/>
                <a:miter lim="800000"/>
                <a:headEnd/>
                <a:tailEnd/>
              </a:ln>
            </p:spPr>
            <p:txBody>
              <a:bodyPr/>
              <a:lstStyle/>
              <a:p>
                <a:endParaRPr lang="en-US"/>
              </a:p>
            </p:txBody>
          </p:sp>
          <p:grpSp>
            <p:nvGrpSpPr>
              <p:cNvPr id="25" name="Group 59"/>
              <p:cNvGrpSpPr>
                <a:grpSpLocks/>
              </p:cNvGrpSpPr>
              <p:nvPr/>
            </p:nvGrpSpPr>
            <p:grpSpPr bwMode="auto">
              <a:xfrm>
                <a:off x="4428" y="0"/>
                <a:ext cx="1107" cy="1046"/>
                <a:chOff x="4428" y="0"/>
                <a:chExt cx="1107" cy="1046"/>
              </a:xfrm>
            </p:grpSpPr>
            <p:sp>
              <p:nvSpPr>
                <p:cNvPr id="22664" name="Rectangle 60"/>
                <p:cNvSpPr>
                  <a:spLocks noChangeArrowheads="1"/>
                </p:cNvSpPr>
                <p:nvPr/>
              </p:nvSpPr>
              <p:spPr bwMode="auto">
                <a:xfrm>
                  <a:off x="4471" y="0"/>
                  <a:ext cx="1021" cy="1046"/>
                </a:xfrm>
                <a:prstGeom prst="rect">
                  <a:avLst/>
                </a:prstGeom>
                <a:solidFill>
                  <a:srgbClr val="FFFFFF"/>
                </a:solidFill>
                <a:ln w="9525">
                  <a:noFill/>
                  <a:miter lim="800000"/>
                  <a:headEnd/>
                  <a:tailEnd/>
                </a:ln>
              </p:spPr>
              <p:txBody>
                <a:bodyPr/>
                <a:lstStyle/>
                <a:p>
                  <a:pPr algn="ctr"/>
                  <a:r>
                    <a:rPr lang="en-GB" sz="400">
                      <a:latin typeface="Arial" charset="0"/>
                      <a:cs typeface="Arial" charset="0"/>
                    </a:rPr>
                    <a:t> </a:t>
                  </a:r>
                  <a:endParaRPr lang="en-GB" sz="1200" b="0">
                    <a:latin typeface="Arial Unicode MS" pitchFamily="34" charset="-128"/>
                    <a:ea typeface="Arial Unicode MS" pitchFamily="34" charset="-128"/>
                    <a:cs typeface="Arial Unicode MS" pitchFamily="34" charset="-128"/>
                  </a:endParaRPr>
                </a:p>
                <a:p>
                  <a:pPr algn="ctr" eaLnBrk="0" hangingPunct="0"/>
                  <a:r>
                    <a:rPr lang="en-GB" sz="800" b="0">
                      <a:latin typeface="Arial" charset="0"/>
                      <a:cs typeface="Arial" charset="0"/>
                    </a:rPr>
                    <a:t>£0.5m - £1m</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2665" name="Rectangle 61"/>
                <p:cNvSpPr>
                  <a:spLocks noChangeArrowheads="1"/>
                </p:cNvSpPr>
                <p:nvPr/>
              </p:nvSpPr>
              <p:spPr bwMode="auto">
                <a:xfrm>
                  <a:off x="4428" y="0"/>
                  <a:ext cx="1107" cy="1046"/>
                </a:xfrm>
                <a:prstGeom prst="rect">
                  <a:avLst/>
                </a:prstGeom>
                <a:noFill/>
                <a:ln w="7">
                  <a:solidFill>
                    <a:srgbClr val="A0A0A0"/>
                  </a:solidFill>
                  <a:miter lim="800000"/>
                  <a:headEnd/>
                  <a:tailEnd/>
                </a:ln>
              </p:spPr>
              <p:txBody>
                <a:bodyPr/>
                <a:lstStyle/>
                <a:p>
                  <a:endParaRPr lang="en-US"/>
                </a:p>
              </p:txBody>
            </p:sp>
          </p:grpSp>
        </p:grpSp>
        <p:grpSp>
          <p:nvGrpSpPr>
            <p:cNvPr id="26" name="Group 62"/>
            <p:cNvGrpSpPr>
              <a:grpSpLocks/>
            </p:cNvGrpSpPr>
            <p:nvPr/>
          </p:nvGrpSpPr>
          <p:grpSpPr bwMode="auto">
            <a:xfrm>
              <a:off x="4727" y="2065"/>
              <a:ext cx="887" cy="526"/>
              <a:chOff x="5535" y="0"/>
              <a:chExt cx="1107" cy="1046"/>
            </a:xfrm>
          </p:grpSpPr>
          <p:sp>
            <p:nvSpPr>
              <p:cNvPr id="22658" name="Rectangle 63"/>
              <p:cNvSpPr>
                <a:spLocks noChangeArrowheads="1"/>
              </p:cNvSpPr>
              <p:nvPr/>
            </p:nvSpPr>
            <p:spPr bwMode="auto">
              <a:xfrm>
                <a:off x="5535" y="0"/>
                <a:ext cx="1107" cy="1046"/>
              </a:xfrm>
              <a:prstGeom prst="rect">
                <a:avLst/>
              </a:prstGeom>
              <a:solidFill>
                <a:srgbClr val="FFFFFF"/>
              </a:solidFill>
              <a:ln w="9525">
                <a:noFill/>
                <a:miter lim="800000"/>
                <a:headEnd/>
                <a:tailEnd/>
              </a:ln>
            </p:spPr>
            <p:txBody>
              <a:bodyPr/>
              <a:lstStyle/>
              <a:p>
                <a:endParaRPr lang="en-US"/>
              </a:p>
            </p:txBody>
          </p:sp>
          <p:grpSp>
            <p:nvGrpSpPr>
              <p:cNvPr id="27" name="Group 64"/>
              <p:cNvGrpSpPr>
                <a:grpSpLocks/>
              </p:cNvGrpSpPr>
              <p:nvPr/>
            </p:nvGrpSpPr>
            <p:grpSpPr bwMode="auto">
              <a:xfrm>
                <a:off x="5535" y="0"/>
                <a:ext cx="1107" cy="1046"/>
                <a:chOff x="5535" y="0"/>
                <a:chExt cx="1107" cy="1046"/>
              </a:xfrm>
            </p:grpSpPr>
            <p:sp>
              <p:nvSpPr>
                <p:cNvPr id="22660" name="Rectangle 65"/>
                <p:cNvSpPr>
                  <a:spLocks noChangeArrowheads="1"/>
                </p:cNvSpPr>
                <p:nvPr/>
              </p:nvSpPr>
              <p:spPr bwMode="auto">
                <a:xfrm>
                  <a:off x="5578" y="0"/>
                  <a:ext cx="1021" cy="1046"/>
                </a:xfrm>
                <a:prstGeom prst="rect">
                  <a:avLst/>
                </a:prstGeom>
                <a:solidFill>
                  <a:srgbClr val="FFFFFF"/>
                </a:solidFill>
                <a:ln w="9525">
                  <a:noFill/>
                  <a:miter lim="800000"/>
                  <a:headEnd/>
                  <a:tailEnd/>
                </a:ln>
              </p:spPr>
              <p:txBody>
                <a:bodyPr/>
                <a:lstStyle/>
                <a:p>
                  <a:pPr algn="ctr"/>
                  <a:r>
                    <a:rPr lang="en-GB" sz="400" b="0">
                      <a:latin typeface="Arial" charset="0"/>
                      <a:cs typeface="Arial" charset="0"/>
                    </a:rPr>
                    <a:t> </a:t>
                  </a:r>
                  <a:endParaRPr lang="en-GB" sz="1200" b="0">
                    <a:latin typeface="Arial Unicode MS" pitchFamily="34" charset="-128"/>
                    <a:ea typeface="Arial Unicode MS" pitchFamily="34" charset="-128"/>
                    <a:cs typeface="Arial Unicode MS" pitchFamily="34" charset="-128"/>
                  </a:endParaRPr>
                </a:p>
                <a:p>
                  <a:pPr algn="ctr" eaLnBrk="0" hangingPunct="0"/>
                  <a:r>
                    <a:rPr lang="en-GB" sz="800" b="0">
                      <a:latin typeface="Arial" charset="0"/>
                      <a:cs typeface="Arial" charset="0"/>
                    </a:rPr>
                    <a:t>Greater than £1m</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2661" name="Rectangle 66"/>
                <p:cNvSpPr>
                  <a:spLocks noChangeArrowheads="1"/>
                </p:cNvSpPr>
                <p:nvPr/>
              </p:nvSpPr>
              <p:spPr bwMode="auto">
                <a:xfrm>
                  <a:off x="5535" y="0"/>
                  <a:ext cx="1107" cy="1046"/>
                </a:xfrm>
                <a:prstGeom prst="rect">
                  <a:avLst/>
                </a:prstGeom>
                <a:noFill/>
                <a:ln w="7">
                  <a:solidFill>
                    <a:srgbClr val="A0A0A0"/>
                  </a:solidFill>
                  <a:miter lim="800000"/>
                  <a:headEnd/>
                  <a:tailEnd/>
                </a:ln>
              </p:spPr>
              <p:txBody>
                <a:bodyPr/>
                <a:lstStyle/>
                <a:p>
                  <a:endParaRPr lang="en-US"/>
                </a:p>
              </p:txBody>
            </p:sp>
          </p:grpSp>
        </p:grpSp>
        <p:sp>
          <p:nvSpPr>
            <p:cNvPr id="22657" name="Rectangle 67"/>
            <p:cNvSpPr>
              <a:spLocks noChangeArrowheads="1"/>
            </p:cNvSpPr>
            <p:nvPr/>
          </p:nvSpPr>
          <p:spPr bwMode="auto">
            <a:xfrm>
              <a:off x="288" y="2064"/>
              <a:ext cx="5328" cy="528"/>
            </a:xfrm>
            <a:prstGeom prst="rect">
              <a:avLst/>
            </a:prstGeom>
            <a:noFill/>
            <a:ln w="6350">
              <a:solidFill>
                <a:srgbClr val="A0A0A0"/>
              </a:solidFill>
              <a:miter lim="800000"/>
              <a:headEnd/>
              <a:tailEnd/>
            </a:ln>
          </p:spPr>
          <p:txBody>
            <a:bodyPr/>
            <a:lstStyle/>
            <a:p>
              <a:endParaRPr lang="en-US"/>
            </a:p>
          </p:txBody>
        </p:sp>
      </p:grpSp>
      <p:grpSp>
        <p:nvGrpSpPr>
          <p:cNvPr id="28" name="Group 68"/>
          <p:cNvGrpSpPr>
            <a:grpSpLocks/>
          </p:cNvGrpSpPr>
          <p:nvPr/>
        </p:nvGrpSpPr>
        <p:grpSpPr bwMode="auto">
          <a:xfrm>
            <a:off x="457200" y="3949700"/>
            <a:ext cx="8458200" cy="1447800"/>
            <a:chOff x="-2" y="-2"/>
            <a:chExt cx="6646" cy="1194"/>
          </a:xfrm>
        </p:grpSpPr>
        <p:grpSp>
          <p:nvGrpSpPr>
            <p:cNvPr id="29" name="Group 69"/>
            <p:cNvGrpSpPr>
              <a:grpSpLocks/>
            </p:cNvGrpSpPr>
            <p:nvPr/>
          </p:nvGrpSpPr>
          <p:grpSpPr bwMode="auto">
            <a:xfrm>
              <a:off x="0" y="0"/>
              <a:ext cx="6642" cy="1190"/>
              <a:chOff x="0" y="0"/>
              <a:chExt cx="6642" cy="1190"/>
            </a:xfrm>
          </p:grpSpPr>
          <p:grpSp>
            <p:nvGrpSpPr>
              <p:cNvPr id="30" name="Group 70"/>
              <p:cNvGrpSpPr>
                <a:grpSpLocks/>
              </p:cNvGrpSpPr>
              <p:nvPr/>
            </p:nvGrpSpPr>
            <p:grpSpPr bwMode="auto">
              <a:xfrm>
                <a:off x="0" y="0"/>
                <a:ext cx="1107" cy="556"/>
                <a:chOff x="0" y="0"/>
                <a:chExt cx="1107" cy="556"/>
              </a:xfrm>
            </p:grpSpPr>
            <p:sp>
              <p:nvSpPr>
                <p:cNvPr id="22645" name="Rectangle 71"/>
                <p:cNvSpPr>
                  <a:spLocks noChangeArrowheads="1"/>
                </p:cNvSpPr>
                <p:nvPr/>
              </p:nvSpPr>
              <p:spPr bwMode="auto">
                <a:xfrm>
                  <a:off x="0" y="0"/>
                  <a:ext cx="1107" cy="556"/>
                </a:xfrm>
                <a:prstGeom prst="rect">
                  <a:avLst/>
                </a:prstGeom>
                <a:solidFill>
                  <a:srgbClr val="E6E6E6"/>
                </a:solidFill>
                <a:ln w="9525">
                  <a:noFill/>
                  <a:miter lim="800000"/>
                  <a:headEnd/>
                  <a:tailEnd/>
                </a:ln>
              </p:spPr>
              <p:txBody>
                <a:bodyPr/>
                <a:lstStyle/>
                <a:p>
                  <a:endParaRPr lang="en-US"/>
                </a:p>
              </p:txBody>
            </p:sp>
            <p:grpSp>
              <p:nvGrpSpPr>
                <p:cNvPr id="31" name="Group 72"/>
                <p:cNvGrpSpPr>
                  <a:grpSpLocks/>
                </p:cNvGrpSpPr>
                <p:nvPr/>
              </p:nvGrpSpPr>
              <p:grpSpPr bwMode="auto">
                <a:xfrm>
                  <a:off x="0" y="0"/>
                  <a:ext cx="1107" cy="556"/>
                  <a:chOff x="0" y="0"/>
                  <a:chExt cx="1107" cy="556"/>
                </a:xfrm>
              </p:grpSpPr>
              <p:sp>
                <p:nvSpPr>
                  <p:cNvPr id="22647" name="Rectangle 73"/>
                  <p:cNvSpPr>
                    <a:spLocks noChangeArrowheads="1"/>
                  </p:cNvSpPr>
                  <p:nvPr/>
                </p:nvSpPr>
                <p:spPr bwMode="auto">
                  <a:xfrm>
                    <a:off x="43" y="0"/>
                    <a:ext cx="1021" cy="556"/>
                  </a:xfrm>
                  <a:prstGeom prst="rect">
                    <a:avLst/>
                  </a:prstGeom>
                  <a:solidFill>
                    <a:srgbClr val="E6E6E6"/>
                  </a:solidFill>
                  <a:ln w="9525">
                    <a:noFill/>
                    <a:miter lim="800000"/>
                    <a:headEnd/>
                    <a:tailEnd/>
                  </a:ln>
                </p:spPr>
                <p:txBody>
                  <a:bodyPr/>
                  <a:lstStyle/>
                  <a:p>
                    <a:pPr algn="ctr"/>
                    <a:r>
                      <a:rPr lang="en-GB" sz="100">
                        <a:latin typeface="Arial Unicode MS" pitchFamily="34" charset="-128"/>
                        <a:ea typeface="Arial Unicode MS" pitchFamily="34" charset="-128"/>
                        <a:cs typeface="Arial Unicode MS" pitchFamily="34" charset="-128"/>
                      </a:rPr>
                      <a:t> </a:t>
                    </a:r>
                  </a:p>
                  <a:p>
                    <a:pPr algn="ctr" eaLnBrk="0" hangingPunct="0"/>
                    <a:r>
                      <a:rPr lang="en-GB" sz="1000">
                        <a:latin typeface="Trebuchet MS" pitchFamily="34" charset="0"/>
                        <a:ea typeface="Arial Unicode MS" pitchFamily="34" charset="-128"/>
                        <a:cs typeface="Arial Unicode MS" pitchFamily="34" charset="-128"/>
                      </a:rPr>
                      <a:t>Expenditure Impact</a:t>
                    </a:r>
                    <a:endParaRPr lang="en-GB" sz="1200">
                      <a:latin typeface="Trebuchet MS" pitchFamily="34" charset="0"/>
                      <a:ea typeface="Arial Unicode MS" pitchFamily="34" charset="-128"/>
                      <a:cs typeface="Arial Unicode MS" pitchFamily="34" charset="-128"/>
                    </a:endParaRPr>
                  </a:p>
                  <a:p>
                    <a:pPr algn="ctr" eaLnBrk="0" hangingPunct="0"/>
                    <a:r>
                      <a:rPr lang="en-GB" sz="700" b="0">
                        <a:latin typeface="Trebuchet MS" pitchFamily="34" charset="0"/>
                        <a:ea typeface="Arial Unicode MS" pitchFamily="34" charset="-128"/>
                        <a:cs typeface="Arial Unicode MS" pitchFamily="34" charset="-128"/>
                      </a:rPr>
                      <a:t>(One off sum or accumulative in one financial year)</a:t>
                    </a:r>
                  </a:p>
                  <a:p>
                    <a:pPr algn="ctr" eaLnBrk="0" hangingPunct="0"/>
                    <a:endParaRPr lang="en-GB" b="0"/>
                  </a:p>
                </p:txBody>
              </p:sp>
              <p:sp>
                <p:nvSpPr>
                  <p:cNvPr id="22648" name="Rectangle 74"/>
                  <p:cNvSpPr>
                    <a:spLocks noChangeArrowheads="1"/>
                  </p:cNvSpPr>
                  <p:nvPr/>
                </p:nvSpPr>
                <p:spPr bwMode="auto">
                  <a:xfrm>
                    <a:off x="0" y="0"/>
                    <a:ext cx="1107" cy="556"/>
                  </a:xfrm>
                  <a:prstGeom prst="rect">
                    <a:avLst/>
                  </a:prstGeom>
                  <a:noFill/>
                  <a:ln w="7">
                    <a:solidFill>
                      <a:srgbClr val="A0A0A0"/>
                    </a:solidFill>
                    <a:miter lim="800000"/>
                    <a:headEnd/>
                    <a:tailEnd/>
                  </a:ln>
                </p:spPr>
                <p:txBody>
                  <a:bodyPr/>
                  <a:lstStyle/>
                  <a:p>
                    <a:endParaRPr lang="en-US"/>
                  </a:p>
                </p:txBody>
              </p:sp>
            </p:grpSp>
          </p:grpSp>
          <p:grpSp>
            <p:nvGrpSpPr>
              <p:cNvPr id="22626" name="Group 75"/>
              <p:cNvGrpSpPr>
                <a:grpSpLocks/>
              </p:cNvGrpSpPr>
              <p:nvPr/>
            </p:nvGrpSpPr>
            <p:grpSpPr bwMode="auto">
              <a:xfrm>
                <a:off x="1107" y="0"/>
                <a:ext cx="1107" cy="556"/>
                <a:chOff x="1107" y="0"/>
                <a:chExt cx="1107" cy="556"/>
              </a:xfrm>
            </p:grpSpPr>
            <p:sp>
              <p:nvSpPr>
                <p:cNvPr id="22641" name="Rectangle 76"/>
                <p:cNvSpPr>
                  <a:spLocks noChangeArrowheads="1"/>
                </p:cNvSpPr>
                <p:nvPr/>
              </p:nvSpPr>
              <p:spPr bwMode="auto">
                <a:xfrm>
                  <a:off x="1107" y="0"/>
                  <a:ext cx="1107" cy="556"/>
                </a:xfrm>
                <a:prstGeom prst="rect">
                  <a:avLst/>
                </a:prstGeom>
                <a:solidFill>
                  <a:srgbClr val="FFFFFF"/>
                </a:solidFill>
                <a:ln w="9525">
                  <a:noFill/>
                  <a:miter lim="800000"/>
                  <a:headEnd/>
                  <a:tailEnd/>
                </a:ln>
              </p:spPr>
              <p:txBody>
                <a:bodyPr/>
                <a:lstStyle/>
                <a:p>
                  <a:endParaRPr lang="en-US"/>
                </a:p>
              </p:txBody>
            </p:sp>
            <p:grpSp>
              <p:nvGrpSpPr>
                <p:cNvPr id="22630" name="Group 77"/>
                <p:cNvGrpSpPr>
                  <a:grpSpLocks/>
                </p:cNvGrpSpPr>
                <p:nvPr/>
              </p:nvGrpSpPr>
              <p:grpSpPr bwMode="auto">
                <a:xfrm>
                  <a:off x="1107" y="0"/>
                  <a:ext cx="1107" cy="556"/>
                  <a:chOff x="1107" y="0"/>
                  <a:chExt cx="1107" cy="556"/>
                </a:xfrm>
              </p:grpSpPr>
              <p:sp>
                <p:nvSpPr>
                  <p:cNvPr id="22643" name="Rectangle 78"/>
                  <p:cNvSpPr>
                    <a:spLocks noChangeArrowheads="1"/>
                  </p:cNvSpPr>
                  <p:nvPr/>
                </p:nvSpPr>
                <p:spPr bwMode="auto">
                  <a:xfrm>
                    <a:off x="1150" y="0"/>
                    <a:ext cx="1021" cy="556"/>
                  </a:xfrm>
                  <a:prstGeom prst="rect">
                    <a:avLst/>
                  </a:prstGeom>
                  <a:solidFill>
                    <a:srgbClr val="FFFFFF"/>
                  </a:solidFill>
                  <a:ln w="9525">
                    <a:noFill/>
                    <a:miter lim="800000"/>
                    <a:headEnd/>
                    <a:tailEnd/>
                  </a:ln>
                </p:spPr>
                <p:txBody>
                  <a:bodyPr/>
                  <a:lstStyle/>
                  <a:p>
                    <a:pPr algn="ctr"/>
                    <a:r>
                      <a:rPr lang="en-GB" sz="400" b="0">
                        <a:latin typeface="Arial" charset="0"/>
                        <a:cs typeface="Arial" charset="0"/>
                      </a:rPr>
                      <a:t> </a:t>
                    </a:r>
                    <a:endParaRPr lang="en-GB" sz="1200" b="0">
                      <a:latin typeface="Arial Unicode MS" pitchFamily="34" charset="-128"/>
                      <a:ea typeface="Arial Unicode MS" pitchFamily="34" charset="-128"/>
                      <a:cs typeface="Arial Unicode MS" pitchFamily="34" charset="-128"/>
                    </a:endParaRPr>
                  </a:p>
                  <a:p>
                    <a:pPr algn="ctr" eaLnBrk="0" hangingPunct="0"/>
                    <a:r>
                      <a:rPr lang="en-GB" sz="800" b="0">
                        <a:latin typeface="Arial" charset="0"/>
                        <a:cs typeface="Arial" charset="0"/>
                      </a:rPr>
                      <a:t>Less than £5k</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2644" name="Rectangle 79"/>
                  <p:cNvSpPr>
                    <a:spLocks noChangeArrowheads="1"/>
                  </p:cNvSpPr>
                  <p:nvPr/>
                </p:nvSpPr>
                <p:spPr bwMode="auto">
                  <a:xfrm>
                    <a:off x="1107" y="0"/>
                    <a:ext cx="1107" cy="556"/>
                  </a:xfrm>
                  <a:prstGeom prst="rect">
                    <a:avLst/>
                  </a:prstGeom>
                  <a:noFill/>
                  <a:ln w="7">
                    <a:solidFill>
                      <a:srgbClr val="A0A0A0"/>
                    </a:solidFill>
                    <a:miter lim="800000"/>
                    <a:headEnd/>
                    <a:tailEnd/>
                  </a:ln>
                </p:spPr>
                <p:txBody>
                  <a:bodyPr/>
                  <a:lstStyle/>
                  <a:p>
                    <a:endParaRPr lang="en-US"/>
                  </a:p>
                </p:txBody>
              </p:sp>
            </p:grpSp>
          </p:grpSp>
          <p:grpSp>
            <p:nvGrpSpPr>
              <p:cNvPr id="22634" name="Group 80"/>
              <p:cNvGrpSpPr>
                <a:grpSpLocks/>
              </p:cNvGrpSpPr>
              <p:nvPr/>
            </p:nvGrpSpPr>
            <p:grpSpPr bwMode="auto">
              <a:xfrm>
                <a:off x="2214" y="0"/>
                <a:ext cx="1107" cy="556"/>
                <a:chOff x="2214" y="0"/>
                <a:chExt cx="1107" cy="556"/>
              </a:xfrm>
            </p:grpSpPr>
            <p:sp>
              <p:nvSpPr>
                <p:cNvPr id="22637" name="Rectangle 81"/>
                <p:cNvSpPr>
                  <a:spLocks noChangeArrowheads="1"/>
                </p:cNvSpPr>
                <p:nvPr/>
              </p:nvSpPr>
              <p:spPr bwMode="auto">
                <a:xfrm>
                  <a:off x="2214" y="0"/>
                  <a:ext cx="1107" cy="556"/>
                </a:xfrm>
                <a:prstGeom prst="rect">
                  <a:avLst/>
                </a:prstGeom>
                <a:solidFill>
                  <a:srgbClr val="FFFFFF"/>
                </a:solidFill>
                <a:ln w="9525">
                  <a:noFill/>
                  <a:miter lim="800000"/>
                  <a:headEnd/>
                  <a:tailEnd/>
                </a:ln>
              </p:spPr>
              <p:txBody>
                <a:bodyPr/>
                <a:lstStyle/>
                <a:p>
                  <a:endParaRPr lang="en-US"/>
                </a:p>
              </p:txBody>
            </p:sp>
            <p:grpSp>
              <p:nvGrpSpPr>
                <p:cNvPr id="22638" name="Group 82"/>
                <p:cNvGrpSpPr>
                  <a:grpSpLocks/>
                </p:cNvGrpSpPr>
                <p:nvPr/>
              </p:nvGrpSpPr>
              <p:grpSpPr bwMode="auto">
                <a:xfrm>
                  <a:off x="2214" y="0"/>
                  <a:ext cx="1107" cy="556"/>
                  <a:chOff x="2214" y="0"/>
                  <a:chExt cx="1107" cy="556"/>
                </a:xfrm>
              </p:grpSpPr>
              <p:sp>
                <p:nvSpPr>
                  <p:cNvPr id="22639" name="Rectangle 83"/>
                  <p:cNvSpPr>
                    <a:spLocks noChangeArrowheads="1"/>
                  </p:cNvSpPr>
                  <p:nvPr/>
                </p:nvSpPr>
                <p:spPr bwMode="auto">
                  <a:xfrm>
                    <a:off x="2257" y="0"/>
                    <a:ext cx="1021" cy="556"/>
                  </a:xfrm>
                  <a:prstGeom prst="rect">
                    <a:avLst/>
                  </a:prstGeom>
                  <a:solidFill>
                    <a:srgbClr val="FFFFFF"/>
                  </a:solidFill>
                  <a:ln w="9525">
                    <a:noFill/>
                    <a:miter lim="800000"/>
                    <a:headEnd/>
                    <a:tailEnd/>
                  </a:ln>
                </p:spPr>
                <p:txBody>
                  <a:bodyPr/>
                  <a:lstStyle/>
                  <a:p>
                    <a:pPr algn="ctr"/>
                    <a:r>
                      <a:rPr lang="en-GB" sz="400" b="0">
                        <a:latin typeface="Arial" charset="0"/>
                        <a:cs typeface="Arial" charset="0"/>
                      </a:rPr>
                      <a:t> </a:t>
                    </a:r>
                    <a:endParaRPr lang="en-GB" sz="1200" b="0">
                      <a:latin typeface="Arial Unicode MS" pitchFamily="34" charset="-128"/>
                      <a:ea typeface="Arial Unicode MS" pitchFamily="34" charset="-128"/>
                      <a:cs typeface="Arial Unicode MS" pitchFamily="34" charset="-128"/>
                    </a:endParaRPr>
                  </a:p>
                  <a:p>
                    <a:pPr algn="ctr" eaLnBrk="0" hangingPunct="0"/>
                    <a:r>
                      <a:rPr lang="en-GB" sz="800" b="0">
                        <a:latin typeface="Arial" charset="0"/>
                        <a:cs typeface="Arial" charset="0"/>
                      </a:rPr>
                      <a:t>£5K - £50K</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2640" name="Rectangle 84"/>
                  <p:cNvSpPr>
                    <a:spLocks noChangeArrowheads="1"/>
                  </p:cNvSpPr>
                  <p:nvPr/>
                </p:nvSpPr>
                <p:spPr bwMode="auto">
                  <a:xfrm>
                    <a:off x="2214" y="0"/>
                    <a:ext cx="1107" cy="556"/>
                  </a:xfrm>
                  <a:prstGeom prst="rect">
                    <a:avLst/>
                  </a:prstGeom>
                  <a:noFill/>
                  <a:ln w="7">
                    <a:solidFill>
                      <a:srgbClr val="A0A0A0"/>
                    </a:solidFill>
                    <a:miter lim="800000"/>
                    <a:headEnd/>
                    <a:tailEnd/>
                  </a:ln>
                </p:spPr>
                <p:txBody>
                  <a:bodyPr/>
                  <a:lstStyle/>
                  <a:p>
                    <a:endParaRPr lang="en-US"/>
                  </a:p>
                </p:txBody>
              </p:sp>
            </p:grpSp>
          </p:grpSp>
          <p:grpSp>
            <p:nvGrpSpPr>
              <p:cNvPr id="22642" name="Group 85"/>
              <p:cNvGrpSpPr>
                <a:grpSpLocks/>
              </p:cNvGrpSpPr>
              <p:nvPr/>
            </p:nvGrpSpPr>
            <p:grpSpPr bwMode="auto">
              <a:xfrm>
                <a:off x="3321" y="0"/>
                <a:ext cx="1107" cy="556"/>
                <a:chOff x="3321" y="0"/>
                <a:chExt cx="1107" cy="556"/>
              </a:xfrm>
            </p:grpSpPr>
            <p:sp>
              <p:nvSpPr>
                <p:cNvPr id="22633" name="Rectangle 86"/>
                <p:cNvSpPr>
                  <a:spLocks noChangeArrowheads="1"/>
                </p:cNvSpPr>
                <p:nvPr/>
              </p:nvSpPr>
              <p:spPr bwMode="auto">
                <a:xfrm>
                  <a:off x="3321" y="0"/>
                  <a:ext cx="1107" cy="556"/>
                </a:xfrm>
                <a:prstGeom prst="rect">
                  <a:avLst/>
                </a:prstGeom>
                <a:solidFill>
                  <a:srgbClr val="FFFFFF"/>
                </a:solidFill>
                <a:ln w="9525">
                  <a:noFill/>
                  <a:miter lim="800000"/>
                  <a:headEnd/>
                  <a:tailEnd/>
                </a:ln>
              </p:spPr>
              <p:txBody>
                <a:bodyPr/>
                <a:lstStyle/>
                <a:p>
                  <a:endParaRPr lang="en-US"/>
                </a:p>
              </p:txBody>
            </p:sp>
            <p:grpSp>
              <p:nvGrpSpPr>
                <p:cNvPr id="22646" name="Group 87"/>
                <p:cNvGrpSpPr>
                  <a:grpSpLocks/>
                </p:cNvGrpSpPr>
                <p:nvPr/>
              </p:nvGrpSpPr>
              <p:grpSpPr bwMode="auto">
                <a:xfrm>
                  <a:off x="3321" y="0"/>
                  <a:ext cx="1107" cy="556"/>
                  <a:chOff x="3321" y="0"/>
                  <a:chExt cx="1107" cy="556"/>
                </a:xfrm>
              </p:grpSpPr>
              <p:sp>
                <p:nvSpPr>
                  <p:cNvPr id="22635" name="Rectangle 88"/>
                  <p:cNvSpPr>
                    <a:spLocks noChangeArrowheads="1"/>
                  </p:cNvSpPr>
                  <p:nvPr/>
                </p:nvSpPr>
                <p:spPr bwMode="auto">
                  <a:xfrm>
                    <a:off x="3364" y="0"/>
                    <a:ext cx="1021" cy="556"/>
                  </a:xfrm>
                  <a:prstGeom prst="rect">
                    <a:avLst/>
                  </a:prstGeom>
                  <a:solidFill>
                    <a:srgbClr val="FFFFFF"/>
                  </a:solidFill>
                  <a:ln w="9525">
                    <a:noFill/>
                    <a:miter lim="800000"/>
                    <a:headEnd/>
                    <a:tailEnd/>
                  </a:ln>
                </p:spPr>
                <p:txBody>
                  <a:bodyPr/>
                  <a:lstStyle/>
                  <a:p>
                    <a:pPr algn="ctr"/>
                    <a:r>
                      <a:rPr lang="en-GB" sz="400" b="0">
                        <a:latin typeface="Arial" charset="0"/>
                        <a:cs typeface="Arial" charset="0"/>
                      </a:rPr>
                      <a:t> </a:t>
                    </a:r>
                    <a:endParaRPr lang="en-GB" sz="1200" b="0">
                      <a:latin typeface="Arial Unicode MS" pitchFamily="34" charset="-128"/>
                      <a:ea typeface="Arial Unicode MS" pitchFamily="34" charset="-128"/>
                      <a:cs typeface="Arial Unicode MS" pitchFamily="34" charset="-128"/>
                    </a:endParaRPr>
                  </a:p>
                  <a:p>
                    <a:pPr algn="ctr" eaLnBrk="0" hangingPunct="0"/>
                    <a:r>
                      <a:rPr lang="en-GB" sz="800" b="0">
                        <a:latin typeface="Arial" charset="0"/>
                        <a:cs typeface="Arial" charset="0"/>
                      </a:rPr>
                      <a:t>£50K - £0.5m</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2636" name="Rectangle 89"/>
                  <p:cNvSpPr>
                    <a:spLocks noChangeArrowheads="1"/>
                  </p:cNvSpPr>
                  <p:nvPr/>
                </p:nvSpPr>
                <p:spPr bwMode="auto">
                  <a:xfrm>
                    <a:off x="3321" y="0"/>
                    <a:ext cx="1107" cy="556"/>
                  </a:xfrm>
                  <a:prstGeom prst="rect">
                    <a:avLst/>
                  </a:prstGeom>
                  <a:noFill/>
                  <a:ln w="7">
                    <a:solidFill>
                      <a:srgbClr val="A0A0A0"/>
                    </a:solidFill>
                    <a:miter lim="800000"/>
                    <a:headEnd/>
                    <a:tailEnd/>
                  </a:ln>
                </p:spPr>
                <p:txBody>
                  <a:bodyPr/>
                  <a:lstStyle/>
                  <a:p>
                    <a:endParaRPr lang="en-US"/>
                  </a:p>
                </p:txBody>
              </p:sp>
            </p:grpSp>
          </p:grpSp>
          <p:grpSp>
            <p:nvGrpSpPr>
              <p:cNvPr id="22650" name="Group 90"/>
              <p:cNvGrpSpPr>
                <a:grpSpLocks/>
              </p:cNvGrpSpPr>
              <p:nvPr/>
            </p:nvGrpSpPr>
            <p:grpSpPr bwMode="auto">
              <a:xfrm>
                <a:off x="4428" y="0"/>
                <a:ext cx="1107" cy="556"/>
                <a:chOff x="4428" y="0"/>
                <a:chExt cx="1107" cy="556"/>
              </a:xfrm>
            </p:grpSpPr>
            <p:sp>
              <p:nvSpPr>
                <p:cNvPr id="22629" name="Rectangle 91"/>
                <p:cNvSpPr>
                  <a:spLocks noChangeArrowheads="1"/>
                </p:cNvSpPr>
                <p:nvPr/>
              </p:nvSpPr>
              <p:spPr bwMode="auto">
                <a:xfrm>
                  <a:off x="4428" y="0"/>
                  <a:ext cx="1107" cy="556"/>
                </a:xfrm>
                <a:prstGeom prst="rect">
                  <a:avLst/>
                </a:prstGeom>
                <a:solidFill>
                  <a:srgbClr val="FFFFFF"/>
                </a:solidFill>
                <a:ln w="9525">
                  <a:noFill/>
                  <a:miter lim="800000"/>
                  <a:headEnd/>
                  <a:tailEnd/>
                </a:ln>
              </p:spPr>
              <p:txBody>
                <a:bodyPr/>
                <a:lstStyle/>
                <a:p>
                  <a:endParaRPr lang="en-US"/>
                </a:p>
              </p:txBody>
            </p:sp>
            <p:grpSp>
              <p:nvGrpSpPr>
                <p:cNvPr id="22652" name="Group 92"/>
                <p:cNvGrpSpPr>
                  <a:grpSpLocks/>
                </p:cNvGrpSpPr>
                <p:nvPr/>
              </p:nvGrpSpPr>
              <p:grpSpPr bwMode="auto">
                <a:xfrm>
                  <a:off x="4428" y="0"/>
                  <a:ext cx="1107" cy="556"/>
                  <a:chOff x="4428" y="0"/>
                  <a:chExt cx="1107" cy="556"/>
                </a:xfrm>
              </p:grpSpPr>
              <p:sp>
                <p:nvSpPr>
                  <p:cNvPr id="22631" name="Rectangle 93"/>
                  <p:cNvSpPr>
                    <a:spLocks noChangeArrowheads="1"/>
                  </p:cNvSpPr>
                  <p:nvPr/>
                </p:nvSpPr>
                <p:spPr bwMode="auto">
                  <a:xfrm>
                    <a:off x="4471" y="0"/>
                    <a:ext cx="1021" cy="556"/>
                  </a:xfrm>
                  <a:prstGeom prst="rect">
                    <a:avLst/>
                  </a:prstGeom>
                  <a:solidFill>
                    <a:srgbClr val="FFFFFF"/>
                  </a:solidFill>
                  <a:ln w="9525">
                    <a:noFill/>
                    <a:miter lim="800000"/>
                    <a:headEnd/>
                    <a:tailEnd/>
                  </a:ln>
                </p:spPr>
                <p:txBody>
                  <a:bodyPr/>
                  <a:lstStyle/>
                  <a:p>
                    <a:pPr algn="ctr"/>
                    <a:r>
                      <a:rPr lang="en-GB" sz="400" b="0">
                        <a:latin typeface="Arial" charset="0"/>
                        <a:cs typeface="Arial" charset="0"/>
                      </a:rPr>
                      <a:t> </a:t>
                    </a:r>
                    <a:endParaRPr lang="en-GB" sz="1200" b="0">
                      <a:latin typeface="Arial Unicode MS" pitchFamily="34" charset="-128"/>
                      <a:ea typeface="Arial Unicode MS" pitchFamily="34" charset="-128"/>
                      <a:cs typeface="Arial Unicode MS" pitchFamily="34" charset="-128"/>
                    </a:endParaRPr>
                  </a:p>
                  <a:p>
                    <a:pPr algn="ctr" eaLnBrk="0" hangingPunct="0"/>
                    <a:r>
                      <a:rPr lang="en-GB" sz="800" b="0">
                        <a:latin typeface="Arial" charset="0"/>
                        <a:cs typeface="Arial" charset="0"/>
                      </a:rPr>
                      <a:t>£0.5m - £1m</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2632" name="Rectangle 94"/>
                  <p:cNvSpPr>
                    <a:spLocks noChangeArrowheads="1"/>
                  </p:cNvSpPr>
                  <p:nvPr/>
                </p:nvSpPr>
                <p:spPr bwMode="auto">
                  <a:xfrm>
                    <a:off x="4428" y="0"/>
                    <a:ext cx="1107" cy="556"/>
                  </a:xfrm>
                  <a:prstGeom prst="rect">
                    <a:avLst/>
                  </a:prstGeom>
                  <a:noFill/>
                  <a:ln w="7">
                    <a:solidFill>
                      <a:srgbClr val="A0A0A0"/>
                    </a:solidFill>
                    <a:miter lim="800000"/>
                    <a:headEnd/>
                    <a:tailEnd/>
                  </a:ln>
                </p:spPr>
                <p:txBody>
                  <a:bodyPr/>
                  <a:lstStyle/>
                  <a:p>
                    <a:endParaRPr lang="en-US"/>
                  </a:p>
                </p:txBody>
              </p:sp>
            </p:grpSp>
          </p:grpSp>
          <p:grpSp>
            <p:nvGrpSpPr>
              <p:cNvPr id="22653" name="Group 95"/>
              <p:cNvGrpSpPr>
                <a:grpSpLocks/>
              </p:cNvGrpSpPr>
              <p:nvPr/>
            </p:nvGrpSpPr>
            <p:grpSpPr bwMode="auto">
              <a:xfrm>
                <a:off x="5535" y="0"/>
                <a:ext cx="1107" cy="556"/>
                <a:chOff x="5535" y="0"/>
                <a:chExt cx="1107" cy="556"/>
              </a:xfrm>
            </p:grpSpPr>
            <p:sp>
              <p:nvSpPr>
                <p:cNvPr id="22625" name="Rectangle 96"/>
                <p:cNvSpPr>
                  <a:spLocks noChangeArrowheads="1"/>
                </p:cNvSpPr>
                <p:nvPr/>
              </p:nvSpPr>
              <p:spPr bwMode="auto">
                <a:xfrm>
                  <a:off x="5535" y="0"/>
                  <a:ext cx="1107" cy="556"/>
                </a:xfrm>
                <a:prstGeom prst="rect">
                  <a:avLst/>
                </a:prstGeom>
                <a:solidFill>
                  <a:srgbClr val="FFFFFF"/>
                </a:solidFill>
                <a:ln w="9525">
                  <a:noFill/>
                  <a:miter lim="800000"/>
                  <a:headEnd/>
                  <a:tailEnd/>
                </a:ln>
              </p:spPr>
              <p:txBody>
                <a:bodyPr/>
                <a:lstStyle/>
                <a:p>
                  <a:endParaRPr lang="en-US"/>
                </a:p>
              </p:txBody>
            </p:sp>
            <p:grpSp>
              <p:nvGrpSpPr>
                <p:cNvPr id="22654" name="Group 97"/>
                <p:cNvGrpSpPr>
                  <a:grpSpLocks/>
                </p:cNvGrpSpPr>
                <p:nvPr/>
              </p:nvGrpSpPr>
              <p:grpSpPr bwMode="auto">
                <a:xfrm>
                  <a:off x="5535" y="0"/>
                  <a:ext cx="1107" cy="556"/>
                  <a:chOff x="5535" y="0"/>
                  <a:chExt cx="1107" cy="556"/>
                </a:xfrm>
              </p:grpSpPr>
              <p:sp>
                <p:nvSpPr>
                  <p:cNvPr id="22627" name="Rectangle 98"/>
                  <p:cNvSpPr>
                    <a:spLocks noChangeArrowheads="1"/>
                  </p:cNvSpPr>
                  <p:nvPr/>
                </p:nvSpPr>
                <p:spPr bwMode="auto">
                  <a:xfrm>
                    <a:off x="5578" y="0"/>
                    <a:ext cx="1021" cy="556"/>
                  </a:xfrm>
                  <a:prstGeom prst="rect">
                    <a:avLst/>
                  </a:prstGeom>
                  <a:solidFill>
                    <a:srgbClr val="FFFFFF"/>
                  </a:solidFill>
                  <a:ln w="9525">
                    <a:noFill/>
                    <a:miter lim="800000"/>
                    <a:headEnd/>
                    <a:tailEnd/>
                  </a:ln>
                </p:spPr>
                <p:txBody>
                  <a:bodyPr/>
                  <a:lstStyle/>
                  <a:p>
                    <a:pPr algn="ctr"/>
                    <a:r>
                      <a:rPr lang="en-GB" sz="400" b="0">
                        <a:latin typeface="Arial" charset="0"/>
                        <a:cs typeface="Arial" charset="0"/>
                      </a:rPr>
                      <a:t> </a:t>
                    </a:r>
                    <a:endParaRPr lang="en-GB" sz="1200" b="0">
                      <a:latin typeface="Arial Unicode MS" pitchFamily="34" charset="-128"/>
                      <a:ea typeface="Arial Unicode MS" pitchFamily="34" charset="-128"/>
                      <a:cs typeface="Arial Unicode MS" pitchFamily="34" charset="-128"/>
                    </a:endParaRPr>
                  </a:p>
                  <a:p>
                    <a:pPr algn="ctr" eaLnBrk="0" hangingPunct="0"/>
                    <a:r>
                      <a:rPr lang="en-GB" sz="800" b="0">
                        <a:latin typeface="Arial" charset="0"/>
                        <a:cs typeface="Arial" charset="0"/>
                      </a:rPr>
                      <a:t>Greater than £1m</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2628" name="Rectangle 99"/>
                  <p:cNvSpPr>
                    <a:spLocks noChangeArrowheads="1"/>
                  </p:cNvSpPr>
                  <p:nvPr/>
                </p:nvSpPr>
                <p:spPr bwMode="auto">
                  <a:xfrm>
                    <a:off x="5535" y="0"/>
                    <a:ext cx="1107" cy="556"/>
                  </a:xfrm>
                  <a:prstGeom prst="rect">
                    <a:avLst/>
                  </a:prstGeom>
                  <a:noFill/>
                  <a:ln w="7">
                    <a:solidFill>
                      <a:srgbClr val="A0A0A0"/>
                    </a:solidFill>
                    <a:miter lim="800000"/>
                    <a:headEnd/>
                    <a:tailEnd/>
                  </a:ln>
                </p:spPr>
                <p:txBody>
                  <a:bodyPr/>
                  <a:lstStyle/>
                  <a:p>
                    <a:endParaRPr lang="en-US"/>
                  </a:p>
                </p:txBody>
              </p:sp>
            </p:grpSp>
          </p:grpSp>
          <p:grpSp>
            <p:nvGrpSpPr>
              <p:cNvPr id="22655" name="Group 100"/>
              <p:cNvGrpSpPr>
                <a:grpSpLocks/>
              </p:cNvGrpSpPr>
              <p:nvPr/>
            </p:nvGrpSpPr>
            <p:grpSpPr bwMode="auto">
              <a:xfrm>
                <a:off x="0" y="556"/>
                <a:ext cx="1107" cy="634"/>
                <a:chOff x="0" y="556"/>
                <a:chExt cx="1107" cy="634"/>
              </a:xfrm>
            </p:grpSpPr>
            <p:sp>
              <p:nvSpPr>
                <p:cNvPr id="22621" name="Rectangle 101"/>
                <p:cNvSpPr>
                  <a:spLocks noChangeArrowheads="1"/>
                </p:cNvSpPr>
                <p:nvPr/>
              </p:nvSpPr>
              <p:spPr bwMode="auto">
                <a:xfrm>
                  <a:off x="0" y="556"/>
                  <a:ext cx="1107" cy="634"/>
                </a:xfrm>
                <a:prstGeom prst="rect">
                  <a:avLst/>
                </a:prstGeom>
                <a:solidFill>
                  <a:srgbClr val="E6E6E6"/>
                </a:solidFill>
                <a:ln w="9525">
                  <a:noFill/>
                  <a:miter lim="800000"/>
                  <a:headEnd/>
                  <a:tailEnd/>
                </a:ln>
              </p:spPr>
              <p:txBody>
                <a:bodyPr/>
                <a:lstStyle/>
                <a:p>
                  <a:endParaRPr lang="en-US"/>
                </a:p>
              </p:txBody>
            </p:sp>
            <p:grpSp>
              <p:nvGrpSpPr>
                <p:cNvPr id="22656" name="Group 102"/>
                <p:cNvGrpSpPr>
                  <a:grpSpLocks/>
                </p:cNvGrpSpPr>
                <p:nvPr/>
              </p:nvGrpSpPr>
              <p:grpSpPr bwMode="auto">
                <a:xfrm>
                  <a:off x="0" y="556"/>
                  <a:ext cx="1107" cy="634"/>
                  <a:chOff x="0" y="556"/>
                  <a:chExt cx="1107" cy="634"/>
                </a:xfrm>
              </p:grpSpPr>
              <p:sp>
                <p:nvSpPr>
                  <p:cNvPr id="22623" name="Rectangle 103"/>
                  <p:cNvSpPr>
                    <a:spLocks noChangeArrowheads="1"/>
                  </p:cNvSpPr>
                  <p:nvPr/>
                </p:nvSpPr>
                <p:spPr bwMode="auto">
                  <a:xfrm>
                    <a:off x="43" y="556"/>
                    <a:ext cx="1021" cy="634"/>
                  </a:xfrm>
                  <a:prstGeom prst="rect">
                    <a:avLst/>
                  </a:prstGeom>
                  <a:solidFill>
                    <a:srgbClr val="E6E6E6"/>
                  </a:solidFill>
                  <a:ln w="9525">
                    <a:noFill/>
                    <a:miter lim="800000"/>
                    <a:headEnd/>
                    <a:tailEnd/>
                  </a:ln>
                </p:spPr>
                <p:txBody>
                  <a:bodyPr/>
                  <a:lstStyle/>
                  <a:p>
                    <a:pPr algn="ctr"/>
                    <a:r>
                      <a:rPr lang="en-GB" sz="400">
                        <a:latin typeface="Trebuchet MS" pitchFamily="34" charset="0"/>
                        <a:ea typeface="Arial Unicode MS" pitchFamily="34" charset="-128"/>
                        <a:cs typeface="Arial Unicode MS" pitchFamily="34" charset="-128"/>
                      </a:rPr>
                      <a:t> </a:t>
                    </a:r>
                    <a:endParaRPr lang="en-GB" sz="1200" b="0">
                      <a:latin typeface="Arial Unicode MS" pitchFamily="34" charset="-128"/>
                      <a:ea typeface="Arial Unicode MS" pitchFamily="34" charset="-128"/>
                      <a:cs typeface="Arial Unicode MS" pitchFamily="34" charset="-128"/>
                    </a:endParaRPr>
                  </a:p>
                  <a:p>
                    <a:pPr algn="ctr" eaLnBrk="0" hangingPunct="0"/>
                    <a:r>
                      <a:rPr lang="en-GB" sz="1000">
                        <a:latin typeface="Trebuchet MS" pitchFamily="34" charset="0"/>
                        <a:ea typeface="Arial Unicode MS" pitchFamily="34" charset="-128"/>
                        <a:cs typeface="Arial Unicode MS" pitchFamily="34" charset="-128"/>
                      </a:rPr>
                      <a:t>Environmental Impact</a:t>
                    </a:r>
                    <a:endParaRPr lang="en-GB" b="0"/>
                  </a:p>
                </p:txBody>
              </p:sp>
              <p:sp>
                <p:nvSpPr>
                  <p:cNvPr id="22624" name="Rectangle 104"/>
                  <p:cNvSpPr>
                    <a:spLocks noChangeArrowheads="1"/>
                  </p:cNvSpPr>
                  <p:nvPr/>
                </p:nvSpPr>
                <p:spPr bwMode="auto">
                  <a:xfrm>
                    <a:off x="0" y="556"/>
                    <a:ext cx="1107" cy="634"/>
                  </a:xfrm>
                  <a:prstGeom prst="rect">
                    <a:avLst/>
                  </a:prstGeom>
                  <a:noFill/>
                  <a:ln w="7">
                    <a:solidFill>
                      <a:srgbClr val="A0A0A0"/>
                    </a:solidFill>
                    <a:miter lim="800000"/>
                    <a:headEnd/>
                    <a:tailEnd/>
                  </a:ln>
                </p:spPr>
                <p:txBody>
                  <a:bodyPr/>
                  <a:lstStyle/>
                  <a:p>
                    <a:endParaRPr lang="en-US"/>
                  </a:p>
                </p:txBody>
              </p:sp>
            </p:grpSp>
          </p:grpSp>
          <p:grpSp>
            <p:nvGrpSpPr>
              <p:cNvPr id="22659" name="Group 105"/>
              <p:cNvGrpSpPr>
                <a:grpSpLocks/>
              </p:cNvGrpSpPr>
              <p:nvPr/>
            </p:nvGrpSpPr>
            <p:grpSpPr bwMode="auto">
              <a:xfrm>
                <a:off x="1107" y="556"/>
                <a:ext cx="1107" cy="634"/>
                <a:chOff x="1107" y="556"/>
                <a:chExt cx="1107" cy="634"/>
              </a:xfrm>
            </p:grpSpPr>
            <p:sp>
              <p:nvSpPr>
                <p:cNvPr id="22617" name="Rectangle 106"/>
                <p:cNvSpPr>
                  <a:spLocks noChangeArrowheads="1"/>
                </p:cNvSpPr>
                <p:nvPr/>
              </p:nvSpPr>
              <p:spPr bwMode="auto">
                <a:xfrm>
                  <a:off x="1107" y="556"/>
                  <a:ext cx="1107" cy="634"/>
                </a:xfrm>
                <a:prstGeom prst="rect">
                  <a:avLst/>
                </a:prstGeom>
                <a:solidFill>
                  <a:srgbClr val="FFFFFF"/>
                </a:solidFill>
                <a:ln w="9525">
                  <a:noFill/>
                  <a:miter lim="800000"/>
                  <a:headEnd/>
                  <a:tailEnd/>
                </a:ln>
              </p:spPr>
              <p:txBody>
                <a:bodyPr/>
                <a:lstStyle/>
                <a:p>
                  <a:endParaRPr lang="en-US"/>
                </a:p>
              </p:txBody>
            </p:sp>
            <p:grpSp>
              <p:nvGrpSpPr>
                <p:cNvPr id="22663" name="Group 107"/>
                <p:cNvGrpSpPr>
                  <a:grpSpLocks/>
                </p:cNvGrpSpPr>
                <p:nvPr/>
              </p:nvGrpSpPr>
              <p:grpSpPr bwMode="auto">
                <a:xfrm>
                  <a:off x="1107" y="556"/>
                  <a:ext cx="1107" cy="634"/>
                  <a:chOff x="1107" y="556"/>
                  <a:chExt cx="1107" cy="634"/>
                </a:xfrm>
              </p:grpSpPr>
              <p:sp>
                <p:nvSpPr>
                  <p:cNvPr id="22619" name="Rectangle 108"/>
                  <p:cNvSpPr>
                    <a:spLocks noChangeArrowheads="1"/>
                  </p:cNvSpPr>
                  <p:nvPr/>
                </p:nvSpPr>
                <p:spPr bwMode="auto">
                  <a:xfrm>
                    <a:off x="1150" y="556"/>
                    <a:ext cx="1021" cy="634"/>
                  </a:xfrm>
                  <a:prstGeom prst="rect">
                    <a:avLst/>
                  </a:prstGeom>
                  <a:solidFill>
                    <a:srgbClr val="FFFFFF"/>
                  </a:solidFill>
                  <a:ln w="9525">
                    <a:noFill/>
                    <a:miter lim="800000"/>
                    <a:headEnd/>
                    <a:tailEnd/>
                  </a:ln>
                </p:spPr>
                <p:txBody>
                  <a:bodyPr/>
                  <a:lstStyle/>
                  <a:p>
                    <a:pPr algn="ctr"/>
                    <a:r>
                      <a:rPr lang="en-GB" sz="400" b="0">
                        <a:latin typeface="Arial" charset="0"/>
                        <a:cs typeface="Arial" charset="0"/>
                      </a:rPr>
                      <a:t> </a:t>
                    </a:r>
                    <a:endParaRPr lang="en-GB" sz="1200" b="0">
                      <a:latin typeface="Arial Unicode MS" pitchFamily="34" charset="-128"/>
                      <a:ea typeface="Arial Unicode MS" pitchFamily="34" charset="-128"/>
                      <a:cs typeface="Arial Unicode MS" pitchFamily="34" charset="-128"/>
                    </a:endParaRPr>
                  </a:p>
                  <a:p>
                    <a:pPr algn="ctr" eaLnBrk="0" hangingPunct="0"/>
                    <a:r>
                      <a:rPr lang="en-GB" sz="800" b="0">
                        <a:latin typeface="Arial" charset="0"/>
                        <a:cs typeface="Arial" charset="0"/>
                      </a:rPr>
                      <a:t>On site environmental exposure immediately contained, with low cost impact</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2620" name="Rectangle 109"/>
                  <p:cNvSpPr>
                    <a:spLocks noChangeArrowheads="1"/>
                  </p:cNvSpPr>
                  <p:nvPr/>
                </p:nvSpPr>
                <p:spPr bwMode="auto">
                  <a:xfrm>
                    <a:off x="1107" y="556"/>
                    <a:ext cx="1107" cy="634"/>
                  </a:xfrm>
                  <a:prstGeom prst="rect">
                    <a:avLst/>
                  </a:prstGeom>
                  <a:noFill/>
                  <a:ln w="7">
                    <a:solidFill>
                      <a:srgbClr val="A0A0A0"/>
                    </a:solidFill>
                    <a:miter lim="800000"/>
                    <a:headEnd/>
                    <a:tailEnd/>
                  </a:ln>
                </p:spPr>
                <p:txBody>
                  <a:bodyPr/>
                  <a:lstStyle/>
                  <a:p>
                    <a:endParaRPr lang="en-US"/>
                  </a:p>
                </p:txBody>
              </p:sp>
            </p:grpSp>
          </p:grpSp>
          <p:grpSp>
            <p:nvGrpSpPr>
              <p:cNvPr id="22667" name="Group 110"/>
              <p:cNvGrpSpPr>
                <a:grpSpLocks/>
              </p:cNvGrpSpPr>
              <p:nvPr/>
            </p:nvGrpSpPr>
            <p:grpSpPr bwMode="auto">
              <a:xfrm>
                <a:off x="2214" y="556"/>
                <a:ext cx="1107" cy="634"/>
                <a:chOff x="2214" y="556"/>
                <a:chExt cx="1107" cy="634"/>
              </a:xfrm>
            </p:grpSpPr>
            <p:sp>
              <p:nvSpPr>
                <p:cNvPr id="22613" name="Rectangle 111"/>
                <p:cNvSpPr>
                  <a:spLocks noChangeArrowheads="1"/>
                </p:cNvSpPr>
                <p:nvPr/>
              </p:nvSpPr>
              <p:spPr bwMode="auto">
                <a:xfrm>
                  <a:off x="2214" y="556"/>
                  <a:ext cx="1107" cy="634"/>
                </a:xfrm>
                <a:prstGeom prst="rect">
                  <a:avLst/>
                </a:prstGeom>
                <a:solidFill>
                  <a:srgbClr val="FFFFFF"/>
                </a:solidFill>
                <a:ln w="9525">
                  <a:noFill/>
                  <a:miter lim="800000"/>
                  <a:headEnd/>
                  <a:tailEnd/>
                </a:ln>
              </p:spPr>
              <p:txBody>
                <a:bodyPr/>
                <a:lstStyle/>
                <a:p>
                  <a:endParaRPr lang="en-US"/>
                </a:p>
              </p:txBody>
            </p:sp>
            <p:grpSp>
              <p:nvGrpSpPr>
                <p:cNvPr id="22671" name="Group 112"/>
                <p:cNvGrpSpPr>
                  <a:grpSpLocks/>
                </p:cNvGrpSpPr>
                <p:nvPr/>
              </p:nvGrpSpPr>
              <p:grpSpPr bwMode="auto">
                <a:xfrm>
                  <a:off x="2214" y="556"/>
                  <a:ext cx="1107" cy="634"/>
                  <a:chOff x="2214" y="556"/>
                  <a:chExt cx="1107" cy="634"/>
                </a:xfrm>
              </p:grpSpPr>
              <p:sp>
                <p:nvSpPr>
                  <p:cNvPr id="22615" name="Rectangle 113"/>
                  <p:cNvSpPr>
                    <a:spLocks noChangeArrowheads="1"/>
                  </p:cNvSpPr>
                  <p:nvPr/>
                </p:nvSpPr>
                <p:spPr bwMode="auto">
                  <a:xfrm>
                    <a:off x="2257" y="556"/>
                    <a:ext cx="1021" cy="634"/>
                  </a:xfrm>
                  <a:prstGeom prst="rect">
                    <a:avLst/>
                  </a:prstGeom>
                  <a:solidFill>
                    <a:srgbClr val="FFFFFF"/>
                  </a:solidFill>
                  <a:ln w="9525">
                    <a:noFill/>
                    <a:miter lim="800000"/>
                    <a:headEnd/>
                    <a:tailEnd/>
                  </a:ln>
                </p:spPr>
                <p:txBody>
                  <a:bodyPr/>
                  <a:lstStyle/>
                  <a:p>
                    <a:pPr algn="ctr"/>
                    <a:r>
                      <a:rPr lang="en-GB" sz="400" b="0">
                        <a:latin typeface="Arial" charset="0"/>
                        <a:cs typeface="Arial" charset="0"/>
                      </a:rPr>
                      <a:t> </a:t>
                    </a:r>
                    <a:endParaRPr lang="en-GB" sz="1200" b="0">
                      <a:latin typeface="Arial Unicode MS" pitchFamily="34" charset="-128"/>
                      <a:ea typeface="Arial Unicode MS" pitchFamily="34" charset="-128"/>
                      <a:cs typeface="Arial Unicode MS" pitchFamily="34" charset="-128"/>
                    </a:endParaRPr>
                  </a:p>
                  <a:p>
                    <a:pPr algn="ctr" eaLnBrk="0" hangingPunct="0"/>
                    <a:r>
                      <a:rPr lang="en-GB" sz="800" b="0">
                        <a:latin typeface="Arial" charset="0"/>
                        <a:cs typeface="Arial" charset="0"/>
                      </a:rPr>
                      <a:t>On site environmental exposure contained after prolonged effort, with minor cost impact</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2616" name="Rectangle 114"/>
                  <p:cNvSpPr>
                    <a:spLocks noChangeArrowheads="1"/>
                  </p:cNvSpPr>
                  <p:nvPr/>
                </p:nvSpPr>
                <p:spPr bwMode="auto">
                  <a:xfrm>
                    <a:off x="2214" y="556"/>
                    <a:ext cx="1107" cy="634"/>
                  </a:xfrm>
                  <a:prstGeom prst="rect">
                    <a:avLst/>
                  </a:prstGeom>
                  <a:noFill/>
                  <a:ln w="7">
                    <a:solidFill>
                      <a:srgbClr val="A0A0A0"/>
                    </a:solidFill>
                    <a:miter lim="800000"/>
                    <a:headEnd/>
                    <a:tailEnd/>
                  </a:ln>
                </p:spPr>
                <p:txBody>
                  <a:bodyPr/>
                  <a:lstStyle/>
                  <a:p>
                    <a:endParaRPr lang="en-US"/>
                  </a:p>
                </p:txBody>
              </p:sp>
            </p:grpSp>
          </p:grpSp>
          <p:grpSp>
            <p:nvGrpSpPr>
              <p:cNvPr id="22675" name="Group 115"/>
              <p:cNvGrpSpPr>
                <a:grpSpLocks/>
              </p:cNvGrpSpPr>
              <p:nvPr/>
            </p:nvGrpSpPr>
            <p:grpSpPr bwMode="auto">
              <a:xfrm>
                <a:off x="3321" y="556"/>
                <a:ext cx="1107" cy="634"/>
                <a:chOff x="3321" y="556"/>
                <a:chExt cx="1107" cy="634"/>
              </a:xfrm>
            </p:grpSpPr>
            <p:sp>
              <p:nvSpPr>
                <p:cNvPr id="22609" name="Rectangle 116"/>
                <p:cNvSpPr>
                  <a:spLocks noChangeArrowheads="1"/>
                </p:cNvSpPr>
                <p:nvPr/>
              </p:nvSpPr>
              <p:spPr bwMode="auto">
                <a:xfrm>
                  <a:off x="3321" y="556"/>
                  <a:ext cx="1107" cy="634"/>
                </a:xfrm>
                <a:prstGeom prst="rect">
                  <a:avLst/>
                </a:prstGeom>
                <a:solidFill>
                  <a:srgbClr val="FFFFFF"/>
                </a:solidFill>
                <a:ln w="9525">
                  <a:noFill/>
                  <a:miter lim="800000"/>
                  <a:headEnd/>
                  <a:tailEnd/>
                </a:ln>
              </p:spPr>
              <p:txBody>
                <a:bodyPr/>
                <a:lstStyle/>
                <a:p>
                  <a:endParaRPr lang="en-US"/>
                </a:p>
              </p:txBody>
            </p:sp>
            <p:grpSp>
              <p:nvGrpSpPr>
                <p:cNvPr id="22680" name="Group 117"/>
                <p:cNvGrpSpPr>
                  <a:grpSpLocks/>
                </p:cNvGrpSpPr>
                <p:nvPr/>
              </p:nvGrpSpPr>
              <p:grpSpPr bwMode="auto">
                <a:xfrm>
                  <a:off x="3321" y="556"/>
                  <a:ext cx="1107" cy="634"/>
                  <a:chOff x="3321" y="556"/>
                  <a:chExt cx="1107" cy="634"/>
                </a:xfrm>
              </p:grpSpPr>
              <p:sp>
                <p:nvSpPr>
                  <p:cNvPr id="22611" name="Rectangle 118"/>
                  <p:cNvSpPr>
                    <a:spLocks noChangeArrowheads="1"/>
                  </p:cNvSpPr>
                  <p:nvPr/>
                </p:nvSpPr>
                <p:spPr bwMode="auto">
                  <a:xfrm>
                    <a:off x="3364" y="556"/>
                    <a:ext cx="1021" cy="634"/>
                  </a:xfrm>
                  <a:prstGeom prst="rect">
                    <a:avLst/>
                  </a:prstGeom>
                  <a:solidFill>
                    <a:srgbClr val="FFFFFF"/>
                  </a:solidFill>
                  <a:ln w="9525">
                    <a:noFill/>
                    <a:miter lim="800000"/>
                    <a:headEnd/>
                    <a:tailEnd/>
                  </a:ln>
                </p:spPr>
                <p:txBody>
                  <a:bodyPr/>
                  <a:lstStyle/>
                  <a:p>
                    <a:pPr algn="ctr"/>
                    <a:r>
                      <a:rPr lang="en-GB" sz="400" b="0">
                        <a:latin typeface="Arial" charset="0"/>
                        <a:cs typeface="Arial" charset="0"/>
                      </a:rPr>
                      <a:t> </a:t>
                    </a:r>
                    <a:endParaRPr lang="en-GB" sz="1200" b="0">
                      <a:latin typeface="Arial Unicode MS" pitchFamily="34" charset="-128"/>
                      <a:ea typeface="Arial Unicode MS" pitchFamily="34" charset="-128"/>
                      <a:cs typeface="Arial Unicode MS" pitchFamily="34" charset="-128"/>
                    </a:endParaRPr>
                  </a:p>
                  <a:p>
                    <a:pPr algn="ctr" eaLnBrk="0" hangingPunct="0"/>
                    <a:r>
                      <a:rPr lang="en-GB" sz="800" b="0">
                        <a:latin typeface="Arial" charset="0"/>
                        <a:cs typeface="Arial" charset="0"/>
                      </a:rPr>
                      <a:t>On site environmental exposure contained with outside assistance, with moderate cost impact</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2612" name="Rectangle 119"/>
                  <p:cNvSpPr>
                    <a:spLocks noChangeArrowheads="1"/>
                  </p:cNvSpPr>
                  <p:nvPr/>
                </p:nvSpPr>
                <p:spPr bwMode="auto">
                  <a:xfrm>
                    <a:off x="3321" y="556"/>
                    <a:ext cx="1107" cy="634"/>
                  </a:xfrm>
                  <a:prstGeom prst="rect">
                    <a:avLst/>
                  </a:prstGeom>
                  <a:noFill/>
                  <a:ln w="7">
                    <a:solidFill>
                      <a:srgbClr val="A0A0A0"/>
                    </a:solidFill>
                    <a:miter lim="800000"/>
                    <a:headEnd/>
                    <a:tailEnd/>
                  </a:ln>
                </p:spPr>
                <p:txBody>
                  <a:bodyPr/>
                  <a:lstStyle/>
                  <a:p>
                    <a:endParaRPr lang="en-US"/>
                  </a:p>
                </p:txBody>
              </p:sp>
            </p:grpSp>
          </p:grpSp>
          <p:grpSp>
            <p:nvGrpSpPr>
              <p:cNvPr id="22682" name="Group 120"/>
              <p:cNvGrpSpPr>
                <a:grpSpLocks/>
              </p:cNvGrpSpPr>
              <p:nvPr/>
            </p:nvGrpSpPr>
            <p:grpSpPr bwMode="auto">
              <a:xfrm>
                <a:off x="4428" y="556"/>
                <a:ext cx="1107" cy="634"/>
                <a:chOff x="4428" y="556"/>
                <a:chExt cx="1107" cy="634"/>
              </a:xfrm>
            </p:grpSpPr>
            <p:sp>
              <p:nvSpPr>
                <p:cNvPr id="22605" name="Rectangle 121"/>
                <p:cNvSpPr>
                  <a:spLocks noChangeArrowheads="1"/>
                </p:cNvSpPr>
                <p:nvPr/>
              </p:nvSpPr>
              <p:spPr bwMode="auto">
                <a:xfrm>
                  <a:off x="4428" y="556"/>
                  <a:ext cx="1107" cy="634"/>
                </a:xfrm>
                <a:prstGeom prst="rect">
                  <a:avLst/>
                </a:prstGeom>
                <a:solidFill>
                  <a:srgbClr val="FFFFFF"/>
                </a:solidFill>
                <a:ln w="9525">
                  <a:noFill/>
                  <a:miter lim="800000"/>
                  <a:headEnd/>
                  <a:tailEnd/>
                </a:ln>
              </p:spPr>
              <p:txBody>
                <a:bodyPr/>
                <a:lstStyle/>
                <a:p>
                  <a:endParaRPr lang="en-US"/>
                </a:p>
              </p:txBody>
            </p:sp>
            <p:grpSp>
              <p:nvGrpSpPr>
                <p:cNvPr id="22683" name="Group 122"/>
                <p:cNvGrpSpPr>
                  <a:grpSpLocks/>
                </p:cNvGrpSpPr>
                <p:nvPr/>
              </p:nvGrpSpPr>
              <p:grpSpPr bwMode="auto">
                <a:xfrm>
                  <a:off x="4428" y="556"/>
                  <a:ext cx="1107" cy="634"/>
                  <a:chOff x="4428" y="556"/>
                  <a:chExt cx="1107" cy="634"/>
                </a:xfrm>
              </p:grpSpPr>
              <p:sp>
                <p:nvSpPr>
                  <p:cNvPr id="22607" name="Rectangle 123"/>
                  <p:cNvSpPr>
                    <a:spLocks noChangeArrowheads="1"/>
                  </p:cNvSpPr>
                  <p:nvPr/>
                </p:nvSpPr>
                <p:spPr bwMode="auto">
                  <a:xfrm>
                    <a:off x="4471" y="556"/>
                    <a:ext cx="1021" cy="634"/>
                  </a:xfrm>
                  <a:prstGeom prst="rect">
                    <a:avLst/>
                  </a:prstGeom>
                  <a:solidFill>
                    <a:srgbClr val="FFFFFF"/>
                  </a:solidFill>
                  <a:ln w="9525">
                    <a:noFill/>
                    <a:miter lim="800000"/>
                    <a:headEnd/>
                    <a:tailEnd/>
                  </a:ln>
                </p:spPr>
                <p:txBody>
                  <a:bodyPr/>
                  <a:lstStyle/>
                  <a:p>
                    <a:pPr algn="ctr"/>
                    <a:r>
                      <a:rPr lang="en-GB" sz="400" b="0">
                        <a:latin typeface="Arial" charset="0"/>
                        <a:cs typeface="Arial" charset="0"/>
                      </a:rPr>
                      <a:t> </a:t>
                    </a:r>
                    <a:endParaRPr lang="en-GB" sz="1200" b="0">
                      <a:latin typeface="Arial Unicode MS" pitchFamily="34" charset="-128"/>
                      <a:ea typeface="Arial Unicode MS" pitchFamily="34" charset="-128"/>
                      <a:cs typeface="Arial Unicode MS" pitchFamily="34" charset="-128"/>
                    </a:endParaRPr>
                  </a:p>
                  <a:p>
                    <a:pPr algn="ctr" eaLnBrk="0" hangingPunct="0"/>
                    <a:r>
                      <a:rPr lang="en-GB" sz="800" b="0">
                        <a:latin typeface="Arial" charset="0"/>
                        <a:cs typeface="Arial" charset="0"/>
                      </a:rPr>
                      <a:t>Off site environmental exposure contained with outside assistance with high cost impact</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2608" name="Rectangle 124"/>
                  <p:cNvSpPr>
                    <a:spLocks noChangeArrowheads="1"/>
                  </p:cNvSpPr>
                  <p:nvPr/>
                </p:nvSpPr>
                <p:spPr bwMode="auto">
                  <a:xfrm>
                    <a:off x="4428" y="556"/>
                    <a:ext cx="1107" cy="634"/>
                  </a:xfrm>
                  <a:prstGeom prst="rect">
                    <a:avLst/>
                  </a:prstGeom>
                  <a:noFill/>
                  <a:ln w="7">
                    <a:solidFill>
                      <a:srgbClr val="A0A0A0"/>
                    </a:solidFill>
                    <a:miter lim="800000"/>
                    <a:headEnd/>
                    <a:tailEnd/>
                  </a:ln>
                </p:spPr>
                <p:txBody>
                  <a:bodyPr/>
                  <a:lstStyle/>
                  <a:p>
                    <a:endParaRPr lang="en-US"/>
                  </a:p>
                </p:txBody>
              </p:sp>
            </p:grpSp>
          </p:grpSp>
          <p:grpSp>
            <p:nvGrpSpPr>
              <p:cNvPr id="22684" name="Group 125"/>
              <p:cNvGrpSpPr>
                <a:grpSpLocks/>
              </p:cNvGrpSpPr>
              <p:nvPr/>
            </p:nvGrpSpPr>
            <p:grpSpPr bwMode="auto">
              <a:xfrm>
                <a:off x="5535" y="556"/>
                <a:ext cx="1107" cy="634"/>
                <a:chOff x="5535" y="556"/>
                <a:chExt cx="1107" cy="634"/>
              </a:xfrm>
            </p:grpSpPr>
            <p:sp>
              <p:nvSpPr>
                <p:cNvPr id="22601" name="Rectangle 126"/>
                <p:cNvSpPr>
                  <a:spLocks noChangeArrowheads="1"/>
                </p:cNvSpPr>
                <p:nvPr/>
              </p:nvSpPr>
              <p:spPr bwMode="auto">
                <a:xfrm>
                  <a:off x="5535" y="556"/>
                  <a:ext cx="1107" cy="634"/>
                </a:xfrm>
                <a:prstGeom prst="rect">
                  <a:avLst/>
                </a:prstGeom>
                <a:solidFill>
                  <a:srgbClr val="FFFFFF"/>
                </a:solidFill>
                <a:ln w="9525">
                  <a:noFill/>
                  <a:miter lim="800000"/>
                  <a:headEnd/>
                  <a:tailEnd/>
                </a:ln>
              </p:spPr>
              <p:txBody>
                <a:bodyPr/>
                <a:lstStyle/>
                <a:p>
                  <a:endParaRPr lang="en-US"/>
                </a:p>
              </p:txBody>
            </p:sp>
            <p:grpSp>
              <p:nvGrpSpPr>
                <p:cNvPr id="22685" name="Group 127"/>
                <p:cNvGrpSpPr>
                  <a:grpSpLocks/>
                </p:cNvGrpSpPr>
                <p:nvPr/>
              </p:nvGrpSpPr>
              <p:grpSpPr bwMode="auto">
                <a:xfrm>
                  <a:off x="5535" y="556"/>
                  <a:ext cx="1107" cy="634"/>
                  <a:chOff x="5535" y="556"/>
                  <a:chExt cx="1107" cy="634"/>
                </a:xfrm>
              </p:grpSpPr>
              <p:sp>
                <p:nvSpPr>
                  <p:cNvPr id="22603" name="Rectangle 128"/>
                  <p:cNvSpPr>
                    <a:spLocks noChangeArrowheads="1"/>
                  </p:cNvSpPr>
                  <p:nvPr/>
                </p:nvSpPr>
                <p:spPr bwMode="auto">
                  <a:xfrm>
                    <a:off x="5578" y="556"/>
                    <a:ext cx="1021" cy="634"/>
                  </a:xfrm>
                  <a:prstGeom prst="rect">
                    <a:avLst/>
                  </a:prstGeom>
                  <a:solidFill>
                    <a:srgbClr val="FFFFFF"/>
                  </a:solidFill>
                  <a:ln w="9525">
                    <a:noFill/>
                    <a:miter lim="800000"/>
                    <a:headEnd/>
                    <a:tailEnd/>
                  </a:ln>
                </p:spPr>
                <p:txBody>
                  <a:bodyPr/>
                  <a:lstStyle/>
                  <a:p>
                    <a:pPr algn="ctr"/>
                    <a:r>
                      <a:rPr lang="en-GB" sz="400" b="0">
                        <a:latin typeface="Arial" charset="0"/>
                        <a:cs typeface="Arial" charset="0"/>
                      </a:rPr>
                      <a:t> </a:t>
                    </a:r>
                    <a:endParaRPr lang="en-GB" sz="1200" b="0">
                      <a:latin typeface="Arial Unicode MS" pitchFamily="34" charset="-128"/>
                      <a:ea typeface="Arial Unicode MS" pitchFamily="34" charset="-128"/>
                      <a:cs typeface="Arial Unicode MS" pitchFamily="34" charset="-128"/>
                    </a:endParaRPr>
                  </a:p>
                  <a:p>
                    <a:pPr algn="ctr" eaLnBrk="0" hangingPunct="0"/>
                    <a:r>
                      <a:rPr lang="en-GB" sz="800" b="0">
                        <a:latin typeface="Arial" charset="0"/>
                        <a:cs typeface="Arial" charset="0"/>
                      </a:rPr>
                      <a:t>Environmental exposure off site with detrimental effects, with very high cost impact</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2604" name="Rectangle 129"/>
                  <p:cNvSpPr>
                    <a:spLocks noChangeArrowheads="1"/>
                  </p:cNvSpPr>
                  <p:nvPr/>
                </p:nvSpPr>
                <p:spPr bwMode="auto">
                  <a:xfrm>
                    <a:off x="5535" y="556"/>
                    <a:ext cx="1107" cy="634"/>
                  </a:xfrm>
                  <a:prstGeom prst="rect">
                    <a:avLst/>
                  </a:prstGeom>
                  <a:noFill/>
                  <a:ln w="7">
                    <a:solidFill>
                      <a:srgbClr val="A0A0A0"/>
                    </a:solidFill>
                    <a:miter lim="800000"/>
                    <a:headEnd/>
                    <a:tailEnd/>
                  </a:ln>
                </p:spPr>
                <p:txBody>
                  <a:bodyPr/>
                  <a:lstStyle/>
                  <a:p>
                    <a:endParaRPr lang="en-US"/>
                  </a:p>
                </p:txBody>
              </p:sp>
            </p:grpSp>
          </p:grpSp>
        </p:grpSp>
        <p:sp>
          <p:nvSpPr>
            <p:cNvPr id="22588" name="Rectangle 130"/>
            <p:cNvSpPr>
              <a:spLocks noChangeArrowheads="1"/>
            </p:cNvSpPr>
            <p:nvPr/>
          </p:nvSpPr>
          <p:spPr bwMode="auto">
            <a:xfrm>
              <a:off x="-2" y="-2"/>
              <a:ext cx="6646" cy="1194"/>
            </a:xfrm>
            <a:prstGeom prst="rect">
              <a:avLst/>
            </a:prstGeom>
            <a:noFill/>
            <a:ln w="6350">
              <a:solidFill>
                <a:srgbClr val="A0A0A0"/>
              </a:solidFill>
              <a:miter lim="800000"/>
              <a:headEnd/>
              <a:tailEnd/>
            </a:ln>
          </p:spPr>
          <p:txBody>
            <a:bodyPr/>
            <a:lstStyle/>
            <a:p>
              <a:endParaRPr lang="en-US"/>
            </a:p>
          </p:txBody>
        </p:sp>
      </p:grpSp>
      <p:grpSp>
        <p:nvGrpSpPr>
          <p:cNvPr id="22686" name="Group 131"/>
          <p:cNvGrpSpPr>
            <a:grpSpLocks/>
          </p:cNvGrpSpPr>
          <p:nvPr/>
        </p:nvGrpSpPr>
        <p:grpSpPr bwMode="auto">
          <a:xfrm>
            <a:off x="1866900" y="1341438"/>
            <a:ext cx="7048500" cy="527050"/>
            <a:chOff x="-2" y="-2"/>
            <a:chExt cx="5309" cy="772"/>
          </a:xfrm>
        </p:grpSpPr>
        <p:grpSp>
          <p:nvGrpSpPr>
            <p:cNvPr id="22687" name="Group 132"/>
            <p:cNvGrpSpPr>
              <a:grpSpLocks/>
            </p:cNvGrpSpPr>
            <p:nvPr/>
          </p:nvGrpSpPr>
          <p:grpSpPr bwMode="auto">
            <a:xfrm>
              <a:off x="0" y="0"/>
              <a:ext cx="5305" cy="768"/>
              <a:chOff x="0" y="0"/>
              <a:chExt cx="5305" cy="768"/>
            </a:xfrm>
          </p:grpSpPr>
          <p:grpSp>
            <p:nvGrpSpPr>
              <p:cNvPr id="22689" name="Group 133"/>
              <p:cNvGrpSpPr>
                <a:grpSpLocks/>
              </p:cNvGrpSpPr>
              <p:nvPr/>
            </p:nvGrpSpPr>
            <p:grpSpPr bwMode="auto">
              <a:xfrm>
                <a:off x="0" y="0"/>
                <a:ext cx="1061" cy="384"/>
                <a:chOff x="0" y="0"/>
                <a:chExt cx="1061" cy="384"/>
              </a:xfrm>
            </p:grpSpPr>
            <p:sp>
              <p:nvSpPr>
                <p:cNvPr id="22583" name="Rectangle 134"/>
                <p:cNvSpPr>
                  <a:spLocks noChangeArrowheads="1"/>
                </p:cNvSpPr>
                <p:nvPr/>
              </p:nvSpPr>
              <p:spPr bwMode="auto">
                <a:xfrm>
                  <a:off x="0" y="0"/>
                  <a:ext cx="1061" cy="384"/>
                </a:xfrm>
                <a:prstGeom prst="rect">
                  <a:avLst/>
                </a:prstGeom>
                <a:solidFill>
                  <a:srgbClr val="E6E6E6"/>
                </a:solidFill>
                <a:ln w="9525">
                  <a:noFill/>
                  <a:miter lim="800000"/>
                  <a:headEnd/>
                  <a:tailEnd/>
                </a:ln>
              </p:spPr>
              <p:txBody>
                <a:bodyPr/>
                <a:lstStyle/>
                <a:p>
                  <a:endParaRPr lang="en-US"/>
                </a:p>
              </p:txBody>
            </p:sp>
            <p:grpSp>
              <p:nvGrpSpPr>
                <p:cNvPr id="22693" name="Group 135"/>
                <p:cNvGrpSpPr>
                  <a:grpSpLocks/>
                </p:cNvGrpSpPr>
                <p:nvPr/>
              </p:nvGrpSpPr>
              <p:grpSpPr bwMode="auto">
                <a:xfrm>
                  <a:off x="0" y="0"/>
                  <a:ext cx="1061" cy="384"/>
                  <a:chOff x="0" y="0"/>
                  <a:chExt cx="1061" cy="384"/>
                </a:xfrm>
              </p:grpSpPr>
              <p:sp>
                <p:nvSpPr>
                  <p:cNvPr id="22585" name="Rectangle 136"/>
                  <p:cNvSpPr>
                    <a:spLocks noChangeArrowheads="1"/>
                  </p:cNvSpPr>
                  <p:nvPr/>
                </p:nvSpPr>
                <p:spPr bwMode="auto">
                  <a:xfrm>
                    <a:off x="43" y="0"/>
                    <a:ext cx="975" cy="384"/>
                  </a:xfrm>
                  <a:prstGeom prst="rect">
                    <a:avLst/>
                  </a:prstGeom>
                  <a:solidFill>
                    <a:srgbClr val="E6E6E6"/>
                  </a:solidFill>
                  <a:ln w="9525">
                    <a:noFill/>
                    <a:miter lim="800000"/>
                    <a:headEnd/>
                    <a:tailEnd/>
                  </a:ln>
                </p:spPr>
                <p:txBody>
                  <a:bodyPr/>
                  <a:lstStyle/>
                  <a:p>
                    <a:pPr algn="ctr"/>
                    <a:r>
                      <a:rPr lang="en-GB" sz="1000">
                        <a:latin typeface="Trebuchet MS" pitchFamily="34" charset="0"/>
                        <a:ea typeface="Arial Unicode MS" pitchFamily="34" charset="-128"/>
                        <a:cs typeface="Arial Unicode MS" pitchFamily="34" charset="-128"/>
                      </a:rPr>
                      <a:t>Insignificant</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2586" name="Rectangle 137"/>
                  <p:cNvSpPr>
                    <a:spLocks noChangeArrowheads="1"/>
                  </p:cNvSpPr>
                  <p:nvPr/>
                </p:nvSpPr>
                <p:spPr bwMode="auto">
                  <a:xfrm>
                    <a:off x="0" y="0"/>
                    <a:ext cx="1061" cy="384"/>
                  </a:xfrm>
                  <a:prstGeom prst="rect">
                    <a:avLst/>
                  </a:prstGeom>
                  <a:noFill/>
                  <a:ln w="7">
                    <a:solidFill>
                      <a:srgbClr val="A0A0A0"/>
                    </a:solidFill>
                    <a:miter lim="800000"/>
                    <a:headEnd/>
                    <a:tailEnd/>
                  </a:ln>
                </p:spPr>
                <p:txBody>
                  <a:bodyPr/>
                  <a:lstStyle/>
                  <a:p>
                    <a:endParaRPr lang="en-US"/>
                  </a:p>
                </p:txBody>
              </p:sp>
            </p:grpSp>
          </p:grpSp>
          <p:grpSp>
            <p:nvGrpSpPr>
              <p:cNvPr id="22697" name="Group 138"/>
              <p:cNvGrpSpPr>
                <a:grpSpLocks/>
              </p:cNvGrpSpPr>
              <p:nvPr/>
            </p:nvGrpSpPr>
            <p:grpSpPr bwMode="auto">
              <a:xfrm>
                <a:off x="1061" y="0"/>
                <a:ext cx="1061" cy="384"/>
                <a:chOff x="1061" y="0"/>
                <a:chExt cx="1061" cy="384"/>
              </a:xfrm>
            </p:grpSpPr>
            <p:sp>
              <p:nvSpPr>
                <p:cNvPr id="22579" name="Rectangle 139"/>
                <p:cNvSpPr>
                  <a:spLocks noChangeArrowheads="1"/>
                </p:cNvSpPr>
                <p:nvPr/>
              </p:nvSpPr>
              <p:spPr bwMode="auto">
                <a:xfrm>
                  <a:off x="1061" y="0"/>
                  <a:ext cx="1061" cy="384"/>
                </a:xfrm>
                <a:prstGeom prst="rect">
                  <a:avLst/>
                </a:prstGeom>
                <a:solidFill>
                  <a:srgbClr val="E6E6E6"/>
                </a:solidFill>
                <a:ln w="9525">
                  <a:noFill/>
                  <a:miter lim="800000"/>
                  <a:headEnd/>
                  <a:tailEnd/>
                </a:ln>
              </p:spPr>
              <p:txBody>
                <a:bodyPr/>
                <a:lstStyle/>
                <a:p>
                  <a:endParaRPr lang="en-US"/>
                </a:p>
              </p:txBody>
            </p:sp>
            <p:grpSp>
              <p:nvGrpSpPr>
                <p:cNvPr id="22701" name="Group 140"/>
                <p:cNvGrpSpPr>
                  <a:grpSpLocks/>
                </p:cNvGrpSpPr>
                <p:nvPr/>
              </p:nvGrpSpPr>
              <p:grpSpPr bwMode="auto">
                <a:xfrm>
                  <a:off x="1061" y="0"/>
                  <a:ext cx="1061" cy="384"/>
                  <a:chOff x="1061" y="0"/>
                  <a:chExt cx="1061" cy="384"/>
                </a:xfrm>
              </p:grpSpPr>
              <p:sp>
                <p:nvSpPr>
                  <p:cNvPr id="22581" name="Rectangle 141"/>
                  <p:cNvSpPr>
                    <a:spLocks noChangeArrowheads="1"/>
                  </p:cNvSpPr>
                  <p:nvPr/>
                </p:nvSpPr>
                <p:spPr bwMode="auto">
                  <a:xfrm>
                    <a:off x="1104" y="0"/>
                    <a:ext cx="975" cy="384"/>
                  </a:xfrm>
                  <a:prstGeom prst="rect">
                    <a:avLst/>
                  </a:prstGeom>
                  <a:solidFill>
                    <a:srgbClr val="E6E6E6"/>
                  </a:solidFill>
                  <a:ln w="9525">
                    <a:noFill/>
                    <a:miter lim="800000"/>
                    <a:headEnd/>
                    <a:tailEnd/>
                  </a:ln>
                </p:spPr>
                <p:txBody>
                  <a:bodyPr/>
                  <a:lstStyle/>
                  <a:p>
                    <a:pPr algn="ctr"/>
                    <a:r>
                      <a:rPr lang="en-GB" sz="1000">
                        <a:latin typeface="Trebuchet MS" pitchFamily="34" charset="0"/>
                        <a:ea typeface="Arial Unicode MS" pitchFamily="34" charset="-128"/>
                        <a:cs typeface="Arial Unicode MS" pitchFamily="34" charset="-128"/>
                      </a:rPr>
                      <a:t>Minor</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2582" name="Rectangle 142"/>
                  <p:cNvSpPr>
                    <a:spLocks noChangeArrowheads="1"/>
                  </p:cNvSpPr>
                  <p:nvPr/>
                </p:nvSpPr>
                <p:spPr bwMode="auto">
                  <a:xfrm>
                    <a:off x="1061" y="0"/>
                    <a:ext cx="1061" cy="384"/>
                  </a:xfrm>
                  <a:prstGeom prst="rect">
                    <a:avLst/>
                  </a:prstGeom>
                  <a:noFill/>
                  <a:ln w="7">
                    <a:solidFill>
                      <a:srgbClr val="A0A0A0"/>
                    </a:solidFill>
                    <a:miter lim="800000"/>
                    <a:headEnd/>
                    <a:tailEnd/>
                  </a:ln>
                </p:spPr>
                <p:txBody>
                  <a:bodyPr/>
                  <a:lstStyle/>
                  <a:p>
                    <a:endParaRPr lang="en-US"/>
                  </a:p>
                </p:txBody>
              </p:sp>
            </p:grpSp>
          </p:grpSp>
          <p:grpSp>
            <p:nvGrpSpPr>
              <p:cNvPr id="22705" name="Group 143"/>
              <p:cNvGrpSpPr>
                <a:grpSpLocks/>
              </p:cNvGrpSpPr>
              <p:nvPr/>
            </p:nvGrpSpPr>
            <p:grpSpPr bwMode="auto">
              <a:xfrm>
                <a:off x="2122" y="0"/>
                <a:ext cx="1061" cy="384"/>
                <a:chOff x="2122" y="0"/>
                <a:chExt cx="1061" cy="384"/>
              </a:xfrm>
            </p:grpSpPr>
            <p:sp>
              <p:nvSpPr>
                <p:cNvPr id="22575" name="Rectangle 144"/>
                <p:cNvSpPr>
                  <a:spLocks noChangeArrowheads="1"/>
                </p:cNvSpPr>
                <p:nvPr/>
              </p:nvSpPr>
              <p:spPr bwMode="auto">
                <a:xfrm>
                  <a:off x="2122" y="0"/>
                  <a:ext cx="1061" cy="384"/>
                </a:xfrm>
                <a:prstGeom prst="rect">
                  <a:avLst/>
                </a:prstGeom>
                <a:solidFill>
                  <a:srgbClr val="E6E6E6"/>
                </a:solidFill>
                <a:ln w="9525">
                  <a:noFill/>
                  <a:miter lim="800000"/>
                  <a:headEnd/>
                  <a:tailEnd/>
                </a:ln>
              </p:spPr>
              <p:txBody>
                <a:bodyPr/>
                <a:lstStyle/>
                <a:p>
                  <a:endParaRPr lang="en-US"/>
                </a:p>
              </p:txBody>
            </p:sp>
            <p:grpSp>
              <p:nvGrpSpPr>
                <p:cNvPr id="22709" name="Group 145"/>
                <p:cNvGrpSpPr>
                  <a:grpSpLocks/>
                </p:cNvGrpSpPr>
                <p:nvPr/>
              </p:nvGrpSpPr>
              <p:grpSpPr bwMode="auto">
                <a:xfrm>
                  <a:off x="2122" y="0"/>
                  <a:ext cx="1061" cy="384"/>
                  <a:chOff x="2122" y="0"/>
                  <a:chExt cx="1061" cy="384"/>
                </a:xfrm>
              </p:grpSpPr>
              <p:sp>
                <p:nvSpPr>
                  <p:cNvPr id="22577" name="Rectangle 146"/>
                  <p:cNvSpPr>
                    <a:spLocks noChangeArrowheads="1"/>
                  </p:cNvSpPr>
                  <p:nvPr/>
                </p:nvSpPr>
                <p:spPr bwMode="auto">
                  <a:xfrm>
                    <a:off x="2165" y="0"/>
                    <a:ext cx="975" cy="384"/>
                  </a:xfrm>
                  <a:prstGeom prst="rect">
                    <a:avLst/>
                  </a:prstGeom>
                  <a:solidFill>
                    <a:srgbClr val="E6E6E6"/>
                  </a:solidFill>
                  <a:ln w="9525">
                    <a:noFill/>
                    <a:miter lim="800000"/>
                    <a:headEnd/>
                    <a:tailEnd/>
                  </a:ln>
                </p:spPr>
                <p:txBody>
                  <a:bodyPr/>
                  <a:lstStyle/>
                  <a:p>
                    <a:pPr algn="ctr"/>
                    <a:r>
                      <a:rPr lang="en-GB" sz="1000">
                        <a:latin typeface="Trebuchet MS" pitchFamily="34" charset="0"/>
                        <a:ea typeface="Arial Unicode MS" pitchFamily="34" charset="-128"/>
                        <a:cs typeface="Arial Unicode MS" pitchFamily="34" charset="-128"/>
                      </a:rPr>
                      <a:t>Moderate</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2578" name="Rectangle 147"/>
                  <p:cNvSpPr>
                    <a:spLocks noChangeArrowheads="1"/>
                  </p:cNvSpPr>
                  <p:nvPr/>
                </p:nvSpPr>
                <p:spPr bwMode="auto">
                  <a:xfrm>
                    <a:off x="2122" y="0"/>
                    <a:ext cx="1061" cy="384"/>
                  </a:xfrm>
                  <a:prstGeom prst="rect">
                    <a:avLst/>
                  </a:prstGeom>
                  <a:noFill/>
                  <a:ln w="7">
                    <a:solidFill>
                      <a:srgbClr val="A0A0A0"/>
                    </a:solidFill>
                    <a:miter lim="800000"/>
                    <a:headEnd/>
                    <a:tailEnd/>
                  </a:ln>
                </p:spPr>
                <p:txBody>
                  <a:bodyPr/>
                  <a:lstStyle/>
                  <a:p>
                    <a:endParaRPr lang="en-US"/>
                  </a:p>
                </p:txBody>
              </p:sp>
            </p:grpSp>
          </p:grpSp>
          <p:grpSp>
            <p:nvGrpSpPr>
              <p:cNvPr id="22712" name="Group 148"/>
              <p:cNvGrpSpPr>
                <a:grpSpLocks/>
              </p:cNvGrpSpPr>
              <p:nvPr/>
            </p:nvGrpSpPr>
            <p:grpSpPr bwMode="auto">
              <a:xfrm>
                <a:off x="3183" y="0"/>
                <a:ext cx="1061" cy="384"/>
                <a:chOff x="3183" y="0"/>
                <a:chExt cx="1061" cy="384"/>
              </a:xfrm>
            </p:grpSpPr>
            <p:sp>
              <p:nvSpPr>
                <p:cNvPr id="22571" name="Rectangle 149"/>
                <p:cNvSpPr>
                  <a:spLocks noChangeArrowheads="1"/>
                </p:cNvSpPr>
                <p:nvPr/>
              </p:nvSpPr>
              <p:spPr bwMode="auto">
                <a:xfrm>
                  <a:off x="3183" y="0"/>
                  <a:ext cx="1061" cy="384"/>
                </a:xfrm>
                <a:prstGeom prst="rect">
                  <a:avLst/>
                </a:prstGeom>
                <a:solidFill>
                  <a:srgbClr val="E6E6E6"/>
                </a:solidFill>
                <a:ln w="9525">
                  <a:noFill/>
                  <a:miter lim="800000"/>
                  <a:headEnd/>
                  <a:tailEnd/>
                </a:ln>
              </p:spPr>
              <p:txBody>
                <a:bodyPr/>
                <a:lstStyle/>
                <a:p>
                  <a:endParaRPr lang="en-US"/>
                </a:p>
              </p:txBody>
            </p:sp>
            <p:grpSp>
              <p:nvGrpSpPr>
                <p:cNvPr id="22713" name="Group 150"/>
                <p:cNvGrpSpPr>
                  <a:grpSpLocks/>
                </p:cNvGrpSpPr>
                <p:nvPr/>
              </p:nvGrpSpPr>
              <p:grpSpPr bwMode="auto">
                <a:xfrm>
                  <a:off x="3183" y="0"/>
                  <a:ext cx="1061" cy="384"/>
                  <a:chOff x="3183" y="0"/>
                  <a:chExt cx="1061" cy="384"/>
                </a:xfrm>
              </p:grpSpPr>
              <p:sp>
                <p:nvSpPr>
                  <p:cNvPr id="22573" name="Rectangle 151"/>
                  <p:cNvSpPr>
                    <a:spLocks noChangeArrowheads="1"/>
                  </p:cNvSpPr>
                  <p:nvPr/>
                </p:nvSpPr>
                <p:spPr bwMode="auto">
                  <a:xfrm>
                    <a:off x="3226" y="0"/>
                    <a:ext cx="975" cy="384"/>
                  </a:xfrm>
                  <a:prstGeom prst="rect">
                    <a:avLst/>
                  </a:prstGeom>
                  <a:solidFill>
                    <a:srgbClr val="E6E6E6"/>
                  </a:solidFill>
                  <a:ln w="9525">
                    <a:noFill/>
                    <a:miter lim="800000"/>
                    <a:headEnd/>
                    <a:tailEnd/>
                  </a:ln>
                </p:spPr>
                <p:txBody>
                  <a:bodyPr/>
                  <a:lstStyle/>
                  <a:p>
                    <a:pPr algn="ctr"/>
                    <a:r>
                      <a:rPr lang="en-GB" sz="1000">
                        <a:latin typeface="Trebuchet MS" pitchFamily="34" charset="0"/>
                        <a:ea typeface="Arial Unicode MS" pitchFamily="34" charset="-128"/>
                        <a:cs typeface="Arial Unicode MS" pitchFamily="34" charset="-128"/>
                      </a:rPr>
                      <a:t>Major</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2574" name="Rectangle 152"/>
                  <p:cNvSpPr>
                    <a:spLocks noChangeArrowheads="1"/>
                  </p:cNvSpPr>
                  <p:nvPr/>
                </p:nvSpPr>
                <p:spPr bwMode="auto">
                  <a:xfrm>
                    <a:off x="3183" y="0"/>
                    <a:ext cx="1061" cy="384"/>
                  </a:xfrm>
                  <a:prstGeom prst="rect">
                    <a:avLst/>
                  </a:prstGeom>
                  <a:noFill/>
                  <a:ln w="7">
                    <a:solidFill>
                      <a:srgbClr val="A0A0A0"/>
                    </a:solidFill>
                    <a:miter lim="800000"/>
                    <a:headEnd/>
                    <a:tailEnd/>
                  </a:ln>
                </p:spPr>
                <p:txBody>
                  <a:bodyPr/>
                  <a:lstStyle/>
                  <a:p>
                    <a:endParaRPr lang="en-US"/>
                  </a:p>
                </p:txBody>
              </p:sp>
            </p:grpSp>
          </p:grpSp>
          <p:grpSp>
            <p:nvGrpSpPr>
              <p:cNvPr id="22714" name="Group 153"/>
              <p:cNvGrpSpPr>
                <a:grpSpLocks/>
              </p:cNvGrpSpPr>
              <p:nvPr/>
            </p:nvGrpSpPr>
            <p:grpSpPr bwMode="auto">
              <a:xfrm>
                <a:off x="4244" y="0"/>
                <a:ext cx="1061" cy="384"/>
                <a:chOff x="4244" y="0"/>
                <a:chExt cx="1061" cy="384"/>
              </a:xfrm>
            </p:grpSpPr>
            <p:sp>
              <p:nvSpPr>
                <p:cNvPr id="22567" name="Rectangle 154"/>
                <p:cNvSpPr>
                  <a:spLocks noChangeArrowheads="1"/>
                </p:cNvSpPr>
                <p:nvPr/>
              </p:nvSpPr>
              <p:spPr bwMode="auto">
                <a:xfrm>
                  <a:off x="4244" y="0"/>
                  <a:ext cx="1061" cy="384"/>
                </a:xfrm>
                <a:prstGeom prst="rect">
                  <a:avLst/>
                </a:prstGeom>
                <a:solidFill>
                  <a:srgbClr val="E6E6E6"/>
                </a:solidFill>
                <a:ln w="9525">
                  <a:noFill/>
                  <a:miter lim="800000"/>
                  <a:headEnd/>
                  <a:tailEnd/>
                </a:ln>
              </p:spPr>
              <p:txBody>
                <a:bodyPr/>
                <a:lstStyle/>
                <a:p>
                  <a:endParaRPr lang="en-US"/>
                </a:p>
              </p:txBody>
            </p:sp>
            <p:grpSp>
              <p:nvGrpSpPr>
                <p:cNvPr id="22715" name="Group 155"/>
                <p:cNvGrpSpPr>
                  <a:grpSpLocks/>
                </p:cNvGrpSpPr>
                <p:nvPr/>
              </p:nvGrpSpPr>
              <p:grpSpPr bwMode="auto">
                <a:xfrm>
                  <a:off x="4244" y="0"/>
                  <a:ext cx="1061" cy="384"/>
                  <a:chOff x="4244" y="0"/>
                  <a:chExt cx="1061" cy="384"/>
                </a:xfrm>
              </p:grpSpPr>
              <p:sp>
                <p:nvSpPr>
                  <p:cNvPr id="22569" name="Rectangle 156"/>
                  <p:cNvSpPr>
                    <a:spLocks noChangeArrowheads="1"/>
                  </p:cNvSpPr>
                  <p:nvPr/>
                </p:nvSpPr>
                <p:spPr bwMode="auto">
                  <a:xfrm>
                    <a:off x="4287" y="0"/>
                    <a:ext cx="975" cy="384"/>
                  </a:xfrm>
                  <a:prstGeom prst="rect">
                    <a:avLst/>
                  </a:prstGeom>
                  <a:solidFill>
                    <a:srgbClr val="E6E6E6"/>
                  </a:solidFill>
                  <a:ln w="9525">
                    <a:noFill/>
                    <a:miter lim="800000"/>
                    <a:headEnd/>
                    <a:tailEnd/>
                  </a:ln>
                </p:spPr>
                <p:txBody>
                  <a:bodyPr/>
                  <a:lstStyle/>
                  <a:p>
                    <a:pPr algn="ctr"/>
                    <a:r>
                      <a:rPr lang="en-GB" sz="1000">
                        <a:latin typeface="Trebuchet MS" pitchFamily="34" charset="0"/>
                        <a:ea typeface="Arial Unicode MS" pitchFamily="34" charset="-128"/>
                        <a:cs typeface="Arial Unicode MS" pitchFamily="34" charset="-128"/>
                      </a:rPr>
                      <a:t>Critical</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2570" name="Rectangle 157"/>
                  <p:cNvSpPr>
                    <a:spLocks noChangeArrowheads="1"/>
                  </p:cNvSpPr>
                  <p:nvPr/>
                </p:nvSpPr>
                <p:spPr bwMode="auto">
                  <a:xfrm>
                    <a:off x="4244" y="0"/>
                    <a:ext cx="1061" cy="384"/>
                  </a:xfrm>
                  <a:prstGeom prst="rect">
                    <a:avLst/>
                  </a:prstGeom>
                  <a:noFill/>
                  <a:ln w="7">
                    <a:solidFill>
                      <a:srgbClr val="A0A0A0"/>
                    </a:solidFill>
                    <a:miter lim="800000"/>
                    <a:headEnd/>
                    <a:tailEnd/>
                  </a:ln>
                </p:spPr>
                <p:txBody>
                  <a:bodyPr/>
                  <a:lstStyle/>
                  <a:p>
                    <a:endParaRPr lang="en-US"/>
                  </a:p>
                </p:txBody>
              </p:sp>
            </p:grpSp>
          </p:grpSp>
          <p:grpSp>
            <p:nvGrpSpPr>
              <p:cNvPr id="22716" name="Group 158"/>
              <p:cNvGrpSpPr>
                <a:grpSpLocks/>
              </p:cNvGrpSpPr>
              <p:nvPr/>
            </p:nvGrpSpPr>
            <p:grpSpPr bwMode="auto">
              <a:xfrm>
                <a:off x="0" y="384"/>
                <a:ext cx="1061" cy="384"/>
                <a:chOff x="0" y="384"/>
                <a:chExt cx="1061" cy="384"/>
              </a:xfrm>
            </p:grpSpPr>
            <p:sp>
              <p:nvSpPr>
                <p:cNvPr id="22563" name="Rectangle 159"/>
                <p:cNvSpPr>
                  <a:spLocks noChangeArrowheads="1"/>
                </p:cNvSpPr>
                <p:nvPr/>
              </p:nvSpPr>
              <p:spPr bwMode="auto">
                <a:xfrm>
                  <a:off x="0" y="384"/>
                  <a:ext cx="1061" cy="384"/>
                </a:xfrm>
                <a:prstGeom prst="rect">
                  <a:avLst/>
                </a:prstGeom>
                <a:solidFill>
                  <a:srgbClr val="F3F3F3"/>
                </a:solidFill>
                <a:ln w="9525">
                  <a:noFill/>
                  <a:miter lim="800000"/>
                  <a:headEnd/>
                  <a:tailEnd/>
                </a:ln>
              </p:spPr>
              <p:txBody>
                <a:bodyPr/>
                <a:lstStyle/>
                <a:p>
                  <a:endParaRPr lang="en-US"/>
                </a:p>
              </p:txBody>
            </p:sp>
            <p:grpSp>
              <p:nvGrpSpPr>
                <p:cNvPr id="22717" name="Group 160"/>
                <p:cNvGrpSpPr>
                  <a:grpSpLocks/>
                </p:cNvGrpSpPr>
                <p:nvPr/>
              </p:nvGrpSpPr>
              <p:grpSpPr bwMode="auto">
                <a:xfrm>
                  <a:off x="0" y="384"/>
                  <a:ext cx="1061" cy="384"/>
                  <a:chOff x="0" y="384"/>
                  <a:chExt cx="1061" cy="384"/>
                </a:xfrm>
              </p:grpSpPr>
              <p:sp>
                <p:nvSpPr>
                  <p:cNvPr id="22565" name="Rectangle 161"/>
                  <p:cNvSpPr>
                    <a:spLocks noChangeArrowheads="1"/>
                  </p:cNvSpPr>
                  <p:nvPr/>
                </p:nvSpPr>
                <p:spPr bwMode="auto">
                  <a:xfrm>
                    <a:off x="43" y="384"/>
                    <a:ext cx="975" cy="384"/>
                  </a:xfrm>
                  <a:prstGeom prst="rect">
                    <a:avLst/>
                  </a:prstGeom>
                  <a:solidFill>
                    <a:srgbClr val="F3F3F3"/>
                  </a:solidFill>
                  <a:ln w="9525">
                    <a:noFill/>
                    <a:miter lim="800000"/>
                    <a:headEnd/>
                    <a:tailEnd/>
                  </a:ln>
                </p:spPr>
                <p:txBody>
                  <a:bodyPr/>
                  <a:lstStyle/>
                  <a:p>
                    <a:pPr algn="ctr"/>
                    <a:r>
                      <a:rPr lang="en-GB" sz="1000">
                        <a:latin typeface="Trebuchet MS" pitchFamily="34" charset="0"/>
                        <a:ea typeface="Arial Unicode MS" pitchFamily="34" charset="-128"/>
                        <a:cs typeface="Arial Unicode MS" pitchFamily="34" charset="-128"/>
                      </a:rPr>
                      <a:t>1</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2566" name="Rectangle 162"/>
                  <p:cNvSpPr>
                    <a:spLocks noChangeArrowheads="1"/>
                  </p:cNvSpPr>
                  <p:nvPr/>
                </p:nvSpPr>
                <p:spPr bwMode="auto">
                  <a:xfrm>
                    <a:off x="0" y="384"/>
                    <a:ext cx="1061" cy="384"/>
                  </a:xfrm>
                  <a:prstGeom prst="rect">
                    <a:avLst/>
                  </a:prstGeom>
                  <a:noFill/>
                  <a:ln w="7">
                    <a:solidFill>
                      <a:srgbClr val="A0A0A0"/>
                    </a:solidFill>
                    <a:miter lim="800000"/>
                    <a:headEnd/>
                    <a:tailEnd/>
                  </a:ln>
                </p:spPr>
                <p:txBody>
                  <a:bodyPr/>
                  <a:lstStyle/>
                  <a:p>
                    <a:endParaRPr lang="en-US"/>
                  </a:p>
                </p:txBody>
              </p:sp>
            </p:grpSp>
          </p:grpSp>
          <p:grpSp>
            <p:nvGrpSpPr>
              <p:cNvPr id="22718" name="Group 163"/>
              <p:cNvGrpSpPr>
                <a:grpSpLocks/>
              </p:cNvGrpSpPr>
              <p:nvPr/>
            </p:nvGrpSpPr>
            <p:grpSpPr bwMode="auto">
              <a:xfrm>
                <a:off x="1061" y="384"/>
                <a:ext cx="1061" cy="384"/>
                <a:chOff x="1061" y="384"/>
                <a:chExt cx="1061" cy="384"/>
              </a:xfrm>
            </p:grpSpPr>
            <p:sp>
              <p:nvSpPr>
                <p:cNvPr id="22559" name="Rectangle 164"/>
                <p:cNvSpPr>
                  <a:spLocks noChangeArrowheads="1"/>
                </p:cNvSpPr>
                <p:nvPr/>
              </p:nvSpPr>
              <p:spPr bwMode="auto">
                <a:xfrm>
                  <a:off x="1061" y="384"/>
                  <a:ext cx="1061" cy="384"/>
                </a:xfrm>
                <a:prstGeom prst="rect">
                  <a:avLst/>
                </a:prstGeom>
                <a:solidFill>
                  <a:srgbClr val="F3F3F3"/>
                </a:solidFill>
                <a:ln w="9525">
                  <a:noFill/>
                  <a:miter lim="800000"/>
                  <a:headEnd/>
                  <a:tailEnd/>
                </a:ln>
              </p:spPr>
              <p:txBody>
                <a:bodyPr/>
                <a:lstStyle/>
                <a:p>
                  <a:endParaRPr lang="en-US"/>
                </a:p>
              </p:txBody>
            </p:sp>
            <p:grpSp>
              <p:nvGrpSpPr>
                <p:cNvPr id="22719" name="Group 165"/>
                <p:cNvGrpSpPr>
                  <a:grpSpLocks/>
                </p:cNvGrpSpPr>
                <p:nvPr/>
              </p:nvGrpSpPr>
              <p:grpSpPr bwMode="auto">
                <a:xfrm>
                  <a:off x="1061" y="384"/>
                  <a:ext cx="1061" cy="384"/>
                  <a:chOff x="1061" y="384"/>
                  <a:chExt cx="1061" cy="384"/>
                </a:xfrm>
              </p:grpSpPr>
              <p:sp>
                <p:nvSpPr>
                  <p:cNvPr id="22561" name="Rectangle 166"/>
                  <p:cNvSpPr>
                    <a:spLocks noChangeArrowheads="1"/>
                  </p:cNvSpPr>
                  <p:nvPr/>
                </p:nvSpPr>
                <p:spPr bwMode="auto">
                  <a:xfrm>
                    <a:off x="1104" y="384"/>
                    <a:ext cx="975" cy="384"/>
                  </a:xfrm>
                  <a:prstGeom prst="rect">
                    <a:avLst/>
                  </a:prstGeom>
                  <a:solidFill>
                    <a:srgbClr val="F3F3F3"/>
                  </a:solidFill>
                  <a:ln w="9525">
                    <a:noFill/>
                    <a:miter lim="800000"/>
                    <a:headEnd/>
                    <a:tailEnd/>
                  </a:ln>
                </p:spPr>
                <p:txBody>
                  <a:bodyPr/>
                  <a:lstStyle/>
                  <a:p>
                    <a:pPr algn="ctr"/>
                    <a:r>
                      <a:rPr lang="en-GB" sz="1000">
                        <a:latin typeface="Trebuchet MS" pitchFamily="34" charset="0"/>
                        <a:ea typeface="Arial Unicode MS" pitchFamily="34" charset="-128"/>
                        <a:cs typeface="Arial Unicode MS" pitchFamily="34" charset="-128"/>
                      </a:rPr>
                      <a:t>2</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2562" name="Rectangle 167"/>
                  <p:cNvSpPr>
                    <a:spLocks noChangeArrowheads="1"/>
                  </p:cNvSpPr>
                  <p:nvPr/>
                </p:nvSpPr>
                <p:spPr bwMode="auto">
                  <a:xfrm>
                    <a:off x="1061" y="384"/>
                    <a:ext cx="1061" cy="384"/>
                  </a:xfrm>
                  <a:prstGeom prst="rect">
                    <a:avLst/>
                  </a:prstGeom>
                  <a:noFill/>
                  <a:ln w="7">
                    <a:solidFill>
                      <a:srgbClr val="A0A0A0"/>
                    </a:solidFill>
                    <a:miter lim="800000"/>
                    <a:headEnd/>
                    <a:tailEnd/>
                  </a:ln>
                </p:spPr>
                <p:txBody>
                  <a:bodyPr/>
                  <a:lstStyle/>
                  <a:p>
                    <a:endParaRPr lang="en-US"/>
                  </a:p>
                </p:txBody>
              </p:sp>
            </p:grpSp>
          </p:grpSp>
          <p:grpSp>
            <p:nvGrpSpPr>
              <p:cNvPr id="22528" name="Group 168"/>
              <p:cNvGrpSpPr>
                <a:grpSpLocks/>
              </p:cNvGrpSpPr>
              <p:nvPr/>
            </p:nvGrpSpPr>
            <p:grpSpPr bwMode="auto">
              <a:xfrm>
                <a:off x="2122" y="384"/>
                <a:ext cx="1061" cy="384"/>
                <a:chOff x="2122" y="384"/>
                <a:chExt cx="1061" cy="384"/>
              </a:xfrm>
            </p:grpSpPr>
            <p:sp>
              <p:nvSpPr>
                <p:cNvPr id="22555" name="Rectangle 169"/>
                <p:cNvSpPr>
                  <a:spLocks noChangeArrowheads="1"/>
                </p:cNvSpPr>
                <p:nvPr/>
              </p:nvSpPr>
              <p:spPr bwMode="auto">
                <a:xfrm>
                  <a:off x="2122" y="384"/>
                  <a:ext cx="1061" cy="384"/>
                </a:xfrm>
                <a:prstGeom prst="rect">
                  <a:avLst/>
                </a:prstGeom>
                <a:solidFill>
                  <a:srgbClr val="F3F3F3"/>
                </a:solidFill>
                <a:ln w="9525">
                  <a:noFill/>
                  <a:miter lim="800000"/>
                  <a:headEnd/>
                  <a:tailEnd/>
                </a:ln>
              </p:spPr>
              <p:txBody>
                <a:bodyPr/>
                <a:lstStyle/>
                <a:p>
                  <a:endParaRPr lang="en-US"/>
                </a:p>
              </p:txBody>
            </p:sp>
            <p:grpSp>
              <p:nvGrpSpPr>
                <p:cNvPr id="22529" name="Group 170"/>
                <p:cNvGrpSpPr>
                  <a:grpSpLocks/>
                </p:cNvGrpSpPr>
                <p:nvPr/>
              </p:nvGrpSpPr>
              <p:grpSpPr bwMode="auto">
                <a:xfrm>
                  <a:off x="2122" y="384"/>
                  <a:ext cx="1061" cy="384"/>
                  <a:chOff x="2122" y="384"/>
                  <a:chExt cx="1061" cy="384"/>
                </a:xfrm>
              </p:grpSpPr>
              <p:sp>
                <p:nvSpPr>
                  <p:cNvPr id="22557" name="Rectangle 171"/>
                  <p:cNvSpPr>
                    <a:spLocks noChangeArrowheads="1"/>
                  </p:cNvSpPr>
                  <p:nvPr/>
                </p:nvSpPr>
                <p:spPr bwMode="auto">
                  <a:xfrm>
                    <a:off x="2165" y="384"/>
                    <a:ext cx="975" cy="384"/>
                  </a:xfrm>
                  <a:prstGeom prst="rect">
                    <a:avLst/>
                  </a:prstGeom>
                  <a:solidFill>
                    <a:srgbClr val="F3F3F3"/>
                  </a:solidFill>
                  <a:ln w="9525">
                    <a:noFill/>
                    <a:miter lim="800000"/>
                    <a:headEnd/>
                    <a:tailEnd/>
                  </a:ln>
                </p:spPr>
                <p:txBody>
                  <a:bodyPr/>
                  <a:lstStyle/>
                  <a:p>
                    <a:pPr algn="ctr"/>
                    <a:r>
                      <a:rPr lang="en-GB" sz="1000">
                        <a:latin typeface="Trebuchet MS" pitchFamily="34" charset="0"/>
                        <a:ea typeface="Arial Unicode MS" pitchFamily="34" charset="-128"/>
                        <a:cs typeface="Arial Unicode MS" pitchFamily="34" charset="-128"/>
                      </a:rPr>
                      <a:t>3</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2558" name="Rectangle 172"/>
                  <p:cNvSpPr>
                    <a:spLocks noChangeArrowheads="1"/>
                  </p:cNvSpPr>
                  <p:nvPr/>
                </p:nvSpPr>
                <p:spPr bwMode="auto">
                  <a:xfrm>
                    <a:off x="2122" y="384"/>
                    <a:ext cx="1061" cy="384"/>
                  </a:xfrm>
                  <a:prstGeom prst="rect">
                    <a:avLst/>
                  </a:prstGeom>
                  <a:noFill/>
                  <a:ln w="7">
                    <a:solidFill>
                      <a:srgbClr val="A0A0A0"/>
                    </a:solidFill>
                    <a:miter lim="800000"/>
                    <a:headEnd/>
                    <a:tailEnd/>
                  </a:ln>
                </p:spPr>
                <p:txBody>
                  <a:bodyPr/>
                  <a:lstStyle/>
                  <a:p>
                    <a:endParaRPr lang="en-US"/>
                  </a:p>
                </p:txBody>
              </p:sp>
            </p:grpSp>
          </p:grpSp>
          <p:grpSp>
            <p:nvGrpSpPr>
              <p:cNvPr id="22530" name="Group 173"/>
              <p:cNvGrpSpPr>
                <a:grpSpLocks/>
              </p:cNvGrpSpPr>
              <p:nvPr/>
            </p:nvGrpSpPr>
            <p:grpSpPr bwMode="auto">
              <a:xfrm>
                <a:off x="3183" y="384"/>
                <a:ext cx="1061" cy="384"/>
                <a:chOff x="3183" y="384"/>
                <a:chExt cx="1061" cy="384"/>
              </a:xfrm>
            </p:grpSpPr>
            <p:sp>
              <p:nvSpPr>
                <p:cNvPr id="22551" name="Rectangle 174"/>
                <p:cNvSpPr>
                  <a:spLocks noChangeArrowheads="1"/>
                </p:cNvSpPr>
                <p:nvPr/>
              </p:nvSpPr>
              <p:spPr bwMode="auto">
                <a:xfrm>
                  <a:off x="3183" y="384"/>
                  <a:ext cx="1061" cy="384"/>
                </a:xfrm>
                <a:prstGeom prst="rect">
                  <a:avLst/>
                </a:prstGeom>
                <a:solidFill>
                  <a:srgbClr val="F3F3F3"/>
                </a:solidFill>
                <a:ln w="9525">
                  <a:noFill/>
                  <a:miter lim="800000"/>
                  <a:headEnd/>
                  <a:tailEnd/>
                </a:ln>
              </p:spPr>
              <p:txBody>
                <a:bodyPr/>
                <a:lstStyle/>
                <a:p>
                  <a:endParaRPr lang="en-US"/>
                </a:p>
              </p:txBody>
            </p:sp>
            <p:grpSp>
              <p:nvGrpSpPr>
                <p:cNvPr id="22531" name="Group 175"/>
                <p:cNvGrpSpPr>
                  <a:grpSpLocks/>
                </p:cNvGrpSpPr>
                <p:nvPr/>
              </p:nvGrpSpPr>
              <p:grpSpPr bwMode="auto">
                <a:xfrm>
                  <a:off x="3183" y="384"/>
                  <a:ext cx="1061" cy="384"/>
                  <a:chOff x="3183" y="384"/>
                  <a:chExt cx="1061" cy="384"/>
                </a:xfrm>
              </p:grpSpPr>
              <p:sp>
                <p:nvSpPr>
                  <p:cNvPr id="22553" name="Rectangle 176"/>
                  <p:cNvSpPr>
                    <a:spLocks noChangeArrowheads="1"/>
                  </p:cNvSpPr>
                  <p:nvPr/>
                </p:nvSpPr>
                <p:spPr bwMode="auto">
                  <a:xfrm>
                    <a:off x="3226" y="384"/>
                    <a:ext cx="975" cy="384"/>
                  </a:xfrm>
                  <a:prstGeom prst="rect">
                    <a:avLst/>
                  </a:prstGeom>
                  <a:solidFill>
                    <a:srgbClr val="F3F3F3"/>
                  </a:solidFill>
                  <a:ln w="9525">
                    <a:noFill/>
                    <a:miter lim="800000"/>
                    <a:headEnd/>
                    <a:tailEnd/>
                  </a:ln>
                </p:spPr>
                <p:txBody>
                  <a:bodyPr/>
                  <a:lstStyle/>
                  <a:p>
                    <a:pPr algn="ctr"/>
                    <a:r>
                      <a:rPr lang="en-GB" sz="1000">
                        <a:latin typeface="Trebuchet MS" pitchFamily="34" charset="0"/>
                        <a:ea typeface="Arial Unicode MS" pitchFamily="34" charset="-128"/>
                        <a:cs typeface="Arial Unicode MS" pitchFamily="34" charset="-128"/>
                      </a:rPr>
                      <a:t>4</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2554" name="Rectangle 177"/>
                  <p:cNvSpPr>
                    <a:spLocks noChangeArrowheads="1"/>
                  </p:cNvSpPr>
                  <p:nvPr/>
                </p:nvSpPr>
                <p:spPr bwMode="auto">
                  <a:xfrm>
                    <a:off x="3183" y="384"/>
                    <a:ext cx="1061" cy="384"/>
                  </a:xfrm>
                  <a:prstGeom prst="rect">
                    <a:avLst/>
                  </a:prstGeom>
                  <a:noFill/>
                  <a:ln w="7">
                    <a:solidFill>
                      <a:srgbClr val="A0A0A0"/>
                    </a:solidFill>
                    <a:miter lim="800000"/>
                    <a:headEnd/>
                    <a:tailEnd/>
                  </a:ln>
                </p:spPr>
                <p:txBody>
                  <a:bodyPr/>
                  <a:lstStyle/>
                  <a:p>
                    <a:endParaRPr lang="en-US"/>
                  </a:p>
                </p:txBody>
              </p:sp>
            </p:grpSp>
          </p:grpSp>
          <p:grpSp>
            <p:nvGrpSpPr>
              <p:cNvPr id="22532" name="Group 178"/>
              <p:cNvGrpSpPr>
                <a:grpSpLocks/>
              </p:cNvGrpSpPr>
              <p:nvPr/>
            </p:nvGrpSpPr>
            <p:grpSpPr bwMode="auto">
              <a:xfrm>
                <a:off x="4244" y="384"/>
                <a:ext cx="1061" cy="384"/>
                <a:chOff x="4244" y="384"/>
                <a:chExt cx="1061" cy="384"/>
              </a:xfrm>
            </p:grpSpPr>
            <p:sp>
              <p:nvSpPr>
                <p:cNvPr id="22547" name="Rectangle 179"/>
                <p:cNvSpPr>
                  <a:spLocks noChangeArrowheads="1"/>
                </p:cNvSpPr>
                <p:nvPr/>
              </p:nvSpPr>
              <p:spPr bwMode="auto">
                <a:xfrm>
                  <a:off x="4244" y="384"/>
                  <a:ext cx="1061" cy="384"/>
                </a:xfrm>
                <a:prstGeom prst="rect">
                  <a:avLst/>
                </a:prstGeom>
                <a:solidFill>
                  <a:srgbClr val="F3F3F3"/>
                </a:solidFill>
                <a:ln w="9525">
                  <a:noFill/>
                  <a:miter lim="800000"/>
                  <a:headEnd/>
                  <a:tailEnd/>
                </a:ln>
              </p:spPr>
              <p:txBody>
                <a:bodyPr/>
                <a:lstStyle/>
                <a:p>
                  <a:endParaRPr lang="en-US"/>
                </a:p>
              </p:txBody>
            </p:sp>
            <p:grpSp>
              <p:nvGrpSpPr>
                <p:cNvPr id="22533" name="Group 180"/>
                <p:cNvGrpSpPr>
                  <a:grpSpLocks/>
                </p:cNvGrpSpPr>
                <p:nvPr/>
              </p:nvGrpSpPr>
              <p:grpSpPr bwMode="auto">
                <a:xfrm>
                  <a:off x="4244" y="384"/>
                  <a:ext cx="1061" cy="384"/>
                  <a:chOff x="4244" y="384"/>
                  <a:chExt cx="1061" cy="384"/>
                </a:xfrm>
              </p:grpSpPr>
              <p:sp>
                <p:nvSpPr>
                  <p:cNvPr id="22549" name="Rectangle 181"/>
                  <p:cNvSpPr>
                    <a:spLocks noChangeArrowheads="1"/>
                  </p:cNvSpPr>
                  <p:nvPr/>
                </p:nvSpPr>
                <p:spPr bwMode="auto">
                  <a:xfrm>
                    <a:off x="4287" y="384"/>
                    <a:ext cx="975" cy="384"/>
                  </a:xfrm>
                  <a:prstGeom prst="rect">
                    <a:avLst/>
                  </a:prstGeom>
                  <a:solidFill>
                    <a:srgbClr val="F3F3F3"/>
                  </a:solidFill>
                  <a:ln w="9525">
                    <a:noFill/>
                    <a:miter lim="800000"/>
                    <a:headEnd/>
                    <a:tailEnd/>
                  </a:ln>
                </p:spPr>
                <p:txBody>
                  <a:bodyPr/>
                  <a:lstStyle/>
                  <a:p>
                    <a:pPr algn="ctr"/>
                    <a:r>
                      <a:rPr lang="en-GB" sz="1000">
                        <a:latin typeface="Trebuchet MS" pitchFamily="34" charset="0"/>
                        <a:ea typeface="Arial Unicode MS" pitchFamily="34" charset="-128"/>
                        <a:cs typeface="Arial Unicode MS" pitchFamily="34" charset="-128"/>
                      </a:rPr>
                      <a:t>5</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2550" name="Rectangle 182"/>
                  <p:cNvSpPr>
                    <a:spLocks noChangeArrowheads="1"/>
                  </p:cNvSpPr>
                  <p:nvPr/>
                </p:nvSpPr>
                <p:spPr bwMode="auto">
                  <a:xfrm>
                    <a:off x="4244" y="384"/>
                    <a:ext cx="1061" cy="384"/>
                  </a:xfrm>
                  <a:prstGeom prst="rect">
                    <a:avLst/>
                  </a:prstGeom>
                  <a:noFill/>
                  <a:ln w="7">
                    <a:solidFill>
                      <a:srgbClr val="A0A0A0"/>
                    </a:solidFill>
                    <a:miter lim="800000"/>
                    <a:headEnd/>
                    <a:tailEnd/>
                  </a:ln>
                </p:spPr>
                <p:txBody>
                  <a:bodyPr/>
                  <a:lstStyle/>
                  <a:p>
                    <a:endParaRPr lang="en-US"/>
                  </a:p>
                </p:txBody>
              </p:sp>
            </p:grpSp>
          </p:grpSp>
        </p:grpSp>
        <p:sp>
          <p:nvSpPr>
            <p:cNvPr id="22536" name="Rectangle 183"/>
            <p:cNvSpPr>
              <a:spLocks noChangeArrowheads="1"/>
            </p:cNvSpPr>
            <p:nvPr/>
          </p:nvSpPr>
          <p:spPr bwMode="auto">
            <a:xfrm>
              <a:off x="-2" y="-2"/>
              <a:ext cx="5309" cy="772"/>
            </a:xfrm>
            <a:prstGeom prst="rect">
              <a:avLst/>
            </a:prstGeom>
            <a:noFill/>
            <a:ln w="6350">
              <a:solidFill>
                <a:srgbClr val="A0A0A0"/>
              </a:solidFill>
              <a:miter lim="800000"/>
              <a:headEnd/>
              <a:tailEnd/>
            </a:ln>
          </p:spPr>
          <p:txBody>
            <a:bodyPr/>
            <a:lstStyle/>
            <a:p>
              <a:endParaRPr lang="en-US"/>
            </a:p>
          </p:txBody>
        </p:sp>
      </p:grpSp>
      <p:sp>
        <p:nvSpPr>
          <p:cNvPr id="22534" name="Rectangle 184"/>
          <p:cNvSpPr>
            <a:spLocks noChangeArrowheads="1"/>
          </p:cNvSpPr>
          <p:nvPr/>
        </p:nvSpPr>
        <p:spPr bwMode="auto">
          <a:xfrm>
            <a:off x="152400" y="288925"/>
            <a:ext cx="6724650" cy="579438"/>
          </a:xfrm>
          <a:prstGeom prst="rect">
            <a:avLst/>
          </a:prstGeom>
          <a:noFill/>
          <a:ln w="9525">
            <a:noFill/>
            <a:miter lim="800000"/>
            <a:headEnd/>
            <a:tailEnd/>
          </a:ln>
        </p:spPr>
        <p:txBody>
          <a:bodyPr>
            <a:spAutoFit/>
          </a:bodyPr>
          <a:lstStyle/>
          <a:p>
            <a:r>
              <a:rPr lang="en-GB" sz="3200">
                <a:solidFill>
                  <a:srgbClr val="3853A3"/>
                </a:solidFill>
                <a:latin typeface="Trebuchet MS" pitchFamily="34" charset="0"/>
                <a:cs typeface="Times New Roman" pitchFamily="18" charset="0"/>
              </a:rPr>
              <a:t>Guidance on Impact Ratings</a:t>
            </a:r>
            <a:r>
              <a:rPr lang="en-GB" sz="3200">
                <a:solidFill>
                  <a:srgbClr val="3853A3"/>
                </a:solidFill>
                <a:latin typeface="Trebuchet MS" pitchFamily="34" charset="0"/>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152400" y="288925"/>
            <a:ext cx="6724650" cy="579438"/>
          </a:xfrm>
          <a:prstGeom prst="rect">
            <a:avLst/>
          </a:prstGeom>
          <a:noFill/>
          <a:ln w="9525">
            <a:noFill/>
            <a:miter lim="800000"/>
            <a:headEnd/>
            <a:tailEnd/>
          </a:ln>
        </p:spPr>
        <p:txBody>
          <a:bodyPr>
            <a:spAutoFit/>
          </a:bodyPr>
          <a:lstStyle/>
          <a:p>
            <a:r>
              <a:rPr lang="en-GB" sz="3200">
                <a:solidFill>
                  <a:srgbClr val="3853A3"/>
                </a:solidFill>
                <a:latin typeface="Trebuchet MS" pitchFamily="34" charset="0"/>
                <a:cs typeface="Times New Roman" pitchFamily="18" charset="0"/>
              </a:rPr>
              <a:t>Guidance on Impact Ratings</a:t>
            </a:r>
            <a:r>
              <a:rPr lang="en-GB" sz="3200">
                <a:solidFill>
                  <a:srgbClr val="3853A3"/>
                </a:solidFill>
                <a:latin typeface="Trebuchet MS" pitchFamily="34" charset="0"/>
              </a:rPr>
              <a:t> </a:t>
            </a:r>
          </a:p>
        </p:txBody>
      </p:sp>
      <p:grpSp>
        <p:nvGrpSpPr>
          <p:cNvPr id="2" name="Group 3"/>
          <p:cNvGrpSpPr>
            <a:grpSpLocks/>
          </p:cNvGrpSpPr>
          <p:nvPr/>
        </p:nvGrpSpPr>
        <p:grpSpPr bwMode="auto">
          <a:xfrm>
            <a:off x="457200" y="1622425"/>
            <a:ext cx="8458200" cy="3048000"/>
            <a:chOff x="-2" y="-2"/>
            <a:chExt cx="6646" cy="2482"/>
          </a:xfrm>
        </p:grpSpPr>
        <p:grpSp>
          <p:nvGrpSpPr>
            <p:cNvPr id="3" name="Group 4"/>
            <p:cNvGrpSpPr>
              <a:grpSpLocks/>
            </p:cNvGrpSpPr>
            <p:nvPr/>
          </p:nvGrpSpPr>
          <p:grpSpPr bwMode="auto">
            <a:xfrm>
              <a:off x="0" y="0"/>
              <a:ext cx="6642" cy="2478"/>
              <a:chOff x="0" y="0"/>
              <a:chExt cx="6642" cy="2478"/>
            </a:xfrm>
          </p:grpSpPr>
          <p:grpSp>
            <p:nvGrpSpPr>
              <p:cNvPr id="4" name="Group 5"/>
              <p:cNvGrpSpPr>
                <a:grpSpLocks/>
              </p:cNvGrpSpPr>
              <p:nvPr/>
            </p:nvGrpSpPr>
            <p:grpSpPr bwMode="auto">
              <a:xfrm>
                <a:off x="0" y="0"/>
                <a:ext cx="1107" cy="903"/>
                <a:chOff x="0" y="0"/>
                <a:chExt cx="1107" cy="903"/>
              </a:xfrm>
            </p:grpSpPr>
            <p:sp>
              <p:nvSpPr>
                <p:cNvPr id="23732" name="Rectangle 6"/>
                <p:cNvSpPr>
                  <a:spLocks noChangeArrowheads="1"/>
                </p:cNvSpPr>
                <p:nvPr/>
              </p:nvSpPr>
              <p:spPr bwMode="auto">
                <a:xfrm>
                  <a:off x="0" y="0"/>
                  <a:ext cx="1107" cy="903"/>
                </a:xfrm>
                <a:prstGeom prst="rect">
                  <a:avLst/>
                </a:prstGeom>
                <a:solidFill>
                  <a:srgbClr val="E6E6E6"/>
                </a:solidFill>
                <a:ln w="9525">
                  <a:noFill/>
                  <a:miter lim="800000"/>
                  <a:headEnd/>
                  <a:tailEnd/>
                </a:ln>
              </p:spPr>
              <p:txBody>
                <a:bodyPr/>
                <a:lstStyle/>
                <a:p>
                  <a:endParaRPr lang="en-US"/>
                </a:p>
              </p:txBody>
            </p:sp>
            <p:grpSp>
              <p:nvGrpSpPr>
                <p:cNvPr id="5" name="Group 7"/>
                <p:cNvGrpSpPr>
                  <a:grpSpLocks/>
                </p:cNvGrpSpPr>
                <p:nvPr/>
              </p:nvGrpSpPr>
              <p:grpSpPr bwMode="auto">
                <a:xfrm>
                  <a:off x="0" y="0"/>
                  <a:ext cx="1107" cy="903"/>
                  <a:chOff x="0" y="0"/>
                  <a:chExt cx="1107" cy="903"/>
                </a:xfrm>
              </p:grpSpPr>
              <p:sp>
                <p:nvSpPr>
                  <p:cNvPr id="23734" name="Rectangle 8"/>
                  <p:cNvSpPr>
                    <a:spLocks noChangeArrowheads="1"/>
                  </p:cNvSpPr>
                  <p:nvPr/>
                </p:nvSpPr>
                <p:spPr bwMode="auto">
                  <a:xfrm>
                    <a:off x="43" y="0"/>
                    <a:ext cx="1021" cy="903"/>
                  </a:xfrm>
                  <a:prstGeom prst="rect">
                    <a:avLst/>
                  </a:prstGeom>
                  <a:solidFill>
                    <a:srgbClr val="E6E6E6"/>
                  </a:solidFill>
                  <a:ln w="9525">
                    <a:noFill/>
                    <a:miter lim="800000"/>
                    <a:headEnd/>
                    <a:tailEnd/>
                  </a:ln>
                </p:spPr>
                <p:txBody>
                  <a:bodyPr/>
                  <a:lstStyle/>
                  <a:p>
                    <a:pPr algn="ctr"/>
                    <a:r>
                      <a:rPr lang="en-GB" sz="400">
                        <a:latin typeface="Trebuchet MS" pitchFamily="34" charset="0"/>
                        <a:ea typeface="Arial Unicode MS" pitchFamily="34" charset="-128"/>
                        <a:cs typeface="Arial Unicode MS" pitchFamily="34" charset="-128"/>
                      </a:rPr>
                      <a:t> </a:t>
                    </a:r>
                    <a:endParaRPr lang="en-GB" sz="1200" b="0">
                      <a:latin typeface="Arial Unicode MS" pitchFamily="34" charset="-128"/>
                      <a:ea typeface="Arial Unicode MS" pitchFamily="34" charset="-128"/>
                      <a:cs typeface="Arial Unicode MS" pitchFamily="34" charset="-128"/>
                    </a:endParaRPr>
                  </a:p>
                  <a:p>
                    <a:pPr algn="ctr" eaLnBrk="0" hangingPunct="0"/>
                    <a:r>
                      <a:rPr lang="en-GB" sz="1000">
                        <a:latin typeface="Trebuchet MS" pitchFamily="34" charset="0"/>
                        <a:ea typeface="Arial Unicode MS" pitchFamily="34" charset="-128"/>
                        <a:cs typeface="Arial Unicode MS" pitchFamily="34" charset="-128"/>
                      </a:rPr>
                      <a:t>Reputation Impact</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3735" name="Rectangle 9"/>
                  <p:cNvSpPr>
                    <a:spLocks noChangeArrowheads="1"/>
                  </p:cNvSpPr>
                  <p:nvPr/>
                </p:nvSpPr>
                <p:spPr bwMode="auto">
                  <a:xfrm>
                    <a:off x="0" y="0"/>
                    <a:ext cx="1107" cy="903"/>
                  </a:xfrm>
                  <a:prstGeom prst="rect">
                    <a:avLst/>
                  </a:prstGeom>
                  <a:noFill/>
                  <a:ln w="7">
                    <a:solidFill>
                      <a:srgbClr val="A0A0A0"/>
                    </a:solidFill>
                    <a:miter lim="800000"/>
                    <a:headEnd/>
                    <a:tailEnd/>
                  </a:ln>
                </p:spPr>
                <p:txBody>
                  <a:bodyPr/>
                  <a:lstStyle/>
                  <a:p>
                    <a:endParaRPr lang="en-US"/>
                  </a:p>
                </p:txBody>
              </p:sp>
            </p:grpSp>
          </p:grpSp>
          <p:grpSp>
            <p:nvGrpSpPr>
              <p:cNvPr id="6" name="Group 10"/>
              <p:cNvGrpSpPr>
                <a:grpSpLocks/>
              </p:cNvGrpSpPr>
              <p:nvPr/>
            </p:nvGrpSpPr>
            <p:grpSpPr bwMode="auto">
              <a:xfrm>
                <a:off x="1107" y="0"/>
                <a:ext cx="1107" cy="903"/>
                <a:chOff x="1107" y="0"/>
                <a:chExt cx="1107" cy="903"/>
              </a:xfrm>
            </p:grpSpPr>
            <p:sp>
              <p:nvSpPr>
                <p:cNvPr id="23728" name="Rectangle 11"/>
                <p:cNvSpPr>
                  <a:spLocks noChangeArrowheads="1"/>
                </p:cNvSpPr>
                <p:nvPr/>
              </p:nvSpPr>
              <p:spPr bwMode="auto">
                <a:xfrm>
                  <a:off x="1107" y="0"/>
                  <a:ext cx="1107" cy="903"/>
                </a:xfrm>
                <a:prstGeom prst="rect">
                  <a:avLst/>
                </a:prstGeom>
                <a:solidFill>
                  <a:srgbClr val="FFFFFF"/>
                </a:solidFill>
                <a:ln w="9525">
                  <a:noFill/>
                  <a:miter lim="800000"/>
                  <a:headEnd/>
                  <a:tailEnd/>
                </a:ln>
              </p:spPr>
              <p:txBody>
                <a:bodyPr/>
                <a:lstStyle/>
                <a:p>
                  <a:endParaRPr lang="en-US"/>
                </a:p>
              </p:txBody>
            </p:sp>
            <p:grpSp>
              <p:nvGrpSpPr>
                <p:cNvPr id="7" name="Group 12"/>
                <p:cNvGrpSpPr>
                  <a:grpSpLocks/>
                </p:cNvGrpSpPr>
                <p:nvPr/>
              </p:nvGrpSpPr>
              <p:grpSpPr bwMode="auto">
                <a:xfrm>
                  <a:off x="1107" y="0"/>
                  <a:ext cx="1107" cy="903"/>
                  <a:chOff x="1107" y="0"/>
                  <a:chExt cx="1107" cy="903"/>
                </a:xfrm>
              </p:grpSpPr>
              <p:sp>
                <p:nvSpPr>
                  <p:cNvPr id="23730" name="Rectangle 13"/>
                  <p:cNvSpPr>
                    <a:spLocks noChangeArrowheads="1"/>
                  </p:cNvSpPr>
                  <p:nvPr/>
                </p:nvSpPr>
                <p:spPr bwMode="auto">
                  <a:xfrm>
                    <a:off x="1150" y="0"/>
                    <a:ext cx="1021" cy="903"/>
                  </a:xfrm>
                  <a:prstGeom prst="rect">
                    <a:avLst/>
                  </a:prstGeom>
                  <a:solidFill>
                    <a:srgbClr val="FFFFFF"/>
                  </a:solidFill>
                  <a:ln w="9525">
                    <a:noFill/>
                    <a:miter lim="800000"/>
                    <a:headEnd/>
                    <a:tailEnd/>
                  </a:ln>
                </p:spPr>
                <p:txBody>
                  <a:bodyPr/>
                  <a:lstStyle/>
                  <a:p>
                    <a:pPr algn="ctr"/>
                    <a:r>
                      <a:rPr lang="en-GB" sz="400" b="0" dirty="0">
                        <a:latin typeface="Arial" charset="0"/>
                        <a:cs typeface="Arial" charset="0"/>
                      </a:rPr>
                      <a:t> </a:t>
                    </a:r>
                    <a:endParaRPr lang="en-GB" sz="1200" b="0" dirty="0">
                      <a:latin typeface="Arial Unicode MS" pitchFamily="34" charset="-128"/>
                      <a:ea typeface="Arial Unicode MS" pitchFamily="34" charset="-128"/>
                      <a:cs typeface="Arial Unicode MS" pitchFamily="34" charset="-128"/>
                    </a:endParaRPr>
                  </a:p>
                  <a:p>
                    <a:pPr algn="ctr" eaLnBrk="0" hangingPunct="0"/>
                    <a:r>
                      <a:rPr lang="en-GB" sz="800" b="0" dirty="0">
                        <a:latin typeface="Arial" charset="0"/>
                        <a:cs typeface="Arial" charset="0"/>
                      </a:rPr>
                      <a:t>Would reduce the </a:t>
                    </a:r>
                    <a:r>
                      <a:rPr lang="en-GB" sz="800" b="0" dirty="0" smtClean="0">
                        <a:latin typeface="Arial" charset="0"/>
                        <a:cs typeface="Arial" charset="0"/>
                      </a:rPr>
                      <a:t>authority’s </a:t>
                    </a:r>
                    <a:r>
                      <a:rPr lang="en-GB" sz="800" b="0" dirty="0">
                        <a:latin typeface="Arial" charset="0"/>
                        <a:cs typeface="Arial" charset="0"/>
                      </a:rPr>
                      <a:t>reputation with a small groups/individuals for a limited timescale e.g. one month</a:t>
                    </a:r>
                    <a:endParaRPr lang="en-GB" sz="1200" b="0" dirty="0">
                      <a:latin typeface="Arial Unicode MS" pitchFamily="34" charset="-128"/>
                      <a:ea typeface="Arial Unicode MS" pitchFamily="34" charset="-128"/>
                      <a:cs typeface="Arial Unicode MS" pitchFamily="34" charset="-128"/>
                    </a:endParaRPr>
                  </a:p>
                  <a:p>
                    <a:pPr algn="ctr" eaLnBrk="0" hangingPunct="0"/>
                    <a:endParaRPr lang="en-GB" b="0" dirty="0"/>
                  </a:p>
                </p:txBody>
              </p:sp>
              <p:sp>
                <p:nvSpPr>
                  <p:cNvPr id="23731" name="Rectangle 14"/>
                  <p:cNvSpPr>
                    <a:spLocks noChangeArrowheads="1"/>
                  </p:cNvSpPr>
                  <p:nvPr/>
                </p:nvSpPr>
                <p:spPr bwMode="auto">
                  <a:xfrm>
                    <a:off x="1107" y="0"/>
                    <a:ext cx="1107" cy="903"/>
                  </a:xfrm>
                  <a:prstGeom prst="rect">
                    <a:avLst/>
                  </a:prstGeom>
                  <a:noFill/>
                  <a:ln w="7">
                    <a:solidFill>
                      <a:srgbClr val="A0A0A0"/>
                    </a:solidFill>
                    <a:miter lim="800000"/>
                    <a:headEnd/>
                    <a:tailEnd/>
                  </a:ln>
                </p:spPr>
                <p:txBody>
                  <a:bodyPr/>
                  <a:lstStyle/>
                  <a:p>
                    <a:endParaRPr lang="en-US"/>
                  </a:p>
                </p:txBody>
              </p:sp>
            </p:grpSp>
          </p:grpSp>
          <p:grpSp>
            <p:nvGrpSpPr>
              <p:cNvPr id="8" name="Group 15"/>
              <p:cNvGrpSpPr>
                <a:grpSpLocks/>
              </p:cNvGrpSpPr>
              <p:nvPr/>
            </p:nvGrpSpPr>
            <p:grpSpPr bwMode="auto">
              <a:xfrm>
                <a:off x="2214" y="0"/>
                <a:ext cx="1107" cy="903"/>
                <a:chOff x="2214" y="0"/>
                <a:chExt cx="1107" cy="903"/>
              </a:xfrm>
            </p:grpSpPr>
            <p:sp>
              <p:nvSpPr>
                <p:cNvPr id="23724" name="Rectangle 16"/>
                <p:cNvSpPr>
                  <a:spLocks noChangeArrowheads="1"/>
                </p:cNvSpPr>
                <p:nvPr/>
              </p:nvSpPr>
              <p:spPr bwMode="auto">
                <a:xfrm>
                  <a:off x="2214" y="0"/>
                  <a:ext cx="1107" cy="903"/>
                </a:xfrm>
                <a:prstGeom prst="rect">
                  <a:avLst/>
                </a:prstGeom>
                <a:solidFill>
                  <a:srgbClr val="FFFFFF"/>
                </a:solidFill>
                <a:ln w="9525">
                  <a:noFill/>
                  <a:miter lim="800000"/>
                  <a:headEnd/>
                  <a:tailEnd/>
                </a:ln>
              </p:spPr>
              <p:txBody>
                <a:bodyPr/>
                <a:lstStyle/>
                <a:p>
                  <a:endParaRPr lang="en-US"/>
                </a:p>
              </p:txBody>
            </p:sp>
            <p:grpSp>
              <p:nvGrpSpPr>
                <p:cNvPr id="9" name="Group 17"/>
                <p:cNvGrpSpPr>
                  <a:grpSpLocks/>
                </p:cNvGrpSpPr>
                <p:nvPr/>
              </p:nvGrpSpPr>
              <p:grpSpPr bwMode="auto">
                <a:xfrm>
                  <a:off x="2214" y="0"/>
                  <a:ext cx="1107" cy="903"/>
                  <a:chOff x="2214" y="0"/>
                  <a:chExt cx="1107" cy="903"/>
                </a:xfrm>
              </p:grpSpPr>
              <p:sp>
                <p:nvSpPr>
                  <p:cNvPr id="23726" name="Rectangle 18"/>
                  <p:cNvSpPr>
                    <a:spLocks noChangeArrowheads="1"/>
                  </p:cNvSpPr>
                  <p:nvPr/>
                </p:nvSpPr>
                <p:spPr bwMode="auto">
                  <a:xfrm>
                    <a:off x="2257" y="0"/>
                    <a:ext cx="1021" cy="903"/>
                  </a:xfrm>
                  <a:prstGeom prst="rect">
                    <a:avLst/>
                  </a:prstGeom>
                  <a:solidFill>
                    <a:srgbClr val="FFFFFF"/>
                  </a:solidFill>
                  <a:ln w="9525">
                    <a:noFill/>
                    <a:miter lim="800000"/>
                    <a:headEnd/>
                    <a:tailEnd/>
                  </a:ln>
                </p:spPr>
                <p:txBody>
                  <a:bodyPr/>
                  <a:lstStyle/>
                  <a:p>
                    <a:pPr algn="ctr"/>
                    <a:r>
                      <a:rPr lang="en-GB" sz="400" b="0" dirty="0">
                        <a:latin typeface="Arial" charset="0"/>
                        <a:cs typeface="Arial" charset="0"/>
                      </a:rPr>
                      <a:t> </a:t>
                    </a:r>
                    <a:endParaRPr lang="en-GB" sz="1200" b="0" dirty="0">
                      <a:latin typeface="Arial Unicode MS" pitchFamily="34" charset="-128"/>
                      <a:ea typeface="Arial Unicode MS" pitchFamily="34" charset="-128"/>
                      <a:cs typeface="Arial Unicode MS" pitchFamily="34" charset="-128"/>
                    </a:endParaRPr>
                  </a:p>
                  <a:p>
                    <a:pPr algn="ctr" eaLnBrk="0" hangingPunct="0"/>
                    <a:r>
                      <a:rPr lang="en-GB" sz="800" b="0" dirty="0">
                        <a:latin typeface="Arial" charset="0"/>
                        <a:cs typeface="Arial" charset="0"/>
                      </a:rPr>
                      <a:t>Would reduce the </a:t>
                    </a:r>
                    <a:r>
                      <a:rPr lang="en-GB" sz="800" b="0" dirty="0" smtClean="0">
                        <a:latin typeface="Arial" charset="0"/>
                        <a:cs typeface="Arial" charset="0"/>
                      </a:rPr>
                      <a:t>authority’s </a:t>
                    </a:r>
                    <a:r>
                      <a:rPr lang="en-GB" sz="800" b="0" dirty="0">
                        <a:latin typeface="Arial" charset="0"/>
                        <a:cs typeface="Arial" charset="0"/>
                      </a:rPr>
                      <a:t>reputation with limited groups of stakeholders for a limited timescale e.g. two months</a:t>
                    </a:r>
                    <a:endParaRPr lang="en-GB" sz="1200" b="0" dirty="0">
                      <a:latin typeface="Arial Unicode MS" pitchFamily="34" charset="-128"/>
                      <a:ea typeface="Arial Unicode MS" pitchFamily="34" charset="-128"/>
                      <a:cs typeface="Arial Unicode MS" pitchFamily="34" charset="-128"/>
                    </a:endParaRPr>
                  </a:p>
                  <a:p>
                    <a:pPr algn="ctr" eaLnBrk="0" hangingPunct="0"/>
                    <a:endParaRPr lang="en-GB" b="0" dirty="0"/>
                  </a:p>
                </p:txBody>
              </p:sp>
              <p:sp>
                <p:nvSpPr>
                  <p:cNvPr id="23727" name="Rectangle 19"/>
                  <p:cNvSpPr>
                    <a:spLocks noChangeArrowheads="1"/>
                  </p:cNvSpPr>
                  <p:nvPr/>
                </p:nvSpPr>
                <p:spPr bwMode="auto">
                  <a:xfrm>
                    <a:off x="2214" y="0"/>
                    <a:ext cx="1107" cy="903"/>
                  </a:xfrm>
                  <a:prstGeom prst="rect">
                    <a:avLst/>
                  </a:prstGeom>
                  <a:noFill/>
                  <a:ln w="7">
                    <a:solidFill>
                      <a:srgbClr val="A0A0A0"/>
                    </a:solidFill>
                    <a:miter lim="800000"/>
                    <a:headEnd/>
                    <a:tailEnd/>
                  </a:ln>
                </p:spPr>
                <p:txBody>
                  <a:bodyPr/>
                  <a:lstStyle/>
                  <a:p>
                    <a:endParaRPr lang="en-US"/>
                  </a:p>
                </p:txBody>
              </p:sp>
            </p:grpSp>
          </p:grpSp>
          <p:grpSp>
            <p:nvGrpSpPr>
              <p:cNvPr id="10" name="Group 20"/>
              <p:cNvGrpSpPr>
                <a:grpSpLocks/>
              </p:cNvGrpSpPr>
              <p:nvPr/>
            </p:nvGrpSpPr>
            <p:grpSpPr bwMode="auto">
              <a:xfrm>
                <a:off x="3321" y="0"/>
                <a:ext cx="1107" cy="903"/>
                <a:chOff x="3321" y="0"/>
                <a:chExt cx="1107" cy="903"/>
              </a:xfrm>
            </p:grpSpPr>
            <p:sp>
              <p:nvSpPr>
                <p:cNvPr id="23720" name="Rectangle 21"/>
                <p:cNvSpPr>
                  <a:spLocks noChangeArrowheads="1"/>
                </p:cNvSpPr>
                <p:nvPr/>
              </p:nvSpPr>
              <p:spPr bwMode="auto">
                <a:xfrm>
                  <a:off x="3321" y="0"/>
                  <a:ext cx="1107" cy="903"/>
                </a:xfrm>
                <a:prstGeom prst="rect">
                  <a:avLst/>
                </a:prstGeom>
                <a:solidFill>
                  <a:srgbClr val="FFFFFF"/>
                </a:solidFill>
                <a:ln w="9525">
                  <a:noFill/>
                  <a:miter lim="800000"/>
                  <a:headEnd/>
                  <a:tailEnd/>
                </a:ln>
              </p:spPr>
              <p:txBody>
                <a:bodyPr/>
                <a:lstStyle/>
                <a:p>
                  <a:endParaRPr lang="en-US"/>
                </a:p>
              </p:txBody>
            </p:sp>
            <p:grpSp>
              <p:nvGrpSpPr>
                <p:cNvPr id="11" name="Group 22"/>
                <p:cNvGrpSpPr>
                  <a:grpSpLocks/>
                </p:cNvGrpSpPr>
                <p:nvPr/>
              </p:nvGrpSpPr>
              <p:grpSpPr bwMode="auto">
                <a:xfrm>
                  <a:off x="3321" y="0"/>
                  <a:ext cx="1107" cy="903"/>
                  <a:chOff x="3321" y="0"/>
                  <a:chExt cx="1107" cy="903"/>
                </a:xfrm>
              </p:grpSpPr>
              <p:sp>
                <p:nvSpPr>
                  <p:cNvPr id="23722" name="Rectangle 23"/>
                  <p:cNvSpPr>
                    <a:spLocks noChangeArrowheads="1"/>
                  </p:cNvSpPr>
                  <p:nvPr/>
                </p:nvSpPr>
                <p:spPr bwMode="auto">
                  <a:xfrm>
                    <a:off x="3364" y="0"/>
                    <a:ext cx="1021" cy="903"/>
                  </a:xfrm>
                  <a:prstGeom prst="rect">
                    <a:avLst/>
                  </a:prstGeom>
                  <a:solidFill>
                    <a:srgbClr val="FFFFFF"/>
                  </a:solidFill>
                  <a:ln w="9525">
                    <a:noFill/>
                    <a:miter lim="800000"/>
                    <a:headEnd/>
                    <a:tailEnd/>
                  </a:ln>
                </p:spPr>
                <p:txBody>
                  <a:bodyPr/>
                  <a:lstStyle/>
                  <a:p>
                    <a:pPr algn="ctr"/>
                    <a:r>
                      <a:rPr lang="en-GB" sz="400" b="0" dirty="0">
                        <a:latin typeface="Arial" charset="0"/>
                        <a:cs typeface="Arial" charset="0"/>
                      </a:rPr>
                      <a:t> </a:t>
                    </a:r>
                    <a:endParaRPr lang="en-GB" sz="1200" b="0" dirty="0">
                      <a:latin typeface="Arial Unicode MS" pitchFamily="34" charset="-128"/>
                      <a:ea typeface="Arial Unicode MS" pitchFamily="34" charset="-128"/>
                      <a:cs typeface="Arial Unicode MS" pitchFamily="34" charset="-128"/>
                    </a:endParaRPr>
                  </a:p>
                  <a:p>
                    <a:pPr algn="ctr" eaLnBrk="0" hangingPunct="0"/>
                    <a:r>
                      <a:rPr lang="en-GB" sz="800" b="0" dirty="0">
                        <a:latin typeface="Arial" charset="0"/>
                        <a:cs typeface="Arial" charset="0"/>
                      </a:rPr>
                      <a:t>Would reduce the </a:t>
                    </a:r>
                    <a:r>
                      <a:rPr lang="en-GB" sz="800" b="0" dirty="0" smtClean="0">
                        <a:latin typeface="Arial" charset="0"/>
                        <a:cs typeface="Arial" charset="0"/>
                      </a:rPr>
                      <a:t>authority’s </a:t>
                    </a:r>
                    <a:r>
                      <a:rPr lang="en-GB" sz="800" b="0" dirty="0">
                        <a:latin typeface="Arial" charset="0"/>
                        <a:cs typeface="Arial" charset="0"/>
                      </a:rPr>
                      <a:t>reputation with groups of stakeholders for an extended timescale e.g. three months</a:t>
                    </a:r>
                    <a:endParaRPr lang="en-GB" sz="1200" b="0" dirty="0">
                      <a:latin typeface="Arial Unicode MS" pitchFamily="34" charset="-128"/>
                      <a:ea typeface="Arial Unicode MS" pitchFamily="34" charset="-128"/>
                      <a:cs typeface="Arial Unicode MS" pitchFamily="34" charset="-128"/>
                    </a:endParaRPr>
                  </a:p>
                  <a:p>
                    <a:pPr algn="ctr" eaLnBrk="0" hangingPunct="0"/>
                    <a:endParaRPr lang="en-GB" b="0" dirty="0"/>
                  </a:p>
                </p:txBody>
              </p:sp>
              <p:sp>
                <p:nvSpPr>
                  <p:cNvPr id="23723" name="Rectangle 24"/>
                  <p:cNvSpPr>
                    <a:spLocks noChangeArrowheads="1"/>
                  </p:cNvSpPr>
                  <p:nvPr/>
                </p:nvSpPr>
                <p:spPr bwMode="auto">
                  <a:xfrm>
                    <a:off x="3321" y="0"/>
                    <a:ext cx="1107" cy="903"/>
                  </a:xfrm>
                  <a:prstGeom prst="rect">
                    <a:avLst/>
                  </a:prstGeom>
                  <a:noFill/>
                  <a:ln w="7">
                    <a:solidFill>
                      <a:srgbClr val="A0A0A0"/>
                    </a:solidFill>
                    <a:miter lim="800000"/>
                    <a:headEnd/>
                    <a:tailEnd/>
                  </a:ln>
                </p:spPr>
                <p:txBody>
                  <a:bodyPr/>
                  <a:lstStyle/>
                  <a:p>
                    <a:endParaRPr lang="en-US"/>
                  </a:p>
                </p:txBody>
              </p:sp>
            </p:grpSp>
          </p:grpSp>
          <p:grpSp>
            <p:nvGrpSpPr>
              <p:cNvPr id="12" name="Group 25"/>
              <p:cNvGrpSpPr>
                <a:grpSpLocks/>
              </p:cNvGrpSpPr>
              <p:nvPr/>
            </p:nvGrpSpPr>
            <p:grpSpPr bwMode="auto">
              <a:xfrm>
                <a:off x="4428" y="0"/>
                <a:ext cx="1107" cy="903"/>
                <a:chOff x="4428" y="0"/>
                <a:chExt cx="1107" cy="903"/>
              </a:xfrm>
            </p:grpSpPr>
            <p:sp>
              <p:nvSpPr>
                <p:cNvPr id="23716" name="Rectangle 26"/>
                <p:cNvSpPr>
                  <a:spLocks noChangeArrowheads="1"/>
                </p:cNvSpPr>
                <p:nvPr/>
              </p:nvSpPr>
              <p:spPr bwMode="auto">
                <a:xfrm>
                  <a:off x="4428" y="0"/>
                  <a:ext cx="1107" cy="903"/>
                </a:xfrm>
                <a:prstGeom prst="rect">
                  <a:avLst/>
                </a:prstGeom>
                <a:solidFill>
                  <a:srgbClr val="FFFFFF"/>
                </a:solidFill>
                <a:ln w="9525">
                  <a:noFill/>
                  <a:miter lim="800000"/>
                  <a:headEnd/>
                  <a:tailEnd/>
                </a:ln>
              </p:spPr>
              <p:txBody>
                <a:bodyPr/>
                <a:lstStyle/>
                <a:p>
                  <a:endParaRPr lang="en-US"/>
                </a:p>
              </p:txBody>
            </p:sp>
            <p:grpSp>
              <p:nvGrpSpPr>
                <p:cNvPr id="13" name="Group 27"/>
                <p:cNvGrpSpPr>
                  <a:grpSpLocks/>
                </p:cNvGrpSpPr>
                <p:nvPr/>
              </p:nvGrpSpPr>
              <p:grpSpPr bwMode="auto">
                <a:xfrm>
                  <a:off x="4428" y="0"/>
                  <a:ext cx="1107" cy="903"/>
                  <a:chOff x="4428" y="0"/>
                  <a:chExt cx="1107" cy="903"/>
                </a:xfrm>
              </p:grpSpPr>
              <p:sp>
                <p:nvSpPr>
                  <p:cNvPr id="23718" name="Rectangle 28"/>
                  <p:cNvSpPr>
                    <a:spLocks noChangeArrowheads="1"/>
                  </p:cNvSpPr>
                  <p:nvPr/>
                </p:nvSpPr>
                <p:spPr bwMode="auto">
                  <a:xfrm>
                    <a:off x="4471" y="0"/>
                    <a:ext cx="1021" cy="903"/>
                  </a:xfrm>
                  <a:prstGeom prst="rect">
                    <a:avLst/>
                  </a:prstGeom>
                  <a:solidFill>
                    <a:srgbClr val="FFFFFF"/>
                  </a:solidFill>
                  <a:ln w="9525">
                    <a:noFill/>
                    <a:miter lim="800000"/>
                    <a:headEnd/>
                    <a:tailEnd/>
                  </a:ln>
                </p:spPr>
                <p:txBody>
                  <a:bodyPr/>
                  <a:lstStyle/>
                  <a:p>
                    <a:pPr algn="ctr"/>
                    <a:r>
                      <a:rPr lang="en-GB" sz="400" b="0" dirty="0">
                        <a:latin typeface="Arial" charset="0"/>
                        <a:cs typeface="Arial" charset="0"/>
                      </a:rPr>
                      <a:t> </a:t>
                    </a:r>
                    <a:endParaRPr lang="en-GB" sz="1200" b="0" dirty="0">
                      <a:latin typeface="Arial Unicode MS" pitchFamily="34" charset="-128"/>
                      <a:ea typeface="Arial Unicode MS" pitchFamily="34" charset="-128"/>
                      <a:cs typeface="Arial Unicode MS" pitchFamily="34" charset="-128"/>
                    </a:endParaRPr>
                  </a:p>
                  <a:p>
                    <a:pPr algn="ctr" eaLnBrk="0" hangingPunct="0"/>
                    <a:r>
                      <a:rPr lang="en-GB" sz="800" b="0" dirty="0">
                        <a:latin typeface="Arial" charset="0"/>
                        <a:cs typeface="Arial" charset="0"/>
                      </a:rPr>
                      <a:t>Would significantly reduce the </a:t>
                    </a:r>
                    <a:r>
                      <a:rPr lang="en-GB" sz="800" b="0" dirty="0" smtClean="0">
                        <a:latin typeface="Arial" charset="0"/>
                        <a:cs typeface="Arial" charset="0"/>
                      </a:rPr>
                      <a:t>authority’s </a:t>
                    </a:r>
                    <a:r>
                      <a:rPr lang="en-GB" sz="800" b="0" dirty="0">
                        <a:latin typeface="Arial" charset="0"/>
                        <a:cs typeface="Arial" charset="0"/>
                      </a:rPr>
                      <a:t>reputation with key stakeholders for an extended timescale e.g. six months and raise concerns with relevant external bodies</a:t>
                    </a:r>
                    <a:endParaRPr lang="en-GB" sz="1200" b="0" dirty="0">
                      <a:latin typeface="Arial Unicode MS" pitchFamily="34" charset="-128"/>
                      <a:ea typeface="Arial Unicode MS" pitchFamily="34" charset="-128"/>
                      <a:cs typeface="Arial Unicode MS" pitchFamily="34" charset="-128"/>
                    </a:endParaRPr>
                  </a:p>
                  <a:p>
                    <a:pPr algn="ctr" eaLnBrk="0" hangingPunct="0"/>
                    <a:endParaRPr lang="en-GB" b="0" dirty="0"/>
                  </a:p>
                </p:txBody>
              </p:sp>
              <p:sp>
                <p:nvSpPr>
                  <p:cNvPr id="23719" name="Rectangle 29"/>
                  <p:cNvSpPr>
                    <a:spLocks noChangeArrowheads="1"/>
                  </p:cNvSpPr>
                  <p:nvPr/>
                </p:nvSpPr>
                <p:spPr bwMode="auto">
                  <a:xfrm>
                    <a:off x="4428" y="0"/>
                    <a:ext cx="1107" cy="903"/>
                  </a:xfrm>
                  <a:prstGeom prst="rect">
                    <a:avLst/>
                  </a:prstGeom>
                  <a:noFill/>
                  <a:ln w="7">
                    <a:solidFill>
                      <a:srgbClr val="A0A0A0"/>
                    </a:solidFill>
                    <a:miter lim="800000"/>
                    <a:headEnd/>
                    <a:tailEnd/>
                  </a:ln>
                </p:spPr>
                <p:txBody>
                  <a:bodyPr/>
                  <a:lstStyle/>
                  <a:p>
                    <a:endParaRPr lang="en-US"/>
                  </a:p>
                </p:txBody>
              </p:sp>
            </p:grpSp>
          </p:grpSp>
          <p:grpSp>
            <p:nvGrpSpPr>
              <p:cNvPr id="14" name="Group 30"/>
              <p:cNvGrpSpPr>
                <a:grpSpLocks/>
              </p:cNvGrpSpPr>
              <p:nvPr/>
            </p:nvGrpSpPr>
            <p:grpSpPr bwMode="auto">
              <a:xfrm>
                <a:off x="5535" y="0"/>
                <a:ext cx="1107" cy="903"/>
                <a:chOff x="5535" y="0"/>
                <a:chExt cx="1107" cy="903"/>
              </a:xfrm>
            </p:grpSpPr>
            <p:sp>
              <p:nvSpPr>
                <p:cNvPr id="23712" name="Rectangle 31"/>
                <p:cNvSpPr>
                  <a:spLocks noChangeArrowheads="1"/>
                </p:cNvSpPr>
                <p:nvPr/>
              </p:nvSpPr>
              <p:spPr bwMode="auto">
                <a:xfrm>
                  <a:off x="5535" y="0"/>
                  <a:ext cx="1107" cy="903"/>
                </a:xfrm>
                <a:prstGeom prst="rect">
                  <a:avLst/>
                </a:prstGeom>
                <a:solidFill>
                  <a:srgbClr val="FFFFFF"/>
                </a:solidFill>
                <a:ln w="9525">
                  <a:noFill/>
                  <a:miter lim="800000"/>
                  <a:headEnd/>
                  <a:tailEnd/>
                </a:ln>
              </p:spPr>
              <p:txBody>
                <a:bodyPr/>
                <a:lstStyle/>
                <a:p>
                  <a:endParaRPr lang="en-US"/>
                </a:p>
              </p:txBody>
            </p:sp>
            <p:grpSp>
              <p:nvGrpSpPr>
                <p:cNvPr id="15" name="Group 32"/>
                <p:cNvGrpSpPr>
                  <a:grpSpLocks/>
                </p:cNvGrpSpPr>
                <p:nvPr/>
              </p:nvGrpSpPr>
              <p:grpSpPr bwMode="auto">
                <a:xfrm>
                  <a:off x="5535" y="0"/>
                  <a:ext cx="1107" cy="903"/>
                  <a:chOff x="5535" y="0"/>
                  <a:chExt cx="1107" cy="903"/>
                </a:xfrm>
              </p:grpSpPr>
              <p:sp>
                <p:nvSpPr>
                  <p:cNvPr id="23714" name="Rectangle 33"/>
                  <p:cNvSpPr>
                    <a:spLocks noChangeArrowheads="1"/>
                  </p:cNvSpPr>
                  <p:nvPr/>
                </p:nvSpPr>
                <p:spPr bwMode="auto">
                  <a:xfrm>
                    <a:off x="5578" y="0"/>
                    <a:ext cx="1021" cy="903"/>
                  </a:xfrm>
                  <a:prstGeom prst="rect">
                    <a:avLst/>
                  </a:prstGeom>
                  <a:solidFill>
                    <a:srgbClr val="FFFFFF"/>
                  </a:solidFill>
                  <a:ln w="9525">
                    <a:noFill/>
                    <a:miter lim="800000"/>
                    <a:headEnd/>
                    <a:tailEnd/>
                  </a:ln>
                </p:spPr>
                <p:txBody>
                  <a:bodyPr/>
                  <a:lstStyle/>
                  <a:p>
                    <a:pPr algn="ctr"/>
                    <a:r>
                      <a:rPr lang="en-GB" sz="400" b="0" dirty="0">
                        <a:latin typeface="Arial" charset="0"/>
                        <a:cs typeface="Arial" charset="0"/>
                      </a:rPr>
                      <a:t> </a:t>
                    </a:r>
                    <a:endParaRPr lang="en-GB" sz="1200" b="0" dirty="0">
                      <a:latin typeface="Arial Unicode MS" pitchFamily="34" charset="-128"/>
                      <a:ea typeface="Arial Unicode MS" pitchFamily="34" charset="-128"/>
                      <a:cs typeface="Arial Unicode MS" pitchFamily="34" charset="-128"/>
                    </a:endParaRPr>
                  </a:p>
                  <a:p>
                    <a:pPr algn="ctr" eaLnBrk="0" hangingPunct="0"/>
                    <a:r>
                      <a:rPr lang="en-GB" sz="800" b="0" dirty="0">
                        <a:latin typeface="Arial" charset="0"/>
                        <a:cs typeface="Arial" charset="0"/>
                      </a:rPr>
                      <a:t>Would significantly reduce the </a:t>
                    </a:r>
                    <a:r>
                      <a:rPr lang="en-GB" sz="800" b="0" dirty="0" smtClean="0">
                        <a:latin typeface="Arial" charset="0"/>
                        <a:cs typeface="Arial" charset="0"/>
                      </a:rPr>
                      <a:t>authority’s </a:t>
                    </a:r>
                    <a:r>
                      <a:rPr lang="en-GB" sz="800" b="0" dirty="0">
                        <a:latin typeface="Arial" charset="0"/>
                        <a:cs typeface="Arial" charset="0"/>
                      </a:rPr>
                      <a:t>reputation with key stakeholders for an extended timescale e.g. over 1 year and result in direct intervention by relevant external bodies</a:t>
                    </a:r>
                    <a:endParaRPr lang="en-GB" sz="1200" b="0" dirty="0">
                      <a:latin typeface="Arial Unicode MS" pitchFamily="34" charset="-128"/>
                      <a:ea typeface="Arial Unicode MS" pitchFamily="34" charset="-128"/>
                      <a:cs typeface="Arial Unicode MS" pitchFamily="34" charset="-128"/>
                    </a:endParaRPr>
                  </a:p>
                  <a:p>
                    <a:pPr algn="ctr" eaLnBrk="0" hangingPunct="0"/>
                    <a:r>
                      <a:rPr lang="en-GB" sz="1200" b="0" dirty="0">
                        <a:latin typeface="Arial Unicode MS" pitchFamily="34" charset="-128"/>
                        <a:ea typeface="Arial Unicode MS" pitchFamily="34" charset="-128"/>
                        <a:cs typeface="Arial Unicode MS" pitchFamily="34" charset="-128"/>
                      </a:rPr>
                      <a:t> </a:t>
                    </a:r>
                  </a:p>
                  <a:p>
                    <a:pPr algn="ctr" eaLnBrk="0" hangingPunct="0"/>
                    <a:endParaRPr lang="en-GB" b="0" dirty="0"/>
                  </a:p>
                </p:txBody>
              </p:sp>
              <p:sp>
                <p:nvSpPr>
                  <p:cNvPr id="23715" name="Rectangle 34"/>
                  <p:cNvSpPr>
                    <a:spLocks noChangeArrowheads="1"/>
                  </p:cNvSpPr>
                  <p:nvPr/>
                </p:nvSpPr>
                <p:spPr bwMode="auto">
                  <a:xfrm>
                    <a:off x="5535" y="0"/>
                    <a:ext cx="1107" cy="903"/>
                  </a:xfrm>
                  <a:prstGeom prst="rect">
                    <a:avLst/>
                  </a:prstGeom>
                  <a:noFill/>
                  <a:ln w="7">
                    <a:solidFill>
                      <a:srgbClr val="A0A0A0"/>
                    </a:solidFill>
                    <a:miter lim="800000"/>
                    <a:headEnd/>
                    <a:tailEnd/>
                  </a:ln>
                </p:spPr>
                <p:txBody>
                  <a:bodyPr/>
                  <a:lstStyle/>
                  <a:p>
                    <a:endParaRPr lang="en-US"/>
                  </a:p>
                </p:txBody>
              </p:sp>
            </p:grpSp>
          </p:grpSp>
          <p:grpSp>
            <p:nvGrpSpPr>
              <p:cNvPr id="16" name="Group 35"/>
              <p:cNvGrpSpPr>
                <a:grpSpLocks/>
              </p:cNvGrpSpPr>
              <p:nvPr/>
            </p:nvGrpSpPr>
            <p:grpSpPr bwMode="auto">
              <a:xfrm>
                <a:off x="0" y="903"/>
                <a:ext cx="1107" cy="903"/>
                <a:chOff x="0" y="903"/>
                <a:chExt cx="1107" cy="903"/>
              </a:xfrm>
            </p:grpSpPr>
            <p:sp>
              <p:nvSpPr>
                <p:cNvPr id="23708" name="Rectangle 36"/>
                <p:cNvSpPr>
                  <a:spLocks noChangeArrowheads="1"/>
                </p:cNvSpPr>
                <p:nvPr/>
              </p:nvSpPr>
              <p:spPr bwMode="auto">
                <a:xfrm>
                  <a:off x="0" y="903"/>
                  <a:ext cx="1107" cy="903"/>
                </a:xfrm>
                <a:prstGeom prst="rect">
                  <a:avLst/>
                </a:prstGeom>
                <a:solidFill>
                  <a:srgbClr val="E6E6E6"/>
                </a:solidFill>
                <a:ln w="9525">
                  <a:noFill/>
                  <a:miter lim="800000"/>
                  <a:headEnd/>
                  <a:tailEnd/>
                </a:ln>
              </p:spPr>
              <p:txBody>
                <a:bodyPr/>
                <a:lstStyle/>
                <a:p>
                  <a:endParaRPr lang="en-US"/>
                </a:p>
              </p:txBody>
            </p:sp>
            <p:grpSp>
              <p:nvGrpSpPr>
                <p:cNvPr id="17" name="Group 37"/>
                <p:cNvGrpSpPr>
                  <a:grpSpLocks/>
                </p:cNvGrpSpPr>
                <p:nvPr/>
              </p:nvGrpSpPr>
              <p:grpSpPr bwMode="auto">
                <a:xfrm>
                  <a:off x="0" y="903"/>
                  <a:ext cx="1107" cy="903"/>
                  <a:chOff x="0" y="903"/>
                  <a:chExt cx="1107" cy="903"/>
                </a:xfrm>
              </p:grpSpPr>
              <p:sp>
                <p:nvSpPr>
                  <p:cNvPr id="23710" name="Rectangle 38"/>
                  <p:cNvSpPr>
                    <a:spLocks noChangeArrowheads="1"/>
                  </p:cNvSpPr>
                  <p:nvPr/>
                </p:nvSpPr>
                <p:spPr bwMode="auto">
                  <a:xfrm>
                    <a:off x="43" y="903"/>
                    <a:ext cx="1021" cy="903"/>
                  </a:xfrm>
                  <a:prstGeom prst="rect">
                    <a:avLst/>
                  </a:prstGeom>
                  <a:solidFill>
                    <a:srgbClr val="E6E6E6"/>
                  </a:solidFill>
                  <a:ln w="9525">
                    <a:noFill/>
                    <a:miter lim="800000"/>
                    <a:headEnd/>
                    <a:tailEnd/>
                  </a:ln>
                </p:spPr>
                <p:txBody>
                  <a:bodyPr/>
                  <a:lstStyle/>
                  <a:p>
                    <a:pPr algn="ctr"/>
                    <a:r>
                      <a:rPr lang="en-GB" sz="400">
                        <a:latin typeface="Trebuchet MS" pitchFamily="34" charset="0"/>
                        <a:ea typeface="Arial Unicode MS" pitchFamily="34" charset="-128"/>
                        <a:cs typeface="Arial Unicode MS" pitchFamily="34" charset="-128"/>
                      </a:rPr>
                      <a:t> </a:t>
                    </a:r>
                    <a:endParaRPr lang="en-GB" sz="1200" b="0">
                      <a:latin typeface="Arial Unicode MS" pitchFamily="34" charset="-128"/>
                      <a:ea typeface="Arial Unicode MS" pitchFamily="34" charset="-128"/>
                      <a:cs typeface="Arial Unicode MS" pitchFamily="34" charset="-128"/>
                    </a:endParaRPr>
                  </a:p>
                  <a:p>
                    <a:pPr algn="ctr" eaLnBrk="0" hangingPunct="0"/>
                    <a:r>
                      <a:rPr lang="en-GB" sz="1000">
                        <a:latin typeface="Trebuchet MS" pitchFamily="34" charset="0"/>
                        <a:ea typeface="Arial Unicode MS" pitchFamily="34" charset="-128"/>
                        <a:cs typeface="Arial Unicode MS" pitchFamily="34" charset="-128"/>
                      </a:rPr>
                      <a:t>Legal Impact</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3711" name="Rectangle 39"/>
                  <p:cNvSpPr>
                    <a:spLocks noChangeArrowheads="1"/>
                  </p:cNvSpPr>
                  <p:nvPr/>
                </p:nvSpPr>
                <p:spPr bwMode="auto">
                  <a:xfrm>
                    <a:off x="0" y="903"/>
                    <a:ext cx="1107" cy="903"/>
                  </a:xfrm>
                  <a:prstGeom prst="rect">
                    <a:avLst/>
                  </a:prstGeom>
                  <a:noFill/>
                  <a:ln w="7">
                    <a:solidFill>
                      <a:srgbClr val="A0A0A0"/>
                    </a:solidFill>
                    <a:miter lim="800000"/>
                    <a:headEnd/>
                    <a:tailEnd/>
                  </a:ln>
                </p:spPr>
                <p:txBody>
                  <a:bodyPr/>
                  <a:lstStyle/>
                  <a:p>
                    <a:endParaRPr lang="en-US"/>
                  </a:p>
                </p:txBody>
              </p:sp>
            </p:grpSp>
          </p:grpSp>
          <p:grpSp>
            <p:nvGrpSpPr>
              <p:cNvPr id="18" name="Group 40"/>
              <p:cNvGrpSpPr>
                <a:grpSpLocks/>
              </p:cNvGrpSpPr>
              <p:nvPr/>
            </p:nvGrpSpPr>
            <p:grpSpPr bwMode="auto">
              <a:xfrm>
                <a:off x="1107" y="903"/>
                <a:ext cx="1107" cy="903"/>
                <a:chOff x="1107" y="903"/>
                <a:chExt cx="1107" cy="903"/>
              </a:xfrm>
            </p:grpSpPr>
            <p:sp>
              <p:nvSpPr>
                <p:cNvPr id="23704" name="Rectangle 41"/>
                <p:cNvSpPr>
                  <a:spLocks noChangeArrowheads="1"/>
                </p:cNvSpPr>
                <p:nvPr/>
              </p:nvSpPr>
              <p:spPr bwMode="auto">
                <a:xfrm>
                  <a:off x="1107" y="903"/>
                  <a:ext cx="1107" cy="903"/>
                </a:xfrm>
                <a:prstGeom prst="rect">
                  <a:avLst/>
                </a:prstGeom>
                <a:solidFill>
                  <a:srgbClr val="FFFFFF"/>
                </a:solidFill>
                <a:ln w="9525">
                  <a:noFill/>
                  <a:miter lim="800000"/>
                  <a:headEnd/>
                  <a:tailEnd/>
                </a:ln>
              </p:spPr>
              <p:txBody>
                <a:bodyPr/>
                <a:lstStyle/>
                <a:p>
                  <a:endParaRPr lang="en-US"/>
                </a:p>
              </p:txBody>
            </p:sp>
            <p:grpSp>
              <p:nvGrpSpPr>
                <p:cNvPr id="19" name="Group 42"/>
                <p:cNvGrpSpPr>
                  <a:grpSpLocks/>
                </p:cNvGrpSpPr>
                <p:nvPr/>
              </p:nvGrpSpPr>
              <p:grpSpPr bwMode="auto">
                <a:xfrm>
                  <a:off x="1107" y="903"/>
                  <a:ext cx="1107" cy="903"/>
                  <a:chOff x="1107" y="903"/>
                  <a:chExt cx="1107" cy="903"/>
                </a:xfrm>
              </p:grpSpPr>
              <p:sp>
                <p:nvSpPr>
                  <p:cNvPr id="23706" name="Rectangle 43"/>
                  <p:cNvSpPr>
                    <a:spLocks noChangeArrowheads="1"/>
                  </p:cNvSpPr>
                  <p:nvPr/>
                </p:nvSpPr>
                <p:spPr bwMode="auto">
                  <a:xfrm>
                    <a:off x="1150" y="903"/>
                    <a:ext cx="1021" cy="903"/>
                  </a:xfrm>
                  <a:prstGeom prst="rect">
                    <a:avLst/>
                  </a:prstGeom>
                  <a:solidFill>
                    <a:srgbClr val="FFFFFF"/>
                  </a:solidFill>
                  <a:ln w="9525">
                    <a:noFill/>
                    <a:miter lim="800000"/>
                    <a:headEnd/>
                    <a:tailEnd/>
                  </a:ln>
                </p:spPr>
                <p:txBody>
                  <a:bodyPr/>
                  <a:lstStyle/>
                  <a:p>
                    <a:pPr algn="ctr"/>
                    <a:r>
                      <a:rPr lang="en-GB" sz="400" b="0">
                        <a:latin typeface="Arial" charset="0"/>
                        <a:cs typeface="Arial" charset="0"/>
                      </a:rPr>
                      <a:t> </a:t>
                    </a:r>
                    <a:endParaRPr lang="en-GB" sz="1200" b="0">
                      <a:latin typeface="Arial Unicode MS" pitchFamily="34" charset="-128"/>
                      <a:ea typeface="Arial Unicode MS" pitchFamily="34" charset="-128"/>
                      <a:cs typeface="Arial Unicode MS" pitchFamily="34" charset="-128"/>
                    </a:endParaRPr>
                  </a:p>
                  <a:p>
                    <a:pPr algn="ctr" eaLnBrk="0" hangingPunct="0"/>
                    <a:r>
                      <a:rPr lang="en-GB" sz="800" b="0">
                        <a:latin typeface="Arial" charset="0"/>
                        <a:cs typeface="Arial" charset="0"/>
                      </a:rPr>
                      <a:t>Non-compliance by individual staff members</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3707" name="Rectangle 44"/>
                  <p:cNvSpPr>
                    <a:spLocks noChangeArrowheads="1"/>
                  </p:cNvSpPr>
                  <p:nvPr/>
                </p:nvSpPr>
                <p:spPr bwMode="auto">
                  <a:xfrm>
                    <a:off x="1107" y="903"/>
                    <a:ext cx="1107" cy="903"/>
                  </a:xfrm>
                  <a:prstGeom prst="rect">
                    <a:avLst/>
                  </a:prstGeom>
                  <a:noFill/>
                  <a:ln w="7">
                    <a:solidFill>
                      <a:srgbClr val="A0A0A0"/>
                    </a:solidFill>
                    <a:miter lim="800000"/>
                    <a:headEnd/>
                    <a:tailEnd/>
                  </a:ln>
                </p:spPr>
                <p:txBody>
                  <a:bodyPr/>
                  <a:lstStyle/>
                  <a:p>
                    <a:endParaRPr lang="en-US"/>
                  </a:p>
                </p:txBody>
              </p:sp>
            </p:grpSp>
          </p:grpSp>
          <p:grpSp>
            <p:nvGrpSpPr>
              <p:cNvPr id="20" name="Group 45"/>
              <p:cNvGrpSpPr>
                <a:grpSpLocks/>
              </p:cNvGrpSpPr>
              <p:nvPr/>
            </p:nvGrpSpPr>
            <p:grpSpPr bwMode="auto">
              <a:xfrm>
                <a:off x="2214" y="903"/>
                <a:ext cx="1107" cy="903"/>
                <a:chOff x="2214" y="903"/>
                <a:chExt cx="1107" cy="903"/>
              </a:xfrm>
            </p:grpSpPr>
            <p:sp>
              <p:nvSpPr>
                <p:cNvPr id="23700" name="Rectangle 46"/>
                <p:cNvSpPr>
                  <a:spLocks noChangeArrowheads="1"/>
                </p:cNvSpPr>
                <p:nvPr/>
              </p:nvSpPr>
              <p:spPr bwMode="auto">
                <a:xfrm>
                  <a:off x="2214" y="903"/>
                  <a:ext cx="1107" cy="903"/>
                </a:xfrm>
                <a:prstGeom prst="rect">
                  <a:avLst/>
                </a:prstGeom>
                <a:solidFill>
                  <a:srgbClr val="FFFFFF"/>
                </a:solidFill>
                <a:ln w="9525">
                  <a:noFill/>
                  <a:miter lim="800000"/>
                  <a:headEnd/>
                  <a:tailEnd/>
                </a:ln>
              </p:spPr>
              <p:txBody>
                <a:bodyPr/>
                <a:lstStyle/>
                <a:p>
                  <a:endParaRPr lang="en-US"/>
                </a:p>
              </p:txBody>
            </p:sp>
            <p:grpSp>
              <p:nvGrpSpPr>
                <p:cNvPr id="21" name="Group 47"/>
                <p:cNvGrpSpPr>
                  <a:grpSpLocks/>
                </p:cNvGrpSpPr>
                <p:nvPr/>
              </p:nvGrpSpPr>
              <p:grpSpPr bwMode="auto">
                <a:xfrm>
                  <a:off x="2214" y="903"/>
                  <a:ext cx="1107" cy="903"/>
                  <a:chOff x="2214" y="903"/>
                  <a:chExt cx="1107" cy="903"/>
                </a:xfrm>
              </p:grpSpPr>
              <p:sp>
                <p:nvSpPr>
                  <p:cNvPr id="23702" name="Rectangle 48"/>
                  <p:cNvSpPr>
                    <a:spLocks noChangeArrowheads="1"/>
                  </p:cNvSpPr>
                  <p:nvPr/>
                </p:nvSpPr>
                <p:spPr bwMode="auto">
                  <a:xfrm>
                    <a:off x="2257" y="903"/>
                    <a:ext cx="1021" cy="903"/>
                  </a:xfrm>
                  <a:prstGeom prst="rect">
                    <a:avLst/>
                  </a:prstGeom>
                  <a:solidFill>
                    <a:srgbClr val="FFFFFF"/>
                  </a:solidFill>
                  <a:ln w="9525">
                    <a:noFill/>
                    <a:miter lim="800000"/>
                    <a:headEnd/>
                    <a:tailEnd/>
                  </a:ln>
                </p:spPr>
                <p:txBody>
                  <a:bodyPr/>
                  <a:lstStyle/>
                  <a:p>
                    <a:pPr algn="ctr"/>
                    <a:r>
                      <a:rPr lang="en-GB" sz="400" b="0">
                        <a:latin typeface="Arial" charset="0"/>
                        <a:cs typeface="Arial" charset="0"/>
                      </a:rPr>
                      <a:t> </a:t>
                    </a:r>
                    <a:endParaRPr lang="en-GB" sz="1200" b="0">
                      <a:latin typeface="Arial Unicode MS" pitchFamily="34" charset="-128"/>
                      <a:ea typeface="Arial Unicode MS" pitchFamily="34" charset="-128"/>
                      <a:cs typeface="Arial Unicode MS" pitchFamily="34" charset="-128"/>
                    </a:endParaRPr>
                  </a:p>
                  <a:p>
                    <a:pPr algn="ctr" eaLnBrk="0" hangingPunct="0"/>
                    <a:r>
                      <a:rPr lang="en-GB" sz="800" b="0">
                        <a:latin typeface="Arial" charset="0"/>
                        <a:cs typeface="Arial" charset="0"/>
                      </a:rPr>
                      <a:t>No court proceedings/appropriate regulatory body intervention: no disruption to scheduled services</a:t>
                    </a:r>
                    <a:endParaRPr lang="en-GB" b="0"/>
                  </a:p>
                </p:txBody>
              </p:sp>
              <p:sp>
                <p:nvSpPr>
                  <p:cNvPr id="23703" name="Rectangle 49"/>
                  <p:cNvSpPr>
                    <a:spLocks noChangeArrowheads="1"/>
                  </p:cNvSpPr>
                  <p:nvPr/>
                </p:nvSpPr>
                <p:spPr bwMode="auto">
                  <a:xfrm>
                    <a:off x="2214" y="903"/>
                    <a:ext cx="1107" cy="903"/>
                  </a:xfrm>
                  <a:prstGeom prst="rect">
                    <a:avLst/>
                  </a:prstGeom>
                  <a:noFill/>
                  <a:ln w="7">
                    <a:solidFill>
                      <a:srgbClr val="A0A0A0"/>
                    </a:solidFill>
                    <a:miter lim="800000"/>
                    <a:headEnd/>
                    <a:tailEnd/>
                  </a:ln>
                </p:spPr>
                <p:txBody>
                  <a:bodyPr/>
                  <a:lstStyle/>
                  <a:p>
                    <a:endParaRPr lang="en-US"/>
                  </a:p>
                </p:txBody>
              </p:sp>
            </p:grpSp>
          </p:grpSp>
          <p:grpSp>
            <p:nvGrpSpPr>
              <p:cNvPr id="22" name="Group 50"/>
              <p:cNvGrpSpPr>
                <a:grpSpLocks/>
              </p:cNvGrpSpPr>
              <p:nvPr/>
            </p:nvGrpSpPr>
            <p:grpSpPr bwMode="auto">
              <a:xfrm>
                <a:off x="3321" y="903"/>
                <a:ext cx="1107" cy="903"/>
                <a:chOff x="3321" y="903"/>
                <a:chExt cx="1107" cy="903"/>
              </a:xfrm>
            </p:grpSpPr>
            <p:sp>
              <p:nvSpPr>
                <p:cNvPr id="23696" name="Rectangle 51"/>
                <p:cNvSpPr>
                  <a:spLocks noChangeArrowheads="1"/>
                </p:cNvSpPr>
                <p:nvPr/>
              </p:nvSpPr>
              <p:spPr bwMode="auto">
                <a:xfrm>
                  <a:off x="3321" y="903"/>
                  <a:ext cx="1107" cy="903"/>
                </a:xfrm>
                <a:prstGeom prst="rect">
                  <a:avLst/>
                </a:prstGeom>
                <a:solidFill>
                  <a:srgbClr val="FFFFFF"/>
                </a:solidFill>
                <a:ln w="9525">
                  <a:noFill/>
                  <a:miter lim="800000"/>
                  <a:headEnd/>
                  <a:tailEnd/>
                </a:ln>
              </p:spPr>
              <p:txBody>
                <a:bodyPr/>
                <a:lstStyle/>
                <a:p>
                  <a:endParaRPr lang="en-US"/>
                </a:p>
              </p:txBody>
            </p:sp>
            <p:grpSp>
              <p:nvGrpSpPr>
                <p:cNvPr id="23" name="Group 52"/>
                <p:cNvGrpSpPr>
                  <a:grpSpLocks/>
                </p:cNvGrpSpPr>
                <p:nvPr/>
              </p:nvGrpSpPr>
              <p:grpSpPr bwMode="auto">
                <a:xfrm>
                  <a:off x="3321" y="903"/>
                  <a:ext cx="1107" cy="903"/>
                  <a:chOff x="3321" y="903"/>
                  <a:chExt cx="1107" cy="903"/>
                </a:xfrm>
              </p:grpSpPr>
              <p:sp>
                <p:nvSpPr>
                  <p:cNvPr id="23698" name="Rectangle 53"/>
                  <p:cNvSpPr>
                    <a:spLocks noChangeArrowheads="1"/>
                  </p:cNvSpPr>
                  <p:nvPr/>
                </p:nvSpPr>
                <p:spPr bwMode="auto">
                  <a:xfrm>
                    <a:off x="3364" y="903"/>
                    <a:ext cx="1021" cy="903"/>
                  </a:xfrm>
                  <a:prstGeom prst="rect">
                    <a:avLst/>
                  </a:prstGeom>
                  <a:solidFill>
                    <a:srgbClr val="FFFFFF"/>
                  </a:solidFill>
                  <a:ln w="9525">
                    <a:noFill/>
                    <a:miter lim="800000"/>
                    <a:headEnd/>
                    <a:tailEnd/>
                  </a:ln>
                </p:spPr>
                <p:txBody>
                  <a:bodyPr/>
                  <a:lstStyle/>
                  <a:p>
                    <a:pPr algn="ctr"/>
                    <a:r>
                      <a:rPr lang="en-GB" sz="400" b="0">
                        <a:latin typeface="Arial" charset="0"/>
                        <a:cs typeface="Arial" charset="0"/>
                      </a:rPr>
                      <a:t> </a:t>
                    </a:r>
                    <a:endParaRPr lang="en-GB" sz="1200" b="0">
                      <a:latin typeface="Arial Unicode MS" pitchFamily="34" charset="-128"/>
                      <a:ea typeface="Arial Unicode MS" pitchFamily="34" charset="-128"/>
                      <a:cs typeface="Arial Unicode MS" pitchFamily="34" charset="-128"/>
                    </a:endParaRPr>
                  </a:p>
                  <a:p>
                    <a:pPr algn="ctr" eaLnBrk="0" hangingPunct="0"/>
                    <a:r>
                      <a:rPr lang="en-GB" sz="800" b="0">
                        <a:latin typeface="Arial" charset="0"/>
                        <a:cs typeface="Arial" charset="0"/>
                      </a:rPr>
                      <a:t>Court proceedings/appropriate regulatory body intervention but no disruption to scheduled services</a:t>
                    </a:r>
                    <a:endParaRPr lang="en-GB" b="0"/>
                  </a:p>
                </p:txBody>
              </p:sp>
              <p:sp>
                <p:nvSpPr>
                  <p:cNvPr id="23699" name="Rectangle 54"/>
                  <p:cNvSpPr>
                    <a:spLocks noChangeArrowheads="1"/>
                  </p:cNvSpPr>
                  <p:nvPr/>
                </p:nvSpPr>
                <p:spPr bwMode="auto">
                  <a:xfrm>
                    <a:off x="3321" y="903"/>
                    <a:ext cx="1107" cy="903"/>
                  </a:xfrm>
                  <a:prstGeom prst="rect">
                    <a:avLst/>
                  </a:prstGeom>
                  <a:noFill/>
                  <a:ln w="7">
                    <a:solidFill>
                      <a:srgbClr val="A0A0A0"/>
                    </a:solidFill>
                    <a:miter lim="800000"/>
                    <a:headEnd/>
                    <a:tailEnd/>
                  </a:ln>
                </p:spPr>
                <p:txBody>
                  <a:bodyPr/>
                  <a:lstStyle/>
                  <a:p>
                    <a:endParaRPr lang="en-US"/>
                  </a:p>
                </p:txBody>
              </p:sp>
            </p:grpSp>
          </p:grpSp>
          <p:grpSp>
            <p:nvGrpSpPr>
              <p:cNvPr id="24" name="Group 55"/>
              <p:cNvGrpSpPr>
                <a:grpSpLocks/>
              </p:cNvGrpSpPr>
              <p:nvPr/>
            </p:nvGrpSpPr>
            <p:grpSpPr bwMode="auto">
              <a:xfrm>
                <a:off x="4428" y="903"/>
                <a:ext cx="1107" cy="903"/>
                <a:chOff x="4428" y="903"/>
                <a:chExt cx="1107" cy="903"/>
              </a:xfrm>
            </p:grpSpPr>
            <p:sp>
              <p:nvSpPr>
                <p:cNvPr id="23692" name="Rectangle 56"/>
                <p:cNvSpPr>
                  <a:spLocks noChangeArrowheads="1"/>
                </p:cNvSpPr>
                <p:nvPr/>
              </p:nvSpPr>
              <p:spPr bwMode="auto">
                <a:xfrm>
                  <a:off x="4428" y="903"/>
                  <a:ext cx="1107" cy="903"/>
                </a:xfrm>
                <a:prstGeom prst="rect">
                  <a:avLst/>
                </a:prstGeom>
                <a:solidFill>
                  <a:srgbClr val="FFFFFF"/>
                </a:solidFill>
                <a:ln w="9525">
                  <a:noFill/>
                  <a:miter lim="800000"/>
                  <a:headEnd/>
                  <a:tailEnd/>
                </a:ln>
              </p:spPr>
              <p:txBody>
                <a:bodyPr/>
                <a:lstStyle/>
                <a:p>
                  <a:endParaRPr lang="en-US"/>
                </a:p>
              </p:txBody>
            </p:sp>
            <p:grpSp>
              <p:nvGrpSpPr>
                <p:cNvPr id="25" name="Group 57"/>
                <p:cNvGrpSpPr>
                  <a:grpSpLocks/>
                </p:cNvGrpSpPr>
                <p:nvPr/>
              </p:nvGrpSpPr>
              <p:grpSpPr bwMode="auto">
                <a:xfrm>
                  <a:off x="4428" y="903"/>
                  <a:ext cx="1107" cy="903"/>
                  <a:chOff x="4428" y="903"/>
                  <a:chExt cx="1107" cy="903"/>
                </a:xfrm>
              </p:grpSpPr>
              <p:sp>
                <p:nvSpPr>
                  <p:cNvPr id="23694" name="Rectangle 58"/>
                  <p:cNvSpPr>
                    <a:spLocks noChangeArrowheads="1"/>
                  </p:cNvSpPr>
                  <p:nvPr/>
                </p:nvSpPr>
                <p:spPr bwMode="auto">
                  <a:xfrm>
                    <a:off x="4471" y="903"/>
                    <a:ext cx="1021" cy="903"/>
                  </a:xfrm>
                  <a:prstGeom prst="rect">
                    <a:avLst/>
                  </a:prstGeom>
                  <a:solidFill>
                    <a:srgbClr val="FFFFFF"/>
                  </a:solidFill>
                  <a:ln w="9525">
                    <a:noFill/>
                    <a:miter lim="800000"/>
                    <a:headEnd/>
                    <a:tailEnd/>
                  </a:ln>
                </p:spPr>
                <p:txBody>
                  <a:bodyPr/>
                  <a:lstStyle/>
                  <a:p>
                    <a:pPr algn="ctr"/>
                    <a:r>
                      <a:rPr lang="en-GB" sz="400" b="0">
                        <a:latin typeface="Arial" charset="0"/>
                        <a:cs typeface="Arial" charset="0"/>
                      </a:rPr>
                      <a:t> </a:t>
                    </a:r>
                    <a:endParaRPr lang="en-GB" sz="1200" b="0">
                      <a:latin typeface="Arial Unicode MS" pitchFamily="34" charset="-128"/>
                      <a:ea typeface="Arial Unicode MS" pitchFamily="34" charset="-128"/>
                      <a:cs typeface="Arial Unicode MS" pitchFamily="34" charset="-128"/>
                    </a:endParaRPr>
                  </a:p>
                  <a:p>
                    <a:pPr algn="ctr" eaLnBrk="0" hangingPunct="0"/>
                    <a:r>
                      <a:rPr lang="en-GB" sz="800" b="0">
                        <a:latin typeface="Arial" charset="0"/>
                        <a:cs typeface="Arial" charset="0"/>
                      </a:rPr>
                      <a:t>Court proceedings/appropriate regulatory body intervention and disruption to scheduled services</a:t>
                    </a:r>
                    <a:endParaRPr lang="en-GB" b="0"/>
                  </a:p>
                </p:txBody>
              </p:sp>
              <p:sp>
                <p:nvSpPr>
                  <p:cNvPr id="23695" name="Rectangle 59"/>
                  <p:cNvSpPr>
                    <a:spLocks noChangeArrowheads="1"/>
                  </p:cNvSpPr>
                  <p:nvPr/>
                </p:nvSpPr>
                <p:spPr bwMode="auto">
                  <a:xfrm>
                    <a:off x="4428" y="903"/>
                    <a:ext cx="1107" cy="903"/>
                  </a:xfrm>
                  <a:prstGeom prst="rect">
                    <a:avLst/>
                  </a:prstGeom>
                  <a:noFill/>
                  <a:ln w="7">
                    <a:solidFill>
                      <a:srgbClr val="A0A0A0"/>
                    </a:solidFill>
                    <a:miter lim="800000"/>
                    <a:headEnd/>
                    <a:tailEnd/>
                  </a:ln>
                </p:spPr>
                <p:txBody>
                  <a:bodyPr/>
                  <a:lstStyle/>
                  <a:p>
                    <a:endParaRPr lang="en-US"/>
                  </a:p>
                </p:txBody>
              </p:sp>
            </p:grpSp>
          </p:grpSp>
          <p:grpSp>
            <p:nvGrpSpPr>
              <p:cNvPr id="26" name="Group 60"/>
              <p:cNvGrpSpPr>
                <a:grpSpLocks/>
              </p:cNvGrpSpPr>
              <p:nvPr/>
            </p:nvGrpSpPr>
            <p:grpSpPr bwMode="auto">
              <a:xfrm>
                <a:off x="5535" y="903"/>
                <a:ext cx="1107" cy="903"/>
                <a:chOff x="5535" y="903"/>
                <a:chExt cx="1107" cy="903"/>
              </a:xfrm>
            </p:grpSpPr>
            <p:sp>
              <p:nvSpPr>
                <p:cNvPr id="23688" name="Rectangle 61"/>
                <p:cNvSpPr>
                  <a:spLocks noChangeArrowheads="1"/>
                </p:cNvSpPr>
                <p:nvPr/>
              </p:nvSpPr>
              <p:spPr bwMode="auto">
                <a:xfrm>
                  <a:off x="5535" y="903"/>
                  <a:ext cx="1107" cy="903"/>
                </a:xfrm>
                <a:prstGeom prst="rect">
                  <a:avLst/>
                </a:prstGeom>
                <a:solidFill>
                  <a:srgbClr val="FFFFFF"/>
                </a:solidFill>
                <a:ln w="9525">
                  <a:noFill/>
                  <a:miter lim="800000"/>
                  <a:headEnd/>
                  <a:tailEnd/>
                </a:ln>
              </p:spPr>
              <p:txBody>
                <a:bodyPr/>
                <a:lstStyle/>
                <a:p>
                  <a:endParaRPr lang="en-US"/>
                </a:p>
              </p:txBody>
            </p:sp>
            <p:grpSp>
              <p:nvGrpSpPr>
                <p:cNvPr id="27" name="Group 62"/>
                <p:cNvGrpSpPr>
                  <a:grpSpLocks/>
                </p:cNvGrpSpPr>
                <p:nvPr/>
              </p:nvGrpSpPr>
              <p:grpSpPr bwMode="auto">
                <a:xfrm>
                  <a:off x="5535" y="903"/>
                  <a:ext cx="1107" cy="903"/>
                  <a:chOff x="5535" y="903"/>
                  <a:chExt cx="1107" cy="903"/>
                </a:xfrm>
              </p:grpSpPr>
              <p:sp>
                <p:nvSpPr>
                  <p:cNvPr id="23690" name="Rectangle 63"/>
                  <p:cNvSpPr>
                    <a:spLocks noChangeArrowheads="1"/>
                  </p:cNvSpPr>
                  <p:nvPr/>
                </p:nvSpPr>
                <p:spPr bwMode="auto">
                  <a:xfrm>
                    <a:off x="5578" y="903"/>
                    <a:ext cx="1021" cy="903"/>
                  </a:xfrm>
                  <a:prstGeom prst="rect">
                    <a:avLst/>
                  </a:prstGeom>
                  <a:solidFill>
                    <a:srgbClr val="FFFFFF"/>
                  </a:solidFill>
                  <a:ln w="9525">
                    <a:noFill/>
                    <a:miter lim="800000"/>
                    <a:headEnd/>
                    <a:tailEnd/>
                  </a:ln>
                </p:spPr>
                <p:txBody>
                  <a:bodyPr/>
                  <a:lstStyle/>
                  <a:p>
                    <a:pPr algn="ctr"/>
                    <a:r>
                      <a:rPr lang="en-GB" sz="400" b="0">
                        <a:latin typeface="Arial" charset="0"/>
                        <a:cs typeface="Arial" charset="0"/>
                      </a:rPr>
                      <a:t> </a:t>
                    </a:r>
                    <a:endParaRPr lang="en-GB" sz="1200" b="0">
                      <a:latin typeface="Arial Unicode MS" pitchFamily="34" charset="-128"/>
                      <a:ea typeface="Arial Unicode MS" pitchFamily="34" charset="-128"/>
                      <a:cs typeface="Arial Unicode MS" pitchFamily="34" charset="-128"/>
                    </a:endParaRPr>
                  </a:p>
                  <a:p>
                    <a:pPr algn="ctr" eaLnBrk="0" hangingPunct="0"/>
                    <a:r>
                      <a:rPr lang="en-GB" sz="800" b="0">
                        <a:latin typeface="Arial" charset="0"/>
                        <a:cs typeface="Arial" charset="0"/>
                      </a:rPr>
                      <a:t>Fine/appropriate regulatory body intervention and significant disruption to scheduled services over an extended period of time i.e. over 1 year</a:t>
                    </a:r>
                    <a:endParaRPr lang="en-GB" b="0"/>
                  </a:p>
                </p:txBody>
              </p:sp>
              <p:sp>
                <p:nvSpPr>
                  <p:cNvPr id="23691" name="Rectangle 64"/>
                  <p:cNvSpPr>
                    <a:spLocks noChangeArrowheads="1"/>
                  </p:cNvSpPr>
                  <p:nvPr/>
                </p:nvSpPr>
                <p:spPr bwMode="auto">
                  <a:xfrm>
                    <a:off x="5535" y="903"/>
                    <a:ext cx="1107" cy="903"/>
                  </a:xfrm>
                  <a:prstGeom prst="rect">
                    <a:avLst/>
                  </a:prstGeom>
                  <a:noFill/>
                  <a:ln w="7">
                    <a:solidFill>
                      <a:srgbClr val="A0A0A0"/>
                    </a:solidFill>
                    <a:miter lim="800000"/>
                    <a:headEnd/>
                    <a:tailEnd/>
                  </a:ln>
                </p:spPr>
                <p:txBody>
                  <a:bodyPr/>
                  <a:lstStyle/>
                  <a:p>
                    <a:endParaRPr lang="en-US"/>
                  </a:p>
                </p:txBody>
              </p:sp>
            </p:grpSp>
          </p:grpSp>
          <p:grpSp>
            <p:nvGrpSpPr>
              <p:cNvPr id="28" name="Group 65"/>
              <p:cNvGrpSpPr>
                <a:grpSpLocks/>
              </p:cNvGrpSpPr>
              <p:nvPr/>
            </p:nvGrpSpPr>
            <p:grpSpPr bwMode="auto">
              <a:xfrm>
                <a:off x="0" y="1806"/>
                <a:ext cx="1107" cy="672"/>
                <a:chOff x="0" y="1806"/>
                <a:chExt cx="1107" cy="672"/>
              </a:xfrm>
            </p:grpSpPr>
            <p:sp>
              <p:nvSpPr>
                <p:cNvPr id="23684" name="Rectangle 66"/>
                <p:cNvSpPr>
                  <a:spLocks noChangeArrowheads="1"/>
                </p:cNvSpPr>
                <p:nvPr/>
              </p:nvSpPr>
              <p:spPr bwMode="auto">
                <a:xfrm>
                  <a:off x="0" y="1806"/>
                  <a:ext cx="1107" cy="672"/>
                </a:xfrm>
                <a:prstGeom prst="rect">
                  <a:avLst/>
                </a:prstGeom>
                <a:solidFill>
                  <a:srgbClr val="E6E6E6"/>
                </a:solidFill>
                <a:ln w="9525">
                  <a:noFill/>
                  <a:miter lim="800000"/>
                  <a:headEnd/>
                  <a:tailEnd/>
                </a:ln>
              </p:spPr>
              <p:txBody>
                <a:bodyPr/>
                <a:lstStyle/>
                <a:p>
                  <a:endParaRPr lang="en-US"/>
                </a:p>
              </p:txBody>
            </p:sp>
            <p:grpSp>
              <p:nvGrpSpPr>
                <p:cNvPr id="29" name="Group 67"/>
                <p:cNvGrpSpPr>
                  <a:grpSpLocks/>
                </p:cNvGrpSpPr>
                <p:nvPr/>
              </p:nvGrpSpPr>
              <p:grpSpPr bwMode="auto">
                <a:xfrm>
                  <a:off x="0" y="1806"/>
                  <a:ext cx="1107" cy="672"/>
                  <a:chOff x="0" y="1806"/>
                  <a:chExt cx="1107" cy="672"/>
                </a:xfrm>
              </p:grpSpPr>
              <p:sp>
                <p:nvSpPr>
                  <p:cNvPr id="23686" name="Rectangle 68"/>
                  <p:cNvSpPr>
                    <a:spLocks noChangeArrowheads="1"/>
                  </p:cNvSpPr>
                  <p:nvPr/>
                </p:nvSpPr>
                <p:spPr bwMode="auto">
                  <a:xfrm>
                    <a:off x="43" y="1806"/>
                    <a:ext cx="1021" cy="672"/>
                  </a:xfrm>
                  <a:prstGeom prst="rect">
                    <a:avLst/>
                  </a:prstGeom>
                  <a:solidFill>
                    <a:srgbClr val="E6E6E6"/>
                  </a:solidFill>
                  <a:ln w="9525">
                    <a:noFill/>
                    <a:miter lim="800000"/>
                    <a:headEnd/>
                    <a:tailEnd/>
                  </a:ln>
                </p:spPr>
                <p:txBody>
                  <a:bodyPr/>
                  <a:lstStyle/>
                  <a:p>
                    <a:pPr algn="ctr"/>
                    <a:r>
                      <a:rPr lang="en-GB" sz="400" dirty="0">
                        <a:latin typeface="Trebuchet MS" pitchFamily="34" charset="0"/>
                        <a:ea typeface="Arial Unicode MS" pitchFamily="34" charset="-128"/>
                        <a:cs typeface="Arial Unicode MS" pitchFamily="34" charset="-128"/>
                      </a:rPr>
                      <a:t> </a:t>
                    </a:r>
                    <a:endParaRPr lang="en-GB" sz="1200" b="0" dirty="0">
                      <a:latin typeface="Arial Unicode MS" pitchFamily="34" charset="-128"/>
                      <a:ea typeface="Arial Unicode MS" pitchFamily="34" charset="-128"/>
                      <a:cs typeface="Arial Unicode MS" pitchFamily="34" charset="-128"/>
                    </a:endParaRPr>
                  </a:p>
                  <a:p>
                    <a:pPr algn="ctr" eaLnBrk="0" hangingPunct="0"/>
                    <a:r>
                      <a:rPr lang="en-GB" sz="1000" dirty="0">
                        <a:latin typeface="Trebuchet MS" pitchFamily="34" charset="0"/>
                        <a:ea typeface="Arial Unicode MS" pitchFamily="34" charset="-128"/>
                        <a:cs typeface="Arial Unicode MS" pitchFamily="34" charset="-128"/>
                      </a:rPr>
                      <a:t>Client/Customer</a:t>
                    </a:r>
                    <a:endParaRPr lang="en-GB" sz="1200" b="0" dirty="0">
                      <a:latin typeface="Arial Unicode MS" pitchFamily="34" charset="-128"/>
                      <a:ea typeface="Arial Unicode MS" pitchFamily="34" charset="-128"/>
                      <a:cs typeface="Arial Unicode MS" pitchFamily="34" charset="-128"/>
                    </a:endParaRPr>
                  </a:p>
                  <a:p>
                    <a:pPr algn="ctr" eaLnBrk="0" hangingPunct="0"/>
                    <a:r>
                      <a:rPr lang="en-GB" sz="1000" dirty="0">
                        <a:latin typeface="Trebuchet MS" pitchFamily="34" charset="0"/>
                        <a:ea typeface="Arial Unicode MS" pitchFamily="34" charset="-128"/>
                        <a:cs typeface="Arial Unicode MS" pitchFamily="34" charset="-128"/>
                      </a:rPr>
                      <a:t>Service </a:t>
                    </a:r>
                    <a:r>
                      <a:rPr lang="en-GB" sz="1000" dirty="0" smtClean="0">
                        <a:latin typeface="Trebuchet MS" pitchFamily="34" charset="0"/>
                        <a:ea typeface="Arial Unicode MS" pitchFamily="34" charset="-128"/>
                        <a:cs typeface="Arial Unicode MS" pitchFamily="34" charset="-128"/>
                      </a:rPr>
                      <a:t>Impact</a:t>
                    </a:r>
                  </a:p>
                  <a:p>
                    <a:pPr algn="ctr" eaLnBrk="0" hangingPunct="0"/>
                    <a:endParaRPr lang="en-GB" sz="1000" b="0" dirty="0" smtClean="0">
                      <a:latin typeface="Trebuchet MS" pitchFamily="34" charset="0"/>
                      <a:ea typeface="Arial Unicode MS" pitchFamily="34" charset="-128"/>
                      <a:cs typeface="Arial Unicode MS" pitchFamily="34" charset="-128"/>
                    </a:endParaRPr>
                  </a:p>
                  <a:p>
                    <a:pPr algn="ctr" eaLnBrk="0" hangingPunct="0"/>
                    <a:r>
                      <a:rPr lang="en-GB" sz="800" b="0" dirty="0" smtClean="0">
                        <a:latin typeface="Trebuchet MS" pitchFamily="34" charset="0"/>
                        <a:ea typeface="Arial Unicode MS" pitchFamily="34" charset="-128"/>
                        <a:cs typeface="Arial Unicode MS" pitchFamily="34" charset="-128"/>
                      </a:rPr>
                      <a:t>(</a:t>
                    </a:r>
                    <a:r>
                      <a:rPr lang="en-GB" sz="800" b="0" dirty="0" err="1" smtClean="0">
                        <a:latin typeface="Trebuchet MS" pitchFamily="34" charset="0"/>
                        <a:ea typeface="Arial Unicode MS" pitchFamily="34" charset="-128"/>
                        <a:cs typeface="Arial Unicode MS" pitchFamily="34" charset="-128"/>
                      </a:rPr>
                      <a:t>incl</a:t>
                    </a:r>
                    <a:r>
                      <a:rPr lang="en-GB" sz="800" b="0" dirty="0" smtClean="0">
                        <a:latin typeface="Trebuchet MS" pitchFamily="34" charset="0"/>
                        <a:ea typeface="Arial Unicode MS" pitchFamily="34" charset="-128"/>
                        <a:cs typeface="Arial Unicode MS" pitchFamily="34" charset="-128"/>
                      </a:rPr>
                      <a:t> Due Regard &amp; Social Value Act)</a:t>
                    </a:r>
                    <a:endParaRPr lang="en-GB" sz="800" b="0" dirty="0">
                      <a:latin typeface="Arial Unicode MS" pitchFamily="34" charset="-128"/>
                      <a:ea typeface="Arial Unicode MS" pitchFamily="34" charset="-128"/>
                      <a:cs typeface="Arial Unicode MS" pitchFamily="34" charset="-128"/>
                    </a:endParaRPr>
                  </a:p>
                  <a:p>
                    <a:pPr algn="ctr" eaLnBrk="0" hangingPunct="0"/>
                    <a:endParaRPr lang="en-GB" b="0" dirty="0"/>
                  </a:p>
                </p:txBody>
              </p:sp>
              <p:sp>
                <p:nvSpPr>
                  <p:cNvPr id="23687" name="Rectangle 69"/>
                  <p:cNvSpPr>
                    <a:spLocks noChangeArrowheads="1"/>
                  </p:cNvSpPr>
                  <p:nvPr/>
                </p:nvSpPr>
                <p:spPr bwMode="auto">
                  <a:xfrm>
                    <a:off x="0" y="1806"/>
                    <a:ext cx="1107" cy="672"/>
                  </a:xfrm>
                  <a:prstGeom prst="rect">
                    <a:avLst/>
                  </a:prstGeom>
                  <a:noFill/>
                  <a:ln w="7">
                    <a:solidFill>
                      <a:srgbClr val="A0A0A0"/>
                    </a:solidFill>
                    <a:miter lim="800000"/>
                    <a:headEnd/>
                    <a:tailEnd/>
                  </a:ln>
                </p:spPr>
                <p:txBody>
                  <a:bodyPr/>
                  <a:lstStyle/>
                  <a:p>
                    <a:endParaRPr lang="en-US"/>
                  </a:p>
                </p:txBody>
              </p:sp>
            </p:grpSp>
          </p:grpSp>
          <p:grpSp>
            <p:nvGrpSpPr>
              <p:cNvPr id="30" name="Group 70"/>
              <p:cNvGrpSpPr>
                <a:grpSpLocks/>
              </p:cNvGrpSpPr>
              <p:nvPr/>
            </p:nvGrpSpPr>
            <p:grpSpPr bwMode="auto">
              <a:xfrm>
                <a:off x="1107" y="1806"/>
                <a:ext cx="1107" cy="672"/>
                <a:chOff x="1107" y="1806"/>
                <a:chExt cx="1107" cy="672"/>
              </a:xfrm>
            </p:grpSpPr>
            <p:sp>
              <p:nvSpPr>
                <p:cNvPr id="23680" name="Rectangle 71"/>
                <p:cNvSpPr>
                  <a:spLocks noChangeArrowheads="1"/>
                </p:cNvSpPr>
                <p:nvPr/>
              </p:nvSpPr>
              <p:spPr bwMode="auto">
                <a:xfrm>
                  <a:off x="1107" y="1806"/>
                  <a:ext cx="1107" cy="672"/>
                </a:xfrm>
                <a:prstGeom prst="rect">
                  <a:avLst/>
                </a:prstGeom>
                <a:solidFill>
                  <a:srgbClr val="FFFFFF"/>
                </a:solidFill>
                <a:ln w="9525">
                  <a:noFill/>
                  <a:miter lim="800000"/>
                  <a:headEnd/>
                  <a:tailEnd/>
                </a:ln>
              </p:spPr>
              <p:txBody>
                <a:bodyPr/>
                <a:lstStyle/>
                <a:p>
                  <a:endParaRPr lang="en-US"/>
                </a:p>
              </p:txBody>
            </p:sp>
            <p:grpSp>
              <p:nvGrpSpPr>
                <p:cNvPr id="31" name="Group 72"/>
                <p:cNvGrpSpPr>
                  <a:grpSpLocks/>
                </p:cNvGrpSpPr>
                <p:nvPr/>
              </p:nvGrpSpPr>
              <p:grpSpPr bwMode="auto">
                <a:xfrm>
                  <a:off x="1107" y="1806"/>
                  <a:ext cx="1107" cy="672"/>
                  <a:chOff x="1107" y="1806"/>
                  <a:chExt cx="1107" cy="672"/>
                </a:xfrm>
              </p:grpSpPr>
              <p:sp>
                <p:nvSpPr>
                  <p:cNvPr id="23682" name="Rectangle 73"/>
                  <p:cNvSpPr>
                    <a:spLocks noChangeArrowheads="1"/>
                  </p:cNvSpPr>
                  <p:nvPr/>
                </p:nvSpPr>
                <p:spPr bwMode="auto">
                  <a:xfrm>
                    <a:off x="1150" y="1806"/>
                    <a:ext cx="1021" cy="672"/>
                  </a:xfrm>
                  <a:prstGeom prst="rect">
                    <a:avLst/>
                  </a:prstGeom>
                  <a:solidFill>
                    <a:srgbClr val="FFFFFF"/>
                  </a:solidFill>
                  <a:ln w="9525">
                    <a:noFill/>
                    <a:miter lim="800000"/>
                    <a:headEnd/>
                    <a:tailEnd/>
                  </a:ln>
                </p:spPr>
                <p:txBody>
                  <a:bodyPr/>
                  <a:lstStyle/>
                  <a:p>
                    <a:pPr algn="ctr"/>
                    <a:r>
                      <a:rPr lang="en-GB" sz="400" b="0" dirty="0">
                        <a:latin typeface="Arial" charset="0"/>
                        <a:cs typeface="Arial" charset="0"/>
                      </a:rPr>
                      <a:t> </a:t>
                    </a:r>
                    <a:endParaRPr lang="en-GB" sz="1200" b="0" dirty="0">
                      <a:latin typeface="Arial Unicode MS" pitchFamily="34" charset="-128"/>
                      <a:ea typeface="Arial Unicode MS" pitchFamily="34" charset="-128"/>
                      <a:cs typeface="Arial Unicode MS" pitchFamily="34" charset="-128"/>
                    </a:endParaRPr>
                  </a:p>
                  <a:p>
                    <a:pPr algn="ctr" eaLnBrk="0" hangingPunct="0"/>
                    <a:r>
                      <a:rPr lang="en-GB" sz="800" b="0" dirty="0">
                        <a:latin typeface="Arial" charset="0"/>
                        <a:cs typeface="Arial" charset="0"/>
                      </a:rPr>
                      <a:t>Little or no impact on </a:t>
                    </a:r>
                    <a:r>
                      <a:rPr lang="en-GB" sz="800" b="0" dirty="0" smtClean="0">
                        <a:latin typeface="Arial" charset="0"/>
                        <a:cs typeface="Arial" charset="0"/>
                      </a:rPr>
                      <a:t>service provision </a:t>
                    </a:r>
                    <a:r>
                      <a:rPr lang="en-GB" sz="800" b="0" dirty="0">
                        <a:latin typeface="Arial" charset="0"/>
                        <a:cs typeface="Arial" charset="0"/>
                      </a:rPr>
                      <a:t>to </a:t>
                    </a:r>
                    <a:r>
                      <a:rPr lang="en-GB" sz="800" b="0" dirty="0" smtClean="0">
                        <a:latin typeface="Arial" charset="0"/>
                        <a:cs typeface="Arial" charset="0"/>
                      </a:rPr>
                      <a:t>customers/clients</a:t>
                    </a:r>
                    <a:endParaRPr lang="en-GB" b="0" dirty="0"/>
                  </a:p>
                </p:txBody>
              </p:sp>
              <p:sp>
                <p:nvSpPr>
                  <p:cNvPr id="23683" name="Rectangle 74"/>
                  <p:cNvSpPr>
                    <a:spLocks noChangeArrowheads="1"/>
                  </p:cNvSpPr>
                  <p:nvPr/>
                </p:nvSpPr>
                <p:spPr bwMode="auto">
                  <a:xfrm>
                    <a:off x="1107" y="1806"/>
                    <a:ext cx="1107" cy="672"/>
                  </a:xfrm>
                  <a:prstGeom prst="rect">
                    <a:avLst/>
                  </a:prstGeom>
                  <a:noFill/>
                  <a:ln w="7">
                    <a:solidFill>
                      <a:srgbClr val="A0A0A0"/>
                    </a:solidFill>
                    <a:miter lim="800000"/>
                    <a:headEnd/>
                    <a:tailEnd/>
                  </a:ln>
                </p:spPr>
                <p:txBody>
                  <a:bodyPr/>
                  <a:lstStyle/>
                  <a:p>
                    <a:endParaRPr lang="en-US"/>
                  </a:p>
                </p:txBody>
              </p:sp>
            </p:grpSp>
          </p:grpSp>
          <p:grpSp>
            <p:nvGrpSpPr>
              <p:cNvPr id="23552" name="Group 75"/>
              <p:cNvGrpSpPr>
                <a:grpSpLocks/>
              </p:cNvGrpSpPr>
              <p:nvPr/>
            </p:nvGrpSpPr>
            <p:grpSpPr bwMode="auto">
              <a:xfrm>
                <a:off x="2214" y="1806"/>
                <a:ext cx="1107" cy="672"/>
                <a:chOff x="2214" y="1806"/>
                <a:chExt cx="1107" cy="672"/>
              </a:xfrm>
            </p:grpSpPr>
            <p:sp>
              <p:nvSpPr>
                <p:cNvPr id="23676" name="Rectangle 76"/>
                <p:cNvSpPr>
                  <a:spLocks noChangeArrowheads="1"/>
                </p:cNvSpPr>
                <p:nvPr/>
              </p:nvSpPr>
              <p:spPr bwMode="auto">
                <a:xfrm>
                  <a:off x="2214" y="1806"/>
                  <a:ext cx="1107" cy="672"/>
                </a:xfrm>
                <a:prstGeom prst="rect">
                  <a:avLst/>
                </a:prstGeom>
                <a:solidFill>
                  <a:srgbClr val="FFFFFF"/>
                </a:solidFill>
                <a:ln w="9525">
                  <a:noFill/>
                  <a:miter lim="800000"/>
                  <a:headEnd/>
                  <a:tailEnd/>
                </a:ln>
              </p:spPr>
              <p:txBody>
                <a:bodyPr/>
                <a:lstStyle/>
                <a:p>
                  <a:endParaRPr lang="en-US"/>
                </a:p>
              </p:txBody>
            </p:sp>
            <p:grpSp>
              <p:nvGrpSpPr>
                <p:cNvPr id="23553" name="Group 77"/>
                <p:cNvGrpSpPr>
                  <a:grpSpLocks/>
                </p:cNvGrpSpPr>
                <p:nvPr/>
              </p:nvGrpSpPr>
              <p:grpSpPr bwMode="auto">
                <a:xfrm>
                  <a:off x="2214" y="1806"/>
                  <a:ext cx="1107" cy="672"/>
                  <a:chOff x="2214" y="1806"/>
                  <a:chExt cx="1107" cy="672"/>
                </a:xfrm>
              </p:grpSpPr>
              <p:sp>
                <p:nvSpPr>
                  <p:cNvPr id="23678" name="Rectangle 78"/>
                  <p:cNvSpPr>
                    <a:spLocks noChangeArrowheads="1"/>
                  </p:cNvSpPr>
                  <p:nvPr/>
                </p:nvSpPr>
                <p:spPr bwMode="auto">
                  <a:xfrm>
                    <a:off x="2257" y="1806"/>
                    <a:ext cx="1021" cy="672"/>
                  </a:xfrm>
                  <a:prstGeom prst="rect">
                    <a:avLst/>
                  </a:prstGeom>
                  <a:solidFill>
                    <a:srgbClr val="FFFFFF"/>
                  </a:solidFill>
                  <a:ln w="9525">
                    <a:noFill/>
                    <a:miter lim="800000"/>
                    <a:headEnd/>
                    <a:tailEnd/>
                  </a:ln>
                </p:spPr>
                <p:txBody>
                  <a:bodyPr/>
                  <a:lstStyle/>
                  <a:p>
                    <a:pPr algn="ctr"/>
                    <a:r>
                      <a:rPr lang="en-GB" sz="400" b="0" dirty="0">
                        <a:latin typeface="Arial" charset="0"/>
                        <a:cs typeface="Arial" charset="0"/>
                      </a:rPr>
                      <a:t> </a:t>
                    </a:r>
                    <a:endParaRPr lang="en-GB" sz="1200" b="0" dirty="0">
                      <a:latin typeface="Arial Unicode MS" pitchFamily="34" charset="-128"/>
                      <a:ea typeface="Arial Unicode MS" pitchFamily="34" charset="-128"/>
                      <a:cs typeface="Arial Unicode MS" pitchFamily="34" charset="-128"/>
                    </a:endParaRPr>
                  </a:p>
                  <a:p>
                    <a:pPr algn="ctr" eaLnBrk="0" hangingPunct="0"/>
                    <a:r>
                      <a:rPr lang="en-GB" sz="800" b="0" dirty="0">
                        <a:latin typeface="Arial" charset="0"/>
                        <a:cs typeface="Arial" charset="0"/>
                      </a:rPr>
                      <a:t>Impact on </a:t>
                    </a:r>
                    <a:r>
                      <a:rPr lang="en-GB" sz="800" b="0" dirty="0" smtClean="0">
                        <a:latin typeface="Arial" charset="0"/>
                        <a:cs typeface="Arial" charset="0"/>
                      </a:rPr>
                      <a:t>service provision to an isolated </a:t>
                    </a:r>
                    <a:r>
                      <a:rPr lang="en-GB" sz="800" b="0" dirty="0">
                        <a:latin typeface="Arial" charset="0"/>
                        <a:cs typeface="Arial" charset="0"/>
                      </a:rPr>
                      <a:t>number of </a:t>
                    </a:r>
                    <a:r>
                      <a:rPr lang="en-GB" sz="800" b="0" dirty="0" smtClean="0">
                        <a:latin typeface="Arial" charset="0"/>
                        <a:cs typeface="Arial" charset="0"/>
                      </a:rPr>
                      <a:t>customers/clients or </a:t>
                    </a:r>
                    <a:r>
                      <a:rPr lang="en-GB" sz="800" b="0" dirty="0">
                        <a:latin typeface="Arial" charset="0"/>
                        <a:cs typeface="Arial" charset="0"/>
                      </a:rPr>
                      <a:t>small group</a:t>
                    </a:r>
                    <a:endParaRPr lang="en-GB" b="0" dirty="0"/>
                  </a:p>
                </p:txBody>
              </p:sp>
              <p:sp>
                <p:nvSpPr>
                  <p:cNvPr id="23679" name="Rectangle 79"/>
                  <p:cNvSpPr>
                    <a:spLocks noChangeArrowheads="1"/>
                  </p:cNvSpPr>
                  <p:nvPr/>
                </p:nvSpPr>
                <p:spPr bwMode="auto">
                  <a:xfrm>
                    <a:off x="2214" y="1806"/>
                    <a:ext cx="1107" cy="672"/>
                  </a:xfrm>
                  <a:prstGeom prst="rect">
                    <a:avLst/>
                  </a:prstGeom>
                  <a:noFill/>
                  <a:ln w="7">
                    <a:solidFill>
                      <a:srgbClr val="A0A0A0"/>
                    </a:solidFill>
                    <a:miter lim="800000"/>
                    <a:headEnd/>
                    <a:tailEnd/>
                  </a:ln>
                </p:spPr>
                <p:txBody>
                  <a:bodyPr/>
                  <a:lstStyle/>
                  <a:p>
                    <a:endParaRPr lang="en-US"/>
                  </a:p>
                </p:txBody>
              </p:sp>
            </p:grpSp>
          </p:grpSp>
          <p:grpSp>
            <p:nvGrpSpPr>
              <p:cNvPr id="23555" name="Group 80"/>
              <p:cNvGrpSpPr>
                <a:grpSpLocks/>
              </p:cNvGrpSpPr>
              <p:nvPr/>
            </p:nvGrpSpPr>
            <p:grpSpPr bwMode="auto">
              <a:xfrm>
                <a:off x="3321" y="1806"/>
                <a:ext cx="1107" cy="672"/>
                <a:chOff x="3321" y="1806"/>
                <a:chExt cx="1107" cy="672"/>
              </a:xfrm>
            </p:grpSpPr>
            <p:sp>
              <p:nvSpPr>
                <p:cNvPr id="23672" name="Rectangle 81"/>
                <p:cNvSpPr>
                  <a:spLocks noChangeArrowheads="1"/>
                </p:cNvSpPr>
                <p:nvPr/>
              </p:nvSpPr>
              <p:spPr bwMode="auto">
                <a:xfrm>
                  <a:off x="3321" y="1806"/>
                  <a:ext cx="1107" cy="672"/>
                </a:xfrm>
                <a:prstGeom prst="rect">
                  <a:avLst/>
                </a:prstGeom>
                <a:solidFill>
                  <a:srgbClr val="FFFFFF"/>
                </a:solidFill>
                <a:ln w="9525">
                  <a:noFill/>
                  <a:miter lim="800000"/>
                  <a:headEnd/>
                  <a:tailEnd/>
                </a:ln>
              </p:spPr>
              <p:txBody>
                <a:bodyPr/>
                <a:lstStyle/>
                <a:p>
                  <a:endParaRPr lang="en-US"/>
                </a:p>
              </p:txBody>
            </p:sp>
            <p:grpSp>
              <p:nvGrpSpPr>
                <p:cNvPr id="23556" name="Group 82"/>
                <p:cNvGrpSpPr>
                  <a:grpSpLocks/>
                </p:cNvGrpSpPr>
                <p:nvPr/>
              </p:nvGrpSpPr>
              <p:grpSpPr bwMode="auto">
                <a:xfrm>
                  <a:off x="3321" y="1806"/>
                  <a:ext cx="1107" cy="672"/>
                  <a:chOff x="3321" y="1806"/>
                  <a:chExt cx="1107" cy="672"/>
                </a:xfrm>
              </p:grpSpPr>
              <p:sp>
                <p:nvSpPr>
                  <p:cNvPr id="23674" name="Rectangle 83"/>
                  <p:cNvSpPr>
                    <a:spLocks noChangeArrowheads="1"/>
                  </p:cNvSpPr>
                  <p:nvPr/>
                </p:nvSpPr>
                <p:spPr bwMode="auto">
                  <a:xfrm>
                    <a:off x="3364" y="1806"/>
                    <a:ext cx="1021" cy="672"/>
                  </a:xfrm>
                  <a:prstGeom prst="rect">
                    <a:avLst/>
                  </a:prstGeom>
                  <a:solidFill>
                    <a:srgbClr val="FFFFFF"/>
                  </a:solidFill>
                  <a:ln w="9525">
                    <a:noFill/>
                    <a:miter lim="800000"/>
                    <a:headEnd/>
                    <a:tailEnd/>
                  </a:ln>
                </p:spPr>
                <p:txBody>
                  <a:bodyPr/>
                  <a:lstStyle/>
                  <a:p>
                    <a:pPr algn="ctr"/>
                    <a:r>
                      <a:rPr lang="en-GB" sz="400" b="0" dirty="0">
                        <a:latin typeface="Arial" charset="0"/>
                        <a:cs typeface="Arial" charset="0"/>
                      </a:rPr>
                      <a:t> </a:t>
                    </a:r>
                    <a:endParaRPr lang="en-GB" sz="1200" b="0" dirty="0">
                      <a:latin typeface="Arial Unicode MS" pitchFamily="34" charset="-128"/>
                      <a:ea typeface="Arial Unicode MS" pitchFamily="34" charset="-128"/>
                      <a:cs typeface="Arial Unicode MS" pitchFamily="34" charset="-128"/>
                    </a:endParaRPr>
                  </a:p>
                  <a:p>
                    <a:pPr algn="ctr" eaLnBrk="0" hangingPunct="0"/>
                    <a:r>
                      <a:rPr lang="en-GB" sz="800" b="0" dirty="0">
                        <a:latin typeface="Arial" charset="0"/>
                        <a:cs typeface="Arial" charset="0"/>
                      </a:rPr>
                      <a:t>Extended impact on </a:t>
                    </a:r>
                    <a:r>
                      <a:rPr lang="en-GB" sz="800" b="0" dirty="0" smtClean="0">
                        <a:latin typeface="Arial" charset="0"/>
                        <a:cs typeface="Arial" charset="0"/>
                      </a:rPr>
                      <a:t>service provision to a small </a:t>
                    </a:r>
                    <a:r>
                      <a:rPr lang="en-GB" sz="800" b="0" dirty="0">
                        <a:latin typeface="Arial" charset="0"/>
                        <a:cs typeface="Arial" charset="0"/>
                      </a:rPr>
                      <a:t>group of </a:t>
                    </a:r>
                    <a:r>
                      <a:rPr lang="en-GB" sz="800" b="0" dirty="0" smtClean="0">
                        <a:latin typeface="Arial" charset="0"/>
                        <a:cs typeface="Arial" charset="0"/>
                      </a:rPr>
                      <a:t>customers/clients</a:t>
                    </a:r>
                    <a:endParaRPr lang="en-GB" b="0" dirty="0"/>
                  </a:p>
                </p:txBody>
              </p:sp>
              <p:sp>
                <p:nvSpPr>
                  <p:cNvPr id="23675" name="Rectangle 84"/>
                  <p:cNvSpPr>
                    <a:spLocks noChangeArrowheads="1"/>
                  </p:cNvSpPr>
                  <p:nvPr/>
                </p:nvSpPr>
                <p:spPr bwMode="auto">
                  <a:xfrm>
                    <a:off x="3321" y="1806"/>
                    <a:ext cx="1107" cy="672"/>
                  </a:xfrm>
                  <a:prstGeom prst="rect">
                    <a:avLst/>
                  </a:prstGeom>
                  <a:noFill/>
                  <a:ln w="7">
                    <a:solidFill>
                      <a:srgbClr val="A0A0A0"/>
                    </a:solidFill>
                    <a:miter lim="800000"/>
                    <a:headEnd/>
                    <a:tailEnd/>
                  </a:ln>
                </p:spPr>
                <p:txBody>
                  <a:bodyPr/>
                  <a:lstStyle/>
                  <a:p>
                    <a:endParaRPr lang="en-US"/>
                  </a:p>
                </p:txBody>
              </p:sp>
            </p:grpSp>
          </p:grpSp>
          <p:grpSp>
            <p:nvGrpSpPr>
              <p:cNvPr id="23557" name="Group 85"/>
              <p:cNvGrpSpPr>
                <a:grpSpLocks/>
              </p:cNvGrpSpPr>
              <p:nvPr/>
            </p:nvGrpSpPr>
            <p:grpSpPr bwMode="auto">
              <a:xfrm>
                <a:off x="4428" y="1806"/>
                <a:ext cx="1107" cy="672"/>
                <a:chOff x="4428" y="1806"/>
                <a:chExt cx="1107" cy="672"/>
              </a:xfrm>
            </p:grpSpPr>
            <p:sp>
              <p:nvSpPr>
                <p:cNvPr id="23668" name="Rectangle 86"/>
                <p:cNvSpPr>
                  <a:spLocks noChangeArrowheads="1"/>
                </p:cNvSpPr>
                <p:nvPr/>
              </p:nvSpPr>
              <p:spPr bwMode="auto">
                <a:xfrm>
                  <a:off x="4428" y="1806"/>
                  <a:ext cx="1107" cy="672"/>
                </a:xfrm>
                <a:prstGeom prst="rect">
                  <a:avLst/>
                </a:prstGeom>
                <a:solidFill>
                  <a:srgbClr val="FFFFFF"/>
                </a:solidFill>
                <a:ln w="9525">
                  <a:noFill/>
                  <a:miter lim="800000"/>
                  <a:headEnd/>
                  <a:tailEnd/>
                </a:ln>
              </p:spPr>
              <p:txBody>
                <a:bodyPr/>
                <a:lstStyle/>
                <a:p>
                  <a:endParaRPr lang="en-US"/>
                </a:p>
              </p:txBody>
            </p:sp>
            <p:grpSp>
              <p:nvGrpSpPr>
                <p:cNvPr id="23558" name="Group 87"/>
                <p:cNvGrpSpPr>
                  <a:grpSpLocks/>
                </p:cNvGrpSpPr>
                <p:nvPr/>
              </p:nvGrpSpPr>
              <p:grpSpPr bwMode="auto">
                <a:xfrm>
                  <a:off x="4428" y="1806"/>
                  <a:ext cx="1107" cy="672"/>
                  <a:chOff x="4428" y="1806"/>
                  <a:chExt cx="1107" cy="672"/>
                </a:xfrm>
              </p:grpSpPr>
              <p:sp>
                <p:nvSpPr>
                  <p:cNvPr id="23670" name="Rectangle 88"/>
                  <p:cNvSpPr>
                    <a:spLocks noChangeArrowheads="1"/>
                  </p:cNvSpPr>
                  <p:nvPr/>
                </p:nvSpPr>
                <p:spPr bwMode="auto">
                  <a:xfrm>
                    <a:off x="4471" y="1806"/>
                    <a:ext cx="1021" cy="672"/>
                  </a:xfrm>
                  <a:prstGeom prst="rect">
                    <a:avLst/>
                  </a:prstGeom>
                  <a:solidFill>
                    <a:srgbClr val="FFFFFF"/>
                  </a:solidFill>
                  <a:ln w="9525">
                    <a:noFill/>
                    <a:miter lim="800000"/>
                    <a:headEnd/>
                    <a:tailEnd/>
                  </a:ln>
                </p:spPr>
                <p:txBody>
                  <a:bodyPr/>
                  <a:lstStyle/>
                  <a:p>
                    <a:pPr algn="ctr"/>
                    <a:r>
                      <a:rPr lang="en-GB" sz="400" b="0" dirty="0">
                        <a:latin typeface="Arial" charset="0"/>
                        <a:cs typeface="Arial" charset="0"/>
                      </a:rPr>
                      <a:t> </a:t>
                    </a:r>
                    <a:endParaRPr lang="en-GB" sz="1200" b="0" dirty="0">
                      <a:latin typeface="Arial Unicode MS" pitchFamily="34" charset="-128"/>
                      <a:ea typeface="Arial Unicode MS" pitchFamily="34" charset="-128"/>
                      <a:cs typeface="Arial Unicode MS" pitchFamily="34" charset="-128"/>
                    </a:endParaRPr>
                  </a:p>
                  <a:p>
                    <a:pPr algn="ctr" eaLnBrk="0" hangingPunct="0"/>
                    <a:r>
                      <a:rPr lang="en-GB" sz="800" b="0" dirty="0">
                        <a:latin typeface="Arial" charset="0"/>
                        <a:cs typeface="Arial" charset="0"/>
                      </a:rPr>
                      <a:t>Impact on </a:t>
                    </a:r>
                    <a:r>
                      <a:rPr lang="en-GB" sz="800" b="0" dirty="0" smtClean="0">
                        <a:latin typeface="Arial" charset="0"/>
                        <a:cs typeface="Arial" charset="0"/>
                      </a:rPr>
                      <a:t>service provision </a:t>
                    </a:r>
                    <a:r>
                      <a:rPr lang="en-GB" sz="800" b="0" dirty="0">
                        <a:latin typeface="Arial" charset="0"/>
                        <a:cs typeface="Arial" charset="0"/>
                      </a:rPr>
                      <a:t>to significant group of </a:t>
                    </a:r>
                    <a:r>
                      <a:rPr lang="en-GB" sz="800" b="0" dirty="0" smtClean="0">
                        <a:latin typeface="Arial" charset="0"/>
                        <a:cs typeface="Arial" charset="0"/>
                      </a:rPr>
                      <a:t>customers/clients</a:t>
                    </a:r>
                    <a:endParaRPr lang="en-GB" b="0" dirty="0"/>
                  </a:p>
                </p:txBody>
              </p:sp>
              <p:sp>
                <p:nvSpPr>
                  <p:cNvPr id="23671" name="Rectangle 89"/>
                  <p:cNvSpPr>
                    <a:spLocks noChangeArrowheads="1"/>
                  </p:cNvSpPr>
                  <p:nvPr/>
                </p:nvSpPr>
                <p:spPr bwMode="auto">
                  <a:xfrm>
                    <a:off x="4428" y="1806"/>
                    <a:ext cx="1107" cy="672"/>
                  </a:xfrm>
                  <a:prstGeom prst="rect">
                    <a:avLst/>
                  </a:prstGeom>
                  <a:noFill/>
                  <a:ln w="7">
                    <a:solidFill>
                      <a:srgbClr val="A0A0A0"/>
                    </a:solidFill>
                    <a:miter lim="800000"/>
                    <a:headEnd/>
                    <a:tailEnd/>
                  </a:ln>
                </p:spPr>
                <p:txBody>
                  <a:bodyPr/>
                  <a:lstStyle/>
                  <a:p>
                    <a:endParaRPr lang="en-US"/>
                  </a:p>
                </p:txBody>
              </p:sp>
            </p:grpSp>
          </p:grpSp>
          <p:grpSp>
            <p:nvGrpSpPr>
              <p:cNvPr id="23560" name="Group 90"/>
              <p:cNvGrpSpPr>
                <a:grpSpLocks/>
              </p:cNvGrpSpPr>
              <p:nvPr/>
            </p:nvGrpSpPr>
            <p:grpSpPr bwMode="auto">
              <a:xfrm>
                <a:off x="5535" y="1806"/>
                <a:ext cx="1107" cy="672"/>
                <a:chOff x="5535" y="1806"/>
                <a:chExt cx="1107" cy="672"/>
              </a:xfrm>
            </p:grpSpPr>
            <p:sp>
              <p:nvSpPr>
                <p:cNvPr id="23664" name="Rectangle 91"/>
                <p:cNvSpPr>
                  <a:spLocks noChangeArrowheads="1"/>
                </p:cNvSpPr>
                <p:nvPr/>
              </p:nvSpPr>
              <p:spPr bwMode="auto">
                <a:xfrm>
                  <a:off x="5535" y="1806"/>
                  <a:ext cx="1107" cy="672"/>
                </a:xfrm>
                <a:prstGeom prst="rect">
                  <a:avLst/>
                </a:prstGeom>
                <a:solidFill>
                  <a:srgbClr val="FFFFFF"/>
                </a:solidFill>
                <a:ln w="9525">
                  <a:noFill/>
                  <a:miter lim="800000"/>
                  <a:headEnd/>
                  <a:tailEnd/>
                </a:ln>
              </p:spPr>
              <p:txBody>
                <a:bodyPr/>
                <a:lstStyle/>
                <a:p>
                  <a:endParaRPr lang="en-US"/>
                </a:p>
              </p:txBody>
            </p:sp>
            <p:grpSp>
              <p:nvGrpSpPr>
                <p:cNvPr id="23561" name="Group 92"/>
                <p:cNvGrpSpPr>
                  <a:grpSpLocks/>
                </p:cNvGrpSpPr>
                <p:nvPr/>
              </p:nvGrpSpPr>
              <p:grpSpPr bwMode="auto">
                <a:xfrm>
                  <a:off x="5535" y="1806"/>
                  <a:ext cx="1107" cy="672"/>
                  <a:chOff x="5535" y="1806"/>
                  <a:chExt cx="1107" cy="672"/>
                </a:xfrm>
              </p:grpSpPr>
              <p:sp>
                <p:nvSpPr>
                  <p:cNvPr id="23666" name="Rectangle 93"/>
                  <p:cNvSpPr>
                    <a:spLocks noChangeArrowheads="1"/>
                  </p:cNvSpPr>
                  <p:nvPr/>
                </p:nvSpPr>
                <p:spPr bwMode="auto">
                  <a:xfrm>
                    <a:off x="5578" y="1806"/>
                    <a:ext cx="1021" cy="672"/>
                  </a:xfrm>
                  <a:prstGeom prst="rect">
                    <a:avLst/>
                  </a:prstGeom>
                  <a:solidFill>
                    <a:srgbClr val="FFFFFF"/>
                  </a:solidFill>
                  <a:ln w="9525">
                    <a:noFill/>
                    <a:miter lim="800000"/>
                    <a:headEnd/>
                    <a:tailEnd/>
                  </a:ln>
                </p:spPr>
                <p:txBody>
                  <a:bodyPr/>
                  <a:lstStyle/>
                  <a:p>
                    <a:pPr algn="ctr"/>
                    <a:r>
                      <a:rPr lang="en-GB" sz="400" b="0" dirty="0">
                        <a:latin typeface="Arial" charset="0"/>
                        <a:cs typeface="Arial" charset="0"/>
                      </a:rPr>
                      <a:t> </a:t>
                    </a:r>
                    <a:endParaRPr lang="en-GB" sz="1200" b="0" dirty="0">
                      <a:latin typeface="Arial Unicode MS" pitchFamily="34" charset="-128"/>
                      <a:ea typeface="Arial Unicode MS" pitchFamily="34" charset="-128"/>
                      <a:cs typeface="Arial Unicode MS" pitchFamily="34" charset="-128"/>
                    </a:endParaRPr>
                  </a:p>
                  <a:p>
                    <a:pPr algn="ctr" eaLnBrk="0" hangingPunct="0"/>
                    <a:r>
                      <a:rPr lang="en-GB" sz="800" b="0" dirty="0">
                        <a:latin typeface="Arial" charset="0"/>
                        <a:cs typeface="Arial" charset="0"/>
                      </a:rPr>
                      <a:t>Extended impact on </a:t>
                    </a:r>
                    <a:r>
                      <a:rPr lang="en-GB" sz="800" b="0" dirty="0" smtClean="0">
                        <a:latin typeface="Arial" charset="0"/>
                        <a:cs typeface="Arial" charset="0"/>
                      </a:rPr>
                      <a:t>service provision </a:t>
                    </a:r>
                    <a:r>
                      <a:rPr lang="en-GB" sz="800" b="0" dirty="0">
                        <a:latin typeface="Arial" charset="0"/>
                        <a:cs typeface="Arial" charset="0"/>
                      </a:rPr>
                      <a:t>to significant group of </a:t>
                    </a:r>
                    <a:r>
                      <a:rPr lang="en-GB" sz="800" b="0" dirty="0" smtClean="0">
                        <a:latin typeface="Arial" charset="0"/>
                        <a:cs typeface="Arial" charset="0"/>
                      </a:rPr>
                      <a:t>customers/clients</a:t>
                    </a:r>
                    <a:endParaRPr lang="en-GB" sz="1200" b="0" dirty="0">
                      <a:latin typeface="Arial Unicode MS" pitchFamily="34" charset="-128"/>
                      <a:ea typeface="Arial Unicode MS" pitchFamily="34" charset="-128"/>
                      <a:cs typeface="Arial Unicode MS" pitchFamily="34" charset="-128"/>
                    </a:endParaRPr>
                  </a:p>
                  <a:p>
                    <a:pPr algn="ctr" eaLnBrk="0" hangingPunct="0"/>
                    <a:endParaRPr lang="en-GB" sz="1200" b="0" dirty="0">
                      <a:latin typeface="Arial Unicode MS" pitchFamily="34" charset="-128"/>
                      <a:ea typeface="Arial Unicode MS" pitchFamily="34" charset="-128"/>
                      <a:cs typeface="Arial Unicode MS" pitchFamily="34" charset="-128"/>
                    </a:endParaRPr>
                  </a:p>
                  <a:p>
                    <a:pPr algn="ctr" eaLnBrk="0" hangingPunct="0"/>
                    <a:endParaRPr lang="en-GB" b="0" dirty="0"/>
                  </a:p>
                </p:txBody>
              </p:sp>
              <p:sp>
                <p:nvSpPr>
                  <p:cNvPr id="23667" name="Rectangle 94"/>
                  <p:cNvSpPr>
                    <a:spLocks noChangeArrowheads="1"/>
                  </p:cNvSpPr>
                  <p:nvPr/>
                </p:nvSpPr>
                <p:spPr bwMode="auto">
                  <a:xfrm>
                    <a:off x="5535" y="1806"/>
                    <a:ext cx="1107" cy="672"/>
                  </a:xfrm>
                  <a:prstGeom prst="rect">
                    <a:avLst/>
                  </a:prstGeom>
                  <a:noFill/>
                  <a:ln w="7">
                    <a:solidFill>
                      <a:srgbClr val="A0A0A0"/>
                    </a:solidFill>
                    <a:miter lim="800000"/>
                    <a:headEnd/>
                    <a:tailEnd/>
                  </a:ln>
                </p:spPr>
                <p:txBody>
                  <a:bodyPr/>
                  <a:lstStyle/>
                  <a:p>
                    <a:endParaRPr lang="en-US"/>
                  </a:p>
                </p:txBody>
              </p:sp>
            </p:grpSp>
          </p:grpSp>
        </p:grpSp>
        <p:sp>
          <p:nvSpPr>
            <p:cNvPr id="23645" name="Rectangle 95"/>
            <p:cNvSpPr>
              <a:spLocks noChangeArrowheads="1"/>
            </p:cNvSpPr>
            <p:nvPr/>
          </p:nvSpPr>
          <p:spPr bwMode="auto">
            <a:xfrm>
              <a:off x="-2" y="-2"/>
              <a:ext cx="6646" cy="2482"/>
            </a:xfrm>
            <a:prstGeom prst="rect">
              <a:avLst/>
            </a:prstGeom>
            <a:noFill/>
            <a:ln w="6350">
              <a:solidFill>
                <a:srgbClr val="A0A0A0"/>
              </a:solidFill>
              <a:miter lim="800000"/>
              <a:headEnd/>
              <a:tailEnd/>
            </a:ln>
          </p:spPr>
          <p:txBody>
            <a:bodyPr/>
            <a:lstStyle/>
            <a:p>
              <a:endParaRPr lang="en-US"/>
            </a:p>
          </p:txBody>
        </p:sp>
      </p:grpSp>
      <p:grpSp>
        <p:nvGrpSpPr>
          <p:cNvPr id="23562" name="Group 96"/>
          <p:cNvGrpSpPr>
            <a:grpSpLocks/>
          </p:cNvGrpSpPr>
          <p:nvPr/>
        </p:nvGrpSpPr>
        <p:grpSpPr bwMode="auto">
          <a:xfrm>
            <a:off x="457200" y="4652963"/>
            <a:ext cx="8458200" cy="990600"/>
            <a:chOff x="-2" y="-2"/>
            <a:chExt cx="6646" cy="973"/>
          </a:xfrm>
        </p:grpSpPr>
        <p:grpSp>
          <p:nvGrpSpPr>
            <p:cNvPr id="23563" name="Group 97"/>
            <p:cNvGrpSpPr>
              <a:grpSpLocks/>
            </p:cNvGrpSpPr>
            <p:nvPr/>
          </p:nvGrpSpPr>
          <p:grpSpPr bwMode="auto">
            <a:xfrm>
              <a:off x="0" y="0"/>
              <a:ext cx="6642" cy="969"/>
              <a:chOff x="0" y="0"/>
              <a:chExt cx="6642" cy="969"/>
            </a:xfrm>
          </p:grpSpPr>
          <p:grpSp>
            <p:nvGrpSpPr>
              <p:cNvPr id="23564" name="Group 98"/>
              <p:cNvGrpSpPr>
                <a:grpSpLocks/>
              </p:cNvGrpSpPr>
              <p:nvPr/>
            </p:nvGrpSpPr>
            <p:grpSpPr bwMode="auto">
              <a:xfrm>
                <a:off x="0" y="0"/>
                <a:ext cx="1107" cy="969"/>
                <a:chOff x="0" y="0"/>
                <a:chExt cx="1107" cy="969"/>
              </a:xfrm>
            </p:grpSpPr>
            <p:sp>
              <p:nvSpPr>
                <p:cNvPr id="23638" name="Rectangle 99"/>
                <p:cNvSpPr>
                  <a:spLocks noChangeArrowheads="1"/>
                </p:cNvSpPr>
                <p:nvPr/>
              </p:nvSpPr>
              <p:spPr bwMode="auto">
                <a:xfrm>
                  <a:off x="0" y="0"/>
                  <a:ext cx="1107" cy="969"/>
                </a:xfrm>
                <a:prstGeom prst="rect">
                  <a:avLst/>
                </a:prstGeom>
                <a:solidFill>
                  <a:srgbClr val="E6E6E6"/>
                </a:solidFill>
                <a:ln w="9525">
                  <a:noFill/>
                  <a:miter lim="800000"/>
                  <a:headEnd/>
                  <a:tailEnd/>
                </a:ln>
              </p:spPr>
              <p:txBody>
                <a:bodyPr/>
                <a:lstStyle/>
                <a:p>
                  <a:endParaRPr lang="en-US"/>
                </a:p>
              </p:txBody>
            </p:sp>
            <p:grpSp>
              <p:nvGrpSpPr>
                <p:cNvPr id="23565" name="Group 100"/>
                <p:cNvGrpSpPr>
                  <a:grpSpLocks/>
                </p:cNvGrpSpPr>
                <p:nvPr/>
              </p:nvGrpSpPr>
              <p:grpSpPr bwMode="auto">
                <a:xfrm>
                  <a:off x="0" y="0"/>
                  <a:ext cx="1107" cy="969"/>
                  <a:chOff x="0" y="0"/>
                  <a:chExt cx="1107" cy="969"/>
                </a:xfrm>
              </p:grpSpPr>
              <p:grpSp>
                <p:nvGrpSpPr>
                  <p:cNvPr id="23566" name="Group 101"/>
                  <p:cNvGrpSpPr>
                    <a:grpSpLocks/>
                  </p:cNvGrpSpPr>
                  <p:nvPr/>
                </p:nvGrpSpPr>
                <p:grpSpPr bwMode="auto">
                  <a:xfrm>
                    <a:off x="43" y="1"/>
                    <a:ext cx="1022" cy="946"/>
                    <a:chOff x="0" y="1"/>
                    <a:chExt cx="1022" cy="946"/>
                  </a:xfrm>
                </p:grpSpPr>
                <p:sp>
                  <p:nvSpPr>
                    <p:cNvPr id="23642" name="Rectangle 102"/>
                    <p:cNvSpPr>
                      <a:spLocks noChangeArrowheads="1"/>
                    </p:cNvSpPr>
                    <p:nvPr/>
                  </p:nvSpPr>
                  <p:spPr bwMode="auto">
                    <a:xfrm>
                      <a:off x="0" y="1"/>
                      <a:ext cx="1019" cy="508"/>
                    </a:xfrm>
                    <a:prstGeom prst="rect">
                      <a:avLst/>
                    </a:prstGeom>
                    <a:solidFill>
                      <a:srgbClr val="E6E6E6"/>
                    </a:solidFill>
                    <a:ln w="9525">
                      <a:noFill/>
                      <a:miter lim="800000"/>
                      <a:headEnd/>
                      <a:tailEnd/>
                    </a:ln>
                  </p:spPr>
                  <p:txBody>
                    <a:bodyPr>
                      <a:spAutoFit/>
                    </a:bodyPr>
                    <a:lstStyle/>
                    <a:p>
                      <a:pPr algn="ctr"/>
                      <a:r>
                        <a:rPr lang="en-GB" sz="400">
                          <a:latin typeface="Trebuchet MS" pitchFamily="34" charset="0"/>
                          <a:ea typeface="Arial Unicode MS" pitchFamily="34" charset="-128"/>
                          <a:cs typeface="Arial Unicode MS" pitchFamily="34" charset="-128"/>
                        </a:rPr>
                        <a:t> </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3643" name="Rectangle 103"/>
                    <p:cNvSpPr>
                      <a:spLocks noChangeArrowheads="1"/>
                    </p:cNvSpPr>
                    <p:nvPr/>
                  </p:nvSpPr>
                  <p:spPr bwMode="auto">
                    <a:xfrm>
                      <a:off x="0" y="327"/>
                      <a:ext cx="1022" cy="620"/>
                    </a:xfrm>
                    <a:prstGeom prst="rect">
                      <a:avLst/>
                    </a:prstGeom>
                    <a:solidFill>
                      <a:srgbClr val="E6E6E6"/>
                    </a:solidFill>
                    <a:ln w="9525">
                      <a:noFill/>
                      <a:miter lim="800000"/>
                      <a:headEnd/>
                      <a:tailEnd/>
                    </a:ln>
                  </p:spPr>
                  <p:txBody>
                    <a:bodyPr bIns="0">
                      <a:spAutoFit/>
                    </a:bodyPr>
                    <a:lstStyle/>
                    <a:p>
                      <a:pPr algn="ctr"/>
                      <a:r>
                        <a:rPr lang="en-GB" sz="1000" dirty="0">
                          <a:latin typeface="Trebuchet MS" pitchFamily="34" charset="0"/>
                          <a:ea typeface="Arial Unicode MS" pitchFamily="34" charset="-128"/>
                          <a:cs typeface="Arial Unicode MS" pitchFamily="34" charset="-128"/>
                        </a:rPr>
                        <a:t>Staff </a:t>
                      </a:r>
                      <a:r>
                        <a:rPr lang="en-GB" sz="1000" dirty="0" smtClean="0">
                          <a:latin typeface="Trebuchet MS" pitchFamily="34" charset="0"/>
                          <a:ea typeface="Arial Unicode MS" pitchFamily="34" charset="-128"/>
                          <a:cs typeface="Arial Unicode MS" pitchFamily="34" charset="-128"/>
                        </a:rPr>
                        <a:t>Impact</a:t>
                      </a:r>
                    </a:p>
                    <a:p>
                      <a:pPr algn="ctr"/>
                      <a:endParaRPr lang="en-GB" sz="1000" dirty="0" smtClean="0">
                        <a:latin typeface="Trebuchet MS" pitchFamily="34" charset="0"/>
                        <a:ea typeface="Arial Unicode MS" pitchFamily="34" charset="-128"/>
                        <a:cs typeface="Arial Unicode MS" pitchFamily="34" charset="-128"/>
                      </a:endParaRPr>
                    </a:p>
                    <a:p>
                      <a:pPr algn="ctr"/>
                      <a:r>
                        <a:rPr lang="en-GB" sz="800" dirty="0" smtClean="0">
                          <a:latin typeface="Trebuchet MS" pitchFamily="34" charset="0"/>
                          <a:ea typeface="Arial Unicode MS" pitchFamily="34" charset="-128"/>
                          <a:cs typeface="Arial Unicode MS" pitchFamily="34" charset="-128"/>
                        </a:rPr>
                        <a:t>(</a:t>
                      </a:r>
                      <a:r>
                        <a:rPr lang="en-GB" sz="800" dirty="0" err="1" smtClean="0">
                          <a:latin typeface="Trebuchet MS" pitchFamily="34" charset="0"/>
                          <a:ea typeface="Arial Unicode MS" pitchFamily="34" charset="-128"/>
                          <a:cs typeface="Arial Unicode MS" pitchFamily="34" charset="-128"/>
                        </a:rPr>
                        <a:t>incl</a:t>
                      </a:r>
                      <a:r>
                        <a:rPr lang="en-GB" sz="800" dirty="0" smtClean="0">
                          <a:latin typeface="Trebuchet MS" pitchFamily="34" charset="0"/>
                          <a:ea typeface="Arial Unicode MS" pitchFamily="34" charset="-128"/>
                          <a:cs typeface="Arial Unicode MS" pitchFamily="34" charset="-128"/>
                        </a:rPr>
                        <a:t> Due Regard)</a:t>
                      </a:r>
                      <a:endParaRPr lang="en-GB" sz="800" dirty="0">
                        <a:latin typeface="Trebuchet MS" pitchFamily="34" charset="0"/>
                        <a:ea typeface="Arial Unicode MS" pitchFamily="34" charset="-128"/>
                        <a:cs typeface="Arial Unicode MS" pitchFamily="34" charset="-128"/>
                      </a:endParaRPr>
                    </a:p>
                    <a:p>
                      <a:pPr algn="ctr" eaLnBrk="0" hangingPunct="0"/>
                      <a:endParaRPr lang="en-GB" sz="1000" dirty="0">
                        <a:latin typeface="Trebuchet MS" pitchFamily="34" charset="0"/>
                        <a:ea typeface="Arial Unicode MS" pitchFamily="34" charset="-128"/>
                        <a:cs typeface="Arial Unicode MS" pitchFamily="34" charset="-128"/>
                      </a:endParaRPr>
                    </a:p>
                  </p:txBody>
                </p:sp>
              </p:grpSp>
              <p:sp>
                <p:nvSpPr>
                  <p:cNvPr id="23641" name="Rectangle 104"/>
                  <p:cNvSpPr>
                    <a:spLocks noChangeArrowheads="1"/>
                  </p:cNvSpPr>
                  <p:nvPr/>
                </p:nvSpPr>
                <p:spPr bwMode="auto">
                  <a:xfrm>
                    <a:off x="0" y="0"/>
                    <a:ext cx="1107" cy="969"/>
                  </a:xfrm>
                  <a:prstGeom prst="rect">
                    <a:avLst/>
                  </a:prstGeom>
                  <a:noFill/>
                  <a:ln w="7">
                    <a:solidFill>
                      <a:srgbClr val="A0A0A0"/>
                    </a:solidFill>
                    <a:miter lim="800000"/>
                    <a:headEnd/>
                    <a:tailEnd/>
                  </a:ln>
                </p:spPr>
                <p:txBody>
                  <a:bodyPr/>
                  <a:lstStyle/>
                  <a:p>
                    <a:endParaRPr lang="en-US"/>
                  </a:p>
                </p:txBody>
              </p:sp>
            </p:grpSp>
          </p:grpSp>
          <p:grpSp>
            <p:nvGrpSpPr>
              <p:cNvPr id="23567" name="Group 105"/>
              <p:cNvGrpSpPr>
                <a:grpSpLocks/>
              </p:cNvGrpSpPr>
              <p:nvPr/>
            </p:nvGrpSpPr>
            <p:grpSpPr bwMode="auto">
              <a:xfrm>
                <a:off x="1107" y="0"/>
                <a:ext cx="1107" cy="969"/>
                <a:chOff x="1107" y="0"/>
                <a:chExt cx="1107" cy="969"/>
              </a:xfrm>
            </p:grpSpPr>
            <p:sp>
              <p:nvSpPr>
                <p:cNvPr id="23634" name="Rectangle 106"/>
                <p:cNvSpPr>
                  <a:spLocks noChangeArrowheads="1"/>
                </p:cNvSpPr>
                <p:nvPr/>
              </p:nvSpPr>
              <p:spPr bwMode="auto">
                <a:xfrm>
                  <a:off x="1107" y="0"/>
                  <a:ext cx="1107" cy="969"/>
                </a:xfrm>
                <a:prstGeom prst="rect">
                  <a:avLst/>
                </a:prstGeom>
                <a:solidFill>
                  <a:srgbClr val="FFFFFF"/>
                </a:solidFill>
                <a:ln w="9525">
                  <a:noFill/>
                  <a:miter lim="800000"/>
                  <a:headEnd/>
                  <a:tailEnd/>
                </a:ln>
              </p:spPr>
              <p:txBody>
                <a:bodyPr/>
                <a:lstStyle/>
                <a:p>
                  <a:endParaRPr lang="en-US"/>
                </a:p>
              </p:txBody>
            </p:sp>
            <p:grpSp>
              <p:nvGrpSpPr>
                <p:cNvPr id="23568" name="Group 107"/>
                <p:cNvGrpSpPr>
                  <a:grpSpLocks/>
                </p:cNvGrpSpPr>
                <p:nvPr/>
              </p:nvGrpSpPr>
              <p:grpSpPr bwMode="auto">
                <a:xfrm>
                  <a:off x="1107" y="0"/>
                  <a:ext cx="1107" cy="969"/>
                  <a:chOff x="1107" y="0"/>
                  <a:chExt cx="1107" cy="969"/>
                </a:xfrm>
              </p:grpSpPr>
              <p:sp>
                <p:nvSpPr>
                  <p:cNvPr id="23636" name="Rectangle 108"/>
                  <p:cNvSpPr>
                    <a:spLocks noChangeArrowheads="1"/>
                  </p:cNvSpPr>
                  <p:nvPr/>
                </p:nvSpPr>
                <p:spPr bwMode="auto">
                  <a:xfrm>
                    <a:off x="1150" y="0"/>
                    <a:ext cx="1021" cy="969"/>
                  </a:xfrm>
                  <a:prstGeom prst="rect">
                    <a:avLst/>
                  </a:prstGeom>
                  <a:solidFill>
                    <a:srgbClr val="FFFFFF"/>
                  </a:solidFill>
                  <a:ln w="9525">
                    <a:noFill/>
                    <a:miter lim="800000"/>
                    <a:headEnd/>
                    <a:tailEnd/>
                  </a:ln>
                </p:spPr>
                <p:txBody>
                  <a:bodyPr/>
                  <a:lstStyle/>
                  <a:p>
                    <a:pPr algn="ctr"/>
                    <a:r>
                      <a:rPr lang="en-GB" sz="400" b="0" dirty="0">
                        <a:latin typeface="Arial" charset="0"/>
                        <a:cs typeface="Arial" charset="0"/>
                      </a:rPr>
                      <a:t> </a:t>
                    </a:r>
                    <a:endParaRPr lang="en-GB" sz="1200" b="0" dirty="0">
                      <a:latin typeface="Arial Unicode MS" pitchFamily="34" charset="-128"/>
                      <a:ea typeface="Arial Unicode MS" pitchFamily="34" charset="-128"/>
                      <a:cs typeface="Arial Unicode MS" pitchFamily="34" charset="-128"/>
                    </a:endParaRPr>
                  </a:p>
                  <a:p>
                    <a:pPr algn="ctr" eaLnBrk="0" hangingPunct="0"/>
                    <a:r>
                      <a:rPr lang="en-GB" sz="800" b="0" dirty="0">
                        <a:latin typeface="Arial" charset="0"/>
                        <a:cs typeface="Arial" charset="0"/>
                      </a:rPr>
                      <a:t>Would reduce the </a:t>
                    </a:r>
                    <a:r>
                      <a:rPr lang="en-GB" sz="800" b="0" dirty="0" smtClean="0">
                        <a:latin typeface="Arial" charset="0"/>
                        <a:cs typeface="Arial" charset="0"/>
                      </a:rPr>
                      <a:t>performance/morale </a:t>
                    </a:r>
                    <a:r>
                      <a:rPr lang="en-GB" sz="800" b="0" dirty="0">
                        <a:latin typeface="Arial" charset="0"/>
                        <a:cs typeface="Arial" charset="0"/>
                      </a:rPr>
                      <a:t>of individuals for limited timescale e.g. one month or increase the likelihood of redundancy</a:t>
                    </a:r>
                    <a:endParaRPr lang="en-GB" sz="1200" b="0" dirty="0">
                      <a:latin typeface="Arial Unicode MS" pitchFamily="34" charset="-128"/>
                      <a:ea typeface="Arial Unicode MS" pitchFamily="34" charset="-128"/>
                      <a:cs typeface="Arial Unicode MS" pitchFamily="34" charset="-128"/>
                    </a:endParaRPr>
                  </a:p>
                  <a:p>
                    <a:pPr algn="ctr" eaLnBrk="0" hangingPunct="0"/>
                    <a:endParaRPr lang="en-GB" b="0" dirty="0"/>
                  </a:p>
                </p:txBody>
              </p:sp>
              <p:sp>
                <p:nvSpPr>
                  <p:cNvPr id="23637" name="Rectangle 109"/>
                  <p:cNvSpPr>
                    <a:spLocks noChangeArrowheads="1"/>
                  </p:cNvSpPr>
                  <p:nvPr/>
                </p:nvSpPr>
                <p:spPr bwMode="auto">
                  <a:xfrm>
                    <a:off x="1107" y="0"/>
                    <a:ext cx="1107" cy="969"/>
                  </a:xfrm>
                  <a:prstGeom prst="rect">
                    <a:avLst/>
                  </a:prstGeom>
                  <a:noFill/>
                  <a:ln w="7">
                    <a:solidFill>
                      <a:srgbClr val="A0A0A0"/>
                    </a:solidFill>
                    <a:miter lim="800000"/>
                    <a:headEnd/>
                    <a:tailEnd/>
                  </a:ln>
                </p:spPr>
                <p:txBody>
                  <a:bodyPr/>
                  <a:lstStyle/>
                  <a:p>
                    <a:endParaRPr lang="en-US"/>
                  </a:p>
                </p:txBody>
              </p:sp>
            </p:grpSp>
          </p:grpSp>
          <p:grpSp>
            <p:nvGrpSpPr>
              <p:cNvPr id="23569" name="Group 110"/>
              <p:cNvGrpSpPr>
                <a:grpSpLocks/>
              </p:cNvGrpSpPr>
              <p:nvPr/>
            </p:nvGrpSpPr>
            <p:grpSpPr bwMode="auto">
              <a:xfrm>
                <a:off x="2214" y="0"/>
                <a:ext cx="1107" cy="969"/>
                <a:chOff x="2214" y="0"/>
                <a:chExt cx="1107" cy="969"/>
              </a:xfrm>
            </p:grpSpPr>
            <p:sp>
              <p:nvSpPr>
                <p:cNvPr id="23630" name="Rectangle 111"/>
                <p:cNvSpPr>
                  <a:spLocks noChangeArrowheads="1"/>
                </p:cNvSpPr>
                <p:nvPr/>
              </p:nvSpPr>
              <p:spPr bwMode="auto">
                <a:xfrm>
                  <a:off x="2214" y="0"/>
                  <a:ext cx="1107" cy="969"/>
                </a:xfrm>
                <a:prstGeom prst="rect">
                  <a:avLst/>
                </a:prstGeom>
                <a:solidFill>
                  <a:srgbClr val="FFFFFF"/>
                </a:solidFill>
                <a:ln w="9525">
                  <a:noFill/>
                  <a:miter lim="800000"/>
                  <a:headEnd/>
                  <a:tailEnd/>
                </a:ln>
              </p:spPr>
              <p:txBody>
                <a:bodyPr/>
                <a:lstStyle/>
                <a:p>
                  <a:endParaRPr lang="en-US"/>
                </a:p>
              </p:txBody>
            </p:sp>
            <p:grpSp>
              <p:nvGrpSpPr>
                <p:cNvPr id="23571" name="Group 112"/>
                <p:cNvGrpSpPr>
                  <a:grpSpLocks/>
                </p:cNvGrpSpPr>
                <p:nvPr/>
              </p:nvGrpSpPr>
              <p:grpSpPr bwMode="auto">
                <a:xfrm>
                  <a:off x="2214" y="0"/>
                  <a:ext cx="1107" cy="969"/>
                  <a:chOff x="2214" y="0"/>
                  <a:chExt cx="1107" cy="969"/>
                </a:xfrm>
              </p:grpSpPr>
              <p:sp>
                <p:nvSpPr>
                  <p:cNvPr id="23632" name="Rectangle 113"/>
                  <p:cNvSpPr>
                    <a:spLocks noChangeArrowheads="1"/>
                  </p:cNvSpPr>
                  <p:nvPr/>
                </p:nvSpPr>
                <p:spPr bwMode="auto">
                  <a:xfrm>
                    <a:off x="2257" y="0"/>
                    <a:ext cx="1021" cy="969"/>
                  </a:xfrm>
                  <a:prstGeom prst="rect">
                    <a:avLst/>
                  </a:prstGeom>
                  <a:solidFill>
                    <a:srgbClr val="FFFFFF"/>
                  </a:solidFill>
                  <a:ln w="9525">
                    <a:noFill/>
                    <a:miter lim="800000"/>
                    <a:headEnd/>
                    <a:tailEnd/>
                  </a:ln>
                </p:spPr>
                <p:txBody>
                  <a:bodyPr/>
                  <a:lstStyle/>
                  <a:p>
                    <a:pPr algn="ctr"/>
                    <a:r>
                      <a:rPr lang="en-GB" sz="400" b="0">
                        <a:latin typeface="Arial" charset="0"/>
                        <a:cs typeface="Arial" charset="0"/>
                      </a:rPr>
                      <a:t> </a:t>
                    </a:r>
                    <a:endParaRPr lang="en-GB" sz="1200" b="0">
                      <a:latin typeface="Arial Unicode MS" pitchFamily="34" charset="-128"/>
                      <a:ea typeface="Arial Unicode MS" pitchFamily="34" charset="-128"/>
                      <a:cs typeface="Arial Unicode MS" pitchFamily="34" charset="-128"/>
                    </a:endParaRPr>
                  </a:p>
                  <a:p>
                    <a:pPr algn="ctr" eaLnBrk="0" hangingPunct="0"/>
                    <a:r>
                      <a:rPr lang="en-GB" sz="800" b="0">
                        <a:latin typeface="Arial" charset="0"/>
                        <a:cs typeface="Arial" charset="0"/>
                      </a:rPr>
                      <a:t>Would reduce the performance/morale of a small number of staff for limited timescale e.g. two months</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3633" name="Rectangle 114"/>
                  <p:cNvSpPr>
                    <a:spLocks noChangeArrowheads="1"/>
                  </p:cNvSpPr>
                  <p:nvPr/>
                </p:nvSpPr>
                <p:spPr bwMode="auto">
                  <a:xfrm>
                    <a:off x="2214" y="0"/>
                    <a:ext cx="1107" cy="969"/>
                  </a:xfrm>
                  <a:prstGeom prst="rect">
                    <a:avLst/>
                  </a:prstGeom>
                  <a:noFill/>
                  <a:ln w="7">
                    <a:solidFill>
                      <a:srgbClr val="A0A0A0"/>
                    </a:solidFill>
                    <a:miter lim="800000"/>
                    <a:headEnd/>
                    <a:tailEnd/>
                  </a:ln>
                </p:spPr>
                <p:txBody>
                  <a:bodyPr/>
                  <a:lstStyle/>
                  <a:p>
                    <a:endParaRPr lang="en-US"/>
                  </a:p>
                </p:txBody>
              </p:sp>
            </p:grpSp>
          </p:grpSp>
          <p:grpSp>
            <p:nvGrpSpPr>
              <p:cNvPr id="23575" name="Group 115"/>
              <p:cNvGrpSpPr>
                <a:grpSpLocks/>
              </p:cNvGrpSpPr>
              <p:nvPr/>
            </p:nvGrpSpPr>
            <p:grpSpPr bwMode="auto">
              <a:xfrm>
                <a:off x="3321" y="0"/>
                <a:ext cx="1107" cy="969"/>
                <a:chOff x="3321" y="0"/>
                <a:chExt cx="1107" cy="969"/>
              </a:xfrm>
            </p:grpSpPr>
            <p:sp>
              <p:nvSpPr>
                <p:cNvPr id="23626" name="Rectangle 116"/>
                <p:cNvSpPr>
                  <a:spLocks noChangeArrowheads="1"/>
                </p:cNvSpPr>
                <p:nvPr/>
              </p:nvSpPr>
              <p:spPr bwMode="auto">
                <a:xfrm>
                  <a:off x="3321" y="0"/>
                  <a:ext cx="1107" cy="969"/>
                </a:xfrm>
                <a:prstGeom prst="rect">
                  <a:avLst/>
                </a:prstGeom>
                <a:solidFill>
                  <a:srgbClr val="FFFFFF"/>
                </a:solidFill>
                <a:ln w="9525">
                  <a:noFill/>
                  <a:miter lim="800000"/>
                  <a:headEnd/>
                  <a:tailEnd/>
                </a:ln>
              </p:spPr>
              <p:txBody>
                <a:bodyPr/>
                <a:lstStyle/>
                <a:p>
                  <a:endParaRPr lang="en-US"/>
                </a:p>
              </p:txBody>
            </p:sp>
            <p:grpSp>
              <p:nvGrpSpPr>
                <p:cNvPr id="23579" name="Group 117"/>
                <p:cNvGrpSpPr>
                  <a:grpSpLocks/>
                </p:cNvGrpSpPr>
                <p:nvPr/>
              </p:nvGrpSpPr>
              <p:grpSpPr bwMode="auto">
                <a:xfrm>
                  <a:off x="3321" y="0"/>
                  <a:ext cx="1107" cy="969"/>
                  <a:chOff x="3321" y="0"/>
                  <a:chExt cx="1107" cy="969"/>
                </a:xfrm>
              </p:grpSpPr>
              <p:sp>
                <p:nvSpPr>
                  <p:cNvPr id="23628" name="Rectangle 118"/>
                  <p:cNvSpPr>
                    <a:spLocks noChangeArrowheads="1"/>
                  </p:cNvSpPr>
                  <p:nvPr/>
                </p:nvSpPr>
                <p:spPr bwMode="auto">
                  <a:xfrm>
                    <a:off x="3364" y="0"/>
                    <a:ext cx="1021" cy="969"/>
                  </a:xfrm>
                  <a:prstGeom prst="rect">
                    <a:avLst/>
                  </a:prstGeom>
                  <a:solidFill>
                    <a:srgbClr val="FFFFFF"/>
                  </a:solidFill>
                  <a:ln w="9525">
                    <a:noFill/>
                    <a:miter lim="800000"/>
                    <a:headEnd/>
                    <a:tailEnd/>
                  </a:ln>
                </p:spPr>
                <p:txBody>
                  <a:bodyPr/>
                  <a:lstStyle/>
                  <a:p>
                    <a:pPr algn="ctr"/>
                    <a:r>
                      <a:rPr lang="en-GB" sz="400" b="0">
                        <a:latin typeface="Arial" charset="0"/>
                        <a:cs typeface="Arial" charset="0"/>
                      </a:rPr>
                      <a:t> </a:t>
                    </a:r>
                    <a:endParaRPr lang="en-GB" sz="1200" b="0">
                      <a:latin typeface="Arial Unicode MS" pitchFamily="34" charset="-128"/>
                      <a:ea typeface="Arial Unicode MS" pitchFamily="34" charset="-128"/>
                      <a:cs typeface="Arial Unicode MS" pitchFamily="34" charset="-128"/>
                    </a:endParaRPr>
                  </a:p>
                  <a:p>
                    <a:pPr algn="ctr" eaLnBrk="0" hangingPunct="0"/>
                    <a:r>
                      <a:rPr lang="en-GB" sz="800" b="0">
                        <a:latin typeface="Arial" charset="0"/>
                        <a:cs typeface="Arial" charset="0"/>
                      </a:rPr>
                      <a:t>Would reduce the performance/morale of a number of  staff for extended timescale e.g. three months</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3629" name="Rectangle 119"/>
                  <p:cNvSpPr>
                    <a:spLocks noChangeArrowheads="1"/>
                  </p:cNvSpPr>
                  <p:nvPr/>
                </p:nvSpPr>
                <p:spPr bwMode="auto">
                  <a:xfrm>
                    <a:off x="3321" y="0"/>
                    <a:ext cx="1107" cy="969"/>
                  </a:xfrm>
                  <a:prstGeom prst="rect">
                    <a:avLst/>
                  </a:prstGeom>
                  <a:noFill/>
                  <a:ln w="7">
                    <a:solidFill>
                      <a:srgbClr val="A0A0A0"/>
                    </a:solidFill>
                    <a:miter lim="800000"/>
                    <a:headEnd/>
                    <a:tailEnd/>
                  </a:ln>
                </p:spPr>
                <p:txBody>
                  <a:bodyPr/>
                  <a:lstStyle/>
                  <a:p>
                    <a:endParaRPr lang="en-US"/>
                  </a:p>
                </p:txBody>
              </p:sp>
            </p:grpSp>
          </p:grpSp>
          <p:grpSp>
            <p:nvGrpSpPr>
              <p:cNvPr id="23583" name="Group 120"/>
              <p:cNvGrpSpPr>
                <a:grpSpLocks/>
              </p:cNvGrpSpPr>
              <p:nvPr/>
            </p:nvGrpSpPr>
            <p:grpSpPr bwMode="auto">
              <a:xfrm>
                <a:off x="4428" y="0"/>
                <a:ext cx="1107" cy="969"/>
                <a:chOff x="4428" y="0"/>
                <a:chExt cx="1107" cy="969"/>
              </a:xfrm>
            </p:grpSpPr>
            <p:sp>
              <p:nvSpPr>
                <p:cNvPr id="23622" name="Rectangle 121"/>
                <p:cNvSpPr>
                  <a:spLocks noChangeArrowheads="1"/>
                </p:cNvSpPr>
                <p:nvPr/>
              </p:nvSpPr>
              <p:spPr bwMode="auto">
                <a:xfrm>
                  <a:off x="4428" y="0"/>
                  <a:ext cx="1107" cy="969"/>
                </a:xfrm>
                <a:prstGeom prst="rect">
                  <a:avLst/>
                </a:prstGeom>
                <a:solidFill>
                  <a:srgbClr val="FFFFFF"/>
                </a:solidFill>
                <a:ln w="9525">
                  <a:noFill/>
                  <a:miter lim="800000"/>
                  <a:headEnd/>
                  <a:tailEnd/>
                </a:ln>
              </p:spPr>
              <p:txBody>
                <a:bodyPr/>
                <a:lstStyle/>
                <a:p>
                  <a:endParaRPr lang="en-US"/>
                </a:p>
              </p:txBody>
            </p:sp>
            <p:grpSp>
              <p:nvGrpSpPr>
                <p:cNvPr id="23587" name="Group 122"/>
                <p:cNvGrpSpPr>
                  <a:grpSpLocks/>
                </p:cNvGrpSpPr>
                <p:nvPr/>
              </p:nvGrpSpPr>
              <p:grpSpPr bwMode="auto">
                <a:xfrm>
                  <a:off x="4428" y="0"/>
                  <a:ext cx="1107" cy="969"/>
                  <a:chOff x="4428" y="0"/>
                  <a:chExt cx="1107" cy="969"/>
                </a:xfrm>
              </p:grpSpPr>
              <p:sp>
                <p:nvSpPr>
                  <p:cNvPr id="23624" name="Rectangle 123"/>
                  <p:cNvSpPr>
                    <a:spLocks noChangeArrowheads="1"/>
                  </p:cNvSpPr>
                  <p:nvPr/>
                </p:nvSpPr>
                <p:spPr bwMode="auto">
                  <a:xfrm>
                    <a:off x="4471" y="0"/>
                    <a:ext cx="1021" cy="969"/>
                  </a:xfrm>
                  <a:prstGeom prst="rect">
                    <a:avLst/>
                  </a:prstGeom>
                  <a:solidFill>
                    <a:srgbClr val="FFFFFF"/>
                  </a:solidFill>
                  <a:ln w="9525">
                    <a:noFill/>
                    <a:miter lim="800000"/>
                    <a:headEnd/>
                    <a:tailEnd/>
                  </a:ln>
                </p:spPr>
                <p:txBody>
                  <a:bodyPr/>
                  <a:lstStyle/>
                  <a:p>
                    <a:pPr algn="ctr"/>
                    <a:r>
                      <a:rPr lang="en-GB" sz="400" b="0" dirty="0">
                        <a:latin typeface="Arial" charset="0"/>
                        <a:cs typeface="Arial" charset="0"/>
                      </a:rPr>
                      <a:t> </a:t>
                    </a:r>
                    <a:endParaRPr lang="en-GB" sz="1200" b="0" dirty="0">
                      <a:latin typeface="Arial Unicode MS" pitchFamily="34" charset="-128"/>
                      <a:ea typeface="Arial Unicode MS" pitchFamily="34" charset="-128"/>
                      <a:cs typeface="Arial Unicode MS" pitchFamily="34" charset="-128"/>
                    </a:endParaRPr>
                  </a:p>
                  <a:p>
                    <a:pPr algn="ctr" eaLnBrk="0" hangingPunct="0"/>
                    <a:r>
                      <a:rPr lang="en-GB" sz="800" b="0" dirty="0">
                        <a:latin typeface="Arial" charset="0"/>
                        <a:cs typeface="Arial" charset="0"/>
                      </a:rPr>
                      <a:t>Would significantly reduce the performance/morale across the </a:t>
                    </a:r>
                    <a:r>
                      <a:rPr lang="en-GB" sz="800" b="0" dirty="0" smtClean="0">
                        <a:latin typeface="Arial" charset="0"/>
                        <a:cs typeface="Arial" charset="0"/>
                      </a:rPr>
                      <a:t>authority and </a:t>
                    </a:r>
                    <a:r>
                      <a:rPr lang="en-GB" sz="800" b="0" dirty="0">
                        <a:latin typeface="Arial" charset="0"/>
                        <a:cs typeface="Arial" charset="0"/>
                      </a:rPr>
                      <a:t>result in localised industrial action</a:t>
                    </a:r>
                    <a:endParaRPr lang="en-GB" sz="1200" b="0" dirty="0">
                      <a:latin typeface="Arial Unicode MS" pitchFamily="34" charset="-128"/>
                      <a:ea typeface="Arial Unicode MS" pitchFamily="34" charset="-128"/>
                      <a:cs typeface="Arial Unicode MS" pitchFamily="34" charset="-128"/>
                    </a:endParaRPr>
                  </a:p>
                  <a:p>
                    <a:pPr algn="ctr" eaLnBrk="0" hangingPunct="0"/>
                    <a:endParaRPr lang="en-GB" b="0" dirty="0"/>
                  </a:p>
                </p:txBody>
              </p:sp>
              <p:sp>
                <p:nvSpPr>
                  <p:cNvPr id="23625" name="Rectangle 124"/>
                  <p:cNvSpPr>
                    <a:spLocks noChangeArrowheads="1"/>
                  </p:cNvSpPr>
                  <p:nvPr/>
                </p:nvSpPr>
                <p:spPr bwMode="auto">
                  <a:xfrm>
                    <a:off x="4428" y="0"/>
                    <a:ext cx="1107" cy="969"/>
                  </a:xfrm>
                  <a:prstGeom prst="rect">
                    <a:avLst/>
                  </a:prstGeom>
                  <a:noFill/>
                  <a:ln w="7">
                    <a:solidFill>
                      <a:srgbClr val="A0A0A0"/>
                    </a:solidFill>
                    <a:miter lim="800000"/>
                    <a:headEnd/>
                    <a:tailEnd/>
                  </a:ln>
                </p:spPr>
                <p:txBody>
                  <a:bodyPr/>
                  <a:lstStyle/>
                  <a:p>
                    <a:endParaRPr lang="en-US"/>
                  </a:p>
                </p:txBody>
              </p:sp>
            </p:grpSp>
          </p:grpSp>
          <p:grpSp>
            <p:nvGrpSpPr>
              <p:cNvPr id="23591" name="Group 125"/>
              <p:cNvGrpSpPr>
                <a:grpSpLocks/>
              </p:cNvGrpSpPr>
              <p:nvPr/>
            </p:nvGrpSpPr>
            <p:grpSpPr bwMode="auto">
              <a:xfrm>
                <a:off x="5535" y="0"/>
                <a:ext cx="1107" cy="969"/>
                <a:chOff x="5535" y="0"/>
                <a:chExt cx="1107" cy="969"/>
              </a:xfrm>
            </p:grpSpPr>
            <p:sp>
              <p:nvSpPr>
                <p:cNvPr id="23618" name="Rectangle 126"/>
                <p:cNvSpPr>
                  <a:spLocks noChangeArrowheads="1"/>
                </p:cNvSpPr>
                <p:nvPr/>
              </p:nvSpPr>
              <p:spPr bwMode="auto">
                <a:xfrm>
                  <a:off x="5535" y="0"/>
                  <a:ext cx="1107" cy="969"/>
                </a:xfrm>
                <a:prstGeom prst="rect">
                  <a:avLst/>
                </a:prstGeom>
                <a:solidFill>
                  <a:srgbClr val="FFFFFF"/>
                </a:solidFill>
                <a:ln w="9525">
                  <a:noFill/>
                  <a:miter lim="800000"/>
                  <a:headEnd/>
                  <a:tailEnd/>
                </a:ln>
              </p:spPr>
              <p:txBody>
                <a:bodyPr/>
                <a:lstStyle/>
                <a:p>
                  <a:endParaRPr lang="en-US"/>
                </a:p>
              </p:txBody>
            </p:sp>
            <p:grpSp>
              <p:nvGrpSpPr>
                <p:cNvPr id="23595" name="Group 127"/>
                <p:cNvGrpSpPr>
                  <a:grpSpLocks/>
                </p:cNvGrpSpPr>
                <p:nvPr/>
              </p:nvGrpSpPr>
              <p:grpSpPr bwMode="auto">
                <a:xfrm>
                  <a:off x="5535" y="0"/>
                  <a:ext cx="1107" cy="969"/>
                  <a:chOff x="5535" y="0"/>
                  <a:chExt cx="1107" cy="969"/>
                </a:xfrm>
              </p:grpSpPr>
              <p:sp>
                <p:nvSpPr>
                  <p:cNvPr id="23620" name="Rectangle 128"/>
                  <p:cNvSpPr>
                    <a:spLocks noChangeArrowheads="1"/>
                  </p:cNvSpPr>
                  <p:nvPr/>
                </p:nvSpPr>
                <p:spPr bwMode="auto">
                  <a:xfrm>
                    <a:off x="5578" y="0"/>
                    <a:ext cx="1021" cy="969"/>
                  </a:xfrm>
                  <a:prstGeom prst="rect">
                    <a:avLst/>
                  </a:prstGeom>
                  <a:solidFill>
                    <a:srgbClr val="FFFFFF"/>
                  </a:solidFill>
                  <a:ln w="9525">
                    <a:noFill/>
                    <a:miter lim="800000"/>
                    <a:headEnd/>
                    <a:tailEnd/>
                  </a:ln>
                </p:spPr>
                <p:txBody>
                  <a:bodyPr/>
                  <a:lstStyle/>
                  <a:p>
                    <a:pPr algn="ctr"/>
                    <a:r>
                      <a:rPr lang="en-GB" sz="400" b="0" dirty="0">
                        <a:latin typeface="Arial" charset="0"/>
                        <a:cs typeface="Arial" charset="0"/>
                      </a:rPr>
                      <a:t> </a:t>
                    </a:r>
                    <a:endParaRPr lang="en-GB" sz="1200" b="0" dirty="0">
                      <a:latin typeface="Arial Unicode MS" pitchFamily="34" charset="-128"/>
                      <a:ea typeface="Arial Unicode MS" pitchFamily="34" charset="-128"/>
                      <a:cs typeface="Arial Unicode MS" pitchFamily="34" charset="-128"/>
                    </a:endParaRPr>
                  </a:p>
                  <a:p>
                    <a:pPr algn="ctr" eaLnBrk="0" hangingPunct="0"/>
                    <a:r>
                      <a:rPr lang="en-GB" sz="800" b="0" dirty="0">
                        <a:latin typeface="Arial" charset="0"/>
                        <a:cs typeface="Arial" charset="0"/>
                      </a:rPr>
                      <a:t>Would significantly reduce the performance/morale across the </a:t>
                    </a:r>
                    <a:r>
                      <a:rPr lang="en-GB" sz="800" b="0" dirty="0" smtClean="0">
                        <a:latin typeface="Arial" charset="0"/>
                        <a:cs typeface="Arial" charset="0"/>
                      </a:rPr>
                      <a:t>authority </a:t>
                    </a:r>
                    <a:r>
                      <a:rPr lang="en-GB" sz="800" b="0" dirty="0">
                        <a:latin typeface="Arial" charset="0"/>
                        <a:cs typeface="Arial" charset="0"/>
                      </a:rPr>
                      <a:t>and result in extended industrial action</a:t>
                    </a:r>
                    <a:endParaRPr lang="en-GB" sz="1200" b="0" dirty="0">
                      <a:latin typeface="Arial Unicode MS" pitchFamily="34" charset="-128"/>
                      <a:ea typeface="Arial Unicode MS" pitchFamily="34" charset="-128"/>
                      <a:cs typeface="Arial Unicode MS" pitchFamily="34" charset="-128"/>
                    </a:endParaRPr>
                  </a:p>
                  <a:p>
                    <a:pPr algn="ctr" eaLnBrk="0" hangingPunct="0"/>
                    <a:endParaRPr lang="en-GB" b="0" dirty="0"/>
                  </a:p>
                </p:txBody>
              </p:sp>
              <p:sp>
                <p:nvSpPr>
                  <p:cNvPr id="23621" name="Rectangle 129"/>
                  <p:cNvSpPr>
                    <a:spLocks noChangeArrowheads="1"/>
                  </p:cNvSpPr>
                  <p:nvPr/>
                </p:nvSpPr>
                <p:spPr bwMode="auto">
                  <a:xfrm>
                    <a:off x="5535" y="0"/>
                    <a:ext cx="1107" cy="969"/>
                  </a:xfrm>
                  <a:prstGeom prst="rect">
                    <a:avLst/>
                  </a:prstGeom>
                  <a:noFill/>
                  <a:ln w="7">
                    <a:solidFill>
                      <a:srgbClr val="A0A0A0"/>
                    </a:solidFill>
                    <a:miter lim="800000"/>
                    <a:headEnd/>
                    <a:tailEnd/>
                  </a:ln>
                </p:spPr>
                <p:txBody>
                  <a:bodyPr/>
                  <a:lstStyle/>
                  <a:p>
                    <a:endParaRPr lang="en-US"/>
                  </a:p>
                </p:txBody>
              </p:sp>
            </p:grpSp>
          </p:grpSp>
        </p:grpSp>
        <p:sp>
          <p:nvSpPr>
            <p:cNvPr id="23611" name="Rectangle 130"/>
            <p:cNvSpPr>
              <a:spLocks noChangeArrowheads="1"/>
            </p:cNvSpPr>
            <p:nvPr/>
          </p:nvSpPr>
          <p:spPr bwMode="auto">
            <a:xfrm>
              <a:off x="-2" y="-2"/>
              <a:ext cx="6646" cy="973"/>
            </a:xfrm>
            <a:prstGeom prst="rect">
              <a:avLst/>
            </a:prstGeom>
            <a:noFill/>
            <a:ln w="6350">
              <a:solidFill>
                <a:srgbClr val="A0A0A0"/>
              </a:solidFill>
              <a:miter lim="800000"/>
              <a:headEnd/>
              <a:tailEnd/>
            </a:ln>
          </p:spPr>
          <p:txBody>
            <a:bodyPr/>
            <a:lstStyle/>
            <a:p>
              <a:endParaRPr lang="en-US"/>
            </a:p>
          </p:txBody>
        </p:sp>
      </p:grpSp>
      <p:grpSp>
        <p:nvGrpSpPr>
          <p:cNvPr id="23599" name="Group 131"/>
          <p:cNvGrpSpPr>
            <a:grpSpLocks/>
          </p:cNvGrpSpPr>
          <p:nvPr/>
        </p:nvGrpSpPr>
        <p:grpSpPr bwMode="auto">
          <a:xfrm>
            <a:off x="1866900" y="1098550"/>
            <a:ext cx="7048500" cy="527050"/>
            <a:chOff x="-2" y="-2"/>
            <a:chExt cx="5309" cy="772"/>
          </a:xfrm>
        </p:grpSpPr>
        <p:grpSp>
          <p:nvGrpSpPr>
            <p:cNvPr id="23603" name="Group 132"/>
            <p:cNvGrpSpPr>
              <a:grpSpLocks/>
            </p:cNvGrpSpPr>
            <p:nvPr/>
          </p:nvGrpSpPr>
          <p:grpSpPr bwMode="auto">
            <a:xfrm>
              <a:off x="0" y="0"/>
              <a:ext cx="5305" cy="768"/>
              <a:chOff x="0" y="0"/>
              <a:chExt cx="5305" cy="768"/>
            </a:xfrm>
          </p:grpSpPr>
          <p:grpSp>
            <p:nvGrpSpPr>
              <p:cNvPr id="23607" name="Group 133"/>
              <p:cNvGrpSpPr>
                <a:grpSpLocks/>
              </p:cNvGrpSpPr>
              <p:nvPr/>
            </p:nvGrpSpPr>
            <p:grpSpPr bwMode="auto">
              <a:xfrm>
                <a:off x="0" y="0"/>
                <a:ext cx="1061" cy="384"/>
                <a:chOff x="0" y="0"/>
                <a:chExt cx="1061" cy="384"/>
              </a:xfrm>
            </p:grpSpPr>
            <p:sp>
              <p:nvSpPr>
                <p:cNvPr id="23606" name="Rectangle 134"/>
                <p:cNvSpPr>
                  <a:spLocks noChangeArrowheads="1"/>
                </p:cNvSpPr>
                <p:nvPr/>
              </p:nvSpPr>
              <p:spPr bwMode="auto">
                <a:xfrm>
                  <a:off x="0" y="0"/>
                  <a:ext cx="1061" cy="384"/>
                </a:xfrm>
                <a:prstGeom prst="rect">
                  <a:avLst/>
                </a:prstGeom>
                <a:solidFill>
                  <a:srgbClr val="E6E6E6"/>
                </a:solidFill>
                <a:ln w="9525">
                  <a:noFill/>
                  <a:miter lim="800000"/>
                  <a:headEnd/>
                  <a:tailEnd/>
                </a:ln>
              </p:spPr>
              <p:txBody>
                <a:bodyPr/>
                <a:lstStyle/>
                <a:p>
                  <a:endParaRPr lang="en-US"/>
                </a:p>
              </p:txBody>
            </p:sp>
            <p:grpSp>
              <p:nvGrpSpPr>
                <p:cNvPr id="23610" name="Group 135"/>
                <p:cNvGrpSpPr>
                  <a:grpSpLocks/>
                </p:cNvGrpSpPr>
                <p:nvPr/>
              </p:nvGrpSpPr>
              <p:grpSpPr bwMode="auto">
                <a:xfrm>
                  <a:off x="0" y="0"/>
                  <a:ext cx="1061" cy="384"/>
                  <a:chOff x="0" y="0"/>
                  <a:chExt cx="1061" cy="384"/>
                </a:xfrm>
              </p:grpSpPr>
              <p:sp>
                <p:nvSpPr>
                  <p:cNvPr id="23608" name="Rectangle 136"/>
                  <p:cNvSpPr>
                    <a:spLocks noChangeArrowheads="1"/>
                  </p:cNvSpPr>
                  <p:nvPr/>
                </p:nvSpPr>
                <p:spPr bwMode="auto">
                  <a:xfrm>
                    <a:off x="43" y="0"/>
                    <a:ext cx="975" cy="384"/>
                  </a:xfrm>
                  <a:prstGeom prst="rect">
                    <a:avLst/>
                  </a:prstGeom>
                  <a:solidFill>
                    <a:srgbClr val="E6E6E6"/>
                  </a:solidFill>
                  <a:ln w="9525">
                    <a:noFill/>
                    <a:miter lim="800000"/>
                    <a:headEnd/>
                    <a:tailEnd/>
                  </a:ln>
                </p:spPr>
                <p:txBody>
                  <a:bodyPr/>
                  <a:lstStyle/>
                  <a:p>
                    <a:pPr algn="ctr"/>
                    <a:r>
                      <a:rPr lang="en-GB" sz="1000">
                        <a:latin typeface="Trebuchet MS" pitchFamily="34" charset="0"/>
                        <a:ea typeface="Arial Unicode MS" pitchFamily="34" charset="-128"/>
                        <a:cs typeface="Arial Unicode MS" pitchFamily="34" charset="-128"/>
                      </a:rPr>
                      <a:t>Insignificant</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3609" name="Rectangle 137"/>
                  <p:cNvSpPr>
                    <a:spLocks noChangeArrowheads="1"/>
                  </p:cNvSpPr>
                  <p:nvPr/>
                </p:nvSpPr>
                <p:spPr bwMode="auto">
                  <a:xfrm>
                    <a:off x="0" y="0"/>
                    <a:ext cx="1061" cy="384"/>
                  </a:xfrm>
                  <a:prstGeom prst="rect">
                    <a:avLst/>
                  </a:prstGeom>
                  <a:noFill/>
                  <a:ln w="7">
                    <a:solidFill>
                      <a:srgbClr val="A0A0A0"/>
                    </a:solidFill>
                    <a:miter lim="800000"/>
                    <a:headEnd/>
                    <a:tailEnd/>
                  </a:ln>
                </p:spPr>
                <p:txBody>
                  <a:bodyPr/>
                  <a:lstStyle/>
                  <a:p>
                    <a:endParaRPr lang="en-US"/>
                  </a:p>
                </p:txBody>
              </p:sp>
            </p:grpSp>
          </p:grpSp>
          <p:grpSp>
            <p:nvGrpSpPr>
              <p:cNvPr id="23612" name="Group 138"/>
              <p:cNvGrpSpPr>
                <a:grpSpLocks/>
              </p:cNvGrpSpPr>
              <p:nvPr/>
            </p:nvGrpSpPr>
            <p:grpSpPr bwMode="auto">
              <a:xfrm>
                <a:off x="1061" y="0"/>
                <a:ext cx="1061" cy="384"/>
                <a:chOff x="1061" y="0"/>
                <a:chExt cx="1061" cy="384"/>
              </a:xfrm>
            </p:grpSpPr>
            <p:sp>
              <p:nvSpPr>
                <p:cNvPr id="23602" name="Rectangle 139"/>
                <p:cNvSpPr>
                  <a:spLocks noChangeArrowheads="1"/>
                </p:cNvSpPr>
                <p:nvPr/>
              </p:nvSpPr>
              <p:spPr bwMode="auto">
                <a:xfrm>
                  <a:off x="1061" y="0"/>
                  <a:ext cx="1061" cy="384"/>
                </a:xfrm>
                <a:prstGeom prst="rect">
                  <a:avLst/>
                </a:prstGeom>
                <a:solidFill>
                  <a:srgbClr val="E6E6E6"/>
                </a:solidFill>
                <a:ln w="9525">
                  <a:noFill/>
                  <a:miter lim="800000"/>
                  <a:headEnd/>
                  <a:tailEnd/>
                </a:ln>
              </p:spPr>
              <p:txBody>
                <a:bodyPr/>
                <a:lstStyle/>
                <a:p>
                  <a:endParaRPr lang="en-US"/>
                </a:p>
              </p:txBody>
            </p:sp>
            <p:grpSp>
              <p:nvGrpSpPr>
                <p:cNvPr id="23613" name="Group 140"/>
                <p:cNvGrpSpPr>
                  <a:grpSpLocks/>
                </p:cNvGrpSpPr>
                <p:nvPr/>
              </p:nvGrpSpPr>
              <p:grpSpPr bwMode="auto">
                <a:xfrm>
                  <a:off x="1061" y="0"/>
                  <a:ext cx="1061" cy="384"/>
                  <a:chOff x="1061" y="0"/>
                  <a:chExt cx="1061" cy="384"/>
                </a:xfrm>
              </p:grpSpPr>
              <p:sp>
                <p:nvSpPr>
                  <p:cNvPr id="23604" name="Rectangle 141"/>
                  <p:cNvSpPr>
                    <a:spLocks noChangeArrowheads="1"/>
                  </p:cNvSpPr>
                  <p:nvPr/>
                </p:nvSpPr>
                <p:spPr bwMode="auto">
                  <a:xfrm>
                    <a:off x="1104" y="0"/>
                    <a:ext cx="975" cy="384"/>
                  </a:xfrm>
                  <a:prstGeom prst="rect">
                    <a:avLst/>
                  </a:prstGeom>
                  <a:solidFill>
                    <a:srgbClr val="E6E6E6"/>
                  </a:solidFill>
                  <a:ln w="9525">
                    <a:noFill/>
                    <a:miter lim="800000"/>
                    <a:headEnd/>
                    <a:tailEnd/>
                  </a:ln>
                </p:spPr>
                <p:txBody>
                  <a:bodyPr/>
                  <a:lstStyle/>
                  <a:p>
                    <a:pPr algn="ctr"/>
                    <a:r>
                      <a:rPr lang="en-GB" sz="1000">
                        <a:latin typeface="Trebuchet MS" pitchFamily="34" charset="0"/>
                        <a:ea typeface="Arial Unicode MS" pitchFamily="34" charset="-128"/>
                        <a:cs typeface="Arial Unicode MS" pitchFamily="34" charset="-128"/>
                      </a:rPr>
                      <a:t>Minor</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3605" name="Rectangle 142"/>
                  <p:cNvSpPr>
                    <a:spLocks noChangeArrowheads="1"/>
                  </p:cNvSpPr>
                  <p:nvPr/>
                </p:nvSpPr>
                <p:spPr bwMode="auto">
                  <a:xfrm>
                    <a:off x="1061" y="0"/>
                    <a:ext cx="1061" cy="384"/>
                  </a:xfrm>
                  <a:prstGeom prst="rect">
                    <a:avLst/>
                  </a:prstGeom>
                  <a:noFill/>
                  <a:ln w="7">
                    <a:solidFill>
                      <a:srgbClr val="A0A0A0"/>
                    </a:solidFill>
                    <a:miter lim="800000"/>
                    <a:headEnd/>
                    <a:tailEnd/>
                  </a:ln>
                </p:spPr>
                <p:txBody>
                  <a:bodyPr/>
                  <a:lstStyle/>
                  <a:p>
                    <a:endParaRPr lang="en-US"/>
                  </a:p>
                </p:txBody>
              </p:sp>
            </p:grpSp>
          </p:grpSp>
          <p:grpSp>
            <p:nvGrpSpPr>
              <p:cNvPr id="23614" name="Group 143"/>
              <p:cNvGrpSpPr>
                <a:grpSpLocks/>
              </p:cNvGrpSpPr>
              <p:nvPr/>
            </p:nvGrpSpPr>
            <p:grpSpPr bwMode="auto">
              <a:xfrm>
                <a:off x="2122" y="0"/>
                <a:ext cx="1061" cy="384"/>
                <a:chOff x="2122" y="0"/>
                <a:chExt cx="1061" cy="384"/>
              </a:xfrm>
            </p:grpSpPr>
            <p:sp>
              <p:nvSpPr>
                <p:cNvPr id="23598" name="Rectangle 144"/>
                <p:cNvSpPr>
                  <a:spLocks noChangeArrowheads="1"/>
                </p:cNvSpPr>
                <p:nvPr/>
              </p:nvSpPr>
              <p:spPr bwMode="auto">
                <a:xfrm>
                  <a:off x="2122" y="0"/>
                  <a:ext cx="1061" cy="384"/>
                </a:xfrm>
                <a:prstGeom prst="rect">
                  <a:avLst/>
                </a:prstGeom>
                <a:solidFill>
                  <a:srgbClr val="E6E6E6"/>
                </a:solidFill>
                <a:ln w="9525">
                  <a:noFill/>
                  <a:miter lim="800000"/>
                  <a:headEnd/>
                  <a:tailEnd/>
                </a:ln>
              </p:spPr>
              <p:txBody>
                <a:bodyPr/>
                <a:lstStyle/>
                <a:p>
                  <a:endParaRPr lang="en-US"/>
                </a:p>
              </p:txBody>
            </p:sp>
            <p:grpSp>
              <p:nvGrpSpPr>
                <p:cNvPr id="23615" name="Group 145"/>
                <p:cNvGrpSpPr>
                  <a:grpSpLocks/>
                </p:cNvGrpSpPr>
                <p:nvPr/>
              </p:nvGrpSpPr>
              <p:grpSpPr bwMode="auto">
                <a:xfrm>
                  <a:off x="2122" y="0"/>
                  <a:ext cx="1061" cy="384"/>
                  <a:chOff x="2122" y="0"/>
                  <a:chExt cx="1061" cy="384"/>
                </a:xfrm>
              </p:grpSpPr>
              <p:sp>
                <p:nvSpPr>
                  <p:cNvPr id="23600" name="Rectangle 146"/>
                  <p:cNvSpPr>
                    <a:spLocks noChangeArrowheads="1"/>
                  </p:cNvSpPr>
                  <p:nvPr/>
                </p:nvSpPr>
                <p:spPr bwMode="auto">
                  <a:xfrm>
                    <a:off x="2165" y="0"/>
                    <a:ext cx="975" cy="384"/>
                  </a:xfrm>
                  <a:prstGeom prst="rect">
                    <a:avLst/>
                  </a:prstGeom>
                  <a:solidFill>
                    <a:srgbClr val="E6E6E6"/>
                  </a:solidFill>
                  <a:ln w="9525">
                    <a:noFill/>
                    <a:miter lim="800000"/>
                    <a:headEnd/>
                    <a:tailEnd/>
                  </a:ln>
                </p:spPr>
                <p:txBody>
                  <a:bodyPr/>
                  <a:lstStyle/>
                  <a:p>
                    <a:pPr algn="ctr"/>
                    <a:r>
                      <a:rPr lang="en-GB" sz="1000">
                        <a:latin typeface="Trebuchet MS" pitchFamily="34" charset="0"/>
                        <a:ea typeface="Arial Unicode MS" pitchFamily="34" charset="-128"/>
                        <a:cs typeface="Arial Unicode MS" pitchFamily="34" charset="-128"/>
                      </a:rPr>
                      <a:t>Moderate</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3601" name="Rectangle 147"/>
                  <p:cNvSpPr>
                    <a:spLocks noChangeArrowheads="1"/>
                  </p:cNvSpPr>
                  <p:nvPr/>
                </p:nvSpPr>
                <p:spPr bwMode="auto">
                  <a:xfrm>
                    <a:off x="2122" y="0"/>
                    <a:ext cx="1061" cy="384"/>
                  </a:xfrm>
                  <a:prstGeom prst="rect">
                    <a:avLst/>
                  </a:prstGeom>
                  <a:noFill/>
                  <a:ln w="7">
                    <a:solidFill>
                      <a:srgbClr val="A0A0A0"/>
                    </a:solidFill>
                    <a:miter lim="800000"/>
                    <a:headEnd/>
                    <a:tailEnd/>
                  </a:ln>
                </p:spPr>
                <p:txBody>
                  <a:bodyPr/>
                  <a:lstStyle/>
                  <a:p>
                    <a:endParaRPr lang="en-US"/>
                  </a:p>
                </p:txBody>
              </p:sp>
            </p:grpSp>
          </p:grpSp>
          <p:grpSp>
            <p:nvGrpSpPr>
              <p:cNvPr id="23616" name="Group 148"/>
              <p:cNvGrpSpPr>
                <a:grpSpLocks/>
              </p:cNvGrpSpPr>
              <p:nvPr/>
            </p:nvGrpSpPr>
            <p:grpSpPr bwMode="auto">
              <a:xfrm>
                <a:off x="3183" y="0"/>
                <a:ext cx="1061" cy="384"/>
                <a:chOff x="3183" y="0"/>
                <a:chExt cx="1061" cy="384"/>
              </a:xfrm>
            </p:grpSpPr>
            <p:sp>
              <p:nvSpPr>
                <p:cNvPr id="23594" name="Rectangle 149"/>
                <p:cNvSpPr>
                  <a:spLocks noChangeArrowheads="1"/>
                </p:cNvSpPr>
                <p:nvPr/>
              </p:nvSpPr>
              <p:spPr bwMode="auto">
                <a:xfrm>
                  <a:off x="3183" y="0"/>
                  <a:ext cx="1061" cy="384"/>
                </a:xfrm>
                <a:prstGeom prst="rect">
                  <a:avLst/>
                </a:prstGeom>
                <a:solidFill>
                  <a:srgbClr val="E6E6E6"/>
                </a:solidFill>
                <a:ln w="9525">
                  <a:noFill/>
                  <a:miter lim="800000"/>
                  <a:headEnd/>
                  <a:tailEnd/>
                </a:ln>
              </p:spPr>
              <p:txBody>
                <a:bodyPr/>
                <a:lstStyle/>
                <a:p>
                  <a:endParaRPr lang="en-US"/>
                </a:p>
              </p:txBody>
            </p:sp>
            <p:grpSp>
              <p:nvGrpSpPr>
                <p:cNvPr id="23617" name="Group 150"/>
                <p:cNvGrpSpPr>
                  <a:grpSpLocks/>
                </p:cNvGrpSpPr>
                <p:nvPr/>
              </p:nvGrpSpPr>
              <p:grpSpPr bwMode="auto">
                <a:xfrm>
                  <a:off x="3183" y="0"/>
                  <a:ext cx="1061" cy="384"/>
                  <a:chOff x="3183" y="0"/>
                  <a:chExt cx="1061" cy="384"/>
                </a:xfrm>
              </p:grpSpPr>
              <p:sp>
                <p:nvSpPr>
                  <p:cNvPr id="23596" name="Rectangle 151"/>
                  <p:cNvSpPr>
                    <a:spLocks noChangeArrowheads="1"/>
                  </p:cNvSpPr>
                  <p:nvPr/>
                </p:nvSpPr>
                <p:spPr bwMode="auto">
                  <a:xfrm>
                    <a:off x="3226" y="0"/>
                    <a:ext cx="975" cy="384"/>
                  </a:xfrm>
                  <a:prstGeom prst="rect">
                    <a:avLst/>
                  </a:prstGeom>
                  <a:solidFill>
                    <a:srgbClr val="E6E6E6"/>
                  </a:solidFill>
                  <a:ln w="9525">
                    <a:noFill/>
                    <a:miter lim="800000"/>
                    <a:headEnd/>
                    <a:tailEnd/>
                  </a:ln>
                </p:spPr>
                <p:txBody>
                  <a:bodyPr/>
                  <a:lstStyle/>
                  <a:p>
                    <a:pPr algn="ctr"/>
                    <a:r>
                      <a:rPr lang="en-GB" sz="1000">
                        <a:latin typeface="Trebuchet MS" pitchFamily="34" charset="0"/>
                        <a:ea typeface="Arial Unicode MS" pitchFamily="34" charset="-128"/>
                        <a:cs typeface="Arial Unicode MS" pitchFamily="34" charset="-128"/>
                      </a:rPr>
                      <a:t>Major</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3597" name="Rectangle 152"/>
                  <p:cNvSpPr>
                    <a:spLocks noChangeArrowheads="1"/>
                  </p:cNvSpPr>
                  <p:nvPr/>
                </p:nvSpPr>
                <p:spPr bwMode="auto">
                  <a:xfrm>
                    <a:off x="3183" y="0"/>
                    <a:ext cx="1061" cy="384"/>
                  </a:xfrm>
                  <a:prstGeom prst="rect">
                    <a:avLst/>
                  </a:prstGeom>
                  <a:noFill/>
                  <a:ln w="7">
                    <a:solidFill>
                      <a:srgbClr val="A0A0A0"/>
                    </a:solidFill>
                    <a:miter lim="800000"/>
                    <a:headEnd/>
                    <a:tailEnd/>
                  </a:ln>
                </p:spPr>
                <p:txBody>
                  <a:bodyPr/>
                  <a:lstStyle/>
                  <a:p>
                    <a:endParaRPr lang="en-US"/>
                  </a:p>
                </p:txBody>
              </p:sp>
            </p:grpSp>
          </p:grpSp>
          <p:grpSp>
            <p:nvGrpSpPr>
              <p:cNvPr id="23619" name="Group 153"/>
              <p:cNvGrpSpPr>
                <a:grpSpLocks/>
              </p:cNvGrpSpPr>
              <p:nvPr/>
            </p:nvGrpSpPr>
            <p:grpSpPr bwMode="auto">
              <a:xfrm>
                <a:off x="4244" y="0"/>
                <a:ext cx="1061" cy="384"/>
                <a:chOff x="4244" y="0"/>
                <a:chExt cx="1061" cy="384"/>
              </a:xfrm>
            </p:grpSpPr>
            <p:sp>
              <p:nvSpPr>
                <p:cNvPr id="23590" name="Rectangle 154"/>
                <p:cNvSpPr>
                  <a:spLocks noChangeArrowheads="1"/>
                </p:cNvSpPr>
                <p:nvPr/>
              </p:nvSpPr>
              <p:spPr bwMode="auto">
                <a:xfrm>
                  <a:off x="4244" y="0"/>
                  <a:ext cx="1061" cy="384"/>
                </a:xfrm>
                <a:prstGeom prst="rect">
                  <a:avLst/>
                </a:prstGeom>
                <a:solidFill>
                  <a:srgbClr val="E6E6E6"/>
                </a:solidFill>
                <a:ln w="9525">
                  <a:noFill/>
                  <a:miter lim="800000"/>
                  <a:headEnd/>
                  <a:tailEnd/>
                </a:ln>
              </p:spPr>
              <p:txBody>
                <a:bodyPr/>
                <a:lstStyle/>
                <a:p>
                  <a:endParaRPr lang="en-US"/>
                </a:p>
              </p:txBody>
            </p:sp>
            <p:grpSp>
              <p:nvGrpSpPr>
                <p:cNvPr id="23623" name="Group 155"/>
                <p:cNvGrpSpPr>
                  <a:grpSpLocks/>
                </p:cNvGrpSpPr>
                <p:nvPr/>
              </p:nvGrpSpPr>
              <p:grpSpPr bwMode="auto">
                <a:xfrm>
                  <a:off x="4244" y="0"/>
                  <a:ext cx="1061" cy="384"/>
                  <a:chOff x="4244" y="0"/>
                  <a:chExt cx="1061" cy="384"/>
                </a:xfrm>
              </p:grpSpPr>
              <p:sp>
                <p:nvSpPr>
                  <p:cNvPr id="23592" name="Rectangle 156"/>
                  <p:cNvSpPr>
                    <a:spLocks noChangeArrowheads="1"/>
                  </p:cNvSpPr>
                  <p:nvPr/>
                </p:nvSpPr>
                <p:spPr bwMode="auto">
                  <a:xfrm>
                    <a:off x="4287" y="0"/>
                    <a:ext cx="975" cy="384"/>
                  </a:xfrm>
                  <a:prstGeom prst="rect">
                    <a:avLst/>
                  </a:prstGeom>
                  <a:solidFill>
                    <a:srgbClr val="E6E6E6"/>
                  </a:solidFill>
                  <a:ln w="9525">
                    <a:noFill/>
                    <a:miter lim="800000"/>
                    <a:headEnd/>
                    <a:tailEnd/>
                  </a:ln>
                </p:spPr>
                <p:txBody>
                  <a:bodyPr/>
                  <a:lstStyle/>
                  <a:p>
                    <a:pPr algn="ctr"/>
                    <a:r>
                      <a:rPr lang="en-GB" sz="1000">
                        <a:latin typeface="Trebuchet MS" pitchFamily="34" charset="0"/>
                        <a:ea typeface="Arial Unicode MS" pitchFamily="34" charset="-128"/>
                        <a:cs typeface="Arial Unicode MS" pitchFamily="34" charset="-128"/>
                      </a:rPr>
                      <a:t>Critical</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3593" name="Rectangle 157"/>
                  <p:cNvSpPr>
                    <a:spLocks noChangeArrowheads="1"/>
                  </p:cNvSpPr>
                  <p:nvPr/>
                </p:nvSpPr>
                <p:spPr bwMode="auto">
                  <a:xfrm>
                    <a:off x="4244" y="0"/>
                    <a:ext cx="1061" cy="384"/>
                  </a:xfrm>
                  <a:prstGeom prst="rect">
                    <a:avLst/>
                  </a:prstGeom>
                  <a:noFill/>
                  <a:ln w="7">
                    <a:solidFill>
                      <a:srgbClr val="A0A0A0"/>
                    </a:solidFill>
                    <a:miter lim="800000"/>
                    <a:headEnd/>
                    <a:tailEnd/>
                  </a:ln>
                </p:spPr>
                <p:txBody>
                  <a:bodyPr/>
                  <a:lstStyle/>
                  <a:p>
                    <a:endParaRPr lang="en-US"/>
                  </a:p>
                </p:txBody>
              </p:sp>
            </p:grpSp>
          </p:grpSp>
          <p:grpSp>
            <p:nvGrpSpPr>
              <p:cNvPr id="23627" name="Group 158"/>
              <p:cNvGrpSpPr>
                <a:grpSpLocks/>
              </p:cNvGrpSpPr>
              <p:nvPr/>
            </p:nvGrpSpPr>
            <p:grpSpPr bwMode="auto">
              <a:xfrm>
                <a:off x="0" y="384"/>
                <a:ext cx="1061" cy="384"/>
                <a:chOff x="0" y="384"/>
                <a:chExt cx="1061" cy="384"/>
              </a:xfrm>
            </p:grpSpPr>
            <p:sp>
              <p:nvSpPr>
                <p:cNvPr id="23586" name="Rectangle 159"/>
                <p:cNvSpPr>
                  <a:spLocks noChangeArrowheads="1"/>
                </p:cNvSpPr>
                <p:nvPr/>
              </p:nvSpPr>
              <p:spPr bwMode="auto">
                <a:xfrm>
                  <a:off x="0" y="384"/>
                  <a:ext cx="1061" cy="384"/>
                </a:xfrm>
                <a:prstGeom prst="rect">
                  <a:avLst/>
                </a:prstGeom>
                <a:solidFill>
                  <a:srgbClr val="F3F3F3"/>
                </a:solidFill>
                <a:ln w="9525">
                  <a:noFill/>
                  <a:miter lim="800000"/>
                  <a:headEnd/>
                  <a:tailEnd/>
                </a:ln>
              </p:spPr>
              <p:txBody>
                <a:bodyPr/>
                <a:lstStyle/>
                <a:p>
                  <a:endParaRPr lang="en-US"/>
                </a:p>
              </p:txBody>
            </p:sp>
            <p:grpSp>
              <p:nvGrpSpPr>
                <p:cNvPr id="23631" name="Group 160"/>
                <p:cNvGrpSpPr>
                  <a:grpSpLocks/>
                </p:cNvGrpSpPr>
                <p:nvPr/>
              </p:nvGrpSpPr>
              <p:grpSpPr bwMode="auto">
                <a:xfrm>
                  <a:off x="0" y="384"/>
                  <a:ext cx="1061" cy="384"/>
                  <a:chOff x="0" y="384"/>
                  <a:chExt cx="1061" cy="384"/>
                </a:xfrm>
              </p:grpSpPr>
              <p:sp>
                <p:nvSpPr>
                  <p:cNvPr id="23588" name="Rectangle 161"/>
                  <p:cNvSpPr>
                    <a:spLocks noChangeArrowheads="1"/>
                  </p:cNvSpPr>
                  <p:nvPr/>
                </p:nvSpPr>
                <p:spPr bwMode="auto">
                  <a:xfrm>
                    <a:off x="43" y="384"/>
                    <a:ext cx="975" cy="384"/>
                  </a:xfrm>
                  <a:prstGeom prst="rect">
                    <a:avLst/>
                  </a:prstGeom>
                  <a:solidFill>
                    <a:srgbClr val="F3F3F3"/>
                  </a:solidFill>
                  <a:ln w="9525">
                    <a:noFill/>
                    <a:miter lim="800000"/>
                    <a:headEnd/>
                    <a:tailEnd/>
                  </a:ln>
                </p:spPr>
                <p:txBody>
                  <a:bodyPr/>
                  <a:lstStyle/>
                  <a:p>
                    <a:pPr algn="ctr"/>
                    <a:r>
                      <a:rPr lang="en-GB" sz="1000">
                        <a:latin typeface="Trebuchet MS" pitchFamily="34" charset="0"/>
                        <a:ea typeface="Arial Unicode MS" pitchFamily="34" charset="-128"/>
                        <a:cs typeface="Arial Unicode MS" pitchFamily="34" charset="-128"/>
                      </a:rPr>
                      <a:t>1</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3589" name="Rectangle 162"/>
                  <p:cNvSpPr>
                    <a:spLocks noChangeArrowheads="1"/>
                  </p:cNvSpPr>
                  <p:nvPr/>
                </p:nvSpPr>
                <p:spPr bwMode="auto">
                  <a:xfrm>
                    <a:off x="0" y="384"/>
                    <a:ext cx="1061" cy="384"/>
                  </a:xfrm>
                  <a:prstGeom prst="rect">
                    <a:avLst/>
                  </a:prstGeom>
                  <a:noFill/>
                  <a:ln w="7">
                    <a:solidFill>
                      <a:srgbClr val="A0A0A0"/>
                    </a:solidFill>
                    <a:miter lim="800000"/>
                    <a:headEnd/>
                    <a:tailEnd/>
                  </a:ln>
                </p:spPr>
                <p:txBody>
                  <a:bodyPr/>
                  <a:lstStyle/>
                  <a:p>
                    <a:endParaRPr lang="en-US"/>
                  </a:p>
                </p:txBody>
              </p:sp>
            </p:grpSp>
          </p:grpSp>
          <p:grpSp>
            <p:nvGrpSpPr>
              <p:cNvPr id="23635" name="Group 163"/>
              <p:cNvGrpSpPr>
                <a:grpSpLocks/>
              </p:cNvGrpSpPr>
              <p:nvPr/>
            </p:nvGrpSpPr>
            <p:grpSpPr bwMode="auto">
              <a:xfrm>
                <a:off x="1061" y="384"/>
                <a:ext cx="1061" cy="384"/>
                <a:chOff x="1061" y="384"/>
                <a:chExt cx="1061" cy="384"/>
              </a:xfrm>
            </p:grpSpPr>
            <p:sp>
              <p:nvSpPr>
                <p:cNvPr id="23582" name="Rectangle 164"/>
                <p:cNvSpPr>
                  <a:spLocks noChangeArrowheads="1"/>
                </p:cNvSpPr>
                <p:nvPr/>
              </p:nvSpPr>
              <p:spPr bwMode="auto">
                <a:xfrm>
                  <a:off x="1061" y="384"/>
                  <a:ext cx="1061" cy="384"/>
                </a:xfrm>
                <a:prstGeom prst="rect">
                  <a:avLst/>
                </a:prstGeom>
                <a:solidFill>
                  <a:srgbClr val="F3F3F3"/>
                </a:solidFill>
                <a:ln w="9525">
                  <a:noFill/>
                  <a:miter lim="800000"/>
                  <a:headEnd/>
                  <a:tailEnd/>
                </a:ln>
              </p:spPr>
              <p:txBody>
                <a:bodyPr/>
                <a:lstStyle/>
                <a:p>
                  <a:endParaRPr lang="en-US"/>
                </a:p>
              </p:txBody>
            </p:sp>
            <p:grpSp>
              <p:nvGrpSpPr>
                <p:cNvPr id="23639" name="Group 165"/>
                <p:cNvGrpSpPr>
                  <a:grpSpLocks/>
                </p:cNvGrpSpPr>
                <p:nvPr/>
              </p:nvGrpSpPr>
              <p:grpSpPr bwMode="auto">
                <a:xfrm>
                  <a:off x="1061" y="384"/>
                  <a:ext cx="1061" cy="384"/>
                  <a:chOff x="1061" y="384"/>
                  <a:chExt cx="1061" cy="384"/>
                </a:xfrm>
              </p:grpSpPr>
              <p:sp>
                <p:nvSpPr>
                  <p:cNvPr id="23584" name="Rectangle 166"/>
                  <p:cNvSpPr>
                    <a:spLocks noChangeArrowheads="1"/>
                  </p:cNvSpPr>
                  <p:nvPr/>
                </p:nvSpPr>
                <p:spPr bwMode="auto">
                  <a:xfrm>
                    <a:off x="1104" y="384"/>
                    <a:ext cx="975" cy="384"/>
                  </a:xfrm>
                  <a:prstGeom prst="rect">
                    <a:avLst/>
                  </a:prstGeom>
                  <a:solidFill>
                    <a:srgbClr val="F3F3F3"/>
                  </a:solidFill>
                  <a:ln w="9525">
                    <a:noFill/>
                    <a:miter lim="800000"/>
                    <a:headEnd/>
                    <a:tailEnd/>
                  </a:ln>
                </p:spPr>
                <p:txBody>
                  <a:bodyPr/>
                  <a:lstStyle/>
                  <a:p>
                    <a:pPr algn="ctr"/>
                    <a:r>
                      <a:rPr lang="en-GB" sz="1000">
                        <a:latin typeface="Trebuchet MS" pitchFamily="34" charset="0"/>
                        <a:ea typeface="Arial Unicode MS" pitchFamily="34" charset="-128"/>
                        <a:cs typeface="Arial Unicode MS" pitchFamily="34" charset="-128"/>
                      </a:rPr>
                      <a:t>2</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3585" name="Rectangle 167"/>
                  <p:cNvSpPr>
                    <a:spLocks noChangeArrowheads="1"/>
                  </p:cNvSpPr>
                  <p:nvPr/>
                </p:nvSpPr>
                <p:spPr bwMode="auto">
                  <a:xfrm>
                    <a:off x="1061" y="384"/>
                    <a:ext cx="1061" cy="384"/>
                  </a:xfrm>
                  <a:prstGeom prst="rect">
                    <a:avLst/>
                  </a:prstGeom>
                  <a:noFill/>
                  <a:ln w="7">
                    <a:solidFill>
                      <a:srgbClr val="A0A0A0"/>
                    </a:solidFill>
                    <a:miter lim="800000"/>
                    <a:headEnd/>
                    <a:tailEnd/>
                  </a:ln>
                </p:spPr>
                <p:txBody>
                  <a:bodyPr/>
                  <a:lstStyle/>
                  <a:p>
                    <a:endParaRPr lang="en-US"/>
                  </a:p>
                </p:txBody>
              </p:sp>
            </p:grpSp>
          </p:grpSp>
          <p:grpSp>
            <p:nvGrpSpPr>
              <p:cNvPr id="23640" name="Group 168"/>
              <p:cNvGrpSpPr>
                <a:grpSpLocks/>
              </p:cNvGrpSpPr>
              <p:nvPr/>
            </p:nvGrpSpPr>
            <p:grpSpPr bwMode="auto">
              <a:xfrm>
                <a:off x="2122" y="384"/>
                <a:ext cx="1061" cy="384"/>
                <a:chOff x="2122" y="384"/>
                <a:chExt cx="1061" cy="384"/>
              </a:xfrm>
            </p:grpSpPr>
            <p:sp>
              <p:nvSpPr>
                <p:cNvPr id="23578" name="Rectangle 169"/>
                <p:cNvSpPr>
                  <a:spLocks noChangeArrowheads="1"/>
                </p:cNvSpPr>
                <p:nvPr/>
              </p:nvSpPr>
              <p:spPr bwMode="auto">
                <a:xfrm>
                  <a:off x="2122" y="384"/>
                  <a:ext cx="1061" cy="384"/>
                </a:xfrm>
                <a:prstGeom prst="rect">
                  <a:avLst/>
                </a:prstGeom>
                <a:solidFill>
                  <a:srgbClr val="F3F3F3"/>
                </a:solidFill>
                <a:ln w="9525">
                  <a:noFill/>
                  <a:miter lim="800000"/>
                  <a:headEnd/>
                  <a:tailEnd/>
                </a:ln>
              </p:spPr>
              <p:txBody>
                <a:bodyPr/>
                <a:lstStyle/>
                <a:p>
                  <a:endParaRPr lang="en-US"/>
                </a:p>
              </p:txBody>
            </p:sp>
            <p:grpSp>
              <p:nvGrpSpPr>
                <p:cNvPr id="23644" name="Group 170"/>
                <p:cNvGrpSpPr>
                  <a:grpSpLocks/>
                </p:cNvGrpSpPr>
                <p:nvPr/>
              </p:nvGrpSpPr>
              <p:grpSpPr bwMode="auto">
                <a:xfrm>
                  <a:off x="2122" y="384"/>
                  <a:ext cx="1061" cy="384"/>
                  <a:chOff x="2122" y="384"/>
                  <a:chExt cx="1061" cy="384"/>
                </a:xfrm>
              </p:grpSpPr>
              <p:sp>
                <p:nvSpPr>
                  <p:cNvPr id="23580" name="Rectangle 171"/>
                  <p:cNvSpPr>
                    <a:spLocks noChangeArrowheads="1"/>
                  </p:cNvSpPr>
                  <p:nvPr/>
                </p:nvSpPr>
                <p:spPr bwMode="auto">
                  <a:xfrm>
                    <a:off x="2165" y="384"/>
                    <a:ext cx="975" cy="384"/>
                  </a:xfrm>
                  <a:prstGeom prst="rect">
                    <a:avLst/>
                  </a:prstGeom>
                  <a:solidFill>
                    <a:srgbClr val="F3F3F3"/>
                  </a:solidFill>
                  <a:ln w="9525">
                    <a:noFill/>
                    <a:miter lim="800000"/>
                    <a:headEnd/>
                    <a:tailEnd/>
                  </a:ln>
                </p:spPr>
                <p:txBody>
                  <a:bodyPr/>
                  <a:lstStyle/>
                  <a:p>
                    <a:pPr algn="ctr"/>
                    <a:r>
                      <a:rPr lang="en-GB" sz="1000">
                        <a:latin typeface="Trebuchet MS" pitchFamily="34" charset="0"/>
                        <a:ea typeface="Arial Unicode MS" pitchFamily="34" charset="-128"/>
                        <a:cs typeface="Arial Unicode MS" pitchFamily="34" charset="-128"/>
                      </a:rPr>
                      <a:t>3</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3581" name="Rectangle 172"/>
                  <p:cNvSpPr>
                    <a:spLocks noChangeArrowheads="1"/>
                  </p:cNvSpPr>
                  <p:nvPr/>
                </p:nvSpPr>
                <p:spPr bwMode="auto">
                  <a:xfrm>
                    <a:off x="2122" y="384"/>
                    <a:ext cx="1061" cy="384"/>
                  </a:xfrm>
                  <a:prstGeom prst="rect">
                    <a:avLst/>
                  </a:prstGeom>
                  <a:noFill/>
                  <a:ln w="7">
                    <a:solidFill>
                      <a:srgbClr val="A0A0A0"/>
                    </a:solidFill>
                    <a:miter lim="800000"/>
                    <a:headEnd/>
                    <a:tailEnd/>
                  </a:ln>
                </p:spPr>
                <p:txBody>
                  <a:bodyPr/>
                  <a:lstStyle/>
                  <a:p>
                    <a:endParaRPr lang="en-US"/>
                  </a:p>
                </p:txBody>
              </p:sp>
            </p:grpSp>
          </p:grpSp>
          <p:grpSp>
            <p:nvGrpSpPr>
              <p:cNvPr id="23646" name="Group 173"/>
              <p:cNvGrpSpPr>
                <a:grpSpLocks/>
              </p:cNvGrpSpPr>
              <p:nvPr/>
            </p:nvGrpSpPr>
            <p:grpSpPr bwMode="auto">
              <a:xfrm>
                <a:off x="3183" y="384"/>
                <a:ext cx="1061" cy="384"/>
                <a:chOff x="3183" y="384"/>
                <a:chExt cx="1061" cy="384"/>
              </a:xfrm>
            </p:grpSpPr>
            <p:sp>
              <p:nvSpPr>
                <p:cNvPr id="23574" name="Rectangle 174"/>
                <p:cNvSpPr>
                  <a:spLocks noChangeArrowheads="1"/>
                </p:cNvSpPr>
                <p:nvPr/>
              </p:nvSpPr>
              <p:spPr bwMode="auto">
                <a:xfrm>
                  <a:off x="3183" y="384"/>
                  <a:ext cx="1061" cy="384"/>
                </a:xfrm>
                <a:prstGeom prst="rect">
                  <a:avLst/>
                </a:prstGeom>
                <a:solidFill>
                  <a:srgbClr val="F3F3F3"/>
                </a:solidFill>
                <a:ln w="9525">
                  <a:noFill/>
                  <a:miter lim="800000"/>
                  <a:headEnd/>
                  <a:tailEnd/>
                </a:ln>
              </p:spPr>
              <p:txBody>
                <a:bodyPr/>
                <a:lstStyle/>
                <a:p>
                  <a:endParaRPr lang="en-US"/>
                </a:p>
              </p:txBody>
            </p:sp>
            <p:grpSp>
              <p:nvGrpSpPr>
                <p:cNvPr id="23647" name="Group 175"/>
                <p:cNvGrpSpPr>
                  <a:grpSpLocks/>
                </p:cNvGrpSpPr>
                <p:nvPr/>
              </p:nvGrpSpPr>
              <p:grpSpPr bwMode="auto">
                <a:xfrm>
                  <a:off x="3183" y="384"/>
                  <a:ext cx="1061" cy="384"/>
                  <a:chOff x="3183" y="384"/>
                  <a:chExt cx="1061" cy="384"/>
                </a:xfrm>
              </p:grpSpPr>
              <p:sp>
                <p:nvSpPr>
                  <p:cNvPr id="23576" name="Rectangle 176"/>
                  <p:cNvSpPr>
                    <a:spLocks noChangeArrowheads="1"/>
                  </p:cNvSpPr>
                  <p:nvPr/>
                </p:nvSpPr>
                <p:spPr bwMode="auto">
                  <a:xfrm>
                    <a:off x="3226" y="384"/>
                    <a:ext cx="975" cy="384"/>
                  </a:xfrm>
                  <a:prstGeom prst="rect">
                    <a:avLst/>
                  </a:prstGeom>
                  <a:solidFill>
                    <a:srgbClr val="F3F3F3"/>
                  </a:solidFill>
                  <a:ln w="9525">
                    <a:noFill/>
                    <a:miter lim="800000"/>
                    <a:headEnd/>
                    <a:tailEnd/>
                  </a:ln>
                </p:spPr>
                <p:txBody>
                  <a:bodyPr/>
                  <a:lstStyle/>
                  <a:p>
                    <a:pPr algn="ctr"/>
                    <a:r>
                      <a:rPr lang="en-GB" sz="1000">
                        <a:latin typeface="Trebuchet MS" pitchFamily="34" charset="0"/>
                        <a:ea typeface="Arial Unicode MS" pitchFamily="34" charset="-128"/>
                        <a:cs typeface="Arial Unicode MS" pitchFamily="34" charset="-128"/>
                      </a:rPr>
                      <a:t>4</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3577" name="Rectangle 177"/>
                  <p:cNvSpPr>
                    <a:spLocks noChangeArrowheads="1"/>
                  </p:cNvSpPr>
                  <p:nvPr/>
                </p:nvSpPr>
                <p:spPr bwMode="auto">
                  <a:xfrm>
                    <a:off x="3183" y="384"/>
                    <a:ext cx="1061" cy="384"/>
                  </a:xfrm>
                  <a:prstGeom prst="rect">
                    <a:avLst/>
                  </a:prstGeom>
                  <a:noFill/>
                  <a:ln w="7">
                    <a:solidFill>
                      <a:srgbClr val="A0A0A0"/>
                    </a:solidFill>
                    <a:miter lim="800000"/>
                    <a:headEnd/>
                    <a:tailEnd/>
                  </a:ln>
                </p:spPr>
                <p:txBody>
                  <a:bodyPr/>
                  <a:lstStyle/>
                  <a:p>
                    <a:endParaRPr lang="en-US"/>
                  </a:p>
                </p:txBody>
              </p:sp>
            </p:grpSp>
          </p:grpSp>
          <p:grpSp>
            <p:nvGrpSpPr>
              <p:cNvPr id="23648" name="Group 178"/>
              <p:cNvGrpSpPr>
                <a:grpSpLocks/>
              </p:cNvGrpSpPr>
              <p:nvPr/>
            </p:nvGrpSpPr>
            <p:grpSpPr bwMode="auto">
              <a:xfrm>
                <a:off x="4244" y="384"/>
                <a:ext cx="1061" cy="384"/>
                <a:chOff x="4244" y="384"/>
                <a:chExt cx="1061" cy="384"/>
              </a:xfrm>
            </p:grpSpPr>
            <p:sp>
              <p:nvSpPr>
                <p:cNvPr id="23570" name="Rectangle 179"/>
                <p:cNvSpPr>
                  <a:spLocks noChangeArrowheads="1"/>
                </p:cNvSpPr>
                <p:nvPr/>
              </p:nvSpPr>
              <p:spPr bwMode="auto">
                <a:xfrm>
                  <a:off x="4244" y="384"/>
                  <a:ext cx="1061" cy="384"/>
                </a:xfrm>
                <a:prstGeom prst="rect">
                  <a:avLst/>
                </a:prstGeom>
                <a:solidFill>
                  <a:srgbClr val="F3F3F3"/>
                </a:solidFill>
                <a:ln w="9525">
                  <a:noFill/>
                  <a:miter lim="800000"/>
                  <a:headEnd/>
                  <a:tailEnd/>
                </a:ln>
              </p:spPr>
              <p:txBody>
                <a:bodyPr/>
                <a:lstStyle/>
                <a:p>
                  <a:endParaRPr lang="en-US"/>
                </a:p>
              </p:txBody>
            </p:sp>
            <p:grpSp>
              <p:nvGrpSpPr>
                <p:cNvPr id="23649" name="Group 180"/>
                <p:cNvGrpSpPr>
                  <a:grpSpLocks/>
                </p:cNvGrpSpPr>
                <p:nvPr/>
              </p:nvGrpSpPr>
              <p:grpSpPr bwMode="auto">
                <a:xfrm>
                  <a:off x="4244" y="384"/>
                  <a:ext cx="1061" cy="384"/>
                  <a:chOff x="4244" y="384"/>
                  <a:chExt cx="1061" cy="384"/>
                </a:xfrm>
              </p:grpSpPr>
              <p:sp>
                <p:nvSpPr>
                  <p:cNvPr id="23572" name="Rectangle 181"/>
                  <p:cNvSpPr>
                    <a:spLocks noChangeArrowheads="1"/>
                  </p:cNvSpPr>
                  <p:nvPr/>
                </p:nvSpPr>
                <p:spPr bwMode="auto">
                  <a:xfrm>
                    <a:off x="4287" y="384"/>
                    <a:ext cx="975" cy="384"/>
                  </a:xfrm>
                  <a:prstGeom prst="rect">
                    <a:avLst/>
                  </a:prstGeom>
                  <a:solidFill>
                    <a:srgbClr val="F3F3F3"/>
                  </a:solidFill>
                  <a:ln w="9525">
                    <a:noFill/>
                    <a:miter lim="800000"/>
                    <a:headEnd/>
                    <a:tailEnd/>
                  </a:ln>
                </p:spPr>
                <p:txBody>
                  <a:bodyPr/>
                  <a:lstStyle/>
                  <a:p>
                    <a:pPr algn="ctr"/>
                    <a:r>
                      <a:rPr lang="en-GB" sz="1000">
                        <a:latin typeface="Trebuchet MS" pitchFamily="34" charset="0"/>
                        <a:ea typeface="Arial Unicode MS" pitchFamily="34" charset="-128"/>
                        <a:cs typeface="Arial Unicode MS" pitchFamily="34" charset="-128"/>
                      </a:rPr>
                      <a:t>5</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3573" name="Rectangle 182"/>
                  <p:cNvSpPr>
                    <a:spLocks noChangeArrowheads="1"/>
                  </p:cNvSpPr>
                  <p:nvPr/>
                </p:nvSpPr>
                <p:spPr bwMode="auto">
                  <a:xfrm>
                    <a:off x="4244" y="384"/>
                    <a:ext cx="1061" cy="384"/>
                  </a:xfrm>
                  <a:prstGeom prst="rect">
                    <a:avLst/>
                  </a:prstGeom>
                  <a:noFill/>
                  <a:ln w="7">
                    <a:solidFill>
                      <a:srgbClr val="A0A0A0"/>
                    </a:solidFill>
                    <a:miter lim="800000"/>
                    <a:headEnd/>
                    <a:tailEnd/>
                  </a:ln>
                </p:spPr>
                <p:txBody>
                  <a:bodyPr/>
                  <a:lstStyle/>
                  <a:p>
                    <a:endParaRPr lang="en-US"/>
                  </a:p>
                </p:txBody>
              </p:sp>
            </p:grpSp>
          </p:grpSp>
        </p:grpSp>
        <p:sp>
          <p:nvSpPr>
            <p:cNvPr id="23559" name="Rectangle 183"/>
            <p:cNvSpPr>
              <a:spLocks noChangeArrowheads="1"/>
            </p:cNvSpPr>
            <p:nvPr/>
          </p:nvSpPr>
          <p:spPr bwMode="auto">
            <a:xfrm>
              <a:off x="-2" y="-2"/>
              <a:ext cx="5309" cy="772"/>
            </a:xfrm>
            <a:prstGeom prst="rect">
              <a:avLst/>
            </a:prstGeom>
            <a:noFill/>
            <a:ln w="6350">
              <a:solidFill>
                <a:srgbClr val="A0A0A0"/>
              </a:solidFill>
              <a:miter lim="800000"/>
              <a:headEnd/>
              <a:tailEnd/>
            </a:ln>
          </p:spPr>
          <p:txBody>
            <a:bodyPr/>
            <a:lstStyle/>
            <a:p>
              <a:endParaRPr lang="en-US"/>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smtClean="0">
                <a:solidFill>
                  <a:srgbClr val="002060"/>
                </a:solidFill>
                <a:latin typeface="Arial" pitchFamily="34" charset="0"/>
                <a:cs typeface="Arial" pitchFamily="34" charset="0"/>
              </a:rPr>
              <a:t>Where can I get further information?</a:t>
            </a:r>
            <a:endParaRPr lang="en-GB" sz="3600" b="1" dirty="0">
              <a:solidFill>
                <a:srgbClr val="002060"/>
              </a:solidFill>
              <a:latin typeface="Arial" pitchFamily="34" charset="0"/>
              <a:cs typeface="Arial" pitchFamily="34" charset="0"/>
            </a:endParaRPr>
          </a:p>
        </p:txBody>
      </p:sp>
      <p:sp>
        <p:nvSpPr>
          <p:cNvPr id="3" name="Content Placeholder 2"/>
          <p:cNvSpPr>
            <a:spLocks noGrp="1"/>
          </p:cNvSpPr>
          <p:nvPr>
            <p:ph idx="1"/>
          </p:nvPr>
        </p:nvSpPr>
        <p:spPr>
          <a:xfrm>
            <a:off x="457200" y="1371600"/>
            <a:ext cx="8229600" cy="5105400"/>
          </a:xfrm>
        </p:spPr>
        <p:txBody>
          <a:bodyPr>
            <a:normAutofit/>
          </a:bodyPr>
          <a:lstStyle/>
          <a:p>
            <a:r>
              <a:rPr lang="en-GB" sz="2400" b="1" dirty="0" smtClean="0">
                <a:latin typeface="Arial" pitchFamily="34" charset="0"/>
                <a:cs typeface="Arial" pitchFamily="34" charset="0"/>
              </a:rPr>
              <a:t>Risk Management Toolkit (also available on Staffnet)</a:t>
            </a:r>
          </a:p>
          <a:p>
            <a:endParaRPr lang="en-GB" sz="2400" dirty="0" smtClean="0">
              <a:latin typeface="Arial" pitchFamily="34" charset="0"/>
              <a:cs typeface="Arial" pitchFamily="34" charset="0"/>
            </a:endParaRPr>
          </a:p>
          <a:p>
            <a:r>
              <a:rPr lang="en-GB" sz="2400" dirty="0" smtClean="0">
                <a:latin typeface="Arial" pitchFamily="34" charset="0"/>
                <a:cs typeface="Arial" pitchFamily="34" charset="0"/>
              </a:rPr>
              <a:t>Sally Coates – Senior Risk Management Advisor</a:t>
            </a:r>
          </a:p>
          <a:p>
            <a:pPr>
              <a:buNone/>
            </a:pPr>
            <a:r>
              <a:rPr lang="en-GB" sz="2400" dirty="0" smtClean="0">
                <a:latin typeface="Arial" pitchFamily="34" charset="0"/>
                <a:cs typeface="Arial" pitchFamily="34" charset="0"/>
              </a:rPr>
              <a:t>	</a:t>
            </a:r>
            <a:r>
              <a:rPr lang="en-GB" sz="2400" dirty="0" smtClean="0">
                <a:latin typeface="Arial" pitchFamily="34" charset="0"/>
                <a:cs typeface="Arial" pitchFamily="34" charset="0"/>
                <a:sym typeface="Wingdings"/>
              </a:rPr>
              <a:t></a:t>
            </a:r>
            <a:r>
              <a:rPr lang="en-GB" sz="2400" dirty="0" smtClean="0">
                <a:latin typeface="Arial" pitchFamily="34" charset="0"/>
                <a:cs typeface="Arial" pitchFamily="34" charset="0"/>
              </a:rPr>
              <a:t>(01452 425582)</a:t>
            </a:r>
          </a:p>
          <a:p>
            <a:pPr>
              <a:buNone/>
            </a:pPr>
            <a:r>
              <a:rPr lang="en-GB" sz="2400" dirty="0" smtClean="0">
                <a:latin typeface="Arial" pitchFamily="34" charset="0"/>
                <a:cs typeface="Arial" pitchFamily="34" charset="0"/>
              </a:rPr>
              <a:t>	</a:t>
            </a:r>
            <a:r>
              <a:rPr lang="en-GB" sz="2400" dirty="0" smtClean="0">
                <a:latin typeface="Arial" pitchFamily="34" charset="0"/>
                <a:cs typeface="Arial" pitchFamily="34" charset="0"/>
                <a:sym typeface="Wingdings"/>
              </a:rPr>
              <a:t> </a:t>
            </a:r>
            <a:r>
              <a:rPr lang="en-GB" sz="2400" u="sng" dirty="0" smtClean="0">
                <a:latin typeface="Arial" pitchFamily="34" charset="0"/>
                <a:cs typeface="Arial" pitchFamily="34" charset="0"/>
                <a:hlinkClick r:id="rId2"/>
              </a:rPr>
              <a:t>sally.coates@gloucestershire.gov.uk</a:t>
            </a:r>
            <a:endParaRPr lang="en-GB" sz="2400" u="sng" dirty="0" smtClean="0">
              <a:latin typeface="Arial" pitchFamily="34" charset="0"/>
              <a:cs typeface="Arial" pitchFamily="34" charset="0"/>
            </a:endParaRPr>
          </a:p>
          <a:p>
            <a:pPr>
              <a:buNone/>
            </a:pPr>
            <a:endParaRPr lang="en-GB" dirty="0" smtClean="0">
              <a:latin typeface="Arial" pitchFamily="34" charset="0"/>
              <a:cs typeface="Arial" pitchFamily="34" charset="0"/>
            </a:endParaRPr>
          </a:p>
          <a:p>
            <a:r>
              <a:rPr lang="en-GB" sz="1800" dirty="0" smtClean="0">
                <a:latin typeface="Arial" pitchFamily="34" charset="0"/>
                <a:cs typeface="Arial" pitchFamily="34" charset="0"/>
              </a:rPr>
              <a:t>Theresa Mortimer – Chief Internal Auditor: Internal Audit, Risk Management &amp; Insurance Services</a:t>
            </a:r>
          </a:p>
          <a:p>
            <a:pPr marL="360363" indent="0">
              <a:buNone/>
            </a:pPr>
            <a:r>
              <a:rPr lang="en-GB" sz="1800" dirty="0" smtClean="0">
                <a:latin typeface="Arial" pitchFamily="34" charset="0"/>
                <a:cs typeface="Arial" pitchFamily="34" charset="0"/>
                <a:sym typeface="Wingdings"/>
              </a:rPr>
              <a:t></a:t>
            </a:r>
            <a:r>
              <a:rPr lang="en-GB" sz="1800" dirty="0" smtClean="0">
                <a:latin typeface="Arial" pitchFamily="34" charset="0"/>
                <a:cs typeface="Arial" pitchFamily="34" charset="0"/>
              </a:rPr>
              <a:t>(01452 427013)</a:t>
            </a:r>
          </a:p>
          <a:p>
            <a:pPr marL="360363" indent="0">
              <a:buNone/>
            </a:pPr>
            <a:r>
              <a:rPr lang="en-GB" sz="1800" dirty="0" smtClean="0">
                <a:latin typeface="Arial" pitchFamily="34" charset="0"/>
                <a:cs typeface="Arial" pitchFamily="34" charset="0"/>
                <a:sym typeface="Wingdings"/>
              </a:rPr>
              <a:t> </a:t>
            </a:r>
            <a:r>
              <a:rPr lang="en-GB" sz="1800" dirty="0" smtClean="0">
                <a:latin typeface="Arial" pitchFamily="34" charset="0"/>
                <a:cs typeface="Arial" pitchFamily="34" charset="0"/>
                <a:hlinkClick r:id="rId3"/>
              </a:rPr>
              <a:t>theresa.mortimer@gloucestershire.gov.uk</a:t>
            </a:r>
            <a:endParaRPr lang="en-GB" sz="1800" dirty="0" smtClean="0">
              <a:latin typeface="Arial" pitchFamily="34" charset="0"/>
              <a:cs typeface="Arial" pitchFamily="34" charset="0"/>
            </a:endParaRPr>
          </a:p>
          <a:p>
            <a:pPr marL="360363" indent="-360363"/>
            <a:r>
              <a:rPr lang="en-GB" sz="1800" dirty="0" smtClean="0">
                <a:latin typeface="Arial" pitchFamily="34" charset="0"/>
                <a:cs typeface="Arial" pitchFamily="34" charset="0"/>
              </a:rPr>
              <a:t>Paul Brown – Audit/Risk Technical Officer</a:t>
            </a:r>
          </a:p>
          <a:p>
            <a:pPr marL="360363" indent="-360363">
              <a:buNone/>
            </a:pPr>
            <a:r>
              <a:rPr lang="en-GB" sz="1800" dirty="0" smtClean="0">
                <a:latin typeface="Arial" pitchFamily="34" charset="0"/>
                <a:cs typeface="Arial" pitchFamily="34" charset="0"/>
              </a:rPr>
              <a:t>	</a:t>
            </a:r>
            <a:r>
              <a:rPr lang="en-GB" sz="1800" dirty="0" smtClean="0">
                <a:latin typeface="Arial" pitchFamily="34" charset="0"/>
                <a:cs typeface="Arial" pitchFamily="34" charset="0"/>
                <a:sym typeface="Wingdings"/>
              </a:rPr>
              <a:t></a:t>
            </a:r>
            <a:r>
              <a:rPr lang="en-GB" sz="1800" dirty="0" smtClean="0">
                <a:latin typeface="Arial" pitchFamily="34" charset="0"/>
                <a:cs typeface="Arial" pitchFamily="34" charset="0"/>
              </a:rPr>
              <a:t>(01452 425914)</a:t>
            </a:r>
          </a:p>
          <a:p>
            <a:pPr marL="360363" indent="-360363">
              <a:buNone/>
            </a:pPr>
            <a:r>
              <a:rPr lang="en-GB" sz="1800" dirty="0" smtClean="0">
                <a:latin typeface="Arial" pitchFamily="34" charset="0"/>
                <a:cs typeface="Arial" pitchFamily="34" charset="0"/>
              </a:rPr>
              <a:t>	</a:t>
            </a:r>
            <a:r>
              <a:rPr lang="en-GB" sz="1800" dirty="0" smtClean="0">
                <a:latin typeface="Arial" pitchFamily="34" charset="0"/>
                <a:cs typeface="Arial" pitchFamily="34" charset="0"/>
                <a:sym typeface="Wingdings"/>
              </a:rPr>
              <a:t> </a:t>
            </a:r>
            <a:r>
              <a:rPr lang="en-GB" sz="1800" dirty="0" smtClean="0">
                <a:latin typeface="Arial" pitchFamily="34" charset="0"/>
                <a:cs typeface="Arial" pitchFamily="34" charset="0"/>
                <a:hlinkClick r:id="rId4"/>
              </a:rPr>
              <a:t>paul.brown@gloucestershire.gov.uk</a:t>
            </a:r>
            <a:endParaRPr lang="en-GB" sz="1800" dirty="0" smtClean="0">
              <a:latin typeface="Arial" pitchFamily="34" charset="0"/>
              <a:cs typeface="Arial" pitchFamily="34" charset="0"/>
            </a:endParaRPr>
          </a:p>
          <a:p>
            <a:pPr marL="360363" indent="-360363">
              <a:buNone/>
            </a:pPr>
            <a:endParaRPr lang="en-GB" sz="2000" dirty="0" smtClean="0">
              <a:latin typeface="Arial" pitchFamily="34" charset="0"/>
              <a:cs typeface="Arial" pitchFamily="34" charset="0"/>
            </a:endParaRPr>
          </a:p>
          <a:p>
            <a:pPr marL="360363" indent="0">
              <a:buNone/>
            </a:pPr>
            <a:endParaRPr lang="en-GB" dirty="0" smtClean="0"/>
          </a:p>
          <a:p>
            <a:pPr marL="360363" indent="0">
              <a:buNone/>
            </a:pPr>
            <a:endParaRPr lang="en-GB" dirty="0" smtClean="0"/>
          </a:p>
          <a:p>
            <a:endParaRPr lang="en-GB" dirty="0" smtClean="0"/>
          </a:p>
          <a:p>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1470025"/>
          </a:xfrm>
        </p:spPr>
        <p:txBody>
          <a:bodyPr>
            <a:normAutofit/>
          </a:bodyPr>
          <a:lstStyle/>
          <a:p>
            <a:r>
              <a:rPr lang="en-GB" sz="4800" b="1" dirty="0" smtClean="0">
                <a:solidFill>
                  <a:srgbClr val="000080"/>
                </a:solidFill>
                <a:latin typeface="Arial"/>
              </a:rPr>
              <a:t>What is a Risk?</a:t>
            </a:r>
            <a:endParaRPr lang="en-GB" sz="4800" b="1" dirty="0">
              <a:solidFill>
                <a:srgbClr val="000080"/>
              </a:solidFill>
              <a:latin typeface="Arial"/>
            </a:endParaRPr>
          </a:p>
        </p:txBody>
      </p:sp>
      <p:sp>
        <p:nvSpPr>
          <p:cNvPr id="3" name="Subtitle 2"/>
          <p:cNvSpPr>
            <a:spLocks noGrp="1"/>
          </p:cNvSpPr>
          <p:nvPr>
            <p:ph type="subTitle" idx="1"/>
          </p:nvPr>
        </p:nvSpPr>
        <p:spPr>
          <a:xfrm>
            <a:off x="457200" y="2133600"/>
            <a:ext cx="8153400" cy="4114800"/>
          </a:xfrm>
        </p:spPr>
        <p:txBody>
          <a:bodyPr>
            <a:normAutofit fontScale="92500" lnSpcReduction="10000"/>
          </a:bodyPr>
          <a:lstStyle/>
          <a:p>
            <a:r>
              <a:rPr lang="en-US" b="1" dirty="0">
                <a:solidFill>
                  <a:srgbClr val="000000"/>
                </a:solidFill>
                <a:latin typeface="Arial"/>
              </a:rPr>
              <a:t>A risk is the </a:t>
            </a:r>
            <a:r>
              <a:rPr lang="en-US" b="1" dirty="0">
                <a:solidFill>
                  <a:srgbClr val="FFC823"/>
                </a:solidFill>
                <a:latin typeface="Arial"/>
              </a:rPr>
              <a:t>likelihood</a:t>
            </a:r>
            <a:r>
              <a:rPr lang="en-US" b="1" dirty="0">
                <a:solidFill>
                  <a:srgbClr val="000000"/>
                </a:solidFill>
                <a:latin typeface="Arial"/>
              </a:rPr>
              <a:t> of something happening that will have an </a:t>
            </a:r>
            <a:r>
              <a:rPr lang="en-US" b="1" dirty="0">
                <a:solidFill>
                  <a:srgbClr val="E90000"/>
                </a:solidFill>
                <a:latin typeface="Arial"/>
              </a:rPr>
              <a:t>impact</a:t>
            </a:r>
            <a:r>
              <a:rPr lang="en-US" b="1" dirty="0">
                <a:solidFill>
                  <a:srgbClr val="000000"/>
                </a:solidFill>
                <a:latin typeface="Arial"/>
              </a:rPr>
              <a:t> on the achievement of our </a:t>
            </a:r>
            <a:r>
              <a:rPr lang="en-US" b="1" dirty="0">
                <a:solidFill>
                  <a:srgbClr val="FE6407"/>
                </a:solidFill>
                <a:latin typeface="Arial"/>
              </a:rPr>
              <a:t>objectives</a:t>
            </a:r>
            <a:r>
              <a:rPr lang="en-US" b="1" dirty="0" smtClean="0">
                <a:solidFill>
                  <a:srgbClr val="000000"/>
                </a:solidFill>
                <a:latin typeface="Arial"/>
              </a:rPr>
              <a:t>.</a:t>
            </a:r>
          </a:p>
          <a:p>
            <a:endParaRPr lang="en-US" dirty="0" smtClean="0"/>
          </a:p>
          <a:p>
            <a:r>
              <a:rPr lang="en-US" b="1" dirty="0" smtClean="0">
                <a:solidFill>
                  <a:srgbClr val="000000"/>
                </a:solidFill>
                <a:latin typeface="Arial"/>
              </a:rPr>
              <a:t>Remember a risk </a:t>
            </a:r>
            <a:r>
              <a:rPr lang="en-US" b="1" dirty="0">
                <a:solidFill>
                  <a:srgbClr val="000000"/>
                </a:solidFill>
                <a:latin typeface="Arial"/>
              </a:rPr>
              <a:t>arises as much from failing to capture </a:t>
            </a:r>
            <a:r>
              <a:rPr lang="en-US" b="1" dirty="0" smtClean="0">
                <a:solidFill>
                  <a:srgbClr val="235AFF"/>
                </a:solidFill>
                <a:latin typeface="Arial"/>
              </a:rPr>
              <a:t>opportunities </a:t>
            </a:r>
            <a:r>
              <a:rPr lang="en-US" b="1" dirty="0" smtClean="0">
                <a:solidFill>
                  <a:srgbClr val="000000"/>
                </a:solidFill>
                <a:latin typeface="Arial"/>
              </a:rPr>
              <a:t>when </a:t>
            </a:r>
            <a:r>
              <a:rPr lang="en-US" b="1" dirty="0">
                <a:solidFill>
                  <a:srgbClr val="000000"/>
                </a:solidFill>
                <a:latin typeface="Arial"/>
              </a:rPr>
              <a:t>you are looking to achieve your </a:t>
            </a:r>
            <a:r>
              <a:rPr lang="en-US" b="1" dirty="0" smtClean="0">
                <a:solidFill>
                  <a:srgbClr val="235AFF"/>
                </a:solidFill>
                <a:latin typeface="Arial"/>
              </a:rPr>
              <a:t>objectives,</a:t>
            </a:r>
            <a:r>
              <a:rPr lang="en-US" b="1" dirty="0" smtClean="0">
                <a:solidFill>
                  <a:srgbClr val="000000"/>
                </a:solidFill>
                <a:latin typeface="Arial"/>
              </a:rPr>
              <a:t> </a:t>
            </a:r>
            <a:r>
              <a:rPr lang="en-US" b="1" dirty="0">
                <a:solidFill>
                  <a:srgbClr val="000000"/>
                </a:solidFill>
                <a:latin typeface="Arial"/>
              </a:rPr>
              <a:t>as it does from a </a:t>
            </a:r>
            <a:r>
              <a:rPr lang="en-US" b="1" dirty="0">
                <a:solidFill>
                  <a:srgbClr val="235AFF"/>
                </a:solidFill>
                <a:latin typeface="Arial"/>
              </a:rPr>
              <a:t>threat</a:t>
            </a:r>
            <a:r>
              <a:rPr lang="en-US" b="1" dirty="0">
                <a:solidFill>
                  <a:srgbClr val="000000"/>
                </a:solidFill>
                <a:latin typeface="Arial"/>
              </a:rPr>
              <a:t> that something bad will happen.</a:t>
            </a:r>
          </a:p>
        </p:txBody>
      </p:sp>
    </p:spTree>
    <p:extLst>
      <p:ext uri="{BB962C8B-B14F-4D97-AF65-F5344CB8AC3E}">
        <p14:creationId xmlns:p14="http://schemas.microsoft.com/office/powerpoint/2010/main" xmlns="" val="1189889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85799"/>
          </a:xfrm>
        </p:spPr>
        <p:txBody>
          <a:bodyPr>
            <a:normAutofit fontScale="90000"/>
          </a:bodyPr>
          <a:lstStyle/>
          <a:p>
            <a:r>
              <a:rPr lang="en-US" b="1" dirty="0" smtClean="0">
                <a:solidFill>
                  <a:srgbClr val="000080"/>
                </a:solidFill>
                <a:latin typeface="Arial"/>
              </a:rPr>
              <a:t>What is Risk Management?</a:t>
            </a:r>
            <a:endParaRPr lang="en-US" b="1" dirty="0">
              <a:solidFill>
                <a:srgbClr val="000080"/>
              </a:solidFill>
              <a:latin typeface="Arial"/>
            </a:endParaRPr>
          </a:p>
        </p:txBody>
      </p:sp>
      <p:sp>
        <p:nvSpPr>
          <p:cNvPr id="3" name="Subtitle 2"/>
          <p:cNvSpPr>
            <a:spLocks noGrp="1"/>
          </p:cNvSpPr>
          <p:nvPr>
            <p:ph type="subTitle" idx="1"/>
          </p:nvPr>
        </p:nvSpPr>
        <p:spPr>
          <a:xfrm>
            <a:off x="304800" y="1143000"/>
            <a:ext cx="8458200" cy="5511085"/>
          </a:xfrm>
        </p:spPr>
        <p:txBody>
          <a:bodyPr>
            <a:normAutofit/>
          </a:bodyPr>
          <a:lstStyle/>
          <a:p>
            <a:pPr marL="285750" indent="-285750" algn="l">
              <a:buFont typeface="Arial"/>
              <a:buChar char="•"/>
            </a:pPr>
            <a:r>
              <a:rPr lang="en-US" sz="2400" b="1" dirty="0" smtClean="0">
                <a:solidFill>
                  <a:srgbClr val="000000"/>
                </a:solidFill>
                <a:latin typeface="Arial"/>
              </a:rPr>
              <a:t>Risk </a:t>
            </a:r>
            <a:r>
              <a:rPr lang="en-US" sz="2400" b="1" dirty="0">
                <a:solidFill>
                  <a:srgbClr val="000000"/>
                </a:solidFill>
                <a:latin typeface="Arial"/>
              </a:rPr>
              <a:t>Management </a:t>
            </a:r>
            <a:r>
              <a:rPr lang="en-US" sz="2400" b="1" dirty="0" smtClean="0">
                <a:solidFill>
                  <a:srgbClr val="000000"/>
                </a:solidFill>
                <a:latin typeface="Arial"/>
              </a:rPr>
              <a:t>is about adopting </a:t>
            </a:r>
            <a:r>
              <a:rPr lang="en-US" sz="2400" b="1" dirty="0">
                <a:solidFill>
                  <a:srgbClr val="000000"/>
                </a:solidFill>
                <a:latin typeface="Arial"/>
              </a:rPr>
              <a:t>a planned and systematic approach to the identification, evaluation and control of those risks, which can threaten the objectives, assets, or financial wellbeing of the </a:t>
            </a:r>
            <a:r>
              <a:rPr lang="en-US" sz="2400" b="1" dirty="0" smtClean="0">
                <a:solidFill>
                  <a:srgbClr val="000000"/>
                </a:solidFill>
                <a:latin typeface="Arial"/>
              </a:rPr>
              <a:t>Council.</a:t>
            </a:r>
          </a:p>
          <a:p>
            <a:pPr marL="285750" indent="-285750" algn="l">
              <a:buFont typeface="Arial"/>
              <a:buChar char="•"/>
            </a:pPr>
            <a:r>
              <a:rPr lang="en-US" sz="2400" b="1" dirty="0" smtClean="0">
                <a:solidFill>
                  <a:srgbClr val="000000"/>
                </a:solidFill>
                <a:latin typeface="Arial"/>
              </a:rPr>
              <a:t>It </a:t>
            </a:r>
            <a:r>
              <a:rPr lang="en-US" sz="2400" b="1" dirty="0">
                <a:solidFill>
                  <a:srgbClr val="000000"/>
                </a:solidFill>
                <a:latin typeface="Arial"/>
              </a:rPr>
              <a:t>is a means of minimising the costs and disruption to the Council caused by undesired events. </a:t>
            </a:r>
            <a:r>
              <a:rPr lang="en-US" sz="2400" b="1" dirty="0">
                <a:solidFill>
                  <a:srgbClr val="235AFF"/>
                </a:solidFill>
                <a:latin typeface="Arial"/>
              </a:rPr>
              <a:t>The aim is to reduce the frequency of risk events occurring, wherever possible, and minimise the severity of their consequences if they do occur</a:t>
            </a:r>
            <a:r>
              <a:rPr lang="en-US" sz="2400" b="1" dirty="0" smtClean="0">
                <a:solidFill>
                  <a:srgbClr val="235AFF"/>
                </a:solidFill>
                <a:latin typeface="Arial"/>
              </a:rPr>
              <a:t>.</a:t>
            </a:r>
          </a:p>
          <a:p>
            <a:pPr marL="285750" indent="-285750" algn="l">
              <a:buFont typeface="Arial"/>
              <a:buChar char="•"/>
            </a:pPr>
            <a:r>
              <a:rPr lang="en-US" sz="2400" b="1" dirty="0" smtClean="0">
                <a:solidFill>
                  <a:srgbClr val="235AFF"/>
                </a:solidFill>
                <a:latin typeface="Arial"/>
              </a:rPr>
              <a:t>Risk </a:t>
            </a:r>
            <a:r>
              <a:rPr lang="en-US" sz="2400" b="1" dirty="0">
                <a:solidFill>
                  <a:srgbClr val="235AFF"/>
                </a:solidFill>
                <a:latin typeface="Arial"/>
              </a:rPr>
              <a:t>Management covers the whole spectrum of risks </a:t>
            </a:r>
            <a:r>
              <a:rPr lang="en-US" sz="2400" b="1" dirty="0">
                <a:solidFill>
                  <a:srgbClr val="000000"/>
                </a:solidFill>
                <a:latin typeface="Arial"/>
              </a:rPr>
              <a:t>and not just those associated with finance, health </a:t>
            </a:r>
            <a:r>
              <a:rPr lang="en-US" sz="2400" b="1" dirty="0" smtClean="0">
                <a:solidFill>
                  <a:srgbClr val="000000"/>
                </a:solidFill>
                <a:latin typeface="Arial"/>
              </a:rPr>
              <a:t>&amp; </a:t>
            </a:r>
            <a:r>
              <a:rPr lang="en-US" sz="2400" b="1" dirty="0">
                <a:solidFill>
                  <a:srgbClr val="000000"/>
                </a:solidFill>
                <a:latin typeface="Arial"/>
              </a:rPr>
              <a:t>safety and insurance. </a:t>
            </a:r>
            <a:endParaRPr lang="en-US" sz="2400" b="1" dirty="0" smtClean="0">
              <a:solidFill>
                <a:srgbClr val="000000"/>
              </a:solidFill>
              <a:latin typeface="Arial"/>
            </a:endParaRPr>
          </a:p>
        </p:txBody>
      </p:sp>
    </p:spTree>
    <p:extLst>
      <p:ext uri="{BB962C8B-B14F-4D97-AF65-F5344CB8AC3E}">
        <p14:creationId xmlns:p14="http://schemas.microsoft.com/office/powerpoint/2010/main" xmlns="" val="3024680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80"/>
                </a:solidFill>
                <a:latin typeface="Arial"/>
              </a:rPr>
              <a:t>What is Risk Management?</a:t>
            </a:r>
            <a:endParaRPr lang="en-GB" b="1" dirty="0"/>
          </a:p>
        </p:txBody>
      </p:sp>
      <p:sp>
        <p:nvSpPr>
          <p:cNvPr id="3" name="Content Placeholder 2"/>
          <p:cNvSpPr>
            <a:spLocks noGrp="1"/>
          </p:cNvSpPr>
          <p:nvPr>
            <p:ph idx="1"/>
          </p:nvPr>
        </p:nvSpPr>
        <p:spPr/>
        <p:txBody>
          <a:bodyPr>
            <a:normAutofit fontScale="85000" lnSpcReduction="10000"/>
          </a:bodyPr>
          <a:lstStyle/>
          <a:p>
            <a:pPr marL="285750" indent="-285750">
              <a:buFont typeface="Arial"/>
              <a:buChar char="•"/>
            </a:pPr>
            <a:r>
              <a:rPr lang="en-US" b="1" dirty="0" smtClean="0">
                <a:solidFill>
                  <a:srgbClr val="235AFF"/>
                </a:solidFill>
                <a:latin typeface="Arial"/>
              </a:rPr>
              <a:t>Risk Management is not about being ‘risk averse’ – it is about being ‘risk aware’. </a:t>
            </a:r>
            <a:r>
              <a:rPr lang="en-US" b="1" dirty="0" smtClean="0">
                <a:solidFill>
                  <a:srgbClr val="000000"/>
                </a:solidFill>
                <a:latin typeface="Arial"/>
              </a:rPr>
              <a:t>Risk is ever present and some amount of risk taking is inevitable if the Council is to achieve its objectives.</a:t>
            </a:r>
          </a:p>
          <a:p>
            <a:pPr marL="285750" indent="-285750">
              <a:buFont typeface="Arial"/>
              <a:buChar char="•"/>
            </a:pPr>
            <a:r>
              <a:rPr lang="en-US" b="1" dirty="0" smtClean="0">
                <a:solidFill>
                  <a:srgbClr val="235AFF"/>
                </a:solidFill>
                <a:latin typeface="Arial"/>
              </a:rPr>
              <a:t>Risk Management is about making the most of opportunities and about achieving objectives once those decisions have been made.</a:t>
            </a:r>
            <a:r>
              <a:rPr lang="en-US" b="1" dirty="0" smtClean="0">
                <a:solidFill>
                  <a:srgbClr val="000000"/>
                </a:solidFill>
                <a:latin typeface="Arial"/>
              </a:rPr>
              <a:t> By being ‘risk aware’ the Council is in a better position to avoid threats and take advantage of opportunities.</a:t>
            </a:r>
          </a:p>
          <a:p>
            <a:pPr>
              <a:buNone/>
            </a:pP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002060"/>
                </a:solidFill>
                <a:latin typeface="Arial" pitchFamily="34" charset="0"/>
                <a:cs typeface="Arial" pitchFamily="34" charset="0"/>
              </a:rPr>
              <a:t>What is Risk Appetite?</a:t>
            </a:r>
            <a:endParaRPr lang="en-GB" b="1" dirty="0">
              <a:solidFill>
                <a:srgbClr val="002060"/>
              </a:solidFill>
              <a:latin typeface="Arial" pitchFamily="34" charset="0"/>
              <a:cs typeface="Arial" pitchFamily="34" charset="0"/>
            </a:endParaRPr>
          </a:p>
        </p:txBody>
      </p:sp>
      <p:sp>
        <p:nvSpPr>
          <p:cNvPr id="3" name="Content Placeholder 2"/>
          <p:cNvSpPr>
            <a:spLocks noGrp="1"/>
          </p:cNvSpPr>
          <p:nvPr>
            <p:ph idx="1"/>
          </p:nvPr>
        </p:nvSpPr>
        <p:spPr/>
        <p:txBody>
          <a:bodyPr>
            <a:noAutofit/>
          </a:bodyPr>
          <a:lstStyle/>
          <a:p>
            <a:r>
              <a:rPr lang="en-GB" sz="2300" b="1" dirty="0" smtClean="0">
                <a:latin typeface="Arial" pitchFamily="34" charset="0"/>
                <a:cs typeface="Arial" pitchFamily="34" charset="0"/>
              </a:rPr>
              <a:t>Risk appetite is defined as the </a:t>
            </a:r>
            <a:r>
              <a:rPr lang="en-GB" sz="2300" b="1" dirty="0" smtClean="0">
                <a:solidFill>
                  <a:srgbClr val="0070C0"/>
                </a:solidFill>
                <a:latin typeface="Arial" pitchFamily="34" charset="0"/>
                <a:cs typeface="Arial" pitchFamily="34" charset="0"/>
              </a:rPr>
              <a:t>amount and type of risk an organisation is prepared to seek, accept or tolerate.</a:t>
            </a:r>
          </a:p>
          <a:p>
            <a:r>
              <a:rPr lang="en-GB" sz="2300" b="1" dirty="0" smtClean="0">
                <a:latin typeface="Arial" pitchFamily="34" charset="0"/>
                <a:cs typeface="Arial" pitchFamily="34" charset="0"/>
              </a:rPr>
              <a:t>It enables the Council to provide assurance to its stakeholders that it has established clear boundaries for overall risk taking to increase its rewards by accepting calculated risks within an accepted level of authority.</a:t>
            </a:r>
          </a:p>
          <a:p>
            <a:r>
              <a:rPr lang="en-GB" sz="2300" b="1" dirty="0" smtClean="0">
                <a:latin typeface="Arial" pitchFamily="34" charset="0"/>
                <a:cs typeface="Arial" pitchFamily="34" charset="0"/>
              </a:rPr>
              <a:t>The Council’s overriding attitude to risk is to operate in a culture of creativity and innovation, in which risks are identified in all areas of the business, are understood and proactively managed, rather than avoided.</a:t>
            </a:r>
            <a:r>
              <a:rPr lang="en-GB" sz="2500" dirty="0" smtClean="0">
                <a:latin typeface="Arial" pitchFamily="34" charset="0"/>
                <a:cs typeface="Arial" pitchFamily="34" charset="0"/>
              </a:rPr>
              <a:t> </a:t>
            </a:r>
            <a:endParaRPr lang="en-GB" sz="25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solidFill>
                  <a:srgbClr val="002060"/>
                </a:solidFill>
                <a:latin typeface="Arial" pitchFamily="34" charset="0"/>
                <a:cs typeface="Arial" pitchFamily="34" charset="0"/>
              </a:rPr>
              <a:t>What type of risks do we face?</a:t>
            </a:r>
            <a:endParaRPr lang="en-GB" b="1" dirty="0">
              <a:solidFill>
                <a:srgbClr val="002060"/>
              </a:solidFill>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GB" sz="2800" b="1" dirty="0" smtClean="0">
                <a:latin typeface="Arial" pitchFamily="34" charset="0"/>
                <a:cs typeface="Arial" pitchFamily="34" charset="0"/>
              </a:rPr>
              <a:t>The main types of risks faced by local authorities fall into two categories: </a:t>
            </a:r>
          </a:p>
          <a:p>
            <a:pPr marL="715963">
              <a:buFont typeface="Wingdings" pitchFamily="2" charset="2"/>
              <a:buChar char="q"/>
            </a:pPr>
            <a:r>
              <a:rPr lang="en-GB" sz="2800" b="1" dirty="0" smtClean="0">
                <a:solidFill>
                  <a:srgbClr val="0070C0"/>
                </a:solidFill>
                <a:latin typeface="Arial" pitchFamily="34" charset="0"/>
                <a:cs typeface="Arial" pitchFamily="34" charset="0"/>
              </a:rPr>
              <a:t>Strategic risks</a:t>
            </a:r>
          </a:p>
          <a:p>
            <a:pPr marL="715963">
              <a:buFont typeface="Wingdings" pitchFamily="2" charset="2"/>
              <a:buChar char="q"/>
            </a:pPr>
            <a:r>
              <a:rPr lang="en-GB" sz="2800" b="1" dirty="0" smtClean="0">
                <a:solidFill>
                  <a:srgbClr val="0070C0"/>
                </a:solidFill>
                <a:latin typeface="Arial" pitchFamily="34" charset="0"/>
                <a:cs typeface="Arial" pitchFamily="34" charset="0"/>
              </a:rPr>
              <a:t>Operational risks</a:t>
            </a:r>
          </a:p>
          <a:p>
            <a:r>
              <a:rPr lang="en-GB" sz="2800" b="1" dirty="0" smtClean="0">
                <a:latin typeface="Arial" pitchFamily="34" charset="0"/>
                <a:cs typeface="Arial" pitchFamily="34" charset="0"/>
              </a:rPr>
              <a:t>In addition, we have key risk areas that impact both strategically and operationally such as </a:t>
            </a:r>
            <a:r>
              <a:rPr lang="en-GB" sz="2800" b="1" dirty="0" smtClean="0">
                <a:solidFill>
                  <a:srgbClr val="0070C0"/>
                </a:solidFill>
                <a:latin typeface="Arial" pitchFamily="34" charset="0"/>
                <a:cs typeface="Arial" pitchFamily="34" charset="0"/>
              </a:rPr>
              <a:t>Project/Programme and Partnerships risks</a:t>
            </a:r>
            <a:r>
              <a:rPr lang="en-GB" sz="2800" b="1" dirty="0" smtClean="0">
                <a:latin typeface="Arial" pitchFamily="34" charset="0"/>
                <a:cs typeface="Arial" pitchFamily="34" charset="0"/>
              </a:rPr>
              <a:t>.</a:t>
            </a:r>
          </a:p>
          <a:p>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GB" sz="3600" b="1" dirty="0" smtClean="0">
                <a:solidFill>
                  <a:srgbClr val="002060"/>
                </a:solidFill>
                <a:latin typeface="Arial" pitchFamily="34" charset="0"/>
                <a:cs typeface="Arial" pitchFamily="34" charset="0"/>
              </a:rPr>
              <a:t>So, what are the arrangements for managing our risks?</a:t>
            </a:r>
            <a:endParaRPr lang="en-GB" sz="3600" b="1" dirty="0">
              <a:solidFill>
                <a:srgbClr val="002060"/>
              </a:solidFill>
              <a:latin typeface="Arial" pitchFamily="34" charset="0"/>
              <a:cs typeface="Arial" pitchFamily="34" charset="0"/>
            </a:endParaRPr>
          </a:p>
        </p:txBody>
      </p:sp>
      <p:sp>
        <p:nvSpPr>
          <p:cNvPr id="3" name="Content Placeholder 2"/>
          <p:cNvSpPr>
            <a:spLocks noGrp="1"/>
          </p:cNvSpPr>
          <p:nvPr>
            <p:ph idx="1"/>
          </p:nvPr>
        </p:nvSpPr>
        <p:spPr>
          <a:xfrm>
            <a:off x="457200" y="1447800"/>
            <a:ext cx="8229600" cy="5105400"/>
          </a:xfrm>
        </p:spPr>
        <p:txBody>
          <a:bodyPr>
            <a:normAutofit/>
          </a:bodyPr>
          <a:lstStyle/>
          <a:p>
            <a:r>
              <a:rPr lang="en-GB" sz="2000" b="1" dirty="0" smtClean="0">
                <a:latin typeface="Arial" pitchFamily="34" charset="0"/>
                <a:cs typeface="Arial" pitchFamily="34" charset="0"/>
              </a:rPr>
              <a:t>To manage our risks effectively, they need to be systematically identified, analysed, controlled and monitored. The key stages in the risk management cycle are illustrated in the diagram below:</a:t>
            </a:r>
          </a:p>
          <a:p>
            <a:pPr marL="715963">
              <a:buNone/>
            </a:pPr>
            <a:endParaRPr lang="en-GB" sz="2000" b="1" dirty="0">
              <a:latin typeface="Arial" pitchFamily="34" charset="0"/>
              <a:cs typeface="Arial" pitchFamily="34" charset="0"/>
            </a:endParaRPr>
          </a:p>
        </p:txBody>
      </p:sp>
      <p:pic>
        <p:nvPicPr>
          <p:cNvPr id="4" name="Picture 3"/>
          <p:cNvPicPr/>
          <p:nvPr/>
        </p:nvPicPr>
        <p:blipFill>
          <a:blip r:embed="rId2" cstate="print"/>
          <a:srcRect r="8878"/>
          <a:stretch>
            <a:fillRect/>
          </a:stretch>
        </p:blipFill>
        <p:spPr bwMode="auto">
          <a:xfrm>
            <a:off x="2743200" y="2667000"/>
            <a:ext cx="3714750" cy="3705225"/>
          </a:xfrm>
          <a:prstGeom prst="rect">
            <a:avLst/>
          </a:prstGeom>
          <a:noFill/>
        </p:spPr>
      </p:pic>
      <p:sp>
        <p:nvSpPr>
          <p:cNvPr id="5" name="TextBox 4"/>
          <p:cNvSpPr txBox="1"/>
          <p:nvPr/>
        </p:nvSpPr>
        <p:spPr>
          <a:xfrm>
            <a:off x="5791200" y="2590800"/>
            <a:ext cx="2877711" cy="369332"/>
          </a:xfrm>
          <a:prstGeom prst="rect">
            <a:avLst/>
          </a:prstGeom>
          <a:noFill/>
        </p:spPr>
        <p:txBody>
          <a:bodyPr wrap="none" rtlCol="0">
            <a:spAutoFit/>
          </a:bodyPr>
          <a:lstStyle/>
          <a:p>
            <a:r>
              <a:rPr lang="en-GB" b="1" dirty="0" smtClean="0">
                <a:solidFill>
                  <a:srgbClr val="0070C0"/>
                </a:solidFill>
                <a:latin typeface="Arial" pitchFamily="34" charset="0"/>
                <a:cs typeface="Arial" pitchFamily="34" charset="0"/>
              </a:rPr>
              <a:t>Clarifying our objectives</a:t>
            </a:r>
            <a:endParaRPr lang="en-GB" b="1" dirty="0">
              <a:solidFill>
                <a:srgbClr val="0070C0"/>
              </a:solidFill>
              <a:latin typeface="Arial" pitchFamily="34" charset="0"/>
              <a:cs typeface="Arial" pitchFamily="34" charset="0"/>
            </a:endParaRPr>
          </a:p>
        </p:txBody>
      </p:sp>
      <p:sp>
        <p:nvSpPr>
          <p:cNvPr id="6" name="TextBox 5"/>
          <p:cNvSpPr txBox="1"/>
          <p:nvPr/>
        </p:nvSpPr>
        <p:spPr>
          <a:xfrm>
            <a:off x="6553200" y="4267200"/>
            <a:ext cx="2390398" cy="369332"/>
          </a:xfrm>
          <a:prstGeom prst="rect">
            <a:avLst/>
          </a:prstGeom>
          <a:noFill/>
        </p:spPr>
        <p:txBody>
          <a:bodyPr wrap="none" rtlCol="0">
            <a:spAutoFit/>
          </a:bodyPr>
          <a:lstStyle/>
          <a:p>
            <a:r>
              <a:rPr lang="en-GB" b="1" dirty="0" smtClean="0">
                <a:solidFill>
                  <a:srgbClr val="0070C0"/>
                </a:solidFill>
                <a:latin typeface="Arial" pitchFamily="34" charset="0"/>
                <a:cs typeface="Arial" pitchFamily="34" charset="0"/>
              </a:rPr>
              <a:t>Identifying our risks</a:t>
            </a:r>
            <a:endParaRPr lang="en-GB" b="1" dirty="0">
              <a:solidFill>
                <a:srgbClr val="0070C0"/>
              </a:solidFill>
              <a:latin typeface="Arial" pitchFamily="34" charset="0"/>
              <a:cs typeface="Arial" pitchFamily="34" charset="0"/>
            </a:endParaRPr>
          </a:p>
        </p:txBody>
      </p:sp>
      <p:sp>
        <p:nvSpPr>
          <p:cNvPr id="7" name="TextBox 6"/>
          <p:cNvSpPr txBox="1"/>
          <p:nvPr/>
        </p:nvSpPr>
        <p:spPr>
          <a:xfrm>
            <a:off x="5877337" y="5943600"/>
            <a:ext cx="3266663" cy="369332"/>
          </a:xfrm>
          <a:prstGeom prst="rect">
            <a:avLst/>
          </a:prstGeom>
          <a:noFill/>
        </p:spPr>
        <p:txBody>
          <a:bodyPr wrap="none" rtlCol="0">
            <a:spAutoFit/>
          </a:bodyPr>
          <a:lstStyle/>
          <a:p>
            <a:r>
              <a:rPr lang="en-GB" b="1" dirty="0" smtClean="0">
                <a:solidFill>
                  <a:srgbClr val="0070C0"/>
                </a:solidFill>
                <a:latin typeface="Arial" pitchFamily="34" charset="0"/>
                <a:cs typeface="Arial" pitchFamily="34" charset="0"/>
              </a:rPr>
              <a:t>Risks Analysis &amp; Evaluation</a:t>
            </a:r>
            <a:endParaRPr lang="en-GB" b="1" dirty="0">
              <a:solidFill>
                <a:srgbClr val="0070C0"/>
              </a:solidFill>
              <a:latin typeface="Arial" pitchFamily="34" charset="0"/>
              <a:cs typeface="Arial" pitchFamily="34" charset="0"/>
            </a:endParaRPr>
          </a:p>
        </p:txBody>
      </p:sp>
      <p:sp>
        <p:nvSpPr>
          <p:cNvPr id="8" name="TextBox 7"/>
          <p:cNvSpPr txBox="1"/>
          <p:nvPr/>
        </p:nvSpPr>
        <p:spPr>
          <a:xfrm>
            <a:off x="1371600" y="5943600"/>
            <a:ext cx="1518364" cy="369332"/>
          </a:xfrm>
          <a:prstGeom prst="rect">
            <a:avLst/>
          </a:prstGeom>
          <a:noFill/>
        </p:spPr>
        <p:txBody>
          <a:bodyPr wrap="none" rtlCol="0">
            <a:spAutoFit/>
          </a:bodyPr>
          <a:lstStyle/>
          <a:p>
            <a:r>
              <a:rPr lang="en-GB" b="1" dirty="0" smtClean="0">
                <a:solidFill>
                  <a:srgbClr val="0070C0"/>
                </a:solidFill>
                <a:latin typeface="Arial" pitchFamily="34" charset="0"/>
                <a:cs typeface="Arial" pitchFamily="34" charset="0"/>
              </a:rPr>
              <a:t>Risk control</a:t>
            </a:r>
            <a:endParaRPr lang="en-GB" b="1" dirty="0">
              <a:solidFill>
                <a:srgbClr val="0070C0"/>
              </a:solidFill>
              <a:latin typeface="Arial" pitchFamily="34" charset="0"/>
              <a:cs typeface="Arial" pitchFamily="34" charset="0"/>
            </a:endParaRPr>
          </a:p>
        </p:txBody>
      </p:sp>
      <p:sp>
        <p:nvSpPr>
          <p:cNvPr id="9" name="TextBox 8"/>
          <p:cNvSpPr txBox="1"/>
          <p:nvPr/>
        </p:nvSpPr>
        <p:spPr>
          <a:xfrm>
            <a:off x="990600" y="3505200"/>
            <a:ext cx="1800493" cy="923330"/>
          </a:xfrm>
          <a:prstGeom prst="rect">
            <a:avLst/>
          </a:prstGeom>
          <a:noFill/>
        </p:spPr>
        <p:txBody>
          <a:bodyPr wrap="none" rtlCol="0">
            <a:spAutoFit/>
          </a:bodyPr>
          <a:lstStyle/>
          <a:p>
            <a:r>
              <a:rPr lang="en-GB" b="1" dirty="0" smtClean="0">
                <a:solidFill>
                  <a:srgbClr val="0070C0"/>
                </a:solidFill>
                <a:latin typeface="Arial" pitchFamily="34" charset="0"/>
                <a:cs typeface="Arial" pitchFamily="34" charset="0"/>
              </a:rPr>
              <a:t>Monitoring, </a:t>
            </a:r>
          </a:p>
          <a:p>
            <a:r>
              <a:rPr lang="en-GB" b="1" dirty="0" smtClean="0">
                <a:solidFill>
                  <a:srgbClr val="0070C0"/>
                </a:solidFill>
                <a:latin typeface="Arial" pitchFamily="34" charset="0"/>
                <a:cs typeface="Arial" pitchFamily="34" charset="0"/>
              </a:rPr>
              <a:t>reviewing and</a:t>
            </a:r>
          </a:p>
          <a:p>
            <a:r>
              <a:rPr lang="en-GB" b="1" dirty="0" smtClean="0">
                <a:solidFill>
                  <a:srgbClr val="0070C0"/>
                </a:solidFill>
                <a:latin typeface="Arial" pitchFamily="34" charset="0"/>
                <a:cs typeface="Arial" pitchFamily="34" charset="0"/>
              </a:rPr>
              <a:t>reporting risks</a:t>
            </a:r>
            <a:endParaRPr lang="en-GB" b="1" dirty="0">
              <a:solidFill>
                <a:srgbClr val="0070C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23528" y="188640"/>
            <a:ext cx="8593137" cy="954107"/>
          </a:xfrm>
          <a:prstGeom prst="rect">
            <a:avLst/>
          </a:prstGeom>
          <a:noFill/>
          <a:ln w="9525">
            <a:noFill/>
            <a:miter lim="800000"/>
            <a:headEnd/>
            <a:tailEnd/>
          </a:ln>
        </p:spPr>
        <p:txBody>
          <a:bodyPr>
            <a:spAutoFit/>
          </a:bodyPr>
          <a:lstStyle/>
          <a:p>
            <a:r>
              <a:rPr lang="en-GB" sz="2800" dirty="0" smtClean="0">
                <a:solidFill>
                  <a:srgbClr val="3853A3"/>
                </a:solidFill>
                <a:latin typeface="Trebuchet MS" pitchFamily="34" charset="0"/>
              </a:rPr>
              <a:t>How do I identify and categorise a risk?</a:t>
            </a:r>
          </a:p>
          <a:p>
            <a:r>
              <a:rPr lang="en-GB" sz="2800" dirty="0" smtClean="0">
                <a:solidFill>
                  <a:srgbClr val="3853A3"/>
                </a:solidFill>
                <a:latin typeface="Trebuchet MS" pitchFamily="34" charset="0"/>
              </a:rPr>
              <a:t>By using the Risk </a:t>
            </a:r>
            <a:r>
              <a:rPr lang="en-GB" sz="2800" dirty="0">
                <a:solidFill>
                  <a:srgbClr val="3853A3"/>
                </a:solidFill>
                <a:latin typeface="Trebuchet MS" pitchFamily="34" charset="0"/>
              </a:rPr>
              <a:t>and Opportunity Rainbow</a:t>
            </a:r>
          </a:p>
        </p:txBody>
      </p:sp>
      <p:sp>
        <p:nvSpPr>
          <p:cNvPr id="7171" name="Arc 26"/>
          <p:cNvSpPr>
            <a:spLocks/>
          </p:cNvSpPr>
          <p:nvPr/>
        </p:nvSpPr>
        <p:spPr bwMode="auto">
          <a:xfrm flipH="1">
            <a:off x="2832100" y="3643313"/>
            <a:ext cx="3505200" cy="1743075"/>
          </a:xfrm>
          <a:custGeom>
            <a:avLst/>
            <a:gdLst>
              <a:gd name="T0" fmla="*/ 0 w 43200"/>
              <a:gd name="T1" fmla="*/ 2147483647 h 21734"/>
              <a:gd name="T2" fmla="*/ 2147483647 w 43200"/>
              <a:gd name="T3" fmla="*/ 2147483647 h 21734"/>
              <a:gd name="T4" fmla="*/ 2147483647 w 43200"/>
              <a:gd name="T5" fmla="*/ 2147483647 h 21734"/>
              <a:gd name="T6" fmla="*/ 0 60000 65536"/>
              <a:gd name="T7" fmla="*/ 0 60000 65536"/>
              <a:gd name="T8" fmla="*/ 0 60000 65536"/>
              <a:gd name="T9" fmla="*/ 0 w 43200"/>
              <a:gd name="T10" fmla="*/ 0 h 21734"/>
              <a:gd name="T11" fmla="*/ 43200 w 43200"/>
              <a:gd name="T12" fmla="*/ 21734 h 21734"/>
            </a:gdLst>
            <a:ahLst/>
            <a:cxnLst>
              <a:cxn ang="T6">
                <a:pos x="T0" y="T1"/>
              </a:cxn>
              <a:cxn ang="T7">
                <a:pos x="T2" y="T3"/>
              </a:cxn>
              <a:cxn ang="T8">
                <a:pos x="T4" y="T5"/>
              </a:cxn>
            </a:cxnLst>
            <a:rect l="T9" t="T10" r="T11" b="T12"/>
            <a:pathLst>
              <a:path w="43200" h="21734" fill="none" extrusionOk="0">
                <a:moveTo>
                  <a:pt x="0" y="21733"/>
                </a:moveTo>
                <a:cubicBezTo>
                  <a:pt x="0" y="21689"/>
                  <a:pt x="0" y="21644"/>
                  <a:pt x="0" y="21600"/>
                </a:cubicBezTo>
                <a:cubicBezTo>
                  <a:pt x="0" y="9670"/>
                  <a:pt x="9670" y="0"/>
                  <a:pt x="21600" y="0"/>
                </a:cubicBezTo>
                <a:cubicBezTo>
                  <a:pt x="33529" y="-1"/>
                  <a:pt x="43199" y="9670"/>
                  <a:pt x="43200" y="21599"/>
                </a:cubicBezTo>
              </a:path>
              <a:path w="43200" h="21734" stroke="0" extrusionOk="0">
                <a:moveTo>
                  <a:pt x="0" y="21733"/>
                </a:moveTo>
                <a:cubicBezTo>
                  <a:pt x="0" y="21689"/>
                  <a:pt x="0" y="21644"/>
                  <a:pt x="0" y="21600"/>
                </a:cubicBezTo>
                <a:cubicBezTo>
                  <a:pt x="0" y="9670"/>
                  <a:pt x="9670" y="0"/>
                  <a:pt x="21600" y="0"/>
                </a:cubicBezTo>
                <a:cubicBezTo>
                  <a:pt x="33529" y="-1"/>
                  <a:pt x="43199" y="9670"/>
                  <a:pt x="43200" y="21599"/>
                </a:cubicBezTo>
                <a:lnTo>
                  <a:pt x="21600" y="21600"/>
                </a:lnTo>
                <a:close/>
              </a:path>
            </a:pathLst>
          </a:custGeom>
          <a:noFill/>
          <a:ln w="9525">
            <a:noFill/>
            <a:round/>
            <a:headEnd/>
            <a:tailEnd/>
          </a:ln>
        </p:spPr>
        <p:txBody>
          <a:bodyPr wrap="none" anchor="ctr"/>
          <a:lstStyle/>
          <a:p>
            <a:endParaRPr lang="en-GB"/>
          </a:p>
        </p:txBody>
      </p:sp>
      <p:sp>
        <p:nvSpPr>
          <p:cNvPr id="7172" name="Arc 4"/>
          <p:cNvSpPr>
            <a:spLocks/>
          </p:cNvSpPr>
          <p:nvPr/>
        </p:nvSpPr>
        <p:spPr bwMode="auto">
          <a:xfrm>
            <a:off x="4559300" y="5183188"/>
            <a:ext cx="4157663" cy="284162"/>
          </a:xfrm>
          <a:custGeom>
            <a:avLst/>
            <a:gdLst>
              <a:gd name="T0" fmla="*/ 2147483647 w 21600"/>
              <a:gd name="T1" fmla="*/ 0 h 1474"/>
              <a:gd name="T2" fmla="*/ 2147483647 w 21600"/>
              <a:gd name="T3" fmla="*/ 2147483647 h 1474"/>
              <a:gd name="T4" fmla="*/ 0 w 21600"/>
              <a:gd name="T5" fmla="*/ 2147483647 h 1474"/>
              <a:gd name="T6" fmla="*/ 0 60000 65536"/>
              <a:gd name="T7" fmla="*/ 0 60000 65536"/>
              <a:gd name="T8" fmla="*/ 0 60000 65536"/>
              <a:gd name="T9" fmla="*/ 0 w 21600"/>
              <a:gd name="T10" fmla="*/ 0 h 1474"/>
              <a:gd name="T11" fmla="*/ 21600 w 21600"/>
              <a:gd name="T12" fmla="*/ 1474 h 1474"/>
            </a:gdLst>
            <a:ahLst/>
            <a:cxnLst>
              <a:cxn ang="T6">
                <a:pos x="T0" y="T1"/>
              </a:cxn>
              <a:cxn ang="T7">
                <a:pos x="T2" y="T3"/>
              </a:cxn>
              <a:cxn ang="T8">
                <a:pos x="T4" y="T5"/>
              </a:cxn>
            </a:cxnLst>
            <a:rect l="T9" t="T10" r="T11" b="T12"/>
            <a:pathLst>
              <a:path w="21600" h="1474" fill="none" extrusionOk="0">
                <a:moveTo>
                  <a:pt x="21549" y="0"/>
                </a:moveTo>
                <a:cubicBezTo>
                  <a:pt x="21583" y="490"/>
                  <a:pt x="21600" y="982"/>
                  <a:pt x="21600" y="1474"/>
                </a:cubicBezTo>
              </a:path>
              <a:path w="21600" h="1474" stroke="0" extrusionOk="0">
                <a:moveTo>
                  <a:pt x="21549" y="0"/>
                </a:moveTo>
                <a:cubicBezTo>
                  <a:pt x="21583" y="490"/>
                  <a:pt x="21600" y="982"/>
                  <a:pt x="21600" y="1474"/>
                </a:cubicBezTo>
                <a:lnTo>
                  <a:pt x="0" y="1474"/>
                </a:lnTo>
                <a:close/>
              </a:path>
            </a:pathLst>
          </a:custGeom>
          <a:solidFill>
            <a:srgbClr val="AD23A3"/>
          </a:solidFill>
          <a:ln w="9525">
            <a:noFill/>
            <a:round/>
            <a:headEnd/>
            <a:tailEnd/>
          </a:ln>
        </p:spPr>
        <p:txBody>
          <a:bodyPr wrap="none" lIns="63500" tIns="0" rIns="0" bIns="0" anchor="ctr"/>
          <a:lstStyle/>
          <a:p>
            <a:endParaRPr lang="en-GB"/>
          </a:p>
        </p:txBody>
      </p:sp>
      <p:sp>
        <p:nvSpPr>
          <p:cNvPr id="7173" name="Arc 5"/>
          <p:cNvSpPr>
            <a:spLocks/>
          </p:cNvSpPr>
          <p:nvPr/>
        </p:nvSpPr>
        <p:spPr bwMode="auto">
          <a:xfrm rot="-408066">
            <a:off x="4527550" y="4935538"/>
            <a:ext cx="4157663" cy="284162"/>
          </a:xfrm>
          <a:custGeom>
            <a:avLst/>
            <a:gdLst>
              <a:gd name="T0" fmla="*/ 2147483647 w 21600"/>
              <a:gd name="T1" fmla="*/ 0 h 1474"/>
              <a:gd name="T2" fmla="*/ 2147483647 w 21600"/>
              <a:gd name="T3" fmla="*/ 2147483647 h 1474"/>
              <a:gd name="T4" fmla="*/ 0 w 21600"/>
              <a:gd name="T5" fmla="*/ 2147483647 h 1474"/>
              <a:gd name="T6" fmla="*/ 0 60000 65536"/>
              <a:gd name="T7" fmla="*/ 0 60000 65536"/>
              <a:gd name="T8" fmla="*/ 0 60000 65536"/>
              <a:gd name="T9" fmla="*/ 0 w 21600"/>
              <a:gd name="T10" fmla="*/ 0 h 1474"/>
              <a:gd name="T11" fmla="*/ 21600 w 21600"/>
              <a:gd name="T12" fmla="*/ 1474 h 1474"/>
            </a:gdLst>
            <a:ahLst/>
            <a:cxnLst>
              <a:cxn ang="T6">
                <a:pos x="T0" y="T1"/>
              </a:cxn>
              <a:cxn ang="T7">
                <a:pos x="T2" y="T3"/>
              </a:cxn>
              <a:cxn ang="T8">
                <a:pos x="T4" y="T5"/>
              </a:cxn>
            </a:cxnLst>
            <a:rect l="T9" t="T10" r="T11" b="T12"/>
            <a:pathLst>
              <a:path w="21600" h="1474" fill="none" extrusionOk="0">
                <a:moveTo>
                  <a:pt x="21549" y="0"/>
                </a:moveTo>
                <a:cubicBezTo>
                  <a:pt x="21583" y="490"/>
                  <a:pt x="21600" y="982"/>
                  <a:pt x="21600" y="1474"/>
                </a:cubicBezTo>
              </a:path>
              <a:path w="21600" h="1474" stroke="0" extrusionOk="0">
                <a:moveTo>
                  <a:pt x="21549" y="0"/>
                </a:moveTo>
                <a:cubicBezTo>
                  <a:pt x="21583" y="490"/>
                  <a:pt x="21600" y="982"/>
                  <a:pt x="21600" y="1474"/>
                </a:cubicBezTo>
                <a:lnTo>
                  <a:pt x="0" y="1474"/>
                </a:lnTo>
                <a:close/>
              </a:path>
            </a:pathLst>
          </a:custGeom>
          <a:solidFill>
            <a:srgbClr val="AD23A3"/>
          </a:solidFill>
          <a:ln w="9525">
            <a:noFill/>
            <a:round/>
            <a:headEnd/>
            <a:tailEnd/>
          </a:ln>
        </p:spPr>
        <p:txBody>
          <a:bodyPr wrap="none" lIns="63500" tIns="0" rIns="0" bIns="0" anchor="ctr"/>
          <a:lstStyle/>
          <a:p>
            <a:endParaRPr lang="en-GB"/>
          </a:p>
        </p:txBody>
      </p:sp>
      <p:sp>
        <p:nvSpPr>
          <p:cNvPr id="7174" name="Arc 6"/>
          <p:cNvSpPr>
            <a:spLocks/>
          </p:cNvSpPr>
          <p:nvPr/>
        </p:nvSpPr>
        <p:spPr bwMode="auto">
          <a:xfrm rot="-824814">
            <a:off x="4465638" y="4691063"/>
            <a:ext cx="4157662" cy="284162"/>
          </a:xfrm>
          <a:custGeom>
            <a:avLst/>
            <a:gdLst>
              <a:gd name="T0" fmla="*/ 2147483647 w 21600"/>
              <a:gd name="T1" fmla="*/ 0 h 1474"/>
              <a:gd name="T2" fmla="*/ 2147483647 w 21600"/>
              <a:gd name="T3" fmla="*/ 2147483647 h 1474"/>
              <a:gd name="T4" fmla="*/ 0 w 21600"/>
              <a:gd name="T5" fmla="*/ 2147483647 h 1474"/>
              <a:gd name="T6" fmla="*/ 0 60000 65536"/>
              <a:gd name="T7" fmla="*/ 0 60000 65536"/>
              <a:gd name="T8" fmla="*/ 0 60000 65536"/>
              <a:gd name="T9" fmla="*/ 0 w 21600"/>
              <a:gd name="T10" fmla="*/ 0 h 1474"/>
              <a:gd name="T11" fmla="*/ 21600 w 21600"/>
              <a:gd name="T12" fmla="*/ 1474 h 1474"/>
            </a:gdLst>
            <a:ahLst/>
            <a:cxnLst>
              <a:cxn ang="T6">
                <a:pos x="T0" y="T1"/>
              </a:cxn>
              <a:cxn ang="T7">
                <a:pos x="T2" y="T3"/>
              </a:cxn>
              <a:cxn ang="T8">
                <a:pos x="T4" y="T5"/>
              </a:cxn>
            </a:cxnLst>
            <a:rect l="T9" t="T10" r="T11" b="T12"/>
            <a:pathLst>
              <a:path w="21600" h="1474" fill="none" extrusionOk="0">
                <a:moveTo>
                  <a:pt x="21549" y="0"/>
                </a:moveTo>
                <a:cubicBezTo>
                  <a:pt x="21583" y="490"/>
                  <a:pt x="21600" y="982"/>
                  <a:pt x="21600" y="1474"/>
                </a:cubicBezTo>
              </a:path>
              <a:path w="21600" h="1474" stroke="0" extrusionOk="0">
                <a:moveTo>
                  <a:pt x="21549" y="0"/>
                </a:moveTo>
                <a:cubicBezTo>
                  <a:pt x="21583" y="490"/>
                  <a:pt x="21600" y="982"/>
                  <a:pt x="21600" y="1474"/>
                </a:cubicBezTo>
                <a:lnTo>
                  <a:pt x="0" y="1474"/>
                </a:lnTo>
                <a:close/>
              </a:path>
            </a:pathLst>
          </a:custGeom>
          <a:solidFill>
            <a:srgbClr val="AD23A3"/>
          </a:solidFill>
          <a:ln w="9525">
            <a:noFill/>
            <a:round/>
            <a:headEnd/>
            <a:tailEnd/>
          </a:ln>
        </p:spPr>
        <p:txBody>
          <a:bodyPr wrap="none" lIns="63500" tIns="0" rIns="0" bIns="0" anchor="ctr"/>
          <a:lstStyle/>
          <a:p>
            <a:endParaRPr lang="en-GB"/>
          </a:p>
        </p:txBody>
      </p:sp>
      <p:sp>
        <p:nvSpPr>
          <p:cNvPr id="7175" name="Arc 7"/>
          <p:cNvSpPr>
            <a:spLocks/>
          </p:cNvSpPr>
          <p:nvPr/>
        </p:nvSpPr>
        <p:spPr bwMode="auto">
          <a:xfrm rot="-1307674">
            <a:off x="4354513" y="4418013"/>
            <a:ext cx="4157662" cy="284162"/>
          </a:xfrm>
          <a:custGeom>
            <a:avLst/>
            <a:gdLst>
              <a:gd name="T0" fmla="*/ 2147483647 w 21600"/>
              <a:gd name="T1" fmla="*/ 0 h 1474"/>
              <a:gd name="T2" fmla="*/ 2147483647 w 21600"/>
              <a:gd name="T3" fmla="*/ 2147483647 h 1474"/>
              <a:gd name="T4" fmla="*/ 0 w 21600"/>
              <a:gd name="T5" fmla="*/ 2147483647 h 1474"/>
              <a:gd name="T6" fmla="*/ 0 60000 65536"/>
              <a:gd name="T7" fmla="*/ 0 60000 65536"/>
              <a:gd name="T8" fmla="*/ 0 60000 65536"/>
              <a:gd name="T9" fmla="*/ 0 w 21600"/>
              <a:gd name="T10" fmla="*/ 0 h 1474"/>
              <a:gd name="T11" fmla="*/ 21600 w 21600"/>
              <a:gd name="T12" fmla="*/ 1474 h 1474"/>
            </a:gdLst>
            <a:ahLst/>
            <a:cxnLst>
              <a:cxn ang="T6">
                <a:pos x="T0" y="T1"/>
              </a:cxn>
              <a:cxn ang="T7">
                <a:pos x="T2" y="T3"/>
              </a:cxn>
              <a:cxn ang="T8">
                <a:pos x="T4" y="T5"/>
              </a:cxn>
            </a:cxnLst>
            <a:rect l="T9" t="T10" r="T11" b="T12"/>
            <a:pathLst>
              <a:path w="21600" h="1474" fill="none" extrusionOk="0">
                <a:moveTo>
                  <a:pt x="21549" y="0"/>
                </a:moveTo>
                <a:cubicBezTo>
                  <a:pt x="21583" y="490"/>
                  <a:pt x="21600" y="982"/>
                  <a:pt x="21600" y="1474"/>
                </a:cubicBezTo>
              </a:path>
              <a:path w="21600" h="1474" stroke="0" extrusionOk="0">
                <a:moveTo>
                  <a:pt x="21549" y="0"/>
                </a:moveTo>
                <a:cubicBezTo>
                  <a:pt x="21583" y="490"/>
                  <a:pt x="21600" y="982"/>
                  <a:pt x="21600" y="1474"/>
                </a:cubicBezTo>
                <a:lnTo>
                  <a:pt x="0" y="1474"/>
                </a:lnTo>
                <a:close/>
              </a:path>
            </a:pathLst>
          </a:custGeom>
          <a:solidFill>
            <a:srgbClr val="AD23A3"/>
          </a:solidFill>
          <a:ln w="9525">
            <a:noFill/>
            <a:round/>
            <a:headEnd/>
            <a:tailEnd/>
          </a:ln>
        </p:spPr>
        <p:txBody>
          <a:bodyPr wrap="none" lIns="63500" tIns="0" rIns="0" bIns="0" anchor="ctr"/>
          <a:lstStyle/>
          <a:p>
            <a:endParaRPr lang="en-GB"/>
          </a:p>
        </p:txBody>
      </p:sp>
      <p:sp>
        <p:nvSpPr>
          <p:cNvPr id="7176" name="Arc 8"/>
          <p:cNvSpPr>
            <a:spLocks/>
          </p:cNvSpPr>
          <p:nvPr/>
        </p:nvSpPr>
        <p:spPr bwMode="auto">
          <a:xfrm rot="-1812662">
            <a:off x="4203700" y="4152900"/>
            <a:ext cx="4157663" cy="284163"/>
          </a:xfrm>
          <a:custGeom>
            <a:avLst/>
            <a:gdLst>
              <a:gd name="T0" fmla="*/ 2147483647 w 21600"/>
              <a:gd name="T1" fmla="*/ 0 h 1474"/>
              <a:gd name="T2" fmla="*/ 2147483647 w 21600"/>
              <a:gd name="T3" fmla="*/ 2147483647 h 1474"/>
              <a:gd name="T4" fmla="*/ 0 w 21600"/>
              <a:gd name="T5" fmla="*/ 2147483647 h 1474"/>
              <a:gd name="T6" fmla="*/ 0 60000 65536"/>
              <a:gd name="T7" fmla="*/ 0 60000 65536"/>
              <a:gd name="T8" fmla="*/ 0 60000 65536"/>
              <a:gd name="T9" fmla="*/ 0 w 21600"/>
              <a:gd name="T10" fmla="*/ 0 h 1474"/>
              <a:gd name="T11" fmla="*/ 21600 w 21600"/>
              <a:gd name="T12" fmla="*/ 1474 h 1474"/>
            </a:gdLst>
            <a:ahLst/>
            <a:cxnLst>
              <a:cxn ang="T6">
                <a:pos x="T0" y="T1"/>
              </a:cxn>
              <a:cxn ang="T7">
                <a:pos x="T2" y="T3"/>
              </a:cxn>
              <a:cxn ang="T8">
                <a:pos x="T4" y="T5"/>
              </a:cxn>
            </a:cxnLst>
            <a:rect l="T9" t="T10" r="T11" b="T12"/>
            <a:pathLst>
              <a:path w="21600" h="1474" fill="none" extrusionOk="0">
                <a:moveTo>
                  <a:pt x="21549" y="0"/>
                </a:moveTo>
                <a:cubicBezTo>
                  <a:pt x="21583" y="490"/>
                  <a:pt x="21600" y="982"/>
                  <a:pt x="21600" y="1474"/>
                </a:cubicBezTo>
              </a:path>
              <a:path w="21600" h="1474" stroke="0" extrusionOk="0">
                <a:moveTo>
                  <a:pt x="21549" y="0"/>
                </a:moveTo>
                <a:cubicBezTo>
                  <a:pt x="21583" y="490"/>
                  <a:pt x="21600" y="982"/>
                  <a:pt x="21600" y="1474"/>
                </a:cubicBezTo>
                <a:lnTo>
                  <a:pt x="0" y="1474"/>
                </a:lnTo>
                <a:close/>
              </a:path>
            </a:pathLst>
          </a:custGeom>
          <a:solidFill>
            <a:srgbClr val="52349C"/>
          </a:solidFill>
          <a:ln w="9525">
            <a:noFill/>
            <a:round/>
            <a:headEnd/>
            <a:tailEnd/>
          </a:ln>
        </p:spPr>
        <p:txBody>
          <a:bodyPr wrap="none" lIns="63500" tIns="0" rIns="0" bIns="0" anchor="ctr"/>
          <a:lstStyle/>
          <a:p>
            <a:endParaRPr lang="en-GB"/>
          </a:p>
        </p:txBody>
      </p:sp>
      <p:sp>
        <p:nvSpPr>
          <p:cNvPr id="7177" name="Arc 9"/>
          <p:cNvSpPr>
            <a:spLocks/>
          </p:cNvSpPr>
          <p:nvPr/>
        </p:nvSpPr>
        <p:spPr bwMode="auto">
          <a:xfrm rot="-2341295">
            <a:off x="4005263" y="3903663"/>
            <a:ext cx="4157662" cy="284162"/>
          </a:xfrm>
          <a:custGeom>
            <a:avLst/>
            <a:gdLst>
              <a:gd name="T0" fmla="*/ 2147483647 w 21600"/>
              <a:gd name="T1" fmla="*/ 0 h 1474"/>
              <a:gd name="T2" fmla="*/ 2147483647 w 21600"/>
              <a:gd name="T3" fmla="*/ 2147483647 h 1474"/>
              <a:gd name="T4" fmla="*/ 0 w 21600"/>
              <a:gd name="T5" fmla="*/ 2147483647 h 1474"/>
              <a:gd name="T6" fmla="*/ 0 60000 65536"/>
              <a:gd name="T7" fmla="*/ 0 60000 65536"/>
              <a:gd name="T8" fmla="*/ 0 60000 65536"/>
              <a:gd name="T9" fmla="*/ 0 w 21600"/>
              <a:gd name="T10" fmla="*/ 0 h 1474"/>
              <a:gd name="T11" fmla="*/ 21600 w 21600"/>
              <a:gd name="T12" fmla="*/ 1474 h 1474"/>
            </a:gdLst>
            <a:ahLst/>
            <a:cxnLst>
              <a:cxn ang="T6">
                <a:pos x="T0" y="T1"/>
              </a:cxn>
              <a:cxn ang="T7">
                <a:pos x="T2" y="T3"/>
              </a:cxn>
              <a:cxn ang="T8">
                <a:pos x="T4" y="T5"/>
              </a:cxn>
            </a:cxnLst>
            <a:rect l="T9" t="T10" r="T11" b="T12"/>
            <a:pathLst>
              <a:path w="21600" h="1474" fill="none" extrusionOk="0">
                <a:moveTo>
                  <a:pt x="21549" y="0"/>
                </a:moveTo>
                <a:cubicBezTo>
                  <a:pt x="21583" y="490"/>
                  <a:pt x="21600" y="982"/>
                  <a:pt x="21600" y="1474"/>
                </a:cubicBezTo>
              </a:path>
              <a:path w="21600" h="1474" stroke="0" extrusionOk="0">
                <a:moveTo>
                  <a:pt x="21549" y="0"/>
                </a:moveTo>
                <a:cubicBezTo>
                  <a:pt x="21583" y="490"/>
                  <a:pt x="21600" y="982"/>
                  <a:pt x="21600" y="1474"/>
                </a:cubicBezTo>
                <a:lnTo>
                  <a:pt x="0" y="1474"/>
                </a:lnTo>
                <a:close/>
              </a:path>
            </a:pathLst>
          </a:custGeom>
          <a:solidFill>
            <a:srgbClr val="52349C"/>
          </a:solidFill>
          <a:ln w="9525">
            <a:noFill/>
            <a:round/>
            <a:headEnd/>
            <a:tailEnd/>
          </a:ln>
        </p:spPr>
        <p:txBody>
          <a:bodyPr wrap="none" lIns="63500" tIns="0" rIns="0" bIns="0" anchor="ctr"/>
          <a:lstStyle/>
          <a:p>
            <a:endParaRPr lang="en-GB"/>
          </a:p>
        </p:txBody>
      </p:sp>
      <p:sp>
        <p:nvSpPr>
          <p:cNvPr id="7178" name="Arc 10"/>
          <p:cNvSpPr>
            <a:spLocks/>
          </p:cNvSpPr>
          <p:nvPr/>
        </p:nvSpPr>
        <p:spPr bwMode="auto">
          <a:xfrm rot="-2836003">
            <a:off x="3786187" y="3698876"/>
            <a:ext cx="4157663" cy="284162"/>
          </a:xfrm>
          <a:custGeom>
            <a:avLst/>
            <a:gdLst>
              <a:gd name="T0" fmla="*/ 2147483647 w 21600"/>
              <a:gd name="T1" fmla="*/ 0 h 1474"/>
              <a:gd name="T2" fmla="*/ 2147483647 w 21600"/>
              <a:gd name="T3" fmla="*/ 2147483647 h 1474"/>
              <a:gd name="T4" fmla="*/ 0 w 21600"/>
              <a:gd name="T5" fmla="*/ 2147483647 h 1474"/>
              <a:gd name="T6" fmla="*/ 0 60000 65536"/>
              <a:gd name="T7" fmla="*/ 0 60000 65536"/>
              <a:gd name="T8" fmla="*/ 0 60000 65536"/>
              <a:gd name="T9" fmla="*/ 0 w 21600"/>
              <a:gd name="T10" fmla="*/ 0 h 1474"/>
              <a:gd name="T11" fmla="*/ 21600 w 21600"/>
              <a:gd name="T12" fmla="*/ 1474 h 1474"/>
            </a:gdLst>
            <a:ahLst/>
            <a:cxnLst>
              <a:cxn ang="T6">
                <a:pos x="T0" y="T1"/>
              </a:cxn>
              <a:cxn ang="T7">
                <a:pos x="T2" y="T3"/>
              </a:cxn>
              <a:cxn ang="T8">
                <a:pos x="T4" y="T5"/>
              </a:cxn>
            </a:cxnLst>
            <a:rect l="T9" t="T10" r="T11" b="T12"/>
            <a:pathLst>
              <a:path w="21600" h="1474" fill="none" extrusionOk="0">
                <a:moveTo>
                  <a:pt x="21549" y="0"/>
                </a:moveTo>
                <a:cubicBezTo>
                  <a:pt x="21583" y="490"/>
                  <a:pt x="21600" y="982"/>
                  <a:pt x="21600" y="1474"/>
                </a:cubicBezTo>
              </a:path>
              <a:path w="21600" h="1474" stroke="0" extrusionOk="0">
                <a:moveTo>
                  <a:pt x="21549" y="0"/>
                </a:moveTo>
                <a:cubicBezTo>
                  <a:pt x="21583" y="490"/>
                  <a:pt x="21600" y="982"/>
                  <a:pt x="21600" y="1474"/>
                </a:cubicBezTo>
                <a:lnTo>
                  <a:pt x="0" y="1474"/>
                </a:lnTo>
                <a:close/>
              </a:path>
            </a:pathLst>
          </a:custGeom>
          <a:solidFill>
            <a:srgbClr val="52349C"/>
          </a:solidFill>
          <a:ln w="9525">
            <a:noFill/>
            <a:round/>
            <a:headEnd/>
            <a:tailEnd/>
          </a:ln>
        </p:spPr>
        <p:txBody>
          <a:bodyPr vert="eaVert" wrap="none" lIns="63500" tIns="0" rIns="0" bIns="0" anchor="ctr"/>
          <a:lstStyle/>
          <a:p>
            <a:endParaRPr lang="en-GB"/>
          </a:p>
        </p:txBody>
      </p:sp>
      <p:sp>
        <p:nvSpPr>
          <p:cNvPr id="7179" name="Arc 12"/>
          <p:cNvSpPr>
            <a:spLocks/>
          </p:cNvSpPr>
          <p:nvPr/>
        </p:nvSpPr>
        <p:spPr bwMode="auto">
          <a:xfrm rot="-3878429">
            <a:off x="3241676" y="3382962"/>
            <a:ext cx="4157662" cy="284163"/>
          </a:xfrm>
          <a:custGeom>
            <a:avLst/>
            <a:gdLst>
              <a:gd name="T0" fmla="*/ 2147483647 w 21600"/>
              <a:gd name="T1" fmla="*/ 0 h 1474"/>
              <a:gd name="T2" fmla="*/ 2147483647 w 21600"/>
              <a:gd name="T3" fmla="*/ 2147483647 h 1474"/>
              <a:gd name="T4" fmla="*/ 0 w 21600"/>
              <a:gd name="T5" fmla="*/ 2147483647 h 1474"/>
              <a:gd name="T6" fmla="*/ 0 60000 65536"/>
              <a:gd name="T7" fmla="*/ 0 60000 65536"/>
              <a:gd name="T8" fmla="*/ 0 60000 65536"/>
              <a:gd name="T9" fmla="*/ 0 w 21600"/>
              <a:gd name="T10" fmla="*/ 0 h 1474"/>
              <a:gd name="T11" fmla="*/ 21600 w 21600"/>
              <a:gd name="T12" fmla="*/ 1474 h 1474"/>
            </a:gdLst>
            <a:ahLst/>
            <a:cxnLst>
              <a:cxn ang="T6">
                <a:pos x="T0" y="T1"/>
              </a:cxn>
              <a:cxn ang="T7">
                <a:pos x="T2" y="T3"/>
              </a:cxn>
              <a:cxn ang="T8">
                <a:pos x="T4" y="T5"/>
              </a:cxn>
            </a:cxnLst>
            <a:rect l="T9" t="T10" r="T11" b="T12"/>
            <a:pathLst>
              <a:path w="21600" h="1474" fill="none" extrusionOk="0">
                <a:moveTo>
                  <a:pt x="21549" y="0"/>
                </a:moveTo>
                <a:cubicBezTo>
                  <a:pt x="21583" y="490"/>
                  <a:pt x="21600" y="982"/>
                  <a:pt x="21600" y="1474"/>
                </a:cubicBezTo>
              </a:path>
              <a:path w="21600" h="1474" stroke="0" extrusionOk="0">
                <a:moveTo>
                  <a:pt x="21549" y="0"/>
                </a:moveTo>
                <a:cubicBezTo>
                  <a:pt x="21583" y="490"/>
                  <a:pt x="21600" y="982"/>
                  <a:pt x="21600" y="1474"/>
                </a:cubicBezTo>
                <a:lnTo>
                  <a:pt x="0" y="1474"/>
                </a:lnTo>
                <a:close/>
              </a:path>
            </a:pathLst>
          </a:custGeom>
          <a:solidFill>
            <a:srgbClr val="2830C8"/>
          </a:solidFill>
          <a:ln w="9525">
            <a:noFill/>
            <a:round/>
            <a:headEnd/>
            <a:tailEnd/>
          </a:ln>
        </p:spPr>
        <p:txBody>
          <a:bodyPr vert="eaVert" wrap="none" lIns="63500" tIns="0" rIns="0" bIns="0" anchor="ctr"/>
          <a:lstStyle/>
          <a:p>
            <a:endParaRPr lang="en-GB"/>
          </a:p>
        </p:txBody>
      </p:sp>
      <p:sp>
        <p:nvSpPr>
          <p:cNvPr id="7180" name="Arc 13"/>
          <p:cNvSpPr>
            <a:spLocks/>
          </p:cNvSpPr>
          <p:nvPr/>
        </p:nvSpPr>
        <p:spPr bwMode="auto">
          <a:xfrm rot="-4386166">
            <a:off x="2946401" y="3290887"/>
            <a:ext cx="4157662" cy="284163"/>
          </a:xfrm>
          <a:custGeom>
            <a:avLst/>
            <a:gdLst>
              <a:gd name="T0" fmla="*/ 2147483647 w 21600"/>
              <a:gd name="T1" fmla="*/ 0 h 1474"/>
              <a:gd name="T2" fmla="*/ 2147483647 w 21600"/>
              <a:gd name="T3" fmla="*/ 2147483647 h 1474"/>
              <a:gd name="T4" fmla="*/ 0 w 21600"/>
              <a:gd name="T5" fmla="*/ 2147483647 h 1474"/>
              <a:gd name="T6" fmla="*/ 0 60000 65536"/>
              <a:gd name="T7" fmla="*/ 0 60000 65536"/>
              <a:gd name="T8" fmla="*/ 0 60000 65536"/>
              <a:gd name="T9" fmla="*/ 0 w 21600"/>
              <a:gd name="T10" fmla="*/ 0 h 1474"/>
              <a:gd name="T11" fmla="*/ 21600 w 21600"/>
              <a:gd name="T12" fmla="*/ 1474 h 1474"/>
            </a:gdLst>
            <a:ahLst/>
            <a:cxnLst>
              <a:cxn ang="T6">
                <a:pos x="T0" y="T1"/>
              </a:cxn>
              <a:cxn ang="T7">
                <a:pos x="T2" y="T3"/>
              </a:cxn>
              <a:cxn ang="T8">
                <a:pos x="T4" y="T5"/>
              </a:cxn>
            </a:cxnLst>
            <a:rect l="T9" t="T10" r="T11" b="T12"/>
            <a:pathLst>
              <a:path w="21600" h="1474" fill="none" extrusionOk="0">
                <a:moveTo>
                  <a:pt x="21549" y="0"/>
                </a:moveTo>
                <a:cubicBezTo>
                  <a:pt x="21583" y="490"/>
                  <a:pt x="21600" y="982"/>
                  <a:pt x="21600" y="1474"/>
                </a:cubicBezTo>
              </a:path>
              <a:path w="21600" h="1474" stroke="0" extrusionOk="0">
                <a:moveTo>
                  <a:pt x="21549" y="0"/>
                </a:moveTo>
                <a:cubicBezTo>
                  <a:pt x="21583" y="490"/>
                  <a:pt x="21600" y="982"/>
                  <a:pt x="21600" y="1474"/>
                </a:cubicBezTo>
                <a:lnTo>
                  <a:pt x="0" y="1474"/>
                </a:lnTo>
                <a:close/>
              </a:path>
            </a:pathLst>
          </a:custGeom>
          <a:solidFill>
            <a:srgbClr val="2830C8"/>
          </a:solidFill>
          <a:ln w="9525">
            <a:noFill/>
            <a:round/>
            <a:headEnd/>
            <a:tailEnd/>
          </a:ln>
        </p:spPr>
        <p:txBody>
          <a:bodyPr vert="eaVert" wrap="none" lIns="63500" tIns="0" rIns="0" bIns="0" anchor="ctr"/>
          <a:lstStyle/>
          <a:p>
            <a:endParaRPr lang="en-GB"/>
          </a:p>
        </p:txBody>
      </p:sp>
      <p:sp>
        <p:nvSpPr>
          <p:cNvPr id="7181" name="Arc 14"/>
          <p:cNvSpPr>
            <a:spLocks/>
          </p:cNvSpPr>
          <p:nvPr/>
        </p:nvSpPr>
        <p:spPr bwMode="auto">
          <a:xfrm rot="-4909508">
            <a:off x="2633662" y="3244851"/>
            <a:ext cx="4157663" cy="284162"/>
          </a:xfrm>
          <a:custGeom>
            <a:avLst/>
            <a:gdLst>
              <a:gd name="T0" fmla="*/ 2147483647 w 21600"/>
              <a:gd name="T1" fmla="*/ 0 h 1474"/>
              <a:gd name="T2" fmla="*/ 2147483647 w 21600"/>
              <a:gd name="T3" fmla="*/ 2147483647 h 1474"/>
              <a:gd name="T4" fmla="*/ 0 w 21600"/>
              <a:gd name="T5" fmla="*/ 2147483647 h 1474"/>
              <a:gd name="T6" fmla="*/ 0 60000 65536"/>
              <a:gd name="T7" fmla="*/ 0 60000 65536"/>
              <a:gd name="T8" fmla="*/ 0 60000 65536"/>
              <a:gd name="T9" fmla="*/ 0 w 21600"/>
              <a:gd name="T10" fmla="*/ 0 h 1474"/>
              <a:gd name="T11" fmla="*/ 21600 w 21600"/>
              <a:gd name="T12" fmla="*/ 1474 h 1474"/>
            </a:gdLst>
            <a:ahLst/>
            <a:cxnLst>
              <a:cxn ang="T6">
                <a:pos x="T0" y="T1"/>
              </a:cxn>
              <a:cxn ang="T7">
                <a:pos x="T2" y="T3"/>
              </a:cxn>
              <a:cxn ang="T8">
                <a:pos x="T4" y="T5"/>
              </a:cxn>
            </a:cxnLst>
            <a:rect l="T9" t="T10" r="T11" b="T12"/>
            <a:pathLst>
              <a:path w="21600" h="1474" fill="none" extrusionOk="0">
                <a:moveTo>
                  <a:pt x="21549" y="0"/>
                </a:moveTo>
                <a:cubicBezTo>
                  <a:pt x="21583" y="490"/>
                  <a:pt x="21600" y="982"/>
                  <a:pt x="21600" y="1474"/>
                </a:cubicBezTo>
              </a:path>
              <a:path w="21600" h="1474" stroke="0" extrusionOk="0">
                <a:moveTo>
                  <a:pt x="21549" y="0"/>
                </a:moveTo>
                <a:cubicBezTo>
                  <a:pt x="21583" y="490"/>
                  <a:pt x="21600" y="982"/>
                  <a:pt x="21600" y="1474"/>
                </a:cubicBezTo>
                <a:lnTo>
                  <a:pt x="0" y="1474"/>
                </a:lnTo>
                <a:close/>
              </a:path>
            </a:pathLst>
          </a:custGeom>
          <a:solidFill>
            <a:srgbClr val="2CE635"/>
          </a:solidFill>
          <a:ln w="9525">
            <a:noFill/>
            <a:round/>
            <a:headEnd/>
            <a:tailEnd/>
          </a:ln>
        </p:spPr>
        <p:txBody>
          <a:bodyPr vert="eaVert" wrap="none" lIns="63500" tIns="0" rIns="0" bIns="0" anchor="ctr"/>
          <a:lstStyle/>
          <a:p>
            <a:endParaRPr lang="en-GB"/>
          </a:p>
        </p:txBody>
      </p:sp>
      <p:sp>
        <p:nvSpPr>
          <p:cNvPr id="7182" name="Arc 15"/>
          <p:cNvSpPr>
            <a:spLocks/>
          </p:cNvSpPr>
          <p:nvPr/>
        </p:nvSpPr>
        <p:spPr bwMode="auto">
          <a:xfrm rot="-5400000">
            <a:off x="2336800" y="3241675"/>
            <a:ext cx="4157663" cy="284163"/>
          </a:xfrm>
          <a:custGeom>
            <a:avLst/>
            <a:gdLst>
              <a:gd name="T0" fmla="*/ 2147483647 w 21600"/>
              <a:gd name="T1" fmla="*/ 0 h 1474"/>
              <a:gd name="T2" fmla="*/ 2147483647 w 21600"/>
              <a:gd name="T3" fmla="*/ 2147483647 h 1474"/>
              <a:gd name="T4" fmla="*/ 0 w 21600"/>
              <a:gd name="T5" fmla="*/ 2147483647 h 1474"/>
              <a:gd name="T6" fmla="*/ 0 60000 65536"/>
              <a:gd name="T7" fmla="*/ 0 60000 65536"/>
              <a:gd name="T8" fmla="*/ 0 60000 65536"/>
              <a:gd name="T9" fmla="*/ 0 w 21600"/>
              <a:gd name="T10" fmla="*/ 0 h 1474"/>
              <a:gd name="T11" fmla="*/ 21600 w 21600"/>
              <a:gd name="T12" fmla="*/ 1474 h 1474"/>
            </a:gdLst>
            <a:ahLst/>
            <a:cxnLst>
              <a:cxn ang="T6">
                <a:pos x="T0" y="T1"/>
              </a:cxn>
              <a:cxn ang="T7">
                <a:pos x="T2" y="T3"/>
              </a:cxn>
              <a:cxn ang="T8">
                <a:pos x="T4" y="T5"/>
              </a:cxn>
            </a:cxnLst>
            <a:rect l="T9" t="T10" r="T11" b="T12"/>
            <a:pathLst>
              <a:path w="21600" h="1474" fill="none" extrusionOk="0">
                <a:moveTo>
                  <a:pt x="21549" y="0"/>
                </a:moveTo>
                <a:cubicBezTo>
                  <a:pt x="21583" y="490"/>
                  <a:pt x="21600" y="982"/>
                  <a:pt x="21600" y="1474"/>
                </a:cubicBezTo>
              </a:path>
              <a:path w="21600" h="1474" stroke="0" extrusionOk="0">
                <a:moveTo>
                  <a:pt x="21549" y="0"/>
                </a:moveTo>
                <a:cubicBezTo>
                  <a:pt x="21583" y="490"/>
                  <a:pt x="21600" y="982"/>
                  <a:pt x="21600" y="1474"/>
                </a:cubicBezTo>
                <a:lnTo>
                  <a:pt x="0" y="1474"/>
                </a:lnTo>
                <a:close/>
              </a:path>
            </a:pathLst>
          </a:custGeom>
          <a:solidFill>
            <a:srgbClr val="2CE635"/>
          </a:solidFill>
          <a:ln w="9525">
            <a:noFill/>
            <a:round/>
            <a:headEnd/>
            <a:tailEnd/>
          </a:ln>
        </p:spPr>
        <p:txBody>
          <a:bodyPr vert="eaVert" wrap="none" lIns="63500" tIns="0" rIns="0" bIns="0" anchor="ctr"/>
          <a:lstStyle/>
          <a:p>
            <a:endParaRPr lang="en-GB"/>
          </a:p>
        </p:txBody>
      </p:sp>
      <p:sp>
        <p:nvSpPr>
          <p:cNvPr id="7183" name="Arc 16"/>
          <p:cNvSpPr>
            <a:spLocks/>
          </p:cNvSpPr>
          <p:nvPr/>
        </p:nvSpPr>
        <p:spPr bwMode="auto">
          <a:xfrm rot="-5880703">
            <a:off x="2046287" y="3282951"/>
            <a:ext cx="4157663" cy="284162"/>
          </a:xfrm>
          <a:custGeom>
            <a:avLst/>
            <a:gdLst>
              <a:gd name="T0" fmla="*/ 2147483647 w 21600"/>
              <a:gd name="T1" fmla="*/ 0 h 1474"/>
              <a:gd name="T2" fmla="*/ 2147483647 w 21600"/>
              <a:gd name="T3" fmla="*/ 2147483647 h 1474"/>
              <a:gd name="T4" fmla="*/ 0 w 21600"/>
              <a:gd name="T5" fmla="*/ 2147483647 h 1474"/>
              <a:gd name="T6" fmla="*/ 0 60000 65536"/>
              <a:gd name="T7" fmla="*/ 0 60000 65536"/>
              <a:gd name="T8" fmla="*/ 0 60000 65536"/>
              <a:gd name="T9" fmla="*/ 0 w 21600"/>
              <a:gd name="T10" fmla="*/ 0 h 1474"/>
              <a:gd name="T11" fmla="*/ 21600 w 21600"/>
              <a:gd name="T12" fmla="*/ 1474 h 1474"/>
            </a:gdLst>
            <a:ahLst/>
            <a:cxnLst>
              <a:cxn ang="T6">
                <a:pos x="T0" y="T1"/>
              </a:cxn>
              <a:cxn ang="T7">
                <a:pos x="T2" y="T3"/>
              </a:cxn>
              <a:cxn ang="T8">
                <a:pos x="T4" y="T5"/>
              </a:cxn>
            </a:cxnLst>
            <a:rect l="T9" t="T10" r="T11" b="T12"/>
            <a:pathLst>
              <a:path w="21600" h="1474" fill="none" extrusionOk="0">
                <a:moveTo>
                  <a:pt x="21549" y="0"/>
                </a:moveTo>
                <a:cubicBezTo>
                  <a:pt x="21583" y="490"/>
                  <a:pt x="21600" y="982"/>
                  <a:pt x="21600" y="1474"/>
                </a:cubicBezTo>
              </a:path>
              <a:path w="21600" h="1474" stroke="0" extrusionOk="0">
                <a:moveTo>
                  <a:pt x="21549" y="0"/>
                </a:moveTo>
                <a:cubicBezTo>
                  <a:pt x="21583" y="490"/>
                  <a:pt x="21600" y="982"/>
                  <a:pt x="21600" y="1474"/>
                </a:cubicBezTo>
                <a:lnTo>
                  <a:pt x="0" y="1474"/>
                </a:lnTo>
                <a:close/>
              </a:path>
            </a:pathLst>
          </a:custGeom>
          <a:solidFill>
            <a:srgbClr val="2CE635"/>
          </a:solidFill>
          <a:ln w="9525">
            <a:noFill/>
            <a:round/>
            <a:headEnd/>
            <a:tailEnd/>
          </a:ln>
        </p:spPr>
        <p:txBody>
          <a:bodyPr vert="eaVert" wrap="none" lIns="63500" tIns="0" rIns="0" bIns="0" anchor="ctr"/>
          <a:lstStyle/>
          <a:p>
            <a:endParaRPr lang="en-GB"/>
          </a:p>
        </p:txBody>
      </p:sp>
      <p:sp>
        <p:nvSpPr>
          <p:cNvPr id="7184" name="Arc 17"/>
          <p:cNvSpPr>
            <a:spLocks/>
          </p:cNvSpPr>
          <p:nvPr/>
        </p:nvSpPr>
        <p:spPr bwMode="auto">
          <a:xfrm rot="-6375414">
            <a:off x="1757362" y="3365501"/>
            <a:ext cx="4157663" cy="284162"/>
          </a:xfrm>
          <a:custGeom>
            <a:avLst/>
            <a:gdLst>
              <a:gd name="T0" fmla="*/ 2147483647 w 21600"/>
              <a:gd name="T1" fmla="*/ 0 h 1474"/>
              <a:gd name="T2" fmla="*/ 2147483647 w 21600"/>
              <a:gd name="T3" fmla="*/ 2147483647 h 1474"/>
              <a:gd name="T4" fmla="*/ 0 w 21600"/>
              <a:gd name="T5" fmla="*/ 2147483647 h 1474"/>
              <a:gd name="T6" fmla="*/ 0 60000 65536"/>
              <a:gd name="T7" fmla="*/ 0 60000 65536"/>
              <a:gd name="T8" fmla="*/ 0 60000 65536"/>
              <a:gd name="T9" fmla="*/ 0 w 21600"/>
              <a:gd name="T10" fmla="*/ 0 h 1474"/>
              <a:gd name="T11" fmla="*/ 21600 w 21600"/>
              <a:gd name="T12" fmla="*/ 1474 h 1474"/>
            </a:gdLst>
            <a:ahLst/>
            <a:cxnLst>
              <a:cxn ang="T6">
                <a:pos x="T0" y="T1"/>
              </a:cxn>
              <a:cxn ang="T7">
                <a:pos x="T2" y="T3"/>
              </a:cxn>
              <a:cxn ang="T8">
                <a:pos x="T4" y="T5"/>
              </a:cxn>
            </a:cxnLst>
            <a:rect l="T9" t="T10" r="T11" b="T12"/>
            <a:pathLst>
              <a:path w="21600" h="1474" fill="none" extrusionOk="0">
                <a:moveTo>
                  <a:pt x="21549" y="0"/>
                </a:moveTo>
                <a:cubicBezTo>
                  <a:pt x="21583" y="490"/>
                  <a:pt x="21600" y="982"/>
                  <a:pt x="21600" y="1474"/>
                </a:cubicBezTo>
              </a:path>
              <a:path w="21600" h="1474" stroke="0" extrusionOk="0">
                <a:moveTo>
                  <a:pt x="21549" y="0"/>
                </a:moveTo>
                <a:cubicBezTo>
                  <a:pt x="21583" y="490"/>
                  <a:pt x="21600" y="982"/>
                  <a:pt x="21600" y="1474"/>
                </a:cubicBezTo>
                <a:lnTo>
                  <a:pt x="0" y="1474"/>
                </a:lnTo>
                <a:close/>
              </a:path>
            </a:pathLst>
          </a:custGeom>
          <a:solidFill>
            <a:srgbClr val="FFFF00"/>
          </a:solidFill>
          <a:ln w="9525">
            <a:noFill/>
            <a:round/>
            <a:headEnd/>
            <a:tailEnd/>
          </a:ln>
        </p:spPr>
        <p:txBody>
          <a:bodyPr vert="eaVert" wrap="none" lIns="63500" tIns="0" rIns="0" bIns="0" anchor="ctr"/>
          <a:lstStyle/>
          <a:p>
            <a:endParaRPr lang="en-GB"/>
          </a:p>
        </p:txBody>
      </p:sp>
      <p:sp>
        <p:nvSpPr>
          <p:cNvPr id="7185" name="Arc 18"/>
          <p:cNvSpPr>
            <a:spLocks/>
          </p:cNvSpPr>
          <p:nvPr/>
        </p:nvSpPr>
        <p:spPr bwMode="auto">
          <a:xfrm rot="-6894912">
            <a:off x="1554957" y="3394868"/>
            <a:ext cx="3860800" cy="284163"/>
          </a:xfrm>
          <a:custGeom>
            <a:avLst/>
            <a:gdLst>
              <a:gd name="T0" fmla="*/ 2147483647 w 21600"/>
              <a:gd name="T1" fmla="*/ 0 h 1474"/>
              <a:gd name="T2" fmla="*/ 2147483647 w 21600"/>
              <a:gd name="T3" fmla="*/ 2147483647 h 1474"/>
              <a:gd name="T4" fmla="*/ 0 w 21600"/>
              <a:gd name="T5" fmla="*/ 2147483647 h 1474"/>
              <a:gd name="T6" fmla="*/ 0 60000 65536"/>
              <a:gd name="T7" fmla="*/ 0 60000 65536"/>
              <a:gd name="T8" fmla="*/ 0 60000 65536"/>
              <a:gd name="T9" fmla="*/ 0 w 21600"/>
              <a:gd name="T10" fmla="*/ 0 h 1474"/>
              <a:gd name="T11" fmla="*/ 21600 w 21600"/>
              <a:gd name="T12" fmla="*/ 1474 h 1474"/>
            </a:gdLst>
            <a:ahLst/>
            <a:cxnLst>
              <a:cxn ang="T6">
                <a:pos x="T0" y="T1"/>
              </a:cxn>
              <a:cxn ang="T7">
                <a:pos x="T2" y="T3"/>
              </a:cxn>
              <a:cxn ang="T8">
                <a:pos x="T4" y="T5"/>
              </a:cxn>
            </a:cxnLst>
            <a:rect l="T9" t="T10" r="T11" b="T12"/>
            <a:pathLst>
              <a:path w="21600" h="1474" fill="none" extrusionOk="0">
                <a:moveTo>
                  <a:pt x="21549" y="0"/>
                </a:moveTo>
                <a:cubicBezTo>
                  <a:pt x="21583" y="490"/>
                  <a:pt x="21600" y="982"/>
                  <a:pt x="21600" y="1474"/>
                </a:cubicBezTo>
              </a:path>
              <a:path w="21600" h="1474" stroke="0" extrusionOk="0">
                <a:moveTo>
                  <a:pt x="21549" y="0"/>
                </a:moveTo>
                <a:cubicBezTo>
                  <a:pt x="21583" y="490"/>
                  <a:pt x="21600" y="982"/>
                  <a:pt x="21600" y="1474"/>
                </a:cubicBezTo>
                <a:lnTo>
                  <a:pt x="0" y="1474"/>
                </a:lnTo>
                <a:close/>
              </a:path>
            </a:pathLst>
          </a:custGeom>
          <a:solidFill>
            <a:srgbClr val="FFFF00"/>
          </a:solidFill>
          <a:ln w="9525">
            <a:noFill/>
            <a:round/>
            <a:headEnd/>
            <a:tailEnd/>
          </a:ln>
        </p:spPr>
        <p:txBody>
          <a:bodyPr vert="eaVert" wrap="none" lIns="63500" tIns="0" rIns="0" bIns="0" anchor="ctr"/>
          <a:lstStyle/>
          <a:p>
            <a:endParaRPr lang="en-GB"/>
          </a:p>
        </p:txBody>
      </p:sp>
      <p:sp>
        <p:nvSpPr>
          <p:cNvPr id="7186" name="Arc 19"/>
          <p:cNvSpPr>
            <a:spLocks/>
          </p:cNvSpPr>
          <p:nvPr/>
        </p:nvSpPr>
        <p:spPr bwMode="auto">
          <a:xfrm rot="-7405047">
            <a:off x="1212851" y="3665537"/>
            <a:ext cx="4157662" cy="284163"/>
          </a:xfrm>
          <a:custGeom>
            <a:avLst/>
            <a:gdLst>
              <a:gd name="T0" fmla="*/ 2147483647 w 21600"/>
              <a:gd name="T1" fmla="*/ 0 h 1474"/>
              <a:gd name="T2" fmla="*/ 2147483647 w 21600"/>
              <a:gd name="T3" fmla="*/ 2147483647 h 1474"/>
              <a:gd name="T4" fmla="*/ 0 w 21600"/>
              <a:gd name="T5" fmla="*/ 2147483647 h 1474"/>
              <a:gd name="T6" fmla="*/ 0 60000 65536"/>
              <a:gd name="T7" fmla="*/ 0 60000 65536"/>
              <a:gd name="T8" fmla="*/ 0 60000 65536"/>
              <a:gd name="T9" fmla="*/ 0 w 21600"/>
              <a:gd name="T10" fmla="*/ 0 h 1474"/>
              <a:gd name="T11" fmla="*/ 21600 w 21600"/>
              <a:gd name="T12" fmla="*/ 1474 h 1474"/>
            </a:gdLst>
            <a:ahLst/>
            <a:cxnLst>
              <a:cxn ang="T6">
                <a:pos x="T0" y="T1"/>
              </a:cxn>
              <a:cxn ang="T7">
                <a:pos x="T2" y="T3"/>
              </a:cxn>
              <a:cxn ang="T8">
                <a:pos x="T4" y="T5"/>
              </a:cxn>
            </a:cxnLst>
            <a:rect l="T9" t="T10" r="T11" b="T12"/>
            <a:pathLst>
              <a:path w="21600" h="1474" fill="none" extrusionOk="0">
                <a:moveTo>
                  <a:pt x="21549" y="0"/>
                </a:moveTo>
                <a:cubicBezTo>
                  <a:pt x="21583" y="490"/>
                  <a:pt x="21600" y="982"/>
                  <a:pt x="21600" y="1474"/>
                </a:cubicBezTo>
              </a:path>
              <a:path w="21600" h="1474" stroke="0" extrusionOk="0">
                <a:moveTo>
                  <a:pt x="21549" y="0"/>
                </a:moveTo>
                <a:cubicBezTo>
                  <a:pt x="21583" y="490"/>
                  <a:pt x="21600" y="982"/>
                  <a:pt x="21600" y="1474"/>
                </a:cubicBezTo>
                <a:lnTo>
                  <a:pt x="0" y="1474"/>
                </a:lnTo>
                <a:close/>
              </a:path>
            </a:pathLst>
          </a:custGeom>
          <a:solidFill>
            <a:srgbClr val="FFFF00"/>
          </a:solidFill>
          <a:ln w="9525">
            <a:noFill/>
            <a:round/>
            <a:headEnd/>
            <a:tailEnd/>
          </a:ln>
        </p:spPr>
        <p:txBody>
          <a:bodyPr vert="eaVert" wrap="none" lIns="63500" tIns="0" rIns="0" bIns="0" anchor="ctr"/>
          <a:lstStyle/>
          <a:p>
            <a:endParaRPr lang="en-GB"/>
          </a:p>
        </p:txBody>
      </p:sp>
      <p:sp>
        <p:nvSpPr>
          <p:cNvPr id="7187" name="Arc 20"/>
          <p:cNvSpPr>
            <a:spLocks/>
          </p:cNvSpPr>
          <p:nvPr/>
        </p:nvSpPr>
        <p:spPr bwMode="auto">
          <a:xfrm rot="-7910482">
            <a:off x="950913" y="3852863"/>
            <a:ext cx="4195762" cy="284162"/>
          </a:xfrm>
          <a:custGeom>
            <a:avLst/>
            <a:gdLst>
              <a:gd name="T0" fmla="*/ 2147483647 w 21600"/>
              <a:gd name="T1" fmla="*/ 0 h 1474"/>
              <a:gd name="T2" fmla="*/ 2147483647 w 21600"/>
              <a:gd name="T3" fmla="*/ 2147483647 h 1474"/>
              <a:gd name="T4" fmla="*/ 0 w 21600"/>
              <a:gd name="T5" fmla="*/ 2147483647 h 1474"/>
              <a:gd name="T6" fmla="*/ 0 60000 65536"/>
              <a:gd name="T7" fmla="*/ 0 60000 65536"/>
              <a:gd name="T8" fmla="*/ 0 60000 65536"/>
              <a:gd name="T9" fmla="*/ 0 w 21600"/>
              <a:gd name="T10" fmla="*/ 0 h 1474"/>
              <a:gd name="T11" fmla="*/ 21600 w 21600"/>
              <a:gd name="T12" fmla="*/ 1474 h 1474"/>
            </a:gdLst>
            <a:ahLst/>
            <a:cxnLst>
              <a:cxn ang="T6">
                <a:pos x="T0" y="T1"/>
              </a:cxn>
              <a:cxn ang="T7">
                <a:pos x="T2" y="T3"/>
              </a:cxn>
              <a:cxn ang="T8">
                <a:pos x="T4" y="T5"/>
              </a:cxn>
            </a:cxnLst>
            <a:rect l="T9" t="T10" r="T11" b="T12"/>
            <a:pathLst>
              <a:path w="21600" h="1474" fill="none" extrusionOk="0">
                <a:moveTo>
                  <a:pt x="21549" y="0"/>
                </a:moveTo>
                <a:cubicBezTo>
                  <a:pt x="21583" y="490"/>
                  <a:pt x="21600" y="982"/>
                  <a:pt x="21600" y="1474"/>
                </a:cubicBezTo>
              </a:path>
              <a:path w="21600" h="1474" stroke="0" extrusionOk="0">
                <a:moveTo>
                  <a:pt x="21549" y="0"/>
                </a:moveTo>
                <a:cubicBezTo>
                  <a:pt x="21583" y="490"/>
                  <a:pt x="21600" y="982"/>
                  <a:pt x="21600" y="1474"/>
                </a:cubicBezTo>
                <a:lnTo>
                  <a:pt x="0" y="1474"/>
                </a:lnTo>
                <a:close/>
              </a:path>
            </a:pathLst>
          </a:custGeom>
          <a:solidFill>
            <a:srgbClr val="FF9900"/>
          </a:solidFill>
          <a:ln w="9525">
            <a:noFill/>
            <a:round/>
            <a:headEnd/>
            <a:tailEnd/>
          </a:ln>
        </p:spPr>
        <p:txBody>
          <a:bodyPr vert="eaVert" wrap="none" lIns="63500" tIns="0" rIns="0" bIns="0" anchor="ctr"/>
          <a:lstStyle/>
          <a:p>
            <a:endParaRPr lang="en-GB"/>
          </a:p>
        </p:txBody>
      </p:sp>
      <p:sp>
        <p:nvSpPr>
          <p:cNvPr id="7188" name="Arc 21"/>
          <p:cNvSpPr>
            <a:spLocks/>
          </p:cNvSpPr>
          <p:nvPr/>
        </p:nvSpPr>
        <p:spPr bwMode="auto">
          <a:xfrm rot="-8407370">
            <a:off x="790575" y="4097338"/>
            <a:ext cx="4157663" cy="284162"/>
          </a:xfrm>
          <a:custGeom>
            <a:avLst/>
            <a:gdLst>
              <a:gd name="T0" fmla="*/ 2147483647 w 21600"/>
              <a:gd name="T1" fmla="*/ 0 h 1474"/>
              <a:gd name="T2" fmla="*/ 2147483647 w 21600"/>
              <a:gd name="T3" fmla="*/ 2147483647 h 1474"/>
              <a:gd name="T4" fmla="*/ 0 w 21600"/>
              <a:gd name="T5" fmla="*/ 2147483647 h 1474"/>
              <a:gd name="T6" fmla="*/ 0 60000 65536"/>
              <a:gd name="T7" fmla="*/ 0 60000 65536"/>
              <a:gd name="T8" fmla="*/ 0 60000 65536"/>
              <a:gd name="T9" fmla="*/ 0 w 21600"/>
              <a:gd name="T10" fmla="*/ 0 h 1474"/>
              <a:gd name="T11" fmla="*/ 21600 w 21600"/>
              <a:gd name="T12" fmla="*/ 1474 h 1474"/>
            </a:gdLst>
            <a:ahLst/>
            <a:cxnLst>
              <a:cxn ang="T6">
                <a:pos x="T0" y="T1"/>
              </a:cxn>
              <a:cxn ang="T7">
                <a:pos x="T2" y="T3"/>
              </a:cxn>
              <a:cxn ang="T8">
                <a:pos x="T4" y="T5"/>
              </a:cxn>
            </a:cxnLst>
            <a:rect l="T9" t="T10" r="T11" b="T12"/>
            <a:pathLst>
              <a:path w="21600" h="1474" fill="none" extrusionOk="0">
                <a:moveTo>
                  <a:pt x="21549" y="0"/>
                </a:moveTo>
                <a:cubicBezTo>
                  <a:pt x="21583" y="490"/>
                  <a:pt x="21600" y="982"/>
                  <a:pt x="21600" y="1474"/>
                </a:cubicBezTo>
              </a:path>
              <a:path w="21600" h="1474" stroke="0" extrusionOk="0">
                <a:moveTo>
                  <a:pt x="21549" y="0"/>
                </a:moveTo>
                <a:cubicBezTo>
                  <a:pt x="21583" y="490"/>
                  <a:pt x="21600" y="982"/>
                  <a:pt x="21600" y="1474"/>
                </a:cubicBezTo>
                <a:lnTo>
                  <a:pt x="0" y="1474"/>
                </a:lnTo>
                <a:close/>
              </a:path>
            </a:pathLst>
          </a:custGeom>
          <a:solidFill>
            <a:srgbClr val="FF9900"/>
          </a:solidFill>
          <a:ln w="9525">
            <a:noFill/>
            <a:round/>
            <a:headEnd/>
            <a:tailEnd/>
          </a:ln>
        </p:spPr>
        <p:txBody>
          <a:bodyPr rot="10800000" wrap="none" lIns="63500" tIns="0" rIns="0" bIns="0" anchor="ctr"/>
          <a:lstStyle/>
          <a:p>
            <a:endParaRPr lang="en-GB"/>
          </a:p>
        </p:txBody>
      </p:sp>
      <p:sp>
        <p:nvSpPr>
          <p:cNvPr id="7189" name="Arc 22"/>
          <p:cNvSpPr>
            <a:spLocks/>
          </p:cNvSpPr>
          <p:nvPr/>
        </p:nvSpPr>
        <p:spPr bwMode="auto">
          <a:xfrm rot="-8907474">
            <a:off x="630238" y="4354513"/>
            <a:ext cx="4157662" cy="284162"/>
          </a:xfrm>
          <a:custGeom>
            <a:avLst/>
            <a:gdLst>
              <a:gd name="T0" fmla="*/ 2147483647 w 21600"/>
              <a:gd name="T1" fmla="*/ 0 h 1474"/>
              <a:gd name="T2" fmla="*/ 2147483647 w 21600"/>
              <a:gd name="T3" fmla="*/ 2147483647 h 1474"/>
              <a:gd name="T4" fmla="*/ 0 w 21600"/>
              <a:gd name="T5" fmla="*/ 2147483647 h 1474"/>
              <a:gd name="T6" fmla="*/ 0 60000 65536"/>
              <a:gd name="T7" fmla="*/ 0 60000 65536"/>
              <a:gd name="T8" fmla="*/ 0 60000 65536"/>
              <a:gd name="T9" fmla="*/ 0 w 21600"/>
              <a:gd name="T10" fmla="*/ 0 h 1474"/>
              <a:gd name="T11" fmla="*/ 21600 w 21600"/>
              <a:gd name="T12" fmla="*/ 1474 h 1474"/>
            </a:gdLst>
            <a:ahLst/>
            <a:cxnLst>
              <a:cxn ang="T6">
                <a:pos x="T0" y="T1"/>
              </a:cxn>
              <a:cxn ang="T7">
                <a:pos x="T2" y="T3"/>
              </a:cxn>
              <a:cxn ang="T8">
                <a:pos x="T4" y="T5"/>
              </a:cxn>
            </a:cxnLst>
            <a:rect l="T9" t="T10" r="T11" b="T12"/>
            <a:pathLst>
              <a:path w="21600" h="1474" fill="none" extrusionOk="0">
                <a:moveTo>
                  <a:pt x="21549" y="0"/>
                </a:moveTo>
                <a:cubicBezTo>
                  <a:pt x="21583" y="490"/>
                  <a:pt x="21600" y="982"/>
                  <a:pt x="21600" y="1474"/>
                </a:cubicBezTo>
              </a:path>
              <a:path w="21600" h="1474" stroke="0" extrusionOk="0">
                <a:moveTo>
                  <a:pt x="21549" y="0"/>
                </a:moveTo>
                <a:cubicBezTo>
                  <a:pt x="21583" y="490"/>
                  <a:pt x="21600" y="982"/>
                  <a:pt x="21600" y="1474"/>
                </a:cubicBezTo>
                <a:lnTo>
                  <a:pt x="0" y="1474"/>
                </a:lnTo>
                <a:close/>
              </a:path>
            </a:pathLst>
          </a:custGeom>
          <a:solidFill>
            <a:srgbClr val="FF9900"/>
          </a:solidFill>
          <a:ln w="9525">
            <a:noFill/>
            <a:round/>
            <a:headEnd/>
            <a:tailEnd/>
          </a:ln>
        </p:spPr>
        <p:txBody>
          <a:bodyPr rot="10800000" wrap="none" lIns="63500" tIns="0" rIns="0" bIns="0" anchor="ctr"/>
          <a:lstStyle/>
          <a:p>
            <a:endParaRPr lang="en-GB"/>
          </a:p>
        </p:txBody>
      </p:sp>
      <p:sp>
        <p:nvSpPr>
          <p:cNvPr id="7190" name="Arc 23"/>
          <p:cNvSpPr>
            <a:spLocks/>
          </p:cNvSpPr>
          <p:nvPr/>
        </p:nvSpPr>
        <p:spPr bwMode="auto">
          <a:xfrm rot="-9423322">
            <a:off x="506413" y="4641850"/>
            <a:ext cx="4157662" cy="284163"/>
          </a:xfrm>
          <a:custGeom>
            <a:avLst/>
            <a:gdLst>
              <a:gd name="T0" fmla="*/ 2147483647 w 21600"/>
              <a:gd name="T1" fmla="*/ 0 h 1474"/>
              <a:gd name="T2" fmla="*/ 2147483647 w 21600"/>
              <a:gd name="T3" fmla="*/ 2147483647 h 1474"/>
              <a:gd name="T4" fmla="*/ 0 w 21600"/>
              <a:gd name="T5" fmla="*/ 2147483647 h 1474"/>
              <a:gd name="T6" fmla="*/ 0 60000 65536"/>
              <a:gd name="T7" fmla="*/ 0 60000 65536"/>
              <a:gd name="T8" fmla="*/ 0 60000 65536"/>
              <a:gd name="T9" fmla="*/ 0 w 21600"/>
              <a:gd name="T10" fmla="*/ 0 h 1474"/>
              <a:gd name="T11" fmla="*/ 21600 w 21600"/>
              <a:gd name="T12" fmla="*/ 1474 h 1474"/>
            </a:gdLst>
            <a:ahLst/>
            <a:cxnLst>
              <a:cxn ang="T6">
                <a:pos x="T0" y="T1"/>
              </a:cxn>
              <a:cxn ang="T7">
                <a:pos x="T2" y="T3"/>
              </a:cxn>
              <a:cxn ang="T8">
                <a:pos x="T4" y="T5"/>
              </a:cxn>
            </a:cxnLst>
            <a:rect l="T9" t="T10" r="T11" b="T12"/>
            <a:pathLst>
              <a:path w="21600" h="1474" fill="none" extrusionOk="0">
                <a:moveTo>
                  <a:pt x="21549" y="0"/>
                </a:moveTo>
                <a:cubicBezTo>
                  <a:pt x="21583" y="490"/>
                  <a:pt x="21600" y="982"/>
                  <a:pt x="21600" y="1474"/>
                </a:cubicBezTo>
              </a:path>
              <a:path w="21600" h="1474" stroke="0" extrusionOk="0">
                <a:moveTo>
                  <a:pt x="21549" y="0"/>
                </a:moveTo>
                <a:cubicBezTo>
                  <a:pt x="21583" y="490"/>
                  <a:pt x="21600" y="982"/>
                  <a:pt x="21600" y="1474"/>
                </a:cubicBezTo>
                <a:lnTo>
                  <a:pt x="0" y="1474"/>
                </a:lnTo>
                <a:close/>
              </a:path>
            </a:pathLst>
          </a:custGeom>
          <a:solidFill>
            <a:srgbClr val="F91919"/>
          </a:solidFill>
          <a:ln w="9525">
            <a:noFill/>
            <a:round/>
            <a:headEnd/>
            <a:tailEnd/>
          </a:ln>
        </p:spPr>
        <p:txBody>
          <a:bodyPr rot="10800000" wrap="none" lIns="63500" tIns="0" rIns="0" bIns="0" anchor="ctr"/>
          <a:lstStyle/>
          <a:p>
            <a:endParaRPr lang="en-GB"/>
          </a:p>
        </p:txBody>
      </p:sp>
      <p:sp>
        <p:nvSpPr>
          <p:cNvPr id="7191" name="Arc 24"/>
          <p:cNvSpPr>
            <a:spLocks/>
          </p:cNvSpPr>
          <p:nvPr/>
        </p:nvSpPr>
        <p:spPr bwMode="auto">
          <a:xfrm rot="-9944071">
            <a:off x="427038" y="4948238"/>
            <a:ext cx="4157662" cy="284162"/>
          </a:xfrm>
          <a:custGeom>
            <a:avLst/>
            <a:gdLst>
              <a:gd name="T0" fmla="*/ 2147483647 w 21600"/>
              <a:gd name="T1" fmla="*/ 0 h 1474"/>
              <a:gd name="T2" fmla="*/ 2147483647 w 21600"/>
              <a:gd name="T3" fmla="*/ 2147483647 h 1474"/>
              <a:gd name="T4" fmla="*/ 0 w 21600"/>
              <a:gd name="T5" fmla="*/ 2147483647 h 1474"/>
              <a:gd name="T6" fmla="*/ 0 60000 65536"/>
              <a:gd name="T7" fmla="*/ 0 60000 65536"/>
              <a:gd name="T8" fmla="*/ 0 60000 65536"/>
              <a:gd name="T9" fmla="*/ 0 w 21600"/>
              <a:gd name="T10" fmla="*/ 0 h 1474"/>
              <a:gd name="T11" fmla="*/ 21600 w 21600"/>
              <a:gd name="T12" fmla="*/ 1474 h 1474"/>
            </a:gdLst>
            <a:ahLst/>
            <a:cxnLst>
              <a:cxn ang="T6">
                <a:pos x="T0" y="T1"/>
              </a:cxn>
              <a:cxn ang="T7">
                <a:pos x="T2" y="T3"/>
              </a:cxn>
              <a:cxn ang="T8">
                <a:pos x="T4" y="T5"/>
              </a:cxn>
            </a:cxnLst>
            <a:rect l="T9" t="T10" r="T11" b="T12"/>
            <a:pathLst>
              <a:path w="21600" h="1474" fill="none" extrusionOk="0">
                <a:moveTo>
                  <a:pt x="21549" y="0"/>
                </a:moveTo>
                <a:cubicBezTo>
                  <a:pt x="21583" y="490"/>
                  <a:pt x="21600" y="982"/>
                  <a:pt x="21600" y="1474"/>
                </a:cubicBezTo>
              </a:path>
              <a:path w="21600" h="1474" stroke="0" extrusionOk="0">
                <a:moveTo>
                  <a:pt x="21549" y="0"/>
                </a:moveTo>
                <a:cubicBezTo>
                  <a:pt x="21583" y="490"/>
                  <a:pt x="21600" y="982"/>
                  <a:pt x="21600" y="1474"/>
                </a:cubicBezTo>
                <a:lnTo>
                  <a:pt x="0" y="1474"/>
                </a:lnTo>
                <a:close/>
              </a:path>
            </a:pathLst>
          </a:custGeom>
          <a:solidFill>
            <a:srgbClr val="F91919"/>
          </a:solidFill>
          <a:ln w="9525">
            <a:noFill/>
            <a:round/>
            <a:headEnd/>
            <a:tailEnd/>
          </a:ln>
        </p:spPr>
        <p:txBody>
          <a:bodyPr rot="10800000" wrap="none" lIns="63500" tIns="0" rIns="0" bIns="0" anchor="ctr"/>
          <a:lstStyle/>
          <a:p>
            <a:endParaRPr lang="en-GB"/>
          </a:p>
        </p:txBody>
      </p:sp>
      <p:sp>
        <p:nvSpPr>
          <p:cNvPr id="7192" name="Arc 25"/>
          <p:cNvSpPr>
            <a:spLocks/>
          </p:cNvSpPr>
          <p:nvPr/>
        </p:nvSpPr>
        <p:spPr bwMode="auto">
          <a:xfrm rot="-10418707">
            <a:off x="395288" y="5233988"/>
            <a:ext cx="4157662" cy="284162"/>
          </a:xfrm>
          <a:custGeom>
            <a:avLst/>
            <a:gdLst>
              <a:gd name="T0" fmla="*/ 2147483647 w 21600"/>
              <a:gd name="T1" fmla="*/ 0 h 1474"/>
              <a:gd name="T2" fmla="*/ 2147483647 w 21600"/>
              <a:gd name="T3" fmla="*/ 2147483647 h 1474"/>
              <a:gd name="T4" fmla="*/ 0 w 21600"/>
              <a:gd name="T5" fmla="*/ 2147483647 h 1474"/>
              <a:gd name="T6" fmla="*/ 0 60000 65536"/>
              <a:gd name="T7" fmla="*/ 0 60000 65536"/>
              <a:gd name="T8" fmla="*/ 0 60000 65536"/>
              <a:gd name="T9" fmla="*/ 0 w 21600"/>
              <a:gd name="T10" fmla="*/ 0 h 1474"/>
              <a:gd name="T11" fmla="*/ 21600 w 21600"/>
              <a:gd name="T12" fmla="*/ 1474 h 1474"/>
            </a:gdLst>
            <a:ahLst/>
            <a:cxnLst>
              <a:cxn ang="T6">
                <a:pos x="T0" y="T1"/>
              </a:cxn>
              <a:cxn ang="T7">
                <a:pos x="T2" y="T3"/>
              </a:cxn>
              <a:cxn ang="T8">
                <a:pos x="T4" y="T5"/>
              </a:cxn>
            </a:cxnLst>
            <a:rect l="T9" t="T10" r="T11" b="T12"/>
            <a:pathLst>
              <a:path w="21600" h="1474" fill="none" extrusionOk="0">
                <a:moveTo>
                  <a:pt x="21549" y="0"/>
                </a:moveTo>
                <a:cubicBezTo>
                  <a:pt x="21583" y="490"/>
                  <a:pt x="21600" y="982"/>
                  <a:pt x="21600" y="1474"/>
                </a:cubicBezTo>
              </a:path>
              <a:path w="21600" h="1474" stroke="0" extrusionOk="0">
                <a:moveTo>
                  <a:pt x="21549" y="0"/>
                </a:moveTo>
                <a:cubicBezTo>
                  <a:pt x="21583" y="490"/>
                  <a:pt x="21600" y="982"/>
                  <a:pt x="21600" y="1474"/>
                </a:cubicBezTo>
                <a:lnTo>
                  <a:pt x="0" y="1474"/>
                </a:lnTo>
                <a:close/>
              </a:path>
            </a:pathLst>
          </a:custGeom>
          <a:solidFill>
            <a:srgbClr val="F91919"/>
          </a:solidFill>
          <a:ln w="9525">
            <a:noFill/>
            <a:round/>
            <a:headEnd/>
            <a:tailEnd/>
          </a:ln>
        </p:spPr>
        <p:txBody>
          <a:bodyPr rot="10800000" wrap="none" lIns="63500" tIns="0" rIns="0" bIns="0" anchor="ctr"/>
          <a:lstStyle/>
          <a:p>
            <a:endParaRPr lang="en-GB"/>
          </a:p>
        </p:txBody>
      </p:sp>
      <p:sp>
        <p:nvSpPr>
          <p:cNvPr id="7193" name="Arc 11"/>
          <p:cNvSpPr>
            <a:spLocks/>
          </p:cNvSpPr>
          <p:nvPr/>
        </p:nvSpPr>
        <p:spPr bwMode="auto">
          <a:xfrm rot="-3359125">
            <a:off x="3524251" y="3519487"/>
            <a:ext cx="4157662" cy="284163"/>
          </a:xfrm>
          <a:custGeom>
            <a:avLst/>
            <a:gdLst>
              <a:gd name="T0" fmla="*/ 2147483647 w 21600"/>
              <a:gd name="T1" fmla="*/ 0 h 1474"/>
              <a:gd name="T2" fmla="*/ 2147483647 w 21600"/>
              <a:gd name="T3" fmla="*/ 2147483647 h 1474"/>
              <a:gd name="T4" fmla="*/ 0 w 21600"/>
              <a:gd name="T5" fmla="*/ 2147483647 h 1474"/>
              <a:gd name="T6" fmla="*/ 0 60000 65536"/>
              <a:gd name="T7" fmla="*/ 0 60000 65536"/>
              <a:gd name="T8" fmla="*/ 0 60000 65536"/>
              <a:gd name="T9" fmla="*/ 0 w 21600"/>
              <a:gd name="T10" fmla="*/ 0 h 1474"/>
              <a:gd name="T11" fmla="*/ 21600 w 21600"/>
              <a:gd name="T12" fmla="*/ 1474 h 1474"/>
            </a:gdLst>
            <a:ahLst/>
            <a:cxnLst>
              <a:cxn ang="T6">
                <a:pos x="T0" y="T1"/>
              </a:cxn>
              <a:cxn ang="T7">
                <a:pos x="T2" y="T3"/>
              </a:cxn>
              <a:cxn ang="T8">
                <a:pos x="T4" y="T5"/>
              </a:cxn>
            </a:cxnLst>
            <a:rect l="T9" t="T10" r="T11" b="T12"/>
            <a:pathLst>
              <a:path w="21600" h="1474" fill="none" extrusionOk="0">
                <a:moveTo>
                  <a:pt x="21549" y="0"/>
                </a:moveTo>
                <a:cubicBezTo>
                  <a:pt x="21583" y="490"/>
                  <a:pt x="21600" y="982"/>
                  <a:pt x="21600" y="1474"/>
                </a:cubicBezTo>
              </a:path>
              <a:path w="21600" h="1474" stroke="0" extrusionOk="0">
                <a:moveTo>
                  <a:pt x="21549" y="0"/>
                </a:moveTo>
                <a:cubicBezTo>
                  <a:pt x="21583" y="490"/>
                  <a:pt x="21600" y="982"/>
                  <a:pt x="21600" y="1474"/>
                </a:cubicBezTo>
                <a:lnTo>
                  <a:pt x="0" y="1474"/>
                </a:lnTo>
                <a:close/>
              </a:path>
            </a:pathLst>
          </a:custGeom>
          <a:solidFill>
            <a:srgbClr val="2830C8"/>
          </a:solidFill>
          <a:ln w="9525">
            <a:noFill/>
            <a:round/>
            <a:headEnd/>
            <a:tailEnd/>
          </a:ln>
        </p:spPr>
        <p:txBody>
          <a:bodyPr vert="eaVert" wrap="none" lIns="63500" tIns="0" rIns="0" bIns="0" anchor="ctr"/>
          <a:lstStyle/>
          <a:p>
            <a:endParaRPr lang="en-GB"/>
          </a:p>
        </p:txBody>
      </p:sp>
      <p:sp>
        <p:nvSpPr>
          <p:cNvPr id="7194" name="WordArt 31"/>
          <p:cNvSpPr>
            <a:spLocks noChangeArrowheads="1" noChangeShapeType="1" noTextEdit="1"/>
          </p:cNvSpPr>
          <p:nvPr/>
        </p:nvSpPr>
        <p:spPr bwMode="auto">
          <a:xfrm>
            <a:off x="3829050" y="4565650"/>
            <a:ext cx="1511300" cy="1219200"/>
          </a:xfrm>
          <a:prstGeom prst="rect">
            <a:avLst/>
          </a:prstGeom>
        </p:spPr>
        <p:txBody>
          <a:bodyPr spcFirstLastPara="1" wrap="none" fromWordArt="1">
            <a:prstTxWarp prst="textArchUp">
              <a:avLst>
                <a:gd name="adj" fmla="val 10712956"/>
              </a:avLst>
            </a:prstTxWarp>
          </a:bodyPr>
          <a:lstStyle/>
          <a:p>
            <a:r>
              <a:rPr lang="en-GB" sz="3600" kern="10">
                <a:ln w="9525">
                  <a:noFill/>
                  <a:round/>
                  <a:headEnd/>
                  <a:tailEnd/>
                </a:ln>
                <a:solidFill>
                  <a:srgbClr val="FF0101"/>
                </a:solidFill>
                <a:latin typeface="Arial"/>
                <a:cs typeface="Arial"/>
              </a:rPr>
              <a:t>         </a:t>
            </a:r>
          </a:p>
        </p:txBody>
      </p:sp>
      <p:sp>
        <p:nvSpPr>
          <p:cNvPr id="7195" name="WordArt 32"/>
          <p:cNvSpPr>
            <a:spLocks noChangeArrowheads="1" noChangeShapeType="1" noTextEdit="1"/>
          </p:cNvSpPr>
          <p:nvPr/>
        </p:nvSpPr>
        <p:spPr bwMode="auto">
          <a:xfrm>
            <a:off x="3525838" y="4191000"/>
            <a:ext cx="2117725" cy="1458913"/>
          </a:xfrm>
          <a:prstGeom prst="rect">
            <a:avLst/>
          </a:prstGeom>
        </p:spPr>
        <p:txBody>
          <a:bodyPr spcFirstLastPara="1" wrap="none" fromWordArt="1">
            <a:prstTxWarp prst="textArchUp">
              <a:avLst>
                <a:gd name="adj" fmla="val 10835068"/>
              </a:avLst>
            </a:prstTxWarp>
          </a:bodyPr>
          <a:lstStyle/>
          <a:p>
            <a:r>
              <a:rPr lang="en-GB" sz="3600" kern="10">
                <a:ln w="9525">
                  <a:noFill/>
                  <a:round/>
                  <a:headEnd/>
                  <a:tailEnd/>
                </a:ln>
                <a:solidFill>
                  <a:srgbClr val="F3FF03"/>
                </a:solidFill>
                <a:latin typeface="Arial"/>
                <a:cs typeface="Arial"/>
              </a:rPr>
              <a:t>          </a:t>
            </a:r>
          </a:p>
        </p:txBody>
      </p:sp>
      <p:sp>
        <p:nvSpPr>
          <p:cNvPr id="7196" name="Text Box 33"/>
          <p:cNvSpPr txBox="1">
            <a:spLocks noChangeArrowheads="1"/>
          </p:cNvSpPr>
          <p:nvPr/>
        </p:nvSpPr>
        <p:spPr bwMode="auto">
          <a:xfrm>
            <a:off x="323850" y="5303838"/>
            <a:ext cx="655638" cy="212725"/>
          </a:xfrm>
          <a:prstGeom prst="rect">
            <a:avLst/>
          </a:prstGeom>
          <a:noFill/>
          <a:ln w="9525" algn="ctr">
            <a:noFill/>
            <a:miter lim="800000"/>
            <a:headEnd/>
            <a:tailEnd/>
          </a:ln>
        </p:spPr>
        <p:txBody>
          <a:bodyPr wrap="none" lIns="63500" tIns="0" rIns="0" bIns="0">
            <a:spAutoFit/>
          </a:bodyPr>
          <a:lstStyle/>
          <a:p>
            <a:r>
              <a:rPr lang="en-GB" sz="1400">
                <a:latin typeface="Calibri" pitchFamily="34" charset="0"/>
              </a:rPr>
              <a:t>Political</a:t>
            </a:r>
          </a:p>
        </p:txBody>
      </p:sp>
      <p:sp>
        <p:nvSpPr>
          <p:cNvPr id="7197" name="Text Box 34"/>
          <p:cNvSpPr txBox="1">
            <a:spLocks noChangeArrowheads="1"/>
          </p:cNvSpPr>
          <p:nvPr/>
        </p:nvSpPr>
        <p:spPr bwMode="auto">
          <a:xfrm rot="549556">
            <a:off x="388938" y="4800600"/>
            <a:ext cx="774700" cy="212725"/>
          </a:xfrm>
          <a:prstGeom prst="rect">
            <a:avLst/>
          </a:prstGeom>
          <a:noFill/>
          <a:ln w="9525" algn="ctr">
            <a:noFill/>
            <a:miter lim="800000"/>
            <a:headEnd/>
            <a:tailEnd/>
          </a:ln>
        </p:spPr>
        <p:txBody>
          <a:bodyPr wrap="none" lIns="63500" tIns="0" rIns="0" bIns="0">
            <a:spAutoFit/>
          </a:bodyPr>
          <a:lstStyle/>
          <a:p>
            <a:r>
              <a:rPr lang="en-GB" sz="1400">
                <a:latin typeface="Calibri" pitchFamily="34" charset="0"/>
              </a:rPr>
              <a:t>Economic</a:t>
            </a:r>
          </a:p>
        </p:txBody>
      </p:sp>
      <p:sp>
        <p:nvSpPr>
          <p:cNvPr id="7198" name="Text Box 35"/>
          <p:cNvSpPr txBox="1">
            <a:spLocks noChangeArrowheads="1"/>
          </p:cNvSpPr>
          <p:nvPr/>
        </p:nvSpPr>
        <p:spPr bwMode="auto">
          <a:xfrm rot="1174064">
            <a:off x="539750" y="4224338"/>
            <a:ext cx="493713" cy="212725"/>
          </a:xfrm>
          <a:prstGeom prst="rect">
            <a:avLst/>
          </a:prstGeom>
          <a:noFill/>
          <a:ln w="9525" algn="ctr">
            <a:noFill/>
            <a:miter lim="800000"/>
            <a:headEnd/>
            <a:tailEnd/>
          </a:ln>
        </p:spPr>
        <p:txBody>
          <a:bodyPr wrap="none" lIns="63500" tIns="0" rIns="0" bIns="0">
            <a:spAutoFit/>
          </a:bodyPr>
          <a:lstStyle/>
          <a:p>
            <a:r>
              <a:rPr lang="en-GB" sz="1400">
                <a:latin typeface="Calibri" pitchFamily="34" charset="0"/>
              </a:rPr>
              <a:t>Social</a:t>
            </a:r>
          </a:p>
        </p:txBody>
      </p:sp>
      <p:sp>
        <p:nvSpPr>
          <p:cNvPr id="7199" name="Text Box 36"/>
          <p:cNvSpPr txBox="1">
            <a:spLocks noChangeArrowheads="1"/>
          </p:cNvSpPr>
          <p:nvPr/>
        </p:nvSpPr>
        <p:spPr bwMode="auto">
          <a:xfrm rot="1570658">
            <a:off x="688975" y="3716338"/>
            <a:ext cx="1074738" cy="212725"/>
          </a:xfrm>
          <a:prstGeom prst="rect">
            <a:avLst/>
          </a:prstGeom>
          <a:noFill/>
          <a:ln w="9525" algn="ctr">
            <a:noFill/>
            <a:miter lim="800000"/>
            <a:headEnd/>
            <a:tailEnd/>
          </a:ln>
        </p:spPr>
        <p:txBody>
          <a:bodyPr wrap="none" lIns="63500" tIns="0" rIns="0" bIns="0">
            <a:spAutoFit/>
          </a:bodyPr>
          <a:lstStyle/>
          <a:p>
            <a:r>
              <a:rPr lang="en-GB" sz="1400">
                <a:latin typeface="Calibri" pitchFamily="34" charset="0"/>
              </a:rPr>
              <a:t>Technological</a:t>
            </a:r>
          </a:p>
        </p:txBody>
      </p:sp>
      <p:sp>
        <p:nvSpPr>
          <p:cNvPr id="7200" name="Text Box 37"/>
          <p:cNvSpPr txBox="1">
            <a:spLocks noChangeArrowheads="1"/>
          </p:cNvSpPr>
          <p:nvPr/>
        </p:nvSpPr>
        <p:spPr bwMode="auto">
          <a:xfrm rot="2105889">
            <a:off x="900113" y="3500438"/>
            <a:ext cx="1847850" cy="212725"/>
          </a:xfrm>
          <a:prstGeom prst="rect">
            <a:avLst/>
          </a:prstGeom>
          <a:noFill/>
          <a:ln w="9525" algn="ctr">
            <a:noFill/>
            <a:miter lim="800000"/>
            <a:headEnd/>
            <a:tailEnd/>
          </a:ln>
        </p:spPr>
        <p:txBody>
          <a:bodyPr wrap="none" lIns="63500" tIns="0" rIns="0" bIns="0">
            <a:spAutoFit/>
          </a:bodyPr>
          <a:lstStyle/>
          <a:p>
            <a:r>
              <a:rPr lang="en-GB" sz="1400">
                <a:latin typeface="Calibri" pitchFamily="34" charset="0"/>
              </a:rPr>
              <a:t>Legislative &amp; Regulatory</a:t>
            </a:r>
          </a:p>
        </p:txBody>
      </p:sp>
      <p:sp>
        <p:nvSpPr>
          <p:cNvPr id="7201" name="Text Box 38"/>
          <p:cNvSpPr txBox="1">
            <a:spLocks noChangeArrowheads="1"/>
          </p:cNvSpPr>
          <p:nvPr/>
        </p:nvSpPr>
        <p:spPr bwMode="auto">
          <a:xfrm rot="2597949">
            <a:off x="1258888" y="2898775"/>
            <a:ext cx="1150937" cy="212725"/>
          </a:xfrm>
          <a:prstGeom prst="rect">
            <a:avLst/>
          </a:prstGeom>
          <a:noFill/>
          <a:ln w="9525" algn="ctr">
            <a:noFill/>
            <a:miter lim="800000"/>
            <a:headEnd/>
            <a:tailEnd/>
          </a:ln>
        </p:spPr>
        <p:txBody>
          <a:bodyPr wrap="none" lIns="63500" tIns="0" rIns="0" bIns="0">
            <a:spAutoFit/>
          </a:bodyPr>
          <a:lstStyle/>
          <a:p>
            <a:r>
              <a:rPr lang="en-GB" sz="1400">
                <a:latin typeface="Calibri" pitchFamily="34" charset="0"/>
              </a:rPr>
              <a:t>Environmental</a:t>
            </a:r>
          </a:p>
        </p:txBody>
      </p:sp>
      <p:sp>
        <p:nvSpPr>
          <p:cNvPr id="7202" name="Text Box 39"/>
          <p:cNvSpPr txBox="1">
            <a:spLocks noChangeArrowheads="1"/>
          </p:cNvSpPr>
          <p:nvPr/>
        </p:nvSpPr>
        <p:spPr bwMode="auto">
          <a:xfrm rot="3103234">
            <a:off x="1743067" y="2529429"/>
            <a:ext cx="931345" cy="215444"/>
          </a:xfrm>
          <a:prstGeom prst="rect">
            <a:avLst/>
          </a:prstGeom>
          <a:noFill/>
          <a:ln w="9525" algn="ctr">
            <a:noFill/>
            <a:miter lim="800000"/>
            <a:headEnd/>
            <a:tailEnd/>
          </a:ln>
        </p:spPr>
        <p:txBody>
          <a:bodyPr wrap="none" lIns="63500" tIns="0" rIns="0" bIns="0">
            <a:spAutoFit/>
          </a:bodyPr>
          <a:lstStyle/>
          <a:p>
            <a:r>
              <a:rPr lang="en-GB" sz="1400" dirty="0" smtClean="0">
                <a:latin typeface="Calibri" pitchFamily="34" charset="0"/>
              </a:rPr>
              <a:t>Community</a:t>
            </a:r>
            <a:endParaRPr lang="en-GB" sz="1400" dirty="0">
              <a:latin typeface="Calibri" pitchFamily="34" charset="0"/>
            </a:endParaRPr>
          </a:p>
        </p:txBody>
      </p:sp>
      <p:sp>
        <p:nvSpPr>
          <p:cNvPr id="7203" name="Text Box 40"/>
          <p:cNvSpPr txBox="1">
            <a:spLocks noChangeArrowheads="1"/>
          </p:cNvSpPr>
          <p:nvPr/>
        </p:nvSpPr>
        <p:spPr bwMode="auto">
          <a:xfrm rot="3687970">
            <a:off x="2190750" y="2141538"/>
            <a:ext cx="949325" cy="212725"/>
          </a:xfrm>
          <a:prstGeom prst="rect">
            <a:avLst/>
          </a:prstGeom>
          <a:noFill/>
          <a:ln w="9525" algn="ctr">
            <a:noFill/>
            <a:miter lim="800000"/>
            <a:headEnd/>
            <a:tailEnd/>
          </a:ln>
        </p:spPr>
        <p:txBody>
          <a:bodyPr wrap="none" lIns="63500" tIns="0" rIns="0" bIns="0">
            <a:spAutoFit/>
          </a:bodyPr>
          <a:lstStyle/>
          <a:p>
            <a:r>
              <a:rPr lang="en-GB" sz="1400">
                <a:latin typeface="Calibri" pitchFamily="34" charset="0"/>
              </a:rPr>
              <a:t>Governance</a:t>
            </a:r>
          </a:p>
        </p:txBody>
      </p:sp>
      <p:sp>
        <p:nvSpPr>
          <p:cNvPr id="7204" name="Text Box 41"/>
          <p:cNvSpPr txBox="1">
            <a:spLocks noChangeArrowheads="1"/>
          </p:cNvSpPr>
          <p:nvPr/>
        </p:nvSpPr>
        <p:spPr bwMode="auto">
          <a:xfrm rot="4138327">
            <a:off x="2389982" y="2301081"/>
            <a:ext cx="1846262" cy="212725"/>
          </a:xfrm>
          <a:prstGeom prst="rect">
            <a:avLst/>
          </a:prstGeom>
          <a:noFill/>
          <a:ln w="9525" algn="ctr">
            <a:noFill/>
            <a:miter lim="800000"/>
            <a:headEnd/>
            <a:tailEnd/>
          </a:ln>
        </p:spPr>
        <p:txBody>
          <a:bodyPr wrap="none" lIns="63500" tIns="0" rIns="0" bIns="0">
            <a:spAutoFit/>
          </a:bodyPr>
          <a:lstStyle/>
          <a:p>
            <a:r>
              <a:rPr lang="en-GB" sz="1400">
                <a:latin typeface="Calibri" pitchFamily="34" charset="0"/>
              </a:rPr>
              <a:t>Information/Knowledge</a:t>
            </a:r>
          </a:p>
        </p:txBody>
      </p:sp>
      <p:sp>
        <p:nvSpPr>
          <p:cNvPr id="7205" name="Text Box 42"/>
          <p:cNvSpPr txBox="1">
            <a:spLocks noChangeArrowheads="1"/>
          </p:cNvSpPr>
          <p:nvPr/>
        </p:nvSpPr>
        <p:spPr bwMode="auto">
          <a:xfrm rot="4727935">
            <a:off x="2782109" y="2246725"/>
            <a:ext cx="2024062" cy="215444"/>
          </a:xfrm>
          <a:prstGeom prst="rect">
            <a:avLst/>
          </a:prstGeom>
          <a:noFill/>
          <a:ln w="9525" algn="ctr">
            <a:noFill/>
            <a:miter lim="800000"/>
            <a:headEnd/>
            <a:tailEnd/>
          </a:ln>
        </p:spPr>
        <p:txBody>
          <a:bodyPr lIns="63500" tIns="0" rIns="0" bIns="0">
            <a:spAutoFit/>
          </a:bodyPr>
          <a:lstStyle/>
          <a:p>
            <a:r>
              <a:rPr lang="en-GB" sz="1400" dirty="0" smtClean="0">
                <a:latin typeface="Calibri" pitchFamily="34" charset="0"/>
              </a:rPr>
              <a:t>Commission/Procurement</a:t>
            </a:r>
            <a:endParaRPr lang="en-GB" sz="1400" dirty="0">
              <a:latin typeface="Calibri" pitchFamily="34" charset="0"/>
            </a:endParaRPr>
          </a:p>
        </p:txBody>
      </p:sp>
      <p:sp>
        <p:nvSpPr>
          <p:cNvPr id="7206" name="Text Box 43"/>
          <p:cNvSpPr txBox="1">
            <a:spLocks noChangeArrowheads="1"/>
          </p:cNvSpPr>
          <p:nvPr/>
        </p:nvSpPr>
        <p:spPr bwMode="auto">
          <a:xfrm rot="-5210339">
            <a:off x="4206876" y="1744662"/>
            <a:ext cx="996950" cy="212725"/>
          </a:xfrm>
          <a:prstGeom prst="rect">
            <a:avLst/>
          </a:prstGeom>
          <a:noFill/>
          <a:ln w="9525" algn="ctr">
            <a:noFill/>
            <a:miter lim="800000"/>
            <a:headEnd/>
            <a:tailEnd/>
          </a:ln>
        </p:spPr>
        <p:txBody>
          <a:bodyPr wrap="none" lIns="63500" tIns="0" rIns="0" bIns="0">
            <a:spAutoFit/>
          </a:bodyPr>
          <a:lstStyle/>
          <a:p>
            <a:pPr algn="r"/>
            <a:r>
              <a:rPr lang="en-GB" sz="1400">
                <a:latin typeface="Calibri" pitchFamily="34" charset="0"/>
              </a:rPr>
              <a:t>Partnerships</a:t>
            </a:r>
          </a:p>
        </p:txBody>
      </p:sp>
      <p:sp>
        <p:nvSpPr>
          <p:cNvPr id="7207" name="Text Box 44"/>
          <p:cNvSpPr txBox="1">
            <a:spLocks noChangeArrowheads="1"/>
          </p:cNvSpPr>
          <p:nvPr/>
        </p:nvSpPr>
        <p:spPr bwMode="auto">
          <a:xfrm rot="-4918360">
            <a:off x="4268788" y="2120900"/>
            <a:ext cx="1682750" cy="212725"/>
          </a:xfrm>
          <a:prstGeom prst="rect">
            <a:avLst/>
          </a:prstGeom>
          <a:noFill/>
          <a:ln w="9525" algn="ctr">
            <a:noFill/>
            <a:miter lim="800000"/>
            <a:headEnd/>
            <a:tailEnd/>
          </a:ln>
        </p:spPr>
        <p:txBody>
          <a:bodyPr wrap="none" lIns="63500" tIns="0" rIns="0" bIns="0">
            <a:spAutoFit/>
          </a:bodyPr>
          <a:lstStyle/>
          <a:p>
            <a:pPr algn="r"/>
            <a:r>
              <a:rPr lang="en-GB" sz="1400">
                <a:latin typeface="Calibri" pitchFamily="34" charset="0"/>
              </a:rPr>
              <a:t>Contractual/Suppliers</a:t>
            </a:r>
          </a:p>
        </p:txBody>
      </p:sp>
      <p:sp>
        <p:nvSpPr>
          <p:cNvPr id="7208" name="Text Box 45"/>
          <p:cNvSpPr txBox="1">
            <a:spLocks noChangeArrowheads="1"/>
          </p:cNvSpPr>
          <p:nvPr/>
        </p:nvSpPr>
        <p:spPr bwMode="auto">
          <a:xfrm rot="-4274171">
            <a:off x="5475288" y="1741487"/>
            <a:ext cx="571500" cy="212725"/>
          </a:xfrm>
          <a:prstGeom prst="rect">
            <a:avLst/>
          </a:prstGeom>
          <a:noFill/>
          <a:ln w="9525" algn="ctr">
            <a:noFill/>
            <a:miter lim="800000"/>
            <a:headEnd/>
            <a:tailEnd/>
          </a:ln>
        </p:spPr>
        <p:txBody>
          <a:bodyPr wrap="none" lIns="63500" tIns="0" rIns="0" bIns="0">
            <a:spAutoFit/>
          </a:bodyPr>
          <a:lstStyle/>
          <a:p>
            <a:pPr algn="r"/>
            <a:r>
              <a:rPr lang="en-GB" sz="1400">
                <a:latin typeface="Calibri" pitchFamily="34" charset="0"/>
              </a:rPr>
              <a:t>People</a:t>
            </a:r>
          </a:p>
        </p:txBody>
      </p:sp>
      <p:sp>
        <p:nvSpPr>
          <p:cNvPr id="7209" name="Text Box 46"/>
          <p:cNvSpPr txBox="1">
            <a:spLocks noChangeArrowheads="1"/>
          </p:cNvSpPr>
          <p:nvPr/>
        </p:nvSpPr>
        <p:spPr bwMode="auto">
          <a:xfrm rot="-3634962">
            <a:off x="5903913" y="2027237"/>
            <a:ext cx="717550" cy="212725"/>
          </a:xfrm>
          <a:prstGeom prst="rect">
            <a:avLst/>
          </a:prstGeom>
          <a:noFill/>
          <a:ln w="9525" algn="ctr">
            <a:noFill/>
            <a:miter lim="800000"/>
            <a:headEnd/>
            <a:tailEnd/>
          </a:ln>
        </p:spPr>
        <p:txBody>
          <a:bodyPr wrap="none" lIns="63500" tIns="0" rIns="0" bIns="0">
            <a:spAutoFit/>
          </a:bodyPr>
          <a:lstStyle/>
          <a:p>
            <a:pPr algn="r"/>
            <a:r>
              <a:rPr lang="en-GB" sz="1400">
                <a:latin typeface="Calibri" pitchFamily="34" charset="0"/>
              </a:rPr>
              <a:t>Financial</a:t>
            </a:r>
          </a:p>
        </p:txBody>
      </p:sp>
      <p:sp>
        <p:nvSpPr>
          <p:cNvPr id="7210" name="Text Box 47"/>
          <p:cNvSpPr txBox="1">
            <a:spLocks noChangeArrowheads="1"/>
          </p:cNvSpPr>
          <p:nvPr/>
        </p:nvSpPr>
        <p:spPr bwMode="auto">
          <a:xfrm rot="-3381024">
            <a:off x="6036470" y="2520156"/>
            <a:ext cx="1173162" cy="212725"/>
          </a:xfrm>
          <a:prstGeom prst="rect">
            <a:avLst/>
          </a:prstGeom>
          <a:noFill/>
          <a:ln w="9525" algn="ctr">
            <a:noFill/>
            <a:miter lim="800000"/>
            <a:headEnd/>
            <a:tailEnd/>
          </a:ln>
        </p:spPr>
        <p:txBody>
          <a:bodyPr wrap="none" lIns="63500" tIns="0" rIns="0" bIns="0">
            <a:spAutoFit/>
          </a:bodyPr>
          <a:lstStyle/>
          <a:p>
            <a:pPr algn="r"/>
            <a:r>
              <a:rPr lang="en-GB" sz="1400">
                <a:latin typeface="Calibri" pitchFamily="34" charset="0"/>
              </a:rPr>
              <a:t>Physical Assets</a:t>
            </a:r>
          </a:p>
        </p:txBody>
      </p:sp>
      <p:sp>
        <p:nvSpPr>
          <p:cNvPr id="7211" name="Text Box 48"/>
          <p:cNvSpPr txBox="1">
            <a:spLocks noChangeArrowheads="1"/>
          </p:cNvSpPr>
          <p:nvPr/>
        </p:nvSpPr>
        <p:spPr bwMode="auto">
          <a:xfrm rot="-2681982">
            <a:off x="6265863" y="2884488"/>
            <a:ext cx="1403350" cy="212725"/>
          </a:xfrm>
          <a:prstGeom prst="rect">
            <a:avLst/>
          </a:prstGeom>
          <a:noFill/>
          <a:ln w="9525" algn="ctr">
            <a:noFill/>
            <a:miter lim="800000"/>
            <a:headEnd/>
            <a:tailEnd/>
          </a:ln>
        </p:spPr>
        <p:txBody>
          <a:bodyPr wrap="none" lIns="63500" tIns="0" rIns="0" bIns="0">
            <a:spAutoFit/>
          </a:bodyPr>
          <a:lstStyle/>
          <a:p>
            <a:pPr algn="r"/>
            <a:r>
              <a:rPr lang="en-GB" sz="1400">
                <a:latin typeface="Calibri" pitchFamily="34" charset="0"/>
              </a:rPr>
              <a:t>Service Continuity</a:t>
            </a:r>
          </a:p>
        </p:txBody>
      </p:sp>
      <p:sp>
        <p:nvSpPr>
          <p:cNvPr id="7212" name="Text Box 49"/>
          <p:cNvSpPr txBox="1">
            <a:spLocks noChangeArrowheads="1"/>
          </p:cNvSpPr>
          <p:nvPr/>
        </p:nvSpPr>
        <p:spPr bwMode="auto">
          <a:xfrm rot="-2346119">
            <a:off x="6735763" y="3287713"/>
            <a:ext cx="1220787" cy="212725"/>
          </a:xfrm>
          <a:prstGeom prst="rect">
            <a:avLst/>
          </a:prstGeom>
          <a:noFill/>
          <a:ln w="9525" algn="ctr">
            <a:noFill/>
            <a:miter lim="800000"/>
            <a:headEnd/>
            <a:tailEnd/>
          </a:ln>
        </p:spPr>
        <p:txBody>
          <a:bodyPr wrap="none" lIns="63500" tIns="0" rIns="0" bIns="0">
            <a:spAutoFit/>
          </a:bodyPr>
          <a:lstStyle/>
          <a:p>
            <a:pPr algn="r"/>
            <a:r>
              <a:rPr lang="en-GB" sz="1400">
                <a:latin typeface="Calibri" pitchFamily="34" charset="0"/>
              </a:rPr>
              <a:t>Health &amp; Safety</a:t>
            </a:r>
          </a:p>
        </p:txBody>
      </p:sp>
      <p:sp>
        <p:nvSpPr>
          <p:cNvPr id="7213" name="Text Box 50"/>
          <p:cNvSpPr txBox="1">
            <a:spLocks noChangeArrowheads="1"/>
          </p:cNvSpPr>
          <p:nvPr/>
        </p:nvSpPr>
        <p:spPr bwMode="auto">
          <a:xfrm rot="-1733923">
            <a:off x="6659563" y="3789363"/>
            <a:ext cx="1603375" cy="212725"/>
          </a:xfrm>
          <a:prstGeom prst="rect">
            <a:avLst/>
          </a:prstGeom>
          <a:noFill/>
          <a:ln w="9525" algn="ctr">
            <a:noFill/>
            <a:miter lim="800000"/>
            <a:headEnd/>
            <a:tailEnd/>
          </a:ln>
        </p:spPr>
        <p:txBody>
          <a:bodyPr wrap="none" lIns="63500" tIns="0" rIns="0" bIns="0">
            <a:spAutoFit/>
          </a:bodyPr>
          <a:lstStyle/>
          <a:p>
            <a:pPr algn="r"/>
            <a:r>
              <a:rPr lang="en-GB" sz="1400">
                <a:latin typeface="Calibri" pitchFamily="34" charset="0"/>
              </a:rPr>
              <a:t>Programme/Projects</a:t>
            </a:r>
          </a:p>
        </p:txBody>
      </p:sp>
      <p:sp>
        <p:nvSpPr>
          <p:cNvPr id="7214" name="Text Box 51"/>
          <p:cNvSpPr txBox="1">
            <a:spLocks noChangeArrowheads="1"/>
          </p:cNvSpPr>
          <p:nvPr/>
        </p:nvSpPr>
        <p:spPr bwMode="auto">
          <a:xfrm rot="-1125923">
            <a:off x="5670550" y="4437063"/>
            <a:ext cx="2870200" cy="212725"/>
          </a:xfrm>
          <a:prstGeom prst="rect">
            <a:avLst/>
          </a:prstGeom>
          <a:noFill/>
          <a:ln w="9525" algn="ctr">
            <a:noFill/>
            <a:miter lim="800000"/>
            <a:headEnd/>
            <a:tailEnd/>
          </a:ln>
        </p:spPr>
        <p:txBody>
          <a:bodyPr lIns="63500" tIns="0" rIns="0" bIns="0">
            <a:spAutoFit/>
          </a:bodyPr>
          <a:lstStyle/>
          <a:p>
            <a:pPr algn="r"/>
            <a:r>
              <a:rPr lang="en-GB" sz="1400">
                <a:latin typeface="Calibri" pitchFamily="34" charset="0"/>
              </a:rPr>
              <a:t>Customer/Client</a:t>
            </a:r>
          </a:p>
        </p:txBody>
      </p:sp>
      <p:sp>
        <p:nvSpPr>
          <p:cNvPr id="7215" name="Text Box 52"/>
          <p:cNvSpPr txBox="1">
            <a:spLocks noChangeArrowheads="1"/>
          </p:cNvSpPr>
          <p:nvPr/>
        </p:nvSpPr>
        <p:spPr bwMode="auto">
          <a:xfrm rot="-701602">
            <a:off x="8161338" y="4510088"/>
            <a:ext cx="485775" cy="214312"/>
          </a:xfrm>
          <a:prstGeom prst="rect">
            <a:avLst/>
          </a:prstGeom>
          <a:noFill/>
          <a:ln w="9525" algn="ctr">
            <a:noFill/>
            <a:miter lim="800000"/>
            <a:headEnd/>
            <a:tailEnd/>
          </a:ln>
        </p:spPr>
        <p:txBody>
          <a:bodyPr wrap="none" lIns="63500" tIns="0" rIns="0" bIns="0">
            <a:spAutoFit/>
          </a:bodyPr>
          <a:lstStyle/>
          <a:p>
            <a:pPr algn="r"/>
            <a:r>
              <a:rPr lang="en-GB" sz="1400">
                <a:latin typeface="Calibri" pitchFamily="34" charset="0"/>
              </a:rPr>
              <a:t>Fraud</a:t>
            </a:r>
          </a:p>
        </p:txBody>
      </p:sp>
      <p:sp>
        <p:nvSpPr>
          <p:cNvPr id="7216" name="Text Box 53"/>
          <p:cNvSpPr txBox="1">
            <a:spLocks noChangeArrowheads="1"/>
          </p:cNvSpPr>
          <p:nvPr/>
        </p:nvSpPr>
        <p:spPr bwMode="auto">
          <a:xfrm rot="-272303">
            <a:off x="8035841" y="4967749"/>
            <a:ext cx="680379" cy="215444"/>
          </a:xfrm>
          <a:prstGeom prst="rect">
            <a:avLst/>
          </a:prstGeom>
          <a:noFill/>
          <a:ln w="9525" algn="ctr">
            <a:noFill/>
            <a:miter lim="800000"/>
            <a:headEnd/>
            <a:tailEnd/>
          </a:ln>
        </p:spPr>
        <p:txBody>
          <a:bodyPr wrap="none" lIns="63500" tIns="0" rIns="0" bIns="0">
            <a:spAutoFit/>
          </a:bodyPr>
          <a:lstStyle/>
          <a:p>
            <a:pPr algn="r"/>
            <a:r>
              <a:rPr lang="en-GB" sz="1400" dirty="0" smtClean="0">
                <a:latin typeface="Calibri" pitchFamily="34" charset="0"/>
              </a:rPr>
              <a:t>Delivery</a:t>
            </a:r>
            <a:endParaRPr lang="en-GB" sz="1400" dirty="0">
              <a:latin typeface="Calibri" pitchFamily="34" charset="0"/>
            </a:endParaRPr>
          </a:p>
        </p:txBody>
      </p:sp>
      <p:sp>
        <p:nvSpPr>
          <p:cNvPr id="7217" name="Text Box 54"/>
          <p:cNvSpPr txBox="1">
            <a:spLocks noChangeArrowheads="1"/>
          </p:cNvSpPr>
          <p:nvPr/>
        </p:nvSpPr>
        <p:spPr bwMode="auto">
          <a:xfrm rot="5089636">
            <a:off x="3776663" y="1600200"/>
            <a:ext cx="889000" cy="212725"/>
          </a:xfrm>
          <a:prstGeom prst="rect">
            <a:avLst/>
          </a:prstGeom>
          <a:noFill/>
          <a:ln w="9525" algn="ctr">
            <a:noFill/>
            <a:miter lim="800000"/>
            <a:headEnd/>
            <a:tailEnd/>
          </a:ln>
        </p:spPr>
        <p:txBody>
          <a:bodyPr wrap="none" lIns="63500" tIns="0" rIns="0" bIns="0">
            <a:spAutoFit/>
          </a:bodyPr>
          <a:lstStyle/>
          <a:p>
            <a:r>
              <a:rPr lang="en-GB" sz="1400">
                <a:latin typeface="Calibri" pitchFamily="34" charset="0"/>
              </a:rPr>
              <a:t>Reputation</a:t>
            </a:r>
          </a:p>
        </p:txBody>
      </p:sp>
      <p:sp>
        <p:nvSpPr>
          <p:cNvPr id="7218" name="Arc 28"/>
          <p:cNvSpPr>
            <a:spLocks/>
          </p:cNvSpPr>
          <p:nvPr/>
        </p:nvSpPr>
        <p:spPr bwMode="auto">
          <a:xfrm flipH="1">
            <a:off x="3186113" y="3995738"/>
            <a:ext cx="2797175" cy="1390650"/>
          </a:xfrm>
          <a:custGeom>
            <a:avLst/>
            <a:gdLst>
              <a:gd name="T0" fmla="*/ 0 w 43200"/>
              <a:gd name="T1" fmla="*/ 2147483647 h 21734"/>
              <a:gd name="T2" fmla="*/ 2147483647 w 43200"/>
              <a:gd name="T3" fmla="*/ 2147483647 h 21734"/>
              <a:gd name="T4" fmla="*/ 2147483647 w 43200"/>
              <a:gd name="T5" fmla="*/ 2147483647 h 21734"/>
              <a:gd name="T6" fmla="*/ 0 60000 65536"/>
              <a:gd name="T7" fmla="*/ 0 60000 65536"/>
              <a:gd name="T8" fmla="*/ 0 60000 65536"/>
              <a:gd name="T9" fmla="*/ 0 w 43200"/>
              <a:gd name="T10" fmla="*/ 0 h 21734"/>
              <a:gd name="T11" fmla="*/ 43200 w 43200"/>
              <a:gd name="T12" fmla="*/ 21734 h 21734"/>
            </a:gdLst>
            <a:ahLst/>
            <a:cxnLst>
              <a:cxn ang="T6">
                <a:pos x="T0" y="T1"/>
              </a:cxn>
              <a:cxn ang="T7">
                <a:pos x="T2" y="T3"/>
              </a:cxn>
              <a:cxn ang="T8">
                <a:pos x="T4" y="T5"/>
              </a:cxn>
            </a:cxnLst>
            <a:rect l="T9" t="T10" r="T11" b="T12"/>
            <a:pathLst>
              <a:path w="43200" h="21734" fill="none" extrusionOk="0">
                <a:moveTo>
                  <a:pt x="0" y="21733"/>
                </a:moveTo>
                <a:cubicBezTo>
                  <a:pt x="0" y="21689"/>
                  <a:pt x="0" y="21644"/>
                  <a:pt x="0" y="21600"/>
                </a:cubicBezTo>
                <a:cubicBezTo>
                  <a:pt x="0" y="9670"/>
                  <a:pt x="9670" y="0"/>
                  <a:pt x="21600" y="0"/>
                </a:cubicBezTo>
                <a:cubicBezTo>
                  <a:pt x="33529" y="-1"/>
                  <a:pt x="43199" y="9670"/>
                  <a:pt x="43200" y="21599"/>
                </a:cubicBezTo>
              </a:path>
              <a:path w="43200" h="21734" stroke="0" extrusionOk="0">
                <a:moveTo>
                  <a:pt x="0" y="21733"/>
                </a:moveTo>
                <a:cubicBezTo>
                  <a:pt x="0" y="21689"/>
                  <a:pt x="0" y="21644"/>
                  <a:pt x="0" y="21600"/>
                </a:cubicBezTo>
                <a:cubicBezTo>
                  <a:pt x="0" y="9670"/>
                  <a:pt x="9670" y="0"/>
                  <a:pt x="21600" y="0"/>
                </a:cubicBezTo>
                <a:cubicBezTo>
                  <a:pt x="33529" y="-1"/>
                  <a:pt x="43199" y="9670"/>
                  <a:pt x="43200" y="21599"/>
                </a:cubicBezTo>
                <a:lnTo>
                  <a:pt x="21600" y="21600"/>
                </a:lnTo>
                <a:close/>
              </a:path>
            </a:pathLst>
          </a:custGeom>
          <a:noFill/>
          <a:ln w="9525">
            <a:noFill/>
            <a:round/>
            <a:headEnd/>
            <a:tailEnd/>
          </a:ln>
        </p:spPr>
        <p:txBody>
          <a:bodyPr wrap="none" anchor="ctr"/>
          <a:lstStyle/>
          <a:p>
            <a:endParaRPr lang="en-GB"/>
          </a:p>
        </p:txBody>
      </p:sp>
      <p:sp>
        <p:nvSpPr>
          <p:cNvPr id="7219" name="WordArt 53"/>
          <p:cNvSpPr>
            <a:spLocks noChangeArrowheads="1" noChangeShapeType="1" noTextEdit="1"/>
          </p:cNvSpPr>
          <p:nvPr/>
        </p:nvSpPr>
        <p:spPr bwMode="auto">
          <a:xfrm rot="-1788126">
            <a:off x="1403350" y="1458913"/>
            <a:ext cx="2373313" cy="876300"/>
          </a:xfrm>
          <a:prstGeom prst="rect">
            <a:avLst/>
          </a:prstGeom>
        </p:spPr>
        <p:txBody>
          <a:bodyPr spcFirstLastPara="1" wrap="none" fromWordArt="1">
            <a:prstTxWarp prst="textArchUp">
              <a:avLst>
                <a:gd name="adj" fmla="val 12700388"/>
              </a:avLst>
            </a:prstTxWarp>
          </a:bodyPr>
          <a:lstStyle/>
          <a:p>
            <a:pPr algn="ctr"/>
            <a:endParaRPr lang="en-GB" sz="2800" kern="10" dirty="0">
              <a:ln w="12700">
                <a:solidFill>
                  <a:srgbClr val="000000"/>
                </a:solidFill>
                <a:round/>
                <a:headEnd/>
                <a:tailEnd/>
              </a:ln>
              <a:latin typeface="Trebuchet MS"/>
            </a:endParaRPr>
          </a:p>
        </p:txBody>
      </p:sp>
      <p:sp>
        <p:nvSpPr>
          <p:cNvPr id="7220" name="WordArt 54"/>
          <p:cNvSpPr>
            <a:spLocks noChangeArrowheads="1" noChangeShapeType="1" noTextEdit="1"/>
          </p:cNvSpPr>
          <p:nvPr/>
        </p:nvSpPr>
        <p:spPr bwMode="auto">
          <a:xfrm rot="2894282">
            <a:off x="6444456" y="2393157"/>
            <a:ext cx="2373313" cy="876300"/>
          </a:xfrm>
          <a:prstGeom prst="rect">
            <a:avLst/>
          </a:prstGeom>
        </p:spPr>
        <p:txBody>
          <a:bodyPr spcFirstLastPara="1" wrap="none" fromWordArt="1">
            <a:prstTxWarp prst="textArchUp">
              <a:avLst>
                <a:gd name="adj" fmla="val 12263204"/>
              </a:avLst>
            </a:prstTxWarp>
          </a:bodyPr>
          <a:lstStyle/>
          <a:p>
            <a:pPr algn="ctr"/>
            <a:endParaRPr lang="en-GB" sz="2800" kern="10" dirty="0">
              <a:ln w="12700">
                <a:solidFill>
                  <a:srgbClr val="000000"/>
                </a:solidFill>
                <a:round/>
                <a:headEnd/>
                <a:tailEnd/>
              </a:ln>
              <a:latin typeface="Trebuchet MS"/>
            </a:endParaRPr>
          </a:p>
        </p:txBody>
      </p:sp>
      <p:sp>
        <p:nvSpPr>
          <p:cNvPr id="53" name="TextBox 52"/>
          <p:cNvSpPr txBox="1"/>
          <p:nvPr/>
        </p:nvSpPr>
        <p:spPr>
          <a:xfrm>
            <a:off x="381000" y="5715000"/>
            <a:ext cx="6552728" cy="830997"/>
          </a:xfrm>
          <a:prstGeom prst="rect">
            <a:avLst/>
          </a:prstGeom>
          <a:noFill/>
        </p:spPr>
        <p:txBody>
          <a:bodyPr wrap="square" rtlCol="0">
            <a:spAutoFit/>
          </a:bodyPr>
          <a:lstStyle/>
          <a:p>
            <a:r>
              <a:rPr lang="en-GB" sz="1200" dirty="0" smtClean="0">
                <a:solidFill>
                  <a:srgbClr val="3853A3"/>
                </a:solidFill>
                <a:latin typeface="Arial" pitchFamily="34" charset="0"/>
                <a:cs typeface="Arial" pitchFamily="34" charset="0"/>
              </a:rPr>
              <a:t>This list is NOT exhaustive , and the categories can interlink between </a:t>
            </a:r>
          </a:p>
          <a:p>
            <a:r>
              <a:rPr lang="en-GB" sz="1200" dirty="0" smtClean="0">
                <a:solidFill>
                  <a:srgbClr val="3853A3"/>
                </a:solidFill>
                <a:latin typeface="Arial" pitchFamily="34" charset="0"/>
                <a:cs typeface="Arial" pitchFamily="34" charset="0"/>
              </a:rPr>
              <a:t>Strategic and Operational risks</a:t>
            </a:r>
          </a:p>
          <a:p>
            <a:endParaRPr lang="en-GB"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295400" y="2362200"/>
            <a:ext cx="6630742" cy="4086225"/>
            <a:chOff x="624" y="1152"/>
            <a:chExt cx="4941" cy="2574"/>
          </a:xfrm>
        </p:grpSpPr>
        <p:grpSp>
          <p:nvGrpSpPr>
            <p:cNvPr id="3" name="Group 3"/>
            <p:cNvGrpSpPr>
              <a:grpSpLocks/>
            </p:cNvGrpSpPr>
            <p:nvPr/>
          </p:nvGrpSpPr>
          <p:grpSpPr bwMode="auto">
            <a:xfrm>
              <a:off x="627" y="1153"/>
              <a:ext cx="960" cy="307"/>
              <a:chOff x="0" y="0"/>
              <a:chExt cx="670" cy="465"/>
            </a:xfrm>
          </p:grpSpPr>
          <p:sp>
            <p:nvSpPr>
              <p:cNvPr id="25814" name="Rectangle 4"/>
              <p:cNvSpPr>
                <a:spLocks noChangeArrowheads="1"/>
              </p:cNvSpPr>
              <p:nvPr/>
            </p:nvSpPr>
            <p:spPr bwMode="auto">
              <a:xfrm>
                <a:off x="0" y="0"/>
                <a:ext cx="670" cy="465"/>
              </a:xfrm>
              <a:prstGeom prst="rect">
                <a:avLst/>
              </a:prstGeom>
              <a:solidFill>
                <a:srgbClr val="E6E6E6"/>
              </a:solidFill>
              <a:ln w="9525">
                <a:noFill/>
                <a:miter lim="800000"/>
                <a:headEnd/>
                <a:tailEnd/>
              </a:ln>
            </p:spPr>
            <p:txBody>
              <a:bodyPr/>
              <a:lstStyle/>
              <a:p>
                <a:endParaRPr lang="en-US"/>
              </a:p>
            </p:txBody>
          </p:sp>
          <p:grpSp>
            <p:nvGrpSpPr>
              <p:cNvPr id="4" name="Group 5"/>
              <p:cNvGrpSpPr>
                <a:grpSpLocks/>
              </p:cNvGrpSpPr>
              <p:nvPr/>
            </p:nvGrpSpPr>
            <p:grpSpPr bwMode="auto">
              <a:xfrm>
                <a:off x="0" y="0"/>
                <a:ext cx="670" cy="465"/>
                <a:chOff x="0" y="0"/>
                <a:chExt cx="670" cy="465"/>
              </a:xfrm>
            </p:grpSpPr>
            <p:sp>
              <p:nvSpPr>
                <p:cNvPr id="25816" name="Rectangle 6"/>
                <p:cNvSpPr>
                  <a:spLocks noChangeArrowheads="1"/>
                </p:cNvSpPr>
                <p:nvPr/>
              </p:nvSpPr>
              <p:spPr bwMode="auto">
                <a:xfrm>
                  <a:off x="43" y="0"/>
                  <a:ext cx="584" cy="465"/>
                </a:xfrm>
                <a:prstGeom prst="rect">
                  <a:avLst/>
                </a:prstGeom>
                <a:solidFill>
                  <a:srgbClr val="E6E6E6"/>
                </a:solidFill>
                <a:ln w="9525">
                  <a:noFill/>
                  <a:miter lim="800000"/>
                  <a:headEnd/>
                  <a:tailEnd/>
                </a:ln>
              </p:spPr>
              <p:txBody>
                <a:bodyPr tIns="152352" bIns="38088" anchor="ctr"/>
                <a:lstStyle/>
                <a:p>
                  <a:pPr algn="ctr"/>
                  <a:endParaRPr lang="en-GB" sz="1200">
                    <a:latin typeface="Arial" charset="0"/>
                    <a:cs typeface="Arial" charset="0"/>
                  </a:endParaRPr>
                </a:p>
                <a:p>
                  <a:pPr algn="ctr"/>
                  <a:r>
                    <a:rPr lang="en-GB" sz="1200">
                      <a:latin typeface="Arial" charset="0"/>
                      <a:cs typeface="Arial" charset="0"/>
                    </a:rPr>
                    <a:t>RISK</a:t>
                  </a:r>
                  <a:endParaRPr lang="en-GB" sz="1200">
                    <a:cs typeface="Times New Roman" pitchFamily="18" charset="0"/>
                  </a:endParaRPr>
                </a:p>
                <a:p>
                  <a:pPr algn="ctr" eaLnBrk="0" hangingPunct="0"/>
                  <a:endParaRPr lang="en-GB" b="0"/>
                </a:p>
              </p:txBody>
            </p:sp>
            <p:sp>
              <p:nvSpPr>
                <p:cNvPr id="25817" name="Rectangle 7"/>
                <p:cNvSpPr>
                  <a:spLocks noChangeArrowheads="1"/>
                </p:cNvSpPr>
                <p:nvPr/>
              </p:nvSpPr>
              <p:spPr bwMode="auto">
                <a:xfrm>
                  <a:off x="0" y="0"/>
                  <a:ext cx="670" cy="465"/>
                </a:xfrm>
                <a:prstGeom prst="rect">
                  <a:avLst/>
                </a:prstGeom>
                <a:noFill/>
                <a:ln w="7">
                  <a:solidFill>
                    <a:srgbClr val="A0A0A0"/>
                  </a:solidFill>
                  <a:miter lim="800000"/>
                  <a:headEnd/>
                  <a:tailEnd/>
                </a:ln>
              </p:spPr>
              <p:txBody>
                <a:bodyPr/>
                <a:lstStyle/>
                <a:p>
                  <a:endParaRPr lang="en-US"/>
                </a:p>
              </p:txBody>
            </p:sp>
          </p:grpSp>
        </p:grpSp>
        <p:grpSp>
          <p:nvGrpSpPr>
            <p:cNvPr id="5" name="Group 8"/>
            <p:cNvGrpSpPr>
              <a:grpSpLocks/>
            </p:cNvGrpSpPr>
            <p:nvPr/>
          </p:nvGrpSpPr>
          <p:grpSpPr bwMode="auto">
            <a:xfrm>
              <a:off x="1587" y="1153"/>
              <a:ext cx="3974" cy="307"/>
              <a:chOff x="670" y="0"/>
              <a:chExt cx="2774" cy="465"/>
            </a:xfrm>
          </p:grpSpPr>
          <p:sp>
            <p:nvSpPr>
              <p:cNvPr id="25810" name="Rectangle 9"/>
              <p:cNvSpPr>
                <a:spLocks noChangeArrowheads="1"/>
              </p:cNvSpPr>
              <p:nvPr/>
            </p:nvSpPr>
            <p:spPr bwMode="auto">
              <a:xfrm>
                <a:off x="670" y="0"/>
                <a:ext cx="2774" cy="465"/>
              </a:xfrm>
              <a:prstGeom prst="rect">
                <a:avLst/>
              </a:prstGeom>
              <a:solidFill>
                <a:srgbClr val="E6E6E6"/>
              </a:solidFill>
              <a:ln w="9525">
                <a:noFill/>
                <a:miter lim="800000"/>
                <a:headEnd/>
                <a:tailEnd/>
              </a:ln>
            </p:spPr>
            <p:txBody>
              <a:bodyPr/>
              <a:lstStyle/>
              <a:p>
                <a:endParaRPr lang="en-US"/>
              </a:p>
            </p:txBody>
          </p:sp>
          <p:grpSp>
            <p:nvGrpSpPr>
              <p:cNvPr id="6" name="Group 10"/>
              <p:cNvGrpSpPr>
                <a:grpSpLocks/>
              </p:cNvGrpSpPr>
              <p:nvPr/>
            </p:nvGrpSpPr>
            <p:grpSpPr bwMode="auto">
              <a:xfrm>
                <a:off x="670" y="0"/>
                <a:ext cx="2774" cy="465"/>
                <a:chOff x="670" y="0"/>
                <a:chExt cx="2774" cy="465"/>
              </a:xfrm>
            </p:grpSpPr>
            <p:sp>
              <p:nvSpPr>
                <p:cNvPr id="25812" name="Rectangle 11"/>
                <p:cNvSpPr>
                  <a:spLocks noChangeArrowheads="1"/>
                </p:cNvSpPr>
                <p:nvPr/>
              </p:nvSpPr>
              <p:spPr bwMode="auto">
                <a:xfrm>
                  <a:off x="713" y="0"/>
                  <a:ext cx="2688" cy="465"/>
                </a:xfrm>
                <a:prstGeom prst="rect">
                  <a:avLst/>
                </a:prstGeom>
                <a:solidFill>
                  <a:srgbClr val="E6E6E6"/>
                </a:solidFill>
                <a:ln w="9525">
                  <a:noFill/>
                  <a:miter lim="800000"/>
                  <a:headEnd/>
                  <a:tailEnd/>
                </a:ln>
              </p:spPr>
              <p:txBody>
                <a:bodyPr tIns="152352" bIns="38088"/>
                <a:lstStyle/>
                <a:p>
                  <a:pPr algn="ctr"/>
                  <a:r>
                    <a:rPr lang="en-GB" sz="1200">
                      <a:latin typeface="Arial" charset="0"/>
                      <a:cs typeface="Arial" charset="0"/>
                    </a:rPr>
                    <a:t>IMPACT / CONSEQUENCE</a:t>
                  </a:r>
                  <a:endParaRPr lang="en-GB" sz="1200">
                    <a:cs typeface="Times New Roman" pitchFamily="18" charset="0"/>
                  </a:endParaRPr>
                </a:p>
                <a:p>
                  <a:pPr algn="ctr" eaLnBrk="0" hangingPunct="0"/>
                  <a:endParaRPr lang="en-GB" b="0"/>
                </a:p>
              </p:txBody>
            </p:sp>
            <p:sp>
              <p:nvSpPr>
                <p:cNvPr id="25813" name="Rectangle 12"/>
                <p:cNvSpPr>
                  <a:spLocks noChangeArrowheads="1"/>
                </p:cNvSpPr>
                <p:nvPr/>
              </p:nvSpPr>
              <p:spPr bwMode="auto">
                <a:xfrm>
                  <a:off x="670" y="0"/>
                  <a:ext cx="2774" cy="465"/>
                </a:xfrm>
                <a:prstGeom prst="rect">
                  <a:avLst/>
                </a:prstGeom>
                <a:noFill/>
                <a:ln w="7">
                  <a:solidFill>
                    <a:srgbClr val="A0A0A0"/>
                  </a:solidFill>
                  <a:miter lim="800000"/>
                  <a:headEnd/>
                  <a:tailEnd/>
                </a:ln>
              </p:spPr>
              <p:txBody>
                <a:bodyPr/>
                <a:lstStyle/>
                <a:p>
                  <a:endParaRPr lang="en-US"/>
                </a:p>
              </p:txBody>
            </p:sp>
          </p:grpSp>
        </p:grpSp>
        <p:sp>
          <p:nvSpPr>
            <p:cNvPr id="25606" name="Rectangle 13"/>
            <p:cNvSpPr>
              <a:spLocks noChangeArrowheads="1"/>
            </p:cNvSpPr>
            <p:nvPr/>
          </p:nvSpPr>
          <p:spPr bwMode="auto">
            <a:xfrm>
              <a:off x="627" y="1460"/>
              <a:ext cx="960" cy="247"/>
            </a:xfrm>
            <a:prstGeom prst="rect">
              <a:avLst/>
            </a:prstGeom>
            <a:solidFill>
              <a:srgbClr val="F3F3F3"/>
            </a:solidFill>
            <a:ln w="9525">
              <a:noFill/>
              <a:miter lim="800000"/>
              <a:headEnd/>
              <a:tailEnd/>
            </a:ln>
          </p:spPr>
          <p:txBody>
            <a:bodyPr/>
            <a:lstStyle/>
            <a:p>
              <a:endParaRPr lang="en-US"/>
            </a:p>
          </p:txBody>
        </p:sp>
        <p:sp>
          <p:nvSpPr>
            <p:cNvPr id="25607" name="Rectangle 14"/>
            <p:cNvSpPr>
              <a:spLocks noChangeArrowheads="1"/>
            </p:cNvSpPr>
            <p:nvPr/>
          </p:nvSpPr>
          <p:spPr bwMode="auto">
            <a:xfrm>
              <a:off x="624" y="1460"/>
              <a:ext cx="1008" cy="551"/>
            </a:xfrm>
            <a:prstGeom prst="rect">
              <a:avLst/>
            </a:prstGeom>
            <a:solidFill>
              <a:srgbClr val="F3F3F3"/>
            </a:solidFill>
            <a:ln w="9525">
              <a:noFill/>
              <a:miter lim="800000"/>
              <a:headEnd/>
              <a:tailEnd/>
            </a:ln>
          </p:spPr>
          <p:txBody>
            <a:bodyPr anchor="ctr"/>
            <a:lstStyle/>
            <a:p>
              <a:pPr algn="ctr"/>
              <a:r>
                <a:rPr lang="en-GB" sz="900">
                  <a:latin typeface="Arial" charset="0"/>
                  <a:cs typeface="Arial" charset="0"/>
                </a:rPr>
                <a:t/>
              </a:r>
              <a:br>
                <a:rPr lang="en-GB" sz="900">
                  <a:latin typeface="Arial" charset="0"/>
                  <a:cs typeface="Arial" charset="0"/>
                </a:rPr>
              </a:br>
              <a:r>
                <a:rPr lang="en-GB" sz="900">
                  <a:latin typeface="Arial" charset="0"/>
                  <a:cs typeface="Arial" charset="0"/>
                </a:rPr>
                <a:t>LIKELIHOOD</a:t>
              </a:r>
              <a:endParaRPr lang="en-GB" b="0"/>
            </a:p>
          </p:txBody>
        </p:sp>
        <p:sp>
          <p:nvSpPr>
            <p:cNvPr id="25608" name="Rectangle 15"/>
            <p:cNvSpPr>
              <a:spLocks noChangeArrowheads="1"/>
            </p:cNvSpPr>
            <p:nvPr/>
          </p:nvSpPr>
          <p:spPr bwMode="auto">
            <a:xfrm>
              <a:off x="627" y="1460"/>
              <a:ext cx="960" cy="551"/>
            </a:xfrm>
            <a:prstGeom prst="rect">
              <a:avLst/>
            </a:prstGeom>
            <a:noFill/>
            <a:ln w="7">
              <a:solidFill>
                <a:srgbClr val="A0A0A0"/>
              </a:solidFill>
              <a:miter lim="800000"/>
              <a:headEnd/>
              <a:tailEnd/>
            </a:ln>
          </p:spPr>
          <p:txBody>
            <a:bodyPr/>
            <a:lstStyle/>
            <a:p>
              <a:endParaRPr lang="en-US"/>
            </a:p>
          </p:txBody>
        </p:sp>
        <p:grpSp>
          <p:nvGrpSpPr>
            <p:cNvPr id="7" name="Group 16"/>
            <p:cNvGrpSpPr>
              <a:grpSpLocks/>
            </p:cNvGrpSpPr>
            <p:nvPr/>
          </p:nvGrpSpPr>
          <p:grpSpPr bwMode="auto">
            <a:xfrm>
              <a:off x="1587" y="1460"/>
              <a:ext cx="877" cy="247"/>
              <a:chOff x="670" y="465"/>
              <a:chExt cx="612" cy="374"/>
            </a:xfrm>
          </p:grpSpPr>
          <p:sp>
            <p:nvSpPr>
              <p:cNvPr id="25806" name="Rectangle 17"/>
              <p:cNvSpPr>
                <a:spLocks noChangeArrowheads="1"/>
              </p:cNvSpPr>
              <p:nvPr/>
            </p:nvSpPr>
            <p:spPr bwMode="auto">
              <a:xfrm>
                <a:off x="670" y="465"/>
                <a:ext cx="612" cy="374"/>
              </a:xfrm>
              <a:prstGeom prst="rect">
                <a:avLst/>
              </a:prstGeom>
              <a:solidFill>
                <a:srgbClr val="F3F3F3"/>
              </a:solidFill>
              <a:ln w="9525">
                <a:noFill/>
                <a:miter lim="800000"/>
                <a:headEnd/>
                <a:tailEnd/>
              </a:ln>
            </p:spPr>
            <p:txBody>
              <a:bodyPr/>
              <a:lstStyle/>
              <a:p>
                <a:endParaRPr lang="en-US"/>
              </a:p>
            </p:txBody>
          </p:sp>
          <p:grpSp>
            <p:nvGrpSpPr>
              <p:cNvPr id="8" name="Group 18"/>
              <p:cNvGrpSpPr>
                <a:grpSpLocks/>
              </p:cNvGrpSpPr>
              <p:nvPr/>
            </p:nvGrpSpPr>
            <p:grpSpPr bwMode="auto">
              <a:xfrm>
                <a:off x="670" y="465"/>
                <a:ext cx="612" cy="374"/>
                <a:chOff x="670" y="465"/>
                <a:chExt cx="612" cy="374"/>
              </a:xfrm>
            </p:grpSpPr>
            <p:sp>
              <p:nvSpPr>
                <p:cNvPr id="25808" name="Rectangle 19"/>
                <p:cNvSpPr>
                  <a:spLocks noChangeArrowheads="1"/>
                </p:cNvSpPr>
                <p:nvPr/>
              </p:nvSpPr>
              <p:spPr bwMode="auto">
                <a:xfrm>
                  <a:off x="713" y="465"/>
                  <a:ext cx="526" cy="374"/>
                </a:xfrm>
                <a:prstGeom prst="rect">
                  <a:avLst/>
                </a:prstGeom>
                <a:solidFill>
                  <a:srgbClr val="F3F3F3"/>
                </a:solidFill>
                <a:ln w="9525">
                  <a:noFill/>
                  <a:miter lim="800000"/>
                  <a:headEnd/>
                  <a:tailEnd/>
                </a:ln>
              </p:spPr>
              <p:txBody>
                <a:bodyPr/>
                <a:lstStyle/>
                <a:p>
                  <a:pPr algn="ctr"/>
                  <a:r>
                    <a:rPr lang="en-GB" sz="900">
                      <a:latin typeface="Arial" charset="0"/>
                      <a:cs typeface="Arial" charset="0"/>
                    </a:rPr>
                    <a:t>1</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5809" name="Rectangle 20"/>
                <p:cNvSpPr>
                  <a:spLocks noChangeArrowheads="1"/>
                </p:cNvSpPr>
                <p:nvPr/>
              </p:nvSpPr>
              <p:spPr bwMode="auto">
                <a:xfrm>
                  <a:off x="670" y="465"/>
                  <a:ext cx="612" cy="374"/>
                </a:xfrm>
                <a:prstGeom prst="rect">
                  <a:avLst/>
                </a:prstGeom>
                <a:noFill/>
                <a:ln w="7">
                  <a:solidFill>
                    <a:srgbClr val="A0A0A0"/>
                  </a:solidFill>
                  <a:miter lim="800000"/>
                  <a:headEnd/>
                  <a:tailEnd/>
                </a:ln>
              </p:spPr>
              <p:txBody>
                <a:bodyPr/>
                <a:lstStyle/>
                <a:p>
                  <a:endParaRPr lang="en-US"/>
                </a:p>
              </p:txBody>
            </p:sp>
          </p:grpSp>
        </p:grpSp>
        <p:grpSp>
          <p:nvGrpSpPr>
            <p:cNvPr id="9" name="Group 21"/>
            <p:cNvGrpSpPr>
              <a:grpSpLocks/>
            </p:cNvGrpSpPr>
            <p:nvPr/>
          </p:nvGrpSpPr>
          <p:grpSpPr bwMode="auto">
            <a:xfrm>
              <a:off x="2464" y="1460"/>
              <a:ext cx="768" cy="247"/>
              <a:chOff x="1282" y="465"/>
              <a:chExt cx="536" cy="374"/>
            </a:xfrm>
          </p:grpSpPr>
          <p:sp>
            <p:nvSpPr>
              <p:cNvPr id="25802" name="Rectangle 22"/>
              <p:cNvSpPr>
                <a:spLocks noChangeArrowheads="1"/>
              </p:cNvSpPr>
              <p:nvPr/>
            </p:nvSpPr>
            <p:spPr bwMode="auto">
              <a:xfrm>
                <a:off x="1282" y="465"/>
                <a:ext cx="536" cy="374"/>
              </a:xfrm>
              <a:prstGeom prst="rect">
                <a:avLst/>
              </a:prstGeom>
              <a:solidFill>
                <a:srgbClr val="F3F3F3"/>
              </a:solidFill>
              <a:ln w="9525">
                <a:noFill/>
                <a:miter lim="800000"/>
                <a:headEnd/>
                <a:tailEnd/>
              </a:ln>
            </p:spPr>
            <p:txBody>
              <a:bodyPr/>
              <a:lstStyle/>
              <a:p>
                <a:endParaRPr lang="en-US"/>
              </a:p>
            </p:txBody>
          </p:sp>
          <p:grpSp>
            <p:nvGrpSpPr>
              <p:cNvPr id="10" name="Group 23"/>
              <p:cNvGrpSpPr>
                <a:grpSpLocks/>
              </p:cNvGrpSpPr>
              <p:nvPr/>
            </p:nvGrpSpPr>
            <p:grpSpPr bwMode="auto">
              <a:xfrm>
                <a:off x="1282" y="465"/>
                <a:ext cx="536" cy="374"/>
                <a:chOff x="1282" y="465"/>
                <a:chExt cx="536" cy="374"/>
              </a:xfrm>
            </p:grpSpPr>
            <p:sp>
              <p:nvSpPr>
                <p:cNvPr id="25804" name="Rectangle 24"/>
                <p:cNvSpPr>
                  <a:spLocks noChangeArrowheads="1"/>
                </p:cNvSpPr>
                <p:nvPr/>
              </p:nvSpPr>
              <p:spPr bwMode="auto">
                <a:xfrm>
                  <a:off x="1325" y="465"/>
                  <a:ext cx="450" cy="374"/>
                </a:xfrm>
                <a:prstGeom prst="rect">
                  <a:avLst/>
                </a:prstGeom>
                <a:solidFill>
                  <a:srgbClr val="F3F3F3"/>
                </a:solidFill>
                <a:ln w="9525">
                  <a:noFill/>
                  <a:miter lim="800000"/>
                  <a:headEnd/>
                  <a:tailEnd/>
                </a:ln>
              </p:spPr>
              <p:txBody>
                <a:bodyPr/>
                <a:lstStyle/>
                <a:p>
                  <a:pPr algn="ctr"/>
                  <a:r>
                    <a:rPr lang="en-GB" sz="900">
                      <a:latin typeface="Arial" charset="0"/>
                      <a:cs typeface="Arial" charset="0"/>
                    </a:rPr>
                    <a:t>2</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5805" name="Rectangle 25"/>
                <p:cNvSpPr>
                  <a:spLocks noChangeArrowheads="1"/>
                </p:cNvSpPr>
                <p:nvPr/>
              </p:nvSpPr>
              <p:spPr bwMode="auto">
                <a:xfrm>
                  <a:off x="1282" y="465"/>
                  <a:ext cx="536" cy="374"/>
                </a:xfrm>
                <a:prstGeom prst="rect">
                  <a:avLst/>
                </a:prstGeom>
                <a:noFill/>
                <a:ln w="7">
                  <a:solidFill>
                    <a:srgbClr val="A0A0A0"/>
                  </a:solidFill>
                  <a:miter lim="800000"/>
                  <a:headEnd/>
                  <a:tailEnd/>
                </a:ln>
              </p:spPr>
              <p:txBody>
                <a:bodyPr/>
                <a:lstStyle/>
                <a:p>
                  <a:endParaRPr lang="en-US"/>
                </a:p>
              </p:txBody>
            </p:sp>
          </p:grpSp>
        </p:grpSp>
        <p:grpSp>
          <p:nvGrpSpPr>
            <p:cNvPr id="11" name="Group 26"/>
            <p:cNvGrpSpPr>
              <a:grpSpLocks/>
            </p:cNvGrpSpPr>
            <p:nvPr/>
          </p:nvGrpSpPr>
          <p:grpSpPr bwMode="auto">
            <a:xfrm>
              <a:off x="3232" y="1460"/>
              <a:ext cx="770" cy="247"/>
              <a:chOff x="1818" y="465"/>
              <a:chExt cx="538" cy="374"/>
            </a:xfrm>
          </p:grpSpPr>
          <p:sp>
            <p:nvSpPr>
              <p:cNvPr id="25798" name="Rectangle 27"/>
              <p:cNvSpPr>
                <a:spLocks noChangeArrowheads="1"/>
              </p:cNvSpPr>
              <p:nvPr/>
            </p:nvSpPr>
            <p:spPr bwMode="auto">
              <a:xfrm>
                <a:off x="1818" y="465"/>
                <a:ext cx="538" cy="374"/>
              </a:xfrm>
              <a:prstGeom prst="rect">
                <a:avLst/>
              </a:prstGeom>
              <a:solidFill>
                <a:srgbClr val="F3F3F3"/>
              </a:solidFill>
              <a:ln w="9525">
                <a:noFill/>
                <a:miter lim="800000"/>
                <a:headEnd/>
                <a:tailEnd/>
              </a:ln>
            </p:spPr>
            <p:txBody>
              <a:bodyPr/>
              <a:lstStyle/>
              <a:p>
                <a:endParaRPr lang="en-US"/>
              </a:p>
            </p:txBody>
          </p:sp>
          <p:grpSp>
            <p:nvGrpSpPr>
              <p:cNvPr id="12" name="Group 28"/>
              <p:cNvGrpSpPr>
                <a:grpSpLocks/>
              </p:cNvGrpSpPr>
              <p:nvPr/>
            </p:nvGrpSpPr>
            <p:grpSpPr bwMode="auto">
              <a:xfrm>
                <a:off x="1818" y="465"/>
                <a:ext cx="538" cy="374"/>
                <a:chOff x="1818" y="465"/>
                <a:chExt cx="538" cy="374"/>
              </a:xfrm>
            </p:grpSpPr>
            <p:sp>
              <p:nvSpPr>
                <p:cNvPr id="25800" name="Rectangle 29"/>
                <p:cNvSpPr>
                  <a:spLocks noChangeArrowheads="1"/>
                </p:cNvSpPr>
                <p:nvPr/>
              </p:nvSpPr>
              <p:spPr bwMode="auto">
                <a:xfrm>
                  <a:off x="1861" y="465"/>
                  <a:ext cx="452" cy="374"/>
                </a:xfrm>
                <a:prstGeom prst="rect">
                  <a:avLst/>
                </a:prstGeom>
                <a:solidFill>
                  <a:srgbClr val="F3F3F3"/>
                </a:solidFill>
                <a:ln w="9525">
                  <a:noFill/>
                  <a:miter lim="800000"/>
                  <a:headEnd/>
                  <a:tailEnd/>
                </a:ln>
              </p:spPr>
              <p:txBody>
                <a:bodyPr/>
                <a:lstStyle/>
                <a:p>
                  <a:pPr algn="ctr"/>
                  <a:r>
                    <a:rPr lang="en-GB" sz="900">
                      <a:latin typeface="Arial" charset="0"/>
                      <a:cs typeface="Arial" charset="0"/>
                    </a:rPr>
                    <a:t>3</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5801" name="Rectangle 30"/>
                <p:cNvSpPr>
                  <a:spLocks noChangeArrowheads="1"/>
                </p:cNvSpPr>
                <p:nvPr/>
              </p:nvSpPr>
              <p:spPr bwMode="auto">
                <a:xfrm>
                  <a:off x="1818" y="465"/>
                  <a:ext cx="538" cy="374"/>
                </a:xfrm>
                <a:prstGeom prst="rect">
                  <a:avLst/>
                </a:prstGeom>
                <a:noFill/>
                <a:ln w="7">
                  <a:solidFill>
                    <a:srgbClr val="A0A0A0"/>
                  </a:solidFill>
                  <a:miter lim="800000"/>
                  <a:headEnd/>
                  <a:tailEnd/>
                </a:ln>
              </p:spPr>
              <p:txBody>
                <a:bodyPr/>
                <a:lstStyle/>
                <a:p>
                  <a:endParaRPr lang="en-US"/>
                </a:p>
              </p:txBody>
            </p:sp>
          </p:grpSp>
        </p:grpSp>
        <p:grpSp>
          <p:nvGrpSpPr>
            <p:cNvPr id="13" name="Group 31"/>
            <p:cNvGrpSpPr>
              <a:grpSpLocks/>
            </p:cNvGrpSpPr>
            <p:nvPr/>
          </p:nvGrpSpPr>
          <p:grpSpPr bwMode="auto">
            <a:xfrm>
              <a:off x="4002" y="1460"/>
              <a:ext cx="768" cy="247"/>
              <a:chOff x="2356" y="465"/>
              <a:chExt cx="536" cy="374"/>
            </a:xfrm>
          </p:grpSpPr>
          <p:sp>
            <p:nvSpPr>
              <p:cNvPr id="25794" name="Rectangle 32"/>
              <p:cNvSpPr>
                <a:spLocks noChangeArrowheads="1"/>
              </p:cNvSpPr>
              <p:nvPr/>
            </p:nvSpPr>
            <p:spPr bwMode="auto">
              <a:xfrm>
                <a:off x="2356" y="465"/>
                <a:ext cx="536" cy="374"/>
              </a:xfrm>
              <a:prstGeom prst="rect">
                <a:avLst/>
              </a:prstGeom>
              <a:solidFill>
                <a:srgbClr val="F3F3F3"/>
              </a:solidFill>
              <a:ln w="9525">
                <a:noFill/>
                <a:miter lim="800000"/>
                <a:headEnd/>
                <a:tailEnd/>
              </a:ln>
            </p:spPr>
            <p:txBody>
              <a:bodyPr/>
              <a:lstStyle/>
              <a:p>
                <a:endParaRPr lang="en-US"/>
              </a:p>
            </p:txBody>
          </p:sp>
          <p:grpSp>
            <p:nvGrpSpPr>
              <p:cNvPr id="14" name="Group 33"/>
              <p:cNvGrpSpPr>
                <a:grpSpLocks/>
              </p:cNvGrpSpPr>
              <p:nvPr/>
            </p:nvGrpSpPr>
            <p:grpSpPr bwMode="auto">
              <a:xfrm>
                <a:off x="2356" y="465"/>
                <a:ext cx="536" cy="374"/>
                <a:chOff x="2356" y="465"/>
                <a:chExt cx="536" cy="374"/>
              </a:xfrm>
            </p:grpSpPr>
            <p:sp>
              <p:nvSpPr>
                <p:cNvPr id="25796" name="Rectangle 34"/>
                <p:cNvSpPr>
                  <a:spLocks noChangeArrowheads="1"/>
                </p:cNvSpPr>
                <p:nvPr/>
              </p:nvSpPr>
              <p:spPr bwMode="auto">
                <a:xfrm>
                  <a:off x="2399" y="465"/>
                  <a:ext cx="450" cy="374"/>
                </a:xfrm>
                <a:prstGeom prst="rect">
                  <a:avLst/>
                </a:prstGeom>
                <a:solidFill>
                  <a:srgbClr val="F3F3F3"/>
                </a:solidFill>
                <a:ln w="9525">
                  <a:noFill/>
                  <a:miter lim="800000"/>
                  <a:headEnd/>
                  <a:tailEnd/>
                </a:ln>
              </p:spPr>
              <p:txBody>
                <a:bodyPr/>
                <a:lstStyle/>
                <a:p>
                  <a:pPr algn="ctr"/>
                  <a:r>
                    <a:rPr lang="en-GB" sz="900">
                      <a:latin typeface="Arial" charset="0"/>
                      <a:cs typeface="Arial" charset="0"/>
                    </a:rPr>
                    <a:t>4</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5797" name="Rectangle 35"/>
                <p:cNvSpPr>
                  <a:spLocks noChangeArrowheads="1"/>
                </p:cNvSpPr>
                <p:nvPr/>
              </p:nvSpPr>
              <p:spPr bwMode="auto">
                <a:xfrm>
                  <a:off x="2356" y="465"/>
                  <a:ext cx="536" cy="374"/>
                </a:xfrm>
                <a:prstGeom prst="rect">
                  <a:avLst/>
                </a:prstGeom>
                <a:noFill/>
                <a:ln w="7">
                  <a:solidFill>
                    <a:srgbClr val="A0A0A0"/>
                  </a:solidFill>
                  <a:miter lim="800000"/>
                  <a:headEnd/>
                  <a:tailEnd/>
                </a:ln>
              </p:spPr>
              <p:txBody>
                <a:bodyPr/>
                <a:lstStyle/>
                <a:p>
                  <a:endParaRPr lang="en-US"/>
                </a:p>
              </p:txBody>
            </p:sp>
          </p:grpSp>
        </p:grpSp>
        <p:grpSp>
          <p:nvGrpSpPr>
            <p:cNvPr id="15" name="Group 36"/>
            <p:cNvGrpSpPr>
              <a:grpSpLocks/>
            </p:cNvGrpSpPr>
            <p:nvPr/>
          </p:nvGrpSpPr>
          <p:grpSpPr bwMode="auto">
            <a:xfrm>
              <a:off x="4770" y="1460"/>
              <a:ext cx="791" cy="247"/>
              <a:chOff x="2892" y="465"/>
              <a:chExt cx="552" cy="374"/>
            </a:xfrm>
          </p:grpSpPr>
          <p:sp>
            <p:nvSpPr>
              <p:cNvPr id="25790" name="Rectangle 37"/>
              <p:cNvSpPr>
                <a:spLocks noChangeArrowheads="1"/>
              </p:cNvSpPr>
              <p:nvPr/>
            </p:nvSpPr>
            <p:spPr bwMode="auto">
              <a:xfrm>
                <a:off x="2892" y="465"/>
                <a:ext cx="552" cy="374"/>
              </a:xfrm>
              <a:prstGeom prst="rect">
                <a:avLst/>
              </a:prstGeom>
              <a:solidFill>
                <a:srgbClr val="F3F3F3"/>
              </a:solidFill>
              <a:ln w="9525">
                <a:noFill/>
                <a:miter lim="800000"/>
                <a:headEnd/>
                <a:tailEnd/>
              </a:ln>
            </p:spPr>
            <p:txBody>
              <a:bodyPr/>
              <a:lstStyle/>
              <a:p>
                <a:endParaRPr lang="en-US"/>
              </a:p>
            </p:txBody>
          </p:sp>
          <p:grpSp>
            <p:nvGrpSpPr>
              <p:cNvPr id="16" name="Group 38"/>
              <p:cNvGrpSpPr>
                <a:grpSpLocks/>
              </p:cNvGrpSpPr>
              <p:nvPr/>
            </p:nvGrpSpPr>
            <p:grpSpPr bwMode="auto">
              <a:xfrm>
                <a:off x="2892" y="465"/>
                <a:ext cx="552" cy="374"/>
                <a:chOff x="2892" y="465"/>
                <a:chExt cx="552" cy="374"/>
              </a:xfrm>
            </p:grpSpPr>
            <p:sp>
              <p:nvSpPr>
                <p:cNvPr id="25792" name="Rectangle 39"/>
                <p:cNvSpPr>
                  <a:spLocks noChangeArrowheads="1"/>
                </p:cNvSpPr>
                <p:nvPr/>
              </p:nvSpPr>
              <p:spPr bwMode="auto">
                <a:xfrm>
                  <a:off x="2935" y="465"/>
                  <a:ext cx="466" cy="374"/>
                </a:xfrm>
                <a:prstGeom prst="rect">
                  <a:avLst/>
                </a:prstGeom>
                <a:solidFill>
                  <a:srgbClr val="F3F3F3"/>
                </a:solidFill>
                <a:ln w="9525">
                  <a:noFill/>
                  <a:miter lim="800000"/>
                  <a:headEnd/>
                  <a:tailEnd/>
                </a:ln>
              </p:spPr>
              <p:txBody>
                <a:bodyPr/>
                <a:lstStyle/>
                <a:p>
                  <a:pPr algn="ctr"/>
                  <a:r>
                    <a:rPr lang="en-GB" sz="900">
                      <a:latin typeface="Arial" charset="0"/>
                      <a:cs typeface="Arial" charset="0"/>
                    </a:rPr>
                    <a:t>5</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5793" name="Rectangle 40"/>
                <p:cNvSpPr>
                  <a:spLocks noChangeArrowheads="1"/>
                </p:cNvSpPr>
                <p:nvPr/>
              </p:nvSpPr>
              <p:spPr bwMode="auto">
                <a:xfrm>
                  <a:off x="2892" y="465"/>
                  <a:ext cx="552" cy="374"/>
                </a:xfrm>
                <a:prstGeom prst="rect">
                  <a:avLst/>
                </a:prstGeom>
                <a:noFill/>
                <a:ln w="7">
                  <a:solidFill>
                    <a:srgbClr val="A0A0A0"/>
                  </a:solidFill>
                  <a:miter lim="800000"/>
                  <a:headEnd/>
                  <a:tailEnd/>
                </a:ln>
              </p:spPr>
              <p:txBody>
                <a:bodyPr/>
                <a:lstStyle/>
                <a:p>
                  <a:endParaRPr lang="en-US"/>
                </a:p>
              </p:txBody>
            </p:sp>
          </p:grpSp>
        </p:grpSp>
        <p:grpSp>
          <p:nvGrpSpPr>
            <p:cNvPr id="17" name="Group 41"/>
            <p:cNvGrpSpPr>
              <a:grpSpLocks/>
            </p:cNvGrpSpPr>
            <p:nvPr/>
          </p:nvGrpSpPr>
          <p:grpSpPr bwMode="auto">
            <a:xfrm>
              <a:off x="1587" y="1707"/>
              <a:ext cx="877" cy="304"/>
              <a:chOff x="670" y="839"/>
              <a:chExt cx="612" cy="460"/>
            </a:xfrm>
          </p:grpSpPr>
          <p:sp>
            <p:nvSpPr>
              <p:cNvPr id="25786" name="Rectangle 42"/>
              <p:cNvSpPr>
                <a:spLocks noChangeArrowheads="1"/>
              </p:cNvSpPr>
              <p:nvPr/>
            </p:nvSpPr>
            <p:spPr bwMode="auto">
              <a:xfrm>
                <a:off x="670" y="839"/>
                <a:ext cx="612" cy="460"/>
              </a:xfrm>
              <a:prstGeom prst="rect">
                <a:avLst/>
              </a:prstGeom>
              <a:solidFill>
                <a:srgbClr val="F3F3F3"/>
              </a:solidFill>
              <a:ln w="9525">
                <a:noFill/>
                <a:miter lim="800000"/>
                <a:headEnd/>
                <a:tailEnd/>
              </a:ln>
            </p:spPr>
            <p:txBody>
              <a:bodyPr/>
              <a:lstStyle/>
              <a:p>
                <a:endParaRPr lang="en-US"/>
              </a:p>
            </p:txBody>
          </p:sp>
          <p:grpSp>
            <p:nvGrpSpPr>
              <p:cNvPr id="18" name="Group 43"/>
              <p:cNvGrpSpPr>
                <a:grpSpLocks/>
              </p:cNvGrpSpPr>
              <p:nvPr/>
            </p:nvGrpSpPr>
            <p:grpSpPr bwMode="auto">
              <a:xfrm>
                <a:off x="670" y="839"/>
                <a:ext cx="612" cy="460"/>
                <a:chOff x="670" y="839"/>
                <a:chExt cx="612" cy="460"/>
              </a:xfrm>
            </p:grpSpPr>
            <p:sp>
              <p:nvSpPr>
                <p:cNvPr id="25788" name="Rectangle 44"/>
                <p:cNvSpPr>
                  <a:spLocks noChangeArrowheads="1"/>
                </p:cNvSpPr>
                <p:nvPr/>
              </p:nvSpPr>
              <p:spPr bwMode="auto">
                <a:xfrm>
                  <a:off x="713" y="839"/>
                  <a:ext cx="526" cy="460"/>
                </a:xfrm>
                <a:prstGeom prst="rect">
                  <a:avLst/>
                </a:prstGeom>
                <a:solidFill>
                  <a:srgbClr val="F3F3F3"/>
                </a:solidFill>
                <a:ln w="9525">
                  <a:noFill/>
                  <a:miter lim="800000"/>
                  <a:headEnd/>
                  <a:tailEnd/>
                </a:ln>
              </p:spPr>
              <p:txBody>
                <a:bodyPr/>
                <a:lstStyle/>
                <a:p>
                  <a:pPr algn="ctr"/>
                  <a:r>
                    <a:rPr lang="en-GB" sz="900">
                      <a:latin typeface="Arial" charset="0"/>
                      <a:cs typeface="Arial" charset="0"/>
                    </a:rPr>
                    <a:t>Insignificant</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5789" name="Rectangle 45"/>
                <p:cNvSpPr>
                  <a:spLocks noChangeArrowheads="1"/>
                </p:cNvSpPr>
                <p:nvPr/>
              </p:nvSpPr>
              <p:spPr bwMode="auto">
                <a:xfrm>
                  <a:off x="670" y="839"/>
                  <a:ext cx="612" cy="460"/>
                </a:xfrm>
                <a:prstGeom prst="rect">
                  <a:avLst/>
                </a:prstGeom>
                <a:noFill/>
                <a:ln w="7">
                  <a:solidFill>
                    <a:srgbClr val="A0A0A0"/>
                  </a:solidFill>
                  <a:miter lim="800000"/>
                  <a:headEnd/>
                  <a:tailEnd/>
                </a:ln>
              </p:spPr>
              <p:txBody>
                <a:bodyPr/>
                <a:lstStyle/>
                <a:p>
                  <a:endParaRPr lang="en-US"/>
                </a:p>
              </p:txBody>
            </p:sp>
          </p:grpSp>
        </p:grpSp>
        <p:grpSp>
          <p:nvGrpSpPr>
            <p:cNvPr id="19" name="Group 46"/>
            <p:cNvGrpSpPr>
              <a:grpSpLocks/>
            </p:cNvGrpSpPr>
            <p:nvPr/>
          </p:nvGrpSpPr>
          <p:grpSpPr bwMode="auto">
            <a:xfrm>
              <a:off x="2464" y="1707"/>
              <a:ext cx="768" cy="304"/>
              <a:chOff x="1282" y="839"/>
              <a:chExt cx="536" cy="460"/>
            </a:xfrm>
          </p:grpSpPr>
          <p:sp>
            <p:nvSpPr>
              <p:cNvPr id="25782" name="Rectangle 47"/>
              <p:cNvSpPr>
                <a:spLocks noChangeArrowheads="1"/>
              </p:cNvSpPr>
              <p:nvPr/>
            </p:nvSpPr>
            <p:spPr bwMode="auto">
              <a:xfrm>
                <a:off x="1282" y="839"/>
                <a:ext cx="536" cy="460"/>
              </a:xfrm>
              <a:prstGeom prst="rect">
                <a:avLst/>
              </a:prstGeom>
              <a:solidFill>
                <a:srgbClr val="F3F3F3"/>
              </a:solidFill>
              <a:ln w="9525">
                <a:noFill/>
                <a:miter lim="800000"/>
                <a:headEnd/>
                <a:tailEnd/>
              </a:ln>
            </p:spPr>
            <p:txBody>
              <a:bodyPr/>
              <a:lstStyle/>
              <a:p>
                <a:endParaRPr lang="en-US"/>
              </a:p>
            </p:txBody>
          </p:sp>
          <p:grpSp>
            <p:nvGrpSpPr>
              <p:cNvPr id="20" name="Group 48"/>
              <p:cNvGrpSpPr>
                <a:grpSpLocks/>
              </p:cNvGrpSpPr>
              <p:nvPr/>
            </p:nvGrpSpPr>
            <p:grpSpPr bwMode="auto">
              <a:xfrm>
                <a:off x="1282" y="839"/>
                <a:ext cx="536" cy="460"/>
                <a:chOff x="1282" y="839"/>
                <a:chExt cx="536" cy="460"/>
              </a:xfrm>
            </p:grpSpPr>
            <p:sp>
              <p:nvSpPr>
                <p:cNvPr id="25784" name="Rectangle 49"/>
                <p:cNvSpPr>
                  <a:spLocks noChangeArrowheads="1"/>
                </p:cNvSpPr>
                <p:nvPr/>
              </p:nvSpPr>
              <p:spPr bwMode="auto">
                <a:xfrm>
                  <a:off x="1325" y="839"/>
                  <a:ext cx="450" cy="460"/>
                </a:xfrm>
                <a:prstGeom prst="rect">
                  <a:avLst/>
                </a:prstGeom>
                <a:solidFill>
                  <a:srgbClr val="F3F3F3"/>
                </a:solidFill>
                <a:ln w="9525">
                  <a:noFill/>
                  <a:miter lim="800000"/>
                  <a:headEnd/>
                  <a:tailEnd/>
                </a:ln>
              </p:spPr>
              <p:txBody>
                <a:bodyPr/>
                <a:lstStyle/>
                <a:p>
                  <a:pPr algn="ctr"/>
                  <a:r>
                    <a:rPr lang="en-GB" sz="900">
                      <a:latin typeface="Arial" charset="0"/>
                      <a:cs typeface="Arial" charset="0"/>
                    </a:rPr>
                    <a:t>Minor</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5785" name="Rectangle 50"/>
                <p:cNvSpPr>
                  <a:spLocks noChangeArrowheads="1"/>
                </p:cNvSpPr>
                <p:nvPr/>
              </p:nvSpPr>
              <p:spPr bwMode="auto">
                <a:xfrm>
                  <a:off x="1282" y="839"/>
                  <a:ext cx="536" cy="460"/>
                </a:xfrm>
                <a:prstGeom prst="rect">
                  <a:avLst/>
                </a:prstGeom>
                <a:noFill/>
                <a:ln w="7">
                  <a:solidFill>
                    <a:srgbClr val="A0A0A0"/>
                  </a:solidFill>
                  <a:miter lim="800000"/>
                  <a:headEnd/>
                  <a:tailEnd/>
                </a:ln>
              </p:spPr>
              <p:txBody>
                <a:bodyPr/>
                <a:lstStyle/>
                <a:p>
                  <a:endParaRPr lang="en-US"/>
                </a:p>
              </p:txBody>
            </p:sp>
          </p:grpSp>
        </p:grpSp>
        <p:grpSp>
          <p:nvGrpSpPr>
            <p:cNvPr id="21" name="Group 51"/>
            <p:cNvGrpSpPr>
              <a:grpSpLocks/>
            </p:cNvGrpSpPr>
            <p:nvPr/>
          </p:nvGrpSpPr>
          <p:grpSpPr bwMode="auto">
            <a:xfrm>
              <a:off x="3232" y="1707"/>
              <a:ext cx="770" cy="304"/>
              <a:chOff x="1818" y="839"/>
              <a:chExt cx="538" cy="460"/>
            </a:xfrm>
          </p:grpSpPr>
          <p:sp>
            <p:nvSpPr>
              <p:cNvPr id="25778" name="Rectangle 52"/>
              <p:cNvSpPr>
                <a:spLocks noChangeArrowheads="1"/>
              </p:cNvSpPr>
              <p:nvPr/>
            </p:nvSpPr>
            <p:spPr bwMode="auto">
              <a:xfrm>
                <a:off x="1818" y="839"/>
                <a:ext cx="538" cy="460"/>
              </a:xfrm>
              <a:prstGeom prst="rect">
                <a:avLst/>
              </a:prstGeom>
              <a:solidFill>
                <a:srgbClr val="F3F3F3"/>
              </a:solidFill>
              <a:ln w="9525">
                <a:noFill/>
                <a:miter lim="800000"/>
                <a:headEnd/>
                <a:tailEnd/>
              </a:ln>
            </p:spPr>
            <p:txBody>
              <a:bodyPr/>
              <a:lstStyle/>
              <a:p>
                <a:endParaRPr lang="en-US"/>
              </a:p>
            </p:txBody>
          </p:sp>
          <p:grpSp>
            <p:nvGrpSpPr>
              <p:cNvPr id="22" name="Group 53"/>
              <p:cNvGrpSpPr>
                <a:grpSpLocks/>
              </p:cNvGrpSpPr>
              <p:nvPr/>
            </p:nvGrpSpPr>
            <p:grpSpPr bwMode="auto">
              <a:xfrm>
                <a:off x="1818" y="839"/>
                <a:ext cx="538" cy="460"/>
                <a:chOff x="1818" y="839"/>
                <a:chExt cx="538" cy="460"/>
              </a:xfrm>
            </p:grpSpPr>
            <p:sp>
              <p:nvSpPr>
                <p:cNvPr id="25780" name="Rectangle 54"/>
                <p:cNvSpPr>
                  <a:spLocks noChangeArrowheads="1"/>
                </p:cNvSpPr>
                <p:nvPr/>
              </p:nvSpPr>
              <p:spPr bwMode="auto">
                <a:xfrm>
                  <a:off x="1861" y="839"/>
                  <a:ext cx="452" cy="460"/>
                </a:xfrm>
                <a:prstGeom prst="rect">
                  <a:avLst/>
                </a:prstGeom>
                <a:solidFill>
                  <a:srgbClr val="F3F3F3"/>
                </a:solidFill>
                <a:ln w="9525">
                  <a:noFill/>
                  <a:miter lim="800000"/>
                  <a:headEnd/>
                  <a:tailEnd/>
                </a:ln>
              </p:spPr>
              <p:txBody>
                <a:bodyPr/>
                <a:lstStyle/>
                <a:p>
                  <a:pPr algn="ctr"/>
                  <a:r>
                    <a:rPr lang="en-GB" sz="900">
                      <a:latin typeface="Arial" charset="0"/>
                      <a:cs typeface="Arial" charset="0"/>
                    </a:rPr>
                    <a:t>Moderate</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5781" name="Rectangle 55"/>
                <p:cNvSpPr>
                  <a:spLocks noChangeArrowheads="1"/>
                </p:cNvSpPr>
                <p:nvPr/>
              </p:nvSpPr>
              <p:spPr bwMode="auto">
                <a:xfrm>
                  <a:off x="1818" y="839"/>
                  <a:ext cx="538" cy="460"/>
                </a:xfrm>
                <a:prstGeom prst="rect">
                  <a:avLst/>
                </a:prstGeom>
                <a:noFill/>
                <a:ln w="7">
                  <a:solidFill>
                    <a:srgbClr val="A0A0A0"/>
                  </a:solidFill>
                  <a:miter lim="800000"/>
                  <a:headEnd/>
                  <a:tailEnd/>
                </a:ln>
              </p:spPr>
              <p:txBody>
                <a:bodyPr/>
                <a:lstStyle/>
                <a:p>
                  <a:endParaRPr lang="en-US"/>
                </a:p>
              </p:txBody>
            </p:sp>
          </p:grpSp>
        </p:grpSp>
        <p:grpSp>
          <p:nvGrpSpPr>
            <p:cNvPr id="23" name="Group 56"/>
            <p:cNvGrpSpPr>
              <a:grpSpLocks/>
            </p:cNvGrpSpPr>
            <p:nvPr/>
          </p:nvGrpSpPr>
          <p:grpSpPr bwMode="auto">
            <a:xfrm>
              <a:off x="4002" y="1707"/>
              <a:ext cx="768" cy="304"/>
              <a:chOff x="2356" y="839"/>
              <a:chExt cx="536" cy="460"/>
            </a:xfrm>
          </p:grpSpPr>
          <p:sp>
            <p:nvSpPr>
              <p:cNvPr id="25774" name="Rectangle 57"/>
              <p:cNvSpPr>
                <a:spLocks noChangeArrowheads="1"/>
              </p:cNvSpPr>
              <p:nvPr/>
            </p:nvSpPr>
            <p:spPr bwMode="auto">
              <a:xfrm>
                <a:off x="2356" y="839"/>
                <a:ext cx="536" cy="460"/>
              </a:xfrm>
              <a:prstGeom prst="rect">
                <a:avLst/>
              </a:prstGeom>
              <a:solidFill>
                <a:srgbClr val="F3F3F3"/>
              </a:solidFill>
              <a:ln w="9525">
                <a:noFill/>
                <a:miter lim="800000"/>
                <a:headEnd/>
                <a:tailEnd/>
              </a:ln>
            </p:spPr>
            <p:txBody>
              <a:bodyPr/>
              <a:lstStyle/>
              <a:p>
                <a:endParaRPr lang="en-US"/>
              </a:p>
            </p:txBody>
          </p:sp>
          <p:grpSp>
            <p:nvGrpSpPr>
              <p:cNvPr id="24" name="Group 58"/>
              <p:cNvGrpSpPr>
                <a:grpSpLocks/>
              </p:cNvGrpSpPr>
              <p:nvPr/>
            </p:nvGrpSpPr>
            <p:grpSpPr bwMode="auto">
              <a:xfrm>
                <a:off x="2356" y="839"/>
                <a:ext cx="536" cy="460"/>
                <a:chOff x="2356" y="839"/>
                <a:chExt cx="536" cy="460"/>
              </a:xfrm>
            </p:grpSpPr>
            <p:sp>
              <p:nvSpPr>
                <p:cNvPr id="25776" name="Rectangle 59"/>
                <p:cNvSpPr>
                  <a:spLocks noChangeArrowheads="1"/>
                </p:cNvSpPr>
                <p:nvPr/>
              </p:nvSpPr>
              <p:spPr bwMode="auto">
                <a:xfrm>
                  <a:off x="2399" y="839"/>
                  <a:ext cx="450" cy="460"/>
                </a:xfrm>
                <a:prstGeom prst="rect">
                  <a:avLst/>
                </a:prstGeom>
                <a:solidFill>
                  <a:srgbClr val="F3F3F3"/>
                </a:solidFill>
                <a:ln w="9525">
                  <a:noFill/>
                  <a:miter lim="800000"/>
                  <a:headEnd/>
                  <a:tailEnd/>
                </a:ln>
              </p:spPr>
              <p:txBody>
                <a:bodyPr/>
                <a:lstStyle/>
                <a:p>
                  <a:pPr algn="ctr"/>
                  <a:r>
                    <a:rPr lang="en-GB" sz="900">
                      <a:latin typeface="Arial" charset="0"/>
                      <a:cs typeface="Arial" charset="0"/>
                    </a:rPr>
                    <a:t>Major</a:t>
                  </a:r>
                  <a:endParaRPr lang="en-GB" sz="1200" b="0">
                    <a:latin typeface="Arial Unicode MS" pitchFamily="34" charset="-128"/>
                    <a:ea typeface="Arial Unicode MS" pitchFamily="34" charset="-128"/>
                    <a:cs typeface="Arial Unicode MS" pitchFamily="34" charset="-128"/>
                  </a:endParaRPr>
                </a:p>
                <a:p>
                  <a:pPr algn="ctr" eaLnBrk="0" hangingPunct="0"/>
                  <a:endParaRPr lang="en-GB" b="0"/>
                </a:p>
              </p:txBody>
            </p:sp>
            <p:sp>
              <p:nvSpPr>
                <p:cNvPr id="25777" name="Rectangle 60"/>
                <p:cNvSpPr>
                  <a:spLocks noChangeArrowheads="1"/>
                </p:cNvSpPr>
                <p:nvPr/>
              </p:nvSpPr>
              <p:spPr bwMode="auto">
                <a:xfrm>
                  <a:off x="2356" y="839"/>
                  <a:ext cx="536" cy="460"/>
                </a:xfrm>
                <a:prstGeom prst="rect">
                  <a:avLst/>
                </a:prstGeom>
                <a:noFill/>
                <a:ln w="7">
                  <a:solidFill>
                    <a:srgbClr val="A0A0A0"/>
                  </a:solidFill>
                  <a:miter lim="800000"/>
                  <a:headEnd/>
                  <a:tailEnd/>
                </a:ln>
              </p:spPr>
              <p:txBody>
                <a:bodyPr/>
                <a:lstStyle/>
                <a:p>
                  <a:endParaRPr lang="en-US"/>
                </a:p>
              </p:txBody>
            </p:sp>
          </p:grpSp>
        </p:grpSp>
        <p:grpSp>
          <p:nvGrpSpPr>
            <p:cNvPr id="25" name="Group 61"/>
            <p:cNvGrpSpPr>
              <a:grpSpLocks/>
            </p:cNvGrpSpPr>
            <p:nvPr/>
          </p:nvGrpSpPr>
          <p:grpSpPr bwMode="auto">
            <a:xfrm>
              <a:off x="4770" y="1707"/>
              <a:ext cx="791" cy="304"/>
              <a:chOff x="2892" y="839"/>
              <a:chExt cx="552" cy="460"/>
            </a:xfrm>
          </p:grpSpPr>
          <p:sp>
            <p:nvSpPr>
              <p:cNvPr id="25770" name="Rectangle 62"/>
              <p:cNvSpPr>
                <a:spLocks noChangeArrowheads="1"/>
              </p:cNvSpPr>
              <p:nvPr/>
            </p:nvSpPr>
            <p:spPr bwMode="auto">
              <a:xfrm>
                <a:off x="2892" y="839"/>
                <a:ext cx="552" cy="460"/>
              </a:xfrm>
              <a:prstGeom prst="rect">
                <a:avLst/>
              </a:prstGeom>
              <a:solidFill>
                <a:srgbClr val="F3F3F3"/>
              </a:solidFill>
              <a:ln w="9525">
                <a:noFill/>
                <a:miter lim="800000"/>
                <a:headEnd/>
                <a:tailEnd/>
              </a:ln>
            </p:spPr>
            <p:txBody>
              <a:bodyPr/>
              <a:lstStyle/>
              <a:p>
                <a:endParaRPr lang="en-US"/>
              </a:p>
            </p:txBody>
          </p:sp>
          <p:grpSp>
            <p:nvGrpSpPr>
              <p:cNvPr id="26" name="Group 63"/>
              <p:cNvGrpSpPr>
                <a:grpSpLocks/>
              </p:cNvGrpSpPr>
              <p:nvPr/>
            </p:nvGrpSpPr>
            <p:grpSpPr bwMode="auto">
              <a:xfrm>
                <a:off x="2892" y="839"/>
                <a:ext cx="552" cy="460"/>
                <a:chOff x="2892" y="839"/>
                <a:chExt cx="552" cy="460"/>
              </a:xfrm>
            </p:grpSpPr>
            <p:sp>
              <p:nvSpPr>
                <p:cNvPr id="25772" name="Rectangle 64"/>
                <p:cNvSpPr>
                  <a:spLocks noChangeArrowheads="1"/>
                </p:cNvSpPr>
                <p:nvPr/>
              </p:nvSpPr>
              <p:spPr bwMode="auto">
                <a:xfrm>
                  <a:off x="2935" y="839"/>
                  <a:ext cx="466" cy="460"/>
                </a:xfrm>
                <a:prstGeom prst="rect">
                  <a:avLst/>
                </a:prstGeom>
                <a:solidFill>
                  <a:srgbClr val="F3F3F3"/>
                </a:solidFill>
                <a:ln w="9525">
                  <a:noFill/>
                  <a:miter lim="800000"/>
                  <a:headEnd/>
                  <a:tailEnd/>
                </a:ln>
              </p:spPr>
              <p:txBody>
                <a:bodyPr lIns="-68241" rIns="-52371" bIns="0"/>
                <a:lstStyle/>
                <a:p>
                  <a:pPr algn="ctr"/>
                  <a:r>
                    <a:rPr lang="en-GB" sz="900">
                      <a:solidFill>
                        <a:srgbClr val="000000"/>
                      </a:solidFill>
                      <a:latin typeface="Arial" charset="0"/>
                      <a:cs typeface="Times New Roman" pitchFamily="18" charset="0"/>
                    </a:rPr>
                    <a:t>Critical</a:t>
                  </a:r>
                  <a:endParaRPr lang="en-GB" sz="600">
                    <a:solidFill>
                      <a:srgbClr val="000000"/>
                    </a:solidFill>
                    <a:latin typeface="Arial" charset="0"/>
                    <a:cs typeface="Times New Roman" pitchFamily="18" charset="0"/>
                  </a:endParaRPr>
                </a:p>
                <a:p>
                  <a:pPr algn="ctr" eaLnBrk="0" hangingPunct="0"/>
                  <a:endParaRPr lang="en-GB" b="0"/>
                </a:p>
              </p:txBody>
            </p:sp>
            <p:sp>
              <p:nvSpPr>
                <p:cNvPr id="25773" name="Rectangle 65"/>
                <p:cNvSpPr>
                  <a:spLocks noChangeArrowheads="1"/>
                </p:cNvSpPr>
                <p:nvPr/>
              </p:nvSpPr>
              <p:spPr bwMode="auto">
                <a:xfrm>
                  <a:off x="2892" y="839"/>
                  <a:ext cx="552" cy="460"/>
                </a:xfrm>
                <a:prstGeom prst="rect">
                  <a:avLst/>
                </a:prstGeom>
                <a:noFill/>
                <a:ln w="7">
                  <a:solidFill>
                    <a:srgbClr val="A0A0A0"/>
                  </a:solidFill>
                  <a:miter lim="800000"/>
                  <a:headEnd/>
                  <a:tailEnd/>
                </a:ln>
              </p:spPr>
              <p:txBody>
                <a:bodyPr/>
                <a:lstStyle/>
                <a:p>
                  <a:endParaRPr lang="en-US"/>
                </a:p>
              </p:txBody>
            </p:sp>
          </p:grpSp>
        </p:grpSp>
        <p:grpSp>
          <p:nvGrpSpPr>
            <p:cNvPr id="27" name="Group 66"/>
            <p:cNvGrpSpPr>
              <a:grpSpLocks/>
            </p:cNvGrpSpPr>
            <p:nvPr/>
          </p:nvGrpSpPr>
          <p:grpSpPr bwMode="auto">
            <a:xfrm>
              <a:off x="627" y="2011"/>
              <a:ext cx="960" cy="380"/>
              <a:chOff x="0" y="1299"/>
              <a:chExt cx="670" cy="576"/>
            </a:xfrm>
          </p:grpSpPr>
          <p:sp>
            <p:nvSpPr>
              <p:cNvPr id="25766" name="Rectangle 67"/>
              <p:cNvSpPr>
                <a:spLocks noChangeArrowheads="1"/>
              </p:cNvSpPr>
              <p:nvPr/>
            </p:nvSpPr>
            <p:spPr bwMode="auto">
              <a:xfrm>
                <a:off x="0" y="1299"/>
                <a:ext cx="670" cy="576"/>
              </a:xfrm>
              <a:prstGeom prst="rect">
                <a:avLst/>
              </a:prstGeom>
              <a:solidFill>
                <a:srgbClr val="F3F3F3"/>
              </a:solidFill>
              <a:ln w="9525">
                <a:noFill/>
                <a:miter lim="800000"/>
                <a:headEnd/>
                <a:tailEnd/>
              </a:ln>
            </p:spPr>
            <p:txBody>
              <a:bodyPr/>
              <a:lstStyle/>
              <a:p>
                <a:endParaRPr lang="en-US"/>
              </a:p>
            </p:txBody>
          </p:sp>
          <p:grpSp>
            <p:nvGrpSpPr>
              <p:cNvPr id="28" name="Group 68"/>
              <p:cNvGrpSpPr>
                <a:grpSpLocks/>
              </p:cNvGrpSpPr>
              <p:nvPr/>
            </p:nvGrpSpPr>
            <p:grpSpPr bwMode="auto">
              <a:xfrm>
                <a:off x="0" y="1299"/>
                <a:ext cx="670" cy="576"/>
                <a:chOff x="0" y="1299"/>
                <a:chExt cx="670" cy="576"/>
              </a:xfrm>
            </p:grpSpPr>
            <p:sp>
              <p:nvSpPr>
                <p:cNvPr id="25768" name="Rectangle 69"/>
                <p:cNvSpPr>
                  <a:spLocks noChangeArrowheads="1"/>
                </p:cNvSpPr>
                <p:nvPr/>
              </p:nvSpPr>
              <p:spPr bwMode="auto">
                <a:xfrm>
                  <a:off x="43" y="1299"/>
                  <a:ext cx="584" cy="576"/>
                </a:xfrm>
                <a:prstGeom prst="rect">
                  <a:avLst/>
                </a:prstGeom>
                <a:solidFill>
                  <a:srgbClr val="F3F3F3"/>
                </a:solidFill>
                <a:ln w="9525">
                  <a:noFill/>
                  <a:miter lim="800000"/>
                  <a:headEnd/>
                  <a:tailEnd/>
                </a:ln>
              </p:spPr>
              <p:txBody>
                <a:bodyPr anchor="ctr"/>
                <a:lstStyle/>
                <a:p>
                  <a:pPr algn="ctr"/>
                  <a:r>
                    <a:rPr lang="en-GB" sz="1000">
                      <a:latin typeface="Arial" charset="0"/>
                      <a:cs typeface="Arial" charset="0"/>
                    </a:rPr>
                    <a:t>Almost Certain</a:t>
                  </a:r>
                  <a:endParaRPr lang="en-GB" sz="1200" b="0">
                    <a:latin typeface="Arial Unicode MS" pitchFamily="34" charset="-128"/>
                    <a:ea typeface="Arial Unicode MS" pitchFamily="34" charset="-128"/>
                    <a:cs typeface="Arial Unicode MS" pitchFamily="34" charset="-128"/>
                  </a:endParaRPr>
                </a:p>
                <a:p>
                  <a:pPr algn="ctr" eaLnBrk="0" hangingPunct="0"/>
                  <a:r>
                    <a:rPr lang="en-GB" sz="1000">
                      <a:latin typeface="Arial" charset="0"/>
                      <a:cs typeface="Arial" charset="0"/>
                    </a:rPr>
                    <a:t>(5)</a:t>
                  </a:r>
                  <a:endParaRPr lang="en-GB" b="0"/>
                </a:p>
              </p:txBody>
            </p:sp>
            <p:sp>
              <p:nvSpPr>
                <p:cNvPr id="25769" name="Rectangle 70"/>
                <p:cNvSpPr>
                  <a:spLocks noChangeArrowheads="1"/>
                </p:cNvSpPr>
                <p:nvPr/>
              </p:nvSpPr>
              <p:spPr bwMode="auto">
                <a:xfrm>
                  <a:off x="0" y="1299"/>
                  <a:ext cx="670" cy="576"/>
                </a:xfrm>
                <a:prstGeom prst="rect">
                  <a:avLst/>
                </a:prstGeom>
                <a:noFill/>
                <a:ln w="7">
                  <a:solidFill>
                    <a:srgbClr val="A0A0A0"/>
                  </a:solidFill>
                  <a:miter lim="800000"/>
                  <a:headEnd/>
                  <a:tailEnd/>
                </a:ln>
              </p:spPr>
              <p:txBody>
                <a:bodyPr/>
                <a:lstStyle/>
                <a:p>
                  <a:endParaRPr lang="en-US"/>
                </a:p>
              </p:txBody>
            </p:sp>
          </p:grpSp>
        </p:grpSp>
        <p:grpSp>
          <p:nvGrpSpPr>
            <p:cNvPr id="29" name="Group 71"/>
            <p:cNvGrpSpPr>
              <a:grpSpLocks/>
            </p:cNvGrpSpPr>
            <p:nvPr/>
          </p:nvGrpSpPr>
          <p:grpSpPr bwMode="auto">
            <a:xfrm>
              <a:off x="1587" y="2011"/>
              <a:ext cx="877" cy="380"/>
              <a:chOff x="670" y="1299"/>
              <a:chExt cx="612" cy="576"/>
            </a:xfrm>
          </p:grpSpPr>
          <p:sp>
            <p:nvSpPr>
              <p:cNvPr id="25762" name="Rectangle 72"/>
              <p:cNvSpPr>
                <a:spLocks noChangeArrowheads="1"/>
              </p:cNvSpPr>
              <p:nvPr/>
            </p:nvSpPr>
            <p:spPr bwMode="auto">
              <a:xfrm>
                <a:off x="670" y="1299"/>
                <a:ext cx="612" cy="576"/>
              </a:xfrm>
              <a:prstGeom prst="rect">
                <a:avLst/>
              </a:prstGeom>
              <a:solidFill>
                <a:srgbClr val="99FF99"/>
              </a:solidFill>
              <a:ln w="9525">
                <a:noFill/>
                <a:miter lim="800000"/>
                <a:headEnd/>
                <a:tailEnd/>
              </a:ln>
            </p:spPr>
            <p:txBody>
              <a:bodyPr/>
              <a:lstStyle/>
              <a:p>
                <a:endParaRPr lang="en-US"/>
              </a:p>
            </p:txBody>
          </p:sp>
          <p:grpSp>
            <p:nvGrpSpPr>
              <p:cNvPr id="30" name="Group 73"/>
              <p:cNvGrpSpPr>
                <a:grpSpLocks/>
              </p:cNvGrpSpPr>
              <p:nvPr/>
            </p:nvGrpSpPr>
            <p:grpSpPr bwMode="auto">
              <a:xfrm>
                <a:off x="670" y="1299"/>
                <a:ext cx="612" cy="576"/>
                <a:chOff x="670" y="1299"/>
                <a:chExt cx="612" cy="576"/>
              </a:xfrm>
            </p:grpSpPr>
            <p:sp>
              <p:nvSpPr>
                <p:cNvPr id="25764" name="Rectangle 74"/>
                <p:cNvSpPr>
                  <a:spLocks noChangeArrowheads="1"/>
                </p:cNvSpPr>
                <p:nvPr/>
              </p:nvSpPr>
              <p:spPr bwMode="auto">
                <a:xfrm>
                  <a:off x="674" y="1299"/>
                  <a:ext cx="599" cy="576"/>
                </a:xfrm>
                <a:prstGeom prst="rect">
                  <a:avLst/>
                </a:prstGeom>
                <a:solidFill>
                  <a:srgbClr val="00B050"/>
                </a:solidFill>
                <a:ln w="9525">
                  <a:noFill/>
                  <a:miter lim="800000"/>
                  <a:headEnd/>
                  <a:tailEnd/>
                </a:ln>
              </p:spPr>
              <p:txBody>
                <a:bodyPr anchor="ctr"/>
                <a:lstStyle/>
                <a:p>
                  <a:pPr algn="ctr"/>
                  <a:r>
                    <a:rPr lang="en-GB" sz="1000" b="0" dirty="0">
                      <a:latin typeface="Arial Unicode MS" pitchFamily="34" charset="-128"/>
                      <a:ea typeface="Arial Unicode MS" pitchFamily="34" charset="-128"/>
                      <a:cs typeface="Arial Unicode MS" pitchFamily="34" charset="-128"/>
                    </a:rPr>
                    <a:t>5</a:t>
                  </a:r>
                  <a:endParaRPr lang="en-GB" b="0" dirty="0"/>
                </a:p>
              </p:txBody>
            </p:sp>
            <p:sp>
              <p:nvSpPr>
                <p:cNvPr id="25765" name="Rectangle 75"/>
                <p:cNvSpPr>
                  <a:spLocks noChangeArrowheads="1"/>
                </p:cNvSpPr>
                <p:nvPr/>
              </p:nvSpPr>
              <p:spPr bwMode="auto">
                <a:xfrm>
                  <a:off x="670" y="1299"/>
                  <a:ext cx="612" cy="576"/>
                </a:xfrm>
                <a:prstGeom prst="rect">
                  <a:avLst/>
                </a:prstGeom>
                <a:noFill/>
                <a:ln w="7">
                  <a:solidFill>
                    <a:srgbClr val="A0A0A0"/>
                  </a:solidFill>
                  <a:miter lim="800000"/>
                  <a:headEnd/>
                  <a:tailEnd/>
                </a:ln>
              </p:spPr>
              <p:txBody>
                <a:bodyPr/>
                <a:lstStyle/>
                <a:p>
                  <a:endParaRPr lang="en-US"/>
                </a:p>
              </p:txBody>
            </p:sp>
          </p:grpSp>
        </p:grpSp>
        <p:grpSp>
          <p:nvGrpSpPr>
            <p:cNvPr id="31" name="Group 76"/>
            <p:cNvGrpSpPr>
              <a:grpSpLocks/>
            </p:cNvGrpSpPr>
            <p:nvPr/>
          </p:nvGrpSpPr>
          <p:grpSpPr bwMode="auto">
            <a:xfrm>
              <a:off x="2452" y="2011"/>
              <a:ext cx="805" cy="380"/>
              <a:chOff x="1274" y="1299"/>
              <a:chExt cx="562" cy="576"/>
            </a:xfrm>
          </p:grpSpPr>
          <p:sp>
            <p:nvSpPr>
              <p:cNvPr id="25758" name="Rectangle 77"/>
              <p:cNvSpPr>
                <a:spLocks noChangeArrowheads="1"/>
              </p:cNvSpPr>
              <p:nvPr/>
            </p:nvSpPr>
            <p:spPr bwMode="auto">
              <a:xfrm>
                <a:off x="1282" y="1299"/>
                <a:ext cx="536" cy="576"/>
              </a:xfrm>
              <a:prstGeom prst="rect">
                <a:avLst/>
              </a:prstGeom>
              <a:solidFill>
                <a:srgbClr val="6699FF"/>
              </a:solidFill>
              <a:ln w="9525">
                <a:noFill/>
                <a:miter lim="800000"/>
                <a:headEnd/>
                <a:tailEnd/>
              </a:ln>
            </p:spPr>
            <p:txBody>
              <a:bodyPr/>
              <a:lstStyle/>
              <a:p>
                <a:endParaRPr lang="en-US"/>
              </a:p>
            </p:txBody>
          </p:sp>
          <p:grpSp>
            <p:nvGrpSpPr>
              <p:cNvPr id="25763" name="Group 78"/>
              <p:cNvGrpSpPr>
                <a:grpSpLocks/>
              </p:cNvGrpSpPr>
              <p:nvPr/>
            </p:nvGrpSpPr>
            <p:grpSpPr bwMode="auto">
              <a:xfrm>
                <a:off x="1274" y="1299"/>
                <a:ext cx="562" cy="576"/>
                <a:chOff x="1274" y="1299"/>
                <a:chExt cx="562" cy="576"/>
              </a:xfrm>
            </p:grpSpPr>
            <p:sp>
              <p:nvSpPr>
                <p:cNvPr id="25760" name="Rectangle 79"/>
                <p:cNvSpPr>
                  <a:spLocks noChangeArrowheads="1"/>
                </p:cNvSpPr>
                <p:nvPr/>
              </p:nvSpPr>
              <p:spPr bwMode="auto">
                <a:xfrm>
                  <a:off x="1274" y="1299"/>
                  <a:ext cx="562" cy="576"/>
                </a:xfrm>
                <a:prstGeom prst="rect">
                  <a:avLst/>
                </a:prstGeom>
                <a:solidFill>
                  <a:srgbClr val="FF9900"/>
                </a:solidFill>
                <a:ln w="9525">
                  <a:noFill/>
                  <a:miter lim="800000"/>
                  <a:headEnd/>
                  <a:tailEnd/>
                </a:ln>
              </p:spPr>
              <p:txBody>
                <a:bodyPr anchor="ctr"/>
                <a:lstStyle/>
                <a:p>
                  <a:pPr algn="ctr"/>
                  <a:r>
                    <a:rPr lang="en-GB" sz="1000" b="0" dirty="0" smtClean="0">
                      <a:latin typeface="Arial Unicode MS" pitchFamily="34" charset="-128"/>
                      <a:ea typeface="Arial Unicode MS" pitchFamily="34" charset="-128"/>
                      <a:cs typeface="Arial Unicode MS" pitchFamily="34" charset="-128"/>
                    </a:rPr>
                    <a:t> 10</a:t>
                  </a:r>
                  <a:endParaRPr lang="en-GB" b="0" dirty="0"/>
                </a:p>
              </p:txBody>
            </p:sp>
            <p:sp>
              <p:nvSpPr>
                <p:cNvPr id="25761" name="Rectangle 80"/>
                <p:cNvSpPr>
                  <a:spLocks noChangeArrowheads="1"/>
                </p:cNvSpPr>
                <p:nvPr/>
              </p:nvSpPr>
              <p:spPr bwMode="auto">
                <a:xfrm>
                  <a:off x="1282" y="1299"/>
                  <a:ext cx="536" cy="576"/>
                </a:xfrm>
                <a:prstGeom prst="rect">
                  <a:avLst/>
                </a:prstGeom>
                <a:noFill/>
                <a:ln w="7">
                  <a:solidFill>
                    <a:srgbClr val="A0A0A0"/>
                  </a:solidFill>
                  <a:miter lim="800000"/>
                  <a:headEnd/>
                  <a:tailEnd/>
                </a:ln>
              </p:spPr>
              <p:txBody>
                <a:bodyPr/>
                <a:lstStyle/>
                <a:p>
                  <a:endParaRPr lang="en-US"/>
                </a:p>
              </p:txBody>
            </p:sp>
          </p:grpSp>
        </p:grpSp>
        <p:grpSp>
          <p:nvGrpSpPr>
            <p:cNvPr id="25767" name="Group 81"/>
            <p:cNvGrpSpPr>
              <a:grpSpLocks/>
            </p:cNvGrpSpPr>
            <p:nvPr/>
          </p:nvGrpSpPr>
          <p:grpSpPr bwMode="auto">
            <a:xfrm>
              <a:off x="3233" y="2011"/>
              <a:ext cx="776" cy="380"/>
              <a:chOff x="1818" y="1299"/>
              <a:chExt cx="542" cy="576"/>
            </a:xfrm>
          </p:grpSpPr>
          <p:sp>
            <p:nvSpPr>
              <p:cNvPr id="25754" name="Rectangle 82"/>
              <p:cNvSpPr>
                <a:spLocks noChangeArrowheads="1"/>
              </p:cNvSpPr>
              <p:nvPr/>
            </p:nvSpPr>
            <p:spPr bwMode="auto">
              <a:xfrm>
                <a:off x="1818" y="1299"/>
                <a:ext cx="538" cy="576"/>
              </a:xfrm>
              <a:prstGeom prst="rect">
                <a:avLst/>
              </a:prstGeom>
              <a:solidFill>
                <a:srgbClr val="FF5050"/>
              </a:solidFill>
              <a:ln w="9525">
                <a:noFill/>
                <a:miter lim="800000"/>
                <a:headEnd/>
                <a:tailEnd/>
              </a:ln>
            </p:spPr>
            <p:txBody>
              <a:bodyPr/>
              <a:lstStyle/>
              <a:p>
                <a:endParaRPr lang="en-US"/>
              </a:p>
            </p:txBody>
          </p:sp>
          <p:grpSp>
            <p:nvGrpSpPr>
              <p:cNvPr id="25771" name="Group 83"/>
              <p:cNvGrpSpPr>
                <a:grpSpLocks/>
              </p:cNvGrpSpPr>
              <p:nvPr/>
            </p:nvGrpSpPr>
            <p:grpSpPr bwMode="auto">
              <a:xfrm>
                <a:off x="1818" y="1299"/>
                <a:ext cx="542" cy="576"/>
                <a:chOff x="1818" y="1299"/>
                <a:chExt cx="542" cy="576"/>
              </a:xfrm>
            </p:grpSpPr>
            <p:sp>
              <p:nvSpPr>
                <p:cNvPr id="25756" name="Rectangle 84"/>
                <p:cNvSpPr>
                  <a:spLocks noChangeArrowheads="1"/>
                </p:cNvSpPr>
                <p:nvPr/>
              </p:nvSpPr>
              <p:spPr bwMode="auto">
                <a:xfrm>
                  <a:off x="1835" y="1299"/>
                  <a:ext cx="525" cy="576"/>
                </a:xfrm>
                <a:prstGeom prst="rect">
                  <a:avLst/>
                </a:prstGeom>
                <a:solidFill>
                  <a:srgbClr val="FF0000"/>
                </a:solidFill>
                <a:ln w="9525">
                  <a:noFill/>
                  <a:miter lim="800000"/>
                  <a:headEnd/>
                  <a:tailEnd/>
                </a:ln>
              </p:spPr>
              <p:txBody>
                <a:bodyPr anchor="ctr"/>
                <a:lstStyle/>
                <a:p>
                  <a:pPr algn="ctr"/>
                  <a:r>
                    <a:rPr lang="en-GB" sz="1000" b="0" dirty="0">
                      <a:latin typeface="Arial Unicode MS" pitchFamily="34" charset="-128"/>
                      <a:ea typeface="Arial Unicode MS" pitchFamily="34" charset="-128"/>
                      <a:cs typeface="Arial Unicode MS" pitchFamily="34" charset="-128"/>
                    </a:rPr>
                    <a:t>15</a:t>
                  </a:r>
                  <a:endParaRPr lang="en-GB" b="0" dirty="0"/>
                </a:p>
              </p:txBody>
            </p:sp>
            <p:sp>
              <p:nvSpPr>
                <p:cNvPr id="25757" name="Rectangle 85"/>
                <p:cNvSpPr>
                  <a:spLocks noChangeArrowheads="1"/>
                </p:cNvSpPr>
                <p:nvPr/>
              </p:nvSpPr>
              <p:spPr bwMode="auto">
                <a:xfrm>
                  <a:off x="1818" y="1299"/>
                  <a:ext cx="538" cy="576"/>
                </a:xfrm>
                <a:prstGeom prst="rect">
                  <a:avLst/>
                </a:prstGeom>
                <a:noFill/>
                <a:ln w="7">
                  <a:solidFill>
                    <a:srgbClr val="A0A0A0"/>
                  </a:solidFill>
                  <a:miter lim="800000"/>
                  <a:headEnd/>
                  <a:tailEnd/>
                </a:ln>
              </p:spPr>
              <p:txBody>
                <a:bodyPr/>
                <a:lstStyle/>
                <a:p>
                  <a:endParaRPr lang="en-US"/>
                </a:p>
              </p:txBody>
            </p:sp>
          </p:grpSp>
        </p:grpSp>
        <p:grpSp>
          <p:nvGrpSpPr>
            <p:cNvPr id="25775" name="Group 86"/>
            <p:cNvGrpSpPr>
              <a:grpSpLocks/>
            </p:cNvGrpSpPr>
            <p:nvPr/>
          </p:nvGrpSpPr>
          <p:grpSpPr bwMode="auto">
            <a:xfrm>
              <a:off x="4002" y="2011"/>
              <a:ext cx="768" cy="380"/>
              <a:chOff x="2356" y="1299"/>
              <a:chExt cx="536" cy="576"/>
            </a:xfrm>
          </p:grpSpPr>
          <p:sp>
            <p:nvSpPr>
              <p:cNvPr id="25750" name="Rectangle 87"/>
              <p:cNvSpPr>
                <a:spLocks noChangeArrowheads="1"/>
              </p:cNvSpPr>
              <p:nvPr/>
            </p:nvSpPr>
            <p:spPr bwMode="auto">
              <a:xfrm>
                <a:off x="2356" y="1299"/>
                <a:ext cx="536" cy="576"/>
              </a:xfrm>
              <a:prstGeom prst="rect">
                <a:avLst/>
              </a:prstGeom>
              <a:solidFill>
                <a:srgbClr val="FF5050"/>
              </a:solidFill>
              <a:ln w="9525">
                <a:noFill/>
                <a:miter lim="800000"/>
                <a:headEnd/>
                <a:tailEnd/>
              </a:ln>
            </p:spPr>
            <p:txBody>
              <a:bodyPr/>
              <a:lstStyle/>
              <a:p>
                <a:endParaRPr lang="en-US"/>
              </a:p>
            </p:txBody>
          </p:sp>
          <p:grpSp>
            <p:nvGrpSpPr>
              <p:cNvPr id="25779" name="Group 88"/>
              <p:cNvGrpSpPr>
                <a:grpSpLocks/>
              </p:cNvGrpSpPr>
              <p:nvPr/>
            </p:nvGrpSpPr>
            <p:grpSpPr bwMode="auto">
              <a:xfrm>
                <a:off x="2356" y="1299"/>
                <a:ext cx="536" cy="576"/>
                <a:chOff x="2356" y="1299"/>
                <a:chExt cx="536" cy="576"/>
              </a:xfrm>
            </p:grpSpPr>
            <p:sp>
              <p:nvSpPr>
                <p:cNvPr id="25752" name="Rectangle 89"/>
                <p:cNvSpPr>
                  <a:spLocks noChangeArrowheads="1"/>
                </p:cNvSpPr>
                <p:nvPr/>
              </p:nvSpPr>
              <p:spPr bwMode="auto">
                <a:xfrm>
                  <a:off x="2360" y="1299"/>
                  <a:ext cx="524" cy="576"/>
                </a:xfrm>
                <a:prstGeom prst="rect">
                  <a:avLst/>
                </a:prstGeom>
                <a:solidFill>
                  <a:srgbClr val="FF0000"/>
                </a:solidFill>
                <a:ln w="9525">
                  <a:noFill/>
                  <a:miter lim="800000"/>
                  <a:headEnd/>
                  <a:tailEnd/>
                </a:ln>
              </p:spPr>
              <p:txBody>
                <a:bodyPr anchor="ctr"/>
                <a:lstStyle/>
                <a:p>
                  <a:pPr algn="ctr"/>
                  <a:r>
                    <a:rPr lang="en-GB" sz="1000" b="0">
                      <a:latin typeface="Arial Unicode MS" pitchFamily="34" charset="-128"/>
                      <a:ea typeface="Arial Unicode MS" pitchFamily="34" charset="-128"/>
                      <a:cs typeface="Arial Unicode MS" pitchFamily="34" charset="-128"/>
                    </a:rPr>
                    <a:t>20</a:t>
                  </a:r>
                  <a:endParaRPr lang="en-GB" b="0"/>
                </a:p>
              </p:txBody>
            </p:sp>
            <p:sp>
              <p:nvSpPr>
                <p:cNvPr id="25753" name="Rectangle 90"/>
                <p:cNvSpPr>
                  <a:spLocks noChangeArrowheads="1"/>
                </p:cNvSpPr>
                <p:nvPr/>
              </p:nvSpPr>
              <p:spPr bwMode="auto">
                <a:xfrm>
                  <a:off x="2356" y="1299"/>
                  <a:ext cx="536" cy="576"/>
                </a:xfrm>
                <a:prstGeom prst="rect">
                  <a:avLst/>
                </a:prstGeom>
                <a:noFill/>
                <a:ln w="7">
                  <a:solidFill>
                    <a:srgbClr val="A0A0A0"/>
                  </a:solidFill>
                  <a:miter lim="800000"/>
                  <a:headEnd/>
                  <a:tailEnd/>
                </a:ln>
              </p:spPr>
              <p:txBody>
                <a:bodyPr/>
                <a:lstStyle/>
                <a:p>
                  <a:endParaRPr lang="en-US"/>
                </a:p>
              </p:txBody>
            </p:sp>
          </p:grpSp>
        </p:grpSp>
        <p:grpSp>
          <p:nvGrpSpPr>
            <p:cNvPr id="25783" name="Group 91"/>
            <p:cNvGrpSpPr>
              <a:grpSpLocks/>
            </p:cNvGrpSpPr>
            <p:nvPr/>
          </p:nvGrpSpPr>
          <p:grpSpPr bwMode="auto">
            <a:xfrm>
              <a:off x="4759" y="1999"/>
              <a:ext cx="805" cy="391"/>
              <a:chOff x="2885" y="1282"/>
              <a:chExt cx="562" cy="593"/>
            </a:xfrm>
          </p:grpSpPr>
          <p:sp>
            <p:nvSpPr>
              <p:cNvPr id="25746" name="Rectangle 92"/>
              <p:cNvSpPr>
                <a:spLocks noChangeArrowheads="1"/>
              </p:cNvSpPr>
              <p:nvPr/>
            </p:nvSpPr>
            <p:spPr bwMode="auto">
              <a:xfrm>
                <a:off x="2892" y="1299"/>
                <a:ext cx="552" cy="576"/>
              </a:xfrm>
              <a:prstGeom prst="rect">
                <a:avLst/>
              </a:prstGeom>
              <a:solidFill>
                <a:srgbClr val="FF5050"/>
              </a:solidFill>
              <a:ln w="9525">
                <a:noFill/>
                <a:miter lim="800000"/>
                <a:headEnd/>
                <a:tailEnd/>
              </a:ln>
            </p:spPr>
            <p:txBody>
              <a:bodyPr/>
              <a:lstStyle/>
              <a:p>
                <a:endParaRPr lang="en-US"/>
              </a:p>
            </p:txBody>
          </p:sp>
          <p:grpSp>
            <p:nvGrpSpPr>
              <p:cNvPr id="25787" name="Group 93"/>
              <p:cNvGrpSpPr>
                <a:grpSpLocks/>
              </p:cNvGrpSpPr>
              <p:nvPr/>
            </p:nvGrpSpPr>
            <p:grpSpPr bwMode="auto">
              <a:xfrm>
                <a:off x="2885" y="1282"/>
                <a:ext cx="562" cy="593"/>
                <a:chOff x="2885" y="1282"/>
                <a:chExt cx="562" cy="593"/>
              </a:xfrm>
            </p:grpSpPr>
            <p:sp>
              <p:nvSpPr>
                <p:cNvPr id="25748" name="Rectangle 94"/>
                <p:cNvSpPr>
                  <a:spLocks noChangeArrowheads="1"/>
                </p:cNvSpPr>
                <p:nvPr/>
              </p:nvSpPr>
              <p:spPr bwMode="auto">
                <a:xfrm>
                  <a:off x="2885" y="1282"/>
                  <a:ext cx="562" cy="576"/>
                </a:xfrm>
                <a:prstGeom prst="rect">
                  <a:avLst/>
                </a:prstGeom>
                <a:solidFill>
                  <a:srgbClr val="FF0000"/>
                </a:solidFill>
                <a:ln w="9525">
                  <a:noFill/>
                  <a:miter lim="800000"/>
                  <a:headEnd/>
                  <a:tailEnd/>
                </a:ln>
              </p:spPr>
              <p:txBody>
                <a:bodyPr anchor="ctr"/>
                <a:lstStyle/>
                <a:p>
                  <a:pPr algn="ctr"/>
                  <a:r>
                    <a:rPr lang="en-GB" sz="1000" b="0" dirty="0">
                      <a:latin typeface="Arial Unicode MS" pitchFamily="34" charset="-128"/>
                      <a:ea typeface="Arial Unicode MS" pitchFamily="34" charset="-128"/>
                      <a:cs typeface="Arial Unicode MS" pitchFamily="34" charset="-128"/>
                    </a:rPr>
                    <a:t>25</a:t>
                  </a:r>
                  <a:endParaRPr lang="en-GB" b="0" dirty="0"/>
                </a:p>
              </p:txBody>
            </p:sp>
            <p:sp>
              <p:nvSpPr>
                <p:cNvPr id="25749" name="Rectangle 95"/>
                <p:cNvSpPr>
                  <a:spLocks noChangeArrowheads="1"/>
                </p:cNvSpPr>
                <p:nvPr/>
              </p:nvSpPr>
              <p:spPr bwMode="auto">
                <a:xfrm>
                  <a:off x="2892" y="1299"/>
                  <a:ext cx="552" cy="576"/>
                </a:xfrm>
                <a:prstGeom prst="rect">
                  <a:avLst/>
                </a:prstGeom>
                <a:noFill/>
                <a:ln w="7">
                  <a:solidFill>
                    <a:srgbClr val="A0A0A0"/>
                  </a:solidFill>
                  <a:miter lim="800000"/>
                  <a:headEnd/>
                  <a:tailEnd/>
                </a:ln>
              </p:spPr>
              <p:txBody>
                <a:bodyPr/>
                <a:lstStyle/>
                <a:p>
                  <a:endParaRPr lang="en-US"/>
                </a:p>
              </p:txBody>
            </p:sp>
          </p:grpSp>
        </p:grpSp>
        <p:grpSp>
          <p:nvGrpSpPr>
            <p:cNvPr id="25791" name="Group 96"/>
            <p:cNvGrpSpPr>
              <a:grpSpLocks/>
            </p:cNvGrpSpPr>
            <p:nvPr/>
          </p:nvGrpSpPr>
          <p:grpSpPr bwMode="auto">
            <a:xfrm>
              <a:off x="627" y="2391"/>
              <a:ext cx="960" cy="381"/>
              <a:chOff x="0" y="1875"/>
              <a:chExt cx="670" cy="576"/>
            </a:xfrm>
          </p:grpSpPr>
          <p:sp>
            <p:nvSpPr>
              <p:cNvPr id="25742" name="Rectangle 97"/>
              <p:cNvSpPr>
                <a:spLocks noChangeArrowheads="1"/>
              </p:cNvSpPr>
              <p:nvPr/>
            </p:nvSpPr>
            <p:spPr bwMode="auto">
              <a:xfrm>
                <a:off x="0" y="1875"/>
                <a:ext cx="670" cy="576"/>
              </a:xfrm>
              <a:prstGeom prst="rect">
                <a:avLst/>
              </a:prstGeom>
              <a:solidFill>
                <a:srgbClr val="F3F3F3"/>
              </a:solidFill>
              <a:ln w="9525">
                <a:noFill/>
                <a:miter lim="800000"/>
                <a:headEnd/>
                <a:tailEnd/>
              </a:ln>
            </p:spPr>
            <p:txBody>
              <a:bodyPr/>
              <a:lstStyle/>
              <a:p>
                <a:endParaRPr lang="en-US"/>
              </a:p>
            </p:txBody>
          </p:sp>
          <p:grpSp>
            <p:nvGrpSpPr>
              <p:cNvPr id="25795" name="Group 98"/>
              <p:cNvGrpSpPr>
                <a:grpSpLocks/>
              </p:cNvGrpSpPr>
              <p:nvPr/>
            </p:nvGrpSpPr>
            <p:grpSpPr bwMode="auto">
              <a:xfrm>
                <a:off x="0" y="1875"/>
                <a:ext cx="670" cy="576"/>
                <a:chOff x="0" y="1875"/>
                <a:chExt cx="670" cy="576"/>
              </a:xfrm>
            </p:grpSpPr>
            <p:sp>
              <p:nvSpPr>
                <p:cNvPr id="25744" name="Rectangle 99"/>
                <p:cNvSpPr>
                  <a:spLocks noChangeArrowheads="1"/>
                </p:cNvSpPr>
                <p:nvPr/>
              </p:nvSpPr>
              <p:spPr bwMode="auto">
                <a:xfrm>
                  <a:off x="43" y="1875"/>
                  <a:ext cx="584" cy="576"/>
                </a:xfrm>
                <a:prstGeom prst="rect">
                  <a:avLst/>
                </a:prstGeom>
                <a:solidFill>
                  <a:srgbClr val="F3F3F3"/>
                </a:solidFill>
                <a:ln w="9525">
                  <a:noFill/>
                  <a:miter lim="800000"/>
                  <a:headEnd/>
                  <a:tailEnd/>
                </a:ln>
              </p:spPr>
              <p:txBody>
                <a:bodyPr anchor="ctr"/>
                <a:lstStyle/>
                <a:p>
                  <a:pPr algn="ctr"/>
                  <a:r>
                    <a:rPr lang="en-GB" sz="1000">
                      <a:latin typeface="Arial" charset="0"/>
                      <a:cs typeface="Arial" charset="0"/>
                    </a:rPr>
                    <a:t>Highly Likely</a:t>
                  </a:r>
                  <a:endParaRPr lang="en-GB" sz="1200" b="0">
                    <a:latin typeface="Arial Unicode MS" pitchFamily="34" charset="-128"/>
                    <a:ea typeface="Arial Unicode MS" pitchFamily="34" charset="-128"/>
                    <a:cs typeface="Arial Unicode MS" pitchFamily="34" charset="-128"/>
                  </a:endParaRPr>
                </a:p>
                <a:p>
                  <a:pPr algn="ctr" eaLnBrk="0" hangingPunct="0"/>
                  <a:r>
                    <a:rPr lang="en-GB" sz="1000">
                      <a:latin typeface="Arial" charset="0"/>
                      <a:cs typeface="Arial" charset="0"/>
                    </a:rPr>
                    <a:t>(4)</a:t>
                  </a:r>
                  <a:endParaRPr lang="en-GB" b="0"/>
                </a:p>
              </p:txBody>
            </p:sp>
            <p:sp>
              <p:nvSpPr>
                <p:cNvPr id="25745" name="Rectangle 100"/>
                <p:cNvSpPr>
                  <a:spLocks noChangeArrowheads="1"/>
                </p:cNvSpPr>
                <p:nvPr/>
              </p:nvSpPr>
              <p:spPr bwMode="auto">
                <a:xfrm>
                  <a:off x="0" y="1875"/>
                  <a:ext cx="670" cy="576"/>
                </a:xfrm>
                <a:prstGeom prst="rect">
                  <a:avLst/>
                </a:prstGeom>
                <a:noFill/>
                <a:ln w="7">
                  <a:solidFill>
                    <a:srgbClr val="A0A0A0"/>
                  </a:solidFill>
                  <a:miter lim="800000"/>
                  <a:headEnd/>
                  <a:tailEnd/>
                </a:ln>
              </p:spPr>
              <p:txBody>
                <a:bodyPr/>
                <a:lstStyle/>
                <a:p>
                  <a:endParaRPr lang="en-US"/>
                </a:p>
              </p:txBody>
            </p:sp>
          </p:grpSp>
        </p:grpSp>
        <p:grpSp>
          <p:nvGrpSpPr>
            <p:cNvPr id="25799" name="Group 101"/>
            <p:cNvGrpSpPr>
              <a:grpSpLocks/>
            </p:cNvGrpSpPr>
            <p:nvPr/>
          </p:nvGrpSpPr>
          <p:grpSpPr bwMode="auto">
            <a:xfrm>
              <a:off x="1587" y="2391"/>
              <a:ext cx="877" cy="381"/>
              <a:chOff x="670" y="1875"/>
              <a:chExt cx="612" cy="576"/>
            </a:xfrm>
          </p:grpSpPr>
          <p:sp>
            <p:nvSpPr>
              <p:cNvPr id="25738" name="Rectangle 102"/>
              <p:cNvSpPr>
                <a:spLocks noChangeArrowheads="1"/>
              </p:cNvSpPr>
              <p:nvPr/>
            </p:nvSpPr>
            <p:spPr bwMode="auto">
              <a:xfrm>
                <a:off x="670" y="1875"/>
                <a:ext cx="612" cy="576"/>
              </a:xfrm>
              <a:prstGeom prst="rect">
                <a:avLst/>
              </a:prstGeom>
              <a:solidFill>
                <a:srgbClr val="99FF99"/>
              </a:solidFill>
              <a:ln w="9525">
                <a:noFill/>
                <a:miter lim="800000"/>
                <a:headEnd/>
                <a:tailEnd/>
              </a:ln>
            </p:spPr>
            <p:txBody>
              <a:bodyPr/>
              <a:lstStyle/>
              <a:p>
                <a:endParaRPr lang="en-US"/>
              </a:p>
            </p:txBody>
          </p:sp>
          <p:grpSp>
            <p:nvGrpSpPr>
              <p:cNvPr id="25803" name="Group 103"/>
              <p:cNvGrpSpPr>
                <a:grpSpLocks/>
              </p:cNvGrpSpPr>
              <p:nvPr/>
            </p:nvGrpSpPr>
            <p:grpSpPr bwMode="auto">
              <a:xfrm>
                <a:off x="670" y="1875"/>
                <a:ext cx="612" cy="576"/>
                <a:chOff x="670" y="1875"/>
                <a:chExt cx="612" cy="576"/>
              </a:xfrm>
            </p:grpSpPr>
            <p:sp>
              <p:nvSpPr>
                <p:cNvPr id="25740" name="Rectangle 104"/>
                <p:cNvSpPr>
                  <a:spLocks noChangeArrowheads="1"/>
                </p:cNvSpPr>
                <p:nvPr/>
              </p:nvSpPr>
              <p:spPr bwMode="auto">
                <a:xfrm>
                  <a:off x="674" y="1875"/>
                  <a:ext cx="599" cy="576"/>
                </a:xfrm>
                <a:prstGeom prst="rect">
                  <a:avLst/>
                </a:prstGeom>
                <a:solidFill>
                  <a:srgbClr val="00B050"/>
                </a:solidFill>
                <a:ln w="9525">
                  <a:noFill/>
                  <a:miter lim="800000"/>
                  <a:headEnd/>
                  <a:tailEnd/>
                </a:ln>
              </p:spPr>
              <p:txBody>
                <a:bodyPr anchor="ctr"/>
                <a:lstStyle/>
                <a:p>
                  <a:pPr algn="ctr"/>
                  <a:r>
                    <a:rPr lang="en-GB" sz="1000" b="0" dirty="0">
                      <a:latin typeface="Arial Unicode MS" pitchFamily="34" charset="-128"/>
                      <a:ea typeface="Arial Unicode MS" pitchFamily="34" charset="-128"/>
                      <a:cs typeface="Arial Unicode MS" pitchFamily="34" charset="-128"/>
                    </a:rPr>
                    <a:t>4</a:t>
                  </a:r>
                  <a:endParaRPr lang="en-GB" b="0" dirty="0"/>
                </a:p>
              </p:txBody>
            </p:sp>
            <p:sp>
              <p:nvSpPr>
                <p:cNvPr id="25741" name="Rectangle 105"/>
                <p:cNvSpPr>
                  <a:spLocks noChangeArrowheads="1"/>
                </p:cNvSpPr>
                <p:nvPr/>
              </p:nvSpPr>
              <p:spPr bwMode="auto">
                <a:xfrm>
                  <a:off x="670" y="1875"/>
                  <a:ext cx="612" cy="576"/>
                </a:xfrm>
                <a:prstGeom prst="rect">
                  <a:avLst/>
                </a:prstGeom>
                <a:noFill/>
                <a:ln w="7">
                  <a:solidFill>
                    <a:srgbClr val="A0A0A0"/>
                  </a:solidFill>
                  <a:miter lim="800000"/>
                  <a:headEnd/>
                  <a:tailEnd/>
                </a:ln>
              </p:spPr>
              <p:txBody>
                <a:bodyPr/>
                <a:lstStyle/>
                <a:p>
                  <a:endParaRPr lang="en-US"/>
                </a:p>
              </p:txBody>
            </p:sp>
          </p:grpSp>
        </p:grpSp>
        <p:grpSp>
          <p:nvGrpSpPr>
            <p:cNvPr id="25807" name="Group 106"/>
            <p:cNvGrpSpPr>
              <a:grpSpLocks/>
            </p:cNvGrpSpPr>
            <p:nvPr/>
          </p:nvGrpSpPr>
          <p:grpSpPr bwMode="auto">
            <a:xfrm>
              <a:off x="2450" y="2391"/>
              <a:ext cx="805" cy="381"/>
              <a:chOff x="1273" y="1875"/>
              <a:chExt cx="562" cy="576"/>
            </a:xfrm>
          </p:grpSpPr>
          <p:sp>
            <p:nvSpPr>
              <p:cNvPr id="25734" name="Rectangle 107"/>
              <p:cNvSpPr>
                <a:spLocks noChangeArrowheads="1"/>
              </p:cNvSpPr>
              <p:nvPr/>
            </p:nvSpPr>
            <p:spPr bwMode="auto">
              <a:xfrm>
                <a:off x="1282" y="1875"/>
                <a:ext cx="536" cy="576"/>
              </a:xfrm>
              <a:prstGeom prst="rect">
                <a:avLst/>
              </a:prstGeom>
              <a:solidFill>
                <a:srgbClr val="6699FF"/>
              </a:solidFill>
              <a:ln w="9525">
                <a:noFill/>
                <a:miter lim="800000"/>
                <a:headEnd/>
                <a:tailEnd/>
              </a:ln>
            </p:spPr>
            <p:txBody>
              <a:bodyPr/>
              <a:lstStyle/>
              <a:p>
                <a:endParaRPr lang="en-US"/>
              </a:p>
            </p:txBody>
          </p:sp>
          <p:grpSp>
            <p:nvGrpSpPr>
              <p:cNvPr id="25811" name="Group 108"/>
              <p:cNvGrpSpPr>
                <a:grpSpLocks/>
              </p:cNvGrpSpPr>
              <p:nvPr/>
            </p:nvGrpSpPr>
            <p:grpSpPr bwMode="auto">
              <a:xfrm>
                <a:off x="1273" y="1875"/>
                <a:ext cx="562" cy="576"/>
                <a:chOff x="1273" y="1875"/>
                <a:chExt cx="562" cy="576"/>
              </a:xfrm>
            </p:grpSpPr>
            <p:sp>
              <p:nvSpPr>
                <p:cNvPr id="25736" name="Rectangle 109"/>
                <p:cNvSpPr>
                  <a:spLocks noChangeArrowheads="1"/>
                </p:cNvSpPr>
                <p:nvPr/>
              </p:nvSpPr>
              <p:spPr bwMode="auto">
                <a:xfrm>
                  <a:off x="1273" y="1875"/>
                  <a:ext cx="562" cy="576"/>
                </a:xfrm>
                <a:prstGeom prst="rect">
                  <a:avLst/>
                </a:prstGeom>
                <a:solidFill>
                  <a:srgbClr val="FF9900"/>
                </a:solidFill>
                <a:ln w="9525">
                  <a:noFill/>
                  <a:miter lim="800000"/>
                  <a:headEnd/>
                  <a:tailEnd/>
                </a:ln>
              </p:spPr>
              <p:txBody>
                <a:bodyPr anchor="ctr"/>
                <a:lstStyle/>
                <a:p>
                  <a:pPr algn="ctr"/>
                  <a:r>
                    <a:rPr lang="en-GB" sz="1000" b="0">
                      <a:latin typeface="Arial Unicode MS" pitchFamily="34" charset="-128"/>
                      <a:ea typeface="Arial Unicode MS" pitchFamily="34" charset="-128"/>
                      <a:cs typeface="Arial Unicode MS" pitchFamily="34" charset="-128"/>
                    </a:rPr>
                    <a:t>8</a:t>
                  </a:r>
                  <a:endParaRPr lang="en-GB" b="0"/>
                </a:p>
              </p:txBody>
            </p:sp>
            <p:sp>
              <p:nvSpPr>
                <p:cNvPr id="25737" name="Rectangle 110"/>
                <p:cNvSpPr>
                  <a:spLocks noChangeArrowheads="1"/>
                </p:cNvSpPr>
                <p:nvPr/>
              </p:nvSpPr>
              <p:spPr bwMode="auto">
                <a:xfrm>
                  <a:off x="1282" y="1875"/>
                  <a:ext cx="536" cy="576"/>
                </a:xfrm>
                <a:prstGeom prst="rect">
                  <a:avLst/>
                </a:prstGeom>
                <a:noFill/>
                <a:ln w="7">
                  <a:solidFill>
                    <a:srgbClr val="A0A0A0"/>
                  </a:solidFill>
                  <a:miter lim="800000"/>
                  <a:headEnd/>
                  <a:tailEnd/>
                </a:ln>
              </p:spPr>
              <p:txBody>
                <a:bodyPr/>
                <a:lstStyle/>
                <a:p>
                  <a:endParaRPr lang="en-US"/>
                </a:p>
              </p:txBody>
            </p:sp>
          </p:grpSp>
        </p:grpSp>
        <p:grpSp>
          <p:nvGrpSpPr>
            <p:cNvPr id="25815" name="Group 111"/>
            <p:cNvGrpSpPr>
              <a:grpSpLocks/>
            </p:cNvGrpSpPr>
            <p:nvPr/>
          </p:nvGrpSpPr>
          <p:grpSpPr bwMode="auto">
            <a:xfrm>
              <a:off x="3205" y="2391"/>
              <a:ext cx="806" cy="381"/>
              <a:chOff x="1796" y="1875"/>
              <a:chExt cx="562" cy="576"/>
            </a:xfrm>
          </p:grpSpPr>
          <p:sp>
            <p:nvSpPr>
              <p:cNvPr id="25730" name="Rectangle 112"/>
              <p:cNvSpPr>
                <a:spLocks noChangeArrowheads="1"/>
              </p:cNvSpPr>
              <p:nvPr/>
            </p:nvSpPr>
            <p:spPr bwMode="auto">
              <a:xfrm>
                <a:off x="1818" y="1875"/>
                <a:ext cx="538" cy="576"/>
              </a:xfrm>
              <a:prstGeom prst="rect">
                <a:avLst/>
              </a:prstGeom>
              <a:solidFill>
                <a:srgbClr val="6699FF"/>
              </a:solidFill>
              <a:ln w="9525">
                <a:noFill/>
                <a:miter lim="800000"/>
                <a:headEnd/>
                <a:tailEnd/>
              </a:ln>
            </p:spPr>
            <p:txBody>
              <a:bodyPr/>
              <a:lstStyle/>
              <a:p>
                <a:endParaRPr lang="en-US"/>
              </a:p>
            </p:txBody>
          </p:sp>
          <p:grpSp>
            <p:nvGrpSpPr>
              <p:cNvPr id="25818" name="Group 113"/>
              <p:cNvGrpSpPr>
                <a:grpSpLocks/>
              </p:cNvGrpSpPr>
              <p:nvPr/>
            </p:nvGrpSpPr>
            <p:grpSpPr bwMode="auto">
              <a:xfrm>
                <a:off x="1796" y="1875"/>
                <a:ext cx="562" cy="576"/>
                <a:chOff x="1796" y="1875"/>
                <a:chExt cx="562" cy="576"/>
              </a:xfrm>
            </p:grpSpPr>
            <p:sp>
              <p:nvSpPr>
                <p:cNvPr id="25732" name="Rectangle 114"/>
                <p:cNvSpPr>
                  <a:spLocks noChangeArrowheads="1"/>
                </p:cNvSpPr>
                <p:nvPr/>
              </p:nvSpPr>
              <p:spPr bwMode="auto">
                <a:xfrm>
                  <a:off x="1796" y="1875"/>
                  <a:ext cx="562" cy="576"/>
                </a:xfrm>
                <a:prstGeom prst="rect">
                  <a:avLst/>
                </a:prstGeom>
                <a:solidFill>
                  <a:srgbClr val="FF9900"/>
                </a:solidFill>
                <a:ln w="9525">
                  <a:noFill/>
                  <a:miter lim="800000"/>
                  <a:headEnd/>
                  <a:tailEnd/>
                </a:ln>
              </p:spPr>
              <p:txBody>
                <a:bodyPr anchor="ctr"/>
                <a:lstStyle/>
                <a:p>
                  <a:pPr algn="ctr"/>
                  <a:r>
                    <a:rPr lang="en-GB" sz="1000" b="0" dirty="0">
                      <a:latin typeface="Arial Unicode MS" pitchFamily="34" charset="-128"/>
                      <a:ea typeface="Arial Unicode MS" pitchFamily="34" charset="-128"/>
                      <a:cs typeface="Arial Unicode MS" pitchFamily="34" charset="-128"/>
                    </a:rPr>
                    <a:t>12</a:t>
                  </a:r>
                  <a:endParaRPr lang="en-GB" b="0" dirty="0"/>
                </a:p>
              </p:txBody>
            </p:sp>
            <p:sp>
              <p:nvSpPr>
                <p:cNvPr id="25733" name="Rectangle 115"/>
                <p:cNvSpPr>
                  <a:spLocks noChangeArrowheads="1"/>
                </p:cNvSpPr>
                <p:nvPr/>
              </p:nvSpPr>
              <p:spPr bwMode="auto">
                <a:xfrm>
                  <a:off x="1818" y="1875"/>
                  <a:ext cx="538" cy="576"/>
                </a:xfrm>
                <a:prstGeom prst="rect">
                  <a:avLst/>
                </a:prstGeom>
                <a:noFill/>
                <a:ln w="7">
                  <a:solidFill>
                    <a:srgbClr val="A0A0A0"/>
                  </a:solidFill>
                  <a:miter lim="800000"/>
                  <a:headEnd/>
                  <a:tailEnd/>
                </a:ln>
              </p:spPr>
              <p:txBody>
                <a:bodyPr/>
                <a:lstStyle/>
                <a:p>
                  <a:endParaRPr lang="en-US"/>
                </a:p>
              </p:txBody>
            </p:sp>
          </p:grpSp>
        </p:grpSp>
        <p:grpSp>
          <p:nvGrpSpPr>
            <p:cNvPr id="25819" name="Group 116"/>
            <p:cNvGrpSpPr>
              <a:grpSpLocks/>
            </p:cNvGrpSpPr>
            <p:nvPr/>
          </p:nvGrpSpPr>
          <p:grpSpPr bwMode="auto">
            <a:xfrm>
              <a:off x="4002" y="2391"/>
              <a:ext cx="768" cy="381"/>
              <a:chOff x="2356" y="1875"/>
              <a:chExt cx="536" cy="576"/>
            </a:xfrm>
          </p:grpSpPr>
          <p:sp>
            <p:nvSpPr>
              <p:cNvPr id="25726" name="Rectangle 117"/>
              <p:cNvSpPr>
                <a:spLocks noChangeArrowheads="1"/>
              </p:cNvSpPr>
              <p:nvPr/>
            </p:nvSpPr>
            <p:spPr bwMode="auto">
              <a:xfrm>
                <a:off x="2356" y="1875"/>
                <a:ext cx="536" cy="576"/>
              </a:xfrm>
              <a:prstGeom prst="rect">
                <a:avLst/>
              </a:prstGeom>
              <a:solidFill>
                <a:srgbClr val="FF5050"/>
              </a:solidFill>
              <a:ln w="9525">
                <a:noFill/>
                <a:miter lim="800000"/>
                <a:headEnd/>
                <a:tailEnd/>
              </a:ln>
            </p:spPr>
            <p:txBody>
              <a:bodyPr/>
              <a:lstStyle/>
              <a:p>
                <a:endParaRPr lang="en-US"/>
              </a:p>
            </p:txBody>
          </p:sp>
          <p:grpSp>
            <p:nvGrpSpPr>
              <p:cNvPr id="25820" name="Group 118"/>
              <p:cNvGrpSpPr>
                <a:grpSpLocks/>
              </p:cNvGrpSpPr>
              <p:nvPr/>
            </p:nvGrpSpPr>
            <p:grpSpPr bwMode="auto">
              <a:xfrm>
                <a:off x="2356" y="1875"/>
                <a:ext cx="536" cy="576"/>
                <a:chOff x="2356" y="1875"/>
                <a:chExt cx="536" cy="576"/>
              </a:xfrm>
            </p:grpSpPr>
            <p:sp>
              <p:nvSpPr>
                <p:cNvPr id="25728" name="Rectangle 119"/>
                <p:cNvSpPr>
                  <a:spLocks noChangeArrowheads="1"/>
                </p:cNvSpPr>
                <p:nvPr/>
              </p:nvSpPr>
              <p:spPr bwMode="auto">
                <a:xfrm>
                  <a:off x="2360" y="1875"/>
                  <a:ext cx="524" cy="576"/>
                </a:xfrm>
                <a:prstGeom prst="rect">
                  <a:avLst/>
                </a:prstGeom>
                <a:solidFill>
                  <a:srgbClr val="FF0000"/>
                </a:solidFill>
                <a:ln w="9525">
                  <a:noFill/>
                  <a:miter lim="800000"/>
                  <a:headEnd/>
                  <a:tailEnd/>
                </a:ln>
              </p:spPr>
              <p:txBody>
                <a:bodyPr anchor="ctr"/>
                <a:lstStyle/>
                <a:p>
                  <a:pPr algn="ctr"/>
                  <a:r>
                    <a:rPr lang="en-GB" sz="1000" b="0">
                      <a:latin typeface="Arial Unicode MS" pitchFamily="34" charset="-128"/>
                      <a:ea typeface="Arial Unicode MS" pitchFamily="34" charset="-128"/>
                      <a:cs typeface="Arial Unicode MS" pitchFamily="34" charset="-128"/>
                    </a:rPr>
                    <a:t>16</a:t>
                  </a:r>
                  <a:endParaRPr lang="en-GB" b="0"/>
                </a:p>
              </p:txBody>
            </p:sp>
            <p:sp>
              <p:nvSpPr>
                <p:cNvPr id="25729" name="Rectangle 120"/>
                <p:cNvSpPr>
                  <a:spLocks noChangeArrowheads="1"/>
                </p:cNvSpPr>
                <p:nvPr/>
              </p:nvSpPr>
              <p:spPr bwMode="auto">
                <a:xfrm>
                  <a:off x="2356" y="1875"/>
                  <a:ext cx="536" cy="576"/>
                </a:xfrm>
                <a:prstGeom prst="rect">
                  <a:avLst/>
                </a:prstGeom>
                <a:noFill/>
                <a:ln w="7">
                  <a:solidFill>
                    <a:srgbClr val="A0A0A0"/>
                  </a:solidFill>
                  <a:miter lim="800000"/>
                  <a:headEnd/>
                  <a:tailEnd/>
                </a:ln>
              </p:spPr>
              <p:txBody>
                <a:bodyPr/>
                <a:lstStyle/>
                <a:p>
                  <a:endParaRPr lang="en-US"/>
                </a:p>
              </p:txBody>
            </p:sp>
          </p:grpSp>
        </p:grpSp>
        <p:grpSp>
          <p:nvGrpSpPr>
            <p:cNvPr id="25821" name="Group 121"/>
            <p:cNvGrpSpPr>
              <a:grpSpLocks/>
            </p:cNvGrpSpPr>
            <p:nvPr/>
          </p:nvGrpSpPr>
          <p:grpSpPr bwMode="auto">
            <a:xfrm>
              <a:off x="4760" y="2391"/>
              <a:ext cx="805" cy="381"/>
              <a:chOff x="2886" y="1875"/>
              <a:chExt cx="562" cy="576"/>
            </a:xfrm>
          </p:grpSpPr>
          <p:sp>
            <p:nvSpPr>
              <p:cNvPr id="25722" name="Rectangle 122"/>
              <p:cNvSpPr>
                <a:spLocks noChangeArrowheads="1"/>
              </p:cNvSpPr>
              <p:nvPr/>
            </p:nvSpPr>
            <p:spPr bwMode="auto">
              <a:xfrm>
                <a:off x="2892" y="1875"/>
                <a:ext cx="552" cy="576"/>
              </a:xfrm>
              <a:prstGeom prst="rect">
                <a:avLst/>
              </a:prstGeom>
              <a:solidFill>
                <a:srgbClr val="FF5050"/>
              </a:solidFill>
              <a:ln w="9525">
                <a:noFill/>
                <a:miter lim="800000"/>
                <a:headEnd/>
                <a:tailEnd/>
              </a:ln>
            </p:spPr>
            <p:txBody>
              <a:bodyPr/>
              <a:lstStyle/>
              <a:p>
                <a:endParaRPr lang="en-US"/>
              </a:p>
            </p:txBody>
          </p:sp>
          <p:grpSp>
            <p:nvGrpSpPr>
              <p:cNvPr id="25822" name="Group 123"/>
              <p:cNvGrpSpPr>
                <a:grpSpLocks/>
              </p:cNvGrpSpPr>
              <p:nvPr/>
            </p:nvGrpSpPr>
            <p:grpSpPr bwMode="auto">
              <a:xfrm>
                <a:off x="2886" y="1875"/>
                <a:ext cx="562" cy="576"/>
                <a:chOff x="2886" y="1875"/>
                <a:chExt cx="562" cy="576"/>
              </a:xfrm>
            </p:grpSpPr>
            <p:sp>
              <p:nvSpPr>
                <p:cNvPr id="25724" name="Rectangle 124"/>
                <p:cNvSpPr>
                  <a:spLocks noChangeArrowheads="1"/>
                </p:cNvSpPr>
                <p:nvPr/>
              </p:nvSpPr>
              <p:spPr bwMode="auto">
                <a:xfrm>
                  <a:off x="2886" y="1875"/>
                  <a:ext cx="562" cy="576"/>
                </a:xfrm>
                <a:prstGeom prst="rect">
                  <a:avLst/>
                </a:prstGeom>
                <a:solidFill>
                  <a:srgbClr val="FF0000"/>
                </a:solidFill>
                <a:ln w="9525">
                  <a:noFill/>
                  <a:miter lim="800000"/>
                  <a:headEnd/>
                  <a:tailEnd/>
                </a:ln>
              </p:spPr>
              <p:txBody>
                <a:bodyPr anchor="ctr"/>
                <a:lstStyle/>
                <a:p>
                  <a:pPr algn="ctr"/>
                  <a:r>
                    <a:rPr lang="en-GB" sz="1000" b="0">
                      <a:latin typeface="Arial Unicode MS" pitchFamily="34" charset="-128"/>
                      <a:ea typeface="Arial Unicode MS" pitchFamily="34" charset="-128"/>
                      <a:cs typeface="Arial Unicode MS" pitchFamily="34" charset="-128"/>
                    </a:rPr>
                    <a:t>20</a:t>
                  </a:r>
                  <a:endParaRPr lang="en-GB" b="0"/>
                </a:p>
              </p:txBody>
            </p:sp>
            <p:sp>
              <p:nvSpPr>
                <p:cNvPr id="25725" name="Rectangle 125"/>
                <p:cNvSpPr>
                  <a:spLocks noChangeArrowheads="1"/>
                </p:cNvSpPr>
                <p:nvPr/>
              </p:nvSpPr>
              <p:spPr bwMode="auto">
                <a:xfrm>
                  <a:off x="2892" y="1875"/>
                  <a:ext cx="552" cy="576"/>
                </a:xfrm>
                <a:prstGeom prst="rect">
                  <a:avLst/>
                </a:prstGeom>
                <a:noFill/>
                <a:ln w="7">
                  <a:solidFill>
                    <a:srgbClr val="A0A0A0"/>
                  </a:solidFill>
                  <a:miter lim="800000"/>
                  <a:headEnd/>
                  <a:tailEnd/>
                </a:ln>
              </p:spPr>
              <p:txBody>
                <a:bodyPr/>
                <a:lstStyle/>
                <a:p>
                  <a:endParaRPr lang="en-US"/>
                </a:p>
              </p:txBody>
            </p:sp>
          </p:grpSp>
        </p:grpSp>
        <p:grpSp>
          <p:nvGrpSpPr>
            <p:cNvPr id="25823" name="Group 126"/>
            <p:cNvGrpSpPr>
              <a:grpSpLocks/>
            </p:cNvGrpSpPr>
            <p:nvPr/>
          </p:nvGrpSpPr>
          <p:grpSpPr bwMode="auto">
            <a:xfrm>
              <a:off x="627" y="2772"/>
              <a:ext cx="960" cy="317"/>
              <a:chOff x="0" y="2451"/>
              <a:chExt cx="670" cy="480"/>
            </a:xfrm>
          </p:grpSpPr>
          <p:sp>
            <p:nvSpPr>
              <p:cNvPr id="25718" name="Rectangle 127"/>
              <p:cNvSpPr>
                <a:spLocks noChangeArrowheads="1"/>
              </p:cNvSpPr>
              <p:nvPr/>
            </p:nvSpPr>
            <p:spPr bwMode="auto">
              <a:xfrm>
                <a:off x="0" y="2451"/>
                <a:ext cx="670" cy="480"/>
              </a:xfrm>
              <a:prstGeom prst="rect">
                <a:avLst/>
              </a:prstGeom>
              <a:solidFill>
                <a:srgbClr val="F3F3F3"/>
              </a:solidFill>
              <a:ln w="9525">
                <a:noFill/>
                <a:miter lim="800000"/>
                <a:headEnd/>
                <a:tailEnd/>
              </a:ln>
            </p:spPr>
            <p:txBody>
              <a:bodyPr/>
              <a:lstStyle/>
              <a:p>
                <a:endParaRPr lang="en-US"/>
              </a:p>
            </p:txBody>
          </p:sp>
          <p:grpSp>
            <p:nvGrpSpPr>
              <p:cNvPr id="25600" name="Group 128"/>
              <p:cNvGrpSpPr>
                <a:grpSpLocks/>
              </p:cNvGrpSpPr>
              <p:nvPr/>
            </p:nvGrpSpPr>
            <p:grpSpPr bwMode="auto">
              <a:xfrm>
                <a:off x="0" y="2451"/>
                <a:ext cx="670" cy="480"/>
                <a:chOff x="0" y="2451"/>
                <a:chExt cx="670" cy="480"/>
              </a:xfrm>
            </p:grpSpPr>
            <p:sp>
              <p:nvSpPr>
                <p:cNvPr id="25720" name="Rectangle 129"/>
                <p:cNvSpPr>
                  <a:spLocks noChangeArrowheads="1"/>
                </p:cNvSpPr>
                <p:nvPr/>
              </p:nvSpPr>
              <p:spPr bwMode="auto">
                <a:xfrm>
                  <a:off x="43" y="2451"/>
                  <a:ext cx="584" cy="480"/>
                </a:xfrm>
                <a:prstGeom prst="rect">
                  <a:avLst/>
                </a:prstGeom>
                <a:solidFill>
                  <a:srgbClr val="F3F3F3"/>
                </a:solidFill>
                <a:ln w="9525">
                  <a:noFill/>
                  <a:miter lim="800000"/>
                  <a:headEnd/>
                  <a:tailEnd/>
                </a:ln>
              </p:spPr>
              <p:txBody>
                <a:bodyPr anchor="ctr"/>
                <a:lstStyle/>
                <a:p>
                  <a:pPr algn="ctr"/>
                  <a:r>
                    <a:rPr lang="en-GB" sz="1000">
                      <a:latin typeface="Arial" charset="0"/>
                      <a:cs typeface="Arial" charset="0"/>
                    </a:rPr>
                    <a:t>Probable </a:t>
                  </a:r>
                  <a:br>
                    <a:rPr lang="en-GB" sz="1000">
                      <a:latin typeface="Arial" charset="0"/>
                      <a:cs typeface="Arial" charset="0"/>
                    </a:rPr>
                  </a:br>
                  <a:r>
                    <a:rPr lang="en-GB" sz="1000">
                      <a:latin typeface="Arial" charset="0"/>
                      <a:cs typeface="Arial" charset="0"/>
                    </a:rPr>
                    <a:t>(3)</a:t>
                  </a:r>
                  <a:endParaRPr lang="en-GB" b="0"/>
                </a:p>
              </p:txBody>
            </p:sp>
            <p:sp>
              <p:nvSpPr>
                <p:cNvPr id="25721" name="Rectangle 130"/>
                <p:cNvSpPr>
                  <a:spLocks noChangeArrowheads="1"/>
                </p:cNvSpPr>
                <p:nvPr/>
              </p:nvSpPr>
              <p:spPr bwMode="auto">
                <a:xfrm>
                  <a:off x="0" y="2451"/>
                  <a:ext cx="670" cy="480"/>
                </a:xfrm>
                <a:prstGeom prst="rect">
                  <a:avLst/>
                </a:prstGeom>
                <a:noFill/>
                <a:ln w="7">
                  <a:solidFill>
                    <a:srgbClr val="A0A0A0"/>
                  </a:solidFill>
                  <a:miter lim="800000"/>
                  <a:headEnd/>
                  <a:tailEnd/>
                </a:ln>
              </p:spPr>
              <p:txBody>
                <a:bodyPr/>
                <a:lstStyle/>
                <a:p>
                  <a:endParaRPr lang="en-US"/>
                </a:p>
              </p:txBody>
            </p:sp>
          </p:grpSp>
        </p:grpSp>
        <p:grpSp>
          <p:nvGrpSpPr>
            <p:cNvPr id="25601" name="Group 131"/>
            <p:cNvGrpSpPr>
              <a:grpSpLocks/>
            </p:cNvGrpSpPr>
            <p:nvPr/>
          </p:nvGrpSpPr>
          <p:grpSpPr bwMode="auto">
            <a:xfrm>
              <a:off x="1587" y="2772"/>
              <a:ext cx="877" cy="317"/>
              <a:chOff x="670" y="2451"/>
              <a:chExt cx="612" cy="480"/>
            </a:xfrm>
          </p:grpSpPr>
          <p:sp>
            <p:nvSpPr>
              <p:cNvPr id="25714" name="Rectangle 132"/>
              <p:cNvSpPr>
                <a:spLocks noChangeArrowheads="1"/>
              </p:cNvSpPr>
              <p:nvPr/>
            </p:nvSpPr>
            <p:spPr bwMode="auto">
              <a:xfrm>
                <a:off x="670" y="2451"/>
                <a:ext cx="612" cy="480"/>
              </a:xfrm>
              <a:prstGeom prst="rect">
                <a:avLst/>
              </a:prstGeom>
              <a:solidFill>
                <a:srgbClr val="99FF99"/>
              </a:solidFill>
              <a:ln w="9525">
                <a:noFill/>
                <a:miter lim="800000"/>
                <a:headEnd/>
                <a:tailEnd/>
              </a:ln>
            </p:spPr>
            <p:txBody>
              <a:bodyPr/>
              <a:lstStyle/>
              <a:p>
                <a:endParaRPr lang="en-US"/>
              </a:p>
            </p:txBody>
          </p:sp>
          <p:grpSp>
            <p:nvGrpSpPr>
              <p:cNvPr id="25602" name="Group 133"/>
              <p:cNvGrpSpPr>
                <a:grpSpLocks/>
              </p:cNvGrpSpPr>
              <p:nvPr/>
            </p:nvGrpSpPr>
            <p:grpSpPr bwMode="auto">
              <a:xfrm>
                <a:off x="670" y="2451"/>
                <a:ext cx="612" cy="480"/>
                <a:chOff x="670" y="2451"/>
                <a:chExt cx="612" cy="480"/>
              </a:xfrm>
            </p:grpSpPr>
            <p:sp>
              <p:nvSpPr>
                <p:cNvPr id="25716" name="Rectangle 134"/>
                <p:cNvSpPr>
                  <a:spLocks noChangeArrowheads="1"/>
                </p:cNvSpPr>
                <p:nvPr/>
              </p:nvSpPr>
              <p:spPr bwMode="auto">
                <a:xfrm>
                  <a:off x="674" y="2451"/>
                  <a:ext cx="599" cy="480"/>
                </a:xfrm>
                <a:prstGeom prst="rect">
                  <a:avLst/>
                </a:prstGeom>
                <a:solidFill>
                  <a:srgbClr val="00B050"/>
                </a:solidFill>
                <a:ln w="9525">
                  <a:noFill/>
                  <a:miter lim="800000"/>
                  <a:headEnd/>
                  <a:tailEnd/>
                </a:ln>
              </p:spPr>
              <p:txBody>
                <a:bodyPr anchor="ctr"/>
                <a:lstStyle/>
                <a:p>
                  <a:pPr algn="ctr"/>
                  <a:r>
                    <a:rPr lang="en-GB" sz="1000" b="0">
                      <a:latin typeface="Arial Unicode MS" pitchFamily="34" charset="-128"/>
                      <a:ea typeface="Arial Unicode MS" pitchFamily="34" charset="-128"/>
                      <a:cs typeface="Arial Unicode MS" pitchFamily="34" charset="-128"/>
                    </a:rPr>
                    <a:t>3</a:t>
                  </a:r>
                  <a:endParaRPr lang="en-GB" b="0"/>
                </a:p>
              </p:txBody>
            </p:sp>
            <p:sp>
              <p:nvSpPr>
                <p:cNvPr id="25717" name="Rectangle 135"/>
                <p:cNvSpPr>
                  <a:spLocks noChangeArrowheads="1"/>
                </p:cNvSpPr>
                <p:nvPr/>
              </p:nvSpPr>
              <p:spPr bwMode="auto">
                <a:xfrm>
                  <a:off x="670" y="2451"/>
                  <a:ext cx="612" cy="480"/>
                </a:xfrm>
                <a:prstGeom prst="rect">
                  <a:avLst/>
                </a:prstGeom>
                <a:noFill/>
                <a:ln w="7">
                  <a:solidFill>
                    <a:srgbClr val="A0A0A0"/>
                  </a:solidFill>
                  <a:miter lim="800000"/>
                  <a:headEnd/>
                  <a:tailEnd/>
                </a:ln>
              </p:spPr>
              <p:txBody>
                <a:bodyPr/>
                <a:lstStyle/>
                <a:p>
                  <a:endParaRPr lang="en-US"/>
                </a:p>
              </p:txBody>
            </p:sp>
          </p:grpSp>
        </p:grpSp>
        <p:grpSp>
          <p:nvGrpSpPr>
            <p:cNvPr id="25604" name="Group 136"/>
            <p:cNvGrpSpPr>
              <a:grpSpLocks/>
            </p:cNvGrpSpPr>
            <p:nvPr/>
          </p:nvGrpSpPr>
          <p:grpSpPr bwMode="auto">
            <a:xfrm>
              <a:off x="2450" y="2772"/>
              <a:ext cx="805" cy="317"/>
              <a:chOff x="1273" y="2451"/>
              <a:chExt cx="562" cy="480"/>
            </a:xfrm>
          </p:grpSpPr>
          <p:sp>
            <p:nvSpPr>
              <p:cNvPr id="25710" name="Rectangle 137"/>
              <p:cNvSpPr>
                <a:spLocks noChangeArrowheads="1"/>
              </p:cNvSpPr>
              <p:nvPr/>
            </p:nvSpPr>
            <p:spPr bwMode="auto">
              <a:xfrm>
                <a:off x="1282" y="2451"/>
                <a:ext cx="536" cy="480"/>
              </a:xfrm>
              <a:prstGeom prst="rect">
                <a:avLst/>
              </a:prstGeom>
              <a:solidFill>
                <a:srgbClr val="99FF99"/>
              </a:solidFill>
              <a:ln w="9525">
                <a:noFill/>
                <a:miter lim="800000"/>
                <a:headEnd/>
                <a:tailEnd/>
              </a:ln>
            </p:spPr>
            <p:txBody>
              <a:bodyPr/>
              <a:lstStyle/>
              <a:p>
                <a:endParaRPr lang="en-US"/>
              </a:p>
            </p:txBody>
          </p:sp>
          <p:grpSp>
            <p:nvGrpSpPr>
              <p:cNvPr id="25605" name="Group 138"/>
              <p:cNvGrpSpPr>
                <a:grpSpLocks/>
              </p:cNvGrpSpPr>
              <p:nvPr/>
            </p:nvGrpSpPr>
            <p:grpSpPr bwMode="auto">
              <a:xfrm>
                <a:off x="1273" y="2451"/>
                <a:ext cx="562" cy="480"/>
                <a:chOff x="1273" y="2451"/>
                <a:chExt cx="562" cy="480"/>
              </a:xfrm>
            </p:grpSpPr>
            <p:sp>
              <p:nvSpPr>
                <p:cNvPr id="25712" name="Rectangle 139"/>
                <p:cNvSpPr>
                  <a:spLocks noChangeArrowheads="1"/>
                </p:cNvSpPr>
                <p:nvPr/>
              </p:nvSpPr>
              <p:spPr bwMode="auto">
                <a:xfrm>
                  <a:off x="1273" y="2451"/>
                  <a:ext cx="562" cy="480"/>
                </a:xfrm>
                <a:prstGeom prst="rect">
                  <a:avLst/>
                </a:prstGeom>
                <a:solidFill>
                  <a:srgbClr val="00B050"/>
                </a:solidFill>
                <a:ln w="9525">
                  <a:noFill/>
                  <a:miter lim="800000"/>
                  <a:headEnd/>
                  <a:tailEnd/>
                </a:ln>
              </p:spPr>
              <p:txBody>
                <a:bodyPr anchor="ctr"/>
                <a:lstStyle/>
                <a:p>
                  <a:pPr algn="ctr"/>
                  <a:r>
                    <a:rPr lang="en-GB" sz="1000" b="0">
                      <a:latin typeface="Arial Unicode MS" pitchFamily="34" charset="-128"/>
                      <a:ea typeface="Arial Unicode MS" pitchFamily="34" charset="-128"/>
                      <a:cs typeface="Arial Unicode MS" pitchFamily="34" charset="-128"/>
                    </a:rPr>
                    <a:t>6</a:t>
                  </a:r>
                  <a:endParaRPr lang="en-GB" b="0"/>
                </a:p>
              </p:txBody>
            </p:sp>
            <p:sp>
              <p:nvSpPr>
                <p:cNvPr id="25713" name="Rectangle 140"/>
                <p:cNvSpPr>
                  <a:spLocks noChangeArrowheads="1"/>
                </p:cNvSpPr>
                <p:nvPr/>
              </p:nvSpPr>
              <p:spPr bwMode="auto">
                <a:xfrm>
                  <a:off x="1282" y="2451"/>
                  <a:ext cx="536" cy="480"/>
                </a:xfrm>
                <a:prstGeom prst="rect">
                  <a:avLst/>
                </a:prstGeom>
                <a:noFill/>
                <a:ln w="7">
                  <a:solidFill>
                    <a:srgbClr val="A0A0A0"/>
                  </a:solidFill>
                  <a:miter lim="800000"/>
                  <a:headEnd/>
                  <a:tailEnd/>
                </a:ln>
              </p:spPr>
              <p:txBody>
                <a:bodyPr/>
                <a:lstStyle/>
                <a:p>
                  <a:endParaRPr lang="en-US"/>
                </a:p>
              </p:txBody>
            </p:sp>
          </p:grpSp>
        </p:grpSp>
        <p:grpSp>
          <p:nvGrpSpPr>
            <p:cNvPr id="25609" name="Group 141"/>
            <p:cNvGrpSpPr>
              <a:grpSpLocks/>
            </p:cNvGrpSpPr>
            <p:nvPr/>
          </p:nvGrpSpPr>
          <p:grpSpPr bwMode="auto">
            <a:xfrm>
              <a:off x="3231" y="2772"/>
              <a:ext cx="777" cy="317"/>
              <a:chOff x="1818" y="2451"/>
              <a:chExt cx="543" cy="480"/>
            </a:xfrm>
          </p:grpSpPr>
          <p:sp>
            <p:nvSpPr>
              <p:cNvPr id="25706" name="Rectangle 142"/>
              <p:cNvSpPr>
                <a:spLocks noChangeArrowheads="1"/>
              </p:cNvSpPr>
              <p:nvPr/>
            </p:nvSpPr>
            <p:spPr bwMode="auto">
              <a:xfrm>
                <a:off x="1818" y="2451"/>
                <a:ext cx="538" cy="480"/>
              </a:xfrm>
              <a:prstGeom prst="rect">
                <a:avLst/>
              </a:prstGeom>
              <a:solidFill>
                <a:srgbClr val="6699FF"/>
              </a:solidFill>
              <a:ln w="9525">
                <a:noFill/>
                <a:miter lim="800000"/>
                <a:headEnd/>
                <a:tailEnd/>
              </a:ln>
            </p:spPr>
            <p:txBody>
              <a:bodyPr/>
              <a:lstStyle/>
              <a:p>
                <a:endParaRPr lang="en-US"/>
              </a:p>
            </p:txBody>
          </p:sp>
          <p:grpSp>
            <p:nvGrpSpPr>
              <p:cNvPr id="25610" name="Group 143"/>
              <p:cNvGrpSpPr>
                <a:grpSpLocks/>
              </p:cNvGrpSpPr>
              <p:nvPr/>
            </p:nvGrpSpPr>
            <p:grpSpPr bwMode="auto">
              <a:xfrm>
                <a:off x="1818" y="2451"/>
                <a:ext cx="543" cy="480"/>
                <a:chOff x="1818" y="2451"/>
                <a:chExt cx="543" cy="480"/>
              </a:xfrm>
            </p:grpSpPr>
            <p:sp>
              <p:nvSpPr>
                <p:cNvPr id="25708" name="Rectangle 144"/>
                <p:cNvSpPr>
                  <a:spLocks noChangeArrowheads="1"/>
                </p:cNvSpPr>
                <p:nvPr/>
              </p:nvSpPr>
              <p:spPr bwMode="auto">
                <a:xfrm>
                  <a:off x="1836" y="2451"/>
                  <a:ext cx="525" cy="480"/>
                </a:xfrm>
                <a:prstGeom prst="rect">
                  <a:avLst/>
                </a:prstGeom>
                <a:solidFill>
                  <a:srgbClr val="FF9900"/>
                </a:solidFill>
                <a:ln w="9525">
                  <a:noFill/>
                  <a:miter lim="800000"/>
                  <a:headEnd/>
                  <a:tailEnd/>
                </a:ln>
              </p:spPr>
              <p:txBody>
                <a:bodyPr anchor="ctr"/>
                <a:lstStyle/>
                <a:p>
                  <a:pPr algn="ctr"/>
                  <a:r>
                    <a:rPr lang="en-GB" sz="1000" b="0" dirty="0">
                      <a:latin typeface="Arial Unicode MS" pitchFamily="34" charset="-128"/>
                      <a:ea typeface="Arial Unicode MS" pitchFamily="34" charset="-128"/>
                      <a:cs typeface="Arial Unicode MS" pitchFamily="34" charset="-128"/>
                    </a:rPr>
                    <a:t>9</a:t>
                  </a:r>
                  <a:endParaRPr lang="en-GB" b="0" dirty="0"/>
                </a:p>
              </p:txBody>
            </p:sp>
            <p:sp>
              <p:nvSpPr>
                <p:cNvPr id="25709" name="Rectangle 145"/>
                <p:cNvSpPr>
                  <a:spLocks noChangeArrowheads="1"/>
                </p:cNvSpPr>
                <p:nvPr/>
              </p:nvSpPr>
              <p:spPr bwMode="auto">
                <a:xfrm>
                  <a:off x="1818" y="2451"/>
                  <a:ext cx="538" cy="480"/>
                </a:xfrm>
                <a:prstGeom prst="rect">
                  <a:avLst/>
                </a:prstGeom>
                <a:noFill/>
                <a:ln w="7">
                  <a:solidFill>
                    <a:srgbClr val="A0A0A0"/>
                  </a:solidFill>
                  <a:miter lim="800000"/>
                  <a:headEnd/>
                  <a:tailEnd/>
                </a:ln>
              </p:spPr>
              <p:txBody>
                <a:bodyPr/>
                <a:lstStyle/>
                <a:p>
                  <a:endParaRPr lang="en-US"/>
                </a:p>
              </p:txBody>
            </p:sp>
          </p:grpSp>
        </p:grpSp>
        <p:grpSp>
          <p:nvGrpSpPr>
            <p:cNvPr id="25611" name="Group 146"/>
            <p:cNvGrpSpPr>
              <a:grpSpLocks/>
            </p:cNvGrpSpPr>
            <p:nvPr/>
          </p:nvGrpSpPr>
          <p:grpSpPr bwMode="auto">
            <a:xfrm>
              <a:off x="4002" y="2772"/>
              <a:ext cx="768" cy="317"/>
              <a:chOff x="2356" y="2451"/>
              <a:chExt cx="536" cy="480"/>
            </a:xfrm>
          </p:grpSpPr>
          <p:sp>
            <p:nvSpPr>
              <p:cNvPr id="25702" name="Rectangle 147"/>
              <p:cNvSpPr>
                <a:spLocks noChangeArrowheads="1"/>
              </p:cNvSpPr>
              <p:nvPr/>
            </p:nvSpPr>
            <p:spPr bwMode="auto">
              <a:xfrm>
                <a:off x="2356" y="2451"/>
                <a:ext cx="536" cy="480"/>
              </a:xfrm>
              <a:prstGeom prst="rect">
                <a:avLst/>
              </a:prstGeom>
              <a:solidFill>
                <a:srgbClr val="6699FF"/>
              </a:solidFill>
              <a:ln w="9525">
                <a:noFill/>
                <a:miter lim="800000"/>
                <a:headEnd/>
                <a:tailEnd/>
              </a:ln>
            </p:spPr>
            <p:txBody>
              <a:bodyPr/>
              <a:lstStyle/>
              <a:p>
                <a:endParaRPr lang="en-US"/>
              </a:p>
            </p:txBody>
          </p:sp>
          <p:grpSp>
            <p:nvGrpSpPr>
              <p:cNvPr id="25612" name="Group 148"/>
              <p:cNvGrpSpPr>
                <a:grpSpLocks/>
              </p:cNvGrpSpPr>
              <p:nvPr/>
            </p:nvGrpSpPr>
            <p:grpSpPr bwMode="auto">
              <a:xfrm>
                <a:off x="2356" y="2451"/>
                <a:ext cx="536" cy="480"/>
                <a:chOff x="2356" y="2451"/>
                <a:chExt cx="536" cy="480"/>
              </a:xfrm>
            </p:grpSpPr>
            <p:sp>
              <p:nvSpPr>
                <p:cNvPr id="25704" name="Rectangle 149"/>
                <p:cNvSpPr>
                  <a:spLocks noChangeArrowheads="1"/>
                </p:cNvSpPr>
                <p:nvPr/>
              </p:nvSpPr>
              <p:spPr bwMode="auto">
                <a:xfrm>
                  <a:off x="2360" y="2451"/>
                  <a:ext cx="524" cy="480"/>
                </a:xfrm>
                <a:prstGeom prst="rect">
                  <a:avLst/>
                </a:prstGeom>
                <a:solidFill>
                  <a:srgbClr val="FF9900"/>
                </a:solidFill>
                <a:ln w="9525">
                  <a:noFill/>
                  <a:miter lim="800000"/>
                  <a:headEnd/>
                  <a:tailEnd/>
                </a:ln>
              </p:spPr>
              <p:txBody>
                <a:bodyPr anchor="ctr"/>
                <a:lstStyle/>
                <a:p>
                  <a:pPr algn="ctr"/>
                  <a:r>
                    <a:rPr lang="en-GB" sz="1000" b="0" dirty="0">
                      <a:latin typeface="Arial Unicode MS" pitchFamily="34" charset="-128"/>
                      <a:ea typeface="Arial Unicode MS" pitchFamily="34" charset="-128"/>
                      <a:cs typeface="Arial Unicode MS" pitchFamily="34" charset="-128"/>
                    </a:rPr>
                    <a:t>12</a:t>
                  </a:r>
                  <a:endParaRPr lang="en-GB" b="0" dirty="0"/>
                </a:p>
              </p:txBody>
            </p:sp>
            <p:sp>
              <p:nvSpPr>
                <p:cNvPr id="25705" name="Rectangle 150"/>
                <p:cNvSpPr>
                  <a:spLocks noChangeArrowheads="1"/>
                </p:cNvSpPr>
                <p:nvPr/>
              </p:nvSpPr>
              <p:spPr bwMode="auto">
                <a:xfrm>
                  <a:off x="2356" y="2451"/>
                  <a:ext cx="536" cy="480"/>
                </a:xfrm>
                <a:prstGeom prst="rect">
                  <a:avLst/>
                </a:prstGeom>
                <a:noFill/>
                <a:ln w="7">
                  <a:solidFill>
                    <a:srgbClr val="A0A0A0"/>
                  </a:solidFill>
                  <a:miter lim="800000"/>
                  <a:headEnd/>
                  <a:tailEnd/>
                </a:ln>
              </p:spPr>
              <p:txBody>
                <a:bodyPr/>
                <a:lstStyle/>
                <a:p>
                  <a:endParaRPr lang="en-US"/>
                </a:p>
              </p:txBody>
            </p:sp>
          </p:grpSp>
        </p:grpSp>
        <p:grpSp>
          <p:nvGrpSpPr>
            <p:cNvPr id="25613" name="Group 151"/>
            <p:cNvGrpSpPr>
              <a:grpSpLocks/>
            </p:cNvGrpSpPr>
            <p:nvPr/>
          </p:nvGrpSpPr>
          <p:grpSpPr bwMode="auto">
            <a:xfrm>
              <a:off x="4769" y="2772"/>
              <a:ext cx="795" cy="317"/>
              <a:chOff x="2892" y="2451"/>
              <a:chExt cx="555" cy="480"/>
            </a:xfrm>
          </p:grpSpPr>
          <p:sp>
            <p:nvSpPr>
              <p:cNvPr id="25698" name="Rectangle 152"/>
              <p:cNvSpPr>
                <a:spLocks noChangeArrowheads="1"/>
              </p:cNvSpPr>
              <p:nvPr/>
            </p:nvSpPr>
            <p:spPr bwMode="auto">
              <a:xfrm>
                <a:off x="2892" y="2451"/>
                <a:ext cx="552" cy="480"/>
              </a:xfrm>
              <a:prstGeom prst="rect">
                <a:avLst/>
              </a:prstGeom>
              <a:solidFill>
                <a:srgbClr val="FF5050"/>
              </a:solidFill>
              <a:ln w="9525">
                <a:noFill/>
                <a:miter lim="800000"/>
                <a:headEnd/>
                <a:tailEnd/>
              </a:ln>
            </p:spPr>
            <p:txBody>
              <a:bodyPr/>
              <a:lstStyle/>
              <a:p>
                <a:endParaRPr lang="en-US"/>
              </a:p>
            </p:txBody>
          </p:sp>
          <p:grpSp>
            <p:nvGrpSpPr>
              <p:cNvPr id="25614" name="Group 153"/>
              <p:cNvGrpSpPr>
                <a:grpSpLocks/>
              </p:cNvGrpSpPr>
              <p:nvPr/>
            </p:nvGrpSpPr>
            <p:grpSpPr bwMode="auto">
              <a:xfrm>
                <a:off x="2892" y="2451"/>
                <a:ext cx="555" cy="480"/>
                <a:chOff x="2892" y="2451"/>
                <a:chExt cx="555" cy="480"/>
              </a:xfrm>
            </p:grpSpPr>
            <p:sp>
              <p:nvSpPr>
                <p:cNvPr id="25700" name="Rectangle 154"/>
                <p:cNvSpPr>
                  <a:spLocks noChangeArrowheads="1"/>
                </p:cNvSpPr>
                <p:nvPr/>
              </p:nvSpPr>
              <p:spPr bwMode="auto">
                <a:xfrm>
                  <a:off x="2923" y="2451"/>
                  <a:ext cx="524" cy="480"/>
                </a:xfrm>
                <a:prstGeom prst="rect">
                  <a:avLst/>
                </a:prstGeom>
                <a:solidFill>
                  <a:srgbClr val="FF0000"/>
                </a:solidFill>
                <a:ln w="9525">
                  <a:noFill/>
                  <a:miter lim="800000"/>
                  <a:headEnd/>
                  <a:tailEnd/>
                </a:ln>
              </p:spPr>
              <p:txBody>
                <a:bodyPr anchor="ctr"/>
                <a:lstStyle/>
                <a:p>
                  <a:pPr algn="ctr"/>
                  <a:r>
                    <a:rPr lang="en-GB" sz="1000" b="0">
                      <a:latin typeface="Arial Unicode MS" pitchFamily="34" charset="-128"/>
                      <a:ea typeface="Arial Unicode MS" pitchFamily="34" charset="-128"/>
                      <a:cs typeface="Arial Unicode MS" pitchFamily="34" charset="-128"/>
                    </a:rPr>
                    <a:t>15</a:t>
                  </a:r>
                  <a:endParaRPr lang="en-GB" b="0"/>
                </a:p>
              </p:txBody>
            </p:sp>
            <p:sp>
              <p:nvSpPr>
                <p:cNvPr id="25701" name="Rectangle 155"/>
                <p:cNvSpPr>
                  <a:spLocks noChangeArrowheads="1"/>
                </p:cNvSpPr>
                <p:nvPr/>
              </p:nvSpPr>
              <p:spPr bwMode="auto">
                <a:xfrm>
                  <a:off x="2892" y="2451"/>
                  <a:ext cx="552" cy="480"/>
                </a:xfrm>
                <a:prstGeom prst="rect">
                  <a:avLst/>
                </a:prstGeom>
                <a:noFill/>
                <a:ln w="7">
                  <a:solidFill>
                    <a:srgbClr val="A0A0A0"/>
                  </a:solidFill>
                  <a:miter lim="800000"/>
                  <a:headEnd/>
                  <a:tailEnd/>
                </a:ln>
              </p:spPr>
              <p:txBody>
                <a:bodyPr/>
                <a:lstStyle/>
                <a:p>
                  <a:endParaRPr lang="en-US"/>
                </a:p>
              </p:txBody>
            </p:sp>
          </p:grpSp>
        </p:grpSp>
        <p:grpSp>
          <p:nvGrpSpPr>
            <p:cNvPr id="25615" name="Group 156"/>
            <p:cNvGrpSpPr>
              <a:grpSpLocks/>
            </p:cNvGrpSpPr>
            <p:nvPr/>
          </p:nvGrpSpPr>
          <p:grpSpPr bwMode="auto">
            <a:xfrm>
              <a:off x="627" y="3089"/>
              <a:ext cx="960" cy="317"/>
              <a:chOff x="0" y="2931"/>
              <a:chExt cx="670" cy="480"/>
            </a:xfrm>
          </p:grpSpPr>
          <p:sp>
            <p:nvSpPr>
              <p:cNvPr id="25694" name="Rectangle 157"/>
              <p:cNvSpPr>
                <a:spLocks noChangeArrowheads="1"/>
              </p:cNvSpPr>
              <p:nvPr/>
            </p:nvSpPr>
            <p:spPr bwMode="auto">
              <a:xfrm>
                <a:off x="0" y="2931"/>
                <a:ext cx="670" cy="480"/>
              </a:xfrm>
              <a:prstGeom prst="rect">
                <a:avLst/>
              </a:prstGeom>
              <a:solidFill>
                <a:srgbClr val="F3F3F3"/>
              </a:solidFill>
              <a:ln w="9525">
                <a:noFill/>
                <a:miter lim="800000"/>
                <a:headEnd/>
                <a:tailEnd/>
              </a:ln>
            </p:spPr>
            <p:txBody>
              <a:bodyPr/>
              <a:lstStyle/>
              <a:p>
                <a:endParaRPr lang="en-US"/>
              </a:p>
            </p:txBody>
          </p:sp>
          <p:grpSp>
            <p:nvGrpSpPr>
              <p:cNvPr id="25616" name="Group 158"/>
              <p:cNvGrpSpPr>
                <a:grpSpLocks/>
              </p:cNvGrpSpPr>
              <p:nvPr/>
            </p:nvGrpSpPr>
            <p:grpSpPr bwMode="auto">
              <a:xfrm>
                <a:off x="0" y="2931"/>
                <a:ext cx="670" cy="480"/>
                <a:chOff x="0" y="2931"/>
                <a:chExt cx="670" cy="480"/>
              </a:xfrm>
            </p:grpSpPr>
            <p:sp>
              <p:nvSpPr>
                <p:cNvPr id="25696" name="Rectangle 159"/>
                <p:cNvSpPr>
                  <a:spLocks noChangeArrowheads="1"/>
                </p:cNvSpPr>
                <p:nvPr/>
              </p:nvSpPr>
              <p:spPr bwMode="auto">
                <a:xfrm>
                  <a:off x="43" y="2931"/>
                  <a:ext cx="584" cy="480"/>
                </a:xfrm>
                <a:prstGeom prst="rect">
                  <a:avLst/>
                </a:prstGeom>
                <a:solidFill>
                  <a:srgbClr val="F3F3F3"/>
                </a:solidFill>
                <a:ln w="9525">
                  <a:noFill/>
                  <a:miter lim="800000"/>
                  <a:headEnd/>
                  <a:tailEnd/>
                </a:ln>
              </p:spPr>
              <p:txBody>
                <a:bodyPr anchor="ctr"/>
                <a:lstStyle/>
                <a:p>
                  <a:pPr algn="ctr"/>
                  <a:r>
                    <a:rPr lang="en-GB" sz="1000">
                      <a:latin typeface="Arial" charset="0"/>
                      <a:cs typeface="Arial" charset="0"/>
                    </a:rPr>
                    <a:t>Possible</a:t>
                  </a:r>
                  <a:endParaRPr lang="en-GB" sz="1200" b="0">
                    <a:latin typeface="Arial Unicode MS" pitchFamily="34" charset="-128"/>
                    <a:ea typeface="Arial Unicode MS" pitchFamily="34" charset="-128"/>
                    <a:cs typeface="Arial Unicode MS" pitchFamily="34" charset="-128"/>
                  </a:endParaRPr>
                </a:p>
                <a:p>
                  <a:pPr algn="ctr" eaLnBrk="0" hangingPunct="0"/>
                  <a:r>
                    <a:rPr lang="en-GB" sz="1000">
                      <a:latin typeface="Arial" charset="0"/>
                      <a:cs typeface="Arial" charset="0"/>
                    </a:rPr>
                    <a:t>(2)</a:t>
                  </a:r>
                  <a:endParaRPr lang="en-GB" b="0"/>
                </a:p>
              </p:txBody>
            </p:sp>
            <p:sp>
              <p:nvSpPr>
                <p:cNvPr id="25697" name="Rectangle 160"/>
                <p:cNvSpPr>
                  <a:spLocks noChangeArrowheads="1"/>
                </p:cNvSpPr>
                <p:nvPr/>
              </p:nvSpPr>
              <p:spPr bwMode="auto">
                <a:xfrm>
                  <a:off x="0" y="2931"/>
                  <a:ext cx="670" cy="480"/>
                </a:xfrm>
                <a:prstGeom prst="rect">
                  <a:avLst/>
                </a:prstGeom>
                <a:noFill/>
                <a:ln w="7">
                  <a:solidFill>
                    <a:srgbClr val="A0A0A0"/>
                  </a:solidFill>
                  <a:miter lim="800000"/>
                  <a:headEnd/>
                  <a:tailEnd/>
                </a:ln>
              </p:spPr>
              <p:txBody>
                <a:bodyPr/>
                <a:lstStyle/>
                <a:p>
                  <a:endParaRPr lang="en-US"/>
                </a:p>
              </p:txBody>
            </p:sp>
          </p:grpSp>
        </p:grpSp>
        <p:grpSp>
          <p:nvGrpSpPr>
            <p:cNvPr id="25617" name="Group 161"/>
            <p:cNvGrpSpPr>
              <a:grpSpLocks/>
            </p:cNvGrpSpPr>
            <p:nvPr/>
          </p:nvGrpSpPr>
          <p:grpSpPr bwMode="auto">
            <a:xfrm>
              <a:off x="1587" y="3089"/>
              <a:ext cx="877" cy="317"/>
              <a:chOff x="670" y="2931"/>
              <a:chExt cx="612" cy="480"/>
            </a:xfrm>
          </p:grpSpPr>
          <p:sp>
            <p:nvSpPr>
              <p:cNvPr id="25690" name="Rectangle 162"/>
              <p:cNvSpPr>
                <a:spLocks noChangeArrowheads="1"/>
              </p:cNvSpPr>
              <p:nvPr/>
            </p:nvSpPr>
            <p:spPr bwMode="auto">
              <a:xfrm>
                <a:off x="670" y="2931"/>
                <a:ext cx="612" cy="480"/>
              </a:xfrm>
              <a:prstGeom prst="rect">
                <a:avLst/>
              </a:prstGeom>
              <a:solidFill>
                <a:srgbClr val="99FF99"/>
              </a:solidFill>
              <a:ln w="9525">
                <a:noFill/>
                <a:miter lim="800000"/>
                <a:headEnd/>
                <a:tailEnd/>
              </a:ln>
            </p:spPr>
            <p:txBody>
              <a:bodyPr/>
              <a:lstStyle/>
              <a:p>
                <a:endParaRPr lang="en-US"/>
              </a:p>
            </p:txBody>
          </p:sp>
          <p:grpSp>
            <p:nvGrpSpPr>
              <p:cNvPr id="25618" name="Group 163"/>
              <p:cNvGrpSpPr>
                <a:grpSpLocks/>
              </p:cNvGrpSpPr>
              <p:nvPr/>
            </p:nvGrpSpPr>
            <p:grpSpPr bwMode="auto">
              <a:xfrm>
                <a:off x="670" y="2931"/>
                <a:ext cx="612" cy="480"/>
                <a:chOff x="670" y="2931"/>
                <a:chExt cx="612" cy="480"/>
              </a:xfrm>
            </p:grpSpPr>
            <p:sp>
              <p:nvSpPr>
                <p:cNvPr id="25692" name="Rectangle 164"/>
                <p:cNvSpPr>
                  <a:spLocks noChangeArrowheads="1"/>
                </p:cNvSpPr>
                <p:nvPr/>
              </p:nvSpPr>
              <p:spPr bwMode="auto">
                <a:xfrm>
                  <a:off x="674" y="2931"/>
                  <a:ext cx="599" cy="480"/>
                </a:xfrm>
                <a:prstGeom prst="rect">
                  <a:avLst/>
                </a:prstGeom>
                <a:solidFill>
                  <a:srgbClr val="00B050"/>
                </a:solidFill>
                <a:ln w="9525">
                  <a:noFill/>
                  <a:miter lim="800000"/>
                  <a:headEnd/>
                  <a:tailEnd/>
                </a:ln>
              </p:spPr>
              <p:txBody>
                <a:bodyPr anchor="ctr"/>
                <a:lstStyle/>
                <a:p>
                  <a:pPr algn="ctr"/>
                  <a:r>
                    <a:rPr lang="en-GB" sz="1000" b="0">
                      <a:latin typeface="Arial Unicode MS" pitchFamily="34" charset="-128"/>
                      <a:ea typeface="Arial Unicode MS" pitchFamily="34" charset="-128"/>
                      <a:cs typeface="Arial Unicode MS" pitchFamily="34" charset="-128"/>
                    </a:rPr>
                    <a:t>2</a:t>
                  </a:r>
                  <a:endParaRPr lang="en-GB" b="0"/>
                </a:p>
              </p:txBody>
            </p:sp>
            <p:sp>
              <p:nvSpPr>
                <p:cNvPr id="25693" name="Rectangle 165"/>
                <p:cNvSpPr>
                  <a:spLocks noChangeArrowheads="1"/>
                </p:cNvSpPr>
                <p:nvPr/>
              </p:nvSpPr>
              <p:spPr bwMode="auto">
                <a:xfrm>
                  <a:off x="670" y="2931"/>
                  <a:ext cx="612" cy="480"/>
                </a:xfrm>
                <a:prstGeom prst="rect">
                  <a:avLst/>
                </a:prstGeom>
                <a:noFill/>
                <a:ln w="7">
                  <a:solidFill>
                    <a:srgbClr val="A0A0A0"/>
                  </a:solidFill>
                  <a:miter lim="800000"/>
                  <a:headEnd/>
                  <a:tailEnd/>
                </a:ln>
              </p:spPr>
              <p:txBody>
                <a:bodyPr/>
                <a:lstStyle/>
                <a:p>
                  <a:endParaRPr lang="en-US"/>
                </a:p>
              </p:txBody>
            </p:sp>
          </p:grpSp>
        </p:grpSp>
        <p:grpSp>
          <p:nvGrpSpPr>
            <p:cNvPr id="25619" name="Group 166"/>
            <p:cNvGrpSpPr>
              <a:grpSpLocks/>
            </p:cNvGrpSpPr>
            <p:nvPr/>
          </p:nvGrpSpPr>
          <p:grpSpPr bwMode="auto">
            <a:xfrm>
              <a:off x="2450" y="3089"/>
              <a:ext cx="805" cy="317"/>
              <a:chOff x="1273" y="2931"/>
              <a:chExt cx="562" cy="480"/>
            </a:xfrm>
          </p:grpSpPr>
          <p:sp>
            <p:nvSpPr>
              <p:cNvPr id="25686" name="Rectangle 167"/>
              <p:cNvSpPr>
                <a:spLocks noChangeArrowheads="1"/>
              </p:cNvSpPr>
              <p:nvPr/>
            </p:nvSpPr>
            <p:spPr bwMode="auto">
              <a:xfrm>
                <a:off x="1282" y="2931"/>
                <a:ext cx="536" cy="480"/>
              </a:xfrm>
              <a:prstGeom prst="rect">
                <a:avLst/>
              </a:prstGeom>
              <a:solidFill>
                <a:srgbClr val="99FF99"/>
              </a:solidFill>
              <a:ln w="9525">
                <a:noFill/>
                <a:miter lim="800000"/>
                <a:headEnd/>
                <a:tailEnd/>
              </a:ln>
            </p:spPr>
            <p:txBody>
              <a:bodyPr/>
              <a:lstStyle/>
              <a:p>
                <a:endParaRPr lang="en-US"/>
              </a:p>
            </p:txBody>
          </p:sp>
          <p:grpSp>
            <p:nvGrpSpPr>
              <p:cNvPr id="25620" name="Group 168"/>
              <p:cNvGrpSpPr>
                <a:grpSpLocks/>
              </p:cNvGrpSpPr>
              <p:nvPr/>
            </p:nvGrpSpPr>
            <p:grpSpPr bwMode="auto">
              <a:xfrm>
                <a:off x="1273" y="2931"/>
                <a:ext cx="562" cy="480"/>
                <a:chOff x="1273" y="2931"/>
                <a:chExt cx="562" cy="480"/>
              </a:xfrm>
            </p:grpSpPr>
            <p:sp>
              <p:nvSpPr>
                <p:cNvPr id="25688" name="Rectangle 169"/>
                <p:cNvSpPr>
                  <a:spLocks noChangeArrowheads="1"/>
                </p:cNvSpPr>
                <p:nvPr/>
              </p:nvSpPr>
              <p:spPr bwMode="auto">
                <a:xfrm>
                  <a:off x="1273" y="2931"/>
                  <a:ext cx="562" cy="480"/>
                </a:xfrm>
                <a:prstGeom prst="rect">
                  <a:avLst/>
                </a:prstGeom>
                <a:solidFill>
                  <a:srgbClr val="00B050"/>
                </a:solidFill>
                <a:ln w="9525">
                  <a:noFill/>
                  <a:miter lim="800000"/>
                  <a:headEnd/>
                  <a:tailEnd/>
                </a:ln>
              </p:spPr>
              <p:txBody>
                <a:bodyPr anchor="ctr"/>
                <a:lstStyle/>
                <a:p>
                  <a:pPr algn="ctr"/>
                  <a:r>
                    <a:rPr lang="en-GB" sz="1000" b="0" dirty="0">
                      <a:latin typeface="Arial Unicode MS" pitchFamily="34" charset="-128"/>
                      <a:ea typeface="Arial Unicode MS" pitchFamily="34" charset="-128"/>
                      <a:cs typeface="Arial Unicode MS" pitchFamily="34" charset="-128"/>
                    </a:rPr>
                    <a:t>4</a:t>
                  </a:r>
                  <a:endParaRPr lang="en-GB" b="0" dirty="0"/>
                </a:p>
              </p:txBody>
            </p:sp>
            <p:sp>
              <p:nvSpPr>
                <p:cNvPr id="25689" name="Rectangle 170"/>
                <p:cNvSpPr>
                  <a:spLocks noChangeArrowheads="1"/>
                </p:cNvSpPr>
                <p:nvPr/>
              </p:nvSpPr>
              <p:spPr bwMode="auto">
                <a:xfrm>
                  <a:off x="1282" y="2931"/>
                  <a:ext cx="536" cy="480"/>
                </a:xfrm>
                <a:prstGeom prst="rect">
                  <a:avLst/>
                </a:prstGeom>
                <a:noFill/>
                <a:ln w="7">
                  <a:solidFill>
                    <a:srgbClr val="A0A0A0"/>
                  </a:solidFill>
                  <a:miter lim="800000"/>
                  <a:headEnd/>
                  <a:tailEnd/>
                </a:ln>
              </p:spPr>
              <p:txBody>
                <a:bodyPr/>
                <a:lstStyle/>
                <a:p>
                  <a:endParaRPr lang="en-US"/>
                </a:p>
              </p:txBody>
            </p:sp>
          </p:grpSp>
        </p:grpSp>
        <p:grpSp>
          <p:nvGrpSpPr>
            <p:cNvPr id="25621" name="Group 171"/>
            <p:cNvGrpSpPr>
              <a:grpSpLocks/>
            </p:cNvGrpSpPr>
            <p:nvPr/>
          </p:nvGrpSpPr>
          <p:grpSpPr bwMode="auto">
            <a:xfrm>
              <a:off x="3204" y="3089"/>
              <a:ext cx="805" cy="317"/>
              <a:chOff x="1797" y="2931"/>
              <a:chExt cx="562" cy="480"/>
            </a:xfrm>
          </p:grpSpPr>
          <p:sp>
            <p:nvSpPr>
              <p:cNvPr id="25682" name="Rectangle 172"/>
              <p:cNvSpPr>
                <a:spLocks noChangeArrowheads="1"/>
              </p:cNvSpPr>
              <p:nvPr/>
            </p:nvSpPr>
            <p:spPr bwMode="auto">
              <a:xfrm>
                <a:off x="1818" y="2931"/>
                <a:ext cx="538" cy="480"/>
              </a:xfrm>
              <a:prstGeom prst="rect">
                <a:avLst/>
              </a:prstGeom>
              <a:solidFill>
                <a:srgbClr val="99FF99"/>
              </a:solidFill>
              <a:ln w="9525">
                <a:noFill/>
                <a:miter lim="800000"/>
                <a:headEnd/>
                <a:tailEnd/>
              </a:ln>
            </p:spPr>
            <p:txBody>
              <a:bodyPr/>
              <a:lstStyle/>
              <a:p>
                <a:endParaRPr lang="en-US"/>
              </a:p>
            </p:txBody>
          </p:sp>
          <p:grpSp>
            <p:nvGrpSpPr>
              <p:cNvPr id="25622" name="Group 173"/>
              <p:cNvGrpSpPr>
                <a:grpSpLocks/>
              </p:cNvGrpSpPr>
              <p:nvPr/>
            </p:nvGrpSpPr>
            <p:grpSpPr bwMode="auto">
              <a:xfrm>
                <a:off x="1797" y="2931"/>
                <a:ext cx="562" cy="480"/>
                <a:chOff x="1797" y="2931"/>
                <a:chExt cx="562" cy="480"/>
              </a:xfrm>
            </p:grpSpPr>
            <p:sp>
              <p:nvSpPr>
                <p:cNvPr id="25684" name="Rectangle 174"/>
                <p:cNvSpPr>
                  <a:spLocks noChangeArrowheads="1"/>
                </p:cNvSpPr>
                <p:nvPr/>
              </p:nvSpPr>
              <p:spPr bwMode="auto">
                <a:xfrm>
                  <a:off x="1797" y="2931"/>
                  <a:ext cx="562" cy="480"/>
                </a:xfrm>
                <a:prstGeom prst="rect">
                  <a:avLst/>
                </a:prstGeom>
                <a:solidFill>
                  <a:srgbClr val="00B050"/>
                </a:solidFill>
                <a:ln w="9525">
                  <a:noFill/>
                  <a:miter lim="800000"/>
                  <a:headEnd/>
                  <a:tailEnd/>
                </a:ln>
              </p:spPr>
              <p:txBody>
                <a:bodyPr anchor="ctr"/>
                <a:lstStyle/>
                <a:p>
                  <a:pPr algn="ctr"/>
                  <a:r>
                    <a:rPr lang="en-GB" sz="1000" b="0">
                      <a:latin typeface="Arial Unicode MS" pitchFamily="34" charset="-128"/>
                      <a:ea typeface="Arial Unicode MS" pitchFamily="34" charset="-128"/>
                      <a:cs typeface="Arial Unicode MS" pitchFamily="34" charset="-128"/>
                    </a:rPr>
                    <a:t>6</a:t>
                  </a:r>
                  <a:endParaRPr lang="en-GB" b="0"/>
                </a:p>
              </p:txBody>
            </p:sp>
            <p:sp>
              <p:nvSpPr>
                <p:cNvPr id="25685" name="Rectangle 175"/>
                <p:cNvSpPr>
                  <a:spLocks noChangeArrowheads="1"/>
                </p:cNvSpPr>
                <p:nvPr/>
              </p:nvSpPr>
              <p:spPr bwMode="auto">
                <a:xfrm>
                  <a:off x="1818" y="2931"/>
                  <a:ext cx="538" cy="480"/>
                </a:xfrm>
                <a:prstGeom prst="rect">
                  <a:avLst/>
                </a:prstGeom>
                <a:noFill/>
                <a:ln w="7">
                  <a:solidFill>
                    <a:srgbClr val="A0A0A0"/>
                  </a:solidFill>
                  <a:miter lim="800000"/>
                  <a:headEnd/>
                  <a:tailEnd/>
                </a:ln>
              </p:spPr>
              <p:txBody>
                <a:bodyPr/>
                <a:lstStyle/>
                <a:p>
                  <a:endParaRPr lang="en-US"/>
                </a:p>
              </p:txBody>
            </p:sp>
          </p:grpSp>
        </p:grpSp>
        <p:grpSp>
          <p:nvGrpSpPr>
            <p:cNvPr id="25623" name="Group 176"/>
            <p:cNvGrpSpPr>
              <a:grpSpLocks/>
            </p:cNvGrpSpPr>
            <p:nvPr/>
          </p:nvGrpSpPr>
          <p:grpSpPr bwMode="auto">
            <a:xfrm>
              <a:off x="4002" y="3089"/>
              <a:ext cx="768" cy="317"/>
              <a:chOff x="2356" y="2931"/>
              <a:chExt cx="536" cy="480"/>
            </a:xfrm>
          </p:grpSpPr>
          <p:sp>
            <p:nvSpPr>
              <p:cNvPr id="25678" name="Rectangle 177"/>
              <p:cNvSpPr>
                <a:spLocks noChangeArrowheads="1"/>
              </p:cNvSpPr>
              <p:nvPr/>
            </p:nvSpPr>
            <p:spPr bwMode="auto">
              <a:xfrm>
                <a:off x="2356" y="2931"/>
                <a:ext cx="536" cy="480"/>
              </a:xfrm>
              <a:prstGeom prst="rect">
                <a:avLst/>
              </a:prstGeom>
              <a:solidFill>
                <a:srgbClr val="6699FF"/>
              </a:solidFill>
              <a:ln w="9525">
                <a:noFill/>
                <a:miter lim="800000"/>
                <a:headEnd/>
                <a:tailEnd/>
              </a:ln>
            </p:spPr>
            <p:txBody>
              <a:bodyPr/>
              <a:lstStyle/>
              <a:p>
                <a:endParaRPr lang="en-US"/>
              </a:p>
            </p:txBody>
          </p:sp>
          <p:grpSp>
            <p:nvGrpSpPr>
              <p:cNvPr id="25624" name="Group 178"/>
              <p:cNvGrpSpPr>
                <a:grpSpLocks/>
              </p:cNvGrpSpPr>
              <p:nvPr/>
            </p:nvGrpSpPr>
            <p:grpSpPr bwMode="auto">
              <a:xfrm>
                <a:off x="2356" y="2931"/>
                <a:ext cx="536" cy="480"/>
                <a:chOff x="2356" y="2931"/>
                <a:chExt cx="536" cy="480"/>
              </a:xfrm>
            </p:grpSpPr>
            <p:sp>
              <p:nvSpPr>
                <p:cNvPr id="25680" name="Rectangle 179"/>
                <p:cNvSpPr>
                  <a:spLocks noChangeArrowheads="1"/>
                </p:cNvSpPr>
                <p:nvPr/>
              </p:nvSpPr>
              <p:spPr bwMode="auto">
                <a:xfrm>
                  <a:off x="2360" y="2931"/>
                  <a:ext cx="524" cy="480"/>
                </a:xfrm>
                <a:prstGeom prst="rect">
                  <a:avLst/>
                </a:prstGeom>
                <a:solidFill>
                  <a:srgbClr val="FF9900"/>
                </a:solidFill>
                <a:ln w="9525">
                  <a:noFill/>
                  <a:miter lim="800000"/>
                  <a:headEnd/>
                  <a:tailEnd/>
                </a:ln>
              </p:spPr>
              <p:txBody>
                <a:bodyPr anchor="ctr"/>
                <a:lstStyle/>
                <a:p>
                  <a:pPr algn="ctr"/>
                  <a:r>
                    <a:rPr lang="en-GB" sz="1000" b="0" dirty="0">
                      <a:latin typeface="Arial Unicode MS" pitchFamily="34" charset="-128"/>
                      <a:ea typeface="Arial Unicode MS" pitchFamily="34" charset="-128"/>
                      <a:cs typeface="Arial Unicode MS" pitchFamily="34" charset="-128"/>
                    </a:rPr>
                    <a:t>8</a:t>
                  </a:r>
                  <a:endParaRPr lang="en-GB" b="0" dirty="0"/>
                </a:p>
              </p:txBody>
            </p:sp>
            <p:sp>
              <p:nvSpPr>
                <p:cNvPr id="25681" name="Rectangle 180"/>
                <p:cNvSpPr>
                  <a:spLocks noChangeArrowheads="1"/>
                </p:cNvSpPr>
                <p:nvPr/>
              </p:nvSpPr>
              <p:spPr bwMode="auto">
                <a:xfrm>
                  <a:off x="2356" y="2931"/>
                  <a:ext cx="536" cy="480"/>
                </a:xfrm>
                <a:prstGeom prst="rect">
                  <a:avLst/>
                </a:prstGeom>
                <a:noFill/>
                <a:ln w="7">
                  <a:solidFill>
                    <a:srgbClr val="A0A0A0"/>
                  </a:solidFill>
                  <a:miter lim="800000"/>
                  <a:headEnd/>
                  <a:tailEnd/>
                </a:ln>
              </p:spPr>
              <p:txBody>
                <a:bodyPr/>
                <a:lstStyle/>
                <a:p>
                  <a:endParaRPr lang="en-US"/>
                </a:p>
              </p:txBody>
            </p:sp>
          </p:grpSp>
        </p:grpSp>
        <p:grpSp>
          <p:nvGrpSpPr>
            <p:cNvPr id="25625" name="Group 181"/>
            <p:cNvGrpSpPr>
              <a:grpSpLocks/>
            </p:cNvGrpSpPr>
            <p:nvPr/>
          </p:nvGrpSpPr>
          <p:grpSpPr bwMode="auto">
            <a:xfrm>
              <a:off x="4760" y="3089"/>
              <a:ext cx="805" cy="317"/>
              <a:chOff x="2886" y="2931"/>
              <a:chExt cx="562" cy="480"/>
            </a:xfrm>
          </p:grpSpPr>
          <p:sp>
            <p:nvSpPr>
              <p:cNvPr id="25674" name="Rectangle 182"/>
              <p:cNvSpPr>
                <a:spLocks noChangeArrowheads="1"/>
              </p:cNvSpPr>
              <p:nvPr/>
            </p:nvSpPr>
            <p:spPr bwMode="auto">
              <a:xfrm>
                <a:off x="2892" y="2931"/>
                <a:ext cx="552" cy="480"/>
              </a:xfrm>
              <a:prstGeom prst="rect">
                <a:avLst/>
              </a:prstGeom>
              <a:solidFill>
                <a:srgbClr val="6699FF"/>
              </a:solidFill>
              <a:ln w="9525">
                <a:noFill/>
                <a:miter lim="800000"/>
                <a:headEnd/>
                <a:tailEnd/>
              </a:ln>
            </p:spPr>
            <p:txBody>
              <a:bodyPr/>
              <a:lstStyle/>
              <a:p>
                <a:endParaRPr lang="en-US"/>
              </a:p>
            </p:txBody>
          </p:sp>
          <p:grpSp>
            <p:nvGrpSpPr>
              <p:cNvPr id="25626" name="Group 183"/>
              <p:cNvGrpSpPr>
                <a:grpSpLocks/>
              </p:cNvGrpSpPr>
              <p:nvPr/>
            </p:nvGrpSpPr>
            <p:grpSpPr bwMode="auto">
              <a:xfrm>
                <a:off x="2886" y="2931"/>
                <a:ext cx="562" cy="480"/>
                <a:chOff x="2886" y="2931"/>
                <a:chExt cx="562" cy="480"/>
              </a:xfrm>
            </p:grpSpPr>
            <p:sp>
              <p:nvSpPr>
                <p:cNvPr id="25676" name="Rectangle 184"/>
                <p:cNvSpPr>
                  <a:spLocks noChangeArrowheads="1"/>
                </p:cNvSpPr>
                <p:nvPr/>
              </p:nvSpPr>
              <p:spPr bwMode="auto">
                <a:xfrm>
                  <a:off x="2886" y="2931"/>
                  <a:ext cx="562" cy="480"/>
                </a:xfrm>
                <a:prstGeom prst="rect">
                  <a:avLst/>
                </a:prstGeom>
                <a:solidFill>
                  <a:srgbClr val="FF9900"/>
                </a:solidFill>
                <a:ln w="9525">
                  <a:noFill/>
                  <a:miter lim="800000"/>
                  <a:headEnd/>
                  <a:tailEnd/>
                </a:ln>
              </p:spPr>
              <p:txBody>
                <a:bodyPr anchor="ctr"/>
                <a:lstStyle/>
                <a:p>
                  <a:pPr algn="ctr"/>
                  <a:r>
                    <a:rPr lang="en-GB" sz="1000" b="0" dirty="0">
                      <a:latin typeface="Arial Unicode MS" pitchFamily="34" charset="-128"/>
                      <a:ea typeface="Arial Unicode MS" pitchFamily="34" charset="-128"/>
                      <a:cs typeface="Arial Unicode MS" pitchFamily="34" charset="-128"/>
                    </a:rPr>
                    <a:t>10</a:t>
                  </a:r>
                  <a:endParaRPr lang="en-GB" b="0" dirty="0"/>
                </a:p>
              </p:txBody>
            </p:sp>
            <p:sp>
              <p:nvSpPr>
                <p:cNvPr id="25677" name="Rectangle 185"/>
                <p:cNvSpPr>
                  <a:spLocks noChangeArrowheads="1"/>
                </p:cNvSpPr>
                <p:nvPr/>
              </p:nvSpPr>
              <p:spPr bwMode="auto">
                <a:xfrm>
                  <a:off x="2892" y="2931"/>
                  <a:ext cx="552" cy="480"/>
                </a:xfrm>
                <a:prstGeom prst="rect">
                  <a:avLst/>
                </a:prstGeom>
                <a:noFill/>
                <a:ln w="7">
                  <a:solidFill>
                    <a:srgbClr val="A0A0A0"/>
                  </a:solidFill>
                  <a:miter lim="800000"/>
                  <a:headEnd/>
                  <a:tailEnd/>
                </a:ln>
              </p:spPr>
              <p:txBody>
                <a:bodyPr/>
                <a:lstStyle/>
                <a:p>
                  <a:endParaRPr lang="en-US"/>
                </a:p>
              </p:txBody>
            </p:sp>
          </p:grpSp>
        </p:grpSp>
        <p:grpSp>
          <p:nvGrpSpPr>
            <p:cNvPr id="25627" name="Group 186"/>
            <p:cNvGrpSpPr>
              <a:grpSpLocks/>
            </p:cNvGrpSpPr>
            <p:nvPr/>
          </p:nvGrpSpPr>
          <p:grpSpPr bwMode="auto">
            <a:xfrm>
              <a:off x="627" y="3406"/>
              <a:ext cx="960" cy="317"/>
              <a:chOff x="0" y="3411"/>
              <a:chExt cx="670" cy="480"/>
            </a:xfrm>
          </p:grpSpPr>
          <p:sp>
            <p:nvSpPr>
              <p:cNvPr id="25670" name="Rectangle 187"/>
              <p:cNvSpPr>
                <a:spLocks noChangeArrowheads="1"/>
              </p:cNvSpPr>
              <p:nvPr/>
            </p:nvSpPr>
            <p:spPr bwMode="auto">
              <a:xfrm>
                <a:off x="0" y="3411"/>
                <a:ext cx="670" cy="480"/>
              </a:xfrm>
              <a:prstGeom prst="rect">
                <a:avLst/>
              </a:prstGeom>
              <a:solidFill>
                <a:srgbClr val="F3F3F3"/>
              </a:solidFill>
              <a:ln w="9525">
                <a:noFill/>
                <a:miter lim="800000"/>
                <a:headEnd/>
                <a:tailEnd/>
              </a:ln>
            </p:spPr>
            <p:txBody>
              <a:bodyPr/>
              <a:lstStyle/>
              <a:p>
                <a:endParaRPr lang="en-US"/>
              </a:p>
            </p:txBody>
          </p:sp>
          <p:grpSp>
            <p:nvGrpSpPr>
              <p:cNvPr id="25628" name="Group 188"/>
              <p:cNvGrpSpPr>
                <a:grpSpLocks/>
              </p:cNvGrpSpPr>
              <p:nvPr/>
            </p:nvGrpSpPr>
            <p:grpSpPr bwMode="auto">
              <a:xfrm>
                <a:off x="0" y="3411"/>
                <a:ext cx="670" cy="480"/>
                <a:chOff x="0" y="3411"/>
                <a:chExt cx="670" cy="480"/>
              </a:xfrm>
            </p:grpSpPr>
            <p:sp>
              <p:nvSpPr>
                <p:cNvPr id="25672" name="Rectangle 189"/>
                <p:cNvSpPr>
                  <a:spLocks noChangeArrowheads="1"/>
                </p:cNvSpPr>
                <p:nvPr/>
              </p:nvSpPr>
              <p:spPr bwMode="auto">
                <a:xfrm>
                  <a:off x="43" y="3411"/>
                  <a:ext cx="584" cy="480"/>
                </a:xfrm>
                <a:prstGeom prst="rect">
                  <a:avLst/>
                </a:prstGeom>
                <a:solidFill>
                  <a:srgbClr val="F3F3F3"/>
                </a:solidFill>
                <a:ln w="9525">
                  <a:noFill/>
                  <a:miter lim="800000"/>
                  <a:headEnd/>
                  <a:tailEnd/>
                </a:ln>
              </p:spPr>
              <p:txBody>
                <a:bodyPr anchor="ctr"/>
                <a:lstStyle/>
                <a:p>
                  <a:pPr algn="ctr"/>
                  <a:r>
                    <a:rPr lang="en-GB" sz="1000">
                      <a:latin typeface="Arial" charset="0"/>
                      <a:cs typeface="Arial" charset="0"/>
                    </a:rPr>
                    <a:t>Rare</a:t>
                  </a:r>
                  <a:endParaRPr lang="en-GB" sz="1200" b="0">
                    <a:latin typeface="Arial Unicode MS" pitchFamily="34" charset="-128"/>
                    <a:ea typeface="Arial Unicode MS" pitchFamily="34" charset="-128"/>
                    <a:cs typeface="Arial Unicode MS" pitchFamily="34" charset="-128"/>
                  </a:endParaRPr>
                </a:p>
                <a:p>
                  <a:pPr algn="ctr" eaLnBrk="0" hangingPunct="0"/>
                  <a:r>
                    <a:rPr lang="en-GB" sz="1000">
                      <a:latin typeface="Arial" charset="0"/>
                      <a:cs typeface="Arial" charset="0"/>
                    </a:rPr>
                    <a:t>(1)</a:t>
                  </a:r>
                  <a:endParaRPr lang="en-GB" b="0"/>
                </a:p>
              </p:txBody>
            </p:sp>
            <p:sp>
              <p:nvSpPr>
                <p:cNvPr id="25673" name="Rectangle 190"/>
                <p:cNvSpPr>
                  <a:spLocks noChangeArrowheads="1"/>
                </p:cNvSpPr>
                <p:nvPr/>
              </p:nvSpPr>
              <p:spPr bwMode="auto">
                <a:xfrm>
                  <a:off x="0" y="3411"/>
                  <a:ext cx="670" cy="480"/>
                </a:xfrm>
                <a:prstGeom prst="rect">
                  <a:avLst/>
                </a:prstGeom>
                <a:noFill/>
                <a:ln w="7">
                  <a:solidFill>
                    <a:srgbClr val="A0A0A0"/>
                  </a:solidFill>
                  <a:miter lim="800000"/>
                  <a:headEnd/>
                  <a:tailEnd/>
                </a:ln>
              </p:spPr>
              <p:txBody>
                <a:bodyPr/>
                <a:lstStyle/>
                <a:p>
                  <a:endParaRPr lang="en-US"/>
                </a:p>
              </p:txBody>
            </p:sp>
          </p:grpSp>
        </p:grpSp>
        <p:grpSp>
          <p:nvGrpSpPr>
            <p:cNvPr id="25629" name="Group 191"/>
            <p:cNvGrpSpPr>
              <a:grpSpLocks/>
            </p:cNvGrpSpPr>
            <p:nvPr/>
          </p:nvGrpSpPr>
          <p:grpSpPr bwMode="auto">
            <a:xfrm>
              <a:off x="1587" y="3406"/>
              <a:ext cx="877" cy="317"/>
              <a:chOff x="670" y="3411"/>
              <a:chExt cx="612" cy="480"/>
            </a:xfrm>
          </p:grpSpPr>
          <p:sp>
            <p:nvSpPr>
              <p:cNvPr id="25666" name="Rectangle 192"/>
              <p:cNvSpPr>
                <a:spLocks noChangeArrowheads="1"/>
              </p:cNvSpPr>
              <p:nvPr/>
            </p:nvSpPr>
            <p:spPr bwMode="auto">
              <a:xfrm>
                <a:off x="670" y="3411"/>
                <a:ext cx="612" cy="480"/>
              </a:xfrm>
              <a:prstGeom prst="rect">
                <a:avLst/>
              </a:prstGeom>
              <a:solidFill>
                <a:srgbClr val="99FF99"/>
              </a:solidFill>
              <a:ln w="9525">
                <a:noFill/>
                <a:miter lim="800000"/>
                <a:headEnd/>
                <a:tailEnd/>
              </a:ln>
            </p:spPr>
            <p:txBody>
              <a:bodyPr/>
              <a:lstStyle/>
              <a:p>
                <a:endParaRPr lang="en-US"/>
              </a:p>
            </p:txBody>
          </p:sp>
          <p:grpSp>
            <p:nvGrpSpPr>
              <p:cNvPr id="25630" name="Group 193"/>
              <p:cNvGrpSpPr>
                <a:grpSpLocks/>
              </p:cNvGrpSpPr>
              <p:nvPr/>
            </p:nvGrpSpPr>
            <p:grpSpPr bwMode="auto">
              <a:xfrm>
                <a:off x="670" y="3411"/>
                <a:ext cx="612" cy="480"/>
                <a:chOff x="670" y="3411"/>
                <a:chExt cx="612" cy="480"/>
              </a:xfrm>
            </p:grpSpPr>
            <p:sp>
              <p:nvSpPr>
                <p:cNvPr id="25668" name="Rectangle 194"/>
                <p:cNvSpPr>
                  <a:spLocks noChangeArrowheads="1"/>
                </p:cNvSpPr>
                <p:nvPr/>
              </p:nvSpPr>
              <p:spPr bwMode="auto">
                <a:xfrm>
                  <a:off x="674" y="3411"/>
                  <a:ext cx="599" cy="480"/>
                </a:xfrm>
                <a:prstGeom prst="rect">
                  <a:avLst/>
                </a:prstGeom>
                <a:solidFill>
                  <a:srgbClr val="00B050"/>
                </a:solidFill>
                <a:ln w="9525">
                  <a:noFill/>
                  <a:miter lim="800000"/>
                  <a:headEnd/>
                  <a:tailEnd/>
                </a:ln>
              </p:spPr>
              <p:txBody>
                <a:bodyPr anchor="ctr"/>
                <a:lstStyle/>
                <a:p>
                  <a:pPr algn="ctr"/>
                  <a:r>
                    <a:rPr lang="en-GB" sz="1000" b="0">
                      <a:latin typeface="Arial Unicode MS" pitchFamily="34" charset="-128"/>
                      <a:ea typeface="Arial Unicode MS" pitchFamily="34" charset="-128"/>
                      <a:cs typeface="Arial Unicode MS" pitchFamily="34" charset="-128"/>
                    </a:rPr>
                    <a:t>1</a:t>
                  </a:r>
                  <a:endParaRPr lang="en-GB" b="0"/>
                </a:p>
              </p:txBody>
            </p:sp>
            <p:sp>
              <p:nvSpPr>
                <p:cNvPr id="25669" name="Rectangle 195"/>
                <p:cNvSpPr>
                  <a:spLocks noChangeArrowheads="1"/>
                </p:cNvSpPr>
                <p:nvPr/>
              </p:nvSpPr>
              <p:spPr bwMode="auto">
                <a:xfrm>
                  <a:off x="670" y="3411"/>
                  <a:ext cx="612" cy="480"/>
                </a:xfrm>
                <a:prstGeom prst="rect">
                  <a:avLst/>
                </a:prstGeom>
                <a:noFill/>
                <a:ln w="7">
                  <a:solidFill>
                    <a:srgbClr val="A0A0A0"/>
                  </a:solidFill>
                  <a:miter lim="800000"/>
                  <a:headEnd/>
                  <a:tailEnd/>
                </a:ln>
              </p:spPr>
              <p:txBody>
                <a:bodyPr/>
                <a:lstStyle/>
                <a:p>
                  <a:endParaRPr lang="en-US"/>
                </a:p>
              </p:txBody>
            </p:sp>
          </p:grpSp>
        </p:grpSp>
        <p:grpSp>
          <p:nvGrpSpPr>
            <p:cNvPr id="25631" name="Group 196"/>
            <p:cNvGrpSpPr>
              <a:grpSpLocks/>
            </p:cNvGrpSpPr>
            <p:nvPr/>
          </p:nvGrpSpPr>
          <p:grpSpPr bwMode="auto">
            <a:xfrm>
              <a:off x="2451" y="3406"/>
              <a:ext cx="805" cy="317"/>
              <a:chOff x="1274" y="3411"/>
              <a:chExt cx="562" cy="480"/>
            </a:xfrm>
          </p:grpSpPr>
          <p:sp>
            <p:nvSpPr>
              <p:cNvPr id="25662" name="Rectangle 197"/>
              <p:cNvSpPr>
                <a:spLocks noChangeArrowheads="1"/>
              </p:cNvSpPr>
              <p:nvPr/>
            </p:nvSpPr>
            <p:spPr bwMode="auto">
              <a:xfrm>
                <a:off x="1282" y="3411"/>
                <a:ext cx="536" cy="480"/>
              </a:xfrm>
              <a:prstGeom prst="rect">
                <a:avLst/>
              </a:prstGeom>
              <a:solidFill>
                <a:srgbClr val="99FF99"/>
              </a:solidFill>
              <a:ln w="9525">
                <a:noFill/>
                <a:miter lim="800000"/>
                <a:headEnd/>
                <a:tailEnd/>
              </a:ln>
            </p:spPr>
            <p:txBody>
              <a:bodyPr/>
              <a:lstStyle/>
              <a:p>
                <a:endParaRPr lang="en-US"/>
              </a:p>
            </p:txBody>
          </p:sp>
          <p:grpSp>
            <p:nvGrpSpPr>
              <p:cNvPr id="25632" name="Group 198"/>
              <p:cNvGrpSpPr>
                <a:grpSpLocks/>
              </p:cNvGrpSpPr>
              <p:nvPr/>
            </p:nvGrpSpPr>
            <p:grpSpPr bwMode="auto">
              <a:xfrm>
                <a:off x="1274" y="3411"/>
                <a:ext cx="562" cy="480"/>
                <a:chOff x="1274" y="3411"/>
                <a:chExt cx="562" cy="480"/>
              </a:xfrm>
            </p:grpSpPr>
            <p:sp>
              <p:nvSpPr>
                <p:cNvPr id="25664" name="Rectangle 199"/>
                <p:cNvSpPr>
                  <a:spLocks noChangeArrowheads="1"/>
                </p:cNvSpPr>
                <p:nvPr/>
              </p:nvSpPr>
              <p:spPr bwMode="auto">
                <a:xfrm>
                  <a:off x="1274" y="3411"/>
                  <a:ext cx="562" cy="480"/>
                </a:xfrm>
                <a:prstGeom prst="rect">
                  <a:avLst/>
                </a:prstGeom>
                <a:solidFill>
                  <a:srgbClr val="00B050"/>
                </a:solidFill>
                <a:ln w="9525">
                  <a:noFill/>
                  <a:miter lim="800000"/>
                  <a:headEnd/>
                  <a:tailEnd/>
                </a:ln>
              </p:spPr>
              <p:txBody>
                <a:bodyPr anchor="ctr"/>
                <a:lstStyle/>
                <a:p>
                  <a:pPr algn="ctr"/>
                  <a:r>
                    <a:rPr lang="en-GB" sz="1000" b="0">
                      <a:latin typeface="Arial Unicode MS" pitchFamily="34" charset="-128"/>
                      <a:ea typeface="Arial Unicode MS" pitchFamily="34" charset="-128"/>
                      <a:cs typeface="Arial Unicode MS" pitchFamily="34" charset="-128"/>
                    </a:rPr>
                    <a:t>2</a:t>
                  </a:r>
                  <a:endParaRPr lang="en-GB" b="0"/>
                </a:p>
              </p:txBody>
            </p:sp>
            <p:sp>
              <p:nvSpPr>
                <p:cNvPr id="25665" name="Rectangle 200"/>
                <p:cNvSpPr>
                  <a:spLocks noChangeArrowheads="1"/>
                </p:cNvSpPr>
                <p:nvPr/>
              </p:nvSpPr>
              <p:spPr bwMode="auto">
                <a:xfrm>
                  <a:off x="1282" y="3411"/>
                  <a:ext cx="536" cy="480"/>
                </a:xfrm>
                <a:prstGeom prst="rect">
                  <a:avLst/>
                </a:prstGeom>
                <a:noFill/>
                <a:ln w="7">
                  <a:solidFill>
                    <a:srgbClr val="A0A0A0"/>
                  </a:solidFill>
                  <a:miter lim="800000"/>
                  <a:headEnd/>
                  <a:tailEnd/>
                </a:ln>
              </p:spPr>
              <p:txBody>
                <a:bodyPr/>
                <a:lstStyle/>
                <a:p>
                  <a:endParaRPr lang="en-US"/>
                </a:p>
              </p:txBody>
            </p:sp>
          </p:grpSp>
        </p:grpSp>
        <p:grpSp>
          <p:nvGrpSpPr>
            <p:cNvPr id="25633" name="Group 201"/>
            <p:cNvGrpSpPr>
              <a:grpSpLocks/>
            </p:cNvGrpSpPr>
            <p:nvPr/>
          </p:nvGrpSpPr>
          <p:grpSpPr bwMode="auto">
            <a:xfrm>
              <a:off x="3203" y="3406"/>
              <a:ext cx="859" cy="320"/>
              <a:chOff x="1797" y="3407"/>
              <a:chExt cx="600" cy="484"/>
            </a:xfrm>
          </p:grpSpPr>
          <p:sp>
            <p:nvSpPr>
              <p:cNvPr id="25658" name="Rectangle 202"/>
              <p:cNvSpPr>
                <a:spLocks noChangeArrowheads="1"/>
              </p:cNvSpPr>
              <p:nvPr/>
            </p:nvSpPr>
            <p:spPr bwMode="auto">
              <a:xfrm>
                <a:off x="1818" y="3411"/>
                <a:ext cx="538" cy="480"/>
              </a:xfrm>
              <a:prstGeom prst="rect">
                <a:avLst/>
              </a:prstGeom>
              <a:solidFill>
                <a:srgbClr val="99FF99"/>
              </a:solidFill>
              <a:ln w="9525">
                <a:noFill/>
                <a:miter lim="800000"/>
                <a:headEnd/>
                <a:tailEnd/>
              </a:ln>
            </p:spPr>
            <p:txBody>
              <a:bodyPr/>
              <a:lstStyle/>
              <a:p>
                <a:endParaRPr lang="en-US"/>
              </a:p>
            </p:txBody>
          </p:sp>
          <p:grpSp>
            <p:nvGrpSpPr>
              <p:cNvPr id="25634" name="Group 203"/>
              <p:cNvGrpSpPr>
                <a:grpSpLocks/>
              </p:cNvGrpSpPr>
              <p:nvPr/>
            </p:nvGrpSpPr>
            <p:grpSpPr bwMode="auto">
              <a:xfrm>
                <a:off x="1797" y="3407"/>
                <a:ext cx="600" cy="484"/>
                <a:chOff x="1797" y="3407"/>
                <a:chExt cx="600" cy="484"/>
              </a:xfrm>
            </p:grpSpPr>
            <p:sp>
              <p:nvSpPr>
                <p:cNvPr id="25660" name="Rectangle 204"/>
                <p:cNvSpPr>
                  <a:spLocks noChangeArrowheads="1"/>
                </p:cNvSpPr>
                <p:nvPr/>
              </p:nvSpPr>
              <p:spPr bwMode="auto">
                <a:xfrm>
                  <a:off x="1797" y="3407"/>
                  <a:ext cx="600" cy="480"/>
                </a:xfrm>
                <a:prstGeom prst="rect">
                  <a:avLst/>
                </a:prstGeom>
                <a:solidFill>
                  <a:srgbClr val="00B050"/>
                </a:solidFill>
                <a:ln w="9525">
                  <a:noFill/>
                  <a:miter lim="800000"/>
                  <a:headEnd/>
                  <a:tailEnd/>
                </a:ln>
              </p:spPr>
              <p:txBody>
                <a:bodyPr anchor="ctr"/>
                <a:lstStyle/>
                <a:p>
                  <a:pPr algn="ctr"/>
                  <a:r>
                    <a:rPr lang="en-GB" sz="1000" b="0" dirty="0">
                      <a:latin typeface="Arial Unicode MS" pitchFamily="34" charset="-128"/>
                      <a:ea typeface="Arial Unicode MS" pitchFamily="34" charset="-128"/>
                      <a:cs typeface="Arial Unicode MS" pitchFamily="34" charset="-128"/>
                    </a:rPr>
                    <a:t>3</a:t>
                  </a:r>
                  <a:endParaRPr lang="en-GB" b="0" dirty="0"/>
                </a:p>
              </p:txBody>
            </p:sp>
            <p:sp>
              <p:nvSpPr>
                <p:cNvPr id="25661" name="Rectangle 205"/>
                <p:cNvSpPr>
                  <a:spLocks noChangeArrowheads="1"/>
                </p:cNvSpPr>
                <p:nvPr/>
              </p:nvSpPr>
              <p:spPr bwMode="auto">
                <a:xfrm>
                  <a:off x="1818" y="3411"/>
                  <a:ext cx="538" cy="480"/>
                </a:xfrm>
                <a:prstGeom prst="rect">
                  <a:avLst/>
                </a:prstGeom>
                <a:noFill/>
                <a:ln w="7">
                  <a:solidFill>
                    <a:srgbClr val="A0A0A0"/>
                  </a:solidFill>
                  <a:miter lim="800000"/>
                  <a:headEnd/>
                  <a:tailEnd/>
                </a:ln>
              </p:spPr>
              <p:txBody>
                <a:bodyPr/>
                <a:lstStyle/>
                <a:p>
                  <a:endParaRPr lang="en-US"/>
                </a:p>
              </p:txBody>
            </p:sp>
          </p:grpSp>
        </p:grpSp>
        <p:grpSp>
          <p:nvGrpSpPr>
            <p:cNvPr id="25635" name="Group 206"/>
            <p:cNvGrpSpPr>
              <a:grpSpLocks/>
            </p:cNvGrpSpPr>
            <p:nvPr/>
          </p:nvGrpSpPr>
          <p:grpSpPr bwMode="auto">
            <a:xfrm>
              <a:off x="4002" y="3406"/>
              <a:ext cx="768" cy="317"/>
              <a:chOff x="2356" y="3411"/>
              <a:chExt cx="536" cy="480"/>
            </a:xfrm>
          </p:grpSpPr>
          <p:sp>
            <p:nvSpPr>
              <p:cNvPr id="25654" name="Rectangle 207"/>
              <p:cNvSpPr>
                <a:spLocks noChangeArrowheads="1"/>
              </p:cNvSpPr>
              <p:nvPr/>
            </p:nvSpPr>
            <p:spPr bwMode="auto">
              <a:xfrm>
                <a:off x="2356" y="3411"/>
                <a:ext cx="536" cy="480"/>
              </a:xfrm>
              <a:prstGeom prst="rect">
                <a:avLst/>
              </a:prstGeom>
              <a:solidFill>
                <a:srgbClr val="99FF99"/>
              </a:solidFill>
              <a:ln w="9525">
                <a:noFill/>
                <a:miter lim="800000"/>
                <a:headEnd/>
                <a:tailEnd/>
              </a:ln>
            </p:spPr>
            <p:txBody>
              <a:bodyPr/>
              <a:lstStyle/>
              <a:p>
                <a:endParaRPr lang="en-US"/>
              </a:p>
            </p:txBody>
          </p:sp>
          <p:grpSp>
            <p:nvGrpSpPr>
              <p:cNvPr id="25636" name="Group 208"/>
              <p:cNvGrpSpPr>
                <a:grpSpLocks/>
              </p:cNvGrpSpPr>
              <p:nvPr/>
            </p:nvGrpSpPr>
            <p:grpSpPr bwMode="auto">
              <a:xfrm>
                <a:off x="2356" y="3411"/>
                <a:ext cx="536" cy="480"/>
                <a:chOff x="2356" y="3411"/>
                <a:chExt cx="536" cy="480"/>
              </a:xfrm>
            </p:grpSpPr>
            <p:sp>
              <p:nvSpPr>
                <p:cNvPr id="25656" name="Rectangle 209"/>
                <p:cNvSpPr>
                  <a:spLocks noChangeArrowheads="1"/>
                </p:cNvSpPr>
                <p:nvPr/>
              </p:nvSpPr>
              <p:spPr bwMode="auto">
                <a:xfrm>
                  <a:off x="2360" y="3411"/>
                  <a:ext cx="524" cy="480"/>
                </a:xfrm>
                <a:prstGeom prst="rect">
                  <a:avLst/>
                </a:prstGeom>
                <a:solidFill>
                  <a:srgbClr val="00B050"/>
                </a:solidFill>
                <a:ln w="9525">
                  <a:noFill/>
                  <a:miter lim="800000"/>
                  <a:headEnd/>
                  <a:tailEnd/>
                </a:ln>
              </p:spPr>
              <p:txBody>
                <a:bodyPr anchor="ctr"/>
                <a:lstStyle/>
                <a:p>
                  <a:pPr algn="ctr"/>
                  <a:r>
                    <a:rPr lang="en-GB" sz="1000" b="0">
                      <a:latin typeface="Arial Unicode MS" pitchFamily="34" charset="-128"/>
                      <a:ea typeface="Arial Unicode MS" pitchFamily="34" charset="-128"/>
                      <a:cs typeface="Arial Unicode MS" pitchFamily="34" charset="-128"/>
                    </a:rPr>
                    <a:t>4</a:t>
                  </a:r>
                  <a:endParaRPr lang="en-GB" b="0"/>
                </a:p>
              </p:txBody>
            </p:sp>
            <p:sp>
              <p:nvSpPr>
                <p:cNvPr id="25657" name="Rectangle 210"/>
                <p:cNvSpPr>
                  <a:spLocks noChangeArrowheads="1"/>
                </p:cNvSpPr>
                <p:nvPr/>
              </p:nvSpPr>
              <p:spPr bwMode="auto">
                <a:xfrm>
                  <a:off x="2356" y="3411"/>
                  <a:ext cx="536" cy="480"/>
                </a:xfrm>
                <a:prstGeom prst="rect">
                  <a:avLst/>
                </a:prstGeom>
                <a:noFill/>
                <a:ln w="7">
                  <a:solidFill>
                    <a:srgbClr val="A0A0A0"/>
                  </a:solidFill>
                  <a:miter lim="800000"/>
                  <a:headEnd/>
                  <a:tailEnd/>
                </a:ln>
              </p:spPr>
              <p:txBody>
                <a:bodyPr/>
                <a:lstStyle/>
                <a:p>
                  <a:endParaRPr lang="en-US"/>
                </a:p>
              </p:txBody>
            </p:sp>
          </p:grpSp>
        </p:grpSp>
        <p:grpSp>
          <p:nvGrpSpPr>
            <p:cNvPr id="25637" name="Group 211"/>
            <p:cNvGrpSpPr>
              <a:grpSpLocks/>
            </p:cNvGrpSpPr>
            <p:nvPr/>
          </p:nvGrpSpPr>
          <p:grpSpPr bwMode="auto">
            <a:xfrm>
              <a:off x="4760" y="3406"/>
              <a:ext cx="805" cy="317"/>
              <a:chOff x="2886" y="3411"/>
              <a:chExt cx="562" cy="480"/>
            </a:xfrm>
          </p:grpSpPr>
          <p:sp>
            <p:nvSpPr>
              <p:cNvPr id="25650" name="Rectangle 212"/>
              <p:cNvSpPr>
                <a:spLocks noChangeArrowheads="1"/>
              </p:cNvSpPr>
              <p:nvPr/>
            </p:nvSpPr>
            <p:spPr bwMode="auto">
              <a:xfrm>
                <a:off x="2892" y="3411"/>
                <a:ext cx="552" cy="480"/>
              </a:xfrm>
              <a:prstGeom prst="rect">
                <a:avLst/>
              </a:prstGeom>
              <a:solidFill>
                <a:srgbClr val="99FF99"/>
              </a:solidFill>
              <a:ln w="9525">
                <a:noFill/>
                <a:miter lim="800000"/>
                <a:headEnd/>
                <a:tailEnd/>
              </a:ln>
            </p:spPr>
            <p:txBody>
              <a:bodyPr/>
              <a:lstStyle/>
              <a:p>
                <a:endParaRPr lang="en-US"/>
              </a:p>
            </p:txBody>
          </p:sp>
          <p:grpSp>
            <p:nvGrpSpPr>
              <p:cNvPr id="25638" name="Group 213"/>
              <p:cNvGrpSpPr>
                <a:grpSpLocks/>
              </p:cNvGrpSpPr>
              <p:nvPr/>
            </p:nvGrpSpPr>
            <p:grpSpPr bwMode="auto">
              <a:xfrm>
                <a:off x="2886" y="3411"/>
                <a:ext cx="562" cy="480"/>
                <a:chOff x="2886" y="3411"/>
                <a:chExt cx="562" cy="480"/>
              </a:xfrm>
            </p:grpSpPr>
            <p:sp>
              <p:nvSpPr>
                <p:cNvPr id="25652" name="Rectangle 214"/>
                <p:cNvSpPr>
                  <a:spLocks noChangeArrowheads="1"/>
                </p:cNvSpPr>
                <p:nvPr/>
              </p:nvSpPr>
              <p:spPr bwMode="auto">
                <a:xfrm>
                  <a:off x="2886" y="3411"/>
                  <a:ext cx="562" cy="480"/>
                </a:xfrm>
                <a:prstGeom prst="rect">
                  <a:avLst/>
                </a:prstGeom>
                <a:solidFill>
                  <a:srgbClr val="00B050"/>
                </a:solidFill>
                <a:ln w="9525">
                  <a:noFill/>
                  <a:miter lim="800000"/>
                  <a:headEnd/>
                  <a:tailEnd/>
                </a:ln>
              </p:spPr>
              <p:txBody>
                <a:bodyPr anchor="ctr"/>
                <a:lstStyle/>
                <a:p>
                  <a:pPr algn="ctr"/>
                  <a:r>
                    <a:rPr lang="en-GB" sz="1000" b="0">
                      <a:latin typeface="Arial Unicode MS" pitchFamily="34" charset="-128"/>
                      <a:ea typeface="Arial Unicode MS" pitchFamily="34" charset="-128"/>
                      <a:cs typeface="Arial Unicode MS" pitchFamily="34" charset="-128"/>
                    </a:rPr>
                    <a:t>5</a:t>
                  </a:r>
                  <a:endParaRPr lang="en-GB" b="0"/>
                </a:p>
              </p:txBody>
            </p:sp>
            <p:sp>
              <p:nvSpPr>
                <p:cNvPr id="25653" name="Rectangle 215"/>
                <p:cNvSpPr>
                  <a:spLocks noChangeArrowheads="1"/>
                </p:cNvSpPr>
                <p:nvPr/>
              </p:nvSpPr>
              <p:spPr bwMode="auto">
                <a:xfrm>
                  <a:off x="2892" y="3411"/>
                  <a:ext cx="552" cy="480"/>
                </a:xfrm>
                <a:prstGeom prst="rect">
                  <a:avLst/>
                </a:prstGeom>
                <a:noFill/>
                <a:ln w="7">
                  <a:solidFill>
                    <a:srgbClr val="A0A0A0"/>
                  </a:solidFill>
                  <a:miter lim="800000"/>
                  <a:headEnd/>
                  <a:tailEnd/>
                </a:ln>
              </p:spPr>
              <p:txBody>
                <a:bodyPr/>
                <a:lstStyle/>
                <a:p>
                  <a:endParaRPr lang="en-US"/>
                </a:p>
              </p:txBody>
            </p:sp>
          </p:grpSp>
        </p:grpSp>
        <p:sp>
          <p:nvSpPr>
            <p:cNvPr id="25649" name="Rectangle 216"/>
            <p:cNvSpPr>
              <a:spLocks noChangeArrowheads="1"/>
            </p:cNvSpPr>
            <p:nvPr/>
          </p:nvSpPr>
          <p:spPr bwMode="auto">
            <a:xfrm>
              <a:off x="624" y="1152"/>
              <a:ext cx="4940" cy="2572"/>
            </a:xfrm>
            <a:prstGeom prst="rect">
              <a:avLst/>
            </a:prstGeom>
            <a:noFill/>
            <a:ln w="6350">
              <a:solidFill>
                <a:srgbClr val="A0A0A0"/>
              </a:solidFill>
              <a:miter lim="800000"/>
              <a:headEnd/>
              <a:tailEnd/>
            </a:ln>
          </p:spPr>
          <p:txBody>
            <a:bodyPr/>
            <a:lstStyle/>
            <a:p>
              <a:endParaRPr lang="en-US"/>
            </a:p>
          </p:txBody>
        </p:sp>
      </p:grpSp>
      <p:sp>
        <p:nvSpPr>
          <p:cNvPr id="25603" name="Rectangle 217"/>
          <p:cNvSpPr>
            <a:spLocks noChangeArrowheads="1"/>
          </p:cNvSpPr>
          <p:nvPr/>
        </p:nvSpPr>
        <p:spPr bwMode="auto">
          <a:xfrm>
            <a:off x="152400" y="288925"/>
            <a:ext cx="8763000" cy="1569660"/>
          </a:xfrm>
          <a:prstGeom prst="rect">
            <a:avLst/>
          </a:prstGeom>
          <a:noFill/>
          <a:ln w="9525">
            <a:noFill/>
            <a:miter lim="800000"/>
            <a:headEnd/>
            <a:tailEnd/>
          </a:ln>
        </p:spPr>
        <p:txBody>
          <a:bodyPr wrap="square">
            <a:spAutoFit/>
          </a:bodyPr>
          <a:lstStyle/>
          <a:p>
            <a:r>
              <a:rPr lang="en-GB" sz="3200" dirty="0">
                <a:solidFill>
                  <a:srgbClr val="3853A3"/>
                </a:solidFill>
                <a:latin typeface="Trebuchet MS" pitchFamily="34" charset="0"/>
                <a:cs typeface="Times New Roman" pitchFamily="18" charset="0"/>
              </a:rPr>
              <a:t>  </a:t>
            </a:r>
            <a:r>
              <a:rPr lang="en-GB" sz="3200" dirty="0" smtClean="0">
                <a:solidFill>
                  <a:srgbClr val="3853A3"/>
                </a:solidFill>
                <a:latin typeface="Trebuchet MS" pitchFamily="34" charset="0"/>
                <a:cs typeface="Times New Roman" pitchFamily="18" charset="0"/>
              </a:rPr>
              <a:t>How do we score a risk? </a:t>
            </a:r>
          </a:p>
          <a:p>
            <a:endParaRPr lang="en-GB" sz="3200" dirty="0" smtClean="0">
              <a:solidFill>
                <a:srgbClr val="3853A3"/>
              </a:solidFill>
              <a:latin typeface="Trebuchet MS" pitchFamily="34" charset="0"/>
              <a:cs typeface="Times New Roman" pitchFamily="18" charset="0"/>
            </a:endParaRPr>
          </a:p>
          <a:p>
            <a:pPr marL="269875" indent="-269875"/>
            <a:r>
              <a:rPr lang="en-GB" sz="3200" dirty="0" smtClean="0">
                <a:solidFill>
                  <a:srgbClr val="3853A3"/>
                </a:solidFill>
                <a:latin typeface="Trebuchet MS" pitchFamily="34" charset="0"/>
                <a:cs typeface="Times New Roman" pitchFamily="18" charset="0"/>
              </a:rPr>
              <a:t>	By using the Risk </a:t>
            </a:r>
            <a:r>
              <a:rPr lang="en-GB" sz="3200" dirty="0">
                <a:solidFill>
                  <a:srgbClr val="3853A3"/>
                </a:solidFill>
                <a:latin typeface="Trebuchet MS" pitchFamily="34" charset="0"/>
                <a:cs typeface="Times New Roman" pitchFamily="18" charset="0"/>
              </a:rPr>
              <a:t>Matrix</a:t>
            </a:r>
            <a:r>
              <a:rPr lang="en-GB" sz="3200" dirty="0">
                <a:solidFill>
                  <a:srgbClr val="3853A3"/>
                </a:solidFill>
                <a:latin typeface="Trebuchet MS" pitchFamily="34" charset="0"/>
              </a:rPr>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TotalTime>
  <Words>784</Words>
  <Application>Microsoft Office PowerPoint</Application>
  <PresentationFormat>On-screen Show (4:3)</PresentationFormat>
  <Paragraphs>293</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RISK MANAGEMENT</vt:lpstr>
      <vt:lpstr>What is a Risk?</vt:lpstr>
      <vt:lpstr>What is Risk Management?</vt:lpstr>
      <vt:lpstr>What is Risk Management?</vt:lpstr>
      <vt:lpstr>What is Risk Appetite?</vt:lpstr>
      <vt:lpstr>What type of risks do we face?</vt:lpstr>
      <vt:lpstr>So, what are the arrangements for managing our risks?</vt:lpstr>
      <vt:lpstr>Slide 8</vt:lpstr>
      <vt:lpstr>Slide 9</vt:lpstr>
      <vt:lpstr>Slide 10</vt:lpstr>
      <vt:lpstr>Slide 11</vt:lpstr>
      <vt:lpstr>Slide 12</vt:lpstr>
      <vt:lpstr>Where can I get further information?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Risk Management</dc:title>
  <dc:creator>rosiewhirlwind@gmail.com</dc:creator>
  <cp:lastModifiedBy>pjbrown</cp:lastModifiedBy>
  <cp:revision>98</cp:revision>
  <dcterms:created xsi:type="dcterms:W3CDTF">2013-08-10T14:26:29Z</dcterms:created>
  <dcterms:modified xsi:type="dcterms:W3CDTF">2013-11-05T09:20:27Z</dcterms:modified>
</cp:coreProperties>
</file>