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gel" userId="e68f2f0fc87611da" providerId="LiveId" clId="{DAFE85E8-71DF-477B-8127-8AE5484EE9E9}"/>
    <pc:docChg chg="undo custSel modSld">
      <pc:chgData name="Nigel" userId="e68f2f0fc87611da" providerId="LiveId" clId="{DAFE85E8-71DF-477B-8127-8AE5484EE9E9}" dt="2022-12-12T13:48:29.648" v="763" actId="1076"/>
      <pc:docMkLst>
        <pc:docMk/>
      </pc:docMkLst>
      <pc:sldChg chg="modSp mod">
        <pc:chgData name="Nigel" userId="e68f2f0fc87611da" providerId="LiveId" clId="{DAFE85E8-71DF-477B-8127-8AE5484EE9E9}" dt="2022-12-12T13:32:33.735" v="28" actId="20577"/>
        <pc:sldMkLst>
          <pc:docMk/>
          <pc:sldMk cId="2288785522" sldId="257"/>
        </pc:sldMkLst>
        <pc:spChg chg="mod">
          <ac:chgData name="Nigel" userId="e68f2f0fc87611da" providerId="LiveId" clId="{DAFE85E8-71DF-477B-8127-8AE5484EE9E9}" dt="2022-12-12T13:32:33.735" v="28" actId="20577"/>
          <ac:spMkLst>
            <pc:docMk/>
            <pc:sldMk cId="2288785522" sldId="257"/>
            <ac:spMk id="5" creationId="{27EA97FA-B5CF-70C2-4BAC-84CF91ED809E}"/>
          </ac:spMkLst>
        </pc:spChg>
      </pc:sldChg>
      <pc:sldChg chg="modSp mod">
        <pc:chgData name="Nigel" userId="e68f2f0fc87611da" providerId="LiveId" clId="{DAFE85E8-71DF-477B-8127-8AE5484EE9E9}" dt="2022-12-12T13:46:08.951" v="723" actId="12"/>
        <pc:sldMkLst>
          <pc:docMk/>
          <pc:sldMk cId="2451129011" sldId="261"/>
        </pc:sldMkLst>
        <pc:spChg chg="mod">
          <ac:chgData name="Nigel" userId="e68f2f0fc87611da" providerId="LiveId" clId="{DAFE85E8-71DF-477B-8127-8AE5484EE9E9}" dt="2022-12-12T13:46:08.951" v="723" actId="12"/>
          <ac:spMkLst>
            <pc:docMk/>
            <pc:sldMk cId="2451129011" sldId="261"/>
            <ac:spMk id="5" creationId="{27EA97FA-B5CF-70C2-4BAC-84CF91ED809E}"/>
          </ac:spMkLst>
        </pc:spChg>
      </pc:sldChg>
      <pc:sldChg chg="modSp mod">
        <pc:chgData name="Nigel" userId="e68f2f0fc87611da" providerId="LiveId" clId="{DAFE85E8-71DF-477B-8127-8AE5484EE9E9}" dt="2022-12-12T13:46:57.521" v="749" actId="20577"/>
        <pc:sldMkLst>
          <pc:docMk/>
          <pc:sldMk cId="3834396971" sldId="262"/>
        </pc:sldMkLst>
        <pc:spChg chg="mod">
          <ac:chgData name="Nigel" userId="e68f2f0fc87611da" providerId="LiveId" clId="{DAFE85E8-71DF-477B-8127-8AE5484EE9E9}" dt="2022-12-12T13:06:23.529" v="1" actId="14100"/>
          <ac:spMkLst>
            <pc:docMk/>
            <pc:sldMk cId="3834396971" sldId="262"/>
            <ac:spMk id="2" creationId="{D6629827-5575-F465-2B0A-655F1B014C11}"/>
          </ac:spMkLst>
        </pc:spChg>
        <pc:spChg chg="mod">
          <ac:chgData name="Nigel" userId="e68f2f0fc87611da" providerId="LiveId" clId="{DAFE85E8-71DF-477B-8127-8AE5484EE9E9}" dt="2022-12-12T13:46:57.521" v="749" actId="20577"/>
          <ac:spMkLst>
            <pc:docMk/>
            <pc:sldMk cId="3834396971" sldId="262"/>
            <ac:spMk id="5" creationId="{27EA97FA-B5CF-70C2-4BAC-84CF91ED809E}"/>
          </ac:spMkLst>
        </pc:spChg>
      </pc:sldChg>
      <pc:sldChg chg="modSp mod">
        <pc:chgData name="Nigel" userId="e68f2f0fc87611da" providerId="LiveId" clId="{DAFE85E8-71DF-477B-8127-8AE5484EE9E9}" dt="2022-12-12T13:45:55.985" v="721" actId="12"/>
        <pc:sldMkLst>
          <pc:docMk/>
          <pc:sldMk cId="2307257161" sldId="263"/>
        </pc:sldMkLst>
        <pc:spChg chg="mod">
          <ac:chgData name="Nigel" userId="e68f2f0fc87611da" providerId="LiveId" clId="{DAFE85E8-71DF-477B-8127-8AE5484EE9E9}" dt="2022-12-12T13:06:20.228" v="0" actId="14100"/>
          <ac:spMkLst>
            <pc:docMk/>
            <pc:sldMk cId="2307257161" sldId="263"/>
            <ac:spMk id="2" creationId="{D6629827-5575-F465-2B0A-655F1B014C11}"/>
          </ac:spMkLst>
        </pc:spChg>
        <pc:spChg chg="mod">
          <ac:chgData name="Nigel" userId="e68f2f0fc87611da" providerId="LiveId" clId="{DAFE85E8-71DF-477B-8127-8AE5484EE9E9}" dt="2022-12-12T13:45:55.985" v="721" actId="12"/>
          <ac:spMkLst>
            <pc:docMk/>
            <pc:sldMk cId="2307257161" sldId="263"/>
            <ac:spMk id="5" creationId="{27EA97FA-B5CF-70C2-4BAC-84CF91ED809E}"/>
          </ac:spMkLst>
        </pc:spChg>
      </pc:sldChg>
      <pc:sldChg chg="modSp mod">
        <pc:chgData name="Nigel" userId="e68f2f0fc87611da" providerId="LiveId" clId="{DAFE85E8-71DF-477B-8127-8AE5484EE9E9}" dt="2022-12-12T13:45:00.339" v="717" actId="12"/>
        <pc:sldMkLst>
          <pc:docMk/>
          <pc:sldMk cId="2208981809" sldId="264"/>
        </pc:sldMkLst>
        <pc:spChg chg="mod">
          <ac:chgData name="Nigel" userId="e68f2f0fc87611da" providerId="LiveId" clId="{DAFE85E8-71DF-477B-8127-8AE5484EE9E9}" dt="2022-12-12T13:45:00.339" v="717" actId="12"/>
          <ac:spMkLst>
            <pc:docMk/>
            <pc:sldMk cId="2208981809" sldId="264"/>
            <ac:spMk id="5" creationId="{27EA97FA-B5CF-70C2-4BAC-84CF91ED809E}"/>
          </ac:spMkLst>
        </pc:spChg>
        <pc:picChg chg="mod">
          <ac:chgData name="Nigel" userId="e68f2f0fc87611da" providerId="LiveId" clId="{DAFE85E8-71DF-477B-8127-8AE5484EE9E9}" dt="2022-12-12T13:42:27.523" v="697" actId="1076"/>
          <ac:picMkLst>
            <pc:docMk/>
            <pc:sldMk cId="2208981809" sldId="264"/>
            <ac:picMk id="4" creationId="{6EFD2459-E423-C220-5EEB-F5DE302C0F34}"/>
          </ac:picMkLst>
        </pc:picChg>
      </pc:sldChg>
      <pc:sldChg chg="modSp mod">
        <pc:chgData name="Nigel" userId="e68f2f0fc87611da" providerId="LiveId" clId="{DAFE85E8-71DF-477B-8127-8AE5484EE9E9}" dt="2022-12-12T13:48:29.648" v="763" actId="1076"/>
        <pc:sldMkLst>
          <pc:docMk/>
          <pc:sldMk cId="1645349930" sldId="265"/>
        </pc:sldMkLst>
        <pc:spChg chg="mod">
          <ac:chgData name="Nigel" userId="e68f2f0fc87611da" providerId="LiveId" clId="{DAFE85E8-71DF-477B-8127-8AE5484EE9E9}" dt="2022-12-12T13:48:29.648" v="763" actId="1076"/>
          <ac:spMkLst>
            <pc:docMk/>
            <pc:sldMk cId="1645349930" sldId="265"/>
            <ac:spMk id="5" creationId="{27EA97FA-B5CF-70C2-4BAC-84CF91ED809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9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022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12/12/2022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36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375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12/12/2022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604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46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12/12/2022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88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12/12/2022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440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12/12/2022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554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45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46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55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08" r:id="rId6"/>
    <p:sldLayoutId id="2147483804" r:id="rId7"/>
    <p:sldLayoutId id="2147483805" r:id="rId8"/>
    <p:sldLayoutId id="2147483806" r:id="rId9"/>
    <p:sldLayoutId id="2147483807" r:id="rId10"/>
    <p:sldLayoutId id="214748380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www.kaggle.com/datasets/sakshigoyal7/credit-card-customer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app/profile/nigel.lim8775/viz/CapstoneProject_16707572316250/Story1?publish=ye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DD0EAF-BF73-48D8-A426-3085C4B88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B8586D8-1097-8928-D70A-2E11998CB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5414255" cy="2784496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2">
                    <a:alpha val="80000"/>
                  </a:schemeClr>
                </a:solidFill>
              </a:rPr>
              <a:t>VI 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CB820F-64E3-B673-1E0E-C4BA06F45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3602038"/>
            <a:ext cx="5414255" cy="156059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2">
                    <a:alpha val="80000"/>
                  </a:schemeClr>
                </a:solidFill>
              </a:rPr>
              <a:t>By Nigel</a:t>
            </a:r>
          </a:p>
        </p:txBody>
      </p:sp>
      <p:pic>
        <p:nvPicPr>
          <p:cNvPr id="4" name="Picture 3" descr="Top view of wood desk with the plant, white keyboard, coffee in a white mug, notebook, and pen">
            <a:extLst>
              <a:ext uri="{FF2B5EF4-FFF2-40B4-BE49-F238E27FC236}">
                <a16:creationId xmlns:a16="http://schemas.microsoft.com/office/drawing/2014/main" id="{9960F947-F1F9-50CC-7723-7F94B9B079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04" r="19869"/>
          <a:stretch/>
        </p:blipFill>
        <p:spPr>
          <a:xfrm>
            <a:off x="6084873" y="-3440"/>
            <a:ext cx="6129950" cy="686143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19198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Rectangle 150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92" name="Group 152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3" name="Freeform: Shape 183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4" name="Freeform: Shape 185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95" name="Group 187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6" name="Group 218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97" name="Rectangle 249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98" name="Rectangle 251">
            <a:extLst>
              <a:ext uri="{FF2B5EF4-FFF2-40B4-BE49-F238E27FC236}">
                <a16:creationId xmlns:a16="http://schemas.microsoft.com/office/drawing/2014/main" id="{7F7C084A-330C-4243-AD92-F98B226F0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99" name="Freeform: Shape 253">
            <a:extLst>
              <a:ext uri="{FF2B5EF4-FFF2-40B4-BE49-F238E27FC236}">
                <a16:creationId xmlns:a16="http://schemas.microsoft.com/office/drawing/2014/main" id="{7F19A9C0-8335-4ABB-91B6-396031712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0" name="Right Triangle 255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Freeform: Shape 257">
            <a:extLst>
              <a:ext uri="{FF2B5EF4-FFF2-40B4-BE49-F238E27FC236}">
                <a16:creationId xmlns:a16="http://schemas.microsoft.com/office/drawing/2014/main" id="{3BA1208A-FAFD-4827-BF3E-A6B16CA01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02" name="Group 259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6629827-5575-F465-2B0A-655F1B014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951" y="121705"/>
            <a:ext cx="11091990" cy="11991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Possible conclusions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7EA97FA-B5CF-70C2-4BAC-84CF91ED809E}"/>
              </a:ext>
            </a:extLst>
          </p:cNvPr>
          <p:cNvSpPr txBox="1">
            <a:spLocks/>
          </p:cNvSpPr>
          <p:nvPr/>
        </p:nvSpPr>
        <p:spPr>
          <a:xfrm>
            <a:off x="396951" y="1537983"/>
            <a:ext cx="11447192" cy="4950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r>
              <a:rPr lang="en-US" sz="2400" dirty="0">
                <a:solidFill>
                  <a:schemeClr val="tx2">
                    <a:alpha val="80000"/>
                  </a:schemeClr>
                </a:solidFill>
              </a:rPr>
              <a:t>With all the relevant data provided, certain insights can be concluded as follows:</a:t>
            </a:r>
          </a:p>
          <a:p>
            <a:pPr marL="571500" indent="-571500">
              <a:buClrTx/>
              <a:buFont typeface="+mj-lt"/>
              <a:buAutoNum type="romanLcPeriod"/>
            </a:pPr>
            <a:r>
              <a:rPr lang="en-US" sz="2000" dirty="0">
                <a:solidFill>
                  <a:schemeClr val="tx2">
                    <a:alpha val="80000"/>
                  </a:schemeClr>
                </a:solidFill>
              </a:rPr>
              <a:t>Since a big chunk of cardholders are graduates, a starting point could be to look from the financial situations of a graduate. </a:t>
            </a: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tx2">
                    <a:alpha val="80000"/>
                  </a:schemeClr>
                </a:solidFill>
              </a:rPr>
              <a:t>What are the financial struggles they face?</a:t>
            </a: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2">
                    <a:alpha val="80000"/>
                  </a:schemeClr>
                </a:solidFill>
              </a:rPr>
              <a:t> </a:t>
            </a:r>
            <a:r>
              <a:rPr lang="en-US" sz="1800" b="1" dirty="0">
                <a:solidFill>
                  <a:schemeClr val="tx2">
                    <a:alpha val="80000"/>
                  </a:schemeClr>
                </a:solidFill>
              </a:rPr>
              <a:t>How or what services can the bank offer to this group of customers for a higher retainment rate?</a:t>
            </a:r>
          </a:p>
          <a:p>
            <a:pPr lvl="1">
              <a:buClrTx/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2">
                  <a:alpha val="80000"/>
                </a:schemeClr>
              </a:solidFill>
            </a:endParaRPr>
          </a:p>
          <a:p>
            <a:pPr marL="571500" indent="-571500">
              <a:buClrTx/>
              <a:buFont typeface="+mj-lt"/>
              <a:buAutoNum type="romanLcPeriod"/>
            </a:pPr>
            <a:r>
              <a:rPr lang="en-US" sz="2000" dirty="0">
                <a:solidFill>
                  <a:schemeClr val="tx2">
                    <a:alpha val="80000"/>
                  </a:schemeClr>
                </a:solidFill>
              </a:rPr>
              <a:t>A big percentage of the </a:t>
            </a:r>
            <a:r>
              <a:rPr lang="en-US" sz="2000" dirty="0" err="1">
                <a:solidFill>
                  <a:schemeClr val="tx2">
                    <a:alpha val="80000"/>
                  </a:schemeClr>
                </a:solidFill>
              </a:rPr>
              <a:t>attrited</a:t>
            </a:r>
            <a:r>
              <a:rPr lang="en-US" sz="2000" dirty="0">
                <a:solidFill>
                  <a:schemeClr val="tx2">
                    <a:alpha val="80000"/>
                  </a:schemeClr>
                </a:solidFill>
              </a:rPr>
              <a:t> customers have a low transaction amount, even though they are in the platinum category. Possible problems could be: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tx2">
                    <a:alpha val="80000"/>
                  </a:schemeClr>
                </a:solidFill>
              </a:rPr>
              <a:t>Are the offers/services provided at the highest category (Platinum) not attractive enough?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tx2">
                    <a:alpha val="80000"/>
                  </a:schemeClr>
                </a:solidFill>
              </a:rPr>
              <a:t>Are more customers dropping off after facing a similar situation?</a:t>
            </a:r>
          </a:p>
          <a:p>
            <a:endParaRPr lang="en-US" sz="2400" b="1" dirty="0">
              <a:solidFill>
                <a:schemeClr val="tx2">
                  <a:alpha val="80000"/>
                </a:schemeClr>
              </a:solidFill>
            </a:endParaRPr>
          </a:p>
          <a:p>
            <a:endParaRPr lang="en-US" sz="2400" dirty="0">
              <a:solidFill>
                <a:schemeClr val="tx2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349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Rectangle 44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50" name="Group 449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Connector 464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Connector 465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Connector 471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Connector 472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Connector 475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1" name="Freeform: Shape 480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3" name="Freeform: Shape 482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5" name="Group 484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Straight Connector 513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6" name="Group 515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17" name="Straight Connector 516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Straight Connector 517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47" name="Rectangle 546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49" name="Rectangle 548">
            <a:extLst>
              <a:ext uri="{FF2B5EF4-FFF2-40B4-BE49-F238E27FC236}">
                <a16:creationId xmlns:a16="http://schemas.microsoft.com/office/drawing/2014/main" id="{39E1977A-884A-4AAF-87EA-58A265660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51" name="Freeform: Shape 550">
            <a:extLst>
              <a:ext uri="{FF2B5EF4-FFF2-40B4-BE49-F238E27FC236}">
                <a16:creationId xmlns:a16="http://schemas.microsoft.com/office/drawing/2014/main" id="{FAD45405-D2A4-4FD5-905C-3EC7902D5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3" name="Right Triangle 552">
            <a:extLst>
              <a:ext uri="{FF2B5EF4-FFF2-40B4-BE49-F238E27FC236}">
                <a16:creationId xmlns:a16="http://schemas.microsoft.com/office/drawing/2014/main" id="{DC2EB0AE-8020-468E-A6FE-E44AC4366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0" y="297161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Freeform: Shape 554">
            <a:extLst>
              <a:ext uri="{FF2B5EF4-FFF2-40B4-BE49-F238E27FC236}">
                <a16:creationId xmlns:a16="http://schemas.microsoft.com/office/drawing/2014/main" id="{85A9662C-1F8F-45C3-99EB-B86256F4B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88" name="Group 556">
            <a:extLst>
              <a:ext uri="{FF2B5EF4-FFF2-40B4-BE49-F238E27FC236}">
                <a16:creationId xmlns:a16="http://schemas.microsoft.com/office/drawing/2014/main" id="{F4328BEE-05E5-4848-B1DA-C64181D20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89" name="Straight Connector 557">
              <a:extLst>
                <a:ext uri="{FF2B5EF4-FFF2-40B4-BE49-F238E27FC236}">
                  <a16:creationId xmlns:a16="http://schemas.microsoft.com/office/drawing/2014/main" id="{52601F1C-9D55-4924-9B09-7C3D8DF3B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0" name="Straight Connector 558">
              <a:extLst>
                <a:ext uri="{FF2B5EF4-FFF2-40B4-BE49-F238E27FC236}">
                  <a16:creationId xmlns:a16="http://schemas.microsoft.com/office/drawing/2014/main" id="{4355D903-BE20-44D4-89F8-A1F0F9ADE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Straight Connector 559">
              <a:extLst>
                <a:ext uri="{FF2B5EF4-FFF2-40B4-BE49-F238E27FC236}">
                  <a16:creationId xmlns:a16="http://schemas.microsoft.com/office/drawing/2014/main" id="{30650500-3FA1-4028-9231-D51BE4AA4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2" name="Straight Connector 560">
              <a:extLst>
                <a:ext uri="{FF2B5EF4-FFF2-40B4-BE49-F238E27FC236}">
                  <a16:creationId xmlns:a16="http://schemas.microsoft.com/office/drawing/2014/main" id="{A7E7CA03-D7C5-4B24-A6C9-E2CA0DC2C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61">
              <a:extLst>
                <a:ext uri="{FF2B5EF4-FFF2-40B4-BE49-F238E27FC236}">
                  <a16:creationId xmlns:a16="http://schemas.microsoft.com/office/drawing/2014/main" id="{65C6BC46-0811-4155-9373-713C32AB37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62">
              <a:extLst>
                <a:ext uri="{FF2B5EF4-FFF2-40B4-BE49-F238E27FC236}">
                  <a16:creationId xmlns:a16="http://schemas.microsoft.com/office/drawing/2014/main" id="{A1EBE19C-F044-4281-8E81-3F337AD13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30CBEA2D-1724-4BA8-AC9D-2EEDAB526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5C651D1C-1CB3-43A7-BB67-3545D33F1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BDCCFCA4-773F-45E1-8A93-7B3601C6E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EEB1C4C6-E1B0-40FB-9458-F9EE8479F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02D22426-5E6B-4173-82D9-58F3702409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6003445B-43E6-4E2A-8F91-1835E5254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874E0787-89E9-49E3-BF7B-6144FC1E7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2F78145B-B5A5-4E33-8A04-54A1FFABC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3C130ADD-C530-42BE-AC4B-D6966A541D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AC6E4DA8-DF07-470C-8BCD-678809AFD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692CE831-8230-4A6D-BCDA-55B5B01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7489D822-DC7B-4539-9E2D-059D5774F7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3E32C019-218C-4F56-B193-877CB215BA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E41E922B-FBB4-4809-B2A6-6941101E6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500F5CA9-BC77-4F70-8401-EC5E823FA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A68313E0-78F9-4A69-963B-44073DCAB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0" name="Straight Connector 579">
              <a:extLst>
                <a:ext uri="{FF2B5EF4-FFF2-40B4-BE49-F238E27FC236}">
                  <a16:creationId xmlns:a16="http://schemas.microsoft.com/office/drawing/2014/main" id="{122F9E66-EE5E-46BC-A92B-676BBBF68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Straight Connector 580">
              <a:extLst>
                <a:ext uri="{FF2B5EF4-FFF2-40B4-BE49-F238E27FC236}">
                  <a16:creationId xmlns:a16="http://schemas.microsoft.com/office/drawing/2014/main" id="{019F4CCC-E951-47F4-AC5A-421DD0A121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2" name="Straight Connector 581">
              <a:extLst>
                <a:ext uri="{FF2B5EF4-FFF2-40B4-BE49-F238E27FC236}">
                  <a16:creationId xmlns:a16="http://schemas.microsoft.com/office/drawing/2014/main" id="{BFE008CE-2B56-4A6A-ABE8-BC890A823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3" name="Straight Connector 582">
              <a:extLst>
                <a:ext uri="{FF2B5EF4-FFF2-40B4-BE49-F238E27FC236}">
                  <a16:creationId xmlns:a16="http://schemas.microsoft.com/office/drawing/2014/main" id="{730D8997-12CB-4595-B146-2C1C20A01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4" name="Straight Connector 583">
              <a:extLst>
                <a:ext uri="{FF2B5EF4-FFF2-40B4-BE49-F238E27FC236}">
                  <a16:creationId xmlns:a16="http://schemas.microsoft.com/office/drawing/2014/main" id="{7EBB6243-C7E8-4CC0-A7D5-008C387D8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5" name="Straight Connector 584">
              <a:extLst>
                <a:ext uri="{FF2B5EF4-FFF2-40B4-BE49-F238E27FC236}">
                  <a16:creationId xmlns:a16="http://schemas.microsoft.com/office/drawing/2014/main" id="{753F938B-206C-403E-AC0E-6B7C647D93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6" name="Straight Connector 585">
              <a:extLst>
                <a:ext uri="{FF2B5EF4-FFF2-40B4-BE49-F238E27FC236}">
                  <a16:creationId xmlns:a16="http://schemas.microsoft.com/office/drawing/2014/main" id="{812A8332-70C4-4829-9196-DB3AE1544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6629827-5575-F465-2B0A-655F1B014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0087"/>
            <a:ext cx="6157866" cy="498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85373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Rectangle 150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92" name="Group 152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3" name="Freeform: Shape 183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4" name="Freeform: Shape 185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95" name="Group 187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6" name="Group 218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97" name="Rectangle 249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98" name="Rectangle 251">
            <a:extLst>
              <a:ext uri="{FF2B5EF4-FFF2-40B4-BE49-F238E27FC236}">
                <a16:creationId xmlns:a16="http://schemas.microsoft.com/office/drawing/2014/main" id="{7F7C084A-330C-4243-AD92-F98B226F0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99" name="Freeform: Shape 253">
            <a:extLst>
              <a:ext uri="{FF2B5EF4-FFF2-40B4-BE49-F238E27FC236}">
                <a16:creationId xmlns:a16="http://schemas.microsoft.com/office/drawing/2014/main" id="{7F19A9C0-8335-4ABB-91B6-396031712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0" name="Right Triangle 255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Freeform: Shape 257">
            <a:extLst>
              <a:ext uri="{FF2B5EF4-FFF2-40B4-BE49-F238E27FC236}">
                <a16:creationId xmlns:a16="http://schemas.microsoft.com/office/drawing/2014/main" id="{3BA1208A-FAFD-4827-BF3E-A6B16CA01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02" name="Group 259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6629827-5575-F465-2B0A-655F1B014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715" y="99931"/>
            <a:ext cx="11091990" cy="15716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Problem Statement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7EA97FA-B5CF-70C2-4BAC-84CF91ED809E}"/>
              </a:ext>
            </a:extLst>
          </p:cNvPr>
          <p:cNvSpPr txBox="1">
            <a:spLocks/>
          </p:cNvSpPr>
          <p:nvPr/>
        </p:nvSpPr>
        <p:spPr>
          <a:xfrm>
            <a:off x="344845" y="1671570"/>
            <a:ext cx="11489882" cy="4950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2">
                    <a:alpha val="80000"/>
                  </a:schemeClr>
                </a:solidFill>
              </a:rPr>
              <a:t>The number of customers terminating their credit card services are on the rise.</a:t>
            </a:r>
          </a:p>
          <a:p>
            <a:endParaRPr lang="en-US" sz="2600" dirty="0">
              <a:solidFill>
                <a:schemeClr val="tx2">
                  <a:alpha val="80000"/>
                </a:schemeClr>
              </a:solidFill>
            </a:endParaRPr>
          </a:p>
          <a:p>
            <a:r>
              <a:rPr lang="en-US" sz="2600" dirty="0">
                <a:solidFill>
                  <a:schemeClr val="tx2">
                    <a:alpha val="80000"/>
                  </a:schemeClr>
                </a:solidFill>
              </a:rPr>
              <a:t>The bank wants to know the profile of these people, such as their education, marital status, income category &amp; transaction amounts etc.</a:t>
            </a:r>
          </a:p>
          <a:p>
            <a:endParaRPr lang="en-US" sz="2600" dirty="0">
              <a:solidFill>
                <a:schemeClr val="tx2">
                  <a:alpha val="80000"/>
                </a:schemeClr>
              </a:solidFill>
            </a:endParaRPr>
          </a:p>
          <a:p>
            <a:r>
              <a:rPr lang="en-US" sz="2600" dirty="0">
                <a:solidFill>
                  <a:schemeClr val="tx2">
                    <a:alpha val="80000"/>
                  </a:schemeClr>
                </a:solidFill>
              </a:rPr>
              <a:t>Ultimately, the bank wants to predict the people who are about to terminate their credit card services and implement a new retainment strategy using that data.</a:t>
            </a:r>
          </a:p>
          <a:p>
            <a:endParaRPr lang="en-US" sz="2600" dirty="0">
              <a:solidFill>
                <a:schemeClr val="tx2">
                  <a:alpha val="80000"/>
                </a:schemeClr>
              </a:solidFill>
            </a:endParaRPr>
          </a:p>
          <a:p>
            <a:endParaRPr lang="en-US" sz="2600" dirty="0">
              <a:solidFill>
                <a:schemeClr val="tx2">
                  <a:alpha val="80000"/>
                </a:schemeClr>
              </a:solidFill>
            </a:endParaRPr>
          </a:p>
          <a:p>
            <a:endParaRPr lang="en-US" sz="2600" dirty="0">
              <a:solidFill>
                <a:schemeClr val="tx2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785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Rectangle 150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92" name="Group 152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3" name="Freeform: Shape 183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4" name="Freeform: Shape 185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95" name="Group 187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6" name="Group 218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97" name="Rectangle 249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98" name="Rectangle 251">
            <a:extLst>
              <a:ext uri="{FF2B5EF4-FFF2-40B4-BE49-F238E27FC236}">
                <a16:creationId xmlns:a16="http://schemas.microsoft.com/office/drawing/2014/main" id="{7F7C084A-330C-4243-AD92-F98B226F0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99" name="Freeform: Shape 253">
            <a:extLst>
              <a:ext uri="{FF2B5EF4-FFF2-40B4-BE49-F238E27FC236}">
                <a16:creationId xmlns:a16="http://schemas.microsoft.com/office/drawing/2014/main" id="{7F19A9C0-8335-4ABB-91B6-396031712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0" name="Right Triangle 255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Freeform: Shape 257">
            <a:extLst>
              <a:ext uri="{FF2B5EF4-FFF2-40B4-BE49-F238E27FC236}">
                <a16:creationId xmlns:a16="http://schemas.microsoft.com/office/drawing/2014/main" id="{3BA1208A-FAFD-4827-BF3E-A6B16CA01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02" name="Group 259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6629827-5575-F465-2B0A-655F1B014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715" y="99931"/>
            <a:ext cx="11091990" cy="15716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Benefits of the Data Charts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7EA97FA-B5CF-70C2-4BAC-84CF91ED809E}"/>
              </a:ext>
            </a:extLst>
          </p:cNvPr>
          <p:cNvSpPr txBox="1">
            <a:spLocks/>
          </p:cNvSpPr>
          <p:nvPr/>
        </p:nvSpPr>
        <p:spPr>
          <a:xfrm>
            <a:off x="344845" y="1671570"/>
            <a:ext cx="11489882" cy="4950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2">
                    <a:alpha val="80000"/>
                  </a:schemeClr>
                </a:solidFill>
              </a:rPr>
              <a:t>With the provided charts and graphs, we can visualize clearly the summary of the bank’s credit card services, as well as the profiles of the customers.</a:t>
            </a:r>
          </a:p>
          <a:p>
            <a:endParaRPr lang="en-US" sz="2600" dirty="0">
              <a:solidFill>
                <a:schemeClr val="tx2">
                  <a:alpha val="80000"/>
                </a:schemeClr>
              </a:solidFill>
            </a:endParaRPr>
          </a:p>
          <a:p>
            <a:r>
              <a:rPr lang="en-US" sz="2600" dirty="0">
                <a:solidFill>
                  <a:schemeClr val="tx2">
                    <a:alpha val="80000"/>
                  </a:schemeClr>
                </a:solidFill>
              </a:rPr>
              <a:t>These charts can provide the bank with a clearer indicator of customers that are about to leave the services; or have a higher chance of doing so.</a:t>
            </a:r>
          </a:p>
          <a:p>
            <a:endParaRPr lang="en-US" sz="2600" dirty="0">
              <a:solidFill>
                <a:schemeClr val="tx2">
                  <a:alpha val="80000"/>
                </a:schemeClr>
              </a:solidFill>
            </a:endParaRPr>
          </a:p>
          <a:p>
            <a:endParaRPr lang="en-US" sz="2600" dirty="0">
              <a:solidFill>
                <a:schemeClr val="tx2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122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" name="Rectangle 306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21B645D3-580E-4657-9154-484648880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11" name="Right Triangle 310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Freeform: Shape 312">
            <a:extLst>
              <a:ext uri="{FF2B5EF4-FFF2-40B4-BE49-F238E27FC236}">
                <a16:creationId xmlns:a16="http://schemas.microsoft.com/office/drawing/2014/main" id="{27870DA4-44E8-43FB-940A-4AF976695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6629827-5575-F465-2B0A-655F1B014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8906"/>
            <a:ext cx="4712534" cy="55160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Dataset</a:t>
            </a:r>
            <a:br>
              <a:rPr lang="en-US" dirty="0">
                <a:solidFill>
                  <a:schemeClr val="tx2"/>
                </a:solidFill>
              </a:rPr>
            </a:br>
            <a:br>
              <a:rPr lang="en-US" dirty="0">
                <a:solidFill>
                  <a:schemeClr val="tx2"/>
                </a:solidFill>
              </a:rPr>
            </a:b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2BBA4F-B47B-E4B2-27C3-01B9F95D0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104" y="718072"/>
            <a:ext cx="8345065" cy="14384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6906D6-458C-CC4F-90B8-E5B9FDBCA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157" y="2269311"/>
            <a:ext cx="8326012" cy="14670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7583EED-AB75-2B3F-DBE8-DFE7B393E6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8446" y="3997799"/>
            <a:ext cx="8316486" cy="12384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1179759-F794-BB0F-A087-470629788F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1040" y="5376476"/>
            <a:ext cx="8249801" cy="119079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5749663-6AE0-4EDF-2539-5714F17F26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59006" y="5386302"/>
            <a:ext cx="1667108" cy="1171739"/>
          </a:xfrm>
          <a:prstGeom prst="rect">
            <a:avLst/>
          </a:prstGeom>
        </p:spPr>
      </p:pic>
      <p:sp>
        <p:nvSpPr>
          <p:cNvPr id="16" name="Subtitle 2">
            <a:extLst>
              <a:ext uri="{FF2B5EF4-FFF2-40B4-BE49-F238E27FC236}">
                <a16:creationId xmlns:a16="http://schemas.microsoft.com/office/drawing/2014/main" id="{91538363-652B-6E7F-03DB-8E7A74EB316D}"/>
              </a:ext>
            </a:extLst>
          </p:cNvPr>
          <p:cNvSpPr txBox="1">
            <a:spLocks/>
          </p:cNvSpPr>
          <p:nvPr/>
        </p:nvSpPr>
        <p:spPr>
          <a:xfrm>
            <a:off x="268244" y="1534369"/>
            <a:ext cx="2821684" cy="4950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2">
                    <a:alpha val="80000"/>
                  </a:schemeClr>
                </a:solidFill>
              </a:rPr>
              <a:t>The data used in this project was taken from Kaggle:</a:t>
            </a:r>
          </a:p>
          <a:p>
            <a:r>
              <a:rPr lang="en-US" sz="1600" dirty="0">
                <a:solidFill>
                  <a:schemeClr val="tx2">
                    <a:alpha val="80000"/>
                  </a:schemeClr>
                </a:solidFill>
                <a:hlinkClick r:id="rId7"/>
              </a:rPr>
              <a:t>https://www.kaggle.com/datasets/sakshigoyal7/credit-card-customers</a:t>
            </a:r>
            <a:endParaRPr lang="en-US" sz="1600" dirty="0">
              <a:solidFill>
                <a:schemeClr val="tx2">
                  <a:alpha val="80000"/>
                </a:schemeClr>
              </a:solidFill>
            </a:endParaRPr>
          </a:p>
          <a:p>
            <a:pPr marL="0" indent="0">
              <a:buNone/>
            </a:pPr>
            <a:endParaRPr lang="en-US" sz="2600" dirty="0">
              <a:solidFill>
                <a:schemeClr val="tx2">
                  <a:alpha val="80000"/>
                </a:schemeClr>
              </a:solidFill>
            </a:endParaRPr>
          </a:p>
          <a:p>
            <a:endParaRPr lang="en-US" sz="2600" dirty="0">
              <a:solidFill>
                <a:schemeClr val="tx2">
                  <a:alpha val="80000"/>
                </a:schemeClr>
              </a:solidFill>
            </a:endParaRPr>
          </a:p>
          <a:p>
            <a:endParaRPr lang="en-US" sz="2600" dirty="0">
              <a:solidFill>
                <a:schemeClr val="tx2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86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Rectangle 150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92" name="Group 152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3" name="Freeform: Shape 183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4" name="Freeform: Shape 185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95" name="Group 187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6" name="Group 218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97" name="Rectangle 249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98" name="Rectangle 251">
            <a:extLst>
              <a:ext uri="{FF2B5EF4-FFF2-40B4-BE49-F238E27FC236}">
                <a16:creationId xmlns:a16="http://schemas.microsoft.com/office/drawing/2014/main" id="{7F7C084A-330C-4243-AD92-F98B226F0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99" name="Freeform: Shape 253">
            <a:extLst>
              <a:ext uri="{FF2B5EF4-FFF2-40B4-BE49-F238E27FC236}">
                <a16:creationId xmlns:a16="http://schemas.microsoft.com/office/drawing/2014/main" id="{7F19A9C0-8335-4ABB-91B6-396031712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0" name="Right Triangle 255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Freeform: Shape 257">
            <a:extLst>
              <a:ext uri="{FF2B5EF4-FFF2-40B4-BE49-F238E27FC236}">
                <a16:creationId xmlns:a16="http://schemas.microsoft.com/office/drawing/2014/main" id="{3BA1208A-FAFD-4827-BF3E-A6B16CA01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02" name="Group 259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6629827-5575-F465-2B0A-655F1B014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715" y="312982"/>
            <a:ext cx="11091990" cy="109801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Tableau – Live version available here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7EA97FA-B5CF-70C2-4BAC-84CF91ED809E}"/>
              </a:ext>
            </a:extLst>
          </p:cNvPr>
          <p:cNvSpPr txBox="1">
            <a:spLocks/>
          </p:cNvSpPr>
          <p:nvPr/>
        </p:nvSpPr>
        <p:spPr>
          <a:xfrm>
            <a:off x="344845" y="1671570"/>
            <a:ext cx="11489882" cy="4950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2">
                    <a:alpha val="80000"/>
                  </a:schemeClr>
                </a:solidFill>
                <a:hlinkClick r:id="rId2"/>
              </a:rPr>
              <a:t>https://public.tableau.com/app/profile/nigel.lim8775/viz/CapstoneProject_16707572316250/Story1?publish=yes</a:t>
            </a:r>
            <a:endParaRPr lang="en-US" sz="2600" dirty="0">
              <a:solidFill>
                <a:schemeClr val="tx2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830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" name="Rectangle 306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90B4ACB0-2B52-48C2-9BC9-553BE7356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11" name="Right Triangle 310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96085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6629827-5575-F465-2B0A-655F1B014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992" y="265100"/>
            <a:ext cx="4952999" cy="22441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Data/Charts Explanation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7EA97FA-B5CF-70C2-4BAC-84CF91ED809E}"/>
              </a:ext>
            </a:extLst>
          </p:cNvPr>
          <p:cNvSpPr txBox="1">
            <a:spLocks/>
          </p:cNvSpPr>
          <p:nvPr/>
        </p:nvSpPr>
        <p:spPr>
          <a:xfrm>
            <a:off x="397992" y="2801025"/>
            <a:ext cx="5370470" cy="3009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r>
              <a:rPr lang="en-US" sz="1800" dirty="0">
                <a:solidFill>
                  <a:schemeClr val="tx2"/>
                </a:solidFill>
              </a:rPr>
              <a:t>In the first slide, we have the bank’s profile as well as customer’s credit card categories.</a:t>
            </a:r>
          </a:p>
          <a:p>
            <a:pPr>
              <a:buClrTx/>
            </a:pPr>
            <a:r>
              <a:rPr lang="en-US" sz="1800" dirty="0">
                <a:solidFill>
                  <a:schemeClr val="tx2"/>
                </a:solidFill>
              </a:rPr>
              <a:t>From the charts, we can tell that the attrition rate is approximately 16%.</a:t>
            </a:r>
          </a:p>
          <a:p>
            <a:pPr>
              <a:buClrTx/>
            </a:pPr>
            <a:r>
              <a:rPr lang="en-US" sz="1800" dirty="0">
                <a:solidFill>
                  <a:schemeClr val="tx2"/>
                </a:solidFill>
              </a:rPr>
              <a:t>We can also tell that a majority of the card holders are under the “Blue” Card Category.</a:t>
            </a:r>
          </a:p>
          <a:p>
            <a:pPr>
              <a:buClrTx/>
            </a:pPr>
            <a:endParaRPr lang="en-US" sz="1800" dirty="0">
              <a:solidFill>
                <a:schemeClr val="tx2"/>
              </a:solidFill>
            </a:endParaRPr>
          </a:p>
        </p:txBody>
      </p:sp>
      <p:pic>
        <p:nvPicPr>
          <p:cNvPr id="4" name="Picture 3" descr="Chart, bubble chart&#10;&#10;Description automatically generated">
            <a:extLst>
              <a:ext uri="{FF2B5EF4-FFF2-40B4-BE49-F238E27FC236}">
                <a16:creationId xmlns:a16="http://schemas.microsoft.com/office/drawing/2014/main" id="{F3B098C0-1278-9082-6752-75001D1968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068" r="36751"/>
          <a:stretch/>
        </p:blipFill>
        <p:spPr>
          <a:xfrm>
            <a:off x="6350428" y="385476"/>
            <a:ext cx="5269041" cy="6129093"/>
          </a:xfrm>
          <a:custGeom>
            <a:avLst/>
            <a:gdLst/>
            <a:ahLst/>
            <a:cxnLst/>
            <a:rect l="l" t="t" r="r" b="b"/>
            <a:pathLst>
              <a:path w="5923149" h="6857997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262A95-07E3-B825-B6C3-40FF9F3DD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1452" y="745606"/>
            <a:ext cx="1476581" cy="5525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23A736-06E9-730D-3BE1-6440CB724D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3095" y="3643123"/>
            <a:ext cx="1448002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129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2" name="Rectangle 306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53" name="Rectangle 308">
            <a:extLst>
              <a:ext uri="{FF2B5EF4-FFF2-40B4-BE49-F238E27FC236}">
                <a16:creationId xmlns:a16="http://schemas.microsoft.com/office/drawing/2014/main" id="{26222098-34BD-4328-93AF-F8000B8A0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54" name="Right Triangle 310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5255" y="-277985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Freeform: Shape 312">
            <a:extLst>
              <a:ext uri="{FF2B5EF4-FFF2-40B4-BE49-F238E27FC236}">
                <a16:creationId xmlns:a16="http://schemas.microsoft.com/office/drawing/2014/main" id="{853F99AE-CDDD-4AA6-B570-8A6E693F2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3" y="4554328"/>
            <a:ext cx="12228078" cy="2303672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6629827-5575-F465-2B0A-655F1B014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49" y="380321"/>
            <a:ext cx="3565692" cy="20019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Data/Charts Explanation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7EA97FA-B5CF-70C2-4BAC-84CF91ED809E}"/>
              </a:ext>
            </a:extLst>
          </p:cNvPr>
          <p:cNvSpPr txBox="1">
            <a:spLocks/>
          </p:cNvSpPr>
          <p:nvPr/>
        </p:nvSpPr>
        <p:spPr>
          <a:xfrm>
            <a:off x="3837838" y="762114"/>
            <a:ext cx="7354722" cy="20914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Tx/>
            </a:pPr>
            <a:r>
              <a:rPr lang="en-US" sz="1600" dirty="0">
                <a:solidFill>
                  <a:schemeClr val="tx2"/>
                </a:solidFill>
              </a:rPr>
              <a:t>The first part of the next slide shows the customers’ attrition rate according to their education level. From here, we can tell that a big portion of card holders fall under the “Graduate” category. We can also see that this category has the </a:t>
            </a:r>
            <a:r>
              <a:rPr lang="en-US" sz="1600" b="1" dirty="0">
                <a:solidFill>
                  <a:schemeClr val="tx2"/>
                </a:solidFill>
              </a:rPr>
              <a:t>highest attrition rate</a:t>
            </a:r>
            <a:r>
              <a:rPr lang="en-US" sz="1600" dirty="0">
                <a:solidFill>
                  <a:schemeClr val="tx2"/>
                </a:solidFill>
              </a:rPr>
              <a:t>.</a:t>
            </a:r>
          </a:p>
          <a:p>
            <a:pPr>
              <a:lnSpc>
                <a:spcPct val="100000"/>
              </a:lnSpc>
              <a:buClrTx/>
            </a:pPr>
            <a:r>
              <a:rPr lang="en-US" sz="1600" dirty="0">
                <a:solidFill>
                  <a:schemeClr val="tx2"/>
                </a:solidFill>
              </a:rPr>
              <a:t>On the second chart, we can see the customers credit limit, revolving balance as well as the </a:t>
            </a:r>
            <a:r>
              <a:rPr lang="en-US" sz="1800" dirty="0">
                <a:solidFill>
                  <a:schemeClr val="tx2"/>
                </a:solidFill>
              </a:rPr>
              <a:t>transaction</a:t>
            </a:r>
            <a:r>
              <a:rPr lang="en-US" sz="1600" dirty="0">
                <a:solidFill>
                  <a:schemeClr val="tx2"/>
                </a:solidFill>
              </a:rPr>
              <a:t> amounts. By average, the </a:t>
            </a:r>
            <a:r>
              <a:rPr lang="en-US" sz="1600" b="1" dirty="0" err="1">
                <a:solidFill>
                  <a:schemeClr val="tx2"/>
                </a:solidFill>
              </a:rPr>
              <a:t>attrited</a:t>
            </a:r>
            <a:r>
              <a:rPr lang="en-US" sz="1600" b="1" dirty="0">
                <a:solidFill>
                  <a:schemeClr val="tx2"/>
                </a:solidFill>
              </a:rPr>
              <a:t> customers has a lower credit limit, lower total revolving balance &amp; lower total transacted amount.</a:t>
            </a:r>
          </a:p>
          <a:p>
            <a:pPr>
              <a:lnSpc>
                <a:spcPct val="100000"/>
              </a:lnSpc>
              <a:buClrTx/>
            </a:pPr>
            <a:endParaRPr lang="en-US" sz="16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  <a:buClrTx/>
            </a:pPr>
            <a:endParaRPr lang="en-US" sz="1600" dirty="0">
              <a:solidFill>
                <a:schemeClr val="tx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CCEAA8-3526-11FB-19FA-A10F6E3EEC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25"/>
          <a:stretch/>
        </p:blipFill>
        <p:spPr>
          <a:xfrm>
            <a:off x="632148" y="2581999"/>
            <a:ext cx="11126443" cy="393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396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" name="Rectangle 306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26222098-34BD-4328-93AF-F8000B8A0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11" name="Right Triangle 310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5255" y="-277985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Freeform: Shape 312">
            <a:extLst>
              <a:ext uri="{FF2B5EF4-FFF2-40B4-BE49-F238E27FC236}">
                <a16:creationId xmlns:a16="http://schemas.microsoft.com/office/drawing/2014/main" id="{853F99AE-CDDD-4AA6-B570-8A6E693F2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3" y="4554328"/>
            <a:ext cx="12228078" cy="2303672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6629827-5575-F465-2B0A-655F1B014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87" y="223535"/>
            <a:ext cx="3568768" cy="20019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Data/Charts Explanation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7EA97FA-B5CF-70C2-4BAC-84CF91ED809E}"/>
              </a:ext>
            </a:extLst>
          </p:cNvPr>
          <p:cNvSpPr txBox="1">
            <a:spLocks/>
          </p:cNvSpPr>
          <p:nvPr/>
        </p:nvSpPr>
        <p:spPr>
          <a:xfrm>
            <a:off x="4238332" y="656969"/>
            <a:ext cx="6826747" cy="2010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Tx/>
            </a:pPr>
            <a:r>
              <a:rPr lang="en-US" sz="1600" dirty="0">
                <a:solidFill>
                  <a:schemeClr val="tx2"/>
                </a:solidFill>
              </a:rPr>
              <a:t>On the third slide, we can see the customers’ transaction amounts based on their profiles, such as gender, marital status, education etc. in a tree map.</a:t>
            </a:r>
          </a:p>
          <a:p>
            <a:pPr>
              <a:lnSpc>
                <a:spcPct val="100000"/>
              </a:lnSpc>
              <a:buClrTx/>
            </a:pPr>
            <a:r>
              <a:rPr lang="en-US" sz="1600" dirty="0">
                <a:solidFill>
                  <a:schemeClr val="tx2"/>
                </a:solidFill>
              </a:rPr>
              <a:t>From here, we can see that many of the top transaction amounts consist of existing customers and rarely the </a:t>
            </a:r>
            <a:r>
              <a:rPr lang="en-US" sz="1600" dirty="0" err="1">
                <a:solidFill>
                  <a:schemeClr val="tx2"/>
                </a:solidFill>
              </a:rPr>
              <a:t>attrited</a:t>
            </a:r>
            <a:r>
              <a:rPr lang="en-US" sz="1600" dirty="0">
                <a:solidFill>
                  <a:schemeClr val="tx2"/>
                </a:solidFill>
              </a:rPr>
              <a:t> customers (since it does not show up in the top few attrition flag filter).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endParaRPr lang="en-US" sz="16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  <a:buFont typeface="+mj-lt"/>
              <a:buAutoNum type="arabicPeriod"/>
            </a:pPr>
            <a:endParaRPr lang="en-US" sz="1600" dirty="0">
              <a:solidFill>
                <a:schemeClr val="tx2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34B06B-89E4-7B2F-557C-059C66F98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186" y="2238970"/>
            <a:ext cx="10195374" cy="458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257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" name="Rectangle 306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3712ED8D-807A-4E94-A9AF-C4467615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11" name="Right Triangle 310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0136" y="1542777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Flowchart: Document 8">
            <a:extLst>
              <a:ext uri="{FF2B5EF4-FFF2-40B4-BE49-F238E27FC236}">
                <a16:creationId xmlns:a16="http://schemas.microsoft.com/office/drawing/2014/main" id="{D8667B21-A39C-4ABB-9CED-0DD4CD739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270477" y="924332"/>
            <a:ext cx="6871335" cy="5022674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2" h="47798">
                <a:moveTo>
                  <a:pt x="3" y="147"/>
                </a:moveTo>
                <a:lnTo>
                  <a:pt x="21623" y="0"/>
                </a:lnTo>
                <a:cubicBezTo>
                  <a:pt x="21623" y="5774"/>
                  <a:pt x="21642" y="38022"/>
                  <a:pt x="21642" y="43796"/>
                </a:cubicBezTo>
                <a:cubicBezTo>
                  <a:pt x="10842" y="43796"/>
                  <a:pt x="10842" y="50396"/>
                  <a:pt x="42" y="46646"/>
                </a:cubicBezTo>
                <a:cubicBezTo>
                  <a:pt x="61" y="31179"/>
                  <a:pt x="-16" y="15614"/>
                  <a:pt x="3" y="14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6629827-5575-F465-2B0A-655F1B014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727" y="356707"/>
            <a:ext cx="4419600" cy="22407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Data/Charts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Explanation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7EA97FA-B5CF-70C2-4BAC-84CF91ED809E}"/>
              </a:ext>
            </a:extLst>
          </p:cNvPr>
          <p:cNvSpPr txBox="1">
            <a:spLocks/>
          </p:cNvSpPr>
          <p:nvPr/>
        </p:nvSpPr>
        <p:spPr>
          <a:xfrm>
            <a:off x="3709783" y="519260"/>
            <a:ext cx="7070069" cy="1794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Tx/>
            </a:pPr>
            <a:r>
              <a:rPr lang="en-US" sz="1600" dirty="0">
                <a:solidFill>
                  <a:schemeClr val="tx2"/>
                </a:solidFill>
              </a:rPr>
              <a:t>On the last slide, the heatmap shows the utilization rates of the customers according to the card &amp; income categories</a:t>
            </a:r>
          </a:p>
          <a:p>
            <a:pPr>
              <a:lnSpc>
                <a:spcPct val="100000"/>
              </a:lnSpc>
              <a:buClrTx/>
            </a:pPr>
            <a:r>
              <a:rPr lang="en-US" sz="1600" dirty="0">
                <a:solidFill>
                  <a:schemeClr val="tx2"/>
                </a:solidFill>
              </a:rPr>
              <a:t>From both </a:t>
            </a:r>
            <a:r>
              <a:rPr lang="en-US" sz="1600" dirty="0" err="1">
                <a:solidFill>
                  <a:schemeClr val="tx2"/>
                </a:solidFill>
              </a:rPr>
              <a:t>attrited</a:t>
            </a:r>
            <a:r>
              <a:rPr lang="en-US" sz="1600" dirty="0">
                <a:solidFill>
                  <a:schemeClr val="tx2"/>
                </a:solidFill>
              </a:rPr>
              <a:t> and existing customer tree maps, we can tell that the blue card with customers income &lt; $40k has a high utilization rate. However, there is a significant difference between the utilization rate of the existing customers </a:t>
            </a:r>
            <a:r>
              <a:rPr lang="en-US" sz="1600" b="1" dirty="0">
                <a:solidFill>
                  <a:schemeClr val="tx2"/>
                </a:solidFill>
              </a:rPr>
              <a:t>(0.42) </a:t>
            </a:r>
            <a:r>
              <a:rPr lang="en-US" sz="1600" dirty="0">
                <a:solidFill>
                  <a:schemeClr val="tx2"/>
                </a:solidFill>
              </a:rPr>
              <a:t>and the </a:t>
            </a:r>
            <a:r>
              <a:rPr lang="en-US" sz="1600" dirty="0" err="1">
                <a:solidFill>
                  <a:schemeClr val="tx2"/>
                </a:solidFill>
              </a:rPr>
              <a:t>attrited</a:t>
            </a:r>
            <a:r>
              <a:rPr lang="en-US" sz="1600" dirty="0">
                <a:solidFill>
                  <a:schemeClr val="tx2"/>
                </a:solidFill>
              </a:rPr>
              <a:t> customers </a:t>
            </a:r>
            <a:r>
              <a:rPr lang="en-US" sz="1600" b="1" dirty="0">
                <a:solidFill>
                  <a:schemeClr val="tx2"/>
                </a:solidFill>
              </a:rPr>
              <a:t>(0.22)</a:t>
            </a:r>
            <a:r>
              <a:rPr lang="en-US" sz="1600" dirty="0">
                <a:solidFill>
                  <a:schemeClr val="tx2"/>
                </a:solidFill>
              </a:rPr>
              <a:t>.</a:t>
            </a:r>
          </a:p>
          <a:p>
            <a:pPr>
              <a:lnSpc>
                <a:spcPct val="100000"/>
              </a:lnSpc>
              <a:buClrTx/>
            </a:pPr>
            <a:endParaRPr lang="en-US" sz="16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  <a:buClrTx/>
            </a:pPr>
            <a:endParaRPr lang="en-US" sz="1600" dirty="0">
              <a:solidFill>
                <a:schemeClr val="tx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FD2459-E423-C220-5EEB-F5DE302C0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691" y="2276871"/>
            <a:ext cx="9934299" cy="449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981809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AnalogousFromDarkSeedLeftStep">
      <a:dk1>
        <a:srgbClr val="000000"/>
      </a:dk1>
      <a:lt1>
        <a:srgbClr val="FFFFFF"/>
      </a:lt1>
      <a:dk2>
        <a:srgbClr val="412E24"/>
      </a:dk2>
      <a:lt2>
        <a:srgbClr val="E8E2E8"/>
      </a:lt2>
      <a:accent1>
        <a:srgbClr val="47B547"/>
      </a:accent1>
      <a:accent2>
        <a:srgbClr val="6CB13B"/>
      </a:accent2>
      <a:accent3>
        <a:srgbClr val="98A942"/>
      </a:accent3>
      <a:accent4>
        <a:srgbClr val="B1933B"/>
      </a:accent4>
      <a:accent5>
        <a:srgbClr val="C3744D"/>
      </a:accent5>
      <a:accent6>
        <a:srgbClr val="B13B45"/>
      </a:accent6>
      <a:hlink>
        <a:srgbClr val="AF743A"/>
      </a:hlink>
      <a:folHlink>
        <a:srgbClr val="7F7F7F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635</Words>
  <Application>Microsoft Office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Avenir Next LT Pro</vt:lpstr>
      <vt:lpstr>Posterama</vt:lpstr>
      <vt:lpstr>Wingdings</vt:lpstr>
      <vt:lpstr>SineVTI</vt:lpstr>
      <vt:lpstr>VI Capstone Project</vt:lpstr>
      <vt:lpstr>Problem Statement</vt:lpstr>
      <vt:lpstr>Benefits of the Data Charts</vt:lpstr>
      <vt:lpstr>Dataset  </vt:lpstr>
      <vt:lpstr>Tableau – Live version available here</vt:lpstr>
      <vt:lpstr>Data/Charts Explanation</vt:lpstr>
      <vt:lpstr>Data/Charts Explanation</vt:lpstr>
      <vt:lpstr>Data/Charts Explanation</vt:lpstr>
      <vt:lpstr>Data/Charts Explanation</vt:lpstr>
      <vt:lpstr>Possible conclusions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 Capstone Project</dc:title>
  <dc:creator>Nigel</dc:creator>
  <cp:lastModifiedBy>Nigel</cp:lastModifiedBy>
  <cp:revision>1</cp:revision>
  <dcterms:created xsi:type="dcterms:W3CDTF">2022-12-12T10:55:13Z</dcterms:created>
  <dcterms:modified xsi:type="dcterms:W3CDTF">2022-12-12T13:48:32Z</dcterms:modified>
</cp:coreProperties>
</file>