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" userId="e68f2f0fc87611da" providerId="LiveId" clId="{DAFE85E8-71DF-477B-8127-8AE5484EE9E9}"/>
    <pc:docChg chg="undo custSel modSld">
      <pc:chgData name="Nigel" userId="e68f2f0fc87611da" providerId="LiveId" clId="{DAFE85E8-71DF-477B-8127-8AE5484EE9E9}" dt="2022-12-15T13:21:20.667" v="769" actId="20577"/>
      <pc:docMkLst>
        <pc:docMk/>
      </pc:docMkLst>
      <pc:sldChg chg="modSp mod">
        <pc:chgData name="Nigel" userId="e68f2f0fc87611da" providerId="LiveId" clId="{DAFE85E8-71DF-477B-8127-8AE5484EE9E9}" dt="2022-12-12T13:32:33.735" v="28" actId="20577"/>
        <pc:sldMkLst>
          <pc:docMk/>
          <pc:sldMk cId="2288785522" sldId="257"/>
        </pc:sldMkLst>
        <pc:spChg chg="mod">
          <ac:chgData name="Nigel" userId="e68f2f0fc87611da" providerId="LiveId" clId="{DAFE85E8-71DF-477B-8127-8AE5484EE9E9}" dt="2022-12-12T13:32:33.735" v="28" actId="20577"/>
          <ac:spMkLst>
            <pc:docMk/>
            <pc:sldMk cId="2288785522" sldId="257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5T13:21:20.667" v="769" actId="20577"/>
        <pc:sldMkLst>
          <pc:docMk/>
          <pc:sldMk cId="3077830719" sldId="260"/>
        </pc:sldMkLst>
        <pc:spChg chg="mod">
          <ac:chgData name="Nigel" userId="e68f2f0fc87611da" providerId="LiveId" clId="{DAFE85E8-71DF-477B-8127-8AE5484EE9E9}" dt="2022-12-15T13:21:20.667" v="769" actId="20577"/>
          <ac:spMkLst>
            <pc:docMk/>
            <pc:sldMk cId="3077830719" sldId="260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6:08.951" v="723" actId="12"/>
        <pc:sldMkLst>
          <pc:docMk/>
          <pc:sldMk cId="2451129011" sldId="261"/>
        </pc:sldMkLst>
        <pc:spChg chg="mod">
          <ac:chgData name="Nigel" userId="e68f2f0fc87611da" providerId="LiveId" clId="{DAFE85E8-71DF-477B-8127-8AE5484EE9E9}" dt="2022-12-12T13:46:08.951" v="723" actId="12"/>
          <ac:spMkLst>
            <pc:docMk/>
            <pc:sldMk cId="2451129011" sldId="261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6:57.521" v="749" actId="20577"/>
        <pc:sldMkLst>
          <pc:docMk/>
          <pc:sldMk cId="3834396971" sldId="262"/>
        </pc:sldMkLst>
        <pc:spChg chg="mod">
          <ac:chgData name="Nigel" userId="e68f2f0fc87611da" providerId="LiveId" clId="{DAFE85E8-71DF-477B-8127-8AE5484EE9E9}" dt="2022-12-12T13:06:23.529" v="1" actId="14100"/>
          <ac:spMkLst>
            <pc:docMk/>
            <pc:sldMk cId="3834396971" sldId="262"/>
            <ac:spMk id="2" creationId="{D6629827-5575-F465-2B0A-655F1B014C11}"/>
          </ac:spMkLst>
        </pc:spChg>
        <pc:spChg chg="mod">
          <ac:chgData name="Nigel" userId="e68f2f0fc87611da" providerId="LiveId" clId="{DAFE85E8-71DF-477B-8127-8AE5484EE9E9}" dt="2022-12-12T13:46:57.521" v="749" actId="20577"/>
          <ac:spMkLst>
            <pc:docMk/>
            <pc:sldMk cId="3834396971" sldId="262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5:55.985" v="721" actId="12"/>
        <pc:sldMkLst>
          <pc:docMk/>
          <pc:sldMk cId="2307257161" sldId="263"/>
        </pc:sldMkLst>
        <pc:spChg chg="mod">
          <ac:chgData name="Nigel" userId="e68f2f0fc87611da" providerId="LiveId" clId="{DAFE85E8-71DF-477B-8127-8AE5484EE9E9}" dt="2022-12-12T13:06:20.228" v="0" actId="14100"/>
          <ac:spMkLst>
            <pc:docMk/>
            <pc:sldMk cId="2307257161" sldId="263"/>
            <ac:spMk id="2" creationId="{D6629827-5575-F465-2B0A-655F1B014C11}"/>
          </ac:spMkLst>
        </pc:spChg>
        <pc:spChg chg="mod">
          <ac:chgData name="Nigel" userId="e68f2f0fc87611da" providerId="LiveId" clId="{DAFE85E8-71DF-477B-8127-8AE5484EE9E9}" dt="2022-12-12T13:45:55.985" v="721" actId="12"/>
          <ac:spMkLst>
            <pc:docMk/>
            <pc:sldMk cId="2307257161" sldId="263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5:00.339" v="717" actId="12"/>
        <pc:sldMkLst>
          <pc:docMk/>
          <pc:sldMk cId="2208981809" sldId="264"/>
        </pc:sldMkLst>
        <pc:spChg chg="mod">
          <ac:chgData name="Nigel" userId="e68f2f0fc87611da" providerId="LiveId" clId="{DAFE85E8-71DF-477B-8127-8AE5484EE9E9}" dt="2022-12-12T13:45:00.339" v="717" actId="12"/>
          <ac:spMkLst>
            <pc:docMk/>
            <pc:sldMk cId="2208981809" sldId="264"/>
            <ac:spMk id="5" creationId="{27EA97FA-B5CF-70C2-4BAC-84CF91ED809E}"/>
          </ac:spMkLst>
        </pc:spChg>
        <pc:picChg chg="mod">
          <ac:chgData name="Nigel" userId="e68f2f0fc87611da" providerId="LiveId" clId="{DAFE85E8-71DF-477B-8127-8AE5484EE9E9}" dt="2022-12-12T13:42:27.523" v="697" actId="1076"/>
          <ac:picMkLst>
            <pc:docMk/>
            <pc:sldMk cId="2208981809" sldId="264"/>
            <ac:picMk id="4" creationId="{6EFD2459-E423-C220-5EEB-F5DE302C0F34}"/>
          </ac:picMkLst>
        </pc:picChg>
      </pc:sldChg>
      <pc:sldChg chg="modSp mod">
        <pc:chgData name="Nigel" userId="e68f2f0fc87611da" providerId="LiveId" clId="{DAFE85E8-71DF-477B-8127-8AE5484EE9E9}" dt="2022-12-12T13:48:29.648" v="763" actId="1076"/>
        <pc:sldMkLst>
          <pc:docMk/>
          <pc:sldMk cId="1645349930" sldId="265"/>
        </pc:sldMkLst>
        <pc:spChg chg="mod">
          <ac:chgData name="Nigel" userId="e68f2f0fc87611da" providerId="LiveId" clId="{DAFE85E8-71DF-477B-8127-8AE5484EE9E9}" dt="2022-12-12T13:48:29.648" v="763" actId="1076"/>
          <ac:spMkLst>
            <pc:docMk/>
            <pc:sldMk cId="1645349930" sldId="265"/>
            <ac:spMk id="5" creationId="{27EA97FA-B5CF-70C2-4BAC-84CF91ED809E}"/>
          </ac:spMkLst>
        </pc:spChg>
      </pc:sldChg>
    </pc:docChg>
  </pc:docChgLst>
  <pc:docChgLst>
    <pc:chgData name="Nigel" userId="e68f2f0fc87611da" providerId="LiveId" clId="{9B55460F-184A-4C8E-A97C-36F0392AA843}"/>
    <pc:docChg chg="undo custSel addSld delSld modSld sldOrd">
      <pc:chgData name="Nigel" userId="e68f2f0fc87611da" providerId="LiveId" clId="{9B55460F-184A-4C8E-A97C-36F0392AA843}" dt="2023-01-19T14:24:17.486" v="411" actId="20577"/>
      <pc:docMkLst>
        <pc:docMk/>
      </pc:docMkLst>
      <pc:sldChg chg="addSp delSp modSp add mod ord">
        <pc:chgData name="Nigel" userId="e68f2f0fc87611da" providerId="LiveId" clId="{9B55460F-184A-4C8E-A97C-36F0392AA843}" dt="2023-01-19T14:24:17.486" v="411" actId="20577"/>
        <pc:sldMkLst>
          <pc:docMk/>
          <pc:sldMk cId="2775968204" sldId="267"/>
        </pc:sldMkLst>
        <pc:spChg chg="mod">
          <ac:chgData name="Nigel" userId="e68f2f0fc87611da" providerId="LiveId" clId="{9B55460F-184A-4C8E-A97C-36F0392AA843}" dt="2023-01-19T14:11:18.229" v="235" actId="1076"/>
          <ac:spMkLst>
            <pc:docMk/>
            <pc:sldMk cId="2775968204" sldId="267"/>
            <ac:spMk id="2" creationId="{D6629827-5575-F465-2B0A-655F1B014C11}"/>
          </ac:spMkLst>
        </pc:spChg>
        <pc:spChg chg="add del mod">
          <ac:chgData name="Nigel" userId="e68f2f0fc87611da" providerId="LiveId" clId="{9B55460F-184A-4C8E-A97C-36F0392AA843}" dt="2023-01-19T14:24:17.486" v="411" actId="20577"/>
          <ac:spMkLst>
            <pc:docMk/>
            <pc:sldMk cId="2775968204" sldId="267"/>
            <ac:spMk id="5" creationId="{27EA97FA-B5CF-70C2-4BAC-84CF91ED809E}"/>
          </ac:spMkLst>
        </pc:spChg>
        <pc:picChg chg="add mod">
          <ac:chgData name="Nigel" userId="e68f2f0fc87611da" providerId="LiveId" clId="{9B55460F-184A-4C8E-A97C-36F0392AA843}" dt="2023-01-19T14:15:00.236" v="240" actId="1076"/>
          <ac:picMkLst>
            <pc:docMk/>
            <pc:sldMk cId="2775968204" sldId="267"/>
            <ac:picMk id="4" creationId="{27A022EA-3B0B-99CD-F667-9D3E626EBC73}"/>
          </ac:picMkLst>
        </pc:picChg>
        <pc:picChg chg="del">
          <ac:chgData name="Nigel" userId="e68f2f0fc87611da" providerId="LiveId" clId="{9B55460F-184A-4C8E-A97C-36F0392AA843}" dt="2023-01-19T14:09:18.389" v="25" actId="478"/>
          <ac:picMkLst>
            <pc:docMk/>
            <pc:sldMk cId="2775968204" sldId="267"/>
            <ac:picMk id="9" creationId="{C934B06B-89E4-7B2F-557C-059C66F98E8A}"/>
          </ac:picMkLst>
        </pc:picChg>
      </pc:sldChg>
      <pc:sldChg chg="new del">
        <pc:chgData name="Nigel" userId="e68f2f0fc87611da" providerId="LiveId" clId="{9B55460F-184A-4C8E-A97C-36F0392AA843}" dt="2023-01-19T14:08:36.782" v="1" actId="47"/>
        <pc:sldMkLst>
          <pc:docMk/>
          <pc:sldMk cId="3010371400" sldId="267"/>
        </pc:sldMkLst>
      </pc:sldChg>
      <pc:sldChg chg="modSp add mod">
        <pc:chgData name="Nigel" userId="e68f2f0fc87611da" providerId="LiveId" clId="{9B55460F-184A-4C8E-A97C-36F0392AA843}" dt="2023-01-19T14:09:14.053" v="24" actId="20577"/>
        <pc:sldMkLst>
          <pc:docMk/>
          <pc:sldMk cId="1066276166" sldId="268"/>
        </pc:sldMkLst>
        <pc:spChg chg="mod">
          <ac:chgData name="Nigel" userId="e68f2f0fc87611da" providerId="LiveId" clId="{9B55460F-184A-4C8E-A97C-36F0392AA843}" dt="2023-01-19T14:09:14.053" v="24" actId="20577"/>
          <ac:spMkLst>
            <pc:docMk/>
            <pc:sldMk cId="1066276166" sldId="268"/>
            <ac:spMk id="2" creationId="{D6629827-5575-F465-2B0A-655F1B014C11}"/>
          </ac:spMkLst>
        </pc:spChg>
      </pc:sldChg>
      <pc:sldChg chg="addSp delSp modSp add mod">
        <pc:chgData name="Nigel" userId="e68f2f0fc87611da" providerId="LiveId" clId="{9B55460F-184A-4C8E-A97C-36F0392AA843}" dt="2023-01-19T14:23:46.018" v="404" actId="1076"/>
        <pc:sldMkLst>
          <pc:docMk/>
          <pc:sldMk cId="1205425234" sldId="269"/>
        </pc:sldMkLst>
        <pc:spChg chg="mod">
          <ac:chgData name="Nigel" userId="e68f2f0fc87611da" providerId="LiveId" clId="{9B55460F-184A-4C8E-A97C-36F0392AA843}" dt="2023-01-19T14:23:11.185" v="267" actId="20577"/>
          <ac:spMkLst>
            <pc:docMk/>
            <pc:sldMk cId="1205425234" sldId="269"/>
            <ac:spMk id="2" creationId="{D6629827-5575-F465-2B0A-655F1B014C11}"/>
          </ac:spMkLst>
        </pc:spChg>
        <pc:spChg chg="mod">
          <ac:chgData name="Nigel" userId="e68f2f0fc87611da" providerId="LiveId" clId="{9B55460F-184A-4C8E-A97C-36F0392AA843}" dt="2023-01-19T14:23:42.473" v="403" actId="20577"/>
          <ac:spMkLst>
            <pc:docMk/>
            <pc:sldMk cId="1205425234" sldId="269"/>
            <ac:spMk id="5" creationId="{27EA97FA-B5CF-70C2-4BAC-84CF91ED809E}"/>
          </ac:spMkLst>
        </pc:spChg>
        <pc:picChg chg="del">
          <ac:chgData name="Nigel" userId="e68f2f0fc87611da" providerId="LiveId" clId="{9B55460F-184A-4C8E-A97C-36F0392AA843}" dt="2023-01-19T14:23:00.220" v="242" actId="478"/>
          <ac:picMkLst>
            <pc:docMk/>
            <pc:sldMk cId="1205425234" sldId="269"/>
            <ac:picMk id="4" creationId="{27A022EA-3B0B-99CD-F667-9D3E626EBC73}"/>
          </ac:picMkLst>
        </pc:picChg>
        <pc:picChg chg="add mod">
          <ac:chgData name="Nigel" userId="e68f2f0fc87611da" providerId="LiveId" clId="{9B55460F-184A-4C8E-A97C-36F0392AA843}" dt="2023-01-19T14:23:46.018" v="404" actId="1076"/>
          <ac:picMkLst>
            <pc:docMk/>
            <pc:sldMk cId="1205425234" sldId="269"/>
            <ac:picMk id="6" creationId="{E0D60ADC-96D2-09B0-97BC-68AC735138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sakshigoyal7/credit-card-custom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VICapstoneProject_16711104415370/CapstoneProject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8586D8-1097-8928-D70A-2E11998C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VI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820F-64E3-B673-1E0E-C4BA06F4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By Nigel</a:t>
            </a: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960F947-F1F9-50CC-7723-7F94B9B07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4" r="1986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919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51" y="121705"/>
            <a:ext cx="11091990" cy="11991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Possible conclusions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96951" y="1537983"/>
            <a:ext cx="1144719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dirty="0">
                <a:solidFill>
                  <a:schemeClr val="tx2">
                    <a:alpha val="80000"/>
                  </a:schemeClr>
                </a:solidFill>
              </a:rPr>
              <a:t>With all the relevant data provided, certain insights can be concluded as follows:</a:t>
            </a:r>
          </a:p>
          <a:p>
            <a:pPr marL="571500" indent="-571500">
              <a:buClrTx/>
              <a:buFont typeface="+mj-lt"/>
              <a:buAutoNum type="romanLcPeriod"/>
            </a:pP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Since a big chunk of cardholders are graduates, a starting point could be to look from the financial situations of a graduate.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What are the financial struggles they face?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How or what services can the bank offer to this group of customers for a higher retainment rate?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>
                  <a:alpha val="80000"/>
                </a:schemeClr>
              </a:solidFill>
            </a:endParaRPr>
          </a:p>
          <a:p>
            <a:pPr marL="571500" indent="-571500">
              <a:buClrTx/>
              <a:buFont typeface="+mj-lt"/>
              <a:buAutoNum type="romanLcPeriod"/>
            </a:pP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A big percentage of the </a:t>
            </a:r>
            <a:r>
              <a:rPr lang="en-US" sz="2000" dirty="0" err="1">
                <a:solidFill>
                  <a:schemeClr val="tx2">
                    <a:alpha val="80000"/>
                  </a:schemeClr>
                </a:solidFill>
              </a:rPr>
              <a:t>attrited</a:t>
            </a: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 customers have a low transaction amount, even though they are in the platinum category. Possible problems could be: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Are the offers/services provided at the highest category (Platinum) not attractive enough?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Are more customers dropping off after facing a similar situation?</a:t>
            </a:r>
          </a:p>
          <a:p>
            <a:endParaRPr lang="en-US" sz="2400" b="1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4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44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7" name="Rectangle 5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1" name="Freeform: Shape 55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5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8" name="Group 55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9" name="Straight Connector 55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5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5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6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6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6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7"/>
            <a:ext cx="6157866" cy="498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537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44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7" name="Rectangle 5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1" name="Freeform: Shape 55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5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8" name="Group 55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9" name="Straight Connector 55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5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5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6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6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6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797" y="2655035"/>
            <a:ext cx="3989286" cy="1142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6627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00" y="73885"/>
            <a:ext cx="3568768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Visualizing using Excel – Pivot Table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4377824" y="799657"/>
            <a:ext cx="6315018" cy="74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Advantages: Ability to view the specific numbers in detail.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022EA-3B0B-99CD-F667-9D3E626E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00" y="1936354"/>
            <a:ext cx="9030749" cy="45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00" y="73885"/>
            <a:ext cx="3568768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Visualizing using MySQL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4377824" y="799657"/>
            <a:ext cx="6315018" cy="74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Advantages: Ability to pull out and sort data simultaneously within a single query.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60ADC-96D2-09B0-97BC-68AC7351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8" y="1819675"/>
            <a:ext cx="7881132" cy="43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99931"/>
            <a:ext cx="11091990" cy="1571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 number of customers terminating their credit card services are on the rise.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 bank wants to know the profile of these people, such as their education, marital status, income category &amp; transaction amounts etc.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Ultimately, the bank wants to predict the people who are about to terminate their credit card services and implement a new retainment strategy using that data.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99931"/>
            <a:ext cx="11091990" cy="1571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Benefits of the Data Charts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With the provided charts and graphs, we can visualize clearly the summary of the bank’s credit card services, as well as the profiles of the customers.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These charts can provide the bank with a clearer indicator of customers that are about to leave the services; or have a higher chance of doing so.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2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Dataset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BBA4F-B47B-E4B2-27C3-01B9F95D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04" y="718072"/>
            <a:ext cx="8345065" cy="1438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906D6-458C-CC4F-90B8-E5B9FDBC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57" y="2269311"/>
            <a:ext cx="8326012" cy="1467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583EED-AB75-2B3F-DBE8-DFE7B393E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46" y="3997799"/>
            <a:ext cx="8316486" cy="1238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179759-F794-BB0F-A087-470629788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040" y="5376476"/>
            <a:ext cx="8249801" cy="1190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749663-6AE0-4EDF-2539-5714F17F2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006" y="5386302"/>
            <a:ext cx="1667108" cy="1171739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91538363-652B-6E7F-03DB-8E7A74EB316D}"/>
              </a:ext>
            </a:extLst>
          </p:cNvPr>
          <p:cNvSpPr txBox="1">
            <a:spLocks/>
          </p:cNvSpPr>
          <p:nvPr/>
        </p:nvSpPr>
        <p:spPr>
          <a:xfrm>
            <a:off x="268244" y="1534369"/>
            <a:ext cx="2821684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alpha val="80000"/>
                  </a:schemeClr>
                </a:solidFill>
              </a:rPr>
              <a:t>The data used in this project was taken from Kaggle:</a:t>
            </a:r>
          </a:p>
          <a:p>
            <a:r>
              <a:rPr lang="en-US" sz="1600" dirty="0">
                <a:solidFill>
                  <a:schemeClr val="tx2">
                    <a:alpha val="80000"/>
                  </a:schemeClr>
                </a:solidFill>
                <a:hlinkClick r:id="rId7"/>
              </a:rPr>
              <a:t>https://www.kaggle.com/datasets/sakshigoyal7/credit-card-customers</a:t>
            </a:r>
            <a:endParaRPr lang="en-US" sz="1600" dirty="0">
              <a:solidFill>
                <a:schemeClr val="tx2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312982"/>
            <a:ext cx="11091990" cy="1098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Tableau – Live version available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  <a:hlinkClick r:id="rId2"/>
              </a:rPr>
              <a:t>https://public.tableau.com/views/VICapstoneProject_16711104415370/CapstoneProject?:language=en-US&amp;publish=yes&amp;:display_count=n&amp;:origin=viz_share</a:t>
            </a:r>
            <a:r>
              <a:rPr lang="en-US" sz="2600">
                <a:solidFill>
                  <a:schemeClr val="tx2">
                    <a:alpha val="80000"/>
                  </a:schemeClr>
                </a:solidFill>
                <a:hlinkClick r:id="rId2"/>
              </a:rPr>
              <a:t>_link</a:t>
            </a:r>
            <a:endParaRPr lang="en-US" sz="260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92" y="265100"/>
            <a:ext cx="495299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97992" y="2801025"/>
            <a:ext cx="5370470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In the first slide, we have the bank’s profile as well as customer’s credit card categories.</a:t>
            </a:r>
          </a:p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From the charts, we can tell that the attrition rate is approximately 16%.</a:t>
            </a:r>
          </a:p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We can also tell that a majority of the card holders are under the “Blue” Card Category.</a:t>
            </a:r>
          </a:p>
          <a:p>
            <a:pPr>
              <a:buClrTx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F3B098C0-1278-9082-6752-75001D196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8" r="36751"/>
          <a:stretch/>
        </p:blipFill>
        <p:spPr>
          <a:xfrm>
            <a:off x="6350428" y="385476"/>
            <a:ext cx="5269041" cy="6129093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62A95-07E3-B825-B6C3-40FF9F3D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52" y="745606"/>
            <a:ext cx="1476581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3A736-06E9-730D-3BE1-6440CB72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095" y="3643123"/>
            <a:ext cx="144800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2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3" name="Rectangle 30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4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: Shape 31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49" y="380321"/>
            <a:ext cx="3565692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837838" y="762114"/>
            <a:ext cx="7354722" cy="209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The first part of the next slide shows the customers’ attrition rate according to their education level. From here, we can tell that a big portion of card holders fall under the “Graduate” category. We can also see that this category has the </a:t>
            </a:r>
            <a:r>
              <a:rPr lang="en-US" sz="1600" b="1" dirty="0">
                <a:solidFill>
                  <a:schemeClr val="tx2"/>
                </a:solidFill>
              </a:rPr>
              <a:t>highest attrition rate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second chart, we can see the customers credit limit, revolving balance as well as the </a:t>
            </a:r>
            <a:r>
              <a:rPr lang="en-US" sz="1800" dirty="0">
                <a:solidFill>
                  <a:schemeClr val="tx2"/>
                </a:solidFill>
              </a:rPr>
              <a:t>transaction</a:t>
            </a:r>
            <a:r>
              <a:rPr lang="en-US" sz="1600" dirty="0">
                <a:solidFill>
                  <a:schemeClr val="tx2"/>
                </a:solidFill>
              </a:rPr>
              <a:t> amounts. By average, the </a:t>
            </a:r>
            <a:r>
              <a:rPr lang="en-US" sz="1600" b="1" dirty="0" err="1">
                <a:solidFill>
                  <a:schemeClr val="tx2"/>
                </a:solidFill>
              </a:rPr>
              <a:t>attrited</a:t>
            </a:r>
            <a:r>
              <a:rPr lang="en-US" sz="1600" b="1" dirty="0">
                <a:solidFill>
                  <a:schemeClr val="tx2"/>
                </a:solidFill>
              </a:rPr>
              <a:t> customers has a lower credit limit, lower total revolving balance &amp; lower total transacted amount.</a:t>
            </a: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CEAA8-3526-11FB-19FA-A10F6E3E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"/>
          <a:stretch/>
        </p:blipFill>
        <p:spPr>
          <a:xfrm>
            <a:off x="632148" y="2581999"/>
            <a:ext cx="11126443" cy="39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87" y="223535"/>
            <a:ext cx="3568768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4238332" y="656969"/>
            <a:ext cx="6826747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third slide, we can see the customers’ transaction amounts based on their profiles, such as gender, marital status, education etc. in a tree map.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From here, we can see that many of the top transaction amounts consist of existing customers and rarely the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customers (since it does not show up in the top few attrition flag filter).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4B06B-89E4-7B2F-557C-059C66F9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86" y="2238970"/>
            <a:ext cx="10195374" cy="4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27" y="356707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709783" y="519260"/>
            <a:ext cx="7070069" cy="179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last slide, the heatmap shows the utilization rates of the customers according to the card &amp; income categories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From both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and existing customer tree maps, we can tell that the blue card with customers income &lt; $40k has a high utilization rate. However, there is a significant difference between the utilization rate of the existing customers </a:t>
            </a:r>
            <a:r>
              <a:rPr lang="en-US" sz="1600" b="1" dirty="0">
                <a:solidFill>
                  <a:schemeClr val="tx2"/>
                </a:solidFill>
              </a:rPr>
              <a:t>(0.42) </a:t>
            </a:r>
            <a:r>
              <a:rPr lang="en-US" sz="1600" dirty="0">
                <a:solidFill>
                  <a:schemeClr val="tx2"/>
                </a:solidFill>
              </a:rPr>
              <a:t>and the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customers </a:t>
            </a:r>
            <a:r>
              <a:rPr lang="en-US" sz="1600" b="1" dirty="0">
                <a:solidFill>
                  <a:schemeClr val="tx2"/>
                </a:solidFill>
              </a:rPr>
              <a:t>(0.22)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D2459-E423-C220-5EEB-F5DE302C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1" y="2276871"/>
            <a:ext cx="9934299" cy="44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180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681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Posterama</vt:lpstr>
      <vt:lpstr>Wingdings</vt:lpstr>
      <vt:lpstr>SineVTI</vt:lpstr>
      <vt:lpstr>VI Capstone Project</vt:lpstr>
      <vt:lpstr>Problem Statement</vt:lpstr>
      <vt:lpstr>Benefits of the Data Charts</vt:lpstr>
      <vt:lpstr>Dataset  </vt:lpstr>
      <vt:lpstr>Tableau – Live version available here</vt:lpstr>
      <vt:lpstr>Data/Charts Explanation</vt:lpstr>
      <vt:lpstr>Data/Charts Explanation</vt:lpstr>
      <vt:lpstr>Data/Charts Explanation</vt:lpstr>
      <vt:lpstr>Data/Charts Explanation</vt:lpstr>
      <vt:lpstr>Possible conclusions</vt:lpstr>
      <vt:lpstr>THANK YOU</vt:lpstr>
      <vt:lpstr>Appendix</vt:lpstr>
      <vt:lpstr>Visualizing using Excel – Pivot Table</vt:lpstr>
      <vt:lpstr>Visualizing using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Capstone Project</dc:title>
  <dc:creator>Nigel</dc:creator>
  <cp:lastModifiedBy>Nigel</cp:lastModifiedBy>
  <cp:revision>1</cp:revision>
  <dcterms:created xsi:type="dcterms:W3CDTF">2022-12-12T10:55:13Z</dcterms:created>
  <dcterms:modified xsi:type="dcterms:W3CDTF">2023-01-19T14:24:23Z</dcterms:modified>
</cp:coreProperties>
</file>