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E85E8-71DF-477B-8127-8AE5484EE9E9}" v="1" dt="2022-12-15T13:21:20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el" userId="e68f2f0fc87611da" providerId="LiveId" clId="{DAFE85E8-71DF-477B-8127-8AE5484EE9E9}"/>
    <pc:docChg chg="undo custSel modSld">
      <pc:chgData name="Nigel" userId="e68f2f0fc87611da" providerId="LiveId" clId="{DAFE85E8-71DF-477B-8127-8AE5484EE9E9}" dt="2022-12-15T13:21:20.667" v="769" actId="20577"/>
      <pc:docMkLst>
        <pc:docMk/>
      </pc:docMkLst>
      <pc:sldChg chg="modSp mod">
        <pc:chgData name="Nigel" userId="e68f2f0fc87611da" providerId="LiveId" clId="{DAFE85E8-71DF-477B-8127-8AE5484EE9E9}" dt="2022-12-12T13:32:33.735" v="28" actId="20577"/>
        <pc:sldMkLst>
          <pc:docMk/>
          <pc:sldMk cId="2288785522" sldId="257"/>
        </pc:sldMkLst>
        <pc:spChg chg="mod">
          <ac:chgData name="Nigel" userId="e68f2f0fc87611da" providerId="LiveId" clId="{DAFE85E8-71DF-477B-8127-8AE5484EE9E9}" dt="2022-12-12T13:32:33.735" v="28" actId="20577"/>
          <ac:spMkLst>
            <pc:docMk/>
            <pc:sldMk cId="2288785522" sldId="257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5T13:21:20.667" v="769" actId="20577"/>
        <pc:sldMkLst>
          <pc:docMk/>
          <pc:sldMk cId="3077830719" sldId="260"/>
        </pc:sldMkLst>
        <pc:spChg chg="mod">
          <ac:chgData name="Nigel" userId="e68f2f0fc87611da" providerId="LiveId" clId="{DAFE85E8-71DF-477B-8127-8AE5484EE9E9}" dt="2022-12-15T13:21:20.667" v="769" actId="20577"/>
          <ac:spMkLst>
            <pc:docMk/>
            <pc:sldMk cId="3077830719" sldId="260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6:08.951" v="723" actId="12"/>
        <pc:sldMkLst>
          <pc:docMk/>
          <pc:sldMk cId="2451129011" sldId="261"/>
        </pc:sldMkLst>
        <pc:spChg chg="mod">
          <ac:chgData name="Nigel" userId="e68f2f0fc87611da" providerId="LiveId" clId="{DAFE85E8-71DF-477B-8127-8AE5484EE9E9}" dt="2022-12-12T13:46:08.951" v="723" actId="12"/>
          <ac:spMkLst>
            <pc:docMk/>
            <pc:sldMk cId="2451129011" sldId="261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6:57.521" v="749" actId="20577"/>
        <pc:sldMkLst>
          <pc:docMk/>
          <pc:sldMk cId="3834396971" sldId="262"/>
        </pc:sldMkLst>
        <pc:spChg chg="mod">
          <ac:chgData name="Nigel" userId="e68f2f0fc87611da" providerId="LiveId" clId="{DAFE85E8-71DF-477B-8127-8AE5484EE9E9}" dt="2022-12-12T13:06:23.529" v="1" actId="14100"/>
          <ac:spMkLst>
            <pc:docMk/>
            <pc:sldMk cId="3834396971" sldId="262"/>
            <ac:spMk id="2" creationId="{D6629827-5575-F465-2B0A-655F1B014C11}"/>
          </ac:spMkLst>
        </pc:spChg>
        <pc:spChg chg="mod">
          <ac:chgData name="Nigel" userId="e68f2f0fc87611da" providerId="LiveId" clId="{DAFE85E8-71DF-477B-8127-8AE5484EE9E9}" dt="2022-12-12T13:46:57.521" v="749" actId="20577"/>
          <ac:spMkLst>
            <pc:docMk/>
            <pc:sldMk cId="3834396971" sldId="262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5:55.985" v="721" actId="12"/>
        <pc:sldMkLst>
          <pc:docMk/>
          <pc:sldMk cId="2307257161" sldId="263"/>
        </pc:sldMkLst>
        <pc:spChg chg="mod">
          <ac:chgData name="Nigel" userId="e68f2f0fc87611da" providerId="LiveId" clId="{DAFE85E8-71DF-477B-8127-8AE5484EE9E9}" dt="2022-12-12T13:06:20.228" v="0" actId="14100"/>
          <ac:spMkLst>
            <pc:docMk/>
            <pc:sldMk cId="2307257161" sldId="263"/>
            <ac:spMk id="2" creationId="{D6629827-5575-F465-2B0A-655F1B014C11}"/>
          </ac:spMkLst>
        </pc:spChg>
        <pc:spChg chg="mod">
          <ac:chgData name="Nigel" userId="e68f2f0fc87611da" providerId="LiveId" clId="{DAFE85E8-71DF-477B-8127-8AE5484EE9E9}" dt="2022-12-12T13:45:55.985" v="721" actId="12"/>
          <ac:spMkLst>
            <pc:docMk/>
            <pc:sldMk cId="2307257161" sldId="263"/>
            <ac:spMk id="5" creationId="{27EA97FA-B5CF-70C2-4BAC-84CF91ED809E}"/>
          </ac:spMkLst>
        </pc:spChg>
      </pc:sldChg>
      <pc:sldChg chg="modSp mod">
        <pc:chgData name="Nigel" userId="e68f2f0fc87611da" providerId="LiveId" clId="{DAFE85E8-71DF-477B-8127-8AE5484EE9E9}" dt="2022-12-12T13:45:00.339" v="717" actId="12"/>
        <pc:sldMkLst>
          <pc:docMk/>
          <pc:sldMk cId="2208981809" sldId="264"/>
        </pc:sldMkLst>
        <pc:spChg chg="mod">
          <ac:chgData name="Nigel" userId="e68f2f0fc87611da" providerId="LiveId" clId="{DAFE85E8-71DF-477B-8127-8AE5484EE9E9}" dt="2022-12-12T13:45:00.339" v="717" actId="12"/>
          <ac:spMkLst>
            <pc:docMk/>
            <pc:sldMk cId="2208981809" sldId="264"/>
            <ac:spMk id="5" creationId="{27EA97FA-B5CF-70C2-4BAC-84CF91ED809E}"/>
          </ac:spMkLst>
        </pc:spChg>
        <pc:picChg chg="mod">
          <ac:chgData name="Nigel" userId="e68f2f0fc87611da" providerId="LiveId" clId="{DAFE85E8-71DF-477B-8127-8AE5484EE9E9}" dt="2022-12-12T13:42:27.523" v="697" actId="1076"/>
          <ac:picMkLst>
            <pc:docMk/>
            <pc:sldMk cId="2208981809" sldId="264"/>
            <ac:picMk id="4" creationId="{6EFD2459-E423-C220-5EEB-F5DE302C0F34}"/>
          </ac:picMkLst>
        </pc:picChg>
      </pc:sldChg>
      <pc:sldChg chg="modSp mod">
        <pc:chgData name="Nigel" userId="e68f2f0fc87611da" providerId="LiveId" clId="{DAFE85E8-71DF-477B-8127-8AE5484EE9E9}" dt="2022-12-12T13:48:29.648" v="763" actId="1076"/>
        <pc:sldMkLst>
          <pc:docMk/>
          <pc:sldMk cId="1645349930" sldId="265"/>
        </pc:sldMkLst>
        <pc:spChg chg="mod">
          <ac:chgData name="Nigel" userId="e68f2f0fc87611da" providerId="LiveId" clId="{DAFE85E8-71DF-477B-8127-8AE5484EE9E9}" dt="2022-12-12T13:48:29.648" v="763" actId="1076"/>
          <ac:spMkLst>
            <pc:docMk/>
            <pc:sldMk cId="1645349930" sldId="265"/>
            <ac:spMk id="5" creationId="{27EA97FA-B5CF-70C2-4BAC-84CF91ED80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5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sakshigoyal7/credit-card-custom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CapstoneProject_16711104415370/CapstoneProject?:language=en-US&amp;publish=yes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8586D8-1097-8928-D70A-2E11998C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VI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B820F-64E3-B673-1E0E-C4BA06F45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By Nigel</a:t>
            </a: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9960F947-F1F9-50CC-7723-7F94B9B0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04" r="19869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919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51" y="121705"/>
            <a:ext cx="11091990" cy="1199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Possible conclusions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96951" y="1537983"/>
            <a:ext cx="1144719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2400" dirty="0">
                <a:solidFill>
                  <a:schemeClr val="tx2">
                    <a:alpha val="80000"/>
                  </a:schemeClr>
                </a:solidFill>
              </a:rPr>
              <a:t>With all the relevant data provided, certain insights can be concluded as follows:</a:t>
            </a:r>
          </a:p>
          <a:p>
            <a:pPr marL="571500" indent="-571500">
              <a:buClrTx/>
              <a:buFont typeface="+mj-lt"/>
              <a:buAutoNum type="romanLcPeriod"/>
            </a:pP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Since a big chunk of cardholders are graduates, a starting point could be to look from the financial situations of a graduate.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What are the financial struggles they face?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How or what services can the bank offer to this group of customers for a higher retainment rate?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>
                  <a:alpha val="80000"/>
                </a:schemeClr>
              </a:solidFill>
            </a:endParaRPr>
          </a:p>
          <a:p>
            <a:pPr marL="571500" indent="-571500">
              <a:buClrTx/>
              <a:buFont typeface="+mj-lt"/>
              <a:buAutoNum type="romanLcPeriod"/>
            </a:pP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A big percentage of the </a:t>
            </a:r>
            <a:r>
              <a:rPr lang="en-US" sz="2000" dirty="0" err="1">
                <a:solidFill>
                  <a:schemeClr val="tx2">
                    <a:alpha val="80000"/>
                  </a:schemeClr>
                </a:solidFill>
              </a:rPr>
              <a:t>attrited</a:t>
            </a:r>
            <a:r>
              <a:rPr lang="en-US" sz="2000" dirty="0">
                <a:solidFill>
                  <a:schemeClr val="tx2">
                    <a:alpha val="80000"/>
                  </a:schemeClr>
                </a:solidFill>
              </a:rPr>
              <a:t> customers have a low transaction amount, even though they are in the platinum category. Possible problems could be: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Are the offers/services provided at the highest category (Platinum) not attractive enough?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2">
                    <a:alpha val="80000"/>
                  </a:schemeClr>
                </a:solidFill>
              </a:rPr>
              <a:t>Are more customers dropping off after facing a similar situation?</a:t>
            </a:r>
          </a:p>
          <a:p>
            <a:endParaRPr lang="en-US" sz="2400" b="1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4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7" name="Rectangle 5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9E1977A-884A-4AAF-87EA-58A26566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1" name="Freeform: Shape 550">
            <a:extLst>
              <a:ext uri="{FF2B5EF4-FFF2-40B4-BE49-F238E27FC236}">
                <a16:creationId xmlns:a16="http://schemas.microsoft.com/office/drawing/2014/main" id="{FAD45405-D2A4-4FD5-905C-3EC7902D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3" name="Right Triangle 552">
            <a:extLst>
              <a:ext uri="{FF2B5EF4-FFF2-40B4-BE49-F238E27FC236}">
                <a16:creationId xmlns:a16="http://schemas.microsoft.com/office/drawing/2014/main" id="{DC2EB0AE-8020-468E-A6FE-E44AC4366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297161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54">
            <a:extLst>
              <a:ext uri="{FF2B5EF4-FFF2-40B4-BE49-F238E27FC236}">
                <a16:creationId xmlns:a16="http://schemas.microsoft.com/office/drawing/2014/main" id="{85A9662C-1F8F-45C3-99EB-B86256F4B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8" name="Group 556">
            <a:extLst>
              <a:ext uri="{FF2B5EF4-FFF2-40B4-BE49-F238E27FC236}">
                <a16:creationId xmlns:a16="http://schemas.microsoft.com/office/drawing/2014/main" id="{F4328BEE-05E5-4848-B1DA-C64181D20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9" name="Straight Connector 557">
              <a:extLst>
                <a:ext uri="{FF2B5EF4-FFF2-40B4-BE49-F238E27FC236}">
                  <a16:creationId xmlns:a16="http://schemas.microsoft.com/office/drawing/2014/main" id="{52601F1C-9D55-4924-9B09-7C3D8DF3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58">
              <a:extLst>
                <a:ext uri="{FF2B5EF4-FFF2-40B4-BE49-F238E27FC236}">
                  <a16:creationId xmlns:a16="http://schemas.microsoft.com/office/drawing/2014/main" id="{4355D903-BE20-44D4-89F8-A1F0F9AD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59">
              <a:extLst>
                <a:ext uri="{FF2B5EF4-FFF2-40B4-BE49-F238E27FC236}">
                  <a16:creationId xmlns:a16="http://schemas.microsoft.com/office/drawing/2014/main" id="{30650500-3FA1-4028-9231-D51BE4AA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60">
              <a:extLst>
                <a:ext uri="{FF2B5EF4-FFF2-40B4-BE49-F238E27FC236}">
                  <a16:creationId xmlns:a16="http://schemas.microsoft.com/office/drawing/2014/main" id="{A7E7CA03-D7C5-4B24-A6C9-E2CA0DC2C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61">
              <a:extLst>
                <a:ext uri="{FF2B5EF4-FFF2-40B4-BE49-F238E27FC236}">
                  <a16:creationId xmlns:a16="http://schemas.microsoft.com/office/drawing/2014/main" id="{65C6BC46-0811-4155-9373-713C32AB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62">
              <a:extLst>
                <a:ext uri="{FF2B5EF4-FFF2-40B4-BE49-F238E27FC236}">
                  <a16:creationId xmlns:a16="http://schemas.microsoft.com/office/drawing/2014/main" id="{A1EBE19C-F044-4281-8E81-3F337AD13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0CBEA2D-1724-4BA8-AC9D-2EEDAB52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5C651D1C-1CB3-43A7-BB67-3545D33F1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DCCFCA4-773F-45E1-8A93-7B3601C6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EB1C4C6-E1B0-40FB-9458-F9EE8479F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2D22426-5E6B-4173-82D9-58F37024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003445B-43E6-4E2A-8F91-1835E525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874E0787-89E9-49E3-BF7B-6144FC1E7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F78145B-B5A5-4E33-8A04-54A1FFABC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3C130ADD-C530-42BE-AC4B-D6966A541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C6E4DA8-DF07-470C-8BCD-678809AF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2CE831-8230-4A6D-BCDA-55B5B01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489D822-DC7B-4539-9E2D-059D5774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3E32C019-218C-4F56-B193-877CB215B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41E922B-FBB4-4809-B2A6-6941101E6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00F5CA9-BC77-4F70-8401-EC5E823F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68313E0-78F9-4A69-963B-44073DCA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122F9E66-EE5E-46BC-A92B-676BBBF68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019F4CCC-E951-47F4-AC5A-421DD0A12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FE008CE-2B56-4A6A-ABE8-BC890A823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730D8997-12CB-4595-B146-2C1C20A01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EBB6243-C7E8-4CC0-A7D5-008C387D8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753F938B-206C-403E-AC0E-6B7C647D9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812A8332-70C4-4829-9196-DB3AE154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7"/>
            <a:ext cx="6157866" cy="498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53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99931"/>
            <a:ext cx="11091990" cy="157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 number of customers terminating their credit card services are on the rise.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 bank wants to know the profile of these people, such as their education, marital status, income category &amp; transaction amounts etc.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Ultimately, the bank wants to predict the people who are about to terminate their credit card services and implement a new retainment strategy using that data.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99931"/>
            <a:ext cx="11091990" cy="1571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Benefits of the Data Charts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With the provided charts and graphs, we can visualize clearly the summary of the bank’s credit card services, as well as the profiles of the customers.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</a:rPr>
              <a:t>These charts can provide the bank with a clearer indicator of customers that are about to leave the services; or have a higher chance of doing so.</a:t>
            </a: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2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BBA4F-B47B-E4B2-27C3-01B9F95D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04" y="718072"/>
            <a:ext cx="8345065" cy="1438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6906D6-458C-CC4F-90B8-E5B9FDBC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57" y="2269311"/>
            <a:ext cx="8326012" cy="1467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583EED-AB75-2B3F-DBE8-DFE7B393E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46" y="3997799"/>
            <a:ext cx="8316486" cy="1238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79759-F794-BB0F-A087-470629788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040" y="5376476"/>
            <a:ext cx="8249801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49663-6AE0-4EDF-2539-5714F17F2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006" y="5386302"/>
            <a:ext cx="1667108" cy="1171739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91538363-652B-6E7F-03DB-8E7A74EB316D}"/>
              </a:ext>
            </a:extLst>
          </p:cNvPr>
          <p:cNvSpPr txBox="1">
            <a:spLocks/>
          </p:cNvSpPr>
          <p:nvPr/>
        </p:nvSpPr>
        <p:spPr>
          <a:xfrm>
            <a:off x="268244" y="1534369"/>
            <a:ext cx="2821684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alpha val="80000"/>
                  </a:schemeClr>
                </a:solidFill>
              </a:rPr>
              <a:t>The data used in this project was taken from Kaggle:</a:t>
            </a:r>
          </a:p>
          <a:p>
            <a:r>
              <a:rPr lang="en-US" sz="1600" dirty="0">
                <a:solidFill>
                  <a:schemeClr val="tx2">
                    <a:alpha val="80000"/>
                  </a:schemeClr>
                </a:solidFill>
                <a:hlinkClick r:id="rId7"/>
              </a:rPr>
              <a:t>https://www.kaggle.com/datasets/sakshigoyal7/credit-card-customers</a:t>
            </a:r>
            <a:endParaRPr lang="en-US" sz="1600" dirty="0">
              <a:solidFill>
                <a:schemeClr val="tx2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2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4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5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97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8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9" name="Freeform: Shape 2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0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: Shape 2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2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15" y="312982"/>
            <a:ext cx="11091990" cy="10980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Tableau – Live version available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44845" y="1671570"/>
            <a:ext cx="11489882" cy="495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2">
                    <a:alpha val="80000"/>
                  </a:schemeClr>
                </a:solidFill>
                <a:hlinkClick r:id="rId2"/>
              </a:rPr>
              <a:t>https://public.tableau.com/views/VICapstoneProject_16711104415370/CapstoneProject?:language=en-US&amp;publish=yes&amp;:display_count=n&amp;:origin=viz_share</a:t>
            </a:r>
            <a:r>
              <a:rPr lang="en-US" sz="2600">
                <a:solidFill>
                  <a:schemeClr val="tx2">
                    <a:alpha val="80000"/>
                  </a:schemeClr>
                </a:solidFill>
                <a:hlinkClick r:id="rId2"/>
              </a:rPr>
              <a:t>_link</a:t>
            </a:r>
            <a:endParaRPr lang="en-US" sz="2600">
              <a:solidFill>
                <a:schemeClr val="tx2">
                  <a:alpha val="80000"/>
                </a:schemeClr>
              </a:solidFill>
            </a:endParaRPr>
          </a:p>
          <a:p>
            <a:endParaRPr lang="en-US" sz="2600" dirty="0">
              <a:solidFill>
                <a:schemeClr val="tx2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92" y="265100"/>
            <a:ext cx="495299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97992" y="2801025"/>
            <a:ext cx="5370470" cy="3009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In the first slide, we have the bank’s profile as well as customer’s credit card categories.</a:t>
            </a:r>
          </a:p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From the charts, we can tell that the attrition rate is approximately 16%.</a:t>
            </a:r>
          </a:p>
          <a:p>
            <a:pPr>
              <a:buClrTx/>
            </a:pPr>
            <a:r>
              <a:rPr lang="en-US" sz="1800" dirty="0">
                <a:solidFill>
                  <a:schemeClr val="tx2"/>
                </a:solidFill>
              </a:rPr>
              <a:t>We can also tell that a majority of the card holders are under the “Blue” Card Category.</a:t>
            </a:r>
          </a:p>
          <a:p>
            <a:pPr>
              <a:buClrTx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F3B098C0-1278-9082-6752-75001D196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8" r="36751"/>
          <a:stretch/>
        </p:blipFill>
        <p:spPr>
          <a:xfrm>
            <a:off x="6350428" y="385476"/>
            <a:ext cx="5269041" cy="612909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62A95-07E3-B825-B6C3-40FF9F3DD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452" y="745606"/>
            <a:ext cx="1476581" cy="552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3A736-06E9-730D-3BE1-6440CB724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095" y="3643123"/>
            <a:ext cx="144800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2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2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3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4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9" y="380321"/>
            <a:ext cx="3565692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837838" y="762114"/>
            <a:ext cx="7354722" cy="2091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The first part of the next slide shows the customers’ attrition rate according to their education level. From here, we can tell that a big portion of card holders fall under the “Graduate” category. We can also see that this category has the </a:t>
            </a:r>
            <a:r>
              <a:rPr lang="en-US" sz="1600" b="1" dirty="0">
                <a:solidFill>
                  <a:schemeClr val="tx2"/>
                </a:solidFill>
              </a:rPr>
              <a:t>highest attrition rate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second chart, we can see the customers credit limit, revolving balance as well as the </a:t>
            </a:r>
            <a:r>
              <a:rPr lang="en-US" sz="1800" dirty="0">
                <a:solidFill>
                  <a:schemeClr val="tx2"/>
                </a:solidFill>
              </a:rPr>
              <a:t>transaction</a:t>
            </a:r>
            <a:r>
              <a:rPr lang="en-US" sz="1600" dirty="0">
                <a:solidFill>
                  <a:schemeClr val="tx2"/>
                </a:solidFill>
              </a:rPr>
              <a:t> amounts. By average, the </a:t>
            </a:r>
            <a:r>
              <a:rPr lang="en-US" sz="1600" b="1" dirty="0" err="1">
                <a:solidFill>
                  <a:schemeClr val="tx2"/>
                </a:solidFill>
              </a:rPr>
              <a:t>attrited</a:t>
            </a:r>
            <a:r>
              <a:rPr lang="en-US" sz="1600" b="1" dirty="0">
                <a:solidFill>
                  <a:schemeClr val="tx2"/>
                </a:solidFill>
              </a:rPr>
              <a:t> customers has a lower credit limit, lower total revolving balance &amp; lower total transacted amount.</a:t>
            </a: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CEAA8-3526-11FB-19FA-A10F6E3E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5"/>
          <a:stretch/>
        </p:blipFill>
        <p:spPr>
          <a:xfrm>
            <a:off x="632148" y="2581999"/>
            <a:ext cx="11126443" cy="39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87" y="223535"/>
            <a:ext cx="3568768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 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4238332" y="656969"/>
            <a:ext cx="6826747" cy="2010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third slide, we can see the customers’ transaction amounts based on their profiles, such as gender, marital status, education etc. in a tree map.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From here, we can see that many of the top transaction amounts consist of existing customers and rarely the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customers (since it does not show up in the top few attrition flag filter).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4B06B-89E4-7B2F-557C-059C66F9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86" y="2238970"/>
            <a:ext cx="10195374" cy="4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" name="Rectangle 30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1" name="Right Triangle 3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629827-5575-F465-2B0A-655F1B01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27" y="356707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Data/Charts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EA97FA-B5CF-70C2-4BAC-84CF91ED809E}"/>
              </a:ext>
            </a:extLst>
          </p:cNvPr>
          <p:cNvSpPr txBox="1">
            <a:spLocks/>
          </p:cNvSpPr>
          <p:nvPr/>
        </p:nvSpPr>
        <p:spPr>
          <a:xfrm>
            <a:off x="3709783" y="519260"/>
            <a:ext cx="7070069" cy="179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On the last slide, the heatmap shows the utilization rates of the customers according to the card &amp; income categories</a:t>
            </a:r>
          </a:p>
          <a:p>
            <a:pPr>
              <a:lnSpc>
                <a:spcPct val="100000"/>
              </a:lnSpc>
              <a:buClrTx/>
            </a:pPr>
            <a:r>
              <a:rPr lang="en-US" sz="1600" dirty="0">
                <a:solidFill>
                  <a:schemeClr val="tx2"/>
                </a:solidFill>
              </a:rPr>
              <a:t>From both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and existing customer tree maps, we can tell that the blue card with customers income &lt; $40k has a high utilization rate. However, there is a significant difference between the utilization rate of the existing customers </a:t>
            </a:r>
            <a:r>
              <a:rPr lang="en-US" sz="1600" b="1" dirty="0">
                <a:solidFill>
                  <a:schemeClr val="tx2"/>
                </a:solidFill>
              </a:rPr>
              <a:t>(0.42) </a:t>
            </a:r>
            <a:r>
              <a:rPr lang="en-US" sz="1600" dirty="0">
                <a:solidFill>
                  <a:schemeClr val="tx2"/>
                </a:solidFill>
              </a:rPr>
              <a:t>and the </a:t>
            </a:r>
            <a:r>
              <a:rPr lang="en-US" sz="1600" dirty="0" err="1">
                <a:solidFill>
                  <a:schemeClr val="tx2"/>
                </a:solidFill>
              </a:rPr>
              <a:t>attrited</a:t>
            </a:r>
            <a:r>
              <a:rPr lang="en-US" sz="1600" dirty="0">
                <a:solidFill>
                  <a:schemeClr val="tx2"/>
                </a:solidFill>
              </a:rPr>
              <a:t> customers </a:t>
            </a:r>
            <a:r>
              <a:rPr lang="en-US" sz="1600" b="1" dirty="0">
                <a:solidFill>
                  <a:schemeClr val="tx2"/>
                </a:solidFill>
              </a:rPr>
              <a:t>(0.22)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Tx/>
            </a:pP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D2459-E423-C220-5EEB-F5DE302C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91" y="2276871"/>
            <a:ext cx="9934299" cy="44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645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Posterama</vt:lpstr>
      <vt:lpstr>Wingdings</vt:lpstr>
      <vt:lpstr>SineVTI</vt:lpstr>
      <vt:lpstr>VI Capstone Project</vt:lpstr>
      <vt:lpstr>Problem Statement</vt:lpstr>
      <vt:lpstr>Benefits of the Data Charts</vt:lpstr>
      <vt:lpstr>Dataset  </vt:lpstr>
      <vt:lpstr>Tableau – Live version available here</vt:lpstr>
      <vt:lpstr>Data/Charts Explanation</vt:lpstr>
      <vt:lpstr>Data/Charts Explanation</vt:lpstr>
      <vt:lpstr>Data/Charts Explanation</vt:lpstr>
      <vt:lpstr>Data/Charts Explanation</vt:lpstr>
      <vt:lpstr>Possible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 Capstone Project</dc:title>
  <dc:creator>Nigel</dc:creator>
  <cp:lastModifiedBy>Nigel</cp:lastModifiedBy>
  <cp:revision>1</cp:revision>
  <dcterms:created xsi:type="dcterms:W3CDTF">2022-12-12T10:55:13Z</dcterms:created>
  <dcterms:modified xsi:type="dcterms:W3CDTF">2022-12-15T13:21:29Z</dcterms:modified>
</cp:coreProperties>
</file>