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91" autoAdjust="0"/>
    <p:restoredTop sz="94660"/>
  </p:normalViewPr>
  <p:slideViewPr>
    <p:cSldViewPr>
      <p:cViewPr varScale="1">
        <p:scale>
          <a:sx n="122" d="100"/>
          <a:sy n="122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natrapani/todo.txt-cli/wiki/The-Todo.txt-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TaskLee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Design Document</a:t>
            </a:r>
          </a:p>
          <a:p>
            <a:r>
              <a:rPr lang="en-US" dirty="0" smtClean="0"/>
              <a:t>Author:  Nigel C. Lee</a:t>
            </a:r>
          </a:p>
          <a:p>
            <a:r>
              <a:rPr lang="en-US" dirty="0" smtClean="0"/>
              <a:t>Date: 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128241"/>
              </p:ext>
            </p:extLst>
          </p:nvPr>
        </p:nvGraphicFramePr>
        <p:xfrm>
          <a:off x="457200" y="1295400"/>
          <a:ext cx="81534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Generates</a:t>
                      </a:r>
                      <a:r>
                        <a:rPr lang="en-US" baseline="0" dirty="0" smtClean="0"/>
                        <a:t> a new unique ID.  Inputs: category (optional = “Task”, Assignment, etc.)  Prefix with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character of category.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ParseQuickTask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a string containing formatted task into a</a:t>
                      </a:r>
                      <a:r>
                        <a:rPr lang="en-US" baseline="0" dirty="0" smtClean="0"/>
                        <a:t> task</a:t>
                      </a:r>
                      <a:r>
                        <a:rPr lang="en-US" dirty="0" smtClean="0"/>
                        <a:t>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GetAllTasks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Reads tasks from source storage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Saves an individual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Saves an Individual 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32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Fields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857929"/>
              </p:ext>
            </p:extLst>
          </p:nvPr>
        </p:nvGraphicFramePr>
        <p:xfrm>
          <a:off x="381000" y="1295400"/>
          <a:ext cx="41148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895600"/>
              </a:tblGrid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Unique task ID (“T”+UUID)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 description of task to be done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Responsible for doing the task</a:t>
                      </a:r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 ID (“P”+UUID)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AssignmentID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Assignment ID (“A”+UUID)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 (1 char)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Context (string)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 the task entry was created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Due date 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DocNumbers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Incident, Request, Issue, numbers (Array)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178321"/>
              </p:ext>
            </p:extLst>
          </p:nvPr>
        </p:nvGraphicFramePr>
        <p:xfrm>
          <a:off x="4724400" y="1295400"/>
          <a:ext cx="4191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895600"/>
              </a:tblGrid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 on which task should start or should have started or to which deferred (future)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StartedOn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Actual start date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r>
                        <a:rPr lang="en-US" sz="1400" baseline="0" dirty="0" smtClean="0"/>
                        <a:t> on which the task was completed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URL for reference, documentation, or</a:t>
                      </a:r>
                      <a:r>
                        <a:rPr lang="en-US" sz="1400" baseline="0" dirty="0" smtClean="0"/>
                        <a:t> additional information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Zero, one, or more</a:t>
                      </a:r>
                      <a:r>
                        <a:rPr lang="en-US" sz="1400" baseline="0" dirty="0" smtClean="0"/>
                        <a:t> keywords</a:t>
                      </a:r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708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ExternalParty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Delegated to or waiting on</a:t>
                      </a:r>
                      <a:r>
                        <a:rPr lang="en-US" sz="1400" baseline="0" dirty="0" smtClean="0"/>
                        <a:t> (person or event or activity)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30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14822" y="1525304"/>
            <a:ext cx="8876778" cy="4799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Item Layouts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1524000" y="2737981"/>
            <a:ext cx="7190984" cy="614819"/>
            <a:chOff x="810016" y="2362200"/>
            <a:chExt cx="7190984" cy="614819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810016" y="2362200"/>
              <a:ext cx="637784" cy="6148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1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2362200"/>
              <a:ext cx="5032332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Enter the task description here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7000" y="2362200"/>
              <a:ext cx="7620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Status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77000" y="2666999"/>
              <a:ext cx="762000" cy="3100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Context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39000" y="2362200"/>
              <a:ext cx="7620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39000" y="2666999"/>
              <a:ext cx="762000" cy="3100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ExtPrty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47800" y="2672219"/>
              <a:ext cx="5032332" cy="304800"/>
              <a:chOff x="1447800" y="2819400"/>
              <a:chExt cx="5032332" cy="304800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1447800" y="2819400"/>
                <a:ext cx="1601766" cy="304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[Project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]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00599" y="2819400"/>
                <a:ext cx="1679533" cy="304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 smtClean="0">
                    <a:solidFill>
                      <a:schemeClr val="tx1"/>
                    </a:solidFill>
                  </a:rPr>
                  <a:t>URL Link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49565" y="2819400"/>
                <a:ext cx="1751033" cy="304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sz="1400" dirty="0">
                    <a:solidFill>
                      <a:schemeClr val="tx1"/>
                    </a:solidFill>
                  </a:rPr>
                  <a:t>Assignment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]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1524000" y="3886199"/>
            <a:ext cx="7239000" cy="609601"/>
            <a:chOff x="810016" y="3200400"/>
            <a:chExt cx="7239000" cy="609601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810016" y="3200401"/>
              <a:ext cx="6858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1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95816" y="3200400"/>
              <a:ext cx="5032332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Enter the task description here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25016" y="3200400"/>
              <a:ext cx="7620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Status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95816" y="3503112"/>
              <a:ext cx="5032332" cy="2995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Notes notes notes 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25016" y="3505200"/>
              <a:ext cx="7620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Context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87016" y="3200400"/>
              <a:ext cx="7620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87016" y="3505200"/>
              <a:ext cx="7620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ExtPrty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24000" y="5105400"/>
            <a:ext cx="7239000" cy="914400"/>
            <a:chOff x="810016" y="4191000"/>
            <a:chExt cx="7239000" cy="914400"/>
          </a:xfrm>
          <a:solidFill>
            <a:schemeClr val="bg1"/>
          </a:solidFill>
        </p:grpSpPr>
        <p:sp>
          <p:nvSpPr>
            <p:cNvPr id="45" name="Rectangle 44"/>
            <p:cNvSpPr/>
            <p:nvPr/>
          </p:nvSpPr>
          <p:spPr>
            <a:xfrm>
              <a:off x="810016" y="4191000"/>
              <a:ext cx="68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1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495816" y="4191000"/>
              <a:ext cx="5032332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Enter the task description here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25016" y="4191000"/>
              <a:ext cx="7620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Status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95816" y="4805819"/>
              <a:ext cx="5032332" cy="2995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Notes notes notes 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25016" y="4495800"/>
              <a:ext cx="7620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Context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28148" y="4805819"/>
              <a:ext cx="1520868" cy="2995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(tag1) (tag2) (tag3)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87016" y="4191000"/>
              <a:ext cx="7620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87016" y="4495800"/>
              <a:ext cx="7620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ExtPrty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495816" y="4501019"/>
              <a:ext cx="5032332" cy="304800"/>
              <a:chOff x="1447800" y="2819400"/>
              <a:chExt cx="5032332" cy="304800"/>
            </a:xfrm>
            <a:grpFill/>
          </p:grpSpPr>
          <p:sp>
            <p:nvSpPr>
              <p:cNvPr id="54" name="Rectangle 53"/>
              <p:cNvSpPr/>
              <p:nvPr/>
            </p:nvSpPr>
            <p:spPr>
              <a:xfrm>
                <a:off x="1447800" y="2819400"/>
                <a:ext cx="1601766" cy="304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[Project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]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00599" y="2819400"/>
                <a:ext cx="1679533" cy="304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 smtClean="0">
                    <a:solidFill>
                      <a:schemeClr val="tx1"/>
                    </a:solidFill>
                  </a:rPr>
                  <a:t>URL Link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49565" y="2819400"/>
                <a:ext cx="1751033" cy="304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sz="1400" dirty="0">
                    <a:solidFill>
                      <a:schemeClr val="tx1"/>
                    </a:solidFill>
                  </a:rPr>
                  <a:t>Assignment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]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524000" y="1826191"/>
            <a:ext cx="6872092" cy="307409"/>
            <a:chOff x="930577" y="1752600"/>
            <a:chExt cx="6872092" cy="307409"/>
          </a:xfrm>
          <a:solidFill>
            <a:schemeClr val="bg1"/>
          </a:solidFill>
        </p:grpSpPr>
        <p:sp>
          <p:nvSpPr>
            <p:cNvPr id="67" name="Rectangle 66"/>
            <p:cNvSpPr/>
            <p:nvPr/>
          </p:nvSpPr>
          <p:spPr>
            <a:xfrm>
              <a:off x="930577" y="1752600"/>
              <a:ext cx="318892" cy="3074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249469" y="1752600"/>
              <a:ext cx="5032332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Enter the task description here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278669" y="1752600"/>
              <a:ext cx="7620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ExtPrty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40669" y="1752600"/>
              <a:ext cx="7620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519801" y="1755209"/>
              <a:ext cx="7620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Status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91022" y="1525304"/>
            <a:ext cx="1485378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tl-brief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tl-compact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l-note</a:t>
            </a:r>
            <a:endParaRPr lang="en-US" dirty="0" smtClean="0"/>
          </a:p>
          <a:p>
            <a:r>
              <a:rPr lang="en-US" dirty="0" smtClean="0"/>
              <a:t>(default)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l-detail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6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884129" y="1524000"/>
            <a:ext cx="7239000" cy="914400"/>
            <a:chOff x="914400" y="2438400"/>
            <a:chExt cx="7239000" cy="914400"/>
          </a:xfrm>
        </p:grpSpPr>
        <p:sp>
          <p:nvSpPr>
            <p:cNvPr id="5" name="Rectangle 4"/>
            <p:cNvSpPr/>
            <p:nvPr/>
          </p:nvSpPr>
          <p:spPr>
            <a:xfrm>
              <a:off x="914400" y="2438400"/>
              <a:ext cx="6858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2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2438400"/>
              <a:ext cx="5032332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A task that is past its due 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29400" y="2438400"/>
              <a:ext cx="7620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Late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3053219"/>
              <a:ext cx="5032332" cy="299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Notes notes notes 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2743200"/>
              <a:ext cx="762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phone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32532" y="3053219"/>
              <a:ext cx="1520868" cy="299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 infrastruc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1400" y="2438400"/>
              <a:ext cx="762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Jan-4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91400" y="2743200"/>
              <a:ext cx="762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John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600200" y="2748419"/>
              <a:ext cx="5032332" cy="304800"/>
              <a:chOff x="1447800" y="2819400"/>
              <a:chExt cx="5032332" cy="304800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1447800" y="2819400"/>
                <a:ext cx="1601766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SAP Payroll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800599" y="2819400"/>
                <a:ext cx="1679533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n-US" sz="1400" dirty="0" smtClean="0">
                    <a:solidFill>
                      <a:schemeClr val="tx1"/>
                    </a:solidFill>
                  </a:rPr>
                  <a:t>http://www.oracle.c...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49565" y="2819400"/>
                <a:ext cx="1751033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BW Data Archiving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914400" y="3352800"/>
              <a:ext cx="7239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84129" y="2489025"/>
            <a:ext cx="7239000" cy="914400"/>
            <a:chOff x="914400" y="2438400"/>
            <a:chExt cx="7239000" cy="914400"/>
          </a:xfrm>
        </p:grpSpPr>
        <p:sp>
          <p:nvSpPr>
            <p:cNvPr id="21" name="Rectangle 20"/>
            <p:cNvSpPr/>
            <p:nvPr/>
          </p:nvSpPr>
          <p:spPr>
            <a:xfrm>
              <a:off x="914400" y="2438400"/>
              <a:ext cx="6858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00200" y="2438400"/>
              <a:ext cx="5032332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A low priority task that is on track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9400" y="2438400"/>
              <a:ext cx="762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InProg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00200" y="3053219"/>
              <a:ext cx="5032332" cy="299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Notes notes notes 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29400" y="2743200"/>
              <a:ext cx="762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32532" y="3053219"/>
              <a:ext cx="1520868" cy="299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 infrastruc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91400" y="2438400"/>
              <a:ext cx="762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Mar-5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91400" y="2743200"/>
              <a:ext cx="762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600200" y="2748419"/>
              <a:ext cx="5032332" cy="304800"/>
              <a:chOff x="1447800" y="2819400"/>
              <a:chExt cx="5032332" cy="304800"/>
            </a:xfrm>
            <a:solidFill>
              <a:schemeClr val="bg1">
                <a:lumMod val="95000"/>
              </a:schemeClr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1447800" y="2819400"/>
                <a:ext cx="1601766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SAP Payroll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00599" y="2819400"/>
                <a:ext cx="1679533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n-US" sz="1400" dirty="0" smtClean="0">
                    <a:solidFill>
                      <a:schemeClr val="tx1"/>
                    </a:solidFill>
                  </a:rPr>
                  <a:t>http://www.oracle.c...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049565" y="2819400"/>
                <a:ext cx="1751033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BW Data Archiving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914400" y="3352800"/>
              <a:ext cx="7239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84129" y="3454052"/>
            <a:ext cx="7239000" cy="914400"/>
            <a:chOff x="914400" y="2438400"/>
            <a:chExt cx="7239000" cy="914400"/>
          </a:xfrm>
        </p:grpSpPr>
        <p:sp>
          <p:nvSpPr>
            <p:cNvPr id="35" name="Rectangle 34"/>
            <p:cNvSpPr/>
            <p:nvPr/>
          </p:nvSpPr>
          <p:spPr>
            <a:xfrm>
              <a:off x="914400" y="2438400"/>
              <a:ext cx="6858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1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00200" y="2438400"/>
              <a:ext cx="5032332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A high priority task that is close to its due 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29400" y="2438400"/>
              <a:ext cx="762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InProg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00200" y="3053219"/>
              <a:ext cx="5032332" cy="299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Notes notes notes 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29400" y="2743200"/>
              <a:ext cx="762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32532" y="3053219"/>
              <a:ext cx="1520868" cy="299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 infrastruc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91400" y="2438400"/>
              <a:ext cx="76200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Mar-5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91400" y="2743200"/>
              <a:ext cx="762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Steve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600200" y="2748419"/>
              <a:ext cx="5032332" cy="304800"/>
              <a:chOff x="1447800" y="2819400"/>
              <a:chExt cx="5032332" cy="304800"/>
            </a:xfrm>
            <a:solidFill>
              <a:schemeClr val="bg1">
                <a:lumMod val="9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1447800" y="2819400"/>
                <a:ext cx="1601766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SAP Payroll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800599" y="2819400"/>
                <a:ext cx="1679533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n-US" sz="1400" dirty="0" smtClean="0">
                    <a:solidFill>
                      <a:schemeClr val="tx1"/>
                    </a:solidFill>
                  </a:rPr>
                  <a:t>http://www.oracle.c...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49565" y="2819400"/>
                <a:ext cx="1751033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BW Data Archiving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914400" y="3352800"/>
              <a:ext cx="7239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888304" y="4418556"/>
            <a:ext cx="7239000" cy="914400"/>
            <a:chOff x="888304" y="4418556"/>
            <a:chExt cx="7239000" cy="914400"/>
          </a:xfrm>
        </p:grpSpPr>
        <p:sp>
          <p:nvSpPr>
            <p:cNvPr id="49" name="Rectangle 48"/>
            <p:cNvSpPr/>
            <p:nvPr/>
          </p:nvSpPr>
          <p:spPr>
            <a:xfrm>
              <a:off x="888304" y="4418556"/>
              <a:ext cx="6858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endPara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574104" y="4418556"/>
              <a:ext cx="5032332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trike="sngStrike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task that is complete</a:t>
              </a:r>
              <a:endParaRPr lang="en-US" strike="sngStrik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603304" y="4418556"/>
              <a:ext cx="762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Complete</a:t>
              </a:r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74104" y="5033375"/>
              <a:ext cx="5032332" cy="299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Notes notes notes </a:t>
              </a:r>
              <a:r>
                <a:rPr 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notes</a:t>
              </a:r>
              <a:r>
                <a:rPr 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notes</a:t>
              </a:r>
              <a:r>
                <a:rPr 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notes</a:t>
              </a:r>
              <a:r>
                <a:rPr 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notes…</a:t>
              </a:r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03304" y="4723356"/>
              <a:ext cx="762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phone</a:t>
              </a:r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606436" y="5033375"/>
              <a:ext cx="1520868" cy="299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database infrastruc </a:t>
              </a:r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65304" y="4418556"/>
              <a:ext cx="762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Jan-4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65304" y="4723356"/>
              <a:ext cx="762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574104" y="4728575"/>
              <a:ext cx="5032332" cy="304800"/>
              <a:chOff x="1447800" y="2819400"/>
              <a:chExt cx="5032332" cy="304800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1447800" y="2819400"/>
                <a:ext cx="1601766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SAP Payroll </a:t>
                </a:r>
                <a:endParaRPr 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800599" y="2819400"/>
                <a:ext cx="1679533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http://www.oracle.c...</a:t>
                </a:r>
                <a:endParaRPr 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49565" y="2819400"/>
                <a:ext cx="1751033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BW Data Archiving</a:t>
                </a:r>
                <a:endParaRPr 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58" name="Straight Connector 57"/>
            <p:cNvCxnSpPr/>
            <p:nvPr/>
          </p:nvCxnSpPr>
          <p:spPr>
            <a:xfrm>
              <a:off x="888304" y="5332956"/>
              <a:ext cx="7239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/>
          <p:cNvCxnSpPr/>
          <p:nvPr/>
        </p:nvCxnSpPr>
        <p:spPr>
          <a:xfrm>
            <a:off x="888304" y="4418556"/>
            <a:ext cx="681625" cy="914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88304" y="4418556"/>
            <a:ext cx="685800" cy="914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884129" y="5367403"/>
            <a:ext cx="7239000" cy="914400"/>
            <a:chOff x="914400" y="2438400"/>
            <a:chExt cx="7239000" cy="914400"/>
          </a:xfrm>
        </p:grpSpPr>
        <p:sp>
          <p:nvSpPr>
            <p:cNvPr id="70" name="Rectangle 69"/>
            <p:cNvSpPr/>
            <p:nvPr/>
          </p:nvSpPr>
          <p:spPr>
            <a:xfrm>
              <a:off x="914400" y="2438400"/>
              <a:ext cx="6858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!</a:t>
              </a:r>
              <a:endParaRPr lang="en-US" sz="4800" b="1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2438400"/>
              <a:ext cx="5032332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 critical priority task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629400" y="2438400"/>
              <a:ext cx="762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InProg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600200" y="3053219"/>
              <a:ext cx="5032332" cy="299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Notes notes notes 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notes…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29400" y="2743200"/>
              <a:ext cx="762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32532" y="3053219"/>
              <a:ext cx="1520868" cy="299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Issue sapmsg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91400" y="2438400"/>
              <a:ext cx="762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Mar-5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391400" y="2743200"/>
              <a:ext cx="762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sap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600200" y="2748419"/>
              <a:ext cx="5032332" cy="304800"/>
              <a:chOff x="1447800" y="2819400"/>
              <a:chExt cx="5032332" cy="304800"/>
            </a:xfrm>
            <a:solidFill>
              <a:schemeClr val="bg1">
                <a:lumMod val="95000"/>
              </a:schemeClr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1447800" y="2819400"/>
                <a:ext cx="1601766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SAP Payroll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800599" y="2819400"/>
                <a:ext cx="1679533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n-US" sz="1400" dirty="0" smtClean="0">
                    <a:solidFill>
                      <a:schemeClr val="tx1"/>
                    </a:solidFill>
                  </a:rPr>
                  <a:t>http://www.oracle.c...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49565" y="2819400"/>
                <a:ext cx="1751033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BW Data Archiving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914400" y="3352800"/>
              <a:ext cx="7239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617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10310"/>
              </p:ext>
            </p:extLst>
          </p:nvPr>
        </p:nvGraphicFramePr>
        <p:xfrm>
          <a:off x="381000" y="1828800"/>
          <a:ext cx="1905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SAP Payroll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Flavors Upgrade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JMC Consolidation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AIX upgrade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1066800"/>
            <a:ext cx="838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/>
          <a:lstStyle/>
          <a:p>
            <a:r>
              <a:rPr lang="en-US" sz="3600" b="1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   TaskLee</a:t>
            </a:r>
            <a:r>
              <a:rPr lang="en-US" dirty="0" smtClean="0"/>
              <a:t> </a:t>
            </a:r>
          </a:p>
        </p:txBody>
      </p:sp>
      <p:sp>
        <p:nvSpPr>
          <p:cNvPr id="6" name="Cross 5"/>
          <p:cNvSpPr/>
          <p:nvPr/>
        </p:nvSpPr>
        <p:spPr>
          <a:xfrm>
            <a:off x="533400" y="1295400"/>
            <a:ext cx="381000" cy="381000"/>
          </a:xfrm>
          <a:prstGeom prst="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14600" y="2743200"/>
            <a:ext cx="4191000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292100" dist="38100" dir="2154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69653"/>
              </p:ext>
            </p:extLst>
          </p:nvPr>
        </p:nvGraphicFramePr>
        <p:xfrm>
          <a:off x="6972300" y="1828800"/>
          <a:ext cx="1790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@online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@sn-req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@iam-portal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2552700" y="2032000"/>
            <a:ext cx="40767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What needs to be done?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4600" y="2743200"/>
            <a:ext cx="4191000" cy="54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dirty="0" smtClean="0"/>
              <a:t>All Tasks</a:t>
            </a:r>
            <a:endParaRPr lang="en-US" dirty="0"/>
          </a:p>
        </p:txBody>
      </p:sp>
      <p:sp>
        <p:nvSpPr>
          <p:cNvPr id="9" name="Bevel 8"/>
          <p:cNvSpPr/>
          <p:nvPr/>
        </p:nvSpPr>
        <p:spPr>
          <a:xfrm>
            <a:off x="4597400" y="2837934"/>
            <a:ext cx="457200" cy="381000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/>
              <a:t>Brief</a:t>
            </a:r>
            <a:endParaRPr lang="en-US" sz="1050" dirty="0"/>
          </a:p>
        </p:txBody>
      </p:sp>
      <p:sp>
        <p:nvSpPr>
          <p:cNvPr id="10" name="Bevel 9"/>
          <p:cNvSpPr/>
          <p:nvPr/>
        </p:nvSpPr>
        <p:spPr>
          <a:xfrm>
            <a:off x="5130800" y="2837934"/>
            <a:ext cx="457200" cy="381000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/>
              <a:t>Comp</a:t>
            </a:r>
            <a:endParaRPr lang="en-US" sz="1050" dirty="0"/>
          </a:p>
        </p:txBody>
      </p:sp>
      <p:sp>
        <p:nvSpPr>
          <p:cNvPr id="11" name="Bevel 10"/>
          <p:cNvSpPr/>
          <p:nvPr/>
        </p:nvSpPr>
        <p:spPr>
          <a:xfrm>
            <a:off x="5664200" y="2837934"/>
            <a:ext cx="457200" cy="381000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err="1" smtClean="0"/>
              <a:t>Det</a:t>
            </a:r>
            <a:endParaRPr lang="en-US" sz="1050" dirty="0"/>
          </a:p>
        </p:txBody>
      </p:sp>
      <p:sp>
        <p:nvSpPr>
          <p:cNvPr id="12" name="Bevel 11"/>
          <p:cNvSpPr/>
          <p:nvPr/>
        </p:nvSpPr>
        <p:spPr>
          <a:xfrm>
            <a:off x="6197600" y="2837934"/>
            <a:ext cx="457200" cy="381000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/>
              <a:t>Verb</a:t>
            </a:r>
            <a:endParaRPr lang="en-US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3600450" y="1231900"/>
            <a:ext cx="1943100" cy="381000"/>
          </a:xfrm>
          <a:prstGeom prst="roundRect">
            <a:avLst/>
          </a:prstGeom>
          <a:solidFill>
            <a:schemeClr val="bg1">
              <a:lumMod val="95000"/>
              <a:alpha val="16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4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task management (“to do list”) application with the following attributes:</a:t>
            </a:r>
          </a:p>
          <a:p>
            <a:pPr lvl="1"/>
            <a:r>
              <a:rPr lang="en-US" dirty="0" smtClean="0"/>
              <a:t>Responsive </a:t>
            </a:r>
            <a:r>
              <a:rPr lang="en-US" dirty="0"/>
              <a:t>to screen size: </a:t>
            </a:r>
            <a:endParaRPr lang="en-US" dirty="0" smtClean="0"/>
          </a:p>
          <a:p>
            <a:pPr lvl="2"/>
            <a:r>
              <a:rPr lang="en-US" dirty="0" smtClean="0"/>
              <a:t>Desktop</a:t>
            </a:r>
          </a:p>
          <a:p>
            <a:pPr lvl="2"/>
            <a:r>
              <a:rPr lang="en-US" dirty="0" smtClean="0"/>
              <a:t>Tablet</a:t>
            </a:r>
          </a:p>
          <a:p>
            <a:pPr lvl="2"/>
            <a:r>
              <a:rPr lang="en-US" dirty="0" smtClean="0"/>
              <a:t>Mobile</a:t>
            </a:r>
            <a:endParaRPr lang="en-US" dirty="0"/>
          </a:p>
          <a:p>
            <a:pPr lvl="1"/>
            <a:r>
              <a:rPr lang="en-US" dirty="0"/>
              <a:t>Local storage and offline capability</a:t>
            </a:r>
          </a:p>
          <a:p>
            <a:pPr lvl="1"/>
            <a:r>
              <a:rPr lang="en-US" dirty="0"/>
              <a:t>Online storage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3716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Task Manager </a:t>
            </a:r>
          </a:p>
          <a:p>
            <a:r>
              <a:rPr lang="en-US" dirty="0" smtClean="0"/>
              <a:t>CRUD functions for to do items</a:t>
            </a:r>
          </a:p>
          <a:p>
            <a:r>
              <a:rPr lang="en-US" dirty="0" smtClean="0"/>
              <a:t>Quick add items using </a:t>
            </a:r>
            <a:r>
              <a:rPr lang="en-US" b="1" i="1" dirty="0" smtClean="0"/>
              <a:t>todo.txt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View task reminders - popup and list</a:t>
            </a:r>
          </a:p>
          <a:p>
            <a:r>
              <a:rPr lang="en-US" dirty="0" smtClean="0"/>
              <a:t>Snooze task reminders for an hour, a day, or a week</a:t>
            </a:r>
          </a:p>
          <a:p>
            <a:r>
              <a:rPr lang="en-US" dirty="0" smtClean="0"/>
              <a:t>View to do list categorized by project, context, keyword, date, priority, tags</a:t>
            </a:r>
          </a:p>
          <a:p>
            <a:r>
              <a:rPr lang="en-US" dirty="0" smtClean="0"/>
              <a:t>Filter to do items by project, context, keyword, date, priority</a:t>
            </a:r>
          </a:p>
          <a:p>
            <a:r>
              <a:rPr lang="en-US" dirty="0" smtClean="0"/>
              <a:t>Sort &amp; group tasks by project, context, keyword</a:t>
            </a:r>
          </a:p>
          <a:p>
            <a:r>
              <a:rPr lang="en-US" dirty="0" smtClean="0"/>
              <a:t>Auto-reminders 7 days after task is put into "waiting" status	</a:t>
            </a:r>
          </a:p>
          <a:p>
            <a:r>
              <a:rPr lang="en-US" dirty="0" smtClean="0"/>
              <a:t>GTD methodology support</a:t>
            </a:r>
          </a:p>
          <a:p>
            <a:r>
              <a:rPr lang="en-US" dirty="0" smtClean="0"/>
              <a:t>Group multiple tasks into assignments</a:t>
            </a:r>
          </a:p>
          <a:p>
            <a:r>
              <a:rPr lang="en-US" dirty="0" smtClean="0"/>
              <a:t>Link tasks to projects by name</a:t>
            </a:r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1371599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b="1" dirty="0"/>
              <a:t>Project Manager</a:t>
            </a:r>
          </a:p>
          <a:p>
            <a:r>
              <a:rPr lang="en-US" sz="3800" dirty="0"/>
              <a:t>CRUD functions for projects </a:t>
            </a:r>
          </a:p>
          <a:p>
            <a:r>
              <a:rPr lang="en-US" sz="3800" dirty="0"/>
              <a:t>Due dates &amp; planned durations</a:t>
            </a:r>
          </a:p>
          <a:p>
            <a:r>
              <a:rPr lang="en-US" sz="3800" dirty="0"/>
              <a:t>Calendar view</a:t>
            </a:r>
          </a:p>
          <a:p>
            <a:r>
              <a:rPr lang="en-US" sz="3800" dirty="0"/>
              <a:t>Planner view</a:t>
            </a:r>
          </a:p>
          <a:p>
            <a:r>
              <a:rPr lang="en-US" sz="3800" dirty="0"/>
              <a:t>Gantt Chart view</a:t>
            </a:r>
          </a:p>
          <a:p>
            <a:r>
              <a:rPr lang="en-US" sz="3800" dirty="0" smtClean="0"/>
              <a:t>Milestones, Events, &amp; Assignments</a:t>
            </a:r>
            <a:endParaRPr lang="en-US" sz="3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800" b="1" dirty="0"/>
              <a:t>Additional Functions</a:t>
            </a:r>
            <a:r>
              <a:rPr lang="en-US" b="1" dirty="0"/>
              <a:t>:</a:t>
            </a:r>
          </a:p>
          <a:p>
            <a:r>
              <a:rPr lang="en-US" sz="3800" dirty="0"/>
              <a:t>Bookmark Manager (URL Links)</a:t>
            </a:r>
          </a:p>
          <a:p>
            <a:r>
              <a:rPr lang="en-US" sz="3800" dirty="0"/>
              <a:t>Generic List Manager, e.g. shopping list, catalog request list, etc. </a:t>
            </a:r>
          </a:p>
          <a:p>
            <a:r>
              <a:rPr lang="en-US" sz="3800" dirty="0"/>
              <a:t>Contact List</a:t>
            </a:r>
          </a:p>
          <a:p>
            <a:r>
              <a:rPr lang="en-US" sz="3800" dirty="0"/>
              <a:t>Media catalog (music, movies, etc.)</a:t>
            </a:r>
          </a:p>
          <a:p>
            <a:r>
              <a:rPr lang="en-US" sz="3800" dirty="0"/>
              <a:t>Software license &amp; serial numbers </a:t>
            </a:r>
            <a:r>
              <a:rPr lang="en-US" sz="3800" dirty="0" smtClean="0"/>
              <a:t>catalog</a:t>
            </a:r>
          </a:p>
          <a:p>
            <a:r>
              <a:rPr lang="en-US" sz="3800" dirty="0" smtClean="0"/>
              <a:t>Save to Google Drive or </a:t>
            </a:r>
            <a:r>
              <a:rPr lang="en-US" sz="3800" dirty="0" err="1" smtClean="0"/>
              <a:t>DropBox</a:t>
            </a:r>
            <a:r>
              <a:rPr lang="en-US" sz="3800" smtClean="0"/>
              <a:t> </a:t>
            </a:r>
            <a:endParaRPr lang="en-US" sz="38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8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964381"/>
              </p:ext>
            </p:extLst>
          </p:nvPr>
        </p:nvGraphicFramePr>
        <p:xfrm>
          <a:off x="533400" y="1371600"/>
          <a:ext cx="82296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90600"/>
                <a:gridCol w="632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 Version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 Phase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Task Manager CRUD functions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Basic Quick Add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At</a:t>
                      </a:r>
                      <a:r>
                        <a:rPr lang="en-US" sz="1600" baseline="0" dirty="0" smtClean="0"/>
                        <a:t> least two task filters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Material Design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Advanced quick add (with todo.txt formatting)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Six task filters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Sorting and</a:t>
                      </a:r>
                      <a:r>
                        <a:rPr lang="en-US" sz="1600" baseline="0" dirty="0" smtClean="0"/>
                        <a:t> grouping of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Basic Animation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Task reminders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Project management CRUD functions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Project management Due dates &amp; planned durations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Snooze task reminders for an hour, a day, or a week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Calendar view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Planner view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Gantt Chart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Milestones</a:t>
                      </a:r>
                      <a:r>
                        <a:rPr lang="en-US" sz="1600" baseline="0" dirty="0" smtClean="0"/>
                        <a:t> &amp;</a:t>
                      </a:r>
                      <a:r>
                        <a:rPr lang="en-US" sz="1600" dirty="0" smtClean="0"/>
                        <a:t> Events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09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5861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47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unit of work typically assigned to a single person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group of</a:t>
                      </a:r>
                      <a:r>
                        <a:rPr lang="en-US" baseline="0" dirty="0" smtClean="0"/>
                        <a:t> tasks for a common result, assigned to a person. 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group of tasks and/or</a:t>
                      </a:r>
                      <a:r>
                        <a:rPr lang="en-US" baseline="0" dirty="0" smtClean="0"/>
                        <a:t> assignments for a common objective.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 to an</a:t>
                      </a:r>
                      <a:r>
                        <a:rPr lang="en-US" baseline="0" dirty="0" smtClean="0"/>
                        <a:t> Assignment but a</a:t>
                      </a:r>
                      <a:r>
                        <a:rPr lang="en-US" dirty="0" smtClean="0"/>
                        <a:t> assigned to multiple people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location, time, or condition conducive</a:t>
                      </a:r>
                      <a:r>
                        <a:rPr lang="en-US" baseline="0" dirty="0" smtClean="0"/>
                        <a:t> to performing a task.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desired end result of a 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Personal,</a:t>
                      </a:r>
                      <a:r>
                        <a:rPr lang="en-US" baseline="0" dirty="0" smtClean="0"/>
                        <a:t> professional, financial, or other desired outcomes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41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306738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project consists of multiple tasks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project may</a:t>
                      </a:r>
                      <a:r>
                        <a:rPr lang="en-US" baseline="0" dirty="0" smtClean="0"/>
                        <a:t> also consist of multiple assignments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task can be assigned multiple tags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task can be part of </a:t>
                      </a:r>
                      <a:r>
                        <a:rPr lang="en-US" baseline="0" dirty="0" smtClean="0"/>
                        <a:t>only one 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task can be executed in </a:t>
                      </a:r>
                      <a:r>
                        <a:rPr lang="en-US" baseline="0" dirty="0" smtClean="0"/>
                        <a:t>only one context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task can be part of </a:t>
                      </a:r>
                      <a:r>
                        <a:rPr lang="en-US" baseline="0" dirty="0" smtClean="0"/>
                        <a:t>only one assignment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same tag, context, assignment, project can be assigned to multiple tasks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85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Todo.txt Formatting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273579"/>
              </p:ext>
            </p:extLst>
          </p:nvPr>
        </p:nvGraphicFramePr>
        <p:xfrm>
          <a:off x="457200" y="2362200"/>
          <a:ext cx="80772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685800"/>
                <a:gridCol w="19812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Description/Rules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Where?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@work, @online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CamelCase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+TaxReturn, +YardWork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CamelCase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$</a:t>
                      </a:r>
                      <a:r>
                        <a:rPr lang="en-US" dirty="0" smtClean="0"/>
                        <a:t>LearnHTML5, $MakeABillionDollars,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#next,</a:t>
                      </a:r>
                      <a:r>
                        <a:rPr lang="en-US" baseline="0" dirty="0" smtClean="0"/>
                        <a:t> #shopping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(1-5)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(1)=High,</a:t>
                      </a:r>
                      <a:r>
                        <a:rPr lang="en-US" baseline="0" dirty="0" smtClean="0"/>
                        <a:t> (2)=Important, (3)=Low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Do, Delegate, Defer, Ignore, Someday, File (for reference)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119499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i="1" dirty="0" smtClean="0"/>
              <a:t>Todo.txt</a:t>
            </a:r>
            <a:r>
              <a:rPr lang="en-US" dirty="0" smtClean="0"/>
              <a:t> is a formatting method for describing a task as a single line of text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Reference:  </a:t>
            </a:r>
            <a:r>
              <a:rPr lang="en-US" dirty="0">
                <a:hlinkClick r:id="rId2"/>
              </a:rPr>
              <a:t>https://github.com/ginatrapani/todo.txt-cli/wiki/The-Todo.txt-Format</a:t>
            </a:r>
            <a:r>
              <a:rPr lang="en-US" dirty="0"/>
              <a:t> 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 smtClean="0"/>
              <a:t>Camel </a:t>
            </a:r>
            <a:r>
              <a:rPr lang="en-US" dirty="0"/>
              <a:t>case</a:t>
            </a:r>
            <a:r>
              <a:rPr lang="en-US" dirty="0" smtClean="0"/>
              <a:t> in input fields will be converted to words for display &amp; vice versa</a:t>
            </a:r>
          </a:p>
        </p:txBody>
      </p:sp>
    </p:spTree>
    <p:extLst>
      <p:ext uri="{BB962C8B-B14F-4D97-AF65-F5344CB8AC3E}">
        <p14:creationId xmlns:p14="http://schemas.microsoft.com/office/powerpoint/2010/main" val="234962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409365"/>
              </p:ext>
            </p:extLst>
          </p:nvPr>
        </p:nvGraphicFramePr>
        <p:xfrm>
          <a:off x="457200" y="1295400"/>
          <a:ext cx="81534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14"/>
                <a:gridCol w="68493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(!)=</a:t>
                      </a:r>
                      <a:r>
                        <a:rPr lang="en-US" baseline="0" dirty="0" smtClean="0"/>
                        <a:t>Critical </a:t>
                      </a:r>
                      <a:r>
                        <a:rPr lang="en-US" dirty="0" smtClean="0"/>
                        <a:t>(1) or (A)=Important,</a:t>
                      </a:r>
                      <a:r>
                        <a:rPr lang="en-US" baseline="0" dirty="0" smtClean="0"/>
                        <a:t> (2) or (B) =Normal, (3) or (C) =Low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Do, Delegate, Defer, Ignore, Someday, File (for reference)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started, In progress</a:t>
                      </a:r>
                      <a:r>
                        <a:rPr lang="en-US" baseline="0" dirty="0" smtClean="0"/>
                        <a:t>, Deferred (date required), Late, Waiting (name or event required), Delegated (name required)  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identifier for tasks, assignments,</a:t>
                      </a:r>
                      <a:r>
                        <a:rPr lang="en-US" baseline="0" dirty="0" smtClean="0"/>
                        <a:t> projects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42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Filters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020230"/>
              </p:ext>
            </p:extLst>
          </p:nvPr>
        </p:nvGraphicFramePr>
        <p:xfrm>
          <a:off x="457200" y="1295400"/>
          <a:ext cx="81534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List/Filter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list of projects</a:t>
                      </a:r>
                      <a:r>
                        <a:rPr lang="en-US" baseline="0" dirty="0" smtClean="0"/>
                        <a:t> sorted </a:t>
                      </a:r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list of tasks, assignments, and projects</a:t>
                      </a:r>
                      <a:r>
                        <a:rPr lang="en-US" baseline="0" dirty="0" smtClean="0"/>
                        <a:t> grouped by due dates of tomorrow, this week, next week, next 30 days, next 60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list of tasks with tag #next, indicating GTD Next Action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Waiting or Delegated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Tasks waiting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dirty="0" smtClean="0"/>
                        <a:t>dependent on external</a:t>
                      </a:r>
                      <a:r>
                        <a:rPr lang="en-US" baseline="0" dirty="0" smtClean="0"/>
                        <a:t> events or actions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r>
                        <a:rPr lang="en-US" baseline="0" dirty="0" smtClean="0"/>
                        <a:t> past the due date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Important and critical tasks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Accomplishments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Tasks by project including all projects, all contexts, all assignments, completed in the last 7, 30, 90, 180,or 365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26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5185</TotalTime>
  <Words>1235</Words>
  <Application>Microsoft Office PowerPoint</Application>
  <PresentationFormat>On-screen Show (4:3)</PresentationFormat>
  <Paragraphs>333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TaskLee</vt:lpstr>
      <vt:lpstr>Functional Requirements</vt:lpstr>
      <vt:lpstr>Functions</vt:lpstr>
      <vt:lpstr>Project Approach</vt:lpstr>
      <vt:lpstr>Terminology</vt:lpstr>
      <vt:lpstr>Rules</vt:lpstr>
      <vt:lpstr>Todo.txt Formatting</vt:lpstr>
      <vt:lpstr>Definitions</vt:lpstr>
      <vt:lpstr>Lists and Filters</vt:lpstr>
      <vt:lpstr>Utility Services</vt:lpstr>
      <vt:lpstr>Task Fields</vt:lpstr>
      <vt:lpstr>Task Item Layouts</vt:lpstr>
      <vt:lpstr>Styling</vt:lpstr>
      <vt:lpstr>Page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TaskLee</dc:title>
  <dc:creator/>
  <cp:lastModifiedBy>Nigel</cp:lastModifiedBy>
  <cp:revision>104</cp:revision>
  <dcterms:created xsi:type="dcterms:W3CDTF">2006-08-16T00:00:00Z</dcterms:created>
  <dcterms:modified xsi:type="dcterms:W3CDTF">2016-01-23T13:37:06Z</dcterms:modified>
</cp:coreProperties>
</file>