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685-7187-897A-EAD9-AE89DBBDD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D59B-C389-FF68-032F-B133B91B6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2679-CCE6-1F2E-7DA5-FD56FAA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0924-E6C7-0510-83D7-735FA76F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E0A5-74DD-0CCB-AF34-773D8751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E5E1-A901-515A-37EA-F1BE4DD6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D319A-1C05-7E91-0E8F-C596ED20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E2CB-8CBA-1488-48A9-AF8F9A28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2843-CFDF-2DDE-6C1F-682697C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8116-513C-0C8A-CAA8-AED974B4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30AA1-DB77-9B0A-6A5F-05C90CCA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956C-381D-2982-AF9B-826BA9D6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3797-9B4B-174E-5911-C28F1F3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4809-2C67-F3E9-80F5-2F7078CB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16F2-BC84-1985-3AF7-02645F61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C391-DDDC-56E0-E9BB-85285C1D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2F4-0A27-BDEF-F971-A01472AD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26-0345-9F1F-D766-FE738F40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E3B6-5060-FD06-EEFB-9A2DABE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7D04-B00C-D722-F23D-AC877B85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5790-0399-F190-A721-691E3DF6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CD86-3E92-D870-3A19-456A3169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4D36-0A13-E934-CD26-CD60CEF7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EDC6-A949-DE33-E9AF-75066130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3F80-AC0D-86A8-1B64-2C771AD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669-5FED-C1C9-4A6F-CBD42F8A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542B-2BAB-FE2C-7842-D89FEE1B5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71B9B-A4CC-ED83-C6C5-C027889E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343E-F440-17D1-7D96-ABE4729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33F34-DB66-3D26-F070-0BBF4F10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6EE89-3CFE-307D-A21D-51B2FCC2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C69-7CD9-C1A9-2826-8CB0DC8A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DF9-0A55-829A-8B84-03D462D3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49ED-94AD-E92B-05E6-64743235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B7AE8-1BA7-5A80-FDD4-1B9F82ED1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2111-ECB3-5A55-3D01-FAF25757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51974-2B50-DCD5-8836-6D1F62A9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6CB0C-1A09-2371-2707-D579A2C0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FFC75-8527-A4E2-F033-0C876495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443C-4476-6EF9-EB85-B5A9E04C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D4024-14AC-26A8-262A-37C67416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06E2-D51E-C878-A041-50FF8C54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A4B8B-F787-5824-45BE-97002EA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50503-FB4E-93B0-7448-C7A690D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4B4C0-79E3-A98B-F507-EF6F38FF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D6250-E4F0-A444-BD63-AF1DA585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C515-3235-2675-9984-42333D23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6A38-9BD3-8E31-D7B8-B30516E0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AE95-A5F8-2C1F-2958-0F1B73CA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32B2-05D2-6DDD-18F9-95B2BFC0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45310-5DA0-D5B7-FC84-73463238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A73E-6258-BF3C-50C4-2FF1AE75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14F3-2ABD-2A47-16EF-5D3E47A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01126-24B6-6D4F-4B6E-8F80B19C2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4603-4090-8009-701D-24B859EE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46350-22F1-8D52-0AC0-875F9143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2B5E3-15DD-4D4F-389E-AE9D31E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92EF1-31E5-F945-0940-30DF6038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99220-D49E-05E5-9AF4-69166194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D579-6F3A-7D53-5E6F-4A875A6A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7018-6248-75DF-6D3F-1A958AE91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CE022-33F3-7645-B1C1-F65C2A1D54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CA9B-9032-30D4-F81B-F7A71617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B822-8B6B-403F-CB76-0DA6C234B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6229-304D-824A-9518-A1DB120B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scrapers against sunset">
            <a:extLst>
              <a:ext uri="{FF2B5EF4-FFF2-40B4-BE49-F238E27FC236}">
                <a16:creationId xmlns:a16="http://schemas.microsoft.com/office/drawing/2014/main" id="{E38A5F41-F2C7-B57B-DE4E-FB057BF44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7" t="9091" r="3069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EF821-49F3-C62F-FD01-B969B82E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Cost-of-Living Crisis In Melbourne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4802-6888-2867-C5FA-68AB71A08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PH" sz="2000"/>
              <a:t>Unpacking the Data Behind the Rising Expenses</a:t>
            </a:r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7CF2-303A-61DC-CBA7-78B44C68926C}"/>
              </a:ext>
            </a:extLst>
          </p:cNvPr>
          <p:cNvSpPr txBox="1"/>
          <p:nvPr/>
        </p:nvSpPr>
        <p:spPr>
          <a:xfrm>
            <a:off x="10165640" y="6486525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from Microsoft </a:t>
            </a:r>
            <a:r>
              <a:rPr lang="en-US" sz="1000" dirty="0" err="1">
                <a:solidFill>
                  <a:schemeClr val="bg1"/>
                </a:solidFill>
              </a:rPr>
              <a:t>Powerpoint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FC90-43F8-0195-635B-3BD305E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7F5C-1AE6-371B-F5E3-4B6C0211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According to suicide prevention Australia, a record 54% of Victorians reported cost-of-living and personal debt distress beyond normal levels in March. </a:t>
            </a:r>
          </a:p>
          <a:p>
            <a:pPr marL="0" indent="0">
              <a:buNone/>
            </a:pPr>
            <a:r>
              <a:rPr lang="en-PH" dirty="0"/>
              <a:t>This is </a:t>
            </a:r>
            <a:r>
              <a:rPr lang="en-PH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more-than-double all other key economic and social determinants of suicide.</a:t>
            </a:r>
          </a:p>
        </p:txBody>
      </p:sp>
    </p:spTree>
    <p:extLst>
      <p:ext uri="{BB962C8B-B14F-4D97-AF65-F5344CB8AC3E}">
        <p14:creationId xmlns:p14="http://schemas.microsoft.com/office/powerpoint/2010/main" val="34074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4120-33EF-9681-8399-C622A977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Understanding the cost-of-living crisis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F8E0-F21D-2412-93A3-CB2C3847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b="1">
                <a:solidFill>
                  <a:srgbClr val="0E0E0E"/>
                </a:solidFill>
                <a:effectLst/>
              </a:rPr>
              <a:t>Why It’s Crucial:</a:t>
            </a:r>
            <a:endParaRPr lang="en-PH" sz="160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Household Budgets:</a:t>
            </a:r>
            <a:r>
              <a:rPr lang="en-PH" sz="1600">
                <a:solidFill>
                  <a:srgbClr val="0E0E0E"/>
                </a:solidFill>
                <a:effectLst/>
              </a:rPr>
              <a:t> Impacts affordability of necessities (food, housing, healthcare).</a:t>
            </a: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Mental Health:</a:t>
            </a:r>
            <a:r>
              <a:rPr lang="en-PH" sz="1600">
                <a:solidFill>
                  <a:srgbClr val="0E0E0E"/>
                </a:solidFill>
                <a:effectLst/>
              </a:rPr>
              <a:t> Links to higher anxiety and depression rates.</a:t>
            </a: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Economic Stability:</a:t>
            </a:r>
            <a:r>
              <a:rPr lang="en-PH" sz="1600">
                <a:solidFill>
                  <a:srgbClr val="0E0E0E"/>
                </a:solidFill>
                <a:effectLst/>
              </a:rPr>
              <a:t> Reduced consumer spending can slow economic growth.</a:t>
            </a: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Policy Making:</a:t>
            </a:r>
            <a:r>
              <a:rPr lang="en-PH" sz="1600">
                <a:solidFill>
                  <a:srgbClr val="0E0E0E"/>
                </a:solidFill>
                <a:effectLst/>
              </a:rPr>
              <a:t> Informs effective support and economic policies.</a:t>
            </a:r>
          </a:p>
          <a:p>
            <a:pPr marL="0" indent="0">
              <a:buNone/>
            </a:pPr>
            <a:endParaRPr lang="en-PH" sz="160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en-PH" sz="1600" b="1">
                <a:solidFill>
                  <a:srgbClr val="0E0E0E"/>
                </a:solidFill>
                <a:effectLst/>
              </a:rPr>
              <a:t>What is CPI?</a:t>
            </a:r>
            <a:endParaRPr lang="en-PH" sz="160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</a:rPr>
              <a:t>CPI </a:t>
            </a:r>
            <a:r>
              <a:rPr lang="en-PH" sz="1600">
                <a:solidFill>
                  <a:srgbClr val="0E0E0E"/>
                </a:solidFill>
                <a:effectLst/>
              </a:rPr>
              <a:t>Measures average price changes of a basket of consumer goods and services.</a:t>
            </a: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Indicator of Inflation:</a:t>
            </a:r>
            <a:r>
              <a:rPr lang="en-PH" sz="1600">
                <a:solidFill>
                  <a:srgbClr val="0E0E0E"/>
                </a:solidFill>
                <a:effectLst/>
              </a:rPr>
              <a:t> Reflects cost-of-living changes and purchasing power.</a:t>
            </a:r>
          </a:p>
          <a:p>
            <a:pPr marL="0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Importance:</a:t>
            </a:r>
            <a:endParaRPr lang="en-PH" sz="1600">
              <a:solidFill>
                <a:srgbClr val="0E0E0E"/>
              </a:solidFill>
              <a:effectLst/>
            </a:endParaRPr>
          </a:p>
          <a:p>
            <a:pPr marL="457200" lvl="1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Economic Insight:</a:t>
            </a:r>
            <a:r>
              <a:rPr lang="en-PH" sz="1600">
                <a:solidFill>
                  <a:srgbClr val="0E0E0E"/>
                </a:solidFill>
                <a:effectLst/>
              </a:rPr>
              <a:t> Guides businesses, investors, and policymakers.</a:t>
            </a:r>
          </a:p>
          <a:p>
            <a:pPr marL="457200" lvl="1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Income Adjustments:</a:t>
            </a:r>
            <a:r>
              <a:rPr lang="en-PH" sz="1600">
                <a:solidFill>
                  <a:srgbClr val="0E0E0E"/>
                </a:solidFill>
                <a:effectLst/>
              </a:rPr>
              <a:t> Used for adjusting wages and pensions.</a:t>
            </a:r>
          </a:p>
          <a:p>
            <a:pPr marL="457200" lvl="1" indent="0">
              <a:buNone/>
            </a:pPr>
            <a:r>
              <a:rPr lang="en-PH" sz="1600">
                <a:solidFill>
                  <a:srgbClr val="0E0E0E"/>
                </a:solidFill>
                <a:effectLst/>
              </a:rPr>
              <a:t>• </a:t>
            </a:r>
            <a:r>
              <a:rPr lang="en-PH" sz="1600" b="1">
                <a:solidFill>
                  <a:srgbClr val="0E0E0E"/>
                </a:solidFill>
                <a:effectLst/>
              </a:rPr>
              <a:t>Policy Formulation:</a:t>
            </a:r>
            <a:r>
              <a:rPr lang="en-PH" sz="1600">
                <a:solidFill>
                  <a:srgbClr val="0E0E0E"/>
                </a:solidFill>
                <a:effectLst/>
              </a:rPr>
              <a:t> Helps design fiscal and monetary policies.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428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67A651C-0212-A372-A901-F4292350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9229" y="458071"/>
            <a:ext cx="7539485" cy="59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9ED7D-F48B-8E00-ED8F-171239D870E4}"/>
              </a:ext>
            </a:extLst>
          </p:cNvPr>
          <p:cNvSpPr txBox="1"/>
          <p:nvPr/>
        </p:nvSpPr>
        <p:spPr>
          <a:xfrm>
            <a:off x="7201348" y="1885950"/>
            <a:ext cx="4311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trending upward except communication and clothing</a:t>
            </a:r>
          </a:p>
          <a:p>
            <a:endParaRPr lang="en-PH" b="1" dirty="0">
              <a:solidFill>
                <a:srgbClr val="0E0E0E"/>
              </a:solidFill>
              <a:latin typeface="Aptos" panose="020B00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PH" b="1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Rising Costs:</a:t>
            </a:r>
            <a:r>
              <a:rPr lang="en-PH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Alcohol, education, and health and </a:t>
            </a:r>
            <a:r>
              <a:rPr lang="en-PH" b="1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housing</a:t>
            </a:r>
          </a:p>
          <a:p>
            <a:endParaRPr lang="en-PH" b="1" dirty="0">
              <a:solidFill>
                <a:srgbClr val="0E0E0E"/>
              </a:solidFill>
              <a:latin typeface="Aptos" panose="020B00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latest </a:t>
            </a:r>
            <a:r>
              <a:rPr lang="en-PH" sz="1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PH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ousehold </a:t>
            </a:r>
            <a:r>
              <a:rPr lang="en-PH" sz="1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PH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xpenditure </a:t>
            </a:r>
            <a:r>
              <a:rPr lang="en-PH" sz="1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PH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urvey from ABS suggests that housing is the highest expenditure of households in Australia. Let's explore the rent prices in Melbourne.</a:t>
            </a:r>
            <a:endParaRPr lang="en-US" b="1" dirty="0">
              <a:latin typeface="Aptos" panose="020B00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83C6C-2775-3E4F-97A3-DD432691D3FE}"/>
              </a:ext>
            </a:extLst>
          </p:cNvPr>
          <p:cNvSpPr txBox="1"/>
          <p:nvPr/>
        </p:nvSpPr>
        <p:spPr>
          <a:xfrm>
            <a:off x="4021931" y="6453150"/>
            <a:ext cx="4750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Data source: Australian Bureau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4131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27E6-AA36-05BE-5C2D-C63FC6FA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0" y="985838"/>
            <a:ext cx="3638550" cy="5191125"/>
          </a:xfrm>
        </p:spPr>
        <p:txBody>
          <a:bodyPr>
            <a:normAutofit/>
          </a:bodyPr>
          <a:lstStyle/>
          <a:p>
            <a:endParaRPr lang="en-PH" sz="1600" i="0" dirty="0">
              <a:solidFill>
                <a:srgbClr val="000000"/>
              </a:solidFill>
              <a:effectLst/>
              <a:highlight>
                <a:srgbClr val="FFFFFF"/>
              </a:highlight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PH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Open Sans" panose="020B0606030504020204" pitchFamily="34" charset="0"/>
                <a:cs typeface="Open Sans" panose="020B0606030504020204" pitchFamily="34" charset="0"/>
              </a:rPr>
              <a:t>Inner areas dipped during the pandemic</a:t>
            </a:r>
          </a:p>
          <a:p>
            <a:r>
              <a:rPr lang="en-PH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Open Sans" panose="020B0606030504020204" pitchFamily="34" charset="0"/>
                <a:cs typeface="Open Sans" panose="020B0606030504020204" pitchFamily="34" charset="0"/>
              </a:rPr>
              <a:t>Prices are more expensive closer to the city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D65DD-CCF8-F9C4-87CF-8243750A83D4}"/>
              </a:ext>
            </a:extLst>
          </p:cNvPr>
          <p:cNvSpPr txBox="1"/>
          <p:nvPr/>
        </p:nvSpPr>
        <p:spPr>
          <a:xfrm>
            <a:off x="6096000" y="6253767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source: </a:t>
            </a:r>
            <a:r>
              <a:rPr lang="en-US" sz="1000" dirty="0" err="1"/>
              <a:t>DataVic</a:t>
            </a:r>
            <a:endParaRPr lang="en-US" sz="1000" dirty="0"/>
          </a:p>
        </p:txBody>
      </p:sp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DB100770-85D5-3F61-4BFB-008C3075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7" y="611029"/>
            <a:ext cx="7264484" cy="57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D193-C197-2668-055A-4329F8D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Are the wages keeping up?</a:t>
            </a:r>
            <a:endParaRPr lang="en-US" dirty="0"/>
          </a:p>
        </p:txBody>
      </p:sp>
      <p:pic>
        <p:nvPicPr>
          <p:cNvPr id="5" name="Picture 4" descr="A graph showing the price of a company&#10;&#10;Description automatically generated with medium confidence">
            <a:extLst>
              <a:ext uri="{FF2B5EF4-FFF2-40B4-BE49-F238E27FC236}">
                <a16:creationId xmlns:a16="http://schemas.microsoft.com/office/drawing/2014/main" id="{A651F868-FB9E-EF1B-26BE-A98E0C6F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55" y="1462088"/>
            <a:ext cx="6504682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8D275-445B-4663-BB71-CF29185F655E}"/>
              </a:ext>
            </a:extLst>
          </p:cNvPr>
          <p:cNvSpPr txBox="1"/>
          <p:nvPr/>
        </p:nvSpPr>
        <p:spPr>
          <a:xfrm>
            <a:off x="8843963" y="2714625"/>
            <a:ext cx="2843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CPI and WPI is increasing but real wage growth </a:t>
            </a:r>
            <a:r>
              <a:rPr lang="en-PH" dirty="0">
                <a:solidFill>
                  <a:srgbClr val="0E0E0E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which measures the change in wages adjusted for inflation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has been decreasing in recent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86B3C-4773-26F3-F814-8153A03C2A7C}"/>
              </a:ext>
            </a:extLst>
          </p:cNvPr>
          <p:cNvSpPr txBox="1"/>
          <p:nvPr/>
        </p:nvSpPr>
        <p:spPr>
          <a:xfrm>
            <a:off x="4797407" y="6091238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source: Australian Bureau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71836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858FD53C-CEA0-9986-A0BD-6321B641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19" y="457458"/>
            <a:ext cx="8505456" cy="605303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45EF64-CC54-70BF-D8DF-7E8A376DD1B1}"/>
              </a:ext>
            </a:extLst>
          </p:cNvPr>
          <p:cNvSpPr txBox="1"/>
          <p:nvPr/>
        </p:nvSpPr>
        <p:spPr>
          <a:xfrm>
            <a:off x="8921271" y="638737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source: NAB</a:t>
            </a:r>
          </a:p>
        </p:txBody>
      </p:sp>
    </p:spTree>
    <p:extLst>
      <p:ext uri="{BB962C8B-B14F-4D97-AF65-F5344CB8AC3E}">
        <p14:creationId xmlns:p14="http://schemas.microsoft.com/office/powerpoint/2010/main" val="270505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0ADC0-17DE-0AD3-BBCC-9F096574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PH" sz="4000" dirty="0"/>
              <a:t>Recommendations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40F3-757B-544D-EBB2-E8BCA808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400" b="1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Policy changes</a:t>
            </a:r>
          </a:p>
          <a:p>
            <a:r>
              <a:rPr lang="en-PH" sz="1400" b="1" dirty="0">
                <a:ea typeface="Open Sans" panose="020B0606030504020204" pitchFamily="34" charset="0"/>
                <a:cs typeface="Open Sans" panose="020B0606030504020204" pitchFamily="34" charset="0"/>
              </a:rPr>
              <a:t>Affordable housing initiatives</a:t>
            </a:r>
          </a:p>
          <a:p>
            <a:r>
              <a:rPr lang="en-PH" sz="1400" b="1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Wage growth support</a:t>
            </a:r>
          </a:p>
          <a:p>
            <a:pPr marL="0" indent="0">
              <a:buNone/>
            </a:pPr>
            <a:r>
              <a:rPr lang="en-PH" sz="1400" b="1" dirty="0">
                <a:ea typeface="Open Sans" panose="020B0606030504020204" pitchFamily="34" charset="0"/>
                <a:cs typeface="Open Sans" panose="020B0606030504020204" pitchFamily="34" charset="0"/>
              </a:rPr>
              <a:t>Personal Actions</a:t>
            </a:r>
            <a:endParaRPr lang="en-PH" sz="1400" b="1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PH" sz="1400" b="1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Cut Back on Discretionary Spending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Eating Out: Cook at Home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Micro Treats and Entertainment: Limit Small Purchases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Car Journeys: Use Public Transport</a:t>
            </a:r>
            <a:endParaRPr lang="en-PH" sz="1400" b="1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PH" sz="1400" b="1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Optimize Essential Spending :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Relocate if Possible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Delay Major Purchases</a:t>
            </a:r>
          </a:p>
          <a:p>
            <a:pPr lvl="1"/>
            <a:r>
              <a:rPr lang="en-PH" sz="1400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Review Subscriptions</a:t>
            </a:r>
          </a:p>
          <a:p>
            <a:pPr lvl="1"/>
            <a:endParaRPr lang="en-PH" sz="140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PH" sz="140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1F113443-FC3E-945B-E4E1-950C2271F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5" r="11881" b="-1"/>
          <a:stretch/>
        </p:blipFill>
        <p:spPr>
          <a:xfrm>
            <a:off x="7196391" y="10"/>
            <a:ext cx="4992560" cy="685799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CF834-5B76-6FB7-0A77-3B8323AE9895}"/>
              </a:ext>
            </a:extLst>
          </p:cNvPr>
          <p:cNvSpPr txBox="1"/>
          <p:nvPr/>
        </p:nvSpPr>
        <p:spPr>
          <a:xfrm>
            <a:off x="9851315" y="6472237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 Microsoft </a:t>
            </a:r>
            <a:r>
              <a:rPr lang="en-US" sz="1000" dirty="0" err="1"/>
              <a:t>Powerpoint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357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4507-68FD-F729-92D5-F2607F8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6A6F-462A-5520-EA3A-A379F06D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dirty="0">
                <a:solidFill>
                  <a:srgbClr val="0E0E0E"/>
                </a:solidFill>
                <a:effectLst/>
              </a:rPr>
              <a:t>1. The Age. (2024, March 27). Victorians suffer the biggest jump in financial distress as cost of living soars. Retrieved June 11, 2024, from https://</a:t>
            </a:r>
            <a:r>
              <a:rPr lang="en-PH" dirty="0" err="1">
                <a:solidFill>
                  <a:srgbClr val="0E0E0E"/>
                </a:solidFill>
                <a:effectLst/>
              </a:rPr>
              <a:t>www.theage.com.au</a:t>
            </a:r>
            <a:r>
              <a:rPr lang="en-PH" dirty="0">
                <a:solidFill>
                  <a:srgbClr val="0E0E0E"/>
                </a:solidFill>
                <a:effectLst/>
              </a:rPr>
              <a:t>/politics/</a:t>
            </a:r>
            <a:r>
              <a:rPr lang="en-PH" dirty="0" err="1">
                <a:solidFill>
                  <a:srgbClr val="0E0E0E"/>
                </a:solidFill>
                <a:effectLst/>
              </a:rPr>
              <a:t>victoria</a:t>
            </a:r>
            <a:r>
              <a:rPr lang="en-PH" dirty="0">
                <a:solidFill>
                  <a:srgbClr val="0E0E0E"/>
                </a:solidFill>
                <a:effectLst/>
              </a:rPr>
              <a:t>/victorians-suffer-the-biggest-jump-in-financial-distress-as-cost-of-living-soars-20240327-p5ffr5.html</a:t>
            </a:r>
          </a:p>
          <a:p>
            <a:r>
              <a:rPr lang="en-PH" dirty="0">
                <a:solidFill>
                  <a:srgbClr val="0E0E0E"/>
                </a:solidFill>
                <a:effectLst/>
              </a:rPr>
              <a:t>2. Data VIC. (2024). Rental report: Quarterly moving annual rents by suburb. Retrieved June 11, 2024, from https://</a:t>
            </a:r>
            <a:r>
              <a:rPr lang="en-PH" dirty="0" err="1">
                <a:solidFill>
                  <a:srgbClr val="0E0E0E"/>
                </a:solidFill>
                <a:effectLst/>
              </a:rPr>
              <a:t>discover.data.vic.gov.au</a:t>
            </a:r>
            <a:r>
              <a:rPr lang="en-PH" dirty="0">
                <a:solidFill>
                  <a:srgbClr val="0E0E0E"/>
                </a:solidFill>
                <a:effectLst/>
              </a:rPr>
              <a:t>/dataset/rental-report-quarterly-moving-annual-rents-by-suburb</a:t>
            </a:r>
          </a:p>
          <a:p>
            <a:r>
              <a:rPr lang="en-PH" dirty="0">
                <a:solidFill>
                  <a:srgbClr val="0E0E0E"/>
                </a:solidFill>
                <a:effectLst/>
              </a:rPr>
              <a:t>3. National Australia Bank. (2024, April). Consumer Sentiment Survey Q1 2024. Retrieved June 11, 2024, from https://</a:t>
            </a:r>
            <a:r>
              <a:rPr lang="en-PH" dirty="0" err="1">
                <a:solidFill>
                  <a:srgbClr val="0E0E0E"/>
                </a:solidFill>
                <a:effectLst/>
              </a:rPr>
              <a:t>business.nab.com.au</a:t>
            </a:r>
            <a:r>
              <a:rPr lang="en-PH" dirty="0">
                <a:solidFill>
                  <a:srgbClr val="0E0E0E"/>
                </a:solidFill>
                <a:effectLst/>
              </a:rPr>
              <a:t>/wp-content/uploads/2024/04/NAB-Consumer-Sentiment-Survey-Q1-2024.pdf</a:t>
            </a:r>
          </a:p>
          <a:p>
            <a:r>
              <a:rPr lang="en-PH" dirty="0">
                <a:solidFill>
                  <a:srgbClr val="0E0E0E"/>
                </a:solidFill>
                <a:effectLst/>
              </a:rPr>
              <a:t>4. Australian Bureau of Statistics. (2024). Consumer Price Index, Australia. Retrieved June 11, 2024, from https://</a:t>
            </a:r>
            <a:r>
              <a:rPr lang="en-PH" dirty="0" err="1">
                <a:solidFill>
                  <a:srgbClr val="0E0E0E"/>
                </a:solidFill>
                <a:effectLst/>
              </a:rPr>
              <a:t>www.abs.gov.au</a:t>
            </a:r>
            <a:r>
              <a:rPr lang="en-PH" dirty="0">
                <a:solidFill>
                  <a:srgbClr val="0E0E0E"/>
                </a:solidFill>
                <a:effectLst/>
              </a:rPr>
              <a:t>/statistics/economy/price-indexes-and-inflation/consumer-price-index-</a:t>
            </a:r>
            <a:r>
              <a:rPr lang="en-PH" dirty="0" err="1">
                <a:solidFill>
                  <a:srgbClr val="0E0E0E"/>
                </a:solidFill>
                <a:effectLst/>
              </a:rPr>
              <a:t>australia</a:t>
            </a:r>
            <a:r>
              <a:rPr lang="en-PH" dirty="0">
                <a:solidFill>
                  <a:srgbClr val="0E0E0E"/>
                </a:solidFill>
                <a:effectLst/>
              </a:rPr>
              <a:t>/latest-release</a:t>
            </a:r>
          </a:p>
          <a:p>
            <a:r>
              <a:rPr lang="en-PH" dirty="0">
                <a:solidFill>
                  <a:srgbClr val="0E0E0E"/>
                </a:solidFill>
                <a:effectLst/>
              </a:rPr>
              <a:t>5. Australian Bureau of Statistics. (2024). Wage Price Index, Australia. Retrieved June 11, 2024, from https://</a:t>
            </a:r>
            <a:r>
              <a:rPr lang="en-PH" dirty="0" err="1">
                <a:solidFill>
                  <a:srgbClr val="0E0E0E"/>
                </a:solidFill>
                <a:effectLst/>
              </a:rPr>
              <a:t>www.abs.gov.au</a:t>
            </a:r>
            <a:r>
              <a:rPr lang="en-PH" dirty="0">
                <a:solidFill>
                  <a:srgbClr val="0E0E0E"/>
                </a:solidFill>
                <a:effectLst/>
              </a:rPr>
              <a:t>/statistics/economy/price-indexes-and-inflation/wage-price-index-</a:t>
            </a:r>
            <a:r>
              <a:rPr lang="en-PH" dirty="0" err="1">
                <a:solidFill>
                  <a:srgbClr val="0E0E0E"/>
                </a:solidFill>
                <a:effectLst/>
              </a:rPr>
              <a:t>australia</a:t>
            </a:r>
            <a:r>
              <a:rPr lang="en-PH" dirty="0">
                <a:solidFill>
                  <a:srgbClr val="0E0E0E"/>
                </a:solidFill>
                <a:effectLst/>
              </a:rPr>
              <a:t>/</a:t>
            </a:r>
            <a:r>
              <a:rPr lang="en-PH" dirty="0" err="1">
                <a:solidFill>
                  <a:srgbClr val="0E0E0E"/>
                </a:solidFill>
                <a:effectLst/>
              </a:rPr>
              <a:t>latest-release#data-downloads</a:t>
            </a:r>
            <a:endParaRPr lang="en-PH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119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565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Helvetica</vt:lpstr>
      <vt:lpstr>Open Sans</vt:lpstr>
      <vt:lpstr>Office Theme</vt:lpstr>
      <vt:lpstr>The Cost-of-Living Crisis In Melbourne</vt:lpstr>
      <vt:lpstr>Introduction</vt:lpstr>
      <vt:lpstr>Understanding the cost-of-living crisis</vt:lpstr>
      <vt:lpstr>PowerPoint Presentation</vt:lpstr>
      <vt:lpstr>PowerPoint Presentation</vt:lpstr>
      <vt:lpstr>Are the wages keeping up?</vt:lpstr>
      <vt:lpstr>PowerPoint Presentation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Nigel Ray Nuique</dc:creator>
  <cp:lastModifiedBy>Nigel Ray Nuique</cp:lastModifiedBy>
  <cp:revision>6</cp:revision>
  <dcterms:created xsi:type="dcterms:W3CDTF">2024-06-06T02:53:19Z</dcterms:created>
  <dcterms:modified xsi:type="dcterms:W3CDTF">2024-06-12T02:44:21Z</dcterms:modified>
</cp:coreProperties>
</file>