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79" r:id="rId4"/>
    <p:sldMasterId id="2147483697" r:id="rId5"/>
  </p:sldMasterIdLst>
  <p:notesMasterIdLst>
    <p:notesMasterId r:id="rId23"/>
  </p:notesMasterIdLst>
  <p:sldIdLst>
    <p:sldId id="273" r:id="rId6"/>
    <p:sldId id="276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58" r:id="rId18"/>
    <p:sldId id="262" r:id="rId19"/>
    <p:sldId id="263" r:id="rId20"/>
    <p:sldId id="26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7722-5B35-45A1-8769-EFD22B44DB1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728ED-ABE3-405B-A5EB-D0B064C0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906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12:36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31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12:40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8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4E4CE6-2FE4-433F-87B8-CB5DD266EB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12:41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6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4E4CE6-2FE4-433F-87B8-CB5DD266EB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12:41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103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66014" marR="0" lvl="0" indent="0" algn="l" defTabSz="9053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32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CBB42-8A3C-4AB5-AB28-70532FD908F2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3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8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6DD3D-56F4-4FF1-BB12-AA342B3D84A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2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6DD3D-56F4-4FF1-BB12-AA342B3D84A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8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6DD3D-56F4-4FF1-BB12-AA342B3D84A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2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2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6DD3D-56F4-4FF1-BB12-AA342B3D84A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Tech Summit FY17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6/19/2017 3:42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32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611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83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84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54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6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1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983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0574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5130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1409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649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86040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7678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1479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2338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387701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920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39988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138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3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500834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1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9585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7311" y="268452"/>
            <a:ext cx="11359087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312" y="1278647"/>
            <a:ext cx="11359088" cy="28761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800"/>
              </a:spcAft>
              <a:defRPr/>
            </a:lvl1pPr>
            <a:lvl2pPr>
              <a:lnSpc>
                <a:spcPct val="100000"/>
              </a:lnSpc>
              <a:spcAft>
                <a:spcPts val="800"/>
              </a:spcAft>
              <a:defRPr/>
            </a:lvl2pPr>
            <a:lvl3pPr>
              <a:lnSpc>
                <a:spcPct val="100000"/>
              </a:lnSpc>
              <a:spcAft>
                <a:spcPts val="800"/>
              </a:spcAft>
              <a:defRPr/>
            </a:lvl3pPr>
            <a:lvl4pPr>
              <a:lnSpc>
                <a:spcPct val="100000"/>
              </a:lnSpc>
              <a:spcAft>
                <a:spcPts val="800"/>
              </a:spcAft>
              <a:defRPr/>
            </a:lvl4pPr>
            <a:lvl5pPr>
              <a:lnSpc>
                <a:spcPct val="100000"/>
              </a:lnSpc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290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7178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79354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5B7DC-B2B9-4B78-8540-284EE99516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FA06D3-579A-4F24-98EA-435EBF74F3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1D4D6-AF20-47AD-BE13-340CA1A9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3749B-39A1-4D33-A77A-37BB7BBB8621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@yina_arenas  #MSBuild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35863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1B7CF0-6D4F-4809-88D7-03F9AEBC875E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@yina_arenas  #MSBuild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19579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F0C67-CEAA-46BF-AE26-03D70A74ED61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@yina_arenas  #MSBuild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24214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63D1-3977-4A91-A0C0-702EF510C9AC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@yina_arenas  #MSBuild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14276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85F30-3833-474B-B5D3-EC33B7AA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5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1D4D6-AF20-47AD-BE13-340CA1A9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F1DC-484B-42A4-BBB1-B40A636512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FBAD9-96BC-46DA-BCE1-91362AF20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A1962-2448-4C43-976D-D6A54AE0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8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9BAF9-89A1-4602-8865-6830CF1903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1D4D6-AF20-47AD-BE13-340CA1A9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FA8F3-955B-4B02-8B0A-99BB240EF2F0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9472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8152B1-53DF-41C7-ADD8-C20BBD435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36915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3B224-D5B9-428B-A96E-6AE937E38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0FA8F3-955B-4B02-8B0A-99BB240EF2F0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34295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2B8E1-23A1-4886-A4C1-9841D57FF30C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E5FDE-02AE-4468-BFCB-A3050E1B65FB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8152B1-53DF-41C7-ADD8-C20BBD435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84DFC-45C2-4415-B3FA-47CB3AEDF1CE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4D5FC-908C-4B77-AAA8-A6D32235D605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3B224-D5B9-428B-A96E-6AE937E38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C0F88-514A-4D90-B151-C6BB40A89E81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531E7-F398-4ED9-A606-12324538379E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FFFF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FBAD9-96BC-46DA-BCE1-91362AF20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5C61D-454F-41DB-811A-5DDCE977D7AA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B4E0F-FA0D-43C5-8903-7F3B87F791A2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FFFF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A1962-2448-4C43-976D-D6A54AE0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7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1D4D6-AF20-47AD-BE13-340CA1A9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3749B-39A1-4D33-A77A-37BB7BBB8621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</a:t>
            </a:r>
            <a:r>
              <a:rPr lang="en-US" sz="1568" err="1">
                <a:solidFill>
                  <a:schemeClr val="tx1"/>
                </a:solidFill>
              </a:rPr>
              <a:t>yina_arenas</a:t>
            </a:r>
            <a:r>
              <a:rPr lang="en-US" sz="1568">
                <a:solidFill>
                  <a:schemeClr val="tx1"/>
                </a:solidFill>
              </a:rPr>
              <a:t>  #</a:t>
            </a:r>
            <a:r>
              <a:rPr lang="en-US" sz="1568" err="1">
                <a:solidFill>
                  <a:schemeClr val="tx1"/>
                </a:solidFill>
              </a:rPr>
              <a:t>MSBuild</a:t>
            </a:r>
            <a:r>
              <a:rPr lang="en-US" sz="1568">
                <a:solidFill>
                  <a:schemeClr val="tx1"/>
                </a:solidFill>
              </a:rPr>
              <a:t>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4265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1B7CF0-6D4F-4809-88D7-03F9AEBC875E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</a:t>
            </a:r>
            <a:r>
              <a:rPr lang="en-US" sz="1568" err="1">
                <a:solidFill>
                  <a:schemeClr val="tx1"/>
                </a:solidFill>
              </a:rPr>
              <a:t>yina_arenas</a:t>
            </a:r>
            <a:r>
              <a:rPr lang="en-US" sz="1568">
                <a:solidFill>
                  <a:schemeClr val="tx1"/>
                </a:solidFill>
              </a:rPr>
              <a:t>  #</a:t>
            </a:r>
            <a:r>
              <a:rPr lang="en-US" sz="1568" err="1">
                <a:solidFill>
                  <a:schemeClr val="tx1"/>
                </a:solidFill>
              </a:rPr>
              <a:t>MSBuild</a:t>
            </a:r>
            <a:r>
              <a:rPr lang="en-US" sz="1568">
                <a:solidFill>
                  <a:schemeClr val="tx1"/>
                </a:solidFill>
              </a:rPr>
              <a:t>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277827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F0C67-CEAA-46BF-AE26-03D70A74ED61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</a:t>
            </a:r>
            <a:r>
              <a:rPr lang="en-US" sz="1568" err="1">
                <a:solidFill>
                  <a:schemeClr val="tx1"/>
                </a:solidFill>
              </a:rPr>
              <a:t>yina_arenas</a:t>
            </a:r>
            <a:r>
              <a:rPr lang="en-US" sz="1568">
                <a:solidFill>
                  <a:schemeClr val="tx1"/>
                </a:solidFill>
              </a:rPr>
              <a:t>  #</a:t>
            </a:r>
            <a:r>
              <a:rPr lang="en-US" sz="1568" err="1">
                <a:solidFill>
                  <a:schemeClr val="tx1"/>
                </a:solidFill>
              </a:rPr>
              <a:t>MSBuild</a:t>
            </a:r>
            <a:r>
              <a:rPr lang="en-US" sz="1568">
                <a:solidFill>
                  <a:schemeClr val="tx1"/>
                </a:solidFill>
              </a:rPr>
              <a:t>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26547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63D1-3977-4A91-A0C0-702EF510C9AC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solidFill>
                  <a:schemeClr val="tx1"/>
                </a:solidFill>
              </a:rPr>
              <a:t>@</a:t>
            </a:r>
            <a:r>
              <a:rPr lang="en-US" sz="1568" err="1">
                <a:solidFill>
                  <a:schemeClr val="tx1"/>
                </a:solidFill>
              </a:rPr>
              <a:t>yina_arenas</a:t>
            </a:r>
            <a:r>
              <a:rPr lang="en-US" sz="1568">
                <a:solidFill>
                  <a:schemeClr val="tx1"/>
                </a:solidFill>
              </a:rPr>
              <a:t>  #</a:t>
            </a:r>
            <a:r>
              <a:rPr lang="en-US" sz="1568" err="1">
                <a:solidFill>
                  <a:schemeClr val="tx1"/>
                </a:solidFill>
              </a:rPr>
              <a:t>MSBuild</a:t>
            </a:r>
            <a:r>
              <a:rPr lang="en-US" sz="1568">
                <a:solidFill>
                  <a:schemeClr val="tx1"/>
                </a:solidFill>
              </a:rPr>
              <a:t>   #MicrosoftGraph</a:t>
            </a:r>
          </a:p>
        </p:txBody>
      </p:sp>
    </p:spTree>
    <p:extLst>
      <p:ext uri="{BB962C8B-B14F-4D97-AF65-F5344CB8AC3E}">
        <p14:creationId xmlns:p14="http://schemas.microsoft.com/office/powerpoint/2010/main" val="182136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1D4D6-AF20-47AD-BE13-340CA1A9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FA8F3-955B-4B02-8B0A-99BB240EF2F0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BE4-13BE-468D-B155-F267D27A1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73" y="594967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32362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8152B1-53DF-41C7-ADD8-C20BBD435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4E9B21-BADC-4DF6-BC44-DEDEE57A6573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8DF8B-2E06-42F4-9874-7706E83F8B8B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2661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3B224-D5B9-428B-A96E-6AE937E38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0FA8F3-955B-4B02-8B0A-99BB240EF2F0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E84B-7BA3-419E-B167-2B5CC0C6609A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12283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2B8E1-23A1-4886-A4C1-9841D57FF30C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E5FDE-02AE-4468-BFCB-A3050E1B65FB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8152B1-53DF-41C7-ADD8-C20BBD435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84DFC-45C2-4415-B3FA-47CB3AEDF1CE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4D5FC-908C-4B77-AAA8-A6D32235D605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3B224-D5B9-428B-A96E-6AE937E38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745092"/>
            <a:ext cx="2026295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C0F88-514A-4D90-B151-C6BB40A89E81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531E7-F398-4ED9-A606-12324538379E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FFFF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FBAD9-96BC-46DA-BCE1-91362AF20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5C61D-454F-41DB-811A-5DDCE977D7AA}"/>
              </a:ext>
            </a:extLst>
          </p:cNvPr>
          <p:cNvSpPr/>
          <p:nvPr userDrawn="1"/>
        </p:nvSpPr>
        <p:spPr>
          <a:xfrm>
            <a:off x="775132" y="5894518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B4E0F-FA0D-43C5-8903-7F3B87F791A2}"/>
              </a:ext>
            </a:extLst>
          </p:cNvPr>
          <p:cNvSpPr/>
          <p:nvPr userDrawn="1"/>
        </p:nvSpPr>
        <p:spPr>
          <a:xfrm>
            <a:off x="405845" y="5991035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FFFF"/>
                </a:solidFill>
                <a:latin typeface="FontAwesome" pitchFamily="2" charset="0"/>
              </a:rPr>
              <a:t>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A1962-2448-4C43-976D-D6A54AE0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6467" y="5649510"/>
            <a:ext cx="2213246" cy="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2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0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21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7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32250-2805-4C58-B12F-8FACFCA03D0B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171B6-B2B2-4574-929D-5B9745DE173C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36095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32250-2805-4C58-B12F-8FACFCA03D0B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@yina_arenas  #MSBuild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171B6-B2B2-4574-929D-5B9745DE173C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29909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4355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-29570" y="6364846"/>
            <a:ext cx="3683508" cy="500937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372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#MSBuild   #MicrosoftGraph   @yina_arenas </a:t>
            </a:r>
          </a:p>
        </p:txBody>
      </p:sp>
    </p:spTree>
    <p:extLst>
      <p:ext uri="{BB962C8B-B14F-4D97-AF65-F5344CB8AC3E}">
        <p14:creationId xmlns:p14="http://schemas.microsoft.com/office/powerpoint/2010/main" val="41225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32250-2805-4C58-B12F-8FACFCA03D0B}"/>
              </a:ext>
            </a:extLst>
          </p:cNvPr>
          <p:cNvSpPr/>
          <p:nvPr userDrawn="1"/>
        </p:nvSpPr>
        <p:spPr>
          <a:xfrm>
            <a:off x="285159" y="6334669"/>
            <a:ext cx="5378549" cy="531114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568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568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568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568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568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171B6-B2B2-4574-929D-5B9745DE173C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11451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32250-2805-4C58-B12F-8FACFCA03D0B}"/>
              </a:ext>
            </a:extLst>
          </p:cNvPr>
          <p:cNvSpPr/>
          <p:nvPr userDrawn="1"/>
        </p:nvSpPr>
        <p:spPr>
          <a:xfrm>
            <a:off x="418642" y="6284755"/>
            <a:ext cx="5378549" cy="561290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@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#</a:t>
            </a:r>
            <a:r>
              <a:rPr lang="en-US" sz="1765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765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171B6-B2B2-4574-929D-5B9745DE173C}"/>
              </a:ext>
            </a:extLst>
          </p:cNvPr>
          <p:cNvSpPr/>
          <p:nvPr userDrawn="1"/>
        </p:nvSpPr>
        <p:spPr>
          <a:xfrm>
            <a:off x="49355" y="6381272"/>
            <a:ext cx="33695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737373"/>
                </a:solidFill>
                <a:latin typeface="FontAwesome" pitchFamily="2" charset="0"/>
              </a:rPr>
              <a:t></a:t>
            </a:r>
          </a:p>
        </p:txBody>
      </p:sp>
    </p:spTree>
    <p:extLst>
      <p:ext uri="{BB962C8B-B14F-4D97-AF65-F5344CB8AC3E}">
        <p14:creationId xmlns:p14="http://schemas.microsoft.com/office/powerpoint/2010/main" val="30465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-29570" y="6364846"/>
            <a:ext cx="3683508" cy="500937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algn="l"/>
            <a:r>
              <a:rPr lang="en-US" sz="1372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1372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r>
              <a:rPr lang="en-US" sz="1372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  #MicrosoftGraph   @</a:t>
            </a:r>
            <a:r>
              <a:rPr lang="en-US" sz="1372" err="1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yina_arenas</a:t>
            </a:r>
            <a:r>
              <a:rPr lang="en-US" sz="1372">
                <a:gradFill>
                  <a:gsLst>
                    <a:gs pos="6494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0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9370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86950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4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1195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5.xml"/><Relationship Id="rId55" Type="http://schemas.openxmlformats.org/officeDocument/2006/relationships/image" Target="../media/image9.emf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80.xml"/><Relationship Id="rId53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79.xml"/><Relationship Id="rId52" Type="http://schemas.openxmlformats.org/officeDocument/2006/relationships/slideLayout" Target="../slideLayouts/slideLayout87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83.xml"/><Relationship Id="rId8" Type="http://schemas.openxmlformats.org/officeDocument/2006/relationships/slideLayout" Target="../slideLayouts/slideLayout43.xml"/><Relationship Id="rId51" Type="http://schemas.openxmlformats.org/officeDocument/2006/relationships/slideLayout" Target="../slideLayouts/slideLayout86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4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3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751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  <p:sldLayoutId id="2147483748" r:id="rId51"/>
    <p:sldLayoutId id="2147483749" r:id="rId52"/>
    <p:sldLayoutId id="2147483750" r:id="rId53"/>
  </p:sldLayoutIdLst>
  <p:transition>
    <p:fade/>
  </p:transition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icrosoft.com/en-us/graph/graph-explorer" TargetMode="External"/><Relationship Id="rId3" Type="http://schemas.openxmlformats.org/officeDocument/2006/relationships/hyperlink" Target="https://www.microsoft.com/cognitive-services" TargetMode="External"/><Relationship Id="rId7" Type="http://schemas.openxmlformats.org/officeDocument/2006/relationships/hyperlink" Target="http://graph.microsoft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github.com/Mimetis" TargetMode="External"/><Relationship Id="rId5" Type="http://schemas.openxmlformats.org/officeDocument/2006/relationships/hyperlink" Target="https://channel9.msdn.com/Events/Build/2017" TargetMode="External"/><Relationship Id="rId10" Type="http://schemas.openxmlformats.org/officeDocument/2006/relationships/hyperlink" Target="https://apps.dev.microsoft.com/" TargetMode="External"/><Relationship Id="rId4" Type="http://schemas.openxmlformats.org/officeDocument/2006/relationships/hyperlink" Target="https://docs.microsoft.com/en-us/azure/cognitive-services/" TargetMode="External"/><Relationship Id="rId9" Type="http://schemas.openxmlformats.org/officeDocument/2006/relationships/hyperlink" Target="https://developer.microsoft.com/en-us/graph/code-samples-and-sd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33.png"/><Relationship Id="rId2" Type="http://schemas.openxmlformats.org/officeDocument/2006/relationships/tags" Target="../tags/tag1.xml"/><Relationship Id="rId1" Type="http://schemas.openxmlformats.org/officeDocument/2006/relationships/customXml" Target="../../customXml/item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86"/>
            <a:ext cx="11394596" cy="3117200"/>
          </a:xfrm>
        </p:spPr>
        <p:txBody>
          <a:bodyPr/>
          <a:lstStyle/>
          <a:p>
            <a:r>
              <a:rPr lang="fr-FR" dirty="0"/>
              <a:t>Microsoft Graph</a:t>
            </a:r>
            <a:br>
              <a:rPr lang="fr-FR" dirty="0"/>
            </a:br>
            <a:r>
              <a:rPr lang="fr-FR" dirty="0"/>
              <a:t>Microsoft Cognitive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39" y="4693955"/>
            <a:ext cx="9860674" cy="1598899"/>
          </a:xfrm>
        </p:spPr>
        <p:txBody>
          <a:bodyPr/>
          <a:lstStyle/>
          <a:p>
            <a:r>
              <a:rPr lang="fr-FR" dirty="0"/>
              <a:t>Sébastien Pertus</a:t>
            </a:r>
          </a:p>
          <a:p>
            <a:r>
              <a:rPr lang="fr-FR" dirty="0"/>
              <a:t>@sebastienpertus</a:t>
            </a:r>
          </a:p>
          <a:p>
            <a:r>
              <a:rPr lang="fr-FR" dirty="0"/>
              <a:t>Microsoft DX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1206398"/>
            <a:ext cx="12191999" cy="5288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79285" tIns="143428" rIns="179285" bIns="143428" rtlCol="0">
            <a:no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US" sz="2353">
              <a:gradFill>
                <a:gsLst>
                  <a:gs pos="100000">
                    <a:srgbClr val="505050"/>
                  </a:gs>
                  <a:gs pos="0">
                    <a:srgbClr val="505050"/>
                  </a:gs>
                </a:gsLst>
                <a:lin ang="5400000" scaled="0"/>
              </a:gra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59A29-0961-409C-BA3D-9FBB6C3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queries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73FA3A-8BD6-47F7-9B7C-184630EBC2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839" y="1265723"/>
          <a:ext cx="11219665" cy="52424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95070">
                  <a:extLst>
                    <a:ext uri="{9D8B030D-6E8A-4147-A177-3AD203B41FA5}">
                      <a16:colId xmlns:a16="http://schemas.microsoft.com/office/drawing/2014/main" val="701305095"/>
                    </a:ext>
                  </a:extLst>
                </a:gridCol>
                <a:gridCol w="7424595">
                  <a:extLst>
                    <a:ext uri="{9D8B030D-6E8A-4147-A177-3AD203B41FA5}">
                      <a16:colId xmlns:a16="http://schemas.microsoft.com/office/drawing/2014/main" val="3411246583"/>
                    </a:ext>
                  </a:extLst>
                </a:gridCol>
              </a:tblGrid>
              <a:tr h="388451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tx2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Scenario</a:t>
                      </a:r>
                    </a:p>
                  </a:txBody>
                  <a:tcPr marL="179285" marR="44821" marT="44821" marB="44821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tx2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API - https://graph.microsoft.com/</a:t>
                      </a:r>
                    </a:p>
                  </a:txBody>
                  <a:tcPr marL="44821" marR="44821" marT="44821" marB="44821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91296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profile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20639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files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/v1.0/me/drive/root/children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85752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photo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/v1.0/me/photo/$value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1888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high importance email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/v1.0/me/messages?$filter=importance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eq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 'high'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73920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calendar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/v1.0/me/calendar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12325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manager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/v1.0/me/manager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45633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last user to modify foo.txt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/v1.0/me/drive/root/children/foo.txt/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lastModifiedByUser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65465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recent files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/v1.0/me/drive/recent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48999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Office 365 groups I’m member of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/v1.0/me/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memberOf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/$/?$filter=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groupTypes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/any(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a:a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eq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 'unified')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78459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users in my organization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/v1.0/users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87465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group conversations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/v1.0/groups/&lt;id&gt;/conversations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26393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people relevant to me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/beta/me/people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85009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files trending around me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/beta/me/insights/trending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20728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the root SharePoint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site</a:t>
                      </a:r>
                      <a:endParaRPr lang="en-US" sz="1400" b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/beta/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sharepoint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/sites/root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7476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Planner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tasks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/beta/me/planner/tasks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3754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GET my notes</a:t>
                      </a:r>
                    </a:p>
                  </a:txBody>
                  <a:tcPr marL="179285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/beta/me/</a:t>
                      </a:r>
                      <a:r>
                        <a:rPr lang="en-US" sz="1400" b="0" err="1">
                          <a:solidFill>
                            <a:schemeClr val="tx1"/>
                          </a:solidFill>
                          <a:latin typeface="+mn-lt"/>
                        </a:rPr>
                        <a:t>onenote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/notebooks</a:t>
                      </a:r>
                    </a:p>
                  </a:txBody>
                  <a:tcPr marL="44821" marR="44821" marT="44821" marB="4482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1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021233" y="156144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748449" y="156144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2333" y="156144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748449" y="333973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82989" y="156144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29091" y="333973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SDKs, samples and tooling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290" y="3546578"/>
            <a:ext cx="578941" cy="578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9867" y="1815075"/>
            <a:ext cx="578941" cy="5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9867" y="3546578"/>
            <a:ext cx="578941" cy="578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751" y="1815075"/>
            <a:ext cx="578941" cy="578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651" y="1815075"/>
            <a:ext cx="578941" cy="5789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6872" y="424640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UWP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2989" y="249111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PHP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333" y="249111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ASP.NET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8449" y="249111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Python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48449" y="4248649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 anchor="t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Ruby</a:t>
            </a:r>
            <a:endParaRPr lang="en-US" sz="2353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1233" y="249111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Angular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021233" y="333973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382989" y="333973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7" y="3546578"/>
            <a:ext cx="578941" cy="5789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651" y="3546578"/>
            <a:ext cx="578941" cy="57894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021233" y="4248649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Android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989" y="4248649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iOS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7" y="1815075"/>
            <a:ext cx="578941" cy="5789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 bwMode="auto">
          <a:xfrm>
            <a:off x="2626872" y="156144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85" y="1815075"/>
            <a:ext cx="606954" cy="5789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626872" y="2491115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JavaScript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62333" y="3339739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333" y="4248649"/>
            <a:ext cx="206177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Xamarin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309" y="3450136"/>
            <a:ext cx="771825" cy="771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73A42E-40B7-4C76-BB2A-CBE8468780C4}"/>
              </a:ext>
            </a:extLst>
          </p:cNvPr>
          <p:cNvGrpSpPr/>
          <p:nvPr/>
        </p:nvGrpSpPr>
        <p:grpSpPr>
          <a:xfrm>
            <a:off x="262333" y="3319840"/>
            <a:ext cx="644976" cy="733529"/>
            <a:chOff x="267592" y="3385913"/>
            <a:chExt cx="657909" cy="748238"/>
          </a:xfrm>
        </p:grpSpPr>
        <p:sp>
          <p:nvSpPr>
            <p:cNvPr id="55" name="Diagonal Stripe 54">
              <a:extLst>
                <a:ext uri="{FF2B5EF4-FFF2-40B4-BE49-F238E27FC236}">
                  <a16:creationId xmlns:a16="http://schemas.microsoft.com/office/drawing/2014/main" id="{4208AA1A-2C0D-4A9D-8FD6-A2F9CA766846}"/>
                </a:ext>
              </a:extLst>
            </p:cNvPr>
            <p:cNvSpPr/>
            <p:nvPr/>
          </p:nvSpPr>
          <p:spPr bwMode="auto">
            <a:xfrm>
              <a:off x="267592" y="3421329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EF18F9-16BD-49DA-913E-939F9C9A7817}"/>
                </a:ext>
              </a:extLst>
            </p:cNvPr>
            <p:cNvSpPr txBox="1"/>
            <p:nvPr/>
          </p:nvSpPr>
          <p:spPr>
            <a:xfrm rot="18697095">
              <a:off x="257086" y="3464203"/>
              <a:ext cx="59054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GA*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2CFC65-2FB7-401B-AB38-6622619E603E}"/>
              </a:ext>
            </a:extLst>
          </p:cNvPr>
          <p:cNvGrpSpPr/>
          <p:nvPr/>
        </p:nvGrpSpPr>
        <p:grpSpPr>
          <a:xfrm>
            <a:off x="276341" y="1534796"/>
            <a:ext cx="644976" cy="733529"/>
            <a:chOff x="267592" y="3385913"/>
            <a:chExt cx="657909" cy="748238"/>
          </a:xfrm>
        </p:grpSpPr>
        <p:sp>
          <p:nvSpPr>
            <p:cNvPr id="58" name="Diagonal Stripe 57">
              <a:extLst>
                <a:ext uri="{FF2B5EF4-FFF2-40B4-BE49-F238E27FC236}">
                  <a16:creationId xmlns:a16="http://schemas.microsoft.com/office/drawing/2014/main" id="{7CE598CE-F040-4D69-B9D7-06BF623F8823}"/>
                </a:ext>
              </a:extLst>
            </p:cNvPr>
            <p:cNvSpPr/>
            <p:nvPr/>
          </p:nvSpPr>
          <p:spPr bwMode="auto">
            <a:xfrm>
              <a:off x="267592" y="3421329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563266-2A40-46D8-9F91-55A9FD9591B7}"/>
                </a:ext>
              </a:extLst>
            </p:cNvPr>
            <p:cNvSpPr txBox="1"/>
            <p:nvPr/>
          </p:nvSpPr>
          <p:spPr>
            <a:xfrm rot="18697095">
              <a:off x="257087" y="3464203"/>
              <a:ext cx="59054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GA*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2708-054D-4B8E-9D91-56DAE8949CD7}"/>
              </a:ext>
            </a:extLst>
          </p:cNvPr>
          <p:cNvGrpSpPr/>
          <p:nvPr/>
        </p:nvGrpSpPr>
        <p:grpSpPr>
          <a:xfrm>
            <a:off x="2624089" y="3316497"/>
            <a:ext cx="644976" cy="733529"/>
            <a:chOff x="267592" y="3385913"/>
            <a:chExt cx="657909" cy="748238"/>
          </a:xfrm>
        </p:grpSpPr>
        <p:sp>
          <p:nvSpPr>
            <p:cNvPr id="61" name="Diagonal Stripe 60">
              <a:extLst>
                <a:ext uri="{FF2B5EF4-FFF2-40B4-BE49-F238E27FC236}">
                  <a16:creationId xmlns:a16="http://schemas.microsoft.com/office/drawing/2014/main" id="{3BB0AFDA-8A9F-41FB-A054-ACAB6639A8FA}"/>
                </a:ext>
              </a:extLst>
            </p:cNvPr>
            <p:cNvSpPr/>
            <p:nvPr/>
          </p:nvSpPr>
          <p:spPr bwMode="auto">
            <a:xfrm>
              <a:off x="267592" y="3421329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C2F308-F894-4A90-AEFB-855AC6A126C6}"/>
                </a:ext>
              </a:extLst>
            </p:cNvPr>
            <p:cNvSpPr txBox="1"/>
            <p:nvPr/>
          </p:nvSpPr>
          <p:spPr>
            <a:xfrm rot="18697095">
              <a:off x="257087" y="3464203"/>
              <a:ext cx="59054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GA*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1C4D1E-0CC4-4722-835A-EA6B95FC0FFF}"/>
              </a:ext>
            </a:extLst>
          </p:cNvPr>
          <p:cNvGrpSpPr/>
          <p:nvPr/>
        </p:nvGrpSpPr>
        <p:grpSpPr>
          <a:xfrm>
            <a:off x="5027772" y="3316496"/>
            <a:ext cx="644976" cy="733529"/>
            <a:chOff x="267592" y="3385913"/>
            <a:chExt cx="657909" cy="748238"/>
          </a:xfrm>
        </p:grpSpPr>
        <p:sp>
          <p:nvSpPr>
            <p:cNvPr id="64" name="Diagonal Stripe 63">
              <a:extLst>
                <a:ext uri="{FF2B5EF4-FFF2-40B4-BE49-F238E27FC236}">
                  <a16:creationId xmlns:a16="http://schemas.microsoft.com/office/drawing/2014/main" id="{A80B1A34-91A0-4F4A-AB8B-10AFE181F54C}"/>
                </a:ext>
              </a:extLst>
            </p:cNvPr>
            <p:cNvSpPr/>
            <p:nvPr/>
          </p:nvSpPr>
          <p:spPr bwMode="auto">
            <a:xfrm>
              <a:off x="267592" y="3421329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131DD3-441D-4CFB-8C17-86F6E7761725}"/>
                </a:ext>
              </a:extLst>
            </p:cNvPr>
            <p:cNvSpPr txBox="1"/>
            <p:nvPr/>
          </p:nvSpPr>
          <p:spPr>
            <a:xfrm rot="18697095">
              <a:off x="257086" y="3464203"/>
              <a:ext cx="590546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GA*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F360A7-AEA8-4BAE-BBBB-DF3522B80412}"/>
              </a:ext>
            </a:extLst>
          </p:cNvPr>
          <p:cNvGrpSpPr/>
          <p:nvPr/>
        </p:nvGrpSpPr>
        <p:grpSpPr>
          <a:xfrm>
            <a:off x="5021234" y="1552326"/>
            <a:ext cx="644976" cy="712183"/>
            <a:chOff x="2665259" y="1576331"/>
            <a:chExt cx="657909" cy="726464"/>
          </a:xfrm>
        </p:grpSpPr>
        <p:sp>
          <p:nvSpPr>
            <p:cNvPr id="67" name="Diagonal Stripe 66">
              <a:extLst>
                <a:ext uri="{FF2B5EF4-FFF2-40B4-BE49-F238E27FC236}">
                  <a16:creationId xmlns:a16="http://schemas.microsoft.com/office/drawing/2014/main" id="{3BDBBB4F-32A0-4273-B120-0F8650138723}"/>
                </a:ext>
              </a:extLst>
            </p:cNvPr>
            <p:cNvSpPr/>
            <p:nvPr/>
          </p:nvSpPr>
          <p:spPr bwMode="auto">
            <a:xfrm>
              <a:off x="2665259" y="1589973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BC2C75-BDC8-4E51-A658-EEE95A90772B}"/>
                </a:ext>
              </a:extLst>
            </p:cNvPr>
            <p:cNvSpPr txBox="1"/>
            <p:nvPr/>
          </p:nvSpPr>
          <p:spPr>
            <a:xfrm rot="18697095">
              <a:off x="2665586" y="1628172"/>
              <a:ext cx="537648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4D835C-FD02-4BC8-94F3-854D374DEAB1}"/>
              </a:ext>
            </a:extLst>
          </p:cNvPr>
          <p:cNvGrpSpPr/>
          <p:nvPr/>
        </p:nvGrpSpPr>
        <p:grpSpPr>
          <a:xfrm>
            <a:off x="2620470" y="1561479"/>
            <a:ext cx="644976" cy="712183"/>
            <a:chOff x="2665259" y="1576331"/>
            <a:chExt cx="657909" cy="726464"/>
          </a:xfrm>
        </p:grpSpPr>
        <p:sp>
          <p:nvSpPr>
            <p:cNvPr id="73" name="Diagonal Stripe 72">
              <a:extLst>
                <a:ext uri="{FF2B5EF4-FFF2-40B4-BE49-F238E27FC236}">
                  <a16:creationId xmlns:a16="http://schemas.microsoft.com/office/drawing/2014/main" id="{AEB34A51-3A4B-473E-8D29-85B96595F212}"/>
                </a:ext>
              </a:extLst>
            </p:cNvPr>
            <p:cNvSpPr/>
            <p:nvPr/>
          </p:nvSpPr>
          <p:spPr bwMode="auto">
            <a:xfrm>
              <a:off x="2665259" y="1589973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13DD4D-82F2-46FC-8624-0B9F13125449}"/>
                </a:ext>
              </a:extLst>
            </p:cNvPr>
            <p:cNvSpPr txBox="1"/>
            <p:nvPr/>
          </p:nvSpPr>
          <p:spPr>
            <a:xfrm rot="18697095">
              <a:off x="2665586" y="1628172"/>
              <a:ext cx="537648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FF2F08-2828-436E-8ED1-1F4D15FAB6DD}"/>
              </a:ext>
            </a:extLst>
          </p:cNvPr>
          <p:cNvGrpSpPr/>
          <p:nvPr/>
        </p:nvGrpSpPr>
        <p:grpSpPr>
          <a:xfrm>
            <a:off x="7384830" y="1559204"/>
            <a:ext cx="644976" cy="712183"/>
            <a:chOff x="2665259" y="1576331"/>
            <a:chExt cx="657909" cy="726464"/>
          </a:xfrm>
        </p:grpSpPr>
        <p:sp>
          <p:nvSpPr>
            <p:cNvPr id="76" name="Diagonal Stripe 75">
              <a:extLst>
                <a:ext uri="{FF2B5EF4-FFF2-40B4-BE49-F238E27FC236}">
                  <a16:creationId xmlns:a16="http://schemas.microsoft.com/office/drawing/2014/main" id="{2D5C93A5-3441-44B3-A53B-3BF41675F9F0}"/>
                </a:ext>
              </a:extLst>
            </p:cNvPr>
            <p:cNvSpPr/>
            <p:nvPr/>
          </p:nvSpPr>
          <p:spPr bwMode="auto">
            <a:xfrm>
              <a:off x="2665259" y="1589973"/>
              <a:ext cx="657909" cy="712822"/>
            </a:xfrm>
            <a:prstGeom prst="diagStrip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5702C3-3E81-43B6-806C-0360AE722984}"/>
                </a:ext>
              </a:extLst>
            </p:cNvPr>
            <p:cNvSpPr txBox="1"/>
            <p:nvPr/>
          </p:nvSpPr>
          <p:spPr>
            <a:xfrm rot="18697095">
              <a:off x="2665586" y="1628172"/>
              <a:ext cx="537648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GA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ECA289E-4D81-4895-BFFB-96140B69BA92}"/>
              </a:ext>
            </a:extLst>
          </p:cNvPr>
          <p:cNvSpPr/>
          <p:nvPr/>
        </p:nvSpPr>
        <p:spPr bwMode="auto">
          <a:xfrm>
            <a:off x="5021233" y="5130635"/>
            <a:ext cx="2061777" cy="152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9006A9-EEA4-4543-8271-685EF9AD3BE5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190" y="5296309"/>
            <a:ext cx="983864" cy="80611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708537B-6642-4DE4-B7EB-B67111D446FB}"/>
              </a:ext>
            </a:extLst>
          </p:cNvPr>
          <p:cNvSpPr txBox="1"/>
          <p:nvPr/>
        </p:nvSpPr>
        <p:spPr>
          <a:xfrm>
            <a:off x="4862958" y="6041789"/>
            <a:ext cx="234774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VS integration</a:t>
            </a:r>
          </a:p>
        </p:txBody>
      </p:sp>
      <p:grpSp>
        <p:nvGrpSpPr>
          <p:cNvPr id="69" name="Group 68">
            <a:extLst/>
          </p:cNvPr>
          <p:cNvGrpSpPr/>
          <p:nvPr/>
        </p:nvGrpSpPr>
        <p:grpSpPr>
          <a:xfrm>
            <a:off x="5003437" y="4956882"/>
            <a:ext cx="644976" cy="894807"/>
            <a:chOff x="267592" y="3224811"/>
            <a:chExt cx="657909" cy="912750"/>
          </a:xfrm>
        </p:grpSpPr>
        <p:sp>
          <p:nvSpPr>
            <p:cNvPr id="70" name="Diagonal Stripe 69">
              <a:extLst/>
            </p:cNvPr>
            <p:cNvSpPr/>
            <p:nvPr/>
          </p:nvSpPr>
          <p:spPr bwMode="auto">
            <a:xfrm>
              <a:off x="267592" y="3421329"/>
              <a:ext cx="657909" cy="712822"/>
            </a:xfrm>
            <a:prstGeom prst="diagStrip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extBox 70">
              <a:extLst/>
            </p:cNvPr>
            <p:cNvSpPr txBox="1"/>
            <p:nvPr/>
          </p:nvSpPr>
          <p:spPr>
            <a:xfrm rot="18697095">
              <a:off x="95984" y="3464203"/>
              <a:ext cx="912750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UPDATED</a:t>
              </a:r>
            </a:p>
          </p:txBody>
        </p:sp>
      </p:grpSp>
      <p:grpSp>
        <p:nvGrpSpPr>
          <p:cNvPr id="81" name="Group 80">
            <a:extLst/>
          </p:cNvPr>
          <p:cNvGrpSpPr/>
          <p:nvPr/>
        </p:nvGrpSpPr>
        <p:grpSpPr>
          <a:xfrm>
            <a:off x="7387410" y="3158577"/>
            <a:ext cx="644976" cy="874833"/>
            <a:chOff x="2665259" y="1410420"/>
            <a:chExt cx="657909" cy="892375"/>
          </a:xfrm>
        </p:grpSpPr>
        <p:sp>
          <p:nvSpPr>
            <p:cNvPr id="82" name="Diagonal Stripe 81">
              <a:extLst/>
            </p:cNvPr>
            <p:cNvSpPr/>
            <p:nvPr/>
          </p:nvSpPr>
          <p:spPr bwMode="auto">
            <a:xfrm>
              <a:off x="2665259" y="1589973"/>
              <a:ext cx="657909" cy="712822"/>
            </a:xfrm>
            <a:prstGeom prst="diagStrip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TextBox 82">
              <a:extLst/>
            </p:cNvPr>
            <p:cNvSpPr txBox="1"/>
            <p:nvPr/>
          </p:nvSpPr>
          <p:spPr>
            <a:xfrm rot="18697095">
              <a:off x="2499677" y="1628172"/>
              <a:ext cx="869469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PREVIEW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09E2D-EF78-4597-9394-B1C09BDA7CB9}"/>
              </a:ext>
            </a:extLst>
          </p:cNvPr>
          <p:cNvGrpSpPr/>
          <p:nvPr/>
        </p:nvGrpSpPr>
        <p:grpSpPr>
          <a:xfrm>
            <a:off x="9749310" y="1391171"/>
            <a:ext cx="644976" cy="874833"/>
            <a:chOff x="9944803" y="1418570"/>
            <a:chExt cx="657909" cy="892375"/>
          </a:xfrm>
        </p:grpSpPr>
        <p:sp>
          <p:nvSpPr>
            <p:cNvPr id="85" name="Diagonal Stripe 84">
              <a:extLst/>
            </p:cNvPr>
            <p:cNvSpPr/>
            <p:nvPr/>
          </p:nvSpPr>
          <p:spPr bwMode="auto">
            <a:xfrm>
              <a:off x="9944803" y="1598123"/>
              <a:ext cx="657909" cy="712822"/>
            </a:xfrm>
            <a:prstGeom prst="diagStrip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TextBox 85">
              <a:extLst/>
            </p:cNvPr>
            <p:cNvSpPr txBox="1"/>
            <p:nvPr/>
          </p:nvSpPr>
          <p:spPr>
            <a:xfrm rot="18697095">
              <a:off x="9779221" y="1636322"/>
              <a:ext cx="869469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PREVIEW</a:t>
              </a:r>
            </a:p>
          </p:txBody>
        </p:sp>
      </p:grpSp>
      <p:grpSp>
        <p:nvGrpSpPr>
          <p:cNvPr id="87" name="Group 86">
            <a:extLst/>
          </p:cNvPr>
          <p:cNvGrpSpPr/>
          <p:nvPr/>
        </p:nvGrpSpPr>
        <p:grpSpPr>
          <a:xfrm>
            <a:off x="9747583" y="3147348"/>
            <a:ext cx="644976" cy="874833"/>
            <a:chOff x="2665259" y="1410420"/>
            <a:chExt cx="657909" cy="892375"/>
          </a:xfrm>
        </p:grpSpPr>
        <p:sp>
          <p:nvSpPr>
            <p:cNvPr id="88" name="Diagonal Stripe 87">
              <a:extLst/>
            </p:cNvPr>
            <p:cNvSpPr/>
            <p:nvPr/>
          </p:nvSpPr>
          <p:spPr bwMode="auto">
            <a:xfrm>
              <a:off x="2665259" y="1589973"/>
              <a:ext cx="657909" cy="712822"/>
            </a:xfrm>
            <a:prstGeom prst="diagStrip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TextBox 88">
              <a:extLst/>
            </p:cNvPr>
            <p:cNvSpPr txBox="1"/>
            <p:nvPr/>
          </p:nvSpPr>
          <p:spPr>
            <a:xfrm rot="18697095">
              <a:off x="2499677" y="1628172"/>
              <a:ext cx="869469" cy="4339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b="1">
                  <a:solidFill>
                    <a:srgbClr val="FFFFFF"/>
                  </a:solidFill>
                  <a:latin typeface="Segoe UI Semilight"/>
                </a:rPr>
                <a:t>PREVIEW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Microsoft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164421"/>
          </a:xfrm>
        </p:spPr>
        <p:txBody>
          <a:bodyPr/>
          <a:lstStyle/>
          <a:p>
            <a:r>
              <a:rPr lang="fr-FR" dirty="0"/>
              <a:t>Sébastien Pertus</a:t>
            </a:r>
          </a:p>
          <a:p>
            <a:r>
              <a:rPr lang="fr-FR" dirty="0"/>
              <a:t>@sebastienpertus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1746" y="1462"/>
            <a:ext cx="7438527" cy="685508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4744813" y="1460"/>
            <a:ext cx="7438527" cy="6855568"/>
          </a:xfrm>
          <a:prstGeom prst="rect">
            <a:avLst/>
          </a:prstGeom>
          <a:gradFill flip="none" rotWithShape="1">
            <a:gsLst>
              <a:gs pos="2917">
                <a:schemeClr val="bg1"/>
              </a:gs>
              <a:gs pos="50000">
                <a:schemeClr val="bg1">
                  <a:alpha val="70000"/>
                </a:schemeClr>
              </a:gs>
              <a:gs pos="76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44812" y="1460"/>
            <a:ext cx="7446324" cy="6855568"/>
          </a:xfrm>
          <a:prstGeom prst="rect">
            <a:avLst/>
          </a:prstGeom>
          <a:solidFill>
            <a:srgbClr val="0078D7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16259" y="1877373"/>
            <a:ext cx="3735488" cy="31032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049">
              <a:lnSpc>
                <a:spcPct val="90000"/>
              </a:lnSpc>
              <a:spcAft>
                <a:spcPts val="1469"/>
              </a:spcAft>
              <a:defRPr/>
            </a:pPr>
            <a:r>
              <a:rPr lang="en-US" altLang="en-US" sz="4705" dirty="0">
                <a:solidFill>
                  <a:srgbClr val="505050"/>
                </a:solidFill>
                <a:latin typeface="Segoe UI Light"/>
              </a:rPr>
              <a:t>Microsoft Cognitive Services</a:t>
            </a:r>
          </a:p>
          <a:p>
            <a:pPr defTabSz="914049">
              <a:lnSpc>
                <a:spcPct val="90000"/>
              </a:lnSpc>
              <a:spcAft>
                <a:spcPts val="1469"/>
              </a:spcAft>
              <a:defRPr/>
            </a:pPr>
            <a:r>
              <a:rPr lang="en-US" sz="3137" dirty="0">
                <a:solidFill>
                  <a:srgbClr val="0078D7"/>
                </a:solidFill>
                <a:latin typeface="Segoe UI Semilight"/>
              </a:rPr>
              <a:t>Give your apps </a:t>
            </a:r>
            <a:br>
              <a:rPr lang="en-US" sz="3137" dirty="0">
                <a:solidFill>
                  <a:srgbClr val="0078D7"/>
                </a:solidFill>
                <a:latin typeface="Segoe UI Semilight"/>
              </a:rPr>
            </a:br>
            <a:r>
              <a:rPr lang="en-US" sz="3137" dirty="0">
                <a:solidFill>
                  <a:srgbClr val="0078D7"/>
                </a:solidFill>
                <a:latin typeface="Segoe UI Semilight"/>
              </a:rPr>
              <a:t>a human side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498383" y="253115"/>
            <a:ext cx="6424379" cy="1131165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Vision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Computer Vision | Content Moderator | Emotion | Face | Video | </a:t>
            </a:r>
            <a:b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Video Indexer | Custom Vision Service</a:t>
            </a:r>
          </a:p>
        </p:txBody>
      </p:sp>
      <p:sp>
        <p:nvSpPr>
          <p:cNvPr id="42" name="TextBox 41">
            <a:extLst/>
          </p:cNvPr>
          <p:cNvSpPr txBox="1"/>
          <p:nvPr/>
        </p:nvSpPr>
        <p:spPr>
          <a:xfrm>
            <a:off x="5498383" y="1287716"/>
            <a:ext cx="6424379" cy="1206596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Speech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Bing Speech | Custom Speech Service | Speaker Recognition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</a:p>
        </p:txBody>
      </p:sp>
      <p:sp>
        <p:nvSpPr>
          <p:cNvPr id="43" name="TextBox 42">
            <a:extLst/>
          </p:cNvPr>
          <p:cNvSpPr txBox="1"/>
          <p:nvPr/>
        </p:nvSpPr>
        <p:spPr>
          <a:xfrm>
            <a:off x="5498383" y="3448643"/>
            <a:ext cx="6424379" cy="1131165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Knowledge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Academic Knowledge | Entity Linking | Knowledge Exploration | Recommendations | </a:t>
            </a:r>
            <a:r>
              <a:rPr lang="en-US" sz="1568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QnA</a:t>
            </a: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Maker | Custom Decision Service</a:t>
            </a:r>
          </a:p>
        </p:txBody>
      </p:sp>
      <p:sp>
        <p:nvSpPr>
          <p:cNvPr id="44" name="TextBox 43">
            <a:extLst/>
          </p:cNvPr>
          <p:cNvSpPr txBox="1"/>
          <p:nvPr/>
        </p:nvSpPr>
        <p:spPr>
          <a:xfrm>
            <a:off x="5498383" y="2349472"/>
            <a:ext cx="6424379" cy="1131165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Language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Bing Spell Check | Language Understanding | Linguistic Analysis | </a:t>
            </a:r>
            <a:b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Text Analytics | Translator Text &amp; Speech |  Web Language Model</a:t>
            </a:r>
          </a:p>
        </p:txBody>
      </p:sp>
      <p:sp>
        <p:nvSpPr>
          <p:cNvPr id="45" name="Freeform 22">
            <a:extLst/>
          </p:cNvPr>
          <p:cNvSpPr>
            <a:spLocks noChangeAspect="1"/>
          </p:cNvSpPr>
          <p:nvPr/>
        </p:nvSpPr>
        <p:spPr bwMode="auto">
          <a:xfrm>
            <a:off x="5039132" y="440918"/>
            <a:ext cx="467793" cy="309550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6" name="Freeform 18">
            <a:extLst/>
          </p:cNvPr>
          <p:cNvSpPr>
            <a:spLocks noChangeAspect="1"/>
          </p:cNvSpPr>
          <p:nvPr/>
        </p:nvSpPr>
        <p:spPr bwMode="auto">
          <a:xfrm>
            <a:off x="5065563" y="1464386"/>
            <a:ext cx="414931" cy="363477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7" name="Freeform 9">
            <a:extLst/>
          </p:cNvPr>
          <p:cNvSpPr>
            <a:spLocks noChangeAspect="1"/>
          </p:cNvSpPr>
          <p:nvPr/>
        </p:nvSpPr>
        <p:spPr bwMode="auto">
          <a:xfrm>
            <a:off x="5124390" y="2541781"/>
            <a:ext cx="297276" cy="373818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8" name="Freeform 5">
            <a:extLst/>
          </p:cNvPr>
          <p:cNvSpPr>
            <a:spLocks/>
          </p:cNvSpPr>
          <p:nvPr/>
        </p:nvSpPr>
        <p:spPr bwMode="auto">
          <a:xfrm>
            <a:off x="5086847" y="3629518"/>
            <a:ext cx="372362" cy="372362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9" name="TextBox 48">
            <a:extLst/>
          </p:cNvPr>
          <p:cNvSpPr txBox="1"/>
          <p:nvPr/>
        </p:nvSpPr>
        <p:spPr>
          <a:xfrm>
            <a:off x="5498384" y="5555862"/>
            <a:ext cx="6424379" cy="1055733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Labs</a:t>
            </a:r>
            <a:b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Project Prague | Project Cuzco | Project Johannesburg | Project Nanjing | Project Abu Dhabi | Project Wollongong</a:t>
            </a:r>
            <a:endParaRPr lang="en-US" sz="1568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50" name="Group 49">
            <a:extLst/>
          </p:cNvPr>
          <p:cNvGrpSpPr/>
          <p:nvPr/>
        </p:nvGrpSpPr>
        <p:grpSpPr>
          <a:xfrm>
            <a:off x="5112003" y="5803537"/>
            <a:ext cx="322048" cy="364728"/>
            <a:chOff x="1976972" y="1401677"/>
            <a:chExt cx="467797" cy="692886"/>
          </a:xfrm>
        </p:grpSpPr>
        <p:sp>
          <p:nvSpPr>
            <p:cNvPr id="51" name="Freeform 413">
              <a:extLst/>
            </p:cNvPr>
            <p:cNvSpPr>
              <a:spLocks/>
            </p:cNvSpPr>
            <p:nvPr/>
          </p:nvSpPr>
          <p:spPr bwMode="auto">
            <a:xfrm>
              <a:off x="1976972" y="1440823"/>
              <a:ext cx="467797" cy="653740"/>
            </a:xfrm>
            <a:custGeom>
              <a:avLst/>
              <a:gdLst>
                <a:gd name="T0" fmla="*/ 102 w 109"/>
                <a:gd name="T1" fmla="*/ 125 h 153"/>
                <a:gd name="T2" fmla="*/ 70 w 109"/>
                <a:gd name="T3" fmla="*/ 64 h 153"/>
                <a:gd name="T4" fmla="*/ 68 w 109"/>
                <a:gd name="T5" fmla="*/ 53 h 153"/>
                <a:gd name="T6" fmla="*/ 68 w 109"/>
                <a:gd name="T7" fmla="*/ 0 h 153"/>
                <a:gd name="T8" fmla="*/ 59 w 109"/>
                <a:gd name="T9" fmla="*/ 0 h 153"/>
                <a:gd name="T10" fmla="*/ 51 w 109"/>
                <a:gd name="T11" fmla="*/ 0 h 153"/>
                <a:gd name="T12" fmla="*/ 42 w 109"/>
                <a:gd name="T13" fmla="*/ 0 h 153"/>
                <a:gd name="T14" fmla="*/ 42 w 109"/>
                <a:gd name="T15" fmla="*/ 53 h 153"/>
                <a:gd name="T16" fmla="*/ 39 w 109"/>
                <a:gd name="T17" fmla="*/ 64 h 153"/>
                <a:gd name="T18" fmla="*/ 7 w 109"/>
                <a:gd name="T19" fmla="*/ 125 h 153"/>
                <a:gd name="T20" fmla="*/ 22 w 109"/>
                <a:gd name="T21" fmla="*/ 153 h 153"/>
                <a:gd name="T22" fmla="*/ 51 w 109"/>
                <a:gd name="T23" fmla="*/ 153 h 153"/>
                <a:gd name="T24" fmla="*/ 59 w 109"/>
                <a:gd name="T25" fmla="*/ 153 h 153"/>
                <a:gd name="T26" fmla="*/ 90 w 109"/>
                <a:gd name="T27" fmla="*/ 153 h 153"/>
                <a:gd name="T28" fmla="*/ 102 w 109"/>
                <a:gd name="T29" fmla="*/ 12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53">
                  <a:moveTo>
                    <a:pt x="102" y="125"/>
                  </a:moveTo>
                  <a:cubicBezTo>
                    <a:pt x="94" y="110"/>
                    <a:pt x="70" y="64"/>
                    <a:pt x="70" y="64"/>
                  </a:cubicBezTo>
                  <a:cubicBezTo>
                    <a:pt x="70" y="64"/>
                    <a:pt x="68" y="61"/>
                    <a:pt x="68" y="53"/>
                  </a:cubicBezTo>
                  <a:cubicBezTo>
                    <a:pt x="68" y="46"/>
                    <a:pt x="68" y="0"/>
                    <a:pt x="6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47"/>
                    <a:pt x="42" y="53"/>
                  </a:cubicBezTo>
                  <a:cubicBezTo>
                    <a:pt x="42" y="59"/>
                    <a:pt x="39" y="64"/>
                    <a:pt x="39" y="64"/>
                  </a:cubicBezTo>
                  <a:cubicBezTo>
                    <a:pt x="39" y="64"/>
                    <a:pt x="15" y="110"/>
                    <a:pt x="7" y="125"/>
                  </a:cubicBezTo>
                  <a:cubicBezTo>
                    <a:pt x="0" y="137"/>
                    <a:pt x="10" y="153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01" y="153"/>
                    <a:pt x="109" y="137"/>
                    <a:pt x="102" y="125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2" name="Freeform 414">
              <a:extLst/>
            </p:cNvPr>
            <p:cNvSpPr>
              <a:spLocks/>
            </p:cNvSpPr>
            <p:nvPr/>
          </p:nvSpPr>
          <p:spPr bwMode="auto">
            <a:xfrm>
              <a:off x="1976972" y="1440823"/>
              <a:ext cx="467797" cy="653740"/>
            </a:xfrm>
            <a:custGeom>
              <a:avLst/>
              <a:gdLst>
                <a:gd name="T0" fmla="*/ 102 w 109"/>
                <a:gd name="T1" fmla="*/ 125 h 153"/>
                <a:gd name="T2" fmla="*/ 70 w 109"/>
                <a:gd name="T3" fmla="*/ 64 h 153"/>
                <a:gd name="T4" fmla="*/ 68 w 109"/>
                <a:gd name="T5" fmla="*/ 53 h 153"/>
                <a:gd name="T6" fmla="*/ 68 w 109"/>
                <a:gd name="T7" fmla="*/ 0 h 153"/>
                <a:gd name="T8" fmla="*/ 59 w 109"/>
                <a:gd name="T9" fmla="*/ 0 h 153"/>
                <a:gd name="T10" fmla="*/ 51 w 109"/>
                <a:gd name="T11" fmla="*/ 0 h 153"/>
                <a:gd name="T12" fmla="*/ 42 w 109"/>
                <a:gd name="T13" fmla="*/ 0 h 153"/>
                <a:gd name="T14" fmla="*/ 42 w 109"/>
                <a:gd name="T15" fmla="*/ 53 h 153"/>
                <a:gd name="T16" fmla="*/ 39 w 109"/>
                <a:gd name="T17" fmla="*/ 64 h 153"/>
                <a:gd name="T18" fmla="*/ 7 w 109"/>
                <a:gd name="T19" fmla="*/ 125 h 153"/>
                <a:gd name="T20" fmla="*/ 22 w 109"/>
                <a:gd name="T21" fmla="*/ 153 h 153"/>
                <a:gd name="T22" fmla="*/ 51 w 109"/>
                <a:gd name="T23" fmla="*/ 153 h 153"/>
                <a:gd name="T24" fmla="*/ 59 w 109"/>
                <a:gd name="T25" fmla="*/ 153 h 153"/>
                <a:gd name="T26" fmla="*/ 90 w 109"/>
                <a:gd name="T27" fmla="*/ 153 h 153"/>
                <a:gd name="T28" fmla="*/ 102 w 109"/>
                <a:gd name="T29" fmla="*/ 12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53">
                  <a:moveTo>
                    <a:pt x="102" y="125"/>
                  </a:moveTo>
                  <a:cubicBezTo>
                    <a:pt x="94" y="110"/>
                    <a:pt x="70" y="64"/>
                    <a:pt x="70" y="64"/>
                  </a:cubicBezTo>
                  <a:cubicBezTo>
                    <a:pt x="70" y="64"/>
                    <a:pt x="68" y="61"/>
                    <a:pt x="68" y="53"/>
                  </a:cubicBezTo>
                  <a:cubicBezTo>
                    <a:pt x="68" y="46"/>
                    <a:pt x="68" y="0"/>
                    <a:pt x="6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47"/>
                    <a:pt x="42" y="53"/>
                  </a:cubicBezTo>
                  <a:cubicBezTo>
                    <a:pt x="42" y="59"/>
                    <a:pt x="39" y="64"/>
                    <a:pt x="39" y="64"/>
                  </a:cubicBezTo>
                  <a:cubicBezTo>
                    <a:pt x="39" y="64"/>
                    <a:pt x="15" y="110"/>
                    <a:pt x="7" y="125"/>
                  </a:cubicBezTo>
                  <a:cubicBezTo>
                    <a:pt x="0" y="137"/>
                    <a:pt x="10" y="153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01" y="153"/>
                    <a:pt x="109" y="137"/>
                    <a:pt x="102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3" name="Freeform 415">
              <a:extLst/>
            </p:cNvPr>
            <p:cNvSpPr>
              <a:spLocks/>
            </p:cNvSpPr>
            <p:nvPr/>
          </p:nvSpPr>
          <p:spPr bwMode="auto">
            <a:xfrm>
              <a:off x="2117898" y="1401677"/>
              <a:ext cx="183987" cy="72421"/>
            </a:xfrm>
            <a:custGeom>
              <a:avLst/>
              <a:gdLst>
                <a:gd name="T0" fmla="*/ 43 w 43"/>
                <a:gd name="T1" fmla="*/ 9 h 17"/>
                <a:gd name="T2" fmla="*/ 35 w 43"/>
                <a:gd name="T3" fmla="*/ 17 h 17"/>
                <a:gd name="T4" fmla="*/ 9 w 43"/>
                <a:gd name="T5" fmla="*/ 17 h 17"/>
                <a:gd name="T6" fmla="*/ 0 w 43"/>
                <a:gd name="T7" fmla="*/ 9 h 17"/>
                <a:gd name="T8" fmla="*/ 0 w 43"/>
                <a:gd name="T9" fmla="*/ 9 h 17"/>
                <a:gd name="T10" fmla="*/ 9 w 43"/>
                <a:gd name="T11" fmla="*/ 0 h 17"/>
                <a:gd name="T12" fmla="*/ 35 w 43"/>
                <a:gd name="T13" fmla="*/ 0 h 17"/>
                <a:gd name="T14" fmla="*/ 43 w 43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43" y="9"/>
                  </a:moveTo>
                  <a:cubicBezTo>
                    <a:pt x="43" y="13"/>
                    <a:pt x="40" y="17"/>
                    <a:pt x="3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0"/>
                    <a:pt x="43" y="4"/>
                    <a:pt x="4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4" name="Freeform 416">
              <a:extLst/>
            </p:cNvPr>
            <p:cNvSpPr>
              <a:spLocks noEditPoints="1"/>
            </p:cNvSpPr>
            <p:nvPr/>
          </p:nvSpPr>
          <p:spPr bwMode="auto">
            <a:xfrm>
              <a:off x="2139429" y="1838157"/>
              <a:ext cx="90036" cy="88079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1 h 21"/>
                <a:gd name="T4" fmla="*/ 11 w 21"/>
                <a:gd name="T5" fmla="*/ 0 h 21"/>
                <a:gd name="T6" fmla="*/ 21 w 21"/>
                <a:gd name="T7" fmla="*/ 11 h 21"/>
                <a:gd name="T8" fmla="*/ 11 w 21"/>
                <a:gd name="T9" fmla="*/ 21 h 21"/>
                <a:gd name="T10" fmla="*/ 11 w 21"/>
                <a:gd name="T11" fmla="*/ 2 h 21"/>
                <a:gd name="T12" fmla="*/ 2 w 21"/>
                <a:gd name="T13" fmla="*/ 11 h 21"/>
                <a:gd name="T14" fmla="*/ 11 w 21"/>
                <a:gd name="T15" fmla="*/ 19 h 21"/>
                <a:gd name="T16" fmla="*/ 19 w 21"/>
                <a:gd name="T17" fmla="*/ 11 h 21"/>
                <a:gd name="T18" fmla="*/ 11 w 21"/>
                <a:gd name="T1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1"/>
                  </a:cubicBezTo>
                  <a:cubicBezTo>
                    <a:pt x="21" y="16"/>
                    <a:pt x="16" y="21"/>
                    <a:pt x="11" y="21"/>
                  </a:cubicBezTo>
                  <a:close/>
                  <a:moveTo>
                    <a:pt x="11" y="2"/>
                  </a:moveTo>
                  <a:cubicBezTo>
                    <a:pt x="6" y="2"/>
                    <a:pt x="2" y="6"/>
                    <a:pt x="2" y="11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1"/>
                  </a:cubicBezTo>
                  <a:cubicBezTo>
                    <a:pt x="19" y="6"/>
                    <a:pt x="15" y="2"/>
                    <a:pt x="1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5" name="Oval 417">
              <a:extLst/>
            </p:cNvPr>
            <p:cNvSpPr>
              <a:spLocks noChangeArrowheads="1"/>
            </p:cNvSpPr>
            <p:nvPr/>
          </p:nvSpPr>
          <p:spPr bwMode="auto">
            <a:xfrm>
              <a:off x="2174661" y="1875345"/>
              <a:ext cx="101780" cy="107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6" name="Rectangle 419">
              <a:extLst/>
            </p:cNvPr>
            <p:cNvSpPr>
              <a:spLocks noChangeArrowheads="1"/>
            </p:cNvSpPr>
            <p:nvPr/>
          </p:nvSpPr>
          <p:spPr bwMode="auto">
            <a:xfrm>
              <a:off x="2156382" y="1474098"/>
              <a:ext cx="111567" cy="2544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63" name="TextBox 62">
            <a:extLst/>
          </p:cNvPr>
          <p:cNvSpPr txBox="1"/>
          <p:nvPr/>
        </p:nvSpPr>
        <p:spPr>
          <a:xfrm>
            <a:off x="5498383" y="4494106"/>
            <a:ext cx="6424379" cy="1158320"/>
          </a:xfrm>
          <a:prstGeom prst="rect">
            <a:avLst/>
          </a:prstGeom>
          <a:noFill/>
        </p:spPr>
        <p:txBody>
          <a:bodyPr wrap="square" lIns="182828" tIns="146263" rIns="182828" bIns="146263" rtlCol="0" anchor="t">
            <a:spAutoFit/>
          </a:bodyPr>
          <a:lstStyle/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</a:p>
          <a:p>
            <a:pPr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568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Bing Autosuggest | Bing Image Search | Bing News Search | Bing Video Search | Bing Web Search | Bing Custom Search</a:t>
            </a:r>
          </a:p>
        </p:txBody>
      </p:sp>
      <p:grpSp>
        <p:nvGrpSpPr>
          <p:cNvPr id="64" name="Group 63">
            <a:extLst/>
          </p:cNvPr>
          <p:cNvGrpSpPr/>
          <p:nvPr/>
        </p:nvGrpSpPr>
        <p:grpSpPr>
          <a:xfrm>
            <a:off x="5082905" y="4715798"/>
            <a:ext cx="380246" cy="373818"/>
            <a:chOff x="10832823" y="3353836"/>
            <a:chExt cx="537576" cy="528488"/>
          </a:xfrm>
        </p:grpSpPr>
        <p:sp>
          <p:nvSpPr>
            <p:cNvPr id="65" name="Oval 13">
              <a:extLst/>
            </p:cNvPr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66" name="Freeform 14">
              <a:extLst/>
            </p:cNvPr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>
                <a:solidFill>
                  <a:srgbClr val="50505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0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/>
        </p:nvSpPr>
        <p:spPr bwMode="auto">
          <a:xfrm>
            <a:off x="7896753" y="-380806"/>
            <a:ext cx="3909563" cy="780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470" tIns="43734" rIns="87470" bIns="437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91460">
              <a:defRPr/>
            </a:pPr>
            <a:endParaRPr lang="en-US" sz="1730" b="1" kern="0">
              <a:solidFill>
                <a:srgbClr val="FFB900"/>
              </a:solidFill>
              <a:latin typeface="Segoe UI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7896753" y="-380806"/>
            <a:ext cx="3909563" cy="780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470" tIns="43734" rIns="87470" bIns="437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91460">
              <a:defRPr/>
            </a:pPr>
            <a:endParaRPr lang="en-US" sz="1730" b="1" kern="0">
              <a:solidFill>
                <a:srgbClr val="FFB900"/>
              </a:solidFill>
              <a:latin typeface="Segoe U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1478" y="6289349"/>
            <a:ext cx="12192000" cy="5576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16970" tIns="58484" rIns="116970" bIns="5848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8559">
              <a:defRPr/>
            </a:pPr>
            <a:r>
              <a:rPr lang="en-US" sz="3333" b="1" kern="0" dirty="0">
                <a:solidFill>
                  <a:srgbClr val="FFFFFF"/>
                </a:solidFill>
                <a:latin typeface="Segoe UI Light"/>
              </a:rPr>
              <a:t>microsoft.com/cognitive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5910" y="-258774"/>
            <a:ext cx="0" cy="4482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 bwMode="auto">
          <a:xfrm>
            <a:off x="103923" y="699246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Web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086" y="54383"/>
            <a:ext cx="1633739" cy="47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Search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28026" y="135087"/>
            <a:ext cx="300826" cy="343570"/>
            <a:chOff x="10832823" y="3353836"/>
            <a:chExt cx="537576" cy="528488"/>
          </a:xfrm>
          <a:solidFill>
            <a:schemeClr val="tx1"/>
          </a:solidFill>
        </p:grpSpPr>
        <p:sp>
          <p:nvSpPr>
            <p:cNvPr id="118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9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130" name="Freeform 22"/>
          <p:cNvSpPr>
            <a:spLocks noChangeAspect="1"/>
          </p:cNvSpPr>
          <p:nvPr/>
        </p:nvSpPr>
        <p:spPr bwMode="auto">
          <a:xfrm>
            <a:off x="2950690" y="173849"/>
            <a:ext cx="358570" cy="237274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31" name="Freeform 18"/>
          <p:cNvSpPr>
            <a:spLocks noChangeAspect="1"/>
          </p:cNvSpPr>
          <p:nvPr/>
        </p:nvSpPr>
        <p:spPr bwMode="auto">
          <a:xfrm>
            <a:off x="5260568" y="127591"/>
            <a:ext cx="356790" cy="312545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33" name="Freeform 9"/>
          <p:cNvSpPr>
            <a:spLocks noChangeAspect="1"/>
          </p:cNvSpPr>
          <p:nvPr/>
        </p:nvSpPr>
        <p:spPr bwMode="auto">
          <a:xfrm>
            <a:off x="7511069" y="154911"/>
            <a:ext cx="190131" cy="291595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34" name="Freeform 5">
            <a:extLst>
              <a:ext uri="{FF2B5EF4-FFF2-40B4-BE49-F238E27FC236}">
                <a16:creationId xmlns:a16="http://schemas.microsoft.com/office/drawing/2014/main" id="{C89DAE3C-6455-41B0-AB9B-5B92A56640DF}"/>
              </a:ext>
            </a:extLst>
          </p:cNvPr>
          <p:cNvSpPr>
            <a:spLocks/>
          </p:cNvSpPr>
          <p:nvPr/>
        </p:nvSpPr>
        <p:spPr bwMode="auto">
          <a:xfrm>
            <a:off x="9807470" y="145123"/>
            <a:ext cx="315549" cy="323499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95291" y="73790"/>
            <a:ext cx="1633739" cy="47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Vision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396586" y="48336"/>
            <a:ext cx="1633739" cy="47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Speech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493266" y="58296"/>
            <a:ext cx="2062875" cy="47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Language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923214" y="73790"/>
            <a:ext cx="2257308" cy="47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Knowledge</a:t>
            </a:r>
          </a:p>
        </p:txBody>
      </p:sp>
      <p:sp>
        <p:nvSpPr>
          <p:cNvPr id="139" name="Rounded Rectangle 138"/>
          <p:cNvSpPr/>
          <p:nvPr/>
        </p:nvSpPr>
        <p:spPr bwMode="auto">
          <a:xfrm>
            <a:off x="2518323" y="699246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Computer Vision</a:t>
            </a: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4952373" y="699246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Speech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7371403" y="699246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Spell Check</a:t>
            </a: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9782686" y="699246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Academic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Knowledge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103923" y="4747664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Autosuggest</a:t>
            </a: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103923" y="231805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Image Search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2518323" y="5545111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Content Moderator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4952373" y="1507189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Custom Speech Service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7371403" y="1507189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Linguistic Analysis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9782686" y="4747664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Entity Linking</a:t>
            </a: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03923" y="3133112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Video Search</a:t>
            </a: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2518323" y="231805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Emotion</a:t>
            </a:r>
          </a:p>
        </p:txBody>
      </p:sp>
      <p:sp>
        <p:nvSpPr>
          <p:cNvPr id="154" name="Rounded Rectangle 153"/>
          <p:cNvSpPr/>
          <p:nvPr/>
        </p:nvSpPr>
        <p:spPr bwMode="auto">
          <a:xfrm>
            <a:off x="4952373" y="231805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Speaker Recognition</a:t>
            </a: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7371403" y="231805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Language Understanding</a:t>
            </a: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9782686" y="231805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Knowledge Exploration</a:t>
            </a: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103923" y="393838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News Search</a:t>
            </a: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2518323" y="3133112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Face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4952373" y="3133112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Translator</a:t>
            </a: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7371403" y="3133112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Text Analytics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9782686" y="3133112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QnA Maker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2518323" y="393838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7371403" y="393838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WebLM</a:t>
            </a: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9782686" y="3938383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Recommendations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9673" y="6323291"/>
            <a:ext cx="12192000" cy="12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170">
            <a:extLst>
              <a:ext uri="{FF2B5EF4-FFF2-40B4-BE49-F238E27FC236}">
                <a16:creationId xmlns:a16="http://schemas.microsoft.com/office/drawing/2014/main" id="{0E1B84DA-C66E-42C5-B494-A82824DFA003}"/>
              </a:ext>
            </a:extLst>
          </p:cNvPr>
          <p:cNvSpPr/>
          <p:nvPr/>
        </p:nvSpPr>
        <p:spPr bwMode="auto">
          <a:xfrm>
            <a:off x="2518323" y="4747664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Video Indexer</a:t>
            </a:r>
          </a:p>
        </p:txBody>
      </p:sp>
      <p:sp>
        <p:nvSpPr>
          <p:cNvPr id="60" name="Rounded Rectangle 170">
            <a:extLst>
              <a:ext uri="{FF2B5EF4-FFF2-40B4-BE49-F238E27FC236}">
                <a16:creationId xmlns:a16="http://schemas.microsoft.com/office/drawing/2014/main" id="{EF54E112-C73C-484A-B9A6-D8C5EBAA131C}"/>
              </a:ext>
            </a:extLst>
          </p:cNvPr>
          <p:cNvSpPr/>
          <p:nvPr/>
        </p:nvSpPr>
        <p:spPr bwMode="auto">
          <a:xfrm>
            <a:off x="2518323" y="1507189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Custom Vision Service</a:t>
            </a:r>
          </a:p>
        </p:txBody>
      </p:sp>
      <p:sp>
        <p:nvSpPr>
          <p:cNvPr id="61" name="Rounded Rectangle 142">
            <a:extLst>
              <a:ext uri="{FF2B5EF4-FFF2-40B4-BE49-F238E27FC236}">
                <a16:creationId xmlns:a16="http://schemas.microsoft.com/office/drawing/2014/main" id="{049B163E-96E5-46DE-8E42-9731458415A4}"/>
              </a:ext>
            </a:extLst>
          </p:cNvPr>
          <p:cNvSpPr/>
          <p:nvPr/>
        </p:nvSpPr>
        <p:spPr bwMode="auto">
          <a:xfrm>
            <a:off x="103923" y="1507189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Bing Custom Search</a:t>
            </a:r>
          </a:p>
        </p:txBody>
      </p:sp>
      <p:sp>
        <p:nvSpPr>
          <p:cNvPr id="63" name="Rounded Rectangle 170">
            <a:extLst>
              <a:ext uri="{FF2B5EF4-FFF2-40B4-BE49-F238E27FC236}">
                <a16:creationId xmlns:a16="http://schemas.microsoft.com/office/drawing/2014/main" id="{6DA56818-E060-4133-9BF7-D19E89E5B62F}"/>
              </a:ext>
            </a:extLst>
          </p:cNvPr>
          <p:cNvSpPr/>
          <p:nvPr/>
        </p:nvSpPr>
        <p:spPr bwMode="auto">
          <a:xfrm>
            <a:off x="9782686" y="1507189"/>
            <a:ext cx="2279104" cy="672319"/>
          </a:xfrm>
          <a:prstGeom prst="roundRect">
            <a:avLst>
              <a:gd name="adj" fmla="val 127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Custom Decision Service</a:t>
            </a:r>
          </a:p>
        </p:txBody>
      </p:sp>
    </p:spTree>
    <p:extLst>
      <p:ext uri="{BB962C8B-B14F-4D97-AF65-F5344CB8AC3E}">
        <p14:creationId xmlns:p14="http://schemas.microsoft.com/office/powerpoint/2010/main" val="34145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Accessing the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639"/>
            <a:ext cx="11922761" cy="5186675"/>
          </a:xfrm>
        </p:spPr>
        <p:txBody>
          <a:bodyPr/>
          <a:lstStyle/>
          <a:p>
            <a:endParaRPr lang="en-US" sz="2353" dirty="0"/>
          </a:p>
          <a:p>
            <a:r>
              <a:rPr lang="en-US" sz="2353" dirty="0">
                <a:solidFill>
                  <a:srgbClr val="339933"/>
                </a:solidFill>
              </a:rPr>
              <a:t>/* 1. Obtain an API subscription key from   </a:t>
            </a:r>
          </a:p>
          <a:p>
            <a:r>
              <a:rPr lang="en-US" sz="2353" dirty="0">
                <a:solidFill>
                  <a:srgbClr val="339933"/>
                </a:solidFill>
              </a:rPr>
              <a:t>   microsoft.com/cognitive</a:t>
            </a:r>
          </a:p>
          <a:p>
            <a:r>
              <a:rPr lang="en-US" sz="2353" dirty="0">
                <a:solidFill>
                  <a:srgbClr val="339933"/>
                </a:solidFill>
              </a:rPr>
              <a:t>   2. Call REST endpoint, and pass API key via </a:t>
            </a:r>
          </a:p>
          <a:p>
            <a:r>
              <a:rPr lang="en-US" sz="2353" dirty="0">
                <a:solidFill>
                  <a:srgbClr val="339933"/>
                </a:solidFill>
              </a:rPr>
              <a:t>   special header */</a:t>
            </a:r>
          </a:p>
          <a:p>
            <a:endParaRPr lang="en-US" sz="2353" dirty="0"/>
          </a:p>
          <a:p>
            <a:r>
              <a:rPr lang="en-US" sz="2353" dirty="0"/>
              <a:t>GET https://api.cognitive.microsoft.com/bing/v7.0/search?q=nasa </a:t>
            </a:r>
          </a:p>
          <a:p>
            <a:endParaRPr lang="en-US" sz="2353" dirty="0"/>
          </a:p>
          <a:p>
            <a:r>
              <a:rPr lang="en-US" sz="2353" dirty="0"/>
              <a:t>HTTP/1.1</a:t>
            </a:r>
          </a:p>
          <a:p>
            <a:r>
              <a:rPr lang="en-US" sz="2353" dirty="0"/>
              <a:t>    OCP-</a:t>
            </a:r>
            <a:r>
              <a:rPr lang="en-US" sz="2353" dirty="0" err="1"/>
              <a:t>Apim</a:t>
            </a:r>
            <a:r>
              <a:rPr lang="en-US" sz="2353" dirty="0"/>
              <a:t>-Subscription-Key: &lt;API KEY&gt;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Key Code Snippets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639"/>
            <a:ext cx="12774053" cy="5370729"/>
          </a:xfrm>
        </p:spPr>
        <p:txBody>
          <a:bodyPr/>
          <a:lstStyle/>
          <a:p>
            <a:r>
              <a:rPr lang="en-US" sz="1961" dirty="0">
                <a:solidFill>
                  <a:schemeClr val="bg2"/>
                </a:solidFill>
              </a:rPr>
              <a:t>internal </a:t>
            </a:r>
            <a:r>
              <a:rPr lang="en-US" sz="1961" dirty="0" err="1">
                <a:solidFill>
                  <a:schemeClr val="bg2"/>
                </a:solidFill>
              </a:rPr>
              <a:t>const</a:t>
            </a:r>
            <a:r>
              <a:rPr lang="en-US" sz="1961" dirty="0">
                <a:solidFill>
                  <a:schemeClr val="bg2"/>
                </a:solidFill>
              </a:rPr>
              <a:t> string </a:t>
            </a:r>
            <a:r>
              <a:rPr lang="en-US" sz="1961" dirty="0" err="1"/>
              <a:t>ImageSearchService</a:t>
            </a:r>
            <a:r>
              <a:rPr lang="en-US" sz="1961" dirty="0"/>
              <a:t> = "https://api.cognitive.microsoft.com/</a:t>
            </a:r>
            <a:r>
              <a:rPr lang="en-US" sz="1961" dirty="0" err="1"/>
              <a:t>bing</a:t>
            </a:r>
            <a:r>
              <a:rPr lang="en-US" sz="1961" dirty="0"/>
              <a:t>/v7.0/images/details?";</a:t>
            </a:r>
          </a:p>
          <a:p>
            <a:endParaRPr lang="en-US" sz="1961" dirty="0"/>
          </a:p>
          <a:p>
            <a:r>
              <a:rPr lang="en-US" sz="1961" dirty="0" err="1">
                <a:solidFill>
                  <a:schemeClr val="bg2"/>
                </a:solidFill>
              </a:rPr>
              <a:t>var</a:t>
            </a:r>
            <a:r>
              <a:rPr lang="en-US" sz="1961" dirty="0"/>
              <a:t> client = new </a:t>
            </a:r>
            <a:r>
              <a:rPr lang="en-US" sz="1961" dirty="0" err="1"/>
              <a:t>HttpClient</a:t>
            </a:r>
            <a:r>
              <a:rPr lang="en-US" sz="1961" dirty="0"/>
              <a:t>();</a:t>
            </a:r>
          </a:p>
          <a:p>
            <a:r>
              <a:rPr lang="en-US" sz="1961" dirty="0" err="1"/>
              <a:t>client.DefaultRequestHeaders.Add</a:t>
            </a:r>
            <a:r>
              <a:rPr lang="en-US" sz="1961" dirty="0"/>
              <a:t>("</a:t>
            </a:r>
            <a:r>
              <a:rPr lang="en-US" sz="1961" dirty="0" err="1"/>
              <a:t>Ocp</a:t>
            </a:r>
            <a:r>
              <a:rPr lang="en-US" sz="1961" dirty="0"/>
              <a:t>-</a:t>
            </a:r>
            <a:r>
              <a:rPr lang="en-US" sz="1961" dirty="0" err="1"/>
              <a:t>Apim</a:t>
            </a:r>
            <a:r>
              <a:rPr lang="en-US" sz="1961" dirty="0"/>
              <a:t>-Subscription-Key", </a:t>
            </a:r>
            <a:r>
              <a:rPr lang="en-US" sz="1961" dirty="0" err="1"/>
              <a:t>Constants.SearchKey</a:t>
            </a:r>
            <a:r>
              <a:rPr lang="en-US" sz="1961" dirty="0"/>
              <a:t>);</a:t>
            </a:r>
          </a:p>
          <a:p>
            <a:r>
              <a:rPr lang="en-US" sz="1961" dirty="0" err="1"/>
              <a:t>client.DefaultRequestHeaders.Accept.Add</a:t>
            </a:r>
            <a:r>
              <a:rPr lang="en-US" sz="1961" dirty="0"/>
              <a:t>(</a:t>
            </a:r>
          </a:p>
          <a:p>
            <a:r>
              <a:rPr lang="en-US" sz="1961" dirty="0"/>
              <a:t>        new </a:t>
            </a:r>
            <a:r>
              <a:rPr lang="en-US" sz="1961" dirty="0" err="1"/>
              <a:t>MediaTypeWithQualityHeaderValue</a:t>
            </a:r>
            <a:r>
              <a:rPr lang="en-US" sz="1961" dirty="0"/>
              <a:t>("application/</a:t>
            </a:r>
            <a:r>
              <a:rPr lang="en-US" sz="1961" dirty="0" err="1"/>
              <a:t>json</a:t>
            </a:r>
            <a:r>
              <a:rPr lang="en-US" sz="1961" dirty="0"/>
              <a:t>"));</a:t>
            </a:r>
          </a:p>
          <a:p>
            <a:endParaRPr lang="en-US" sz="1961" dirty="0"/>
          </a:p>
          <a:p>
            <a:r>
              <a:rPr lang="en-US" sz="1961" dirty="0">
                <a:solidFill>
                  <a:srgbClr val="00B050"/>
                </a:solidFill>
              </a:rPr>
              <a:t>// Post request additional metadata and process response</a:t>
            </a:r>
          </a:p>
          <a:p>
            <a:r>
              <a:rPr lang="en-US" sz="1961" dirty="0" err="1">
                <a:solidFill>
                  <a:schemeClr val="bg2"/>
                </a:solidFill>
              </a:rPr>
              <a:t>var</a:t>
            </a:r>
            <a:r>
              <a:rPr lang="en-US" sz="1961" dirty="0"/>
              <a:t> </a:t>
            </a:r>
            <a:r>
              <a:rPr lang="en-US" sz="1961" dirty="0" err="1"/>
              <a:t>queryString</a:t>
            </a:r>
            <a:r>
              <a:rPr lang="en-US" sz="1961" dirty="0"/>
              <a:t> = </a:t>
            </a:r>
            <a:r>
              <a:rPr lang="en-US" sz="1961" dirty="0" err="1"/>
              <a:t>string.Format</a:t>
            </a:r>
            <a:r>
              <a:rPr lang="en-US" sz="1961" dirty="0"/>
              <a:t>(“mkt={0}&amp;</a:t>
            </a:r>
            <a:r>
              <a:rPr lang="en-US" sz="1961" dirty="0" err="1"/>
              <a:t>setlang</a:t>
            </a:r>
            <a:r>
              <a:rPr lang="en-US" sz="1961" dirty="0"/>
              <a:t>={1}&amp;</a:t>
            </a:r>
            <a:r>
              <a:rPr lang="en-US" sz="1961" dirty="0" err="1"/>
              <a:t>safesearch</a:t>
            </a:r>
            <a:r>
              <a:rPr lang="en-US" sz="1961" dirty="0"/>
              <a:t>={2}&amp;modules={3}", </a:t>
            </a:r>
          </a:p>
          <a:p>
            <a:r>
              <a:rPr lang="en-US" sz="1961" dirty="0"/>
              <a:t>        “</a:t>
            </a:r>
            <a:r>
              <a:rPr lang="en-US" sz="1961" dirty="0" err="1"/>
              <a:t>en</a:t>
            </a:r>
            <a:r>
              <a:rPr lang="en-US" sz="1961" dirty="0"/>
              <a:t>-us”, “</a:t>
            </a:r>
            <a:r>
              <a:rPr lang="en-US" sz="1961" dirty="0" err="1"/>
              <a:t>en</a:t>
            </a:r>
            <a:r>
              <a:rPr lang="en-US" sz="1961" dirty="0"/>
              <a:t>”, "strict</a:t>
            </a:r>
            <a:r>
              <a:rPr lang="en-US" sz="1961"/>
              <a:t>", “all“);</a:t>
            </a:r>
            <a:endParaRPr lang="en-US" sz="1961" dirty="0"/>
          </a:p>
          <a:p>
            <a:r>
              <a:rPr lang="en-US" sz="1961" dirty="0" err="1"/>
              <a:t>var</a:t>
            </a:r>
            <a:r>
              <a:rPr lang="en-US" sz="1961" dirty="0"/>
              <a:t> </a:t>
            </a:r>
            <a:r>
              <a:rPr lang="en-US" sz="1961" dirty="0" err="1"/>
              <a:t>uri</a:t>
            </a:r>
            <a:r>
              <a:rPr lang="en-US" sz="1961" dirty="0"/>
              <a:t> = </a:t>
            </a:r>
            <a:r>
              <a:rPr lang="en-US" sz="1961" dirty="0" err="1"/>
              <a:t>Constants.ImageSearchService</a:t>
            </a:r>
            <a:r>
              <a:rPr lang="en-US" sz="1961" dirty="0"/>
              <a:t> + </a:t>
            </a:r>
            <a:r>
              <a:rPr lang="en-US" sz="1961" dirty="0" err="1"/>
              <a:t>queryString</a:t>
            </a:r>
            <a:r>
              <a:rPr lang="en-US" sz="1961" dirty="0"/>
              <a:t>;</a:t>
            </a:r>
          </a:p>
          <a:p>
            <a:endParaRPr lang="en-US" sz="1961" dirty="0"/>
          </a:p>
          <a:p>
            <a:r>
              <a:rPr lang="en-US" sz="1961" dirty="0" err="1"/>
              <a:t>var</a:t>
            </a:r>
            <a:r>
              <a:rPr lang="en-US" sz="1961" dirty="0"/>
              <a:t> response = await </a:t>
            </a:r>
            <a:r>
              <a:rPr lang="en-US" sz="1961" dirty="0" err="1"/>
              <a:t>client.PostAsync</a:t>
            </a:r>
            <a:r>
              <a:rPr lang="en-US" sz="1961" dirty="0"/>
              <a:t>(</a:t>
            </a:r>
            <a:r>
              <a:rPr lang="en-US" sz="1961" dirty="0" err="1"/>
              <a:t>uri</a:t>
            </a:r>
            <a:r>
              <a:rPr lang="en-US" sz="1961" dirty="0"/>
              <a:t>, content);</a:t>
            </a:r>
          </a:p>
          <a:p>
            <a:r>
              <a:rPr lang="en-US" sz="1961" dirty="0"/>
              <a:t>if (</a:t>
            </a:r>
            <a:r>
              <a:rPr lang="en-US" sz="1961" dirty="0" err="1"/>
              <a:t>response.StatusCode</a:t>
            </a:r>
            <a:r>
              <a:rPr lang="en-US" sz="1961" dirty="0"/>
              <a:t> == </a:t>
            </a:r>
            <a:r>
              <a:rPr lang="en-US" sz="1961" dirty="0" err="1"/>
              <a:t>HttpStatusCode.OK</a:t>
            </a:r>
            <a:r>
              <a:rPr lang="en-US" sz="1961" dirty="0"/>
              <a:t>)</a:t>
            </a:r>
          </a:p>
          <a:p>
            <a:r>
              <a:rPr lang="en-US" sz="1961" dirty="0"/>
              <a:t>        </a:t>
            </a:r>
            <a:r>
              <a:rPr lang="en-US" sz="1961" dirty="0" err="1"/>
              <a:t>rawResults</a:t>
            </a:r>
            <a:r>
              <a:rPr lang="en-US" sz="1961" dirty="0"/>
              <a:t> = await </a:t>
            </a:r>
            <a:r>
              <a:rPr lang="en-US" sz="1961" dirty="0" err="1"/>
              <a:t>response.Content.ReadAsStringAsync</a:t>
            </a:r>
            <a:r>
              <a:rPr lang="en-US" sz="196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27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/>
              <a:t>Call to 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538163" y="1187451"/>
            <a:ext cx="11653837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Get started for free at </a:t>
            </a:r>
            <a:r>
              <a:rPr lang="en-US" dirty="0">
                <a:hlinkClick r:id="rId3"/>
              </a:rPr>
              <a:t>https://www.microsoft.com/cognitive-services</a:t>
            </a:r>
            <a:endParaRPr lang="en-US" dirty="0"/>
          </a:p>
          <a:p>
            <a:r>
              <a:rPr lang="en-US" dirty="0"/>
              <a:t>Documentation portal: </a:t>
            </a:r>
            <a:r>
              <a:rPr lang="en-US" dirty="0">
                <a:hlinkClick r:id="rId4"/>
              </a:rPr>
              <a:t>https://docs.microsoft.com/en-us/azure/cognitive-services/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Re-visit Build session recordings on </a:t>
            </a:r>
            <a:r>
              <a:rPr lang="en-US" dirty="0">
                <a:hlinkClick r:id="rId5"/>
              </a:rPr>
              <a:t>Channel 9</a:t>
            </a:r>
            <a:r>
              <a:rPr lang="en-US" dirty="0"/>
              <a:t>.</a:t>
            </a:r>
          </a:p>
          <a:p>
            <a:pPr lvl="0"/>
            <a:r>
              <a:rPr lang="fr-FR" dirty="0"/>
              <a:t>M</a:t>
            </a:r>
            <a:r>
              <a:rPr lang="en-US" dirty="0"/>
              <a:t>y repository with samples : </a:t>
            </a:r>
            <a:r>
              <a:rPr lang="en-US" dirty="0">
                <a:hlinkClick r:id="rId6"/>
              </a:rPr>
              <a:t>http://www.github.com/Mimetis</a:t>
            </a:r>
            <a:endParaRPr lang="en-US" dirty="0"/>
          </a:p>
          <a:p>
            <a:pPr lvl="0"/>
            <a:r>
              <a:rPr lang="fr-FR" dirty="0"/>
              <a:t>The graph API documentation : </a:t>
            </a:r>
            <a:r>
              <a:rPr lang="fr-FR" dirty="0">
                <a:hlinkClick r:id="rId7"/>
              </a:rPr>
              <a:t>http://graph.microsoft.io</a:t>
            </a:r>
            <a:endParaRPr lang="fr-FR" dirty="0"/>
          </a:p>
          <a:p>
            <a:pPr lvl="0"/>
            <a:r>
              <a:rPr lang="fr-FR" dirty="0"/>
              <a:t>The graph explorer : </a:t>
            </a:r>
            <a:r>
              <a:rPr lang="fr-FR" dirty="0">
                <a:hlinkClick r:id="rId8"/>
              </a:rPr>
              <a:t>https://developer.microsoft.com/en-us/graph/graph-explorer#</a:t>
            </a:r>
            <a:r>
              <a:rPr lang="fr-FR" dirty="0"/>
              <a:t> </a:t>
            </a:r>
          </a:p>
          <a:p>
            <a:pPr lvl="0"/>
            <a:r>
              <a:rPr lang="fr-FR" dirty="0"/>
              <a:t>The graph </a:t>
            </a:r>
            <a:r>
              <a:rPr lang="fr-FR" dirty="0" err="1"/>
              <a:t>samples</a:t>
            </a:r>
            <a:r>
              <a:rPr lang="fr-FR" dirty="0"/>
              <a:t> &amp; SDK : </a:t>
            </a:r>
            <a:r>
              <a:rPr lang="fr-FR" dirty="0">
                <a:hlinkClick r:id="rId9"/>
              </a:rPr>
              <a:t>https://developer.microsoft.com/en-us/graph/code-samples-and-sdks</a:t>
            </a:r>
            <a:r>
              <a:rPr lang="fr-FR" dirty="0"/>
              <a:t> </a:t>
            </a:r>
          </a:p>
          <a:p>
            <a:pPr lvl="0"/>
            <a:r>
              <a:rPr lang="fr-FR" dirty="0"/>
              <a:t>Azure AD V2 registration portal : </a:t>
            </a:r>
            <a:r>
              <a:rPr lang="fr-FR" dirty="0">
                <a:hlinkClick r:id="rId10"/>
              </a:rPr>
              <a:t>https://apps.dev.microsoft.com</a:t>
            </a:r>
            <a:r>
              <a:rPr lang="fr-FR" dirty="0"/>
              <a:t> </a:t>
            </a:r>
          </a:p>
          <a:p>
            <a:pPr lvl="0"/>
            <a:r>
              <a:rPr lang="fr-FR" dirty="0"/>
              <a:t>Custom Vision API (</a:t>
            </a:r>
            <a:r>
              <a:rPr lang="fr-FR" dirty="0" err="1"/>
              <a:t>preview</a:t>
            </a:r>
            <a:r>
              <a:rPr lang="fr-FR" dirty="0"/>
              <a:t>): http://customvision.ai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22784" y="5913325"/>
            <a:ext cx="1601979" cy="651728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pPr algn="r" defTabSz="914367">
              <a:defRPr/>
            </a:pPr>
            <a:r>
              <a:rPr lang="en-US" sz="2353" dirty="0">
                <a:gradFill>
                  <a:gsLst>
                    <a:gs pos="6494">
                      <a:srgbClr val="505050"/>
                    </a:gs>
                    <a:gs pos="18182">
                      <a:srgbClr val="505050"/>
                    </a:gs>
                  </a:gsLst>
                  <a:lin ang="5400000" scaled="1"/>
                </a:gradFill>
                <a:latin typeface="Segoe UI Semilight"/>
              </a:rPr>
              <a:t>#</a:t>
            </a:r>
            <a:r>
              <a:rPr lang="en-US" sz="2353" dirty="0" err="1">
                <a:gradFill>
                  <a:gsLst>
                    <a:gs pos="6494">
                      <a:srgbClr val="505050"/>
                    </a:gs>
                    <a:gs pos="18182">
                      <a:srgbClr val="505050"/>
                    </a:gs>
                  </a:gsLst>
                  <a:lin ang="5400000" scaled="1"/>
                </a:gradFill>
                <a:latin typeface="Segoe UI Semilight"/>
              </a:rPr>
              <a:t>MSBuild</a:t>
            </a:r>
            <a:endParaRPr lang="en-US" sz="2353" dirty="0">
              <a:gradFill>
                <a:gsLst>
                  <a:gs pos="6494">
                    <a:srgbClr val="505050"/>
                  </a:gs>
                  <a:gs pos="18182">
                    <a:srgbClr val="505050"/>
                  </a:gs>
                </a:gsLst>
                <a:lin ang="5400000" scaled="1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3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" dirty="0"/>
              <a:t>Sebastien Pertus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218440" y="1536633"/>
            <a:ext cx="11557960" cy="4555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457189">
              <a:buFont typeface="Arial"/>
              <a:buChar char="•"/>
            </a:pPr>
            <a:r>
              <a:rPr lang="en" sz="2800" dirty="0"/>
              <a:t>Microsoft </a:t>
            </a:r>
            <a:r>
              <a:rPr lang="en" sz="2400" dirty="0"/>
              <a:t>Technical</a:t>
            </a:r>
            <a:r>
              <a:rPr lang="en" sz="2800" dirty="0"/>
              <a:t> Evangelist</a:t>
            </a:r>
          </a:p>
          <a:p>
            <a:pPr marL="761981" indent="-457189">
              <a:buFont typeface="Arial"/>
              <a:buChar char="•"/>
            </a:pPr>
            <a:r>
              <a:rPr lang="en" sz="2800" dirty="0"/>
              <a:t>OSS Lover</a:t>
            </a:r>
          </a:p>
          <a:p>
            <a:pPr marL="761981" indent="-457189">
              <a:buFont typeface="Arial"/>
              <a:buChar char="•"/>
            </a:pPr>
            <a:r>
              <a:rPr lang="en" sz="2800" dirty="0"/>
              <a:t>Node.JS &amp; .Net Core advocate</a:t>
            </a:r>
          </a:p>
          <a:p>
            <a:pPr marL="761981" indent="-457189">
              <a:buFont typeface="Arial"/>
              <a:buChar char="•"/>
            </a:pPr>
            <a:r>
              <a:rPr lang="en-US" sz="2800" dirty="0"/>
              <a:t>T</a:t>
            </a:r>
            <a:r>
              <a:rPr lang="en" sz="2800" dirty="0"/>
              <a:t>witter : </a:t>
            </a:r>
            <a:r>
              <a:rPr lang="en" sz="2800" b="1" dirty="0"/>
              <a:t>@sebastienpertus</a:t>
            </a:r>
          </a:p>
        </p:txBody>
      </p:sp>
      <p:pic>
        <p:nvPicPr>
          <p:cNvPr id="5" name="Picture 2" descr="C:\Users\spertus\AppData\Local\Temp\msohtmlclip1\02\clip_image00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986" y="1616565"/>
            <a:ext cx="5770925" cy="3842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0163" y="1239402"/>
            <a:ext cx="1653749" cy="16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Artificial</a:t>
            </a:r>
            <a:r>
              <a:rPr lang="fr-FR" dirty="0"/>
              <a:t> Intelligence </a:t>
            </a:r>
            <a:r>
              <a:rPr lang="fr-FR" dirty="0" err="1"/>
              <a:t>will</a:t>
            </a:r>
            <a:r>
              <a:rPr lang="fr-FR" dirty="0"/>
              <a:t> change the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529445"/>
          </a:xfrm>
        </p:spPr>
        <p:txBody>
          <a:bodyPr/>
          <a:lstStyle/>
          <a:p>
            <a:r>
              <a:rPr lang="fr-FR" dirty="0"/>
              <a:t>This challenge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completely</a:t>
            </a:r>
            <a:r>
              <a:rPr lang="fr-FR" dirty="0"/>
              <a:t> open to innovations </a:t>
            </a:r>
            <a:r>
              <a:rPr lang="fr-FR" dirty="0" err="1"/>
              <a:t>based</a:t>
            </a:r>
            <a:r>
              <a:rPr lang="fr-FR" dirty="0"/>
              <a:t> on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b="1" dirty="0"/>
              <a:t>Microsoft Graph </a:t>
            </a:r>
            <a:r>
              <a:rPr lang="fr-FR" dirty="0"/>
              <a:t>w</a:t>
            </a:r>
            <a:r>
              <a:rPr lang="en-US" dirty="0" err="1"/>
              <a:t>hich</a:t>
            </a:r>
            <a:r>
              <a:rPr lang="en-US" dirty="0"/>
              <a:t> allows to access to all the </a:t>
            </a:r>
            <a:r>
              <a:rPr lang="en-US" dirty="0" err="1"/>
              <a:t>datas</a:t>
            </a:r>
            <a:r>
              <a:rPr lang="en-US" dirty="0"/>
              <a:t> of Microsoft users: emails, calendar, documents, contacts, working groups, </a:t>
            </a:r>
            <a:r>
              <a:rPr lang="en-US" dirty="0" err="1"/>
              <a:t>etc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API Cognitive Services</a:t>
            </a:r>
            <a:r>
              <a:rPr lang="en-US" dirty="0"/>
              <a:t>, a series of artificial intelligence algorithms for vision, speech, language and knowledge. 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119" y="3148220"/>
            <a:ext cx="2641462" cy="1233280"/>
          </a:xfrm>
          <a:prstGeom prst="rect">
            <a:avLst/>
          </a:prstGeom>
        </p:spPr>
      </p:pic>
      <p:grpSp>
        <p:nvGrpSpPr>
          <p:cNvPr id="11" name="Group 10">
            <a:extLst/>
          </p:cNvPr>
          <p:cNvGrpSpPr/>
          <p:nvPr/>
        </p:nvGrpSpPr>
        <p:grpSpPr>
          <a:xfrm>
            <a:off x="9848850" y="5848389"/>
            <a:ext cx="1264043" cy="984308"/>
            <a:chOff x="8294687" y="3225800"/>
            <a:chExt cx="1341438" cy="1044576"/>
          </a:xfrm>
        </p:grpSpPr>
        <p:pic>
          <p:nvPicPr>
            <p:cNvPr id="12" name="Picture 11">
              <a:extLst/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4022" y="3472507"/>
              <a:ext cx="942768" cy="609600"/>
            </a:xfrm>
            <a:prstGeom prst="rect">
              <a:avLst/>
            </a:prstGeom>
          </p:spPr>
        </p:pic>
        <p:grpSp>
          <p:nvGrpSpPr>
            <p:cNvPr id="13" name="Group 12">
              <a:extLst/>
            </p:cNvPr>
            <p:cNvGrpSpPr/>
            <p:nvPr/>
          </p:nvGrpSpPr>
          <p:grpSpPr>
            <a:xfrm>
              <a:off x="8294687" y="3225800"/>
              <a:ext cx="1341438" cy="1044576"/>
              <a:chOff x="8294687" y="3225800"/>
              <a:chExt cx="1341438" cy="1044576"/>
            </a:xfrm>
          </p:grpSpPr>
          <p:sp>
            <p:nvSpPr>
              <p:cNvPr id="14" name="Freeform 6">
                <a:extLst/>
              </p:cNvPr>
              <p:cNvSpPr>
                <a:spLocks noEditPoints="1"/>
              </p:cNvSpPr>
              <p:nvPr/>
            </p:nvSpPr>
            <p:spPr bwMode="auto">
              <a:xfrm>
                <a:off x="8294687" y="3225800"/>
                <a:ext cx="1341438" cy="1044576"/>
              </a:xfrm>
              <a:custGeom>
                <a:avLst/>
                <a:gdLst>
                  <a:gd name="T0" fmla="*/ 0 w 845"/>
                  <a:gd name="T1" fmla="*/ 0 h 658"/>
                  <a:gd name="T2" fmla="*/ 0 w 845"/>
                  <a:gd name="T3" fmla="*/ 658 h 658"/>
                  <a:gd name="T4" fmla="*/ 845 w 845"/>
                  <a:gd name="T5" fmla="*/ 658 h 658"/>
                  <a:gd name="T6" fmla="*/ 845 w 845"/>
                  <a:gd name="T7" fmla="*/ 0 h 658"/>
                  <a:gd name="T8" fmla="*/ 0 w 845"/>
                  <a:gd name="T9" fmla="*/ 0 h 658"/>
                  <a:gd name="T10" fmla="*/ 818 w 845"/>
                  <a:gd name="T11" fmla="*/ 631 h 658"/>
                  <a:gd name="T12" fmla="*/ 27 w 845"/>
                  <a:gd name="T13" fmla="*/ 631 h 658"/>
                  <a:gd name="T14" fmla="*/ 27 w 845"/>
                  <a:gd name="T15" fmla="*/ 50 h 658"/>
                  <a:gd name="T16" fmla="*/ 818 w 845"/>
                  <a:gd name="T17" fmla="*/ 50 h 658"/>
                  <a:gd name="T18" fmla="*/ 818 w 845"/>
                  <a:gd name="T19" fmla="*/ 631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5" h="658">
                    <a:moveTo>
                      <a:pt x="0" y="0"/>
                    </a:moveTo>
                    <a:lnTo>
                      <a:pt x="0" y="658"/>
                    </a:lnTo>
                    <a:lnTo>
                      <a:pt x="845" y="658"/>
                    </a:lnTo>
                    <a:lnTo>
                      <a:pt x="845" y="0"/>
                    </a:lnTo>
                    <a:lnTo>
                      <a:pt x="0" y="0"/>
                    </a:lnTo>
                    <a:close/>
                    <a:moveTo>
                      <a:pt x="818" y="631"/>
                    </a:moveTo>
                    <a:lnTo>
                      <a:pt x="27" y="631"/>
                    </a:lnTo>
                    <a:lnTo>
                      <a:pt x="27" y="50"/>
                    </a:lnTo>
                    <a:lnTo>
                      <a:pt x="818" y="50"/>
                    </a:lnTo>
                    <a:lnTo>
                      <a:pt x="818" y="631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 dirty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5" name="Freeform 7">
                <a:extLst/>
              </p:cNvPr>
              <p:cNvSpPr>
                <a:spLocks noEditPoints="1"/>
              </p:cNvSpPr>
              <p:nvPr/>
            </p:nvSpPr>
            <p:spPr bwMode="auto">
              <a:xfrm>
                <a:off x="9356725" y="3243263"/>
                <a:ext cx="236538" cy="44450"/>
              </a:xfrm>
              <a:custGeom>
                <a:avLst/>
                <a:gdLst>
                  <a:gd name="T0" fmla="*/ 32 w 149"/>
                  <a:gd name="T1" fmla="*/ 17 h 28"/>
                  <a:gd name="T2" fmla="*/ 0 w 149"/>
                  <a:gd name="T3" fmla="*/ 17 h 28"/>
                  <a:gd name="T4" fmla="*/ 0 w 149"/>
                  <a:gd name="T5" fmla="*/ 11 h 28"/>
                  <a:gd name="T6" fmla="*/ 32 w 149"/>
                  <a:gd name="T7" fmla="*/ 11 h 28"/>
                  <a:gd name="T8" fmla="*/ 32 w 149"/>
                  <a:gd name="T9" fmla="*/ 17 h 28"/>
                  <a:gd name="T10" fmla="*/ 90 w 149"/>
                  <a:gd name="T11" fmla="*/ 1 h 28"/>
                  <a:gd name="T12" fmla="*/ 90 w 149"/>
                  <a:gd name="T13" fmla="*/ 22 h 28"/>
                  <a:gd name="T14" fmla="*/ 85 w 149"/>
                  <a:gd name="T15" fmla="*/ 22 h 28"/>
                  <a:gd name="T16" fmla="*/ 85 w 149"/>
                  <a:gd name="T17" fmla="*/ 27 h 28"/>
                  <a:gd name="T18" fmla="*/ 65 w 149"/>
                  <a:gd name="T19" fmla="*/ 27 h 28"/>
                  <a:gd name="T20" fmla="*/ 65 w 149"/>
                  <a:gd name="T21" fmla="*/ 6 h 28"/>
                  <a:gd name="T22" fmla="*/ 69 w 149"/>
                  <a:gd name="T23" fmla="*/ 6 h 28"/>
                  <a:gd name="T24" fmla="*/ 69 w 149"/>
                  <a:gd name="T25" fmla="*/ 1 h 28"/>
                  <a:gd name="T26" fmla="*/ 90 w 149"/>
                  <a:gd name="T27" fmla="*/ 1 h 28"/>
                  <a:gd name="T28" fmla="*/ 83 w 149"/>
                  <a:gd name="T29" fmla="*/ 7 h 28"/>
                  <a:gd name="T30" fmla="*/ 67 w 149"/>
                  <a:gd name="T31" fmla="*/ 7 h 28"/>
                  <a:gd name="T32" fmla="*/ 67 w 149"/>
                  <a:gd name="T33" fmla="*/ 25 h 28"/>
                  <a:gd name="T34" fmla="*/ 83 w 149"/>
                  <a:gd name="T35" fmla="*/ 25 h 28"/>
                  <a:gd name="T36" fmla="*/ 83 w 149"/>
                  <a:gd name="T37" fmla="*/ 7 h 28"/>
                  <a:gd name="T38" fmla="*/ 88 w 149"/>
                  <a:gd name="T39" fmla="*/ 3 h 28"/>
                  <a:gd name="T40" fmla="*/ 71 w 149"/>
                  <a:gd name="T41" fmla="*/ 3 h 28"/>
                  <a:gd name="T42" fmla="*/ 71 w 149"/>
                  <a:gd name="T43" fmla="*/ 6 h 28"/>
                  <a:gd name="T44" fmla="*/ 85 w 149"/>
                  <a:gd name="T45" fmla="*/ 6 h 28"/>
                  <a:gd name="T46" fmla="*/ 85 w 149"/>
                  <a:gd name="T47" fmla="*/ 20 h 28"/>
                  <a:gd name="T48" fmla="*/ 88 w 149"/>
                  <a:gd name="T49" fmla="*/ 20 h 28"/>
                  <a:gd name="T50" fmla="*/ 88 w 149"/>
                  <a:gd name="T51" fmla="*/ 3 h 28"/>
                  <a:gd name="T52" fmla="*/ 149 w 149"/>
                  <a:gd name="T53" fmla="*/ 2 h 28"/>
                  <a:gd name="T54" fmla="*/ 148 w 149"/>
                  <a:gd name="T55" fmla="*/ 0 h 28"/>
                  <a:gd name="T56" fmla="*/ 136 w 149"/>
                  <a:gd name="T57" fmla="*/ 12 h 28"/>
                  <a:gd name="T58" fmla="*/ 124 w 149"/>
                  <a:gd name="T59" fmla="*/ 0 h 28"/>
                  <a:gd name="T60" fmla="*/ 123 w 149"/>
                  <a:gd name="T61" fmla="*/ 2 h 28"/>
                  <a:gd name="T62" fmla="*/ 135 w 149"/>
                  <a:gd name="T63" fmla="*/ 14 h 28"/>
                  <a:gd name="T64" fmla="*/ 123 w 149"/>
                  <a:gd name="T65" fmla="*/ 26 h 28"/>
                  <a:gd name="T66" fmla="*/ 124 w 149"/>
                  <a:gd name="T67" fmla="*/ 28 h 28"/>
                  <a:gd name="T68" fmla="*/ 136 w 149"/>
                  <a:gd name="T69" fmla="*/ 15 h 28"/>
                  <a:gd name="T70" fmla="*/ 148 w 149"/>
                  <a:gd name="T71" fmla="*/ 28 h 28"/>
                  <a:gd name="T72" fmla="*/ 149 w 149"/>
                  <a:gd name="T73" fmla="*/ 26 h 28"/>
                  <a:gd name="T74" fmla="*/ 137 w 149"/>
                  <a:gd name="T75" fmla="*/ 14 h 28"/>
                  <a:gd name="T76" fmla="*/ 149 w 149"/>
                  <a:gd name="T7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9" h="28">
                    <a:moveTo>
                      <a:pt x="32" y="17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32" y="11"/>
                    </a:lnTo>
                    <a:lnTo>
                      <a:pt x="32" y="17"/>
                    </a:lnTo>
                    <a:close/>
                    <a:moveTo>
                      <a:pt x="90" y="1"/>
                    </a:moveTo>
                    <a:lnTo>
                      <a:pt x="90" y="22"/>
                    </a:lnTo>
                    <a:lnTo>
                      <a:pt x="85" y="22"/>
                    </a:lnTo>
                    <a:lnTo>
                      <a:pt x="85" y="27"/>
                    </a:lnTo>
                    <a:lnTo>
                      <a:pt x="65" y="27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69" y="1"/>
                    </a:lnTo>
                    <a:lnTo>
                      <a:pt x="90" y="1"/>
                    </a:lnTo>
                    <a:close/>
                    <a:moveTo>
                      <a:pt x="83" y="7"/>
                    </a:moveTo>
                    <a:lnTo>
                      <a:pt x="67" y="7"/>
                    </a:lnTo>
                    <a:lnTo>
                      <a:pt x="67" y="25"/>
                    </a:lnTo>
                    <a:lnTo>
                      <a:pt x="83" y="25"/>
                    </a:lnTo>
                    <a:lnTo>
                      <a:pt x="83" y="7"/>
                    </a:lnTo>
                    <a:close/>
                    <a:moveTo>
                      <a:pt x="88" y="3"/>
                    </a:moveTo>
                    <a:lnTo>
                      <a:pt x="71" y="3"/>
                    </a:lnTo>
                    <a:lnTo>
                      <a:pt x="71" y="6"/>
                    </a:lnTo>
                    <a:lnTo>
                      <a:pt x="85" y="6"/>
                    </a:lnTo>
                    <a:lnTo>
                      <a:pt x="85" y="20"/>
                    </a:lnTo>
                    <a:lnTo>
                      <a:pt x="88" y="20"/>
                    </a:lnTo>
                    <a:lnTo>
                      <a:pt x="88" y="3"/>
                    </a:lnTo>
                    <a:close/>
                    <a:moveTo>
                      <a:pt x="149" y="2"/>
                    </a:moveTo>
                    <a:lnTo>
                      <a:pt x="148" y="0"/>
                    </a:lnTo>
                    <a:lnTo>
                      <a:pt x="136" y="12"/>
                    </a:lnTo>
                    <a:lnTo>
                      <a:pt x="124" y="0"/>
                    </a:lnTo>
                    <a:lnTo>
                      <a:pt x="123" y="2"/>
                    </a:lnTo>
                    <a:lnTo>
                      <a:pt x="135" y="14"/>
                    </a:lnTo>
                    <a:lnTo>
                      <a:pt x="123" y="26"/>
                    </a:lnTo>
                    <a:lnTo>
                      <a:pt x="124" y="28"/>
                    </a:lnTo>
                    <a:lnTo>
                      <a:pt x="136" y="15"/>
                    </a:lnTo>
                    <a:lnTo>
                      <a:pt x="148" y="28"/>
                    </a:lnTo>
                    <a:lnTo>
                      <a:pt x="149" y="26"/>
                    </a:lnTo>
                    <a:lnTo>
                      <a:pt x="137" y="14"/>
                    </a:lnTo>
                    <a:lnTo>
                      <a:pt x="149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3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A7BEB47-AC29-427A-B33D-8D16B5842405}"/>
              </a:ext>
            </a:extLst>
          </p:cNvPr>
          <p:cNvCxnSpPr>
            <a:cxnSpLocks/>
          </p:cNvCxnSpPr>
          <p:nvPr/>
        </p:nvCxnSpPr>
        <p:spPr>
          <a:xfrm flipH="1">
            <a:off x="3960750" y="1567032"/>
            <a:ext cx="152205" cy="82237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0F43A593-2E22-41B9-B340-CABA46455F8B}"/>
              </a:ext>
            </a:extLst>
          </p:cNvPr>
          <p:cNvSpPr>
            <a:spLocks noChangeAspect="1"/>
          </p:cNvSpPr>
          <p:nvPr/>
        </p:nvSpPr>
        <p:spPr bwMode="auto">
          <a:xfrm>
            <a:off x="4034280" y="1439167"/>
            <a:ext cx="170249" cy="170249"/>
          </a:xfrm>
          <a:prstGeom prst="ellipse">
            <a:avLst/>
          </a:prstGeom>
          <a:solidFill>
            <a:srgbClr val="7FBBEB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300" name="Straight Connector 299"/>
          <p:cNvCxnSpPr>
            <a:cxnSpLocks/>
            <a:stCxn id="122" idx="9"/>
          </p:cNvCxnSpPr>
          <p:nvPr/>
        </p:nvCxnSpPr>
        <p:spPr>
          <a:xfrm flipV="1">
            <a:off x="9772024" y="2189843"/>
            <a:ext cx="1363896" cy="239742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cxnSpLocks/>
            <a:stCxn id="99" idx="5"/>
          </p:cNvCxnSpPr>
          <p:nvPr/>
        </p:nvCxnSpPr>
        <p:spPr>
          <a:xfrm>
            <a:off x="2347351" y="3534003"/>
            <a:ext cx="3279422" cy="43395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cxnSpLocks/>
            <a:stCxn id="96" idx="9"/>
            <a:endCxn id="153" idx="30"/>
          </p:cNvCxnSpPr>
          <p:nvPr/>
        </p:nvCxnSpPr>
        <p:spPr>
          <a:xfrm flipH="1" flipV="1">
            <a:off x="5088845" y="5210930"/>
            <a:ext cx="1488617" cy="24441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cxnSpLocks/>
          </p:cNvCxnSpPr>
          <p:nvPr/>
        </p:nvCxnSpPr>
        <p:spPr>
          <a:xfrm flipH="1">
            <a:off x="3245691" y="5237192"/>
            <a:ext cx="1801877" cy="45761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cxnSpLocks/>
          </p:cNvCxnSpPr>
          <p:nvPr/>
        </p:nvCxnSpPr>
        <p:spPr>
          <a:xfrm flipH="1">
            <a:off x="9542985" y="2149796"/>
            <a:ext cx="1500229" cy="10429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cxnSpLocks/>
          </p:cNvCxnSpPr>
          <p:nvPr/>
        </p:nvCxnSpPr>
        <p:spPr>
          <a:xfrm flipH="1">
            <a:off x="7457843" y="2016855"/>
            <a:ext cx="3715882" cy="138226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  <a:stCxn id="228" idx="4"/>
          </p:cNvCxnSpPr>
          <p:nvPr/>
        </p:nvCxnSpPr>
        <p:spPr>
          <a:xfrm flipV="1">
            <a:off x="3302771" y="2666254"/>
            <a:ext cx="596366" cy="295388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cxnSpLocks/>
            <a:endCxn id="99" idx="2"/>
          </p:cNvCxnSpPr>
          <p:nvPr/>
        </p:nvCxnSpPr>
        <p:spPr>
          <a:xfrm flipV="1">
            <a:off x="983135" y="3401269"/>
            <a:ext cx="1341730" cy="69847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2252661" y="1889726"/>
            <a:ext cx="501952" cy="15968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cxnSpLocks/>
          </p:cNvCxnSpPr>
          <p:nvPr/>
        </p:nvCxnSpPr>
        <p:spPr>
          <a:xfrm>
            <a:off x="2758505" y="1901948"/>
            <a:ext cx="1126945" cy="6039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cxnSpLocks/>
          </p:cNvCxnSpPr>
          <p:nvPr/>
        </p:nvCxnSpPr>
        <p:spPr>
          <a:xfrm>
            <a:off x="2751907" y="1885201"/>
            <a:ext cx="1305914" cy="250095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cxnSpLocks/>
          </p:cNvCxnSpPr>
          <p:nvPr/>
        </p:nvCxnSpPr>
        <p:spPr>
          <a:xfrm flipH="1">
            <a:off x="3325422" y="4409225"/>
            <a:ext cx="717610" cy="138589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cxnSpLocks/>
          </p:cNvCxnSpPr>
          <p:nvPr/>
        </p:nvCxnSpPr>
        <p:spPr>
          <a:xfrm flipH="1">
            <a:off x="1700099" y="3451715"/>
            <a:ext cx="617275" cy="195138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cxnSpLocks/>
          </p:cNvCxnSpPr>
          <p:nvPr/>
        </p:nvCxnSpPr>
        <p:spPr>
          <a:xfrm>
            <a:off x="1092781" y="4103836"/>
            <a:ext cx="642164" cy="134904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cxnSpLocks/>
          </p:cNvCxnSpPr>
          <p:nvPr/>
        </p:nvCxnSpPr>
        <p:spPr>
          <a:xfrm>
            <a:off x="1087803" y="4098858"/>
            <a:ext cx="2187839" cy="168381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cxnSpLocks/>
            <a:stCxn id="99" idx="5"/>
          </p:cNvCxnSpPr>
          <p:nvPr/>
        </p:nvCxnSpPr>
        <p:spPr>
          <a:xfrm>
            <a:off x="2347350" y="3534002"/>
            <a:ext cx="903403" cy="225489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cxnSpLocks/>
          </p:cNvCxnSpPr>
          <p:nvPr/>
        </p:nvCxnSpPr>
        <p:spPr>
          <a:xfrm flipH="1">
            <a:off x="1609009" y="1891425"/>
            <a:ext cx="1146272" cy="7710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cxnSpLocks/>
          </p:cNvCxnSpPr>
          <p:nvPr/>
        </p:nvCxnSpPr>
        <p:spPr>
          <a:xfrm flipV="1">
            <a:off x="2357197" y="3322287"/>
            <a:ext cx="1826933" cy="13938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cxnSpLocks/>
          </p:cNvCxnSpPr>
          <p:nvPr/>
        </p:nvCxnSpPr>
        <p:spPr>
          <a:xfrm>
            <a:off x="3885450" y="2480999"/>
            <a:ext cx="1533230" cy="547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cxnSpLocks/>
          </p:cNvCxnSpPr>
          <p:nvPr/>
        </p:nvCxnSpPr>
        <p:spPr>
          <a:xfrm>
            <a:off x="3925275" y="2535758"/>
            <a:ext cx="1687547" cy="16178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cxnSpLocks/>
          </p:cNvCxnSpPr>
          <p:nvPr/>
        </p:nvCxnSpPr>
        <p:spPr>
          <a:xfrm flipH="1">
            <a:off x="5016852" y="3093298"/>
            <a:ext cx="366982" cy="205094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cxnSpLocks/>
          </p:cNvCxnSpPr>
          <p:nvPr/>
        </p:nvCxnSpPr>
        <p:spPr>
          <a:xfrm>
            <a:off x="4111982" y="4427408"/>
            <a:ext cx="893522" cy="71683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cxnSpLocks/>
          </p:cNvCxnSpPr>
          <p:nvPr/>
        </p:nvCxnSpPr>
        <p:spPr>
          <a:xfrm flipV="1">
            <a:off x="4094889" y="4025788"/>
            <a:ext cx="1489381" cy="33415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cxnSpLocks/>
            <a:endCxn id="165" idx="11"/>
          </p:cNvCxnSpPr>
          <p:nvPr/>
        </p:nvCxnSpPr>
        <p:spPr>
          <a:xfrm flipV="1">
            <a:off x="5016852" y="4570584"/>
            <a:ext cx="2434132" cy="5811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cxnSpLocks/>
          </p:cNvCxnSpPr>
          <p:nvPr/>
        </p:nvCxnSpPr>
        <p:spPr>
          <a:xfrm flipH="1" flipV="1">
            <a:off x="5597888" y="4148639"/>
            <a:ext cx="1065296" cy="141375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cxnSpLocks/>
          </p:cNvCxnSpPr>
          <p:nvPr/>
        </p:nvCxnSpPr>
        <p:spPr>
          <a:xfrm flipH="1" flipV="1">
            <a:off x="6067481" y="1935079"/>
            <a:ext cx="1357340" cy="14917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cxnSpLocks/>
            <a:stCxn id="165" idx="0"/>
          </p:cNvCxnSpPr>
          <p:nvPr/>
        </p:nvCxnSpPr>
        <p:spPr>
          <a:xfrm flipH="1" flipV="1">
            <a:off x="6075779" y="2072805"/>
            <a:ext cx="1466128" cy="237704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cxnSpLocks/>
          </p:cNvCxnSpPr>
          <p:nvPr/>
        </p:nvCxnSpPr>
        <p:spPr>
          <a:xfrm flipV="1">
            <a:off x="3850603" y="1988179"/>
            <a:ext cx="2230153" cy="50277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cxnSpLocks/>
          </p:cNvCxnSpPr>
          <p:nvPr/>
        </p:nvCxnSpPr>
        <p:spPr>
          <a:xfrm flipV="1">
            <a:off x="5434925" y="2341617"/>
            <a:ext cx="1960028" cy="70209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cxnSpLocks/>
          </p:cNvCxnSpPr>
          <p:nvPr/>
        </p:nvCxnSpPr>
        <p:spPr>
          <a:xfrm flipH="1" flipV="1">
            <a:off x="7394954" y="2331661"/>
            <a:ext cx="2195306" cy="8462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cxnSpLocks/>
          </p:cNvCxnSpPr>
          <p:nvPr/>
        </p:nvCxnSpPr>
        <p:spPr>
          <a:xfrm flipH="1">
            <a:off x="7380019" y="1910188"/>
            <a:ext cx="2429273" cy="14569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 flipH="1">
            <a:off x="8694217" y="3192722"/>
            <a:ext cx="808927" cy="49316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cxnSpLocks/>
          </p:cNvCxnSpPr>
          <p:nvPr/>
        </p:nvCxnSpPr>
        <p:spPr>
          <a:xfrm>
            <a:off x="7360108" y="3406912"/>
            <a:ext cx="1423713" cy="209077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cxnSpLocks/>
          </p:cNvCxnSpPr>
          <p:nvPr/>
        </p:nvCxnSpPr>
        <p:spPr>
          <a:xfrm flipH="1">
            <a:off x="9588909" y="2034638"/>
            <a:ext cx="212087" cy="114328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9530524" y="3162990"/>
            <a:ext cx="224010" cy="158301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cxnSpLocks/>
          </p:cNvCxnSpPr>
          <p:nvPr/>
        </p:nvCxnSpPr>
        <p:spPr>
          <a:xfrm>
            <a:off x="8699194" y="3745418"/>
            <a:ext cx="49780" cy="170746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cxnSpLocks/>
          </p:cNvCxnSpPr>
          <p:nvPr/>
        </p:nvCxnSpPr>
        <p:spPr>
          <a:xfrm>
            <a:off x="7483318" y="4540632"/>
            <a:ext cx="1390106" cy="101180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cxnSpLocks/>
          </p:cNvCxnSpPr>
          <p:nvPr/>
        </p:nvCxnSpPr>
        <p:spPr>
          <a:xfrm flipV="1">
            <a:off x="6643273" y="5522570"/>
            <a:ext cx="2050944" cy="6969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cxnSpLocks/>
          </p:cNvCxnSpPr>
          <p:nvPr/>
        </p:nvCxnSpPr>
        <p:spPr>
          <a:xfrm>
            <a:off x="5423657" y="3058451"/>
            <a:ext cx="1866867" cy="34846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cxnSpLocks/>
          </p:cNvCxnSpPr>
          <p:nvPr/>
        </p:nvCxnSpPr>
        <p:spPr>
          <a:xfrm>
            <a:off x="9714454" y="4775732"/>
            <a:ext cx="1050617" cy="8165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cxnSpLocks/>
          </p:cNvCxnSpPr>
          <p:nvPr/>
        </p:nvCxnSpPr>
        <p:spPr>
          <a:xfrm flipH="1">
            <a:off x="10705335" y="3859912"/>
            <a:ext cx="19913" cy="169252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cxnSpLocks/>
          </p:cNvCxnSpPr>
          <p:nvPr/>
        </p:nvCxnSpPr>
        <p:spPr>
          <a:xfrm flipH="1">
            <a:off x="10765073" y="4417452"/>
            <a:ext cx="587407" cy="11648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cxnSpLocks/>
          </p:cNvCxnSpPr>
          <p:nvPr/>
        </p:nvCxnSpPr>
        <p:spPr>
          <a:xfrm>
            <a:off x="9809293" y="1910187"/>
            <a:ext cx="1558120" cy="96407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cxnSpLocks/>
          </p:cNvCxnSpPr>
          <p:nvPr/>
        </p:nvCxnSpPr>
        <p:spPr>
          <a:xfrm flipV="1">
            <a:off x="10705336" y="2909112"/>
            <a:ext cx="612296" cy="99560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cxnSpLocks/>
          </p:cNvCxnSpPr>
          <p:nvPr/>
        </p:nvCxnSpPr>
        <p:spPr>
          <a:xfrm>
            <a:off x="9555414" y="3113209"/>
            <a:ext cx="1179790" cy="79648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cxnSpLocks/>
          </p:cNvCxnSpPr>
          <p:nvPr/>
        </p:nvCxnSpPr>
        <p:spPr>
          <a:xfrm flipV="1">
            <a:off x="9739600" y="3879825"/>
            <a:ext cx="1000582" cy="8512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cxnSpLocks/>
          </p:cNvCxnSpPr>
          <p:nvPr/>
        </p:nvCxnSpPr>
        <p:spPr>
          <a:xfrm flipV="1">
            <a:off x="8778447" y="4606729"/>
            <a:ext cx="1000582" cy="85124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/>
          </p:cNvCxnSpPr>
          <p:nvPr/>
        </p:nvCxnSpPr>
        <p:spPr>
          <a:xfrm flipH="1">
            <a:off x="5397524" y="5567376"/>
            <a:ext cx="1360244" cy="2775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cxnSpLocks/>
          </p:cNvCxnSpPr>
          <p:nvPr/>
        </p:nvCxnSpPr>
        <p:spPr>
          <a:xfrm>
            <a:off x="1690141" y="5408076"/>
            <a:ext cx="1560609" cy="3621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5314648" y="5752412"/>
            <a:ext cx="170249" cy="170249"/>
          </a:xfrm>
          <a:prstGeom prst="ellipse">
            <a:avLst/>
          </a:prstGeom>
          <a:solidFill>
            <a:schemeClr val="tx2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>
            <a:off x="8021744" y="4447708"/>
            <a:ext cx="170249" cy="170249"/>
          </a:xfrm>
          <a:prstGeom prst="ellipse">
            <a:avLst/>
          </a:prstGeom>
          <a:solidFill>
            <a:srgbClr val="7FBBEB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4094891" y="3225388"/>
            <a:ext cx="170249" cy="170249"/>
          </a:xfrm>
          <a:prstGeom prst="ellipse">
            <a:avLst/>
          </a:prstGeom>
          <a:solidFill>
            <a:schemeClr val="tx2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2633037" y="4392063"/>
            <a:ext cx="170249" cy="1702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1506967" y="2569210"/>
            <a:ext cx="170249" cy="170249"/>
          </a:xfrm>
          <a:prstGeom prst="ellipse">
            <a:avLst/>
          </a:prstGeom>
          <a:solidFill>
            <a:schemeClr val="tx2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11267542" y="4314007"/>
            <a:ext cx="170249" cy="170249"/>
          </a:xfrm>
          <a:prstGeom prst="ellipse">
            <a:avLst/>
          </a:prstGeom>
          <a:solidFill>
            <a:srgbClr val="7FBBEB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04" name="Oval 203"/>
          <p:cNvSpPr>
            <a:spLocks noChangeAspect="1"/>
          </p:cNvSpPr>
          <p:nvPr/>
        </p:nvSpPr>
        <p:spPr bwMode="auto">
          <a:xfrm>
            <a:off x="11219649" y="2786665"/>
            <a:ext cx="170249" cy="170249"/>
          </a:xfrm>
          <a:prstGeom prst="ellipse">
            <a:avLst/>
          </a:prstGeom>
          <a:solidFill>
            <a:schemeClr val="accent4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4776001" y="4928474"/>
            <a:ext cx="543133" cy="543133"/>
            <a:chOff x="7349552" y="5435795"/>
            <a:chExt cx="597617" cy="597617"/>
          </a:xfrm>
        </p:grpSpPr>
        <p:sp>
          <p:nvSpPr>
            <p:cNvPr id="152" name="Oval 151"/>
            <p:cNvSpPr/>
            <p:nvPr/>
          </p:nvSpPr>
          <p:spPr bwMode="auto">
            <a:xfrm>
              <a:off x="7349552" y="5435795"/>
              <a:ext cx="597617" cy="59761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Freeform: Shape 152"/>
            <p:cNvSpPr/>
            <p:nvPr/>
          </p:nvSpPr>
          <p:spPr bwMode="auto">
            <a:xfrm>
              <a:off x="7552112" y="5576726"/>
              <a:ext cx="201418" cy="314002"/>
            </a:xfrm>
            <a:custGeom>
              <a:avLst/>
              <a:gdLst>
                <a:gd name="connsiteX0" fmla="*/ 828257 w 1801994"/>
                <a:gd name="connsiteY0" fmla="*/ 2524330 h 3090150"/>
                <a:gd name="connsiteX1" fmla="*/ 900997 w 1801994"/>
                <a:gd name="connsiteY1" fmla="*/ 2524330 h 3090150"/>
                <a:gd name="connsiteX2" fmla="*/ 962728 w 1801994"/>
                <a:gd name="connsiteY2" fmla="*/ 2524330 h 3090150"/>
                <a:gd name="connsiteX3" fmla="*/ 962728 w 1801994"/>
                <a:gd name="connsiteY3" fmla="*/ 2942459 h 3090150"/>
                <a:gd name="connsiteX4" fmla="*/ 1449879 w 1801994"/>
                <a:gd name="connsiteY4" fmla="*/ 2942459 h 3090150"/>
                <a:gd name="connsiteX5" fmla="*/ 1449879 w 1801994"/>
                <a:gd name="connsiteY5" fmla="*/ 3090150 h 3090150"/>
                <a:gd name="connsiteX6" fmla="*/ 962728 w 1801994"/>
                <a:gd name="connsiteY6" fmla="*/ 3090150 h 3090150"/>
                <a:gd name="connsiteX7" fmla="*/ 828257 w 1801994"/>
                <a:gd name="connsiteY7" fmla="*/ 3090150 h 3090150"/>
                <a:gd name="connsiteX8" fmla="*/ 341106 w 1801994"/>
                <a:gd name="connsiteY8" fmla="*/ 3090150 h 3090150"/>
                <a:gd name="connsiteX9" fmla="*/ 341106 w 1801994"/>
                <a:gd name="connsiteY9" fmla="*/ 2942459 h 3090150"/>
                <a:gd name="connsiteX10" fmla="*/ 828257 w 1801994"/>
                <a:gd name="connsiteY10" fmla="*/ 2942459 h 3090150"/>
                <a:gd name="connsiteX11" fmla="*/ 1 w 1801994"/>
                <a:gd name="connsiteY11" fmla="*/ 1090259 h 3090150"/>
                <a:gd name="connsiteX12" fmla="*/ 65789 w 1801994"/>
                <a:gd name="connsiteY12" fmla="*/ 1090259 h 3090150"/>
                <a:gd name="connsiteX13" fmla="*/ 131577 w 1801994"/>
                <a:gd name="connsiteY13" fmla="*/ 1090259 h 3090150"/>
                <a:gd name="connsiteX14" fmla="*/ 131577 w 1801994"/>
                <a:gd name="connsiteY14" fmla="*/ 1623333 h 3090150"/>
                <a:gd name="connsiteX15" fmla="*/ 745933 w 1801994"/>
                <a:gd name="connsiteY15" fmla="*/ 2377122 h 3090150"/>
                <a:gd name="connsiteX16" fmla="*/ 900998 w 1801994"/>
                <a:gd name="connsiteY16" fmla="*/ 2392754 h 3090150"/>
                <a:gd name="connsiteX17" fmla="*/ 1056062 w 1801994"/>
                <a:gd name="connsiteY17" fmla="*/ 2377122 h 3090150"/>
                <a:gd name="connsiteX18" fmla="*/ 1670418 w 1801994"/>
                <a:gd name="connsiteY18" fmla="*/ 1623333 h 3090150"/>
                <a:gd name="connsiteX19" fmla="*/ 1670418 w 1801994"/>
                <a:gd name="connsiteY19" fmla="*/ 1090259 h 3090150"/>
                <a:gd name="connsiteX20" fmla="*/ 1801994 w 1801994"/>
                <a:gd name="connsiteY20" fmla="*/ 1090259 h 3090150"/>
                <a:gd name="connsiteX21" fmla="*/ 1801994 w 1801994"/>
                <a:gd name="connsiteY21" fmla="*/ 1623333 h 3090150"/>
                <a:gd name="connsiteX22" fmla="*/ 900997 w 1801994"/>
                <a:gd name="connsiteY22" fmla="*/ 2524330 h 3090150"/>
                <a:gd name="connsiteX23" fmla="*/ 0 w 1801994"/>
                <a:gd name="connsiteY23" fmla="*/ 1623333 h 3090150"/>
                <a:gd name="connsiteX24" fmla="*/ 1 w 1801994"/>
                <a:gd name="connsiteY24" fmla="*/ 1090259 h 3090150"/>
                <a:gd name="connsiteX25" fmla="*/ 903798 w 1801994"/>
                <a:gd name="connsiteY25" fmla="*/ 203993 h 3090150"/>
                <a:gd name="connsiteX26" fmla="*/ 540162 w 1801994"/>
                <a:gd name="connsiteY26" fmla="*/ 567629 h 3090150"/>
                <a:gd name="connsiteX27" fmla="*/ 540162 w 1801994"/>
                <a:gd name="connsiteY27" fmla="*/ 1671601 h 3090150"/>
                <a:gd name="connsiteX28" fmla="*/ 903798 w 1801994"/>
                <a:gd name="connsiteY28" fmla="*/ 2035237 h 3090150"/>
                <a:gd name="connsiteX29" fmla="*/ 903797 w 1801994"/>
                <a:gd name="connsiteY29" fmla="*/ 2035238 h 3090150"/>
                <a:gd name="connsiteX30" fmla="*/ 1267433 w 1801994"/>
                <a:gd name="connsiteY30" fmla="*/ 1671602 h 3090150"/>
                <a:gd name="connsiteX31" fmla="*/ 1267434 w 1801994"/>
                <a:gd name="connsiteY31" fmla="*/ 567629 h 3090150"/>
                <a:gd name="connsiteX32" fmla="*/ 903798 w 1801994"/>
                <a:gd name="connsiteY32" fmla="*/ 203993 h 3090150"/>
                <a:gd name="connsiteX33" fmla="*/ 895492 w 1801994"/>
                <a:gd name="connsiteY33" fmla="*/ 0 h 3090150"/>
                <a:gd name="connsiteX34" fmla="*/ 1439195 w 1801994"/>
                <a:gd name="connsiteY34" fmla="*/ 543703 h 3090150"/>
                <a:gd name="connsiteX35" fmla="*/ 1439195 w 1801994"/>
                <a:gd name="connsiteY35" fmla="*/ 1670412 h 3090150"/>
                <a:gd name="connsiteX36" fmla="*/ 895492 w 1801994"/>
                <a:gd name="connsiteY36" fmla="*/ 2214115 h 3090150"/>
                <a:gd name="connsiteX37" fmla="*/ 351789 w 1801994"/>
                <a:gd name="connsiteY37" fmla="*/ 1670412 h 3090150"/>
                <a:gd name="connsiteX38" fmla="*/ 351789 w 1801994"/>
                <a:gd name="connsiteY38" fmla="*/ 1090259 h 3090150"/>
                <a:gd name="connsiteX39" fmla="*/ 351789 w 1801994"/>
                <a:gd name="connsiteY39" fmla="*/ 543703 h 3090150"/>
                <a:gd name="connsiteX40" fmla="*/ 895492 w 1801994"/>
                <a:gd name="connsiteY40" fmla="*/ 0 h 30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1994" h="3090150">
                  <a:moveTo>
                    <a:pt x="828257" y="2524330"/>
                  </a:moveTo>
                  <a:lnTo>
                    <a:pt x="900997" y="2524330"/>
                  </a:lnTo>
                  <a:lnTo>
                    <a:pt x="962728" y="2524330"/>
                  </a:lnTo>
                  <a:lnTo>
                    <a:pt x="962728" y="2942459"/>
                  </a:lnTo>
                  <a:lnTo>
                    <a:pt x="1449879" y="2942459"/>
                  </a:lnTo>
                  <a:lnTo>
                    <a:pt x="1449879" y="3090150"/>
                  </a:lnTo>
                  <a:lnTo>
                    <a:pt x="962728" y="3090150"/>
                  </a:lnTo>
                  <a:lnTo>
                    <a:pt x="828257" y="3090150"/>
                  </a:lnTo>
                  <a:lnTo>
                    <a:pt x="341106" y="3090150"/>
                  </a:lnTo>
                  <a:lnTo>
                    <a:pt x="341106" y="2942459"/>
                  </a:lnTo>
                  <a:lnTo>
                    <a:pt x="828257" y="2942459"/>
                  </a:lnTo>
                  <a:close/>
                  <a:moveTo>
                    <a:pt x="1" y="1090259"/>
                  </a:moveTo>
                  <a:lnTo>
                    <a:pt x="65789" y="1090259"/>
                  </a:lnTo>
                  <a:lnTo>
                    <a:pt x="131577" y="1090259"/>
                  </a:lnTo>
                  <a:lnTo>
                    <a:pt x="131577" y="1623333"/>
                  </a:lnTo>
                  <a:cubicBezTo>
                    <a:pt x="131577" y="1995155"/>
                    <a:pt x="395321" y="2305377"/>
                    <a:pt x="745933" y="2377122"/>
                  </a:cubicBezTo>
                  <a:lnTo>
                    <a:pt x="900998" y="2392754"/>
                  </a:lnTo>
                  <a:lnTo>
                    <a:pt x="1056062" y="2377122"/>
                  </a:lnTo>
                  <a:cubicBezTo>
                    <a:pt x="1406674" y="2305377"/>
                    <a:pt x="1670418" y="1995155"/>
                    <a:pt x="1670418" y="1623333"/>
                  </a:cubicBezTo>
                  <a:lnTo>
                    <a:pt x="1670418" y="1090259"/>
                  </a:lnTo>
                  <a:lnTo>
                    <a:pt x="1801994" y="1090259"/>
                  </a:lnTo>
                  <a:lnTo>
                    <a:pt x="1801994" y="1623333"/>
                  </a:lnTo>
                  <a:cubicBezTo>
                    <a:pt x="1801994" y="2120940"/>
                    <a:pt x="1398604" y="2524330"/>
                    <a:pt x="900997" y="2524330"/>
                  </a:cubicBezTo>
                  <a:cubicBezTo>
                    <a:pt x="403390" y="2524330"/>
                    <a:pt x="0" y="2120940"/>
                    <a:pt x="0" y="1623333"/>
                  </a:cubicBezTo>
                  <a:cubicBezTo>
                    <a:pt x="0" y="1445642"/>
                    <a:pt x="1" y="1267950"/>
                    <a:pt x="1" y="1090259"/>
                  </a:cubicBezTo>
                  <a:close/>
                  <a:moveTo>
                    <a:pt x="903798" y="203993"/>
                  </a:moveTo>
                  <a:cubicBezTo>
                    <a:pt x="702967" y="203993"/>
                    <a:pt x="540162" y="366798"/>
                    <a:pt x="540162" y="567629"/>
                  </a:cubicBezTo>
                  <a:lnTo>
                    <a:pt x="540162" y="1671601"/>
                  </a:lnTo>
                  <a:cubicBezTo>
                    <a:pt x="540162" y="1872432"/>
                    <a:pt x="702967" y="2035237"/>
                    <a:pt x="903798" y="2035237"/>
                  </a:cubicBezTo>
                  <a:lnTo>
                    <a:pt x="903797" y="2035238"/>
                  </a:lnTo>
                  <a:cubicBezTo>
                    <a:pt x="1104628" y="2035238"/>
                    <a:pt x="1267433" y="1872433"/>
                    <a:pt x="1267433" y="1671602"/>
                  </a:cubicBezTo>
                  <a:cubicBezTo>
                    <a:pt x="1267433" y="1303611"/>
                    <a:pt x="1267434" y="935620"/>
                    <a:pt x="1267434" y="567629"/>
                  </a:cubicBezTo>
                  <a:cubicBezTo>
                    <a:pt x="1267434" y="366798"/>
                    <a:pt x="1104629" y="203993"/>
                    <a:pt x="903798" y="203993"/>
                  </a:cubicBezTo>
                  <a:close/>
                  <a:moveTo>
                    <a:pt x="895492" y="0"/>
                  </a:moveTo>
                  <a:cubicBezTo>
                    <a:pt x="1195771" y="0"/>
                    <a:pt x="1439195" y="243424"/>
                    <a:pt x="1439195" y="543703"/>
                  </a:cubicBezTo>
                  <a:lnTo>
                    <a:pt x="1439195" y="1670412"/>
                  </a:lnTo>
                  <a:cubicBezTo>
                    <a:pt x="1439195" y="1970691"/>
                    <a:pt x="1195771" y="2214115"/>
                    <a:pt x="895492" y="2214115"/>
                  </a:cubicBezTo>
                  <a:cubicBezTo>
                    <a:pt x="595213" y="2214115"/>
                    <a:pt x="351789" y="1970691"/>
                    <a:pt x="351789" y="1670412"/>
                  </a:cubicBezTo>
                  <a:lnTo>
                    <a:pt x="351789" y="1090259"/>
                  </a:lnTo>
                  <a:lnTo>
                    <a:pt x="351789" y="543703"/>
                  </a:lnTo>
                  <a:cubicBezTo>
                    <a:pt x="351789" y="243424"/>
                    <a:pt x="595213" y="0"/>
                    <a:pt x="8954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0412951" y="3614892"/>
            <a:ext cx="604684" cy="604684"/>
            <a:chOff x="5995935" y="2003316"/>
            <a:chExt cx="731876" cy="731876"/>
          </a:xfrm>
        </p:grpSpPr>
        <p:sp>
          <p:nvSpPr>
            <p:cNvPr id="158" name="Oval 157"/>
            <p:cNvSpPr/>
            <p:nvPr/>
          </p:nvSpPr>
          <p:spPr>
            <a:xfrm rot="5400000">
              <a:off x="5995935" y="2003316"/>
              <a:ext cx="731876" cy="731876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Freeform 160"/>
            <p:cNvSpPr>
              <a:spLocks noChangeAspect="1"/>
            </p:cNvSpPr>
            <p:nvPr/>
          </p:nvSpPr>
          <p:spPr bwMode="black">
            <a:xfrm>
              <a:off x="6176662" y="2194916"/>
              <a:ext cx="370423" cy="370373"/>
            </a:xfrm>
            <a:custGeom>
              <a:avLst/>
              <a:gdLst>
                <a:gd name="connsiteX0" fmla="*/ 2846107 w 2846107"/>
                <a:gd name="connsiteY0" fmla="*/ 1526447 h 2845712"/>
                <a:gd name="connsiteX1" fmla="*/ 2844123 w 2846107"/>
                <a:gd name="connsiteY1" fmla="*/ 1565744 h 2845712"/>
                <a:gd name="connsiteX2" fmla="*/ 1425742 w 2846107"/>
                <a:gd name="connsiteY2" fmla="*/ 2845712 h 2845712"/>
                <a:gd name="connsiteX3" fmla="*/ 1138405 w 2846107"/>
                <a:gd name="connsiteY3" fmla="*/ 2816746 h 2845712"/>
                <a:gd name="connsiteX4" fmla="*/ 1045028 w 2846107"/>
                <a:gd name="connsiteY4" fmla="*/ 2792736 h 2845712"/>
                <a:gd name="connsiteX5" fmla="*/ 1505920 w 2846107"/>
                <a:gd name="connsiteY5" fmla="*/ 1526448 h 2845712"/>
                <a:gd name="connsiteX6" fmla="*/ 1540042 w 2846107"/>
                <a:gd name="connsiteY6" fmla="*/ 1526449 h 2845712"/>
                <a:gd name="connsiteX7" fmla="*/ 1540042 w 2846107"/>
                <a:gd name="connsiteY7" fmla="*/ 1526448 h 2845712"/>
                <a:gd name="connsiteX8" fmla="*/ 1311441 w 2846107"/>
                <a:gd name="connsiteY8" fmla="*/ 0 h 2845712"/>
                <a:gd name="connsiteX9" fmla="*/ 1311442 w 2846107"/>
                <a:gd name="connsiteY9" fmla="*/ 1297847 h 2845712"/>
                <a:gd name="connsiteX10" fmla="*/ 1311442 w 2846107"/>
                <a:gd name="connsiteY10" fmla="*/ 1392388 h 2845712"/>
                <a:gd name="connsiteX11" fmla="*/ 830345 w 2846107"/>
                <a:gd name="connsiteY11" fmla="*/ 2714192 h 2845712"/>
                <a:gd name="connsiteX12" fmla="*/ 746149 w 2846107"/>
                <a:gd name="connsiteY12" fmla="*/ 2673633 h 2845712"/>
                <a:gd name="connsiteX13" fmla="*/ 0 w 2846107"/>
                <a:gd name="connsiteY13" fmla="*/ 1419970 h 2845712"/>
                <a:gd name="connsiteX14" fmla="*/ 1279968 w 2846107"/>
                <a:gd name="connsiteY14" fmla="*/ 1589 h 2845712"/>
                <a:gd name="connsiteX15" fmla="*/ 1540042 w 2846107"/>
                <a:gd name="connsiteY15" fmla="*/ 0 h 2845712"/>
                <a:gd name="connsiteX16" fmla="*/ 1571516 w 2846107"/>
                <a:gd name="connsiteY16" fmla="*/ 1589 h 2845712"/>
                <a:gd name="connsiteX17" fmla="*/ 2844123 w 2846107"/>
                <a:gd name="connsiteY17" fmla="*/ 1274196 h 2845712"/>
                <a:gd name="connsiteX18" fmla="*/ 2845317 w 2846107"/>
                <a:gd name="connsiteY18" fmla="*/ 1297848 h 2845712"/>
                <a:gd name="connsiteX19" fmla="*/ 1540042 w 2846107"/>
                <a:gd name="connsiteY19" fmla="*/ 1297847 h 28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46107" h="2845712">
                  <a:moveTo>
                    <a:pt x="2846107" y="1526447"/>
                  </a:moveTo>
                  <a:lnTo>
                    <a:pt x="2844123" y="1565744"/>
                  </a:lnTo>
                  <a:cubicBezTo>
                    <a:pt x="2771111" y="2284684"/>
                    <a:pt x="2163945" y="2845712"/>
                    <a:pt x="1425742" y="2845712"/>
                  </a:cubicBezTo>
                  <a:cubicBezTo>
                    <a:pt x="1327315" y="2845712"/>
                    <a:pt x="1231218" y="2835738"/>
                    <a:pt x="1138405" y="2816746"/>
                  </a:cubicBezTo>
                  <a:lnTo>
                    <a:pt x="1045028" y="2792736"/>
                  </a:lnTo>
                  <a:lnTo>
                    <a:pt x="1505920" y="1526448"/>
                  </a:lnTo>
                  <a:lnTo>
                    <a:pt x="1540042" y="1526449"/>
                  </a:lnTo>
                  <a:lnTo>
                    <a:pt x="1540042" y="1526448"/>
                  </a:lnTo>
                  <a:close/>
                  <a:moveTo>
                    <a:pt x="1311441" y="0"/>
                  </a:moveTo>
                  <a:lnTo>
                    <a:pt x="1311442" y="1297847"/>
                  </a:lnTo>
                  <a:lnTo>
                    <a:pt x="1311442" y="1392388"/>
                  </a:lnTo>
                  <a:lnTo>
                    <a:pt x="830345" y="2714192"/>
                  </a:lnTo>
                  <a:lnTo>
                    <a:pt x="746149" y="2673633"/>
                  </a:lnTo>
                  <a:cubicBezTo>
                    <a:pt x="301709" y="2432199"/>
                    <a:pt x="0" y="1961319"/>
                    <a:pt x="0" y="1419970"/>
                  </a:cubicBezTo>
                  <a:cubicBezTo>
                    <a:pt x="0" y="681768"/>
                    <a:pt x="561029" y="74601"/>
                    <a:pt x="1279968" y="1589"/>
                  </a:cubicBezTo>
                  <a:close/>
                  <a:moveTo>
                    <a:pt x="1540042" y="0"/>
                  </a:moveTo>
                  <a:lnTo>
                    <a:pt x="1571516" y="1589"/>
                  </a:lnTo>
                  <a:cubicBezTo>
                    <a:pt x="2242526" y="69734"/>
                    <a:pt x="2775978" y="603186"/>
                    <a:pt x="2844123" y="1274196"/>
                  </a:cubicBezTo>
                  <a:lnTo>
                    <a:pt x="2845317" y="1297848"/>
                  </a:lnTo>
                  <a:lnTo>
                    <a:pt x="1540042" y="1297847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497656" y="1662282"/>
            <a:ext cx="552586" cy="552586"/>
            <a:chOff x="3763577" y="3319413"/>
            <a:chExt cx="731876" cy="731876"/>
          </a:xfrm>
        </p:grpSpPr>
        <p:sp>
          <p:nvSpPr>
            <p:cNvPr id="161" name="Oval 160"/>
            <p:cNvSpPr/>
            <p:nvPr/>
          </p:nvSpPr>
          <p:spPr>
            <a:xfrm rot="5400000">
              <a:off x="3763577" y="3319413"/>
              <a:ext cx="731876" cy="731876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Freeform 40"/>
            <p:cNvSpPr>
              <a:spLocks noChangeAspect="1" noEditPoints="1"/>
            </p:cNvSpPr>
            <p:nvPr/>
          </p:nvSpPr>
          <p:spPr bwMode="auto">
            <a:xfrm>
              <a:off x="3997680" y="3494923"/>
              <a:ext cx="263671" cy="380856"/>
            </a:xfrm>
            <a:custGeom>
              <a:avLst/>
              <a:gdLst>
                <a:gd name="T0" fmla="*/ 76 w 152"/>
                <a:gd name="T1" fmla="*/ 0 h 221"/>
                <a:gd name="T2" fmla="*/ 96 w 152"/>
                <a:gd name="T3" fmla="*/ 2 h 221"/>
                <a:gd name="T4" fmla="*/ 115 w 152"/>
                <a:gd name="T5" fmla="*/ 10 h 221"/>
                <a:gd name="T6" fmla="*/ 130 w 152"/>
                <a:gd name="T7" fmla="*/ 22 h 221"/>
                <a:gd name="T8" fmla="*/ 142 w 152"/>
                <a:gd name="T9" fmla="*/ 37 h 221"/>
                <a:gd name="T10" fmla="*/ 150 w 152"/>
                <a:gd name="T11" fmla="*/ 56 h 221"/>
                <a:gd name="T12" fmla="*/ 152 w 152"/>
                <a:gd name="T13" fmla="*/ 76 h 221"/>
                <a:gd name="T14" fmla="*/ 146 w 152"/>
                <a:gd name="T15" fmla="*/ 105 h 221"/>
                <a:gd name="T16" fmla="*/ 129 w 152"/>
                <a:gd name="T17" fmla="*/ 129 h 221"/>
                <a:gd name="T18" fmla="*/ 115 w 152"/>
                <a:gd name="T19" fmla="*/ 149 h 221"/>
                <a:gd name="T20" fmla="*/ 111 w 152"/>
                <a:gd name="T21" fmla="*/ 173 h 221"/>
                <a:gd name="T22" fmla="*/ 111 w 152"/>
                <a:gd name="T23" fmla="*/ 200 h 221"/>
                <a:gd name="T24" fmla="*/ 109 w 152"/>
                <a:gd name="T25" fmla="*/ 209 h 221"/>
                <a:gd name="T26" fmla="*/ 105 w 152"/>
                <a:gd name="T27" fmla="*/ 215 h 221"/>
                <a:gd name="T28" fmla="*/ 98 w 152"/>
                <a:gd name="T29" fmla="*/ 220 h 221"/>
                <a:gd name="T30" fmla="*/ 90 w 152"/>
                <a:gd name="T31" fmla="*/ 221 h 221"/>
                <a:gd name="T32" fmla="*/ 62 w 152"/>
                <a:gd name="T33" fmla="*/ 221 h 221"/>
                <a:gd name="T34" fmla="*/ 54 w 152"/>
                <a:gd name="T35" fmla="*/ 220 h 221"/>
                <a:gd name="T36" fmla="*/ 48 w 152"/>
                <a:gd name="T37" fmla="*/ 215 h 221"/>
                <a:gd name="T38" fmla="*/ 43 w 152"/>
                <a:gd name="T39" fmla="*/ 209 h 221"/>
                <a:gd name="T40" fmla="*/ 41 w 152"/>
                <a:gd name="T41" fmla="*/ 200 h 221"/>
                <a:gd name="T42" fmla="*/ 41 w 152"/>
                <a:gd name="T43" fmla="*/ 173 h 221"/>
                <a:gd name="T44" fmla="*/ 37 w 152"/>
                <a:gd name="T45" fmla="*/ 149 h 221"/>
                <a:gd name="T46" fmla="*/ 23 w 152"/>
                <a:gd name="T47" fmla="*/ 129 h 221"/>
                <a:gd name="T48" fmla="*/ 6 w 152"/>
                <a:gd name="T49" fmla="*/ 105 h 221"/>
                <a:gd name="T50" fmla="*/ 0 w 152"/>
                <a:gd name="T51" fmla="*/ 76 h 221"/>
                <a:gd name="T52" fmla="*/ 3 w 152"/>
                <a:gd name="T53" fmla="*/ 56 h 221"/>
                <a:gd name="T54" fmla="*/ 10 w 152"/>
                <a:gd name="T55" fmla="*/ 37 h 221"/>
                <a:gd name="T56" fmla="*/ 22 w 152"/>
                <a:gd name="T57" fmla="*/ 22 h 221"/>
                <a:gd name="T58" fmla="*/ 38 w 152"/>
                <a:gd name="T59" fmla="*/ 10 h 221"/>
                <a:gd name="T60" fmla="*/ 56 w 152"/>
                <a:gd name="T61" fmla="*/ 2 h 221"/>
                <a:gd name="T62" fmla="*/ 76 w 152"/>
                <a:gd name="T63" fmla="*/ 0 h 221"/>
                <a:gd name="T64" fmla="*/ 90 w 152"/>
                <a:gd name="T65" fmla="*/ 207 h 221"/>
                <a:gd name="T66" fmla="*/ 95 w 152"/>
                <a:gd name="T67" fmla="*/ 205 h 221"/>
                <a:gd name="T68" fmla="*/ 97 w 152"/>
                <a:gd name="T69" fmla="*/ 200 h 221"/>
                <a:gd name="T70" fmla="*/ 97 w 152"/>
                <a:gd name="T71" fmla="*/ 180 h 221"/>
                <a:gd name="T72" fmla="*/ 55 w 152"/>
                <a:gd name="T73" fmla="*/ 180 h 221"/>
                <a:gd name="T74" fmla="*/ 55 w 152"/>
                <a:gd name="T75" fmla="*/ 200 h 221"/>
                <a:gd name="T76" fmla="*/ 57 w 152"/>
                <a:gd name="T77" fmla="*/ 205 h 221"/>
                <a:gd name="T78" fmla="*/ 62 w 152"/>
                <a:gd name="T79" fmla="*/ 207 h 221"/>
                <a:gd name="T80" fmla="*/ 90 w 152"/>
                <a:gd name="T81" fmla="*/ 207 h 221"/>
                <a:gd name="T82" fmla="*/ 97 w 152"/>
                <a:gd name="T83" fmla="*/ 166 h 221"/>
                <a:gd name="T84" fmla="*/ 104 w 152"/>
                <a:gd name="T85" fmla="*/ 140 h 221"/>
                <a:gd name="T86" fmla="*/ 120 w 152"/>
                <a:gd name="T87" fmla="*/ 119 h 221"/>
                <a:gd name="T88" fmla="*/ 134 w 152"/>
                <a:gd name="T89" fmla="*/ 99 h 221"/>
                <a:gd name="T90" fmla="*/ 138 w 152"/>
                <a:gd name="T91" fmla="*/ 76 h 221"/>
                <a:gd name="T92" fmla="*/ 133 w 152"/>
                <a:gd name="T93" fmla="*/ 52 h 221"/>
                <a:gd name="T94" fmla="*/ 120 w 152"/>
                <a:gd name="T95" fmla="*/ 32 h 221"/>
                <a:gd name="T96" fmla="*/ 100 w 152"/>
                <a:gd name="T97" fmla="*/ 18 h 221"/>
                <a:gd name="T98" fmla="*/ 76 w 152"/>
                <a:gd name="T99" fmla="*/ 13 h 221"/>
                <a:gd name="T100" fmla="*/ 52 w 152"/>
                <a:gd name="T101" fmla="*/ 18 h 221"/>
                <a:gd name="T102" fmla="*/ 32 w 152"/>
                <a:gd name="T103" fmla="*/ 32 h 221"/>
                <a:gd name="T104" fmla="*/ 19 w 152"/>
                <a:gd name="T105" fmla="*/ 52 h 221"/>
                <a:gd name="T106" fmla="*/ 14 w 152"/>
                <a:gd name="T107" fmla="*/ 76 h 221"/>
                <a:gd name="T108" fmla="*/ 19 w 152"/>
                <a:gd name="T109" fmla="*/ 99 h 221"/>
                <a:gd name="T110" fmla="*/ 32 w 152"/>
                <a:gd name="T111" fmla="*/ 119 h 221"/>
                <a:gd name="T112" fmla="*/ 48 w 152"/>
                <a:gd name="T113" fmla="*/ 140 h 221"/>
                <a:gd name="T114" fmla="*/ 55 w 152"/>
                <a:gd name="T115" fmla="*/ 166 h 221"/>
                <a:gd name="T116" fmla="*/ 97 w 152"/>
                <a:gd name="T117" fmla="*/ 16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221">
                  <a:moveTo>
                    <a:pt x="76" y="0"/>
                  </a:moveTo>
                  <a:cubicBezTo>
                    <a:pt x="83" y="0"/>
                    <a:pt x="90" y="1"/>
                    <a:pt x="96" y="2"/>
                  </a:cubicBezTo>
                  <a:cubicBezTo>
                    <a:pt x="103" y="4"/>
                    <a:pt x="109" y="7"/>
                    <a:pt x="115" y="10"/>
                  </a:cubicBezTo>
                  <a:cubicBezTo>
                    <a:pt x="120" y="13"/>
                    <a:pt x="125" y="17"/>
                    <a:pt x="130" y="22"/>
                  </a:cubicBezTo>
                  <a:cubicBezTo>
                    <a:pt x="135" y="27"/>
                    <a:pt x="139" y="32"/>
                    <a:pt x="142" y="37"/>
                  </a:cubicBezTo>
                  <a:cubicBezTo>
                    <a:pt x="145" y="43"/>
                    <a:pt x="148" y="49"/>
                    <a:pt x="150" y="56"/>
                  </a:cubicBezTo>
                  <a:cubicBezTo>
                    <a:pt x="151" y="62"/>
                    <a:pt x="152" y="69"/>
                    <a:pt x="152" y="76"/>
                  </a:cubicBezTo>
                  <a:cubicBezTo>
                    <a:pt x="152" y="86"/>
                    <a:pt x="150" y="96"/>
                    <a:pt x="146" y="105"/>
                  </a:cubicBezTo>
                  <a:cubicBezTo>
                    <a:pt x="142" y="114"/>
                    <a:pt x="137" y="122"/>
                    <a:pt x="129" y="129"/>
                  </a:cubicBezTo>
                  <a:cubicBezTo>
                    <a:pt x="123" y="135"/>
                    <a:pt x="119" y="142"/>
                    <a:pt x="115" y="149"/>
                  </a:cubicBezTo>
                  <a:cubicBezTo>
                    <a:pt x="112" y="156"/>
                    <a:pt x="111" y="164"/>
                    <a:pt x="111" y="173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11" y="203"/>
                    <a:pt x="110" y="206"/>
                    <a:pt x="109" y="209"/>
                  </a:cubicBezTo>
                  <a:cubicBezTo>
                    <a:pt x="108" y="211"/>
                    <a:pt x="106" y="213"/>
                    <a:pt x="105" y="215"/>
                  </a:cubicBezTo>
                  <a:cubicBezTo>
                    <a:pt x="103" y="217"/>
                    <a:pt x="101" y="218"/>
                    <a:pt x="98" y="220"/>
                  </a:cubicBezTo>
                  <a:cubicBezTo>
                    <a:pt x="95" y="221"/>
                    <a:pt x="93" y="221"/>
                    <a:pt x="90" y="221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9" y="221"/>
                    <a:pt x="57" y="221"/>
                    <a:pt x="54" y="220"/>
                  </a:cubicBezTo>
                  <a:cubicBezTo>
                    <a:pt x="52" y="218"/>
                    <a:pt x="49" y="217"/>
                    <a:pt x="48" y="215"/>
                  </a:cubicBezTo>
                  <a:cubicBezTo>
                    <a:pt x="46" y="213"/>
                    <a:pt x="44" y="211"/>
                    <a:pt x="43" y="209"/>
                  </a:cubicBezTo>
                  <a:cubicBezTo>
                    <a:pt x="42" y="206"/>
                    <a:pt x="41" y="203"/>
                    <a:pt x="41" y="20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64"/>
                    <a:pt x="40" y="156"/>
                    <a:pt x="37" y="149"/>
                  </a:cubicBezTo>
                  <a:cubicBezTo>
                    <a:pt x="33" y="142"/>
                    <a:pt x="29" y="135"/>
                    <a:pt x="23" y="129"/>
                  </a:cubicBezTo>
                  <a:cubicBezTo>
                    <a:pt x="15" y="122"/>
                    <a:pt x="10" y="114"/>
                    <a:pt x="6" y="105"/>
                  </a:cubicBezTo>
                  <a:cubicBezTo>
                    <a:pt x="2" y="96"/>
                    <a:pt x="0" y="86"/>
                    <a:pt x="0" y="76"/>
                  </a:cubicBezTo>
                  <a:cubicBezTo>
                    <a:pt x="0" y="69"/>
                    <a:pt x="1" y="62"/>
                    <a:pt x="3" y="56"/>
                  </a:cubicBezTo>
                  <a:cubicBezTo>
                    <a:pt x="4" y="49"/>
                    <a:pt x="7" y="43"/>
                    <a:pt x="10" y="37"/>
                  </a:cubicBezTo>
                  <a:cubicBezTo>
                    <a:pt x="14" y="32"/>
                    <a:pt x="18" y="27"/>
                    <a:pt x="22" y="22"/>
                  </a:cubicBezTo>
                  <a:cubicBezTo>
                    <a:pt x="27" y="17"/>
                    <a:pt x="32" y="13"/>
                    <a:pt x="38" y="10"/>
                  </a:cubicBezTo>
                  <a:cubicBezTo>
                    <a:pt x="43" y="7"/>
                    <a:pt x="49" y="4"/>
                    <a:pt x="56" y="2"/>
                  </a:cubicBezTo>
                  <a:cubicBezTo>
                    <a:pt x="62" y="1"/>
                    <a:pt x="69" y="0"/>
                    <a:pt x="76" y="0"/>
                  </a:cubicBezTo>
                  <a:close/>
                  <a:moveTo>
                    <a:pt x="90" y="207"/>
                  </a:moveTo>
                  <a:cubicBezTo>
                    <a:pt x="92" y="207"/>
                    <a:pt x="93" y="207"/>
                    <a:pt x="95" y="205"/>
                  </a:cubicBezTo>
                  <a:cubicBezTo>
                    <a:pt x="96" y="204"/>
                    <a:pt x="97" y="202"/>
                    <a:pt x="97" y="20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2"/>
                    <a:pt x="56" y="204"/>
                    <a:pt x="57" y="205"/>
                  </a:cubicBezTo>
                  <a:cubicBezTo>
                    <a:pt x="59" y="207"/>
                    <a:pt x="60" y="207"/>
                    <a:pt x="62" y="207"/>
                  </a:cubicBezTo>
                  <a:cubicBezTo>
                    <a:pt x="90" y="207"/>
                    <a:pt x="90" y="207"/>
                    <a:pt x="90" y="207"/>
                  </a:cubicBezTo>
                  <a:close/>
                  <a:moveTo>
                    <a:pt x="97" y="166"/>
                  </a:moveTo>
                  <a:cubicBezTo>
                    <a:pt x="98" y="156"/>
                    <a:pt x="100" y="148"/>
                    <a:pt x="104" y="140"/>
                  </a:cubicBezTo>
                  <a:cubicBezTo>
                    <a:pt x="108" y="133"/>
                    <a:pt x="113" y="126"/>
                    <a:pt x="120" y="119"/>
                  </a:cubicBezTo>
                  <a:cubicBezTo>
                    <a:pt x="126" y="113"/>
                    <a:pt x="130" y="107"/>
                    <a:pt x="134" y="99"/>
                  </a:cubicBezTo>
                  <a:cubicBezTo>
                    <a:pt x="137" y="92"/>
                    <a:pt x="138" y="84"/>
                    <a:pt x="138" y="76"/>
                  </a:cubicBezTo>
                  <a:cubicBezTo>
                    <a:pt x="138" y="67"/>
                    <a:pt x="137" y="59"/>
                    <a:pt x="133" y="52"/>
                  </a:cubicBezTo>
                  <a:cubicBezTo>
                    <a:pt x="130" y="44"/>
                    <a:pt x="126" y="37"/>
                    <a:pt x="120" y="32"/>
                  </a:cubicBezTo>
                  <a:cubicBezTo>
                    <a:pt x="114" y="26"/>
                    <a:pt x="108" y="22"/>
                    <a:pt x="100" y="18"/>
                  </a:cubicBezTo>
                  <a:cubicBezTo>
                    <a:pt x="93" y="15"/>
                    <a:pt x="85" y="13"/>
                    <a:pt x="76" y="13"/>
                  </a:cubicBezTo>
                  <a:cubicBezTo>
                    <a:pt x="67" y="13"/>
                    <a:pt x="59" y="15"/>
                    <a:pt x="52" y="18"/>
                  </a:cubicBezTo>
                  <a:cubicBezTo>
                    <a:pt x="44" y="22"/>
                    <a:pt x="38" y="26"/>
                    <a:pt x="32" y="32"/>
                  </a:cubicBezTo>
                  <a:cubicBezTo>
                    <a:pt x="26" y="37"/>
                    <a:pt x="22" y="44"/>
                    <a:pt x="19" y="52"/>
                  </a:cubicBezTo>
                  <a:cubicBezTo>
                    <a:pt x="15" y="59"/>
                    <a:pt x="14" y="67"/>
                    <a:pt x="14" y="76"/>
                  </a:cubicBezTo>
                  <a:cubicBezTo>
                    <a:pt x="14" y="84"/>
                    <a:pt x="15" y="92"/>
                    <a:pt x="19" y="99"/>
                  </a:cubicBezTo>
                  <a:cubicBezTo>
                    <a:pt x="22" y="107"/>
                    <a:pt x="26" y="113"/>
                    <a:pt x="32" y="119"/>
                  </a:cubicBezTo>
                  <a:cubicBezTo>
                    <a:pt x="39" y="126"/>
                    <a:pt x="44" y="133"/>
                    <a:pt x="48" y="140"/>
                  </a:cubicBezTo>
                  <a:cubicBezTo>
                    <a:pt x="52" y="148"/>
                    <a:pt x="54" y="156"/>
                    <a:pt x="55" y="166"/>
                  </a:cubicBezTo>
                  <a:cubicBezTo>
                    <a:pt x="97" y="166"/>
                    <a:pt x="97" y="166"/>
                    <a:pt x="97" y="1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349" tIns="45676" rIns="91349" bIns="45676" numCol="1" anchor="t" anchorCtr="0" compatLnSpc="1">
              <a:prstTxWarp prst="textNoShape">
                <a:avLst/>
              </a:prstTxWarp>
            </a:bodyPr>
            <a:lstStyle/>
            <a:p>
              <a:pPr defTabSz="913519">
                <a:defRPr/>
              </a:pPr>
              <a:endParaRPr lang="en-US" sz="1801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184435" y="4146268"/>
            <a:ext cx="604684" cy="604684"/>
            <a:chOff x="10675086" y="4644351"/>
            <a:chExt cx="731876" cy="731876"/>
          </a:xfrm>
          <a:solidFill>
            <a:schemeClr val="accent4"/>
          </a:solidFill>
        </p:grpSpPr>
        <p:sp>
          <p:nvSpPr>
            <p:cNvPr id="164" name="Oval 163"/>
            <p:cNvSpPr/>
            <p:nvPr/>
          </p:nvSpPr>
          <p:spPr>
            <a:xfrm rot="5400000">
              <a:off x="10675086" y="4644351"/>
              <a:ext cx="731876" cy="73187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Freeform 158"/>
            <p:cNvSpPr>
              <a:spLocks noChangeAspect="1"/>
            </p:cNvSpPr>
            <p:nvPr/>
          </p:nvSpPr>
          <p:spPr bwMode="black">
            <a:xfrm>
              <a:off x="10887651" y="4862654"/>
              <a:ext cx="306747" cy="295270"/>
            </a:xfrm>
            <a:custGeom>
              <a:avLst/>
              <a:gdLst>
                <a:gd name="connsiteX0" fmla="*/ 439462 w 612464"/>
                <a:gd name="connsiteY0" fmla="*/ 297781 h 589547"/>
                <a:gd name="connsiteX1" fmla="*/ 612464 w 612464"/>
                <a:gd name="connsiteY1" fmla="*/ 297781 h 589547"/>
                <a:gd name="connsiteX2" fmla="*/ 612464 w 612464"/>
                <a:gd name="connsiteY2" fmla="*/ 589544 h 589547"/>
                <a:gd name="connsiteX3" fmla="*/ 439462 w 612464"/>
                <a:gd name="connsiteY3" fmla="*/ 589544 h 589547"/>
                <a:gd name="connsiteX4" fmla="*/ 0 w 612464"/>
                <a:gd name="connsiteY4" fmla="*/ 138826 h 589547"/>
                <a:gd name="connsiteX5" fmla="*/ 173002 w 612464"/>
                <a:gd name="connsiteY5" fmla="*/ 138826 h 589547"/>
                <a:gd name="connsiteX6" fmla="*/ 173002 w 612464"/>
                <a:gd name="connsiteY6" fmla="*/ 589547 h 589547"/>
                <a:gd name="connsiteX7" fmla="*/ 0 w 612464"/>
                <a:gd name="connsiteY7" fmla="*/ 589547 h 589547"/>
                <a:gd name="connsiteX8" fmla="*/ 219732 w 612464"/>
                <a:gd name="connsiteY8" fmla="*/ 0 h 589547"/>
                <a:gd name="connsiteX9" fmla="*/ 392734 w 612464"/>
                <a:gd name="connsiteY9" fmla="*/ 0 h 589547"/>
                <a:gd name="connsiteX10" fmla="*/ 392734 w 612464"/>
                <a:gd name="connsiteY10" fmla="*/ 589542 h 589547"/>
                <a:gd name="connsiteX11" fmla="*/ 219732 w 612464"/>
                <a:gd name="connsiteY11" fmla="*/ 589542 h 5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464" h="589547">
                  <a:moveTo>
                    <a:pt x="439462" y="297781"/>
                  </a:moveTo>
                  <a:lnTo>
                    <a:pt x="612464" y="297781"/>
                  </a:lnTo>
                  <a:lnTo>
                    <a:pt x="612464" y="589544"/>
                  </a:lnTo>
                  <a:lnTo>
                    <a:pt x="439462" y="589544"/>
                  </a:lnTo>
                  <a:close/>
                  <a:moveTo>
                    <a:pt x="0" y="138826"/>
                  </a:moveTo>
                  <a:lnTo>
                    <a:pt x="173002" y="138826"/>
                  </a:lnTo>
                  <a:lnTo>
                    <a:pt x="173002" y="589547"/>
                  </a:lnTo>
                  <a:lnTo>
                    <a:pt x="0" y="589547"/>
                  </a:lnTo>
                  <a:close/>
                  <a:moveTo>
                    <a:pt x="219732" y="0"/>
                  </a:moveTo>
                  <a:lnTo>
                    <a:pt x="392734" y="0"/>
                  </a:lnTo>
                  <a:lnTo>
                    <a:pt x="392734" y="589542"/>
                  </a:lnTo>
                  <a:lnTo>
                    <a:pt x="219732" y="589542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125182" y="2742752"/>
            <a:ext cx="544565" cy="544565"/>
            <a:chOff x="9907027" y="1237952"/>
            <a:chExt cx="544720" cy="544720"/>
          </a:xfrm>
        </p:grpSpPr>
        <p:sp>
          <p:nvSpPr>
            <p:cNvPr id="167" name="Oval 166"/>
            <p:cNvSpPr/>
            <p:nvPr/>
          </p:nvSpPr>
          <p:spPr>
            <a:xfrm rot="5400000">
              <a:off x="9907027" y="1237952"/>
              <a:ext cx="544720" cy="544720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Freeform 33"/>
            <p:cNvSpPr>
              <a:spLocks noChangeAspect="1" noEditPoints="1"/>
            </p:cNvSpPr>
            <p:nvPr/>
          </p:nvSpPr>
          <p:spPr bwMode="black">
            <a:xfrm>
              <a:off x="10048459" y="1417181"/>
              <a:ext cx="261856" cy="186263"/>
            </a:xfrm>
            <a:custGeom>
              <a:avLst/>
              <a:gdLst>
                <a:gd name="T0" fmla="*/ 0 w 1871"/>
                <a:gd name="T1" fmla="*/ 1139 h 1330"/>
                <a:gd name="T2" fmla="*/ 1871 w 1871"/>
                <a:gd name="T3" fmla="*/ 1139 h 1330"/>
                <a:gd name="T4" fmla="*/ 1871 w 1871"/>
                <a:gd name="T5" fmla="*/ 1330 h 1330"/>
                <a:gd name="T6" fmla="*/ 0 w 1871"/>
                <a:gd name="T7" fmla="*/ 1330 h 1330"/>
                <a:gd name="T8" fmla="*/ 0 w 1871"/>
                <a:gd name="T9" fmla="*/ 1139 h 1330"/>
                <a:gd name="T10" fmla="*/ 1870 w 1871"/>
                <a:gd name="T11" fmla="*/ 0 h 1330"/>
                <a:gd name="T12" fmla="*/ 1829 w 1871"/>
                <a:gd name="T13" fmla="*/ 312 h 1330"/>
                <a:gd name="T14" fmla="*/ 1766 w 1871"/>
                <a:gd name="T15" fmla="*/ 249 h 1330"/>
                <a:gd name="T16" fmla="*/ 1118 w 1871"/>
                <a:gd name="T17" fmla="*/ 897 h 1330"/>
                <a:gd name="T18" fmla="*/ 1115 w 1871"/>
                <a:gd name="T19" fmla="*/ 894 h 1330"/>
                <a:gd name="T20" fmla="*/ 1112 w 1871"/>
                <a:gd name="T21" fmla="*/ 897 h 1330"/>
                <a:gd name="T22" fmla="*/ 951 w 1871"/>
                <a:gd name="T23" fmla="*/ 736 h 1330"/>
                <a:gd name="T24" fmla="*/ 951 w 1871"/>
                <a:gd name="T25" fmla="*/ 737 h 1330"/>
                <a:gd name="T26" fmla="*/ 710 w 1871"/>
                <a:gd name="T27" fmla="*/ 496 h 1330"/>
                <a:gd name="T28" fmla="*/ 175 w 1871"/>
                <a:gd name="T29" fmla="*/ 1032 h 1330"/>
                <a:gd name="T30" fmla="*/ 171 w 1871"/>
                <a:gd name="T31" fmla="*/ 1037 h 1330"/>
                <a:gd name="T32" fmla="*/ 166 w 1871"/>
                <a:gd name="T33" fmla="*/ 1041 h 1330"/>
                <a:gd name="T34" fmla="*/ 161 w 1871"/>
                <a:gd name="T35" fmla="*/ 1046 h 1330"/>
                <a:gd name="T36" fmla="*/ 160 w 1871"/>
                <a:gd name="T37" fmla="*/ 1045 h 1330"/>
                <a:gd name="T38" fmla="*/ 140 w 1871"/>
                <a:gd name="T39" fmla="*/ 1059 h 1330"/>
                <a:gd name="T40" fmla="*/ 101 w 1871"/>
                <a:gd name="T41" fmla="*/ 1066 h 1330"/>
                <a:gd name="T42" fmla="*/ 1 w 1871"/>
                <a:gd name="T43" fmla="*/ 967 h 1330"/>
                <a:gd name="T44" fmla="*/ 9 w 1871"/>
                <a:gd name="T45" fmla="*/ 928 h 1330"/>
                <a:gd name="T46" fmla="*/ 23 w 1871"/>
                <a:gd name="T47" fmla="*/ 908 h 1330"/>
                <a:gd name="T48" fmla="*/ 19 w 1871"/>
                <a:gd name="T49" fmla="*/ 905 h 1330"/>
                <a:gd name="T50" fmla="*/ 707 w 1871"/>
                <a:gd name="T51" fmla="*/ 217 h 1330"/>
                <a:gd name="T52" fmla="*/ 710 w 1871"/>
                <a:gd name="T53" fmla="*/ 220 h 1330"/>
                <a:gd name="T54" fmla="*/ 713 w 1871"/>
                <a:gd name="T55" fmla="*/ 217 h 1330"/>
                <a:gd name="T56" fmla="*/ 874 w 1871"/>
                <a:gd name="T57" fmla="*/ 378 h 1330"/>
                <a:gd name="T58" fmla="*/ 874 w 1871"/>
                <a:gd name="T59" fmla="*/ 377 h 1330"/>
                <a:gd name="T60" fmla="*/ 1115 w 1871"/>
                <a:gd name="T61" fmla="*/ 618 h 1330"/>
                <a:gd name="T62" fmla="*/ 1625 w 1871"/>
                <a:gd name="T63" fmla="*/ 108 h 1330"/>
                <a:gd name="T64" fmla="*/ 1558 w 1871"/>
                <a:gd name="T65" fmla="*/ 41 h 1330"/>
                <a:gd name="T66" fmla="*/ 1870 w 1871"/>
                <a:gd name="T67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1" h="1330">
                  <a:moveTo>
                    <a:pt x="0" y="1139"/>
                  </a:moveTo>
                  <a:cubicBezTo>
                    <a:pt x="1871" y="1139"/>
                    <a:pt x="1871" y="1139"/>
                    <a:pt x="1871" y="1139"/>
                  </a:cubicBezTo>
                  <a:cubicBezTo>
                    <a:pt x="1871" y="1330"/>
                    <a:pt x="1871" y="1330"/>
                    <a:pt x="1871" y="1330"/>
                  </a:cubicBezTo>
                  <a:cubicBezTo>
                    <a:pt x="0" y="1330"/>
                    <a:pt x="0" y="1330"/>
                    <a:pt x="0" y="1330"/>
                  </a:cubicBezTo>
                  <a:cubicBezTo>
                    <a:pt x="0" y="1139"/>
                    <a:pt x="0" y="1139"/>
                    <a:pt x="0" y="1139"/>
                  </a:cubicBezTo>
                  <a:close/>
                  <a:moveTo>
                    <a:pt x="1870" y="0"/>
                  </a:moveTo>
                  <a:cubicBezTo>
                    <a:pt x="1829" y="312"/>
                    <a:pt x="1829" y="312"/>
                    <a:pt x="1829" y="312"/>
                  </a:cubicBezTo>
                  <a:cubicBezTo>
                    <a:pt x="1766" y="249"/>
                    <a:pt x="1766" y="249"/>
                    <a:pt x="1766" y="249"/>
                  </a:cubicBezTo>
                  <a:cubicBezTo>
                    <a:pt x="1118" y="897"/>
                    <a:pt x="1118" y="897"/>
                    <a:pt x="1118" y="897"/>
                  </a:cubicBezTo>
                  <a:cubicBezTo>
                    <a:pt x="1115" y="894"/>
                    <a:pt x="1115" y="894"/>
                    <a:pt x="1115" y="894"/>
                  </a:cubicBezTo>
                  <a:cubicBezTo>
                    <a:pt x="1112" y="897"/>
                    <a:pt x="1112" y="897"/>
                    <a:pt x="1112" y="897"/>
                  </a:cubicBezTo>
                  <a:cubicBezTo>
                    <a:pt x="951" y="736"/>
                    <a:pt x="951" y="736"/>
                    <a:pt x="951" y="736"/>
                  </a:cubicBezTo>
                  <a:cubicBezTo>
                    <a:pt x="951" y="737"/>
                    <a:pt x="951" y="737"/>
                    <a:pt x="951" y="737"/>
                  </a:cubicBezTo>
                  <a:cubicBezTo>
                    <a:pt x="710" y="496"/>
                    <a:pt x="710" y="496"/>
                    <a:pt x="710" y="496"/>
                  </a:cubicBezTo>
                  <a:cubicBezTo>
                    <a:pt x="175" y="1032"/>
                    <a:pt x="175" y="1032"/>
                    <a:pt x="175" y="1032"/>
                  </a:cubicBezTo>
                  <a:cubicBezTo>
                    <a:pt x="171" y="1037"/>
                    <a:pt x="171" y="1037"/>
                    <a:pt x="171" y="1037"/>
                  </a:cubicBezTo>
                  <a:cubicBezTo>
                    <a:pt x="166" y="1041"/>
                    <a:pt x="166" y="1041"/>
                    <a:pt x="166" y="1041"/>
                  </a:cubicBezTo>
                  <a:cubicBezTo>
                    <a:pt x="161" y="1046"/>
                    <a:pt x="161" y="1046"/>
                    <a:pt x="161" y="1046"/>
                  </a:cubicBezTo>
                  <a:cubicBezTo>
                    <a:pt x="160" y="1045"/>
                    <a:pt x="160" y="1045"/>
                    <a:pt x="160" y="1045"/>
                  </a:cubicBezTo>
                  <a:cubicBezTo>
                    <a:pt x="140" y="1059"/>
                    <a:pt x="140" y="1059"/>
                    <a:pt x="140" y="1059"/>
                  </a:cubicBezTo>
                  <a:cubicBezTo>
                    <a:pt x="128" y="1064"/>
                    <a:pt x="115" y="1066"/>
                    <a:pt x="101" y="1066"/>
                  </a:cubicBezTo>
                  <a:cubicBezTo>
                    <a:pt x="46" y="1066"/>
                    <a:pt x="1" y="1022"/>
                    <a:pt x="1" y="967"/>
                  </a:cubicBezTo>
                  <a:cubicBezTo>
                    <a:pt x="1" y="953"/>
                    <a:pt x="4" y="940"/>
                    <a:pt x="9" y="928"/>
                  </a:cubicBezTo>
                  <a:cubicBezTo>
                    <a:pt x="23" y="908"/>
                    <a:pt x="23" y="908"/>
                    <a:pt x="23" y="908"/>
                  </a:cubicBezTo>
                  <a:cubicBezTo>
                    <a:pt x="19" y="905"/>
                    <a:pt x="19" y="905"/>
                    <a:pt x="19" y="905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10" y="220"/>
                    <a:pt x="710" y="220"/>
                    <a:pt x="710" y="220"/>
                  </a:cubicBezTo>
                  <a:cubicBezTo>
                    <a:pt x="713" y="217"/>
                    <a:pt x="713" y="217"/>
                    <a:pt x="713" y="21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4" y="377"/>
                    <a:pt x="874" y="377"/>
                    <a:pt x="874" y="377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625" y="108"/>
                    <a:pt x="1625" y="108"/>
                    <a:pt x="1625" y="108"/>
                  </a:cubicBezTo>
                  <a:cubicBezTo>
                    <a:pt x="1558" y="41"/>
                    <a:pt x="1558" y="41"/>
                    <a:pt x="1558" y="41"/>
                  </a:cubicBezTo>
                  <a:cubicBezTo>
                    <a:pt x="1870" y="0"/>
                    <a:pt x="1870" y="0"/>
                    <a:pt x="18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9864" y="5103245"/>
            <a:ext cx="604685" cy="604685"/>
            <a:chOff x="955412" y="5324057"/>
            <a:chExt cx="731877" cy="731877"/>
          </a:xfrm>
        </p:grpSpPr>
        <p:sp>
          <p:nvSpPr>
            <p:cNvPr id="179" name="Oval 178"/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0" name="Graphic 179" descr="Envelope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10462729" y="5250342"/>
            <a:ext cx="604685" cy="604685"/>
            <a:chOff x="8923902" y="5451921"/>
            <a:chExt cx="731877" cy="731877"/>
          </a:xfrm>
        </p:grpSpPr>
        <p:sp>
          <p:nvSpPr>
            <p:cNvPr id="182" name="Oval 181"/>
            <p:cNvSpPr/>
            <p:nvPr/>
          </p:nvSpPr>
          <p:spPr>
            <a:xfrm>
              <a:off x="8923902" y="5451921"/>
              <a:ext cx="731877" cy="731877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3" name="Graphic 182" descr="List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26225" y="5644620"/>
              <a:ext cx="339173" cy="339173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8418480" y="3406440"/>
            <a:ext cx="604685" cy="604685"/>
            <a:chOff x="2724689" y="2608002"/>
            <a:chExt cx="604857" cy="604857"/>
          </a:xfrm>
        </p:grpSpPr>
        <p:sp>
          <p:nvSpPr>
            <p:cNvPr id="191" name="Oval 190"/>
            <p:cNvSpPr/>
            <p:nvPr/>
          </p:nvSpPr>
          <p:spPr>
            <a:xfrm rot="5400000">
              <a:off x="2724689" y="2608002"/>
              <a:ext cx="604857" cy="604857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2" name="Graphic 191" descr="Flip Calendar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1806" y="2746866"/>
              <a:ext cx="341193" cy="341193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5762941" y="1591733"/>
            <a:ext cx="627233" cy="627230"/>
            <a:chOff x="5762846" y="1591212"/>
            <a:chExt cx="627411" cy="627408"/>
          </a:xfrm>
        </p:grpSpPr>
        <p:sp>
          <p:nvSpPr>
            <p:cNvPr id="131" name="Oval 130"/>
            <p:cNvSpPr/>
            <p:nvPr/>
          </p:nvSpPr>
          <p:spPr bwMode="auto">
            <a:xfrm>
              <a:off x="5762846" y="1591212"/>
              <a:ext cx="627411" cy="6274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94" name="Graphic 193" descr="Chat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51780" y="1716195"/>
              <a:ext cx="448343" cy="448343"/>
            </a:xfrm>
            <a:prstGeom prst="rect">
              <a:avLst/>
            </a:prstGeom>
          </p:spPr>
        </p:pic>
      </p:grpSp>
      <p:grpSp>
        <p:nvGrpSpPr>
          <p:cNvPr id="197" name="Group 196"/>
          <p:cNvGrpSpPr/>
          <p:nvPr/>
        </p:nvGrpSpPr>
        <p:grpSpPr>
          <a:xfrm>
            <a:off x="9264800" y="2845713"/>
            <a:ext cx="604685" cy="604685"/>
            <a:chOff x="955412" y="5324057"/>
            <a:chExt cx="731877" cy="731877"/>
          </a:xfrm>
        </p:grpSpPr>
        <p:sp>
          <p:nvSpPr>
            <p:cNvPr id="198" name="Oval 197"/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9" name="Graphic 198" descr="Envelope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cxnSp>
        <p:nvCxnSpPr>
          <p:cNvPr id="203" name="Straight Connector 202"/>
          <p:cNvCxnSpPr>
            <a:cxnSpLocks/>
            <a:stCxn id="126" idx="2"/>
          </p:cNvCxnSpPr>
          <p:nvPr/>
        </p:nvCxnSpPr>
        <p:spPr>
          <a:xfrm flipV="1">
            <a:off x="7421175" y="1768104"/>
            <a:ext cx="993490" cy="53146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68345" y="1768104"/>
            <a:ext cx="473938" cy="473936"/>
            <a:chOff x="5421202" y="3968488"/>
            <a:chExt cx="630990" cy="630988"/>
          </a:xfrm>
        </p:grpSpPr>
        <p:sp>
          <p:nvSpPr>
            <p:cNvPr id="252" name="Oval 251"/>
            <p:cNvSpPr/>
            <p:nvPr/>
          </p:nvSpPr>
          <p:spPr bwMode="auto">
            <a:xfrm>
              <a:off x="5421202" y="3968488"/>
              <a:ext cx="630990" cy="6309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53" name="Graphic 252" descr="Chat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1898" y="4091647"/>
              <a:ext cx="448343" cy="448343"/>
            </a:xfrm>
            <a:prstGeom prst="rect">
              <a:avLst/>
            </a:prstGeom>
          </p:spPr>
        </p:pic>
      </p:grpSp>
      <p:cxnSp>
        <p:nvCxnSpPr>
          <p:cNvPr id="255" name="Straight Connector 254"/>
          <p:cNvCxnSpPr>
            <a:cxnSpLocks/>
            <a:endCxn id="112" idx="6"/>
          </p:cNvCxnSpPr>
          <p:nvPr/>
        </p:nvCxnSpPr>
        <p:spPr>
          <a:xfrm flipV="1">
            <a:off x="5642457" y="3431315"/>
            <a:ext cx="1761755" cy="5960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290408" y="3685888"/>
            <a:ext cx="630811" cy="630809"/>
            <a:chOff x="5268802" y="3816088"/>
            <a:chExt cx="630990" cy="630988"/>
          </a:xfrm>
        </p:grpSpPr>
        <p:sp>
          <p:nvSpPr>
            <p:cNvPr id="118" name="Oval 117"/>
            <p:cNvSpPr/>
            <p:nvPr/>
          </p:nvSpPr>
          <p:spPr bwMode="auto">
            <a:xfrm>
              <a:off x="5268802" y="3816088"/>
              <a:ext cx="630990" cy="6309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96" name="Graphic 195" descr="Chat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59498" y="3939247"/>
              <a:ext cx="448343" cy="448343"/>
            </a:xfrm>
            <a:prstGeom prst="rect">
              <a:avLst/>
            </a:prstGeom>
          </p:spPr>
        </p:pic>
      </p:grpSp>
      <p:cxnSp>
        <p:nvCxnSpPr>
          <p:cNvPr id="256" name="Straight Connector 255"/>
          <p:cNvCxnSpPr>
            <a:cxnSpLocks/>
          </p:cNvCxnSpPr>
          <p:nvPr/>
        </p:nvCxnSpPr>
        <p:spPr>
          <a:xfrm>
            <a:off x="8479111" y="1850520"/>
            <a:ext cx="1321885" cy="587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8511346" y="5190433"/>
            <a:ext cx="604685" cy="604685"/>
            <a:chOff x="8742516" y="1194042"/>
            <a:chExt cx="731877" cy="731877"/>
          </a:xfrm>
        </p:grpSpPr>
        <p:sp>
          <p:nvSpPr>
            <p:cNvPr id="185" name="Oval 184"/>
            <p:cNvSpPr/>
            <p:nvPr/>
          </p:nvSpPr>
          <p:spPr>
            <a:xfrm>
              <a:off x="8742516" y="1194042"/>
              <a:ext cx="731877" cy="731877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6" name="Graphic 185" descr="Projector screen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901630" y="1372611"/>
              <a:ext cx="438730" cy="43873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8135099" y="1526541"/>
            <a:ext cx="604684" cy="604684"/>
            <a:chOff x="8135676" y="1526000"/>
            <a:chExt cx="604856" cy="604856"/>
          </a:xfrm>
        </p:grpSpPr>
        <p:sp>
          <p:nvSpPr>
            <p:cNvPr id="247" name="Oval 246"/>
            <p:cNvSpPr/>
            <p:nvPr/>
          </p:nvSpPr>
          <p:spPr>
            <a:xfrm rot="5400000">
              <a:off x="8135676" y="1526000"/>
              <a:ext cx="604856" cy="604856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43" name="Graphic 242" descr="Gauge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89101" y="1616171"/>
              <a:ext cx="314190" cy="314190"/>
            </a:xfrm>
            <a:prstGeom prst="rect">
              <a:avLst/>
            </a:prstGeom>
          </p:spPr>
        </p:pic>
      </p:grpSp>
      <p:sp>
        <p:nvSpPr>
          <p:cNvPr id="259" name="Title 1"/>
          <p:cNvSpPr txBox="1">
            <a:spLocks/>
          </p:cNvSpPr>
          <p:nvPr/>
        </p:nvSpPr>
        <p:spPr>
          <a:xfrm>
            <a:off x="836891" y="3234545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GROUPS</a:t>
            </a:r>
          </a:p>
        </p:txBody>
      </p:sp>
      <p:sp>
        <p:nvSpPr>
          <p:cNvPr id="261" name="Title 1"/>
          <p:cNvSpPr txBox="1">
            <a:spLocks/>
          </p:cNvSpPr>
          <p:nvPr/>
        </p:nvSpPr>
        <p:spPr>
          <a:xfrm>
            <a:off x="6737342" y="168568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ME</a:t>
            </a:r>
          </a:p>
        </p:txBody>
      </p:sp>
      <p:cxnSp>
        <p:nvCxnSpPr>
          <p:cNvPr id="262" name="Straight Connector 261"/>
          <p:cNvCxnSpPr>
            <a:cxnSpLocks/>
          </p:cNvCxnSpPr>
          <p:nvPr/>
        </p:nvCxnSpPr>
        <p:spPr>
          <a:xfrm flipV="1">
            <a:off x="2386476" y="2499915"/>
            <a:ext cx="1495081" cy="8868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cxnSpLocks/>
            <a:endCxn id="96" idx="2"/>
          </p:cNvCxnSpPr>
          <p:nvPr/>
        </p:nvCxnSpPr>
        <p:spPr>
          <a:xfrm flipV="1">
            <a:off x="3192450" y="5543258"/>
            <a:ext cx="3507804" cy="17645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</p:cNvCxnSpPr>
          <p:nvPr/>
        </p:nvCxnSpPr>
        <p:spPr>
          <a:xfrm flipH="1" flipV="1">
            <a:off x="7392730" y="2503547"/>
            <a:ext cx="10519" cy="8548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22" idx="0"/>
          </p:cNvCxnSpPr>
          <p:nvPr/>
        </p:nvCxnSpPr>
        <p:spPr>
          <a:xfrm flipV="1">
            <a:off x="6777174" y="4696048"/>
            <a:ext cx="2791793" cy="8336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  <a:endCxn id="122" idx="15"/>
          </p:cNvCxnSpPr>
          <p:nvPr/>
        </p:nvCxnSpPr>
        <p:spPr>
          <a:xfrm>
            <a:off x="7343174" y="3400731"/>
            <a:ext cx="2317128" cy="129856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cxnSpLocks/>
          </p:cNvCxnSpPr>
          <p:nvPr/>
        </p:nvCxnSpPr>
        <p:spPr>
          <a:xfrm flipV="1">
            <a:off x="3889962" y="2402669"/>
            <a:ext cx="3504991" cy="6480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>
            <a:grpSpLocks noChangeAspect="1"/>
          </p:cNvGrpSpPr>
          <p:nvPr/>
        </p:nvGrpSpPr>
        <p:grpSpPr>
          <a:xfrm>
            <a:off x="9377107" y="4359944"/>
            <a:ext cx="630811" cy="630809"/>
            <a:chOff x="4149299" y="2921794"/>
            <a:chExt cx="643734" cy="643732"/>
          </a:xfrm>
        </p:grpSpPr>
        <p:sp>
          <p:nvSpPr>
            <p:cNvPr id="121" name="Oval 120"/>
            <p:cNvSpPr/>
            <p:nvPr/>
          </p:nvSpPr>
          <p:spPr bwMode="auto">
            <a:xfrm>
              <a:off x="4149299" y="2921794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22" name="Freeform 20"/>
            <p:cNvSpPr>
              <a:spLocks noEditPoints="1"/>
            </p:cNvSpPr>
            <p:nvPr/>
          </p:nvSpPr>
          <p:spPr bwMode="auto">
            <a:xfrm>
              <a:off x="4325115" y="3107385"/>
              <a:ext cx="292100" cy="272550"/>
            </a:xfrm>
            <a:custGeom>
              <a:avLst/>
              <a:gdLst>
                <a:gd name="T0" fmla="*/ 24 w 351"/>
                <a:gd name="T1" fmla="*/ 190 h 329"/>
                <a:gd name="T2" fmla="*/ 80 w 351"/>
                <a:gd name="T3" fmla="*/ 134 h 329"/>
                <a:gd name="T4" fmla="*/ 136 w 351"/>
                <a:gd name="T5" fmla="*/ 190 h 329"/>
                <a:gd name="T6" fmla="*/ 80 w 351"/>
                <a:gd name="T7" fmla="*/ 246 h 329"/>
                <a:gd name="T8" fmla="*/ 24 w 351"/>
                <a:gd name="T9" fmla="*/ 190 h 329"/>
                <a:gd name="T10" fmla="*/ 163 w 351"/>
                <a:gd name="T11" fmla="*/ 328 h 329"/>
                <a:gd name="T12" fmla="*/ 81 w 351"/>
                <a:gd name="T13" fmla="*/ 246 h 329"/>
                <a:gd name="T14" fmla="*/ 0 w 351"/>
                <a:gd name="T15" fmla="*/ 328 h 329"/>
                <a:gd name="T16" fmla="*/ 217 w 351"/>
                <a:gd name="T17" fmla="*/ 112 h 329"/>
                <a:gd name="T18" fmla="*/ 273 w 351"/>
                <a:gd name="T19" fmla="*/ 56 h 329"/>
                <a:gd name="T20" fmla="*/ 217 w 351"/>
                <a:gd name="T21" fmla="*/ 0 h 329"/>
                <a:gd name="T22" fmla="*/ 161 w 351"/>
                <a:gd name="T23" fmla="*/ 56 h 329"/>
                <a:gd name="T24" fmla="*/ 217 w 351"/>
                <a:gd name="T25" fmla="*/ 112 h 329"/>
                <a:gd name="T26" fmla="*/ 300 w 351"/>
                <a:gd name="T27" fmla="*/ 194 h 329"/>
                <a:gd name="T28" fmla="*/ 218 w 351"/>
                <a:gd name="T29" fmla="*/ 112 h 329"/>
                <a:gd name="T30" fmla="*/ 136 w 351"/>
                <a:gd name="T31" fmla="*/ 194 h 329"/>
                <a:gd name="T32" fmla="*/ 296 w 351"/>
                <a:gd name="T33" fmla="*/ 329 h 329"/>
                <a:gd name="T34" fmla="*/ 351 w 351"/>
                <a:gd name="T35" fmla="*/ 273 h 329"/>
                <a:gd name="T36" fmla="*/ 296 w 351"/>
                <a:gd name="T37" fmla="*/ 218 h 329"/>
                <a:gd name="T38" fmla="*/ 351 w 351"/>
                <a:gd name="T39" fmla="*/ 273 h 329"/>
                <a:gd name="T40" fmla="*/ 249 w 351"/>
                <a:gd name="T41" fmla="*/ 2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29">
                  <a:moveTo>
                    <a:pt x="24" y="190"/>
                  </a:moveTo>
                  <a:cubicBezTo>
                    <a:pt x="24" y="159"/>
                    <a:pt x="49" y="134"/>
                    <a:pt x="80" y="134"/>
                  </a:cubicBezTo>
                  <a:cubicBezTo>
                    <a:pt x="111" y="134"/>
                    <a:pt x="136" y="159"/>
                    <a:pt x="136" y="190"/>
                  </a:cubicBezTo>
                  <a:cubicBezTo>
                    <a:pt x="136" y="221"/>
                    <a:pt x="111" y="246"/>
                    <a:pt x="80" y="246"/>
                  </a:cubicBezTo>
                  <a:cubicBezTo>
                    <a:pt x="49" y="246"/>
                    <a:pt x="24" y="221"/>
                    <a:pt x="24" y="190"/>
                  </a:cubicBezTo>
                  <a:close/>
                  <a:moveTo>
                    <a:pt x="163" y="328"/>
                  </a:moveTo>
                  <a:cubicBezTo>
                    <a:pt x="163" y="283"/>
                    <a:pt x="127" y="246"/>
                    <a:pt x="81" y="246"/>
                  </a:cubicBezTo>
                  <a:cubicBezTo>
                    <a:pt x="36" y="246"/>
                    <a:pt x="0" y="283"/>
                    <a:pt x="0" y="328"/>
                  </a:cubicBezTo>
                  <a:moveTo>
                    <a:pt x="217" y="112"/>
                  </a:moveTo>
                  <a:cubicBezTo>
                    <a:pt x="248" y="112"/>
                    <a:pt x="273" y="87"/>
                    <a:pt x="273" y="56"/>
                  </a:cubicBezTo>
                  <a:cubicBezTo>
                    <a:pt x="273" y="25"/>
                    <a:pt x="248" y="0"/>
                    <a:pt x="217" y="0"/>
                  </a:cubicBezTo>
                  <a:cubicBezTo>
                    <a:pt x="186" y="0"/>
                    <a:pt x="161" y="25"/>
                    <a:pt x="161" y="56"/>
                  </a:cubicBezTo>
                  <a:cubicBezTo>
                    <a:pt x="161" y="87"/>
                    <a:pt x="186" y="112"/>
                    <a:pt x="217" y="112"/>
                  </a:cubicBezTo>
                  <a:close/>
                  <a:moveTo>
                    <a:pt x="300" y="194"/>
                  </a:moveTo>
                  <a:cubicBezTo>
                    <a:pt x="300" y="149"/>
                    <a:pt x="263" y="112"/>
                    <a:pt x="218" y="112"/>
                  </a:cubicBezTo>
                  <a:cubicBezTo>
                    <a:pt x="173" y="112"/>
                    <a:pt x="136" y="149"/>
                    <a:pt x="136" y="194"/>
                  </a:cubicBezTo>
                  <a:moveTo>
                    <a:pt x="296" y="329"/>
                  </a:moveTo>
                  <a:cubicBezTo>
                    <a:pt x="351" y="273"/>
                    <a:pt x="351" y="273"/>
                    <a:pt x="351" y="273"/>
                  </a:cubicBezTo>
                  <a:cubicBezTo>
                    <a:pt x="296" y="218"/>
                    <a:pt x="296" y="218"/>
                    <a:pt x="296" y="218"/>
                  </a:cubicBezTo>
                  <a:moveTo>
                    <a:pt x="351" y="273"/>
                  </a:moveTo>
                  <a:cubicBezTo>
                    <a:pt x="249" y="273"/>
                    <a:pt x="249" y="273"/>
                    <a:pt x="249" y="27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7045511" y="2031651"/>
            <a:ext cx="630811" cy="630809"/>
            <a:chOff x="3245478" y="4834995"/>
            <a:chExt cx="643734" cy="643732"/>
          </a:xfrm>
        </p:grpSpPr>
        <p:sp>
          <p:nvSpPr>
            <p:cNvPr id="124" name="Oval 123"/>
            <p:cNvSpPr/>
            <p:nvPr/>
          </p:nvSpPr>
          <p:spPr bwMode="auto">
            <a:xfrm>
              <a:off x="3245478" y="4834995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26" name="Freeform 5"/>
            <p:cNvSpPr>
              <a:spLocks noEditPoints="1"/>
            </p:cNvSpPr>
            <p:nvPr/>
          </p:nvSpPr>
          <p:spPr bwMode="auto">
            <a:xfrm>
              <a:off x="3470377" y="5048517"/>
              <a:ext cx="193936" cy="216688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88" name="Straight Connector 287"/>
          <p:cNvCxnSpPr>
            <a:cxnSpLocks/>
            <a:stCxn id="226" idx="7"/>
            <a:endCxn id="109" idx="3"/>
          </p:cNvCxnSpPr>
          <p:nvPr/>
        </p:nvCxnSpPr>
        <p:spPr>
          <a:xfrm flipV="1">
            <a:off x="3424869" y="3632464"/>
            <a:ext cx="3766708" cy="198489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cxnSpLocks/>
          </p:cNvCxnSpPr>
          <p:nvPr/>
        </p:nvCxnSpPr>
        <p:spPr>
          <a:xfrm flipV="1">
            <a:off x="6693935" y="3419326"/>
            <a:ext cx="710454" cy="2000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6329648" y="5230041"/>
            <a:ext cx="630811" cy="630809"/>
            <a:chOff x="2110945" y="1245128"/>
            <a:chExt cx="643734" cy="643732"/>
          </a:xfrm>
        </p:grpSpPr>
        <p:sp>
          <p:nvSpPr>
            <p:cNvPr id="95" name="Oval 94"/>
            <p:cNvSpPr/>
            <p:nvPr/>
          </p:nvSpPr>
          <p:spPr bwMode="auto">
            <a:xfrm>
              <a:off x="2110945" y="1245128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2279121" y="1439863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>
            <a:off x="7099197" y="3094036"/>
            <a:ext cx="630811" cy="630809"/>
            <a:chOff x="3397878" y="3844395"/>
            <a:chExt cx="643734" cy="643732"/>
          </a:xfrm>
        </p:grpSpPr>
        <p:sp>
          <p:nvSpPr>
            <p:cNvPr id="109" name="Oval 108"/>
            <p:cNvSpPr/>
            <p:nvPr/>
          </p:nvSpPr>
          <p:spPr bwMode="auto">
            <a:xfrm>
              <a:off x="3397878" y="3844395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110" name="Group 8"/>
            <p:cNvGrpSpPr>
              <a:grpSpLocks noChangeAspect="1"/>
            </p:cNvGrpSpPr>
            <p:nvPr/>
          </p:nvGrpSpPr>
          <p:grpSpPr bwMode="auto">
            <a:xfrm>
              <a:off x="3591951" y="4026748"/>
              <a:ext cx="255588" cy="279026"/>
              <a:chOff x="1536" y="1515"/>
              <a:chExt cx="229" cy="250"/>
            </a:xfrm>
          </p:grpSpPr>
          <p:sp>
            <p:nvSpPr>
              <p:cNvPr id="112" name="Oval 9"/>
              <p:cNvSpPr>
                <a:spLocks noChangeArrowheads="1"/>
              </p:cNvSpPr>
              <p:nvPr/>
            </p:nvSpPr>
            <p:spPr bwMode="auto">
              <a:xfrm>
                <a:off x="1555" y="1617"/>
                <a:ext cx="86" cy="86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65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3" name="Freeform 10"/>
              <p:cNvSpPr>
                <a:spLocks/>
              </p:cNvSpPr>
              <p:nvPr/>
            </p:nvSpPr>
            <p:spPr bwMode="auto">
              <a:xfrm>
                <a:off x="1536" y="1703"/>
                <a:ext cx="125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65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4" name="Oval 11"/>
              <p:cNvSpPr>
                <a:spLocks noChangeArrowheads="1"/>
              </p:cNvSpPr>
              <p:nvPr/>
            </p:nvSpPr>
            <p:spPr bwMode="auto">
              <a:xfrm>
                <a:off x="1660" y="1515"/>
                <a:ext cx="85" cy="86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65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5" name="Freeform 12"/>
              <p:cNvSpPr>
                <a:spLocks/>
              </p:cNvSpPr>
              <p:nvPr/>
            </p:nvSpPr>
            <p:spPr bwMode="auto">
              <a:xfrm>
                <a:off x="1641" y="1601"/>
                <a:ext cx="124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65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292" name="Title 1"/>
          <p:cNvSpPr txBox="1">
            <a:spLocks/>
          </p:cNvSpPr>
          <p:nvPr/>
        </p:nvSpPr>
        <p:spPr>
          <a:xfrm>
            <a:off x="5005504" y="1279722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CONVERSATIONS</a:t>
            </a:r>
          </a:p>
        </p:txBody>
      </p:sp>
      <p:cxnSp>
        <p:nvCxnSpPr>
          <p:cNvPr id="303" name="Straight Connector 302"/>
          <p:cNvCxnSpPr>
            <a:cxnSpLocks/>
            <a:stCxn id="99" idx="1"/>
            <a:endCxn id="43" idx="5"/>
          </p:cNvCxnSpPr>
          <p:nvPr/>
        </p:nvCxnSpPr>
        <p:spPr>
          <a:xfrm flipH="1" flipV="1">
            <a:off x="1652283" y="2714526"/>
            <a:ext cx="617240" cy="6315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1954550" y="3091035"/>
            <a:ext cx="630811" cy="630809"/>
            <a:chOff x="2000878" y="4885795"/>
            <a:chExt cx="643734" cy="643732"/>
          </a:xfrm>
        </p:grpSpPr>
        <p:sp>
          <p:nvSpPr>
            <p:cNvPr id="98" name="Oval 97"/>
            <p:cNvSpPr/>
            <p:nvPr/>
          </p:nvSpPr>
          <p:spPr bwMode="auto">
            <a:xfrm>
              <a:off x="2000878" y="4885795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>
              <a:off x="2168758" y="5077486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534567" y="1545112"/>
            <a:ext cx="604685" cy="604685"/>
            <a:chOff x="9609760" y="4061544"/>
            <a:chExt cx="731877" cy="731877"/>
          </a:xfrm>
        </p:grpSpPr>
        <p:sp>
          <p:nvSpPr>
            <p:cNvPr id="201" name="Oval 200"/>
            <p:cNvSpPr/>
            <p:nvPr/>
          </p:nvSpPr>
          <p:spPr>
            <a:xfrm>
              <a:off x="9609760" y="4061544"/>
              <a:ext cx="731877" cy="731877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02" name="Graphic 201" descr="Document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796597" y="4252688"/>
              <a:ext cx="381751" cy="381751"/>
            </a:xfrm>
            <a:prstGeom prst="rect">
              <a:avLst/>
            </a:prstGeom>
          </p:spPr>
        </p:pic>
      </p:grpSp>
      <p:sp>
        <p:nvSpPr>
          <p:cNvPr id="309" name="Title 1"/>
          <p:cNvSpPr txBox="1">
            <a:spLocks/>
          </p:cNvSpPr>
          <p:nvPr/>
        </p:nvSpPr>
        <p:spPr>
          <a:xfrm>
            <a:off x="9223921" y="1204392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0" name="Title 1"/>
          <p:cNvSpPr txBox="1">
            <a:spLocks/>
          </p:cNvSpPr>
          <p:nvPr/>
        </p:nvSpPr>
        <p:spPr>
          <a:xfrm>
            <a:off x="1236033" y="1666213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0C0F2769-120C-4F13-90CC-C3DF209E17B3}"/>
              </a:ext>
            </a:extLst>
          </p:cNvPr>
          <p:cNvSpPr txBox="1">
            <a:spLocks/>
          </p:cNvSpPr>
          <p:nvPr/>
        </p:nvSpPr>
        <p:spPr>
          <a:xfrm>
            <a:off x="9116031" y="4986092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172" name="Title 1">
            <a:extLst>
              <a:ext uri="{FF2B5EF4-FFF2-40B4-BE49-F238E27FC236}">
                <a16:creationId xmlns:a16="http://schemas.microsoft.com/office/drawing/2014/main" id="{D9A7F956-C5FE-46E6-9ADE-8F72ACAF772B}"/>
              </a:ext>
            </a:extLst>
          </p:cNvPr>
          <p:cNvSpPr txBox="1">
            <a:spLocks/>
          </p:cNvSpPr>
          <p:nvPr/>
        </p:nvSpPr>
        <p:spPr>
          <a:xfrm>
            <a:off x="6043940" y="5874188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97473D93-21ED-46F5-B73A-D0B1EBC6940A}"/>
              </a:ext>
            </a:extLst>
          </p:cNvPr>
          <p:cNvSpPr txBox="1">
            <a:spLocks/>
          </p:cNvSpPr>
          <p:nvPr/>
        </p:nvSpPr>
        <p:spPr>
          <a:xfrm>
            <a:off x="3046398" y="2747188"/>
            <a:ext cx="169814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8C7194C6-E5D0-44F1-B7DC-E208AAEF81F7}"/>
              </a:ext>
            </a:extLst>
          </p:cNvPr>
          <p:cNvSpPr txBox="1">
            <a:spLocks/>
          </p:cNvSpPr>
          <p:nvPr/>
        </p:nvSpPr>
        <p:spPr>
          <a:xfrm>
            <a:off x="10139254" y="5890267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318C1F2A-93E4-45AD-9B1D-BCF0606F97DE}"/>
              </a:ext>
            </a:extLst>
          </p:cNvPr>
          <p:cNvSpPr txBox="1">
            <a:spLocks/>
          </p:cNvSpPr>
          <p:nvPr/>
        </p:nvSpPr>
        <p:spPr>
          <a:xfrm>
            <a:off x="992247" y="5746925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86B2EFA4-9F64-4207-8F15-CFBDF9A550CC}"/>
              </a:ext>
            </a:extLst>
          </p:cNvPr>
          <p:cNvSpPr txBox="1">
            <a:spLocks/>
          </p:cNvSpPr>
          <p:nvPr/>
        </p:nvSpPr>
        <p:spPr>
          <a:xfrm>
            <a:off x="8124842" y="403300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D16020-22FA-485A-A618-673FC7A24ACA}"/>
              </a:ext>
            </a:extLst>
          </p:cNvPr>
          <p:cNvGrpSpPr/>
          <p:nvPr/>
        </p:nvGrpSpPr>
        <p:grpSpPr>
          <a:xfrm>
            <a:off x="3576156" y="2155853"/>
            <a:ext cx="630811" cy="630809"/>
            <a:chOff x="3575799" y="2155673"/>
            <a:chExt cx="630900" cy="630898"/>
          </a:xfrm>
        </p:grpSpPr>
        <p:sp>
          <p:nvSpPr>
            <p:cNvPr id="101" name="Oval 100"/>
            <p:cNvSpPr/>
            <p:nvPr/>
          </p:nvSpPr>
          <p:spPr bwMode="auto">
            <a:xfrm>
              <a:off x="3575799" y="2155673"/>
              <a:ext cx="630900" cy="63089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189" name="Graphic 188" descr="Hierarchy">
              <a:extLst>
                <a:ext uri="{FF2B5EF4-FFF2-40B4-BE49-F238E27FC236}">
                  <a16:creationId xmlns:a16="http://schemas.microsoft.com/office/drawing/2014/main" id="{957B4469-ED88-405D-A2E1-9F18226A8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66454" y="2201404"/>
              <a:ext cx="464741" cy="464741"/>
            </a:xfrm>
            <a:prstGeom prst="rect">
              <a:avLst/>
            </a:prstGeom>
          </p:spPr>
        </p:pic>
      </p:grpSp>
      <p:sp>
        <p:nvSpPr>
          <p:cNvPr id="193" name="Title 1">
            <a:extLst>
              <a:ext uri="{FF2B5EF4-FFF2-40B4-BE49-F238E27FC236}">
                <a16:creationId xmlns:a16="http://schemas.microsoft.com/office/drawing/2014/main" id="{9DF8C512-568D-4903-B587-B0BF7F26194D}"/>
              </a:ext>
            </a:extLst>
          </p:cNvPr>
          <p:cNvSpPr txBox="1">
            <a:spLocks/>
          </p:cNvSpPr>
          <p:nvPr/>
        </p:nvSpPr>
        <p:spPr>
          <a:xfrm>
            <a:off x="3328915" y="3782603"/>
            <a:ext cx="147924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F56E410-7D61-4E21-934B-1737B2A11E90}"/>
              </a:ext>
            </a:extLst>
          </p:cNvPr>
          <p:cNvGrpSpPr>
            <a:grpSpLocks noChangeAspect="1"/>
          </p:cNvGrpSpPr>
          <p:nvPr/>
        </p:nvGrpSpPr>
        <p:grpSpPr>
          <a:xfrm>
            <a:off x="726928" y="3760541"/>
            <a:ext cx="630900" cy="630898"/>
            <a:chOff x="8869606" y="1761068"/>
            <a:chExt cx="643734" cy="643732"/>
          </a:xfrm>
          <a:solidFill>
            <a:schemeClr val="accent1"/>
          </a:solidFill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C8A691E-632A-4860-869C-881766ADDC57}"/>
                </a:ext>
              </a:extLst>
            </p:cNvPr>
            <p:cNvSpPr/>
            <p:nvPr/>
          </p:nvSpPr>
          <p:spPr bwMode="auto">
            <a:xfrm>
              <a:off x="8869606" y="1761068"/>
              <a:ext cx="643734" cy="643732"/>
            </a:xfrm>
            <a:prstGeom prst="ellipse">
              <a:avLst/>
            </a:prstGeom>
            <a:grpFill/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6" rIns="0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566101F6-6DEF-4BC7-A5B2-054C43F04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2853" y="1948001"/>
              <a:ext cx="337240" cy="269866"/>
            </a:xfrm>
            <a:custGeom>
              <a:avLst/>
              <a:gdLst>
                <a:gd name="T0" fmla="*/ 899 w 2698"/>
                <a:gd name="T1" fmla="*/ 720 h 2159"/>
                <a:gd name="T2" fmla="*/ 2698 w 2698"/>
                <a:gd name="T3" fmla="*/ 720 h 2159"/>
                <a:gd name="T4" fmla="*/ 2698 w 2698"/>
                <a:gd name="T5" fmla="*/ 1800 h 2159"/>
                <a:gd name="T6" fmla="*/ 899 w 2698"/>
                <a:gd name="T7" fmla="*/ 1800 h 2159"/>
                <a:gd name="T8" fmla="*/ 899 w 2698"/>
                <a:gd name="T9" fmla="*/ 720 h 2159"/>
                <a:gd name="T10" fmla="*/ 1799 w 2698"/>
                <a:gd name="T11" fmla="*/ 1800 h 2159"/>
                <a:gd name="T12" fmla="*/ 1799 w 2698"/>
                <a:gd name="T13" fmla="*/ 2159 h 2159"/>
                <a:gd name="T14" fmla="*/ 1349 w 2698"/>
                <a:gd name="T15" fmla="*/ 2159 h 2159"/>
                <a:gd name="T16" fmla="*/ 2248 w 2698"/>
                <a:gd name="T17" fmla="*/ 2159 h 2159"/>
                <a:gd name="T18" fmla="*/ 271 w 2698"/>
                <a:gd name="T19" fmla="*/ 360 h 2159"/>
                <a:gd name="T20" fmla="*/ 810 w 2698"/>
                <a:gd name="T21" fmla="*/ 360 h 2159"/>
                <a:gd name="T22" fmla="*/ 271 w 2698"/>
                <a:gd name="T23" fmla="*/ 1800 h 2159"/>
                <a:gd name="T24" fmla="*/ 899 w 2698"/>
                <a:gd name="T25" fmla="*/ 1800 h 2159"/>
                <a:gd name="T26" fmla="*/ 271 w 2698"/>
                <a:gd name="T27" fmla="*/ 1440 h 2159"/>
                <a:gd name="T28" fmla="*/ 904 w 2698"/>
                <a:gd name="T29" fmla="*/ 1440 h 2159"/>
                <a:gd name="T30" fmla="*/ 1080 w 2698"/>
                <a:gd name="T31" fmla="*/ 720 h 2159"/>
                <a:gd name="T32" fmla="*/ 1080 w 2698"/>
                <a:gd name="T33" fmla="*/ 0 h 2159"/>
                <a:gd name="T34" fmla="*/ 0 w 2698"/>
                <a:gd name="T35" fmla="*/ 0 h 2159"/>
                <a:gd name="T36" fmla="*/ 0 w 2698"/>
                <a:gd name="T37" fmla="*/ 2159 h 2159"/>
                <a:gd name="T38" fmla="*/ 1080 w 2698"/>
                <a:gd name="T39" fmla="*/ 2159 h 2159"/>
                <a:gd name="T40" fmla="*/ 1080 w 2698"/>
                <a:gd name="T41" fmla="*/ 180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8" h="2159">
                  <a:moveTo>
                    <a:pt x="899" y="720"/>
                  </a:moveTo>
                  <a:lnTo>
                    <a:pt x="2698" y="720"/>
                  </a:lnTo>
                  <a:lnTo>
                    <a:pt x="2698" y="1800"/>
                  </a:lnTo>
                  <a:lnTo>
                    <a:pt x="899" y="1800"/>
                  </a:lnTo>
                  <a:lnTo>
                    <a:pt x="899" y="720"/>
                  </a:lnTo>
                  <a:moveTo>
                    <a:pt x="1799" y="1800"/>
                  </a:moveTo>
                  <a:lnTo>
                    <a:pt x="1799" y="2159"/>
                  </a:lnTo>
                  <a:moveTo>
                    <a:pt x="1349" y="2159"/>
                  </a:moveTo>
                  <a:lnTo>
                    <a:pt x="2248" y="2159"/>
                  </a:lnTo>
                  <a:moveTo>
                    <a:pt x="271" y="360"/>
                  </a:moveTo>
                  <a:lnTo>
                    <a:pt x="810" y="360"/>
                  </a:lnTo>
                  <a:moveTo>
                    <a:pt x="271" y="1800"/>
                  </a:moveTo>
                  <a:lnTo>
                    <a:pt x="899" y="1800"/>
                  </a:lnTo>
                  <a:moveTo>
                    <a:pt x="271" y="1440"/>
                  </a:moveTo>
                  <a:lnTo>
                    <a:pt x="904" y="1440"/>
                  </a:lnTo>
                  <a:moveTo>
                    <a:pt x="1080" y="720"/>
                  </a:moveTo>
                  <a:lnTo>
                    <a:pt x="1080" y="0"/>
                  </a:lnTo>
                  <a:lnTo>
                    <a:pt x="0" y="0"/>
                  </a:lnTo>
                  <a:lnTo>
                    <a:pt x="0" y="2159"/>
                  </a:lnTo>
                  <a:lnTo>
                    <a:pt x="1080" y="2159"/>
                  </a:lnTo>
                  <a:lnTo>
                    <a:pt x="1080" y="1800"/>
                  </a:lnTo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209" name="Title 1">
            <a:extLst>
              <a:ext uri="{FF2B5EF4-FFF2-40B4-BE49-F238E27FC236}">
                <a16:creationId xmlns:a16="http://schemas.microsoft.com/office/drawing/2014/main" id="{4B53B456-E2A7-4003-9EA0-B163CCADD599}"/>
              </a:ext>
            </a:extLst>
          </p:cNvPr>
          <p:cNvSpPr txBox="1">
            <a:spLocks/>
          </p:cNvSpPr>
          <p:nvPr/>
        </p:nvSpPr>
        <p:spPr>
          <a:xfrm>
            <a:off x="383067" y="4403932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DEVICES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A75E4E-E763-4775-B949-3900A9D0EAFD}"/>
              </a:ext>
            </a:extLst>
          </p:cNvPr>
          <p:cNvGrpSpPr/>
          <p:nvPr/>
        </p:nvGrpSpPr>
        <p:grpSpPr>
          <a:xfrm>
            <a:off x="3760196" y="4079200"/>
            <a:ext cx="597447" cy="597447"/>
            <a:chOff x="3759864" y="4079291"/>
            <a:chExt cx="597532" cy="597532"/>
          </a:xfrm>
        </p:grpSpPr>
        <p:sp>
          <p:nvSpPr>
            <p:cNvPr id="155" name="Oval 154"/>
            <p:cNvSpPr/>
            <p:nvPr/>
          </p:nvSpPr>
          <p:spPr bwMode="auto">
            <a:xfrm>
              <a:off x="3759864" y="4079291"/>
              <a:ext cx="597532" cy="59753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7407D0EC-561B-498C-83AD-45D816643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5917" y="4269649"/>
              <a:ext cx="266086" cy="194406"/>
            </a:xfrm>
            <a:custGeom>
              <a:avLst/>
              <a:gdLst>
                <a:gd name="T0" fmla="*/ 339 w 339"/>
                <a:gd name="T1" fmla="*/ 247 h 247"/>
                <a:gd name="T2" fmla="*/ 0 w 339"/>
                <a:gd name="T3" fmla="*/ 247 h 247"/>
                <a:gd name="T4" fmla="*/ 0 w 339"/>
                <a:gd name="T5" fmla="*/ 45 h 247"/>
                <a:gd name="T6" fmla="*/ 339 w 339"/>
                <a:gd name="T7" fmla="*/ 45 h 247"/>
                <a:gd name="T8" fmla="*/ 339 w 339"/>
                <a:gd name="T9" fmla="*/ 247 h 247"/>
                <a:gd name="T10" fmla="*/ 203 w 339"/>
                <a:gd name="T11" fmla="*/ 133 h 247"/>
                <a:gd name="T12" fmla="*/ 136 w 339"/>
                <a:gd name="T13" fmla="*/ 133 h 247"/>
                <a:gd name="T14" fmla="*/ 136 w 339"/>
                <a:gd name="T15" fmla="*/ 178 h 247"/>
                <a:gd name="T16" fmla="*/ 203 w 339"/>
                <a:gd name="T17" fmla="*/ 178 h 247"/>
                <a:gd name="T18" fmla="*/ 203 w 339"/>
                <a:gd name="T19" fmla="*/ 133 h 247"/>
                <a:gd name="T20" fmla="*/ 136 w 339"/>
                <a:gd name="T21" fmla="*/ 161 h 247"/>
                <a:gd name="T22" fmla="*/ 0 w 339"/>
                <a:gd name="T23" fmla="*/ 90 h 247"/>
                <a:gd name="T24" fmla="*/ 203 w 339"/>
                <a:gd name="T25" fmla="*/ 161 h 247"/>
                <a:gd name="T26" fmla="*/ 339 w 339"/>
                <a:gd name="T27" fmla="*/ 90 h 247"/>
                <a:gd name="T28" fmla="*/ 228 w 339"/>
                <a:gd name="T29" fmla="*/ 45 h 247"/>
                <a:gd name="T30" fmla="*/ 228 w 339"/>
                <a:gd name="T31" fmla="*/ 17 h 247"/>
                <a:gd name="T32" fmla="*/ 211 w 339"/>
                <a:gd name="T33" fmla="*/ 0 h 247"/>
                <a:gd name="T34" fmla="*/ 129 w 339"/>
                <a:gd name="T35" fmla="*/ 0 h 247"/>
                <a:gd name="T36" fmla="*/ 112 w 339"/>
                <a:gd name="T37" fmla="*/ 17 h 247"/>
                <a:gd name="T38" fmla="*/ 112 w 339"/>
                <a:gd name="T39" fmla="*/ 4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" h="247">
                  <a:moveTo>
                    <a:pt x="339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39" y="45"/>
                    <a:pt x="339" y="45"/>
                    <a:pt x="339" y="45"/>
                  </a:cubicBezTo>
                  <a:lnTo>
                    <a:pt x="339" y="247"/>
                  </a:lnTo>
                  <a:close/>
                  <a:moveTo>
                    <a:pt x="203" y="133"/>
                  </a:moveTo>
                  <a:cubicBezTo>
                    <a:pt x="136" y="133"/>
                    <a:pt x="136" y="133"/>
                    <a:pt x="136" y="13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203" y="178"/>
                    <a:pt x="203" y="178"/>
                    <a:pt x="203" y="178"/>
                  </a:cubicBezTo>
                  <a:lnTo>
                    <a:pt x="203" y="133"/>
                  </a:lnTo>
                  <a:close/>
                  <a:moveTo>
                    <a:pt x="136" y="161"/>
                  </a:moveTo>
                  <a:cubicBezTo>
                    <a:pt x="0" y="90"/>
                    <a:pt x="0" y="90"/>
                    <a:pt x="0" y="90"/>
                  </a:cubicBezTo>
                  <a:moveTo>
                    <a:pt x="203" y="161"/>
                  </a:moveTo>
                  <a:cubicBezTo>
                    <a:pt x="339" y="90"/>
                    <a:pt x="339" y="90"/>
                    <a:pt x="339" y="90"/>
                  </a:cubicBezTo>
                  <a:moveTo>
                    <a:pt x="228" y="4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228" y="7"/>
                    <a:pt x="220" y="0"/>
                    <a:pt x="211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2" y="7"/>
                    <a:pt x="112" y="17"/>
                  </a:cubicBezTo>
                  <a:cubicBezTo>
                    <a:pt x="112" y="45"/>
                    <a:pt x="112" y="45"/>
                    <a:pt x="112" y="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221" name="Title 1">
            <a:extLst>
              <a:ext uri="{FF2B5EF4-FFF2-40B4-BE49-F238E27FC236}">
                <a16:creationId xmlns:a16="http://schemas.microsoft.com/office/drawing/2014/main" id="{86A6C382-6164-47D5-A9CD-9BC5545B7418}"/>
              </a:ext>
            </a:extLst>
          </p:cNvPr>
          <p:cNvSpPr txBox="1">
            <a:spLocks/>
          </p:cNvSpPr>
          <p:nvPr/>
        </p:nvSpPr>
        <p:spPr>
          <a:xfrm>
            <a:off x="4599100" y="3382443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CHATS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F8BDF32-452D-403B-9F6F-B940523E8A26}"/>
              </a:ext>
            </a:extLst>
          </p:cNvPr>
          <p:cNvGrpSpPr/>
          <p:nvPr/>
        </p:nvGrpSpPr>
        <p:grpSpPr>
          <a:xfrm>
            <a:off x="2989693" y="5431501"/>
            <a:ext cx="630846" cy="630846"/>
            <a:chOff x="9874665" y="4331032"/>
            <a:chExt cx="820389" cy="822960"/>
          </a:xfrm>
          <a:solidFill>
            <a:srgbClr val="505050"/>
          </a:solidFill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D12AA90-0896-4BFE-A3F1-3D336346EE79}"/>
                </a:ext>
              </a:extLst>
            </p:cNvPr>
            <p:cNvSpPr/>
            <p:nvPr/>
          </p:nvSpPr>
          <p:spPr bwMode="auto">
            <a:xfrm>
              <a:off x="9874665" y="4331032"/>
              <a:ext cx="820389" cy="8229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D632D47-06D0-4AC7-B1BD-F13F2E3A7DFF}"/>
                </a:ext>
              </a:extLst>
            </p:cNvPr>
            <p:cNvGrpSpPr/>
            <p:nvPr/>
          </p:nvGrpSpPr>
          <p:grpSpPr>
            <a:xfrm>
              <a:off x="10019748" y="4449016"/>
              <a:ext cx="520838" cy="488936"/>
              <a:chOff x="11364423" y="5182110"/>
              <a:chExt cx="530223" cy="523521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253D11D-1343-410F-8867-6FC855B0B18D}"/>
                  </a:ext>
                </a:extLst>
              </p:cNvPr>
              <p:cNvSpPr/>
              <p:nvPr/>
            </p:nvSpPr>
            <p:spPr bwMode="auto">
              <a:xfrm>
                <a:off x="11402606" y="5248431"/>
                <a:ext cx="457200" cy="45720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84D4C50-8417-4A6C-A094-175946DF9388}"/>
                  </a:ext>
                </a:extLst>
              </p:cNvPr>
              <p:cNvSpPr/>
              <p:nvPr/>
            </p:nvSpPr>
            <p:spPr bwMode="auto">
              <a:xfrm>
                <a:off x="11562626" y="5182110"/>
                <a:ext cx="137160" cy="13716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1426F4A-614D-42FB-8566-6CE07B3773B5}"/>
                  </a:ext>
                </a:extLst>
              </p:cNvPr>
              <p:cNvSpPr/>
              <p:nvPr/>
            </p:nvSpPr>
            <p:spPr bwMode="auto">
              <a:xfrm>
                <a:off x="11364423" y="5521270"/>
                <a:ext cx="137160" cy="13716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9DB60579-2DED-40F3-B7FD-2127B23E967D}"/>
                  </a:ext>
                </a:extLst>
              </p:cNvPr>
              <p:cNvSpPr/>
              <p:nvPr/>
            </p:nvSpPr>
            <p:spPr bwMode="auto">
              <a:xfrm>
                <a:off x="11757486" y="5521270"/>
                <a:ext cx="137160" cy="13716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32" name="Title 1">
            <a:extLst>
              <a:ext uri="{FF2B5EF4-FFF2-40B4-BE49-F238E27FC236}">
                <a16:creationId xmlns:a16="http://schemas.microsoft.com/office/drawing/2014/main" id="{C593EB6D-87ED-4D0D-821F-2649526A1ABB}"/>
              </a:ext>
            </a:extLst>
          </p:cNvPr>
          <p:cNvSpPr txBox="1">
            <a:spLocks/>
          </p:cNvSpPr>
          <p:nvPr/>
        </p:nvSpPr>
        <p:spPr>
          <a:xfrm>
            <a:off x="2321098" y="6045125"/>
            <a:ext cx="184918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COLLABORATION</a:t>
            </a:r>
          </a:p>
        </p:txBody>
      </p:sp>
      <p:sp>
        <p:nvSpPr>
          <p:cNvPr id="234" name="Title 1">
            <a:extLst>
              <a:ext uri="{FF2B5EF4-FFF2-40B4-BE49-F238E27FC236}">
                <a16:creationId xmlns:a16="http://schemas.microsoft.com/office/drawing/2014/main" id="{BAF9542F-8BEA-4164-90B9-B4FDA460C075}"/>
              </a:ext>
            </a:extLst>
          </p:cNvPr>
          <p:cNvSpPr txBox="1">
            <a:spLocks/>
          </p:cNvSpPr>
          <p:nvPr/>
        </p:nvSpPr>
        <p:spPr>
          <a:xfrm>
            <a:off x="7744230" y="1218082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ACTIVITY</a:t>
            </a:r>
          </a:p>
        </p:txBody>
      </p:sp>
      <p:sp>
        <p:nvSpPr>
          <p:cNvPr id="237" name="Title 1">
            <a:extLst>
              <a:ext uri="{FF2B5EF4-FFF2-40B4-BE49-F238E27FC236}">
                <a16:creationId xmlns:a16="http://schemas.microsoft.com/office/drawing/2014/main" id="{A1EC9845-D99C-4DAC-ADFF-C81394AD9406}"/>
              </a:ext>
            </a:extLst>
          </p:cNvPr>
          <p:cNvSpPr txBox="1">
            <a:spLocks/>
          </p:cNvSpPr>
          <p:nvPr/>
        </p:nvSpPr>
        <p:spPr>
          <a:xfrm>
            <a:off x="4735675" y="2439051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TRENDING</a:t>
            </a:r>
          </a:p>
        </p:txBody>
      </p:sp>
      <p:sp>
        <p:nvSpPr>
          <p:cNvPr id="238" name="Title 1">
            <a:extLst>
              <a:ext uri="{FF2B5EF4-FFF2-40B4-BE49-F238E27FC236}">
                <a16:creationId xmlns:a16="http://schemas.microsoft.com/office/drawing/2014/main" id="{AB978287-01E2-41BF-AD91-27FCA035C62A}"/>
              </a:ext>
            </a:extLst>
          </p:cNvPr>
          <p:cNvSpPr txBox="1">
            <a:spLocks/>
          </p:cNvSpPr>
          <p:nvPr/>
        </p:nvSpPr>
        <p:spPr>
          <a:xfrm>
            <a:off x="6821740" y="4719676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SHARED</a:t>
            </a:r>
          </a:p>
        </p:txBody>
      </p:sp>
      <p:sp>
        <p:nvSpPr>
          <p:cNvPr id="240" name="Title 1">
            <a:extLst>
              <a:ext uri="{FF2B5EF4-FFF2-40B4-BE49-F238E27FC236}">
                <a16:creationId xmlns:a16="http://schemas.microsoft.com/office/drawing/2014/main" id="{8FE42111-4414-400A-85FD-2815F42C6A58}"/>
              </a:ext>
            </a:extLst>
          </p:cNvPr>
          <p:cNvSpPr txBox="1">
            <a:spLocks/>
          </p:cNvSpPr>
          <p:nvPr/>
        </p:nvSpPr>
        <p:spPr>
          <a:xfrm>
            <a:off x="6810127" y="3666476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rgbClr val="2C292A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REPORTS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1C1B2-81D6-43BB-9D72-E0E85918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BA609-6879-46A4-96EE-FB607C303371}"/>
              </a:ext>
            </a:extLst>
          </p:cNvPr>
          <p:cNvSpPr/>
          <p:nvPr/>
        </p:nvSpPr>
        <p:spPr bwMode="auto">
          <a:xfrm>
            <a:off x="0" y="1122542"/>
            <a:ext cx="12192000" cy="5337371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4" name="Picture 343">
            <a:extLst>
              <a:ext uri="{FF2B5EF4-FFF2-40B4-BE49-F238E27FC236}">
                <a16:creationId xmlns:a16="http://schemas.microsoft.com/office/drawing/2014/main" id="{F91AB693-B588-4E74-BC26-1D960F31717F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03" y="1182501"/>
            <a:ext cx="11062841" cy="52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20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500" fill="hold"/>
                                        <p:tgtEl>
                                          <p:spTgt spid="18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500" fill="hold"/>
                                        <p:tgtEl>
                                          <p:spTgt spid="1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500" fill="hold"/>
                                        <p:tgtEl>
                                          <p:spTgt spid="19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500" fill="hold"/>
                                        <p:tgtEl>
                                          <p:spTgt spid="17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5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1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6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6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" dur="500" fill="hold"/>
                                        <p:tgtEl>
                                          <p:spTgt spid="16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" dur="500" fill="hold"/>
                                        <p:tgtEl>
                                          <p:spTgt spid="20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1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9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04" grpId="0" animBg="1"/>
      <p:bldP spid="204" grpId="1" animBg="1"/>
      <p:bldP spid="259" grpId="0"/>
      <p:bldP spid="261" grpId="0"/>
      <p:bldP spid="292" grpId="0"/>
      <p:bldP spid="309" grpId="0"/>
      <p:bldP spid="310" grpId="0"/>
      <p:bldP spid="171" grpId="0"/>
      <p:bldP spid="172" grpId="0"/>
      <p:bldP spid="173" grpId="0"/>
      <p:bldP spid="175" grpId="0"/>
      <p:bldP spid="176" grpId="0"/>
      <p:bldP spid="177" grpId="0"/>
      <p:bldP spid="193" grpId="0"/>
      <p:bldP spid="209" grpId="0"/>
      <p:bldP spid="221" grpId="0"/>
      <p:bldP spid="232" grpId="0"/>
      <p:bldP spid="234" grpId="0"/>
      <p:bldP spid="237" grpId="0"/>
      <p:bldP spid="238" grpId="0"/>
      <p:bldP spid="240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 bwMode="auto">
          <a:xfrm>
            <a:off x="1" y="4266928"/>
            <a:ext cx="12192000" cy="82225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custData r:id="rId3"/>
              <p:tags r:id="rId4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3420" y="494847"/>
            <a:ext cx="21339" cy="2133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07597" y="5147103"/>
            <a:ext cx="10976804" cy="841426"/>
            <a:chOff x="619780" y="5249817"/>
            <a:chExt cx="11196912" cy="858298"/>
          </a:xfrm>
        </p:grpSpPr>
        <p:cxnSp>
          <p:nvCxnSpPr>
            <p:cNvPr id="76" name="Straight Arrow Connector 106"/>
            <p:cNvCxnSpPr>
              <a:cxnSpLocks/>
            </p:cNvCxnSpPr>
            <p:nvPr/>
          </p:nvCxnSpPr>
          <p:spPr>
            <a:xfrm flipV="1">
              <a:off x="1074717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619780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Users</a:t>
              </a:r>
            </a:p>
          </p:txBody>
        </p:sp>
        <p:cxnSp>
          <p:nvCxnSpPr>
            <p:cNvPr id="83" name="Straight Arrow Connector 106">
              <a:extLst>
                <a:ext uri="{FF2B5EF4-FFF2-40B4-BE49-F238E27FC236}">
                  <a16:creationId xmlns:a16="http://schemas.microsoft.com/office/drawing/2014/main" id="{7FD0B87D-AEB1-4B39-BCB1-041B5F40D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6608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45">
              <a:extLst>
                <a:ext uri="{FF2B5EF4-FFF2-40B4-BE49-F238E27FC236}">
                  <a16:creationId xmlns:a16="http://schemas.microsoft.com/office/drawing/2014/main" id="{C271AD70-ACCB-4E5B-866D-6B3BBA505069}"/>
                </a:ext>
              </a:extLst>
            </p:cNvPr>
            <p:cNvSpPr/>
            <p:nvPr/>
          </p:nvSpPr>
          <p:spPr>
            <a:xfrm>
              <a:off x="1641671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Groups</a:t>
              </a:r>
            </a:p>
          </p:txBody>
        </p:sp>
        <p:cxnSp>
          <p:nvCxnSpPr>
            <p:cNvPr id="88" name="Straight Arrow Connector 106">
              <a:extLst>
                <a:ext uri="{FF2B5EF4-FFF2-40B4-BE49-F238E27FC236}">
                  <a16:creationId xmlns:a16="http://schemas.microsoft.com/office/drawing/2014/main" id="{699356A6-DFC9-4884-9BAE-C5A10751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390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45">
              <a:extLst>
                <a:ext uri="{FF2B5EF4-FFF2-40B4-BE49-F238E27FC236}">
                  <a16:creationId xmlns:a16="http://schemas.microsoft.com/office/drawing/2014/main" id="{8960F80D-AFE9-4736-A6E2-AFE9FC1CF988}"/>
                </a:ext>
              </a:extLst>
            </p:cNvPr>
            <p:cNvSpPr/>
            <p:nvPr/>
          </p:nvSpPr>
          <p:spPr>
            <a:xfrm>
              <a:off x="3685453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Outlook</a:t>
              </a:r>
            </a:p>
          </p:txBody>
        </p:sp>
        <p:cxnSp>
          <p:nvCxnSpPr>
            <p:cNvPr id="92" name="Straight Arrow Connector 106">
              <a:extLst>
                <a:ext uri="{FF2B5EF4-FFF2-40B4-BE49-F238E27FC236}">
                  <a16:creationId xmlns:a16="http://schemas.microsoft.com/office/drawing/2014/main" id="{26A225CB-7D25-4445-ACEA-F7957E6CD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281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45">
              <a:extLst>
                <a:ext uri="{FF2B5EF4-FFF2-40B4-BE49-F238E27FC236}">
                  <a16:creationId xmlns:a16="http://schemas.microsoft.com/office/drawing/2014/main" id="{2A908420-23D7-4803-BC0B-A35E1D71A1B3}"/>
                </a:ext>
              </a:extLst>
            </p:cNvPr>
            <p:cNvSpPr/>
            <p:nvPr/>
          </p:nvSpPr>
          <p:spPr>
            <a:xfrm>
              <a:off x="4707344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Calendar</a:t>
              </a:r>
            </a:p>
          </p:txBody>
        </p:sp>
        <p:cxnSp>
          <p:nvCxnSpPr>
            <p:cNvPr id="96" name="Straight Arrow Connector 106">
              <a:extLst>
                <a:ext uri="{FF2B5EF4-FFF2-40B4-BE49-F238E27FC236}">
                  <a16:creationId xmlns:a16="http://schemas.microsoft.com/office/drawing/2014/main" id="{9DDFDAB1-D0FE-4D5E-B27A-C40B422D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1755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45">
              <a:extLst>
                <a:ext uri="{FF2B5EF4-FFF2-40B4-BE49-F238E27FC236}">
                  <a16:creationId xmlns:a16="http://schemas.microsoft.com/office/drawing/2014/main" id="{FE017920-2661-4D02-BF99-71D020421D27}"/>
                </a:ext>
              </a:extLst>
            </p:cNvPr>
            <p:cNvSpPr/>
            <p:nvPr/>
          </p:nvSpPr>
          <p:spPr>
            <a:xfrm>
              <a:off x="10838688" y="5667849"/>
              <a:ext cx="978004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SharePoint</a:t>
              </a:r>
            </a:p>
          </p:txBody>
        </p:sp>
        <p:cxnSp>
          <p:nvCxnSpPr>
            <p:cNvPr id="100" name="Straight Arrow Connector 106">
              <a:extLst>
                <a:ext uri="{FF2B5EF4-FFF2-40B4-BE49-F238E27FC236}">
                  <a16:creationId xmlns:a16="http://schemas.microsoft.com/office/drawing/2014/main" id="{106905F6-1D6C-4C28-8747-DF432DCA2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499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45">
              <a:extLst>
                <a:ext uri="{FF2B5EF4-FFF2-40B4-BE49-F238E27FC236}">
                  <a16:creationId xmlns:a16="http://schemas.microsoft.com/office/drawing/2014/main" id="{759B5D75-8965-4156-9F5E-B3ACB618B263}"/>
                </a:ext>
              </a:extLst>
            </p:cNvPr>
            <p:cNvSpPr/>
            <p:nvPr/>
          </p:nvSpPr>
          <p:spPr>
            <a:xfrm>
              <a:off x="2663562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Excel</a:t>
              </a:r>
            </a:p>
          </p:txBody>
        </p:sp>
        <p:cxnSp>
          <p:nvCxnSpPr>
            <p:cNvPr id="105" name="Straight Arrow Connector 106">
              <a:extLst>
                <a:ext uri="{FF2B5EF4-FFF2-40B4-BE49-F238E27FC236}">
                  <a16:creationId xmlns:a16="http://schemas.microsoft.com/office/drawing/2014/main" id="{08F4E389-29E7-4B6A-A7D5-747930B19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9845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45">
              <a:extLst>
                <a:ext uri="{FF2B5EF4-FFF2-40B4-BE49-F238E27FC236}">
                  <a16:creationId xmlns:a16="http://schemas.microsoft.com/office/drawing/2014/main" id="{5732D9DF-1D63-4C8E-B152-CD2C7A0606F1}"/>
                </a:ext>
              </a:extLst>
            </p:cNvPr>
            <p:cNvSpPr/>
            <p:nvPr/>
          </p:nvSpPr>
          <p:spPr>
            <a:xfrm>
              <a:off x="8794908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Intune</a:t>
              </a:r>
            </a:p>
          </p:txBody>
        </p:sp>
        <p:cxnSp>
          <p:nvCxnSpPr>
            <p:cNvPr id="110" name="Straight Arrow Connector 106">
              <a:extLst>
                <a:ext uri="{FF2B5EF4-FFF2-40B4-BE49-F238E27FC236}">
                  <a16:creationId xmlns:a16="http://schemas.microsoft.com/office/drawing/2014/main" id="{64D5324F-1D4E-4CFF-976B-7713CD29E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63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45">
              <a:extLst>
                <a:ext uri="{FF2B5EF4-FFF2-40B4-BE49-F238E27FC236}">
                  <a16:creationId xmlns:a16="http://schemas.microsoft.com/office/drawing/2014/main" id="{E180974C-28CF-4BE5-B845-6192A48B51DC}"/>
                </a:ext>
              </a:extLst>
            </p:cNvPr>
            <p:cNvSpPr/>
            <p:nvPr/>
          </p:nvSpPr>
          <p:spPr>
            <a:xfrm>
              <a:off x="6751126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Teams</a:t>
              </a:r>
            </a:p>
          </p:txBody>
        </p:sp>
        <p:cxnSp>
          <p:nvCxnSpPr>
            <p:cNvPr id="115" name="Straight Arrow Connector 106">
              <a:extLst>
                <a:ext uri="{FF2B5EF4-FFF2-40B4-BE49-F238E27FC236}">
                  <a16:creationId xmlns:a16="http://schemas.microsoft.com/office/drawing/2014/main" id="{D4559644-F359-4221-B70A-6FF46E4EF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1736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45">
              <a:extLst>
                <a:ext uri="{FF2B5EF4-FFF2-40B4-BE49-F238E27FC236}">
                  <a16:creationId xmlns:a16="http://schemas.microsoft.com/office/drawing/2014/main" id="{2AEB0BB6-353B-492D-B294-BB0065F91EF9}"/>
                </a:ext>
              </a:extLst>
            </p:cNvPr>
            <p:cNvSpPr/>
            <p:nvPr/>
          </p:nvSpPr>
          <p:spPr>
            <a:xfrm>
              <a:off x="9816799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AD</a:t>
              </a:r>
            </a:p>
          </p:txBody>
        </p:sp>
        <p:cxnSp>
          <p:nvCxnSpPr>
            <p:cNvPr id="119" name="Straight Arrow Connector 106">
              <a:extLst>
                <a:ext uri="{FF2B5EF4-FFF2-40B4-BE49-F238E27FC236}">
                  <a16:creationId xmlns:a16="http://schemas.microsoft.com/office/drawing/2014/main" id="{C2B19419-0FE5-4248-A9FC-58FB8784A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72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45">
              <a:extLst>
                <a:ext uri="{FF2B5EF4-FFF2-40B4-BE49-F238E27FC236}">
                  <a16:creationId xmlns:a16="http://schemas.microsoft.com/office/drawing/2014/main" id="{CF938744-BD71-4517-9FF7-B184F4987B37}"/>
                </a:ext>
              </a:extLst>
            </p:cNvPr>
            <p:cNvSpPr/>
            <p:nvPr/>
          </p:nvSpPr>
          <p:spPr>
            <a:xfrm>
              <a:off x="5729235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OneNote</a:t>
              </a:r>
            </a:p>
          </p:txBody>
        </p:sp>
        <p:cxnSp>
          <p:nvCxnSpPr>
            <p:cNvPr id="123" name="Straight Arrow Connector 106">
              <a:extLst>
                <a:ext uri="{FF2B5EF4-FFF2-40B4-BE49-F238E27FC236}">
                  <a16:creationId xmlns:a16="http://schemas.microsoft.com/office/drawing/2014/main" id="{2BC90266-24FB-4173-886B-2E673CEF3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7954" y="5249817"/>
              <a:ext cx="0" cy="380311"/>
            </a:xfrm>
            <a:prstGeom prst="straightConnector1">
              <a:avLst/>
            </a:prstGeom>
            <a:ln w="28575">
              <a:solidFill>
                <a:srgbClr val="0078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CD7660B2-17D3-49E7-B1D0-9FD0004843D0}"/>
                </a:ext>
              </a:extLst>
            </p:cNvPr>
            <p:cNvSpPr/>
            <p:nvPr/>
          </p:nvSpPr>
          <p:spPr>
            <a:xfrm>
              <a:off x="7773017" y="5667849"/>
              <a:ext cx="909873" cy="44026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225">
                <a:defRPr/>
              </a:pPr>
              <a:r>
                <a:rPr lang="en-GB" sz="1372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Planner</a:t>
              </a:r>
            </a:p>
          </p:txBody>
        </p:sp>
      </p:grpSp>
      <p:sp>
        <p:nvSpPr>
          <p:cNvPr id="126" name="Rounded Rectangle 13">
            <a:extLst>
              <a:ext uri="{FF2B5EF4-FFF2-40B4-BE49-F238E27FC236}">
                <a16:creationId xmlns:a16="http://schemas.microsoft.com/office/drawing/2014/main" id="{6E8BEA18-3A25-42A7-A300-BDA259872FB5}"/>
              </a:ext>
            </a:extLst>
          </p:cNvPr>
          <p:cNvSpPr/>
          <p:nvPr/>
        </p:nvSpPr>
        <p:spPr>
          <a:xfrm>
            <a:off x="607599" y="4421588"/>
            <a:ext cx="10976803" cy="512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defTabSz="914225">
              <a:defRPr/>
            </a:pPr>
            <a:r>
              <a:rPr lang="en-US" sz="2745">
                <a:solidFill>
                  <a:srgbClr val="FFFFFF"/>
                </a:solidFill>
                <a:latin typeface="Segoe UI Semilight"/>
                <a:cs typeface="Segoe UI" panose="020B0502040204020203" pitchFamily="34" charset="0"/>
              </a:rPr>
              <a:t>https://graph.microsoft.com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60554" y="1795551"/>
            <a:ext cx="2070645" cy="2434397"/>
            <a:chOff x="5134649" y="2250917"/>
            <a:chExt cx="2112166" cy="2483212"/>
          </a:xfrm>
        </p:grpSpPr>
        <p:cxnSp>
          <p:nvCxnSpPr>
            <p:cNvPr id="32" name="Straight Arrow Connector 135"/>
            <p:cNvCxnSpPr>
              <a:cxnSpLocks/>
            </p:cNvCxnSpPr>
            <p:nvPr/>
          </p:nvCxnSpPr>
          <p:spPr>
            <a:xfrm>
              <a:off x="6190858" y="4117304"/>
              <a:ext cx="0" cy="61682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2"/>
            <p:cNvSpPr txBox="1"/>
            <p:nvPr/>
          </p:nvSpPr>
          <p:spPr>
            <a:xfrm>
              <a:off x="5134649" y="2250917"/>
              <a:ext cx="2112166" cy="16983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179285" tIns="143428" rIns="179285" bIns="143428" rtlCol="0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nb-NO" sz="2745">
                  <a:solidFill>
                    <a:srgbClr val="FFFFFF"/>
                  </a:solidFill>
                  <a:latin typeface="Segoe UI Semilight"/>
                  <a:cs typeface="Segoe UI" panose="020B0502040204020203" pitchFamily="34" charset="0"/>
                </a:rPr>
                <a:t>Your app</a:t>
              </a:r>
            </a:p>
          </p:txBody>
        </p:sp>
        <p:sp>
          <p:nvSpPr>
            <p:cNvPr id="47" name="Freeform 5"/>
            <p:cNvSpPr>
              <a:spLocks noEditPoints="1"/>
            </p:cNvSpPr>
            <p:nvPr/>
          </p:nvSpPr>
          <p:spPr bwMode="black">
            <a:xfrm>
              <a:off x="5862778" y="2985939"/>
              <a:ext cx="656160" cy="653320"/>
            </a:xfrm>
            <a:custGeom>
              <a:avLst/>
              <a:gdLst>
                <a:gd name="T0" fmla="*/ 402 w 1088"/>
                <a:gd name="T1" fmla="*/ 588 h 1090"/>
                <a:gd name="T2" fmla="*/ 502 w 1088"/>
                <a:gd name="T3" fmla="*/ 688 h 1090"/>
                <a:gd name="T4" fmla="*/ 502 w 1088"/>
                <a:gd name="T5" fmla="*/ 989 h 1090"/>
                <a:gd name="T6" fmla="*/ 402 w 1088"/>
                <a:gd name="T7" fmla="*/ 1090 h 1090"/>
                <a:gd name="T8" fmla="*/ 100 w 1088"/>
                <a:gd name="T9" fmla="*/ 1090 h 1090"/>
                <a:gd name="T10" fmla="*/ 0 w 1088"/>
                <a:gd name="T11" fmla="*/ 989 h 1090"/>
                <a:gd name="T12" fmla="*/ 0 w 1088"/>
                <a:gd name="T13" fmla="*/ 688 h 1090"/>
                <a:gd name="T14" fmla="*/ 100 w 1088"/>
                <a:gd name="T15" fmla="*/ 588 h 1090"/>
                <a:gd name="T16" fmla="*/ 402 w 1088"/>
                <a:gd name="T17" fmla="*/ 588 h 1090"/>
                <a:gd name="T18" fmla="*/ 402 w 1088"/>
                <a:gd name="T19" fmla="*/ 588 h 1090"/>
                <a:gd name="T20" fmla="*/ 402 w 1088"/>
                <a:gd name="T21" fmla="*/ 2 h 1090"/>
                <a:gd name="T22" fmla="*/ 402 w 1088"/>
                <a:gd name="T23" fmla="*/ 2 h 1090"/>
                <a:gd name="T24" fmla="*/ 100 w 1088"/>
                <a:gd name="T25" fmla="*/ 2 h 1090"/>
                <a:gd name="T26" fmla="*/ 0 w 1088"/>
                <a:gd name="T27" fmla="*/ 103 h 1090"/>
                <a:gd name="T28" fmla="*/ 0 w 1088"/>
                <a:gd name="T29" fmla="*/ 403 h 1090"/>
                <a:gd name="T30" fmla="*/ 100 w 1088"/>
                <a:gd name="T31" fmla="*/ 504 h 1090"/>
                <a:gd name="T32" fmla="*/ 402 w 1088"/>
                <a:gd name="T33" fmla="*/ 504 h 1090"/>
                <a:gd name="T34" fmla="*/ 502 w 1088"/>
                <a:gd name="T35" fmla="*/ 403 h 1090"/>
                <a:gd name="T36" fmla="*/ 502 w 1088"/>
                <a:gd name="T37" fmla="*/ 103 h 1090"/>
                <a:gd name="T38" fmla="*/ 402 w 1088"/>
                <a:gd name="T39" fmla="*/ 2 h 1090"/>
                <a:gd name="T40" fmla="*/ 966 w 1088"/>
                <a:gd name="T41" fmla="*/ 0 h 1090"/>
                <a:gd name="T42" fmla="*/ 1088 w 1088"/>
                <a:gd name="T43" fmla="*/ 121 h 1090"/>
                <a:gd name="T44" fmla="*/ 1088 w 1088"/>
                <a:gd name="T45" fmla="*/ 383 h 1090"/>
                <a:gd name="T46" fmla="*/ 966 w 1088"/>
                <a:gd name="T47" fmla="*/ 504 h 1090"/>
                <a:gd name="T48" fmla="*/ 704 w 1088"/>
                <a:gd name="T49" fmla="*/ 504 h 1090"/>
                <a:gd name="T50" fmla="*/ 583 w 1088"/>
                <a:gd name="T51" fmla="*/ 383 h 1090"/>
                <a:gd name="T52" fmla="*/ 583 w 1088"/>
                <a:gd name="T53" fmla="*/ 121 h 1090"/>
                <a:gd name="T54" fmla="*/ 704 w 1088"/>
                <a:gd name="T55" fmla="*/ 0 h 1090"/>
                <a:gd name="T56" fmla="*/ 966 w 1088"/>
                <a:gd name="T57" fmla="*/ 0 h 1090"/>
                <a:gd name="T58" fmla="*/ 1020 w 1088"/>
                <a:gd name="T59" fmla="*/ 383 h 1090"/>
                <a:gd name="T60" fmla="*/ 1020 w 1088"/>
                <a:gd name="T61" fmla="*/ 383 h 1090"/>
                <a:gd name="T62" fmla="*/ 1020 w 1088"/>
                <a:gd name="T63" fmla="*/ 121 h 1090"/>
                <a:gd name="T64" fmla="*/ 966 w 1088"/>
                <a:gd name="T65" fmla="*/ 67 h 1090"/>
                <a:gd name="T66" fmla="*/ 704 w 1088"/>
                <a:gd name="T67" fmla="*/ 67 h 1090"/>
                <a:gd name="T68" fmla="*/ 650 w 1088"/>
                <a:gd name="T69" fmla="*/ 121 h 1090"/>
                <a:gd name="T70" fmla="*/ 650 w 1088"/>
                <a:gd name="T71" fmla="*/ 383 h 1090"/>
                <a:gd name="T72" fmla="*/ 704 w 1088"/>
                <a:gd name="T73" fmla="*/ 437 h 1090"/>
                <a:gd name="T74" fmla="*/ 966 w 1088"/>
                <a:gd name="T75" fmla="*/ 437 h 1090"/>
                <a:gd name="T76" fmla="*/ 1020 w 1088"/>
                <a:gd name="T77" fmla="*/ 383 h 1090"/>
                <a:gd name="T78" fmla="*/ 584 w 1088"/>
                <a:gd name="T79" fmla="*/ 688 h 1090"/>
                <a:gd name="T80" fmla="*/ 584 w 1088"/>
                <a:gd name="T81" fmla="*/ 688 h 1090"/>
                <a:gd name="T82" fmla="*/ 584 w 1088"/>
                <a:gd name="T83" fmla="*/ 989 h 1090"/>
                <a:gd name="T84" fmla="*/ 686 w 1088"/>
                <a:gd name="T85" fmla="*/ 1090 h 1090"/>
                <a:gd name="T86" fmla="*/ 987 w 1088"/>
                <a:gd name="T87" fmla="*/ 1090 h 1090"/>
                <a:gd name="T88" fmla="*/ 1088 w 1088"/>
                <a:gd name="T89" fmla="*/ 989 h 1090"/>
                <a:gd name="T90" fmla="*/ 1088 w 1088"/>
                <a:gd name="T91" fmla="*/ 688 h 1090"/>
                <a:gd name="T92" fmla="*/ 987 w 1088"/>
                <a:gd name="T93" fmla="*/ 588 h 1090"/>
                <a:gd name="T94" fmla="*/ 686 w 1088"/>
                <a:gd name="T95" fmla="*/ 588 h 1090"/>
                <a:gd name="T96" fmla="*/ 584 w 1088"/>
                <a:gd name="T97" fmla="*/ 68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88" h="1090">
                  <a:moveTo>
                    <a:pt x="402" y="588"/>
                  </a:moveTo>
                  <a:cubicBezTo>
                    <a:pt x="469" y="588"/>
                    <a:pt x="502" y="621"/>
                    <a:pt x="502" y="688"/>
                  </a:cubicBezTo>
                  <a:cubicBezTo>
                    <a:pt x="502" y="989"/>
                    <a:pt x="502" y="989"/>
                    <a:pt x="502" y="989"/>
                  </a:cubicBezTo>
                  <a:cubicBezTo>
                    <a:pt x="502" y="1056"/>
                    <a:pt x="469" y="1090"/>
                    <a:pt x="402" y="1090"/>
                  </a:cubicBezTo>
                  <a:cubicBezTo>
                    <a:pt x="100" y="1090"/>
                    <a:pt x="100" y="1090"/>
                    <a:pt x="100" y="1090"/>
                  </a:cubicBezTo>
                  <a:cubicBezTo>
                    <a:pt x="33" y="1090"/>
                    <a:pt x="0" y="1056"/>
                    <a:pt x="0" y="989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621"/>
                    <a:pt x="33" y="588"/>
                    <a:pt x="100" y="588"/>
                  </a:cubicBezTo>
                  <a:cubicBezTo>
                    <a:pt x="402" y="588"/>
                    <a:pt x="402" y="588"/>
                    <a:pt x="402" y="588"/>
                  </a:cubicBezTo>
                  <a:cubicBezTo>
                    <a:pt x="402" y="588"/>
                    <a:pt x="402" y="588"/>
                    <a:pt x="402" y="588"/>
                  </a:cubicBezTo>
                  <a:close/>
                  <a:moveTo>
                    <a:pt x="402" y="2"/>
                  </a:moveTo>
                  <a:cubicBezTo>
                    <a:pt x="402" y="2"/>
                    <a:pt x="402" y="2"/>
                    <a:pt x="402" y="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33" y="2"/>
                    <a:pt x="0" y="36"/>
                    <a:pt x="0" y="103"/>
                  </a:cubicBezTo>
                  <a:cubicBezTo>
                    <a:pt x="0" y="103"/>
                    <a:pt x="0" y="103"/>
                    <a:pt x="0" y="403"/>
                  </a:cubicBezTo>
                  <a:cubicBezTo>
                    <a:pt x="0" y="471"/>
                    <a:pt x="33" y="504"/>
                    <a:pt x="100" y="504"/>
                  </a:cubicBezTo>
                  <a:cubicBezTo>
                    <a:pt x="100" y="504"/>
                    <a:pt x="100" y="504"/>
                    <a:pt x="402" y="504"/>
                  </a:cubicBezTo>
                  <a:cubicBezTo>
                    <a:pt x="469" y="504"/>
                    <a:pt x="502" y="471"/>
                    <a:pt x="502" y="403"/>
                  </a:cubicBezTo>
                  <a:cubicBezTo>
                    <a:pt x="502" y="403"/>
                    <a:pt x="502" y="403"/>
                    <a:pt x="502" y="103"/>
                  </a:cubicBezTo>
                  <a:cubicBezTo>
                    <a:pt x="502" y="36"/>
                    <a:pt x="469" y="2"/>
                    <a:pt x="402" y="2"/>
                  </a:cubicBezTo>
                  <a:close/>
                  <a:moveTo>
                    <a:pt x="966" y="0"/>
                  </a:moveTo>
                  <a:cubicBezTo>
                    <a:pt x="1048" y="0"/>
                    <a:pt x="1088" y="40"/>
                    <a:pt x="1088" y="121"/>
                  </a:cubicBezTo>
                  <a:cubicBezTo>
                    <a:pt x="1088" y="121"/>
                    <a:pt x="1088" y="121"/>
                    <a:pt x="1088" y="383"/>
                  </a:cubicBezTo>
                  <a:cubicBezTo>
                    <a:pt x="1088" y="464"/>
                    <a:pt x="1048" y="504"/>
                    <a:pt x="966" y="504"/>
                  </a:cubicBezTo>
                  <a:cubicBezTo>
                    <a:pt x="966" y="504"/>
                    <a:pt x="966" y="504"/>
                    <a:pt x="704" y="504"/>
                  </a:cubicBezTo>
                  <a:cubicBezTo>
                    <a:pt x="623" y="504"/>
                    <a:pt x="583" y="464"/>
                    <a:pt x="583" y="383"/>
                  </a:cubicBezTo>
                  <a:cubicBezTo>
                    <a:pt x="583" y="383"/>
                    <a:pt x="583" y="383"/>
                    <a:pt x="583" y="121"/>
                  </a:cubicBezTo>
                  <a:cubicBezTo>
                    <a:pt x="583" y="40"/>
                    <a:pt x="623" y="0"/>
                    <a:pt x="704" y="0"/>
                  </a:cubicBezTo>
                  <a:cubicBezTo>
                    <a:pt x="704" y="0"/>
                    <a:pt x="704" y="0"/>
                    <a:pt x="966" y="0"/>
                  </a:cubicBezTo>
                  <a:close/>
                  <a:moveTo>
                    <a:pt x="1020" y="383"/>
                  </a:moveTo>
                  <a:cubicBezTo>
                    <a:pt x="1020" y="383"/>
                    <a:pt x="1020" y="383"/>
                    <a:pt x="1020" y="383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0" y="85"/>
                    <a:pt x="1002" y="67"/>
                    <a:pt x="966" y="67"/>
                  </a:cubicBezTo>
                  <a:cubicBezTo>
                    <a:pt x="966" y="67"/>
                    <a:pt x="966" y="67"/>
                    <a:pt x="704" y="67"/>
                  </a:cubicBezTo>
                  <a:cubicBezTo>
                    <a:pt x="668" y="67"/>
                    <a:pt x="650" y="85"/>
                    <a:pt x="650" y="121"/>
                  </a:cubicBezTo>
                  <a:cubicBezTo>
                    <a:pt x="650" y="121"/>
                    <a:pt x="650" y="121"/>
                    <a:pt x="650" y="383"/>
                  </a:cubicBezTo>
                  <a:cubicBezTo>
                    <a:pt x="650" y="419"/>
                    <a:pt x="668" y="437"/>
                    <a:pt x="704" y="437"/>
                  </a:cubicBezTo>
                  <a:cubicBezTo>
                    <a:pt x="704" y="437"/>
                    <a:pt x="704" y="437"/>
                    <a:pt x="966" y="437"/>
                  </a:cubicBezTo>
                  <a:cubicBezTo>
                    <a:pt x="1002" y="437"/>
                    <a:pt x="1020" y="419"/>
                    <a:pt x="1020" y="383"/>
                  </a:cubicBezTo>
                  <a:close/>
                  <a:moveTo>
                    <a:pt x="584" y="688"/>
                  </a:moveTo>
                  <a:cubicBezTo>
                    <a:pt x="584" y="688"/>
                    <a:pt x="584" y="688"/>
                    <a:pt x="584" y="688"/>
                  </a:cubicBezTo>
                  <a:cubicBezTo>
                    <a:pt x="584" y="989"/>
                    <a:pt x="584" y="989"/>
                    <a:pt x="584" y="989"/>
                  </a:cubicBezTo>
                  <a:cubicBezTo>
                    <a:pt x="584" y="1056"/>
                    <a:pt x="619" y="1090"/>
                    <a:pt x="686" y="1090"/>
                  </a:cubicBezTo>
                  <a:cubicBezTo>
                    <a:pt x="686" y="1090"/>
                    <a:pt x="686" y="1090"/>
                    <a:pt x="987" y="1090"/>
                  </a:cubicBezTo>
                  <a:cubicBezTo>
                    <a:pt x="1054" y="1090"/>
                    <a:pt x="1088" y="1056"/>
                    <a:pt x="1088" y="989"/>
                  </a:cubicBezTo>
                  <a:cubicBezTo>
                    <a:pt x="1088" y="989"/>
                    <a:pt x="1088" y="989"/>
                    <a:pt x="1088" y="688"/>
                  </a:cubicBezTo>
                  <a:cubicBezTo>
                    <a:pt x="1088" y="621"/>
                    <a:pt x="1054" y="588"/>
                    <a:pt x="987" y="588"/>
                  </a:cubicBezTo>
                  <a:cubicBezTo>
                    <a:pt x="987" y="588"/>
                    <a:pt x="987" y="588"/>
                    <a:pt x="686" y="588"/>
                  </a:cubicBezTo>
                  <a:cubicBezTo>
                    <a:pt x="619" y="588"/>
                    <a:pt x="584" y="621"/>
                    <a:pt x="584" y="6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defTabSz="896354">
                <a:defRPr/>
              </a:pPr>
              <a:endParaRPr lang="en-US" sz="173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80189" y="1678663"/>
            <a:ext cx="2880858" cy="190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3529">
                <a:solidFill>
                  <a:srgbClr val="505050"/>
                </a:solidFill>
                <a:latin typeface="Segoe UI Semilight"/>
              </a:rPr>
              <a:t>One endpoint</a:t>
            </a:r>
          </a:p>
          <a:p>
            <a:pPr defTabSz="914367">
              <a:defRPr/>
            </a:pPr>
            <a:r>
              <a:rPr lang="en-US" sz="3529">
                <a:solidFill>
                  <a:srgbClr val="505050"/>
                </a:solidFill>
                <a:latin typeface="Segoe UI Semilight"/>
              </a:rPr>
              <a:t>One token</a:t>
            </a:r>
          </a:p>
          <a:p>
            <a:pPr defTabSz="914367">
              <a:defRPr/>
            </a:pPr>
            <a:r>
              <a:rPr lang="en-US" sz="4705">
                <a:solidFill>
                  <a:srgbClr val="0078D7"/>
                </a:solidFill>
                <a:latin typeface="Segoe UI Semilight"/>
              </a:rPr>
              <a:t>All users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	   </a:t>
            </a:r>
            <a:r>
              <a:rPr lang="en-US"/>
              <a:t>- User, group and organizational</a:t>
            </a:r>
            <a:br>
              <a:rPr lang="en-US"/>
            </a:b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24808" y="223718"/>
            <a:ext cx="1572120" cy="94138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4705">
                <a:solidFill>
                  <a:srgbClr val="0078D7"/>
                </a:solidFill>
                <a:latin typeface="Segoe UI Semilight"/>
              </a:rPr>
              <a:t>Data</a:t>
            </a:r>
          </a:p>
        </p:txBody>
      </p:sp>
      <p:sp>
        <p:nvSpPr>
          <p:cNvPr id="65" name="Arrow: Chevron 64"/>
          <p:cNvSpPr/>
          <p:nvPr/>
        </p:nvSpPr>
        <p:spPr bwMode="auto">
          <a:xfrm>
            <a:off x="3953187" y="1796601"/>
            <a:ext cx="421552" cy="1665002"/>
          </a:xfrm>
          <a:prstGeom prst="chevron">
            <a:avLst>
              <a:gd name="adj" fmla="val 61707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16668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412 -4.21698E-6 L -2.30278E-6 -4.21698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65" grpId="1" animBg="1"/>
      <p:bldP spid="6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Microsoft Graph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0066" y="1189813"/>
            <a:ext cx="6722359" cy="669707"/>
          </a:xfrm>
        </p:spPr>
        <p:txBody>
          <a:bodyPr/>
          <a:lstStyle/>
          <a:p>
            <a:pPr marL="0" indent="0">
              <a:buNone/>
            </a:pPr>
            <a:r>
              <a:rPr lang="en-US" sz="352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the user </a:t>
            </a:r>
            <a:r>
              <a:rPr lang="en-US" sz="3528">
                <a:solidFill>
                  <a:schemeClr val="accent1"/>
                </a:solidFill>
              </a:rPr>
              <a:t>profile</a:t>
            </a:r>
            <a:endParaRPr lang="en-US" sz="3528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0093" y="4276372"/>
            <a:ext cx="994629" cy="675516"/>
          </a:xfrm>
          <a:prstGeom prst="rect">
            <a:avLst/>
          </a:prstGeom>
          <a:noFill/>
        </p:spPr>
        <p:txBody>
          <a:bodyPr wrap="none" lIns="182802" tIns="146243" rIns="182802" bIns="146243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74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Yina</a:t>
            </a:r>
            <a:endParaRPr lang="en-US" sz="240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6734" y="488"/>
            <a:ext cx="5377167" cy="6857026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268927" tIns="146243" rIns="182802" bIns="146243" rtlCol="0">
            <a:noAutofit/>
          </a:bodyPr>
          <a:lstStyle/>
          <a:p>
            <a:pPr defTabSz="931869">
              <a:defRPr/>
            </a:pPr>
            <a:endParaRPr lang="en-US" sz="156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GET: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/users/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yina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"Yina",  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jobTitle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"PRINCIPAL PM MANAGER",   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GET: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/users/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yina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/photo/</a:t>
            </a:r>
            <a:r>
              <a:rPr lang="en-US" sz="1568" b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…</a:t>
            </a:r>
            <a:endParaRPr lang="en-US" sz="1568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{}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GET: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/users/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yina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/manager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"Tristan", …}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GET: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/users/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yina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directReports</a:t>
            </a:r>
            <a:endParaRPr lang="en-US" sz="1568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"Matt",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"Dmitry",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GET: </a:t>
            </a:r>
            <a:r>
              <a:rPr lang="en-US" sz="1568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me/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memberOf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</a:t>
            </a: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…</a:t>
            </a:r>
            <a:endParaRPr lang="en-US" sz="1568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"Office engineering",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"Women in tech",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05198" y="2759474"/>
            <a:ext cx="1719135" cy="1255319"/>
            <a:chOff x="1431097" y="1943729"/>
            <a:chExt cx="1719862" cy="1255854"/>
          </a:xfrm>
        </p:grpSpPr>
        <p:grpSp>
          <p:nvGrpSpPr>
            <p:cNvPr id="3" name="Group 2"/>
            <p:cNvGrpSpPr/>
            <p:nvPr/>
          </p:nvGrpSpPr>
          <p:grpSpPr>
            <a:xfrm>
              <a:off x="1431097" y="2333973"/>
              <a:ext cx="1719862" cy="865610"/>
              <a:chOff x="1431097" y="2333973"/>
              <a:chExt cx="1719862" cy="865610"/>
            </a:xfrm>
          </p:grpSpPr>
          <p:cxnSp>
            <p:nvCxnSpPr>
              <p:cNvPr id="9" name="Straight Connector 8"/>
              <p:cNvCxnSpPr>
                <a:cxnSpLocks/>
                <a:endCxn id="36" idx="5"/>
              </p:cNvCxnSpPr>
              <p:nvPr/>
            </p:nvCxnSpPr>
            <p:spPr>
              <a:xfrm flipH="1" flipV="1">
                <a:off x="2025893" y="2333973"/>
                <a:ext cx="1081201" cy="86561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431097" y="2389697"/>
                <a:ext cx="809158" cy="425616"/>
              </a:xfrm>
              <a:prstGeom prst="rect">
                <a:avLst/>
              </a:prstGeom>
              <a:noFill/>
            </p:spPr>
            <p:txBody>
              <a:bodyPr wrap="none" lIns="89642" tIns="89642" rIns="89642" bIns="89642" rtlCol="0">
                <a:spAutoFit/>
              </a:bodyPr>
              <a:lstStyle>
                <a:defPPr>
                  <a:defRPr lang="en-US"/>
                </a:defPPr>
                <a:lvl1pPr defTabSz="932563">
                  <a:lnSpc>
                    <a:spcPct val="90000"/>
                  </a:lnSpc>
                  <a:spcAft>
                    <a:spcPts val="612"/>
                  </a:spcAft>
                  <a:defRPr>
                    <a:solidFill>
                      <a:srgbClr val="0171C7"/>
                    </a:solidFill>
                    <a:latin typeface="Calibri" panose="020F0502020204030204"/>
                  </a:defRPr>
                </a:lvl1pPr>
              </a:lstStyle>
              <a:p>
                <a:pPr algn="ctr" defTabSz="914192">
                  <a:spcAft>
                    <a:spcPts val="600"/>
                  </a:spcAft>
                  <a:defRPr/>
                </a:pPr>
                <a:r>
                  <a:rPr lang="en-US" sz="1765">
                    <a:solidFill>
                      <a:srgbClr val="505050"/>
                    </a:solidFill>
                    <a:latin typeface="Segoe UI Semilight"/>
                  </a:rPr>
                  <a:t>Tristan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180501" y="2505458"/>
                <a:ext cx="970458" cy="461665"/>
                <a:chOff x="5958455" y="2399696"/>
                <a:chExt cx="970458" cy="461665"/>
              </a:xfrm>
            </p:grpSpPr>
            <p:sp>
              <p:nvSpPr>
                <p:cNvPr id="31" name="Rectangle 30"/>
                <p:cNvSpPr/>
                <p:nvPr/>
              </p:nvSpPr>
              <p:spPr bwMode="auto">
                <a:xfrm>
                  <a:off x="6111551" y="2538463"/>
                  <a:ext cx="653143" cy="19952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91401" tIns="91401" rIns="34281" bIns="34281" rtlCol="0" anchor="b" anchorCtr="0"/>
                <a:lstStyle/>
                <a:p>
                  <a:pPr algn="ctr" defTabSz="931869">
                    <a:defRPr/>
                  </a:pPr>
                  <a:endParaRPr lang="en-US" sz="1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958455" y="2399696"/>
                  <a:ext cx="970458" cy="461665"/>
                </a:xfrm>
                <a:prstGeom prst="rect">
                  <a:avLst/>
                </a:prstGeom>
                <a:noFill/>
              </p:spPr>
              <p:txBody>
                <a:bodyPr wrap="none" lIns="182802" tIns="146243" rIns="182802" bIns="146243" rtlCol="0">
                  <a:spAutoFit/>
                </a:bodyPr>
                <a:lstStyle/>
                <a:p>
                  <a:pPr defTabSz="914192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200">
                      <a:solidFill>
                        <a:srgbClr val="FFFFFF"/>
                      </a:solidFill>
                      <a:latin typeface="Segoe UI Semilight"/>
                    </a:rPr>
                    <a:t>manager</a:t>
                  </a:r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1635648" y="1943729"/>
              <a:ext cx="457200" cy="457200"/>
              <a:chOff x="916973" y="3607407"/>
              <a:chExt cx="820389" cy="82296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916973" y="3607407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Freeform 110"/>
              <p:cNvSpPr>
                <a:spLocks noEditPoints="1"/>
              </p:cNvSpPr>
              <p:nvPr/>
            </p:nvSpPr>
            <p:spPr bwMode="auto">
              <a:xfrm>
                <a:off x="1158610" y="3845419"/>
                <a:ext cx="337113" cy="346936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440626" y="4673894"/>
            <a:ext cx="3037117" cy="1595855"/>
            <a:chOff x="1666635" y="3784072"/>
            <a:chExt cx="3038416" cy="1596534"/>
          </a:xfrm>
        </p:grpSpPr>
        <p:grpSp>
          <p:nvGrpSpPr>
            <p:cNvPr id="4" name="Group 3"/>
            <p:cNvGrpSpPr/>
            <p:nvPr/>
          </p:nvGrpSpPr>
          <p:grpSpPr>
            <a:xfrm>
              <a:off x="1666635" y="3784072"/>
              <a:ext cx="3038416" cy="1596534"/>
              <a:chOff x="1666635" y="3784072"/>
              <a:chExt cx="3038416" cy="159653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666635" y="4954990"/>
                <a:ext cx="841044" cy="425615"/>
              </a:xfrm>
              <a:prstGeom prst="rect">
                <a:avLst/>
              </a:prstGeom>
              <a:noFill/>
            </p:spPr>
            <p:txBody>
              <a:bodyPr wrap="none" lIns="89642" tIns="89642" rIns="89642" bIns="89642" rtlCol="0">
                <a:sp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765">
                    <a:solidFill>
                      <a:srgbClr val="505050"/>
                    </a:solidFill>
                    <a:latin typeface="Segoe UI Semilight"/>
                  </a:rPr>
                  <a:t>Dmitry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19668" y="4954990"/>
                <a:ext cx="635468" cy="425615"/>
              </a:xfrm>
              <a:prstGeom prst="rect">
                <a:avLst/>
              </a:prstGeom>
              <a:noFill/>
            </p:spPr>
            <p:txBody>
              <a:bodyPr wrap="none" lIns="89642" tIns="89642" rIns="89642" bIns="89642" rtlCol="0">
                <a:sp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765">
                    <a:solidFill>
                      <a:srgbClr val="505050"/>
                    </a:solidFill>
                    <a:latin typeface="Segoe UI Semilight"/>
                  </a:rPr>
                  <a:t>Matt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78397" y="4954991"/>
                <a:ext cx="726654" cy="425615"/>
              </a:xfrm>
              <a:prstGeom prst="rect">
                <a:avLst/>
              </a:prstGeom>
              <a:noFill/>
            </p:spPr>
            <p:txBody>
              <a:bodyPr wrap="none" lIns="89642" tIns="89642" rIns="89642" bIns="89642" rtlCol="0">
                <a:sp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765">
                    <a:solidFill>
                      <a:srgbClr val="505050"/>
                    </a:solidFill>
                    <a:latin typeface="Segoe UI Semilight"/>
                  </a:rPr>
                  <a:t>Sudhi</a:t>
                </a:r>
              </a:p>
            </p:txBody>
          </p:sp>
          <p:cxnSp>
            <p:nvCxnSpPr>
              <p:cNvPr id="18" name="Straight Connector 17"/>
              <p:cNvCxnSpPr>
                <a:cxnSpLocks/>
                <a:endCxn id="5" idx="1"/>
              </p:cNvCxnSpPr>
              <p:nvPr/>
            </p:nvCxnSpPr>
            <p:spPr>
              <a:xfrm flipV="1">
                <a:off x="2147186" y="3784072"/>
                <a:ext cx="609381" cy="890395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/>
                <a:stCxn id="42" idx="0"/>
              </p:cNvCxnSpPr>
              <p:nvPr/>
            </p:nvCxnSpPr>
            <p:spPr>
              <a:xfrm flipH="1" flipV="1">
                <a:off x="3237401" y="3912239"/>
                <a:ext cx="905" cy="604413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/>
                <a:endCxn id="5" idx="3"/>
              </p:cNvCxnSpPr>
              <p:nvPr/>
            </p:nvCxnSpPr>
            <p:spPr>
              <a:xfrm flipH="1" flipV="1">
                <a:off x="3751622" y="3784072"/>
                <a:ext cx="472726" cy="890395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 bwMode="auto">
              <a:xfrm>
                <a:off x="2340392" y="4120460"/>
                <a:ext cx="1700656" cy="19952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01" tIns="91401" rIns="34281" bIns="34281" rtlCol="0" anchor="b" anchorCtr="0"/>
              <a:lstStyle/>
              <a:p>
                <a:pPr algn="ctr" defTabSz="931869">
                  <a:defRPr/>
                </a:pPr>
                <a:endParaRPr lang="en-US" sz="1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19570" y="4137084"/>
                <a:ext cx="1342299" cy="166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192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err="1">
                    <a:solidFill>
                      <a:srgbClr val="FFFFFF"/>
                    </a:solidFill>
                    <a:latin typeface="Segoe UI Semilight"/>
                  </a:rPr>
                  <a:t>directReports</a:t>
                </a:r>
                <a:endParaRPr lang="en-US" sz="12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83193" y="4516652"/>
              <a:ext cx="457200" cy="457200"/>
              <a:chOff x="287931" y="3607407"/>
              <a:chExt cx="820390" cy="822960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287931" y="3607407"/>
                <a:ext cx="820390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Freeform 110"/>
              <p:cNvSpPr>
                <a:spLocks noEditPoints="1"/>
              </p:cNvSpPr>
              <p:nvPr/>
            </p:nvSpPr>
            <p:spPr bwMode="auto">
              <a:xfrm>
                <a:off x="529566" y="3845419"/>
                <a:ext cx="337113" cy="346935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09707" y="4516652"/>
              <a:ext cx="457200" cy="457200"/>
              <a:chOff x="742191" y="3607407"/>
              <a:chExt cx="820389" cy="82296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742191" y="3607407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Freeform 110"/>
              <p:cNvSpPr>
                <a:spLocks noEditPoints="1"/>
              </p:cNvSpPr>
              <p:nvPr/>
            </p:nvSpPr>
            <p:spPr bwMode="auto">
              <a:xfrm>
                <a:off x="983828" y="3845419"/>
                <a:ext cx="337113" cy="346935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081696" y="4516652"/>
              <a:ext cx="457200" cy="457200"/>
              <a:chOff x="1204074" y="3607407"/>
              <a:chExt cx="820389" cy="82296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204074" y="3607407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Freeform 110"/>
              <p:cNvSpPr>
                <a:spLocks noEditPoints="1"/>
              </p:cNvSpPr>
              <p:nvPr/>
            </p:nvSpPr>
            <p:spPr bwMode="auto">
              <a:xfrm>
                <a:off x="1445711" y="3845419"/>
                <a:ext cx="337113" cy="346935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182317" y="3175401"/>
            <a:ext cx="2499341" cy="915018"/>
            <a:chOff x="3409056" y="2359839"/>
            <a:chExt cx="2500404" cy="915410"/>
          </a:xfrm>
        </p:grpSpPr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3409056" y="2644227"/>
              <a:ext cx="1296632" cy="63102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4593675" y="2359839"/>
              <a:ext cx="457200" cy="457200"/>
              <a:chOff x="1573571" y="4134409"/>
              <a:chExt cx="820389" cy="822960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1573571" y="4134409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1751307" y="4360809"/>
                <a:ext cx="464916" cy="370161"/>
              </a:xfrm>
              <a:custGeom>
                <a:avLst/>
                <a:gdLst>
                  <a:gd name="T0" fmla="*/ 0 w 128"/>
                  <a:gd name="T1" fmla="*/ 56 h 104"/>
                  <a:gd name="T2" fmla="*/ 8 w 128"/>
                  <a:gd name="T3" fmla="*/ 56 h 104"/>
                  <a:gd name="T4" fmla="*/ 24 w 128"/>
                  <a:gd name="T5" fmla="*/ 40 h 104"/>
                  <a:gd name="T6" fmla="*/ 40 w 128"/>
                  <a:gd name="T7" fmla="*/ 56 h 104"/>
                  <a:gd name="T8" fmla="*/ 50 w 128"/>
                  <a:gd name="T9" fmla="*/ 75 h 104"/>
                  <a:gd name="T10" fmla="*/ 32 w 128"/>
                  <a:gd name="T11" fmla="*/ 104 h 104"/>
                  <a:gd name="T12" fmla="*/ 40 w 128"/>
                  <a:gd name="T13" fmla="*/ 104 h 104"/>
                  <a:gd name="T14" fmla="*/ 64 w 128"/>
                  <a:gd name="T15" fmla="*/ 80 h 104"/>
                  <a:gd name="T16" fmla="*/ 88 w 128"/>
                  <a:gd name="T17" fmla="*/ 104 h 104"/>
                  <a:gd name="T18" fmla="*/ 96 w 128"/>
                  <a:gd name="T19" fmla="*/ 104 h 104"/>
                  <a:gd name="T20" fmla="*/ 78 w 128"/>
                  <a:gd name="T21" fmla="*/ 75 h 104"/>
                  <a:gd name="T22" fmla="*/ 88 w 128"/>
                  <a:gd name="T23" fmla="*/ 56 h 104"/>
                  <a:gd name="T24" fmla="*/ 104 w 128"/>
                  <a:gd name="T25" fmla="*/ 40 h 104"/>
                  <a:gd name="T26" fmla="*/ 120 w 128"/>
                  <a:gd name="T27" fmla="*/ 56 h 104"/>
                  <a:gd name="T28" fmla="*/ 128 w 128"/>
                  <a:gd name="T29" fmla="*/ 56 h 104"/>
                  <a:gd name="T30" fmla="*/ 117 w 128"/>
                  <a:gd name="T31" fmla="*/ 36 h 104"/>
                  <a:gd name="T32" fmla="*/ 124 w 128"/>
                  <a:gd name="T33" fmla="*/ 20 h 104"/>
                  <a:gd name="T34" fmla="*/ 104 w 128"/>
                  <a:gd name="T35" fmla="*/ 0 h 104"/>
                  <a:gd name="T36" fmla="*/ 84 w 128"/>
                  <a:gd name="T37" fmla="*/ 20 h 104"/>
                  <a:gd name="T38" fmla="*/ 92 w 128"/>
                  <a:gd name="T39" fmla="*/ 36 h 104"/>
                  <a:gd name="T40" fmla="*/ 84 w 128"/>
                  <a:gd name="T41" fmla="*/ 43 h 104"/>
                  <a:gd name="T42" fmla="*/ 64 w 128"/>
                  <a:gd name="T43" fmla="*/ 32 h 104"/>
                  <a:gd name="T44" fmla="*/ 44 w 128"/>
                  <a:gd name="T45" fmla="*/ 43 h 104"/>
                  <a:gd name="T46" fmla="*/ 37 w 128"/>
                  <a:gd name="T47" fmla="*/ 36 h 104"/>
                  <a:gd name="T48" fmla="*/ 44 w 128"/>
                  <a:gd name="T49" fmla="*/ 20 h 104"/>
                  <a:gd name="T50" fmla="*/ 24 w 128"/>
                  <a:gd name="T51" fmla="*/ 0 h 104"/>
                  <a:gd name="T52" fmla="*/ 4 w 128"/>
                  <a:gd name="T53" fmla="*/ 20 h 104"/>
                  <a:gd name="T54" fmla="*/ 12 w 128"/>
                  <a:gd name="T55" fmla="*/ 36 h 104"/>
                  <a:gd name="T56" fmla="*/ 0 w 128"/>
                  <a:gd name="T57" fmla="*/ 56 h 104"/>
                  <a:gd name="T58" fmla="*/ 104 w 128"/>
                  <a:gd name="T59" fmla="*/ 8 h 104"/>
                  <a:gd name="T60" fmla="*/ 116 w 128"/>
                  <a:gd name="T61" fmla="*/ 20 h 104"/>
                  <a:gd name="T62" fmla="*/ 104 w 128"/>
                  <a:gd name="T63" fmla="*/ 32 h 104"/>
                  <a:gd name="T64" fmla="*/ 92 w 128"/>
                  <a:gd name="T65" fmla="*/ 20 h 104"/>
                  <a:gd name="T66" fmla="*/ 104 w 128"/>
                  <a:gd name="T67" fmla="*/ 8 h 104"/>
                  <a:gd name="T68" fmla="*/ 64 w 128"/>
                  <a:gd name="T69" fmla="*/ 40 h 104"/>
                  <a:gd name="T70" fmla="*/ 80 w 128"/>
                  <a:gd name="T71" fmla="*/ 56 h 104"/>
                  <a:gd name="T72" fmla="*/ 64 w 128"/>
                  <a:gd name="T73" fmla="*/ 72 h 104"/>
                  <a:gd name="T74" fmla="*/ 48 w 128"/>
                  <a:gd name="T75" fmla="*/ 56 h 104"/>
                  <a:gd name="T76" fmla="*/ 64 w 128"/>
                  <a:gd name="T77" fmla="*/ 40 h 104"/>
                  <a:gd name="T78" fmla="*/ 24 w 128"/>
                  <a:gd name="T79" fmla="*/ 8 h 104"/>
                  <a:gd name="T80" fmla="*/ 36 w 128"/>
                  <a:gd name="T81" fmla="*/ 20 h 104"/>
                  <a:gd name="T82" fmla="*/ 24 w 128"/>
                  <a:gd name="T83" fmla="*/ 32 h 104"/>
                  <a:gd name="T84" fmla="*/ 12 w 128"/>
                  <a:gd name="T85" fmla="*/ 20 h 104"/>
                  <a:gd name="T86" fmla="*/ 24 w 128"/>
                  <a:gd name="T87" fmla="*/ 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" h="104">
                    <a:moveTo>
                      <a:pt x="0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47"/>
                      <a:pt x="15" y="40"/>
                      <a:pt x="24" y="40"/>
                    </a:cubicBezTo>
                    <a:cubicBezTo>
                      <a:pt x="33" y="40"/>
                      <a:pt x="40" y="47"/>
                      <a:pt x="40" y="56"/>
                    </a:cubicBezTo>
                    <a:cubicBezTo>
                      <a:pt x="40" y="64"/>
                      <a:pt x="44" y="71"/>
                      <a:pt x="50" y="75"/>
                    </a:cubicBezTo>
                    <a:cubicBezTo>
                      <a:pt x="40" y="81"/>
                      <a:pt x="32" y="91"/>
                      <a:pt x="32" y="10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91"/>
                      <a:pt x="51" y="80"/>
                      <a:pt x="64" y="80"/>
                    </a:cubicBezTo>
                    <a:cubicBezTo>
                      <a:pt x="77" y="80"/>
                      <a:pt x="88" y="91"/>
                      <a:pt x="88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91"/>
                      <a:pt x="89" y="81"/>
                      <a:pt x="78" y="75"/>
                    </a:cubicBezTo>
                    <a:cubicBezTo>
                      <a:pt x="84" y="71"/>
                      <a:pt x="88" y="64"/>
                      <a:pt x="88" y="56"/>
                    </a:cubicBezTo>
                    <a:cubicBezTo>
                      <a:pt x="88" y="47"/>
                      <a:pt x="95" y="40"/>
                      <a:pt x="104" y="40"/>
                    </a:cubicBezTo>
                    <a:cubicBezTo>
                      <a:pt x="113" y="40"/>
                      <a:pt x="120" y="47"/>
                      <a:pt x="120" y="56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47"/>
                      <a:pt x="124" y="40"/>
                      <a:pt x="117" y="36"/>
                    </a:cubicBezTo>
                    <a:cubicBezTo>
                      <a:pt x="121" y="32"/>
                      <a:pt x="124" y="26"/>
                      <a:pt x="124" y="20"/>
                    </a:cubicBezTo>
                    <a:cubicBezTo>
                      <a:pt x="124" y="9"/>
                      <a:pt x="115" y="0"/>
                      <a:pt x="104" y="0"/>
                    </a:cubicBezTo>
                    <a:cubicBezTo>
                      <a:pt x="93" y="0"/>
                      <a:pt x="84" y="9"/>
                      <a:pt x="84" y="20"/>
                    </a:cubicBezTo>
                    <a:cubicBezTo>
                      <a:pt x="84" y="26"/>
                      <a:pt x="87" y="32"/>
                      <a:pt x="92" y="36"/>
                    </a:cubicBezTo>
                    <a:cubicBezTo>
                      <a:pt x="89" y="37"/>
                      <a:pt x="86" y="40"/>
                      <a:pt x="84" y="43"/>
                    </a:cubicBezTo>
                    <a:cubicBezTo>
                      <a:pt x="80" y="36"/>
                      <a:pt x="73" y="32"/>
                      <a:pt x="64" y="32"/>
                    </a:cubicBezTo>
                    <a:cubicBezTo>
                      <a:pt x="56" y="32"/>
                      <a:pt x="49" y="36"/>
                      <a:pt x="44" y="43"/>
                    </a:cubicBezTo>
                    <a:cubicBezTo>
                      <a:pt x="42" y="40"/>
                      <a:pt x="40" y="37"/>
                      <a:pt x="37" y="36"/>
                    </a:cubicBezTo>
                    <a:cubicBezTo>
                      <a:pt x="41" y="32"/>
                      <a:pt x="44" y="26"/>
                      <a:pt x="44" y="20"/>
                    </a:cubicBezTo>
                    <a:cubicBezTo>
                      <a:pt x="44" y="9"/>
                      <a:pt x="35" y="0"/>
                      <a:pt x="24" y="0"/>
                    </a:cubicBezTo>
                    <a:cubicBezTo>
                      <a:pt x="13" y="0"/>
                      <a:pt x="4" y="9"/>
                      <a:pt x="4" y="20"/>
                    </a:cubicBezTo>
                    <a:cubicBezTo>
                      <a:pt x="4" y="26"/>
                      <a:pt x="7" y="32"/>
                      <a:pt x="12" y="36"/>
                    </a:cubicBezTo>
                    <a:cubicBezTo>
                      <a:pt x="5" y="40"/>
                      <a:pt x="0" y="47"/>
                      <a:pt x="0" y="56"/>
                    </a:cubicBezTo>
                    <a:close/>
                    <a:moveTo>
                      <a:pt x="104" y="8"/>
                    </a:moveTo>
                    <a:cubicBezTo>
                      <a:pt x="111" y="8"/>
                      <a:pt x="116" y="13"/>
                      <a:pt x="116" y="20"/>
                    </a:cubicBezTo>
                    <a:cubicBezTo>
                      <a:pt x="116" y="27"/>
                      <a:pt x="111" y="32"/>
                      <a:pt x="104" y="32"/>
                    </a:cubicBezTo>
                    <a:cubicBezTo>
                      <a:pt x="98" y="32"/>
                      <a:pt x="92" y="27"/>
                      <a:pt x="92" y="20"/>
                    </a:cubicBezTo>
                    <a:cubicBezTo>
                      <a:pt x="92" y="13"/>
                      <a:pt x="98" y="8"/>
                      <a:pt x="104" y="8"/>
                    </a:cubicBezTo>
                    <a:close/>
                    <a:moveTo>
                      <a:pt x="64" y="40"/>
                    </a:moveTo>
                    <a:cubicBezTo>
                      <a:pt x="73" y="40"/>
                      <a:pt x="80" y="47"/>
                      <a:pt x="80" y="56"/>
                    </a:cubicBezTo>
                    <a:cubicBezTo>
                      <a:pt x="80" y="65"/>
                      <a:pt x="73" y="72"/>
                      <a:pt x="64" y="72"/>
                    </a:cubicBezTo>
                    <a:cubicBezTo>
                      <a:pt x="55" y="72"/>
                      <a:pt x="48" y="65"/>
                      <a:pt x="48" y="56"/>
                    </a:cubicBezTo>
                    <a:cubicBezTo>
                      <a:pt x="48" y="47"/>
                      <a:pt x="55" y="40"/>
                      <a:pt x="64" y="40"/>
                    </a:cubicBezTo>
                    <a:close/>
                    <a:moveTo>
                      <a:pt x="24" y="8"/>
                    </a:moveTo>
                    <a:cubicBezTo>
                      <a:pt x="31" y="8"/>
                      <a:pt x="36" y="13"/>
                      <a:pt x="36" y="20"/>
                    </a:cubicBezTo>
                    <a:cubicBezTo>
                      <a:pt x="36" y="27"/>
                      <a:pt x="31" y="32"/>
                      <a:pt x="24" y="32"/>
                    </a:cubicBezTo>
                    <a:cubicBezTo>
                      <a:pt x="18" y="32"/>
                      <a:pt x="12" y="27"/>
                      <a:pt x="12" y="20"/>
                    </a:cubicBezTo>
                    <a:cubicBezTo>
                      <a:pt x="12" y="13"/>
                      <a:pt x="18" y="8"/>
                      <a:pt x="2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023831" y="2387935"/>
              <a:ext cx="885629" cy="425616"/>
            </a:xfrm>
            <a:prstGeom prst="rect">
              <a:avLst/>
            </a:prstGeom>
            <a:noFill/>
          </p:spPr>
          <p:txBody>
            <a:bodyPr wrap="none" lIns="89642" tIns="89642" rIns="89642" bIns="89642" rtlCol="0">
              <a:spAutoFit/>
            </a:bodyPr>
            <a:lstStyle>
              <a:defPPr>
                <a:defRPr lang="en-US"/>
              </a:defPPr>
              <a:lvl1pPr defTabSz="932563">
                <a:lnSpc>
                  <a:spcPct val="90000"/>
                </a:lnSpc>
                <a:spcAft>
                  <a:spcPts val="612"/>
                </a:spcAft>
                <a:defRPr>
                  <a:solidFill>
                    <a:srgbClr val="0171C7"/>
                  </a:solidFill>
                  <a:latin typeface="Calibri" panose="020F0502020204030204"/>
                </a:defRPr>
              </a:lvl1pPr>
            </a:lstStyle>
            <a:p>
              <a:pPr algn="ctr" defTabSz="914192">
                <a:spcAft>
                  <a:spcPts val="600"/>
                </a:spcAft>
                <a:defRPr/>
              </a:pPr>
              <a:r>
                <a:rPr lang="en-US" sz="1765">
                  <a:solidFill>
                    <a:srgbClr val="505050"/>
                  </a:solidFill>
                  <a:latin typeface="Segoe UI Semilight"/>
                </a:rPr>
                <a:t>Groups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587414" y="2737920"/>
              <a:ext cx="1101905" cy="461665"/>
              <a:chOff x="3567007" y="1091696"/>
              <a:chExt cx="1101905" cy="461665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734835" y="1212500"/>
                <a:ext cx="766251" cy="19233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1" tIns="91401" rIns="34281" bIns="34281" rtlCol="0" anchor="b" anchorCtr="0"/>
              <a:lstStyle/>
              <a:p>
                <a:pPr algn="ctr" defTabSz="931869">
                  <a:defRPr/>
                </a:pPr>
                <a:endParaRPr lang="en-US" sz="8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67007" y="1091696"/>
                <a:ext cx="1101905" cy="461665"/>
              </a:xfrm>
              <a:prstGeom prst="rect">
                <a:avLst/>
              </a:prstGeom>
              <a:noFill/>
            </p:spPr>
            <p:txBody>
              <a:bodyPr wrap="none" lIns="182802" tIns="146243" rIns="182802" bIns="146243" rtlCol="0">
                <a:spAutoFit/>
              </a:bodyPr>
              <a:lstStyle/>
              <a:p>
                <a:pPr defTabSz="914192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err="1">
                    <a:solidFill>
                      <a:srgbClr val="FFFFFF"/>
                    </a:solidFill>
                    <a:latin typeface="Segoe UI Semilight"/>
                  </a:rPr>
                  <a:t>memberOf</a:t>
                </a:r>
                <a:endParaRPr lang="en-US" sz="12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55CA2C-774B-4B59-AEF7-6F2673CD3356}"/>
              </a:ext>
            </a:extLst>
          </p:cNvPr>
          <p:cNvGrpSpPr>
            <a:grpSpLocks noChangeAspect="1"/>
          </p:cNvGrpSpPr>
          <p:nvPr/>
        </p:nvGrpSpPr>
        <p:grpSpPr>
          <a:xfrm>
            <a:off x="2773676" y="3907491"/>
            <a:ext cx="474088" cy="474086"/>
            <a:chOff x="3245478" y="4834995"/>
            <a:chExt cx="643734" cy="64373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D9D894-7033-4AF8-82F9-023CC5EB9ECC}"/>
                </a:ext>
              </a:extLst>
            </p:cNvPr>
            <p:cNvSpPr/>
            <p:nvPr/>
          </p:nvSpPr>
          <p:spPr bwMode="auto">
            <a:xfrm>
              <a:off x="3245478" y="4834995"/>
              <a:ext cx="643734" cy="64373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FEBCD1E2-FA74-4D6C-968D-754C575F0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0377" y="5048517"/>
              <a:ext cx="193936" cy="216688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pic>
        <p:nvPicPr>
          <p:cNvPr id="25" name="Picture 24" descr="Automatically generated description: mirror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368" y="3727349"/>
            <a:ext cx="558670" cy="8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Microsoft Graph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7" y="1189813"/>
            <a:ext cx="6722358" cy="1158378"/>
          </a:xfrm>
        </p:spPr>
        <p:txBody>
          <a:bodyPr/>
          <a:lstStyle/>
          <a:p>
            <a:r>
              <a:rPr lang="en-US" sz="352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</a:t>
            </a:r>
            <a:r>
              <a:rPr lang="en-US" sz="3528">
                <a:solidFill>
                  <a:schemeClr val="accent1"/>
                </a:solidFill>
              </a:rPr>
              <a:t>content</a:t>
            </a:r>
            <a:r>
              <a:rPr lang="en-US" sz="352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for email, calendar, files, tasks, sites, notes &amp; more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36734" y="487"/>
            <a:ext cx="5390325" cy="6857027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268927" tIns="146243" rIns="182802" bIns="146243" rtlCol="0">
            <a:noAutofit/>
          </a:bodyPr>
          <a:lstStyle/>
          <a:p>
            <a:pPr defTabSz="931869">
              <a:defRPr/>
            </a:pPr>
            <a:endParaRPr lang="en-US" sz="156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56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/me/drive/root/…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"proposal.pptx",… 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"forecast.xlsx",… }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/drives/items/{id}/workbook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/me/messages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/me/events</a:t>
            </a:r>
          </a:p>
          <a:p>
            <a:pPr defTabSz="931869">
              <a:defRPr/>
            </a:pPr>
            <a:endParaRPr lang="en-US" sz="1372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/me/contacts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onenote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/notebooks 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/me/planner/tasks</a:t>
            </a:r>
          </a:p>
          <a:p>
            <a:pPr defTabSz="931869">
              <a:defRPr/>
            </a:pPr>
            <a:endParaRPr lang="en-US" sz="1372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/me/devices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/sites:/teams/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opg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:/</a:t>
            </a:r>
          </a:p>
          <a:p>
            <a:pPr defTabSz="931869">
              <a:defRPr/>
            </a:pPr>
            <a:endParaRPr lang="en-US" sz="1372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/sites:/teams/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opg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:/lists</a:t>
            </a:r>
          </a:p>
          <a:p>
            <a:pPr defTabSz="931869">
              <a:defRPr/>
            </a:pPr>
            <a:endParaRPr lang="en-US" sz="1372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/groups/{id}/conversations</a:t>
            </a:r>
          </a:p>
          <a:p>
            <a:pPr defTabSz="931869">
              <a:defRPr/>
            </a:pPr>
            <a:endParaRPr lang="en-US" sz="1372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568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176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07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`</a:t>
            </a:r>
          </a:p>
        </p:txBody>
      </p:sp>
      <p:cxnSp>
        <p:nvCxnSpPr>
          <p:cNvPr id="78" name="Straight Connector 77"/>
          <p:cNvCxnSpPr>
            <a:cxnSpLocks/>
          </p:cNvCxnSpPr>
          <p:nvPr/>
        </p:nvCxnSpPr>
        <p:spPr>
          <a:xfrm flipH="1">
            <a:off x="3051678" y="3421636"/>
            <a:ext cx="405073" cy="56629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 flipV="1">
            <a:off x="3105843" y="4190950"/>
            <a:ext cx="1404381" cy="3917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1986076" y="3666554"/>
            <a:ext cx="961653" cy="4520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4" idx="18"/>
          </p:cNvCxnSpPr>
          <p:nvPr/>
        </p:nvCxnSpPr>
        <p:spPr>
          <a:xfrm>
            <a:off x="3091003" y="4284869"/>
            <a:ext cx="749910" cy="119238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 flipV="1">
            <a:off x="1734666" y="4212509"/>
            <a:ext cx="1193471" cy="62701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2556700" y="4317686"/>
            <a:ext cx="430764" cy="13352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33BFFD-5AB7-47C5-B610-5E8D1122A412}"/>
              </a:ext>
            </a:extLst>
          </p:cNvPr>
          <p:cNvCxnSpPr>
            <a:cxnSpLocks/>
            <a:stCxn id="45" idx="8"/>
          </p:cNvCxnSpPr>
          <p:nvPr/>
        </p:nvCxnSpPr>
        <p:spPr>
          <a:xfrm flipH="1">
            <a:off x="3064525" y="3821946"/>
            <a:ext cx="1619553" cy="30818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734408" y="3727809"/>
            <a:ext cx="558670" cy="838962"/>
            <a:chOff x="2789237" y="3802062"/>
            <a:chExt cx="569873" cy="855785"/>
          </a:xfrm>
        </p:grpSpPr>
        <p:grpSp>
          <p:nvGrpSpPr>
            <p:cNvPr id="71" name="Group 70"/>
            <p:cNvGrpSpPr/>
            <p:nvPr/>
          </p:nvGrpSpPr>
          <p:grpSpPr>
            <a:xfrm>
              <a:off x="2862317" y="4005162"/>
              <a:ext cx="466169" cy="466169"/>
              <a:chOff x="916973" y="3607407"/>
              <a:chExt cx="820389" cy="822960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916973" y="3607407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Freeform 110"/>
              <p:cNvSpPr>
                <a:spLocks noEditPoints="1"/>
              </p:cNvSpPr>
              <p:nvPr/>
            </p:nvSpPr>
            <p:spPr bwMode="auto">
              <a:xfrm>
                <a:off x="1158610" y="3845419"/>
                <a:ext cx="337113" cy="346936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86" name="Picture 85" descr="Automatically generated description: mirror"/>
            <p:cNvPicPr>
              <a:picLocks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9237" y="3802062"/>
              <a:ext cx="569873" cy="85578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1482052" y="4632198"/>
            <a:ext cx="457005" cy="457005"/>
            <a:chOff x="942627" y="3529405"/>
            <a:chExt cx="820389" cy="822960"/>
          </a:xfrm>
        </p:grpSpPr>
        <p:sp>
          <p:nvSpPr>
            <p:cNvPr id="49" name="Oval 48"/>
            <p:cNvSpPr/>
            <p:nvPr/>
          </p:nvSpPr>
          <p:spPr bwMode="auto">
            <a:xfrm>
              <a:off x="942627" y="3529405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Freeform 113"/>
            <p:cNvSpPr>
              <a:spLocks noChangeAspect="1" noEditPoints="1"/>
            </p:cNvSpPr>
            <p:nvPr/>
          </p:nvSpPr>
          <p:spPr bwMode="auto">
            <a:xfrm>
              <a:off x="1128148" y="3786655"/>
              <a:ext cx="449345" cy="308460"/>
            </a:xfrm>
            <a:custGeom>
              <a:avLst/>
              <a:gdLst>
                <a:gd name="T0" fmla="*/ 0 w 303"/>
                <a:gd name="T1" fmla="*/ 208 h 208"/>
                <a:gd name="T2" fmla="*/ 303 w 303"/>
                <a:gd name="T3" fmla="*/ 208 h 208"/>
                <a:gd name="T4" fmla="*/ 303 w 303"/>
                <a:gd name="T5" fmla="*/ 0 h 208"/>
                <a:gd name="T6" fmla="*/ 0 w 303"/>
                <a:gd name="T7" fmla="*/ 0 h 208"/>
                <a:gd name="T8" fmla="*/ 0 w 303"/>
                <a:gd name="T9" fmla="*/ 208 h 208"/>
                <a:gd name="T10" fmla="*/ 263 w 303"/>
                <a:gd name="T11" fmla="*/ 19 h 208"/>
                <a:gd name="T12" fmla="*/ 152 w 303"/>
                <a:gd name="T13" fmla="*/ 92 h 208"/>
                <a:gd name="T14" fmla="*/ 41 w 303"/>
                <a:gd name="T15" fmla="*/ 19 h 208"/>
                <a:gd name="T16" fmla="*/ 263 w 303"/>
                <a:gd name="T17" fmla="*/ 19 h 208"/>
                <a:gd name="T18" fmla="*/ 19 w 303"/>
                <a:gd name="T19" fmla="*/ 26 h 208"/>
                <a:gd name="T20" fmla="*/ 152 w 303"/>
                <a:gd name="T21" fmla="*/ 113 h 208"/>
                <a:gd name="T22" fmla="*/ 284 w 303"/>
                <a:gd name="T23" fmla="*/ 26 h 208"/>
                <a:gd name="T24" fmla="*/ 284 w 303"/>
                <a:gd name="T25" fmla="*/ 189 h 208"/>
                <a:gd name="T26" fmla="*/ 19 w 303"/>
                <a:gd name="T27" fmla="*/ 189 h 208"/>
                <a:gd name="T28" fmla="*/ 19 w 303"/>
                <a:gd name="T29" fmla="*/ 2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208">
                  <a:moveTo>
                    <a:pt x="0" y="208"/>
                  </a:moveTo>
                  <a:lnTo>
                    <a:pt x="303" y="208"/>
                  </a:lnTo>
                  <a:lnTo>
                    <a:pt x="303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263" y="19"/>
                  </a:moveTo>
                  <a:lnTo>
                    <a:pt x="152" y="92"/>
                  </a:lnTo>
                  <a:lnTo>
                    <a:pt x="41" y="19"/>
                  </a:lnTo>
                  <a:lnTo>
                    <a:pt x="263" y="19"/>
                  </a:lnTo>
                  <a:close/>
                  <a:moveTo>
                    <a:pt x="19" y="26"/>
                  </a:moveTo>
                  <a:lnTo>
                    <a:pt x="152" y="113"/>
                  </a:lnTo>
                  <a:lnTo>
                    <a:pt x="284" y="26"/>
                  </a:lnTo>
                  <a:lnTo>
                    <a:pt x="284" y="189"/>
                  </a:lnTo>
                  <a:lnTo>
                    <a:pt x="19" y="189"/>
                  </a:lnTo>
                  <a:lnTo>
                    <a:pt x="1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1408" y="4584805"/>
            <a:ext cx="874661" cy="538726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Email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237454" y="3117416"/>
            <a:ext cx="457005" cy="457005"/>
            <a:chOff x="4750202" y="3174487"/>
            <a:chExt cx="820389" cy="822960"/>
          </a:xfrm>
        </p:grpSpPr>
        <p:sp>
          <p:nvSpPr>
            <p:cNvPr id="58" name="Oval 57"/>
            <p:cNvSpPr/>
            <p:nvPr/>
          </p:nvSpPr>
          <p:spPr bwMode="auto">
            <a:xfrm>
              <a:off x="4750202" y="3174487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Freeform 124"/>
            <p:cNvSpPr>
              <a:spLocks noEditPoints="1"/>
            </p:cNvSpPr>
            <p:nvPr/>
          </p:nvSpPr>
          <p:spPr bwMode="auto">
            <a:xfrm>
              <a:off x="4963544" y="3393709"/>
              <a:ext cx="393704" cy="386074"/>
            </a:xfrm>
            <a:custGeom>
              <a:avLst/>
              <a:gdLst>
                <a:gd name="T0" fmla="*/ 36 w 100"/>
                <a:gd name="T1" fmla="*/ 36 h 108"/>
                <a:gd name="T2" fmla="*/ 16 w 100"/>
                <a:gd name="T3" fmla="*/ 36 h 108"/>
                <a:gd name="T4" fmla="*/ 16 w 100"/>
                <a:gd name="T5" fmla="*/ 28 h 108"/>
                <a:gd name="T6" fmla="*/ 36 w 100"/>
                <a:gd name="T7" fmla="*/ 28 h 108"/>
                <a:gd name="T8" fmla="*/ 36 w 100"/>
                <a:gd name="T9" fmla="*/ 36 h 108"/>
                <a:gd name="T10" fmla="*/ 16 w 100"/>
                <a:gd name="T11" fmla="*/ 60 h 108"/>
                <a:gd name="T12" fmla="*/ 52 w 100"/>
                <a:gd name="T13" fmla="*/ 60 h 108"/>
                <a:gd name="T14" fmla="*/ 52 w 100"/>
                <a:gd name="T15" fmla="*/ 52 h 108"/>
                <a:gd name="T16" fmla="*/ 16 w 100"/>
                <a:gd name="T17" fmla="*/ 52 h 108"/>
                <a:gd name="T18" fmla="*/ 16 w 100"/>
                <a:gd name="T19" fmla="*/ 60 h 108"/>
                <a:gd name="T20" fmla="*/ 16 w 100"/>
                <a:gd name="T21" fmla="*/ 84 h 108"/>
                <a:gd name="T22" fmla="*/ 40 w 100"/>
                <a:gd name="T23" fmla="*/ 84 h 108"/>
                <a:gd name="T24" fmla="*/ 40 w 100"/>
                <a:gd name="T25" fmla="*/ 76 h 108"/>
                <a:gd name="T26" fmla="*/ 16 w 100"/>
                <a:gd name="T27" fmla="*/ 76 h 108"/>
                <a:gd name="T28" fmla="*/ 16 w 100"/>
                <a:gd name="T29" fmla="*/ 84 h 108"/>
                <a:gd name="T30" fmla="*/ 99 w 100"/>
                <a:gd name="T31" fmla="*/ 33 h 108"/>
                <a:gd name="T32" fmla="*/ 93 w 100"/>
                <a:gd name="T33" fmla="*/ 33 h 108"/>
                <a:gd name="T34" fmla="*/ 92 w 100"/>
                <a:gd name="T35" fmla="*/ 34 h 108"/>
                <a:gd name="T36" fmla="*/ 97 w 100"/>
                <a:gd name="T37" fmla="*/ 40 h 108"/>
                <a:gd name="T38" fmla="*/ 99 w 100"/>
                <a:gd name="T39" fmla="*/ 39 h 108"/>
                <a:gd name="T40" fmla="*/ 99 w 100"/>
                <a:gd name="T41" fmla="*/ 33 h 108"/>
                <a:gd name="T42" fmla="*/ 80 w 100"/>
                <a:gd name="T43" fmla="*/ 28 h 108"/>
                <a:gd name="T44" fmla="*/ 80 w 100"/>
                <a:gd name="T45" fmla="*/ 46 h 108"/>
                <a:gd name="T46" fmla="*/ 86 w 100"/>
                <a:gd name="T47" fmla="*/ 40 h 108"/>
                <a:gd name="T48" fmla="*/ 92 w 100"/>
                <a:gd name="T49" fmla="*/ 46 h 108"/>
                <a:gd name="T50" fmla="*/ 80 w 100"/>
                <a:gd name="T51" fmla="*/ 58 h 108"/>
                <a:gd name="T52" fmla="*/ 80 w 100"/>
                <a:gd name="T53" fmla="*/ 108 h 108"/>
                <a:gd name="T54" fmla="*/ 0 w 100"/>
                <a:gd name="T55" fmla="*/ 108 h 108"/>
                <a:gd name="T56" fmla="*/ 0 w 100"/>
                <a:gd name="T57" fmla="*/ 0 h 108"/>
                <a:gd name="T58" fmla="*/ 52 w 100"/>
                <a:gd name="T59" fmla="*/ 0 h 108"/>
                <a:gd name="T60" fmla="*/ 80 w 100"/>
                <a:gd name="T61" fmla="*/ 28 h 108"/>
                <a:gd name="T62" fmla="*/ 52 w 100"/>
                <a:gd name="T63" fmla="*/ 28 h 108"/>
                <a:gd name="T64" fmla="*/ 68 w 100"/>
                <a:gd name="T65" fmla="*/ 28 h 108"/>
                <a:gd name="T66" fmla="*/ 52 w 100"/>
                <a:gd name="T67" fmla="*/ 11 h 108"/>
                <a:gd name="T68" fmla="*/ 52 w 100"/>
                <a:gd name="T69" fmla="*/ 28 h 108"/>
                <a:gd name="T70" fmla="*/ 72 w 100"/>
                <a:gd name="T71" fmla="*/ 36 h 108"/>
                <a:gd name="T72" fmla="*/ 44 w 100"/>
                <a:gd name="T73" fmla="*/ 36 h 108"/>
                <a:gd name="T74" fmla="*/ 44 w 100"/>
                <a:gd name="T75" fmla="*/ 8 h 108"/>
                <a:gd name="T76" fmla="*/ 8 w 100"/>
                <a:gd name="T77" fmla="*/ 8 h 108"/>
                <a:gd name="T78" fmla="*/ 8 w 100"/>
                <a:gd name="T79" fmla="*/ 100 h 108"/>
                <a:gd name="T80" fmla="*/ 72 w 100"/>
                <a:gd name="T81" fmla="*/ 100 h 108"/>
                <a:gd name="T82" fmla="*/ 72 w 100"/>
                <a:gd name="T83" fmla="*/ 66 h 108"/>
                <a:gd name="T84" fmla="*/ 53 w 100"/>
                <a:gd name="T85" fmla="*/ 84 h 108"/>
                <a:gd name="T86" fmla="*/ 48 w 100"/>
                <a:gd name="T87" fmla="*/ 84 h 108"/>
                <a:gd name="T88" fmla="*/ 48 w 100"/>
                <a:gd name="T89" fmla="*/ 78 h 108"/>
                <a:gd name="T90" fmla="*/ 72 w 100"/>
                <a:gd name="T91" fmla="*/ 54 h 108"/>
                <a:gd name="T92" fmla="*/ 72 w 100"/>
                <a:gd name="T93" fmla="*/ 3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108">
                  <a:moveTo>
                    <a:pt x="3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6"/>
                  </a:lnTo>
                  <a:close/>
                  <a:moveTo>
                    <a:pt x="1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6" y="52"/>
                    <a:pt x="16" y="52"/>
                    <a:pt x="16" y="52"/>
                  </a:cubicBezTo>
                  <a:lnTo>
                    <a:pt x="16" y="60"/>
                  </a:lnTo>
                  <a:close/>
                  <a:moveTo>
                    <a:pt x="16" y="84"/>
                  </a:moveTo>
                  <a:cubicBezTo>
                    <a:pt x="40" y="84"/>
                    <a:pt x="40" y="84"/>
                    <a:pt x="40" y="84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16" y="76"/>
                    <a:pt x="16" y="76"/>
                    <a:pt x="16" y="76"/>
                  </a:cubicBezTo>
                  <a:lnTo>
                    <a:pt x="16" y="84"/>
                  </a:lnTo>
                  <a:close/>
                  <a:moveTo>
                    <a:pt x="99" y="33"/>
                  </a:moveTo>
                  <a:cubicBezTo>
                    <a:pt x="97" y="31"/>
                    <a:pt x="95" y="31"/>
                    <a:pt x="93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7"/>
                    <a:pt x="100" y="35"/>
                    <a:pt x="99" y="33"/>
                  </a:cubicBezTo>
                  <a:close/>
                  <a:moveTo>
                    <a:pt x="80" y="28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80" y="28"/>
                  </a:lnTo>
                  <a:close/>
                  <a:moveTo>
                    <a:pt x="5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28"/>
                  </a:lnTo>
                  <a:close/>
                  <a:moveTo>
                    <a:pt x="7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2" y="54"/>
                    <a:pt x="72" y="54"/>
                    <a:pt x="72" y="54"/>
                  </a:cubicBez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783729" y="2568420"/>
            <a:ext cx="1469819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Documents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323157" y="5522594"/>
            <a:ext cx="457005" cy="457005"/>
            <a:chOff x="3251137" y="3045890"/>
            <a:chExt cx="820389" cy="822960"/>
          </a:xfrm>
        </p:grpSpPr>
        <p:sp>
          <p:nvSpPr>
            <p:cNvPr id="61" name="Oval 60"/>
            <p:cNvSpPr/>
            <p:nvPr/>
          </p:nvSpPr>
          <p:spPr bwMode="auto">
            <a:xfrm>
              <a:off x="3251137" y="3045890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 137"/>
            <p:cNvSpPr>
              <a:spLocks noEditPoints="1"/>
            </p:cNvSpPr>
            <p:nvPr/>
          </p:nvSpPr>
          <p:spPr bwMode="auto">
            <a:xfrm>
              <a:off x="3460778" y="3215036"/>
              <a:ext cx="401107" cy="484669"/>
            </a:xfrm>
            <a:custGeom>
              <a:avLst/>
              <a:gdLst>
                <a:gd name="T0" fmla="*/ 72 w 96"/>
                <a:gd name="T1" fmla="*/ 112 h 112"/>
                <a:gd name="T2" fmla="*/ 84 w 96"/>
                <a:gd name="T3" fmla="*/ 100 h 112"/>
                <a:gd name="T4" fmla="*/ 84 w 96"/>
                <a:gd name="T5" fmla="*/ 93 h 112"/>
                <a:gd name="T6" fmla="*/ 88 w 96"/>
                <a:gd name="T7" fmla="*/ 84 h 112"/>
                <a:gd name="T8" fmla="*/ 88 w 96"/>
                <a:gd name="T9" fmla="*/ 28 h 112"/>
                <a:gd name="T10" fmla="*/ 96 w 96"/>
                <a:gd name="T11" fmla="*/ 28 h 112"/>
                <a:gd name="T12" fmla="*/ 96 w 96"/>
                <a:gd name="T13" fmla="*/ 12 h 112"/>
                <a:gd name="T14" fmla="*/ 88 w 96"/>
                <a:gd name="T15" fmla="*/ 12 h 112"/>
                <a:gd name="T16" fmla="*/ 76 w 96"/>
                <a:gd name="T17" fmla="*/ 0 h 112"/>
                <a:gd name="T18" fmla="*/ 12 w 96"/>
                <a:gd name="T19" fmla="*/ 0 h 112"/>
                <a:gd name="T20" fmla="*/ 0 w 96"/>
                <a:gd name="T21" fmla="*/ 12 h 112"/>
                <a:gd name="T22" fmla="*/ 0 w 96"/>
                <a:gd name="T23" fmla="*/ 100 h 112"/>
                <a:gd name="T24" fmla="*/ 12 w 96"/>
                <a:gd name="T25" fmla="*/ 112 h 112"/>
                <a:gd name="T26" fmla="*/ 72 w 96"/>
                <a:gd name="T27" fmla="*/ 112 h 112"/>
                <a:gd name="T28" fmla="*/ 8 w 96"/>
                <a:gd name="T29" fmla="*/ 12 h 112"/>
                <a:gd name="T30" fmla="*/ 12 w 96"/>
                <a:gd name="T31" fmla="*/ 8 h 112"/>
                <a:gd name="T32" fmla="*/ 76 w 96"/>
                <a:gd name="T33" fmla="*/ 8 h 112"/>
                <a:gd name="T34" fmla="*/ 80 w 96"/>
                <a:gd name="T35" fmla="*/ 12 h 112"/>
                <a:gd name="T36" fmla="*/ 80 w 96"/>
                <a:gd name="T37" fmla="*/ 84 h 112"/>
                <a:gd name="T38" fmla="*/ 76 w 96"/>
                <a:gd name="T39" fmla="*/ 88 h 112"/>
                <a:gd name="T40" fmla="*/ 12 w 96"/>
                <a:gd name="T41" fmla="*/ 88 h 112"/>
                <a:gd name="T42" fmla="*/ 8 w 96"/>
                <a:gd name="T43" fmla="*/ 88 h 112"/>
                <a:gd name="T44" fmla="*/ 8 w 96"/>
                <a:gd name="T45" fmla="*/ 12 h 112"/>
                <a:gd name="T46" fmla="*/ 8 w 96"/>
                <a:gd name="T47" fmla="*/ 100 h 112"/>
                <a:gd name="T48" fmla="*/ 12 w 96"/>
                <a:gd name="T49" fmla="*/ 96 h 112"/>
                <a:gd name="T50" fmla="*/ 76 w 96"/>
                <a:gd name="T51" fmla="*/ 96 h 112"/>
                <a:gd name="T52" fmla="*/ 76 w 96"/>
                <a:gd name="T53" fmla="*/ 100 h 112"/>
                <a:gd name="T54" fmla="*/ 72 w 96"/>
                <a:gd name="T55" fmla="*/ 104 h 112"/>
                <a:gd name="T56" fmla="*/ 12 w 96"/>
                <a:gd name="T57" fmla="*/ 104 h 112"/>
                <a:gd name="T58" fmla="*/ 8 w 96"/>
                <a:gd name="T59" fmla="*/ 100 h 112"/>
                <a:gd name="T60" fmla="*/ 20 w 96"/>
                <a:gd name="T61" fmla="*/ 72 h 112"/>
                <a:gd name="T62" fmla="*/ 28 w 96"/>
                <a:gd name="T63" fmla="*/ 72 h 112"/>
                <a:gd name="T64" fmla="*/ 44 w 96"/>
                <a:gd name="T65" fmla="*/ 56 h 112"/>
                <a:gd name="T66" fmla="*/ 60 w 96"/>
                <a:gd name="T67" fmla="*/ 72 h 112"/>
                <a:gd name="T68" fmla="*/ 68 w 96"/>
                <a:gd name="T69" fmla="*/ 72 h 112"/>
                <a:gd name="T70" fmla="*/ 56 w 96"/>
                <a:gd name="T71" fmla="*/ 51 h 112"/>
                <a:gd name="T72" fmla="*/ 64 w 96"/>
                <a:gd name="T73" fmla="*/ 36 h 112"/>
                <a:gd name="T74" fmla="*/ 44 w 96"/>
                <a:gd name="T75" fmla="*/ 16 h 112"/>
                <a:gd name="T76" fmla="*/ 24 w 96"/>
                <a:gd name="T77" fmla="*/ 36 h 112"/>
                <a:gd name="T78" fmla="*/ 31 w 96"/>
                <a:gd name="T79" fmla="*/ 51 h 112"/>
                <a:gd name="T80" fmla="*/ 20 w 96"/>
                <a:gd name="T81" fmla="*/ 72 h 112"/>
                <a:gd name="T82" fmla="*/ 44 w 96"/>
                <a:gd name="T83" fmla="*/ 24 h 112"/>
                <a:gd name="T84" fmla="*/ 56 w 96"/>
                <a:gd name="T85" fmla="*/ 36 h 112"/>
                <a:gd name="T86" fmla="*/ 44 w 96"/>
                <a:gd name="T87" fmla="*/ 48 h 112"/>
                <a:gd name="T88" fmla="*/ 32 w 96"/>
                <a:gd name="T89" fmla="*/ 36 h 112"/>
                <a:gd name="T90" fmla="*/ 44 w 96"/>
                <a:gd name="T91" fmla="*/ 2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12">
                  <a:moveTo>
                    <a:pt x="72" y="112"/>
                  </a:moveTo>
                  <a:cubicBezTo>
                    <a:pt x="78" y="112"/>
                    <a:pt x="84" y="106"/>
                    <a:pt x="84" y="100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6" y="90"/>
                    <a:pt x="88" y="87"/>
                    <a:pt x="88" y="84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2" y="0"/>
                    <a:pt x="7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6"/>
                    <a:pt x="5" y="112"/>
                    <a:pt x="12" y="112"/>
                  </a:cubicBezTo>
                  <a:lnTo>
                    <a:pt x="72" y="112"/>
                  </a:lnTo>
                  <a:close/>
                  <a:moveTo>
                    <a:pt x="8" y="12"/>
                  </a:moveTo>
                  <a:cubicBezTo>
                    <a:pt x="8" y="9"/>
                    <a:pt x="10" y="8"/>
                    <a:pt x="12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9"/>
                    <a:pt x="80" y="12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80" y="86"/>
                    <a:pt x="78" y="88"/>
                    <a:pt x="76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0" y="88"/>
                    <a:pt x="9" y="88"/>
                    <a:pt x="8" y="88"/>
                  </a:cubicBezTo>
                  <a:lnTo>
                    <a:pt x="8" y="12"/>
                  </a:lnTo>
                  <a:close/>
                  <a:moveTo>
                    <a:pt x="8" y="100"/>
                  </a:moveTo>
                  <a:cubicBezTo>
                    <a:pt x="8" y="97"/>
                    <a:pt x="10" y="96"/>
                    <a:pt x="12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102"/>
                    <a:pt x="74" y="104"/>
                    <a:pt x="7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lose/>
                  <a:moveTo>
                    <a:pt x="20" y="72"/>
                  </a:moveTo>
                  <a:cubicBezTo>
                    <a:pt x="28" y="72"/>
                    <a:pt x="28" y="72"/>
                    <a:pt x="28" y="72"/>
                  </a:cubicBezTo>
                  <a:cubicBezTo>
                    <a:pt x="28" y="63"/>
                    <a:pt x="35" y="56"/>
                    <a:pt x="44" y="56"/>
                  </a:cubicBezTo>
                  <a:cubicBezTo>
                    <a:pt x="53" y="56"/>
                    <a:pt x="60" y="63"/>
                    <a:pt x="60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8" y="63"/>
                    <a:pt x="63" y="55"/>
                    <a:pt x="56" y="51"/>
                  </a:cubicBezTo>
                  <a:cubicBezTo>
                    <a:pt x="61" y="47"/>
                    <a:pt x="64" y="42"/>
                    <a:pt x="64" y="36"/>
                  </a:cubicBezTo>
                  <a:cubicBezTo>
                    <a:pt x="64" y="25"/>
                    <a:pt x="55" y="16"/>
                    <a:pt x="44" y="16"/>
                  </a:cubicBezTo>
                  <a:cubicBezTo>
                    <a:pt x="33" y="16"/>
                    <a:pt x="24" y="25"/>
                    <a:pt x="24" y="36"/>
                  </a:cubicBezTo>
                  <a:cubicBezTo>
                    <a:pt x="24" y="42"/>
                    <a:pt x="27" y="47"/>
                    <a:pt x="31" y="51"/>
                  </a:cubicBezTo>
                  <a:cubicBezTo>
                    <a:pt x="24" y="55"/>
                    <a:pt x="20" y="63"/>
                    <a:pt x="20" y="72"/>
                  </a:cubicBezTo>
                  <a:close/>
                  <a:moveTo>
                    <a:pt x="44" y="24"/>
                  </a:moveTo>
                  <a:cubicBezTo>
                    <a:pt x="50" y="24"/>
                    <a:pt x="56" y="29"/>
                    <a:pt x="56" y="36"/>
                  </a:cubicBezTo>
                  <a:cubicBezTo>
                    <a:pt x="56" y="42"/>
                    <a:pt x="50" y="48"/>
                    <a:pt x="44" y="48"/>
                  </a:cubicBezTo>
                  <a:cubicBezTo>
                    <a:pt x="37" y="48"/>
                    <a:pt x="32" y="42"/>
                    <a:pt x="32" y="36"/>
                  </a:cubicBezTo>
                  <a:cubicBezTo>
                    <a:pt x="32" y="29"/>
                    <a:pt x="37" y="24"/>
                    <a:pt x="4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14206" y="5477255"/>
            <a:ext cx="1208951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Contacts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716363" y="3381997"/>
            <a:ext cx="457005" cy="457005"/>
            <a:chOff x="5474685" y="1406711"/>
            <a:chExt cx="820389" cy="822960"/>
          </a:xfrm>
        </p:grpSpPr>
        <p:sp>
          <p:nvSpPr>
            <p:cNvPr id="64" name="Oval 63"/>
            <p:cNvSpPr/>
            <p:nvPr/>
          </p:nvSpPr>
          <p:spPr bwMode="auto">
            <a:xfrm>
              <a:off x="5474685" y="1406711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Graphic 64" descr="Flip Calendar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0309" y="1519840"/>
              <a:ext cx="595158" cy="595158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598597" y="3330015"/>
            <a:ext cx="1226237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Calendar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405015" y="4392601"/>
            <a:ext cx="457005" cy="457005"/>
            <a:chOff x="4795139" y="3188817"/>
            <a:chExt cx="820389" cy="822960"/>
          </a:xfrm>
        </p:grpSpPr>
        <p:sp>
          <p:nvSpPr>
            <p:cNvPr id="55" name="Oval 54"/>
            <p:cNvSpPr/>
            <p:nvPr/>
          </p:nvSpPr>
          <p:spPr bwMode="auto">
            <a:xfrm>
              <a:off x="4795139" y="3188817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Freeform 114"/>
            <p:cNvSpPr>
              <a:spLocks noChangeAspect="1" noEditPoints="1"/>
            </p:cNvSpPr>
            <p:nvPr/>
          </p:nvSpPr>
          <p:spPr bwMode="auto">
            <a:xfrm>
              <a:off x="5037124" y="3403930"/>
              <a:ext cx="336418" cy="392734"/>
            </a:xfrm>
            <a:custGeom>
              <a:avLst/>
              <a:gdLst>
                <a:gd name="T0" fmla="*/ 76 w 96"/>
                <a:gd name="T1" fmla="*/ 112 h 112"/>
                <a:gd name="T2" fmla="*/ 20 w 96"/>
                <a:gd name="T3" fmla="*/ 112 h 112"/>
                <a:gd name="T4" fmla="*/ 0 w 96"/>
                <a:gd name="T5" fmla="*/ 92 h 112"/>
                <a:gd name="T6" fmla="*/ 0 w 96"/>
                <a:gd name="T7" fmla="*/ 0 h 112"/>
                <a:gd name="T8" fmla="*/ 88 w 96"/>
                <a:gd name="T9" fmla="*/ 0 h 112"/>
                <a:gd name="T10" fmla="*/ 88 w 96"/>
                <a:gd name="T11" fmla="*/ 88 h 112"/>
                <a:gd name="T12" fmla="*/ 80 w 96"/>
                <a:gd name="T13" fmla="*/ 88 h 112"/>
                <a:gd name="T14" fmla="*/ 80 w 96"/>
                <a:gd name="T15" fmla="*/ 8 h 112"/>
                <a:gd name="T16" fmla="*/ 8 w 96"/>
                <a:gd name="T17" fmla="*/ 8 h 112"/>
                <a:gd name="T18" fmla="*/ 8 w 96"/>
                <a:gd name="T19" fmla="*/ 92 h 112"/>
                <a:gd name="T20" fmla="*/ 20 w 96"/>
                <a:gd name="T21" fmla="*/ 104 h 112"/>
                <a:gd name="T22" fmla="*/ 32 w 96"/>
                <a:gd name="T23" fmla="*/ 92 h 112"/>
                <a:gd name="T24" fmla="*/ 32 w 96"/>
                <a:gd name="T25" fmla="*/ 88 h 112"/>
                <a:gd name="T26" fmla="*/ 96 w 96"/>
                <a:gd name="T27" fmla="*/ 88 h 112"/>
                <a:gd name="T28" fmla="*/ 96 w 96"/>
                <a:gd name="T29" fmla="*/ 92 h 112"/>
                <a:gd name="T30" fmla="*/ 76 w 96"/>
                <a:gd name="T31" fmla="*/ 112 h 112"/>
                <a:gd name="T32" fmla="*/ 36 w 96"/>
                <a:gd name="T33" fmla="*/ 104 h 112"/>
                <a:gd name="T34" fmla="*/ 76 w 96"/>
                <a:gd name="T35" fmla="*/ 104 h 112"/>
                <a:gd name="T36" fmla="*/ 87 w 96"/>
                <a:gd name="T37" fmla="*/ 96 h 112"/>
                <a:gd name="T38" fmla="*/ 39 w 96"/>
                <a:gd name="T39" fmla="*/ 96 h 112"/>
                <a:gd name="T40" fmla="*/ 36 w 96"/>
                <a:gd name="T41" fmla="*/ 104 h 112"/>
                <a:gd name="T42" fmla="*/ 24 w 96"/>
                <a:gd name="T43" fmla="*/ 72 h 112"/>
                <a:gd name="T44" fmla="*/ 16 w 96"/>
                <a:gd name="T45" fmla="*/ 72 h 112"/>
                <a:gd name="T46" fmla="*/ 16 w 96"/>
                <a:gd name="T47" fmla="*/ 80 h 112"/>
                <a:gd name="T48" fmla="*/ 24 w 96"/>
                <a:gd name="T49" fmla="*/ 80 h 112"/>
                <a:gd name="T50" fmla="*/ 24 w 96"/>
                <a:gd name="T51" fmla="*/ 72 h 112"/>
                <a:gd name="T52" fmla="*/ 72 w 96"/>
                <a:gd name="T53" fmla="*/ 72 h 112"/>
                <a:gd name="T54" fmla="*/ 32 w 96"/>
                <a:gd name="T55" fmla="*/ 72 h 112"/>
                <a:gd name="T56" fmla="*/ 32 w 96"/>
                <a:gd name="T57" fmla="*/ 80 h 112"/>
                <a:gd name="T58" fmla="*/ 72 w 96"/>
                <a:gd name="T59" fmla="*/ 80 h 112"/>
                <a:gd name="T60" fmla="*/ 72 w 96"/>
                <a:gd name="T61" fmla="*/ 72 h 112"/>
                <a:gd name="T62" fmla="*/ 24 w 96"/>
                <a:gd name="T63" fmla="*/ 48 h 112"/>
                <a:gd name="T64" fmla="*/ 16 w 96"/>
                <a:gd name="T65" fmla="*/ 48 h 112"/>
                <a:gd name="T66" fmla="*/ 16 w 96"/>
                <a:gd name="T67" fmla="*/ 56 h 112"/>
                <a:gd name="T68" fmla="*/ 24 w 96"/>
                <a:gd name="T69" fmla="*/ 56 h 112"/>
                <a:gd name="T70" fmla="*/ 24 w 96"/>
                <a:gd name="T71" fmla="*/ 48 h 112"/>
                <a:gd name="T72" fmla="*/ 72 w 96"/>
                <a:gd name="T73" fmla="*/ 48 h 112"/>
                <a:gd name="T74" fmla="*/ 32 w 96"/>
                <a:gd name="T75" fmla="*/ 48 h 112"/>
                <a:gd name="T76" fmla="*/ 32 w 96"/>
                <a:gd name="T77" fmla="*/ 56 h 112"/>
                <a:gd name="T78" fmla="*/ 72 w 96"/>
                <a:gd name="T79" fmla="*/ 56 h 112"/>
                <a:gd name="T80" fmla="*/ 72 w 96"/>
                <a:gd name="T81" fmla="*/ 48 h 112"/>
                <a:gd name="T82" fmla="*/ 24 w 96"/>
                <a:gd name="T83" fmla="*/ 24 h 112"/>
                <a:gd name="T84" fmla="*/ 16 w 96"/>
                <a:gd name="T85" fmla="*/ 24 h 112"/>
                <a:gd name="T86" fmla="*/ 16 w 96"/>
                <a:gd name="T87" fmla="*/ 32 h 112"/>
                <a:gd name="T88" fmla="*/ 24 w 96"/>
                <a:gd name="T89" fmla="*/ 32 h 112"/>
                <a:gd name="T90" fmla="*/ 24 w 96"/>
                <a:gd name="T91" fmla="*/ 24 h 112"/>
                <a:gd name="T92" fmla="*/ 72 w 96"/>
                <a:gd name="T93" fmla="*/ 24 h 112"/>
                <a:gd name="T94" fmla="*/ 32 w 96"/>
                <a:gd name="T95" fmla="*/ 24 h 112"/>
                <a:gd name="T96" fmla="*/ 32 w 96"/>
                <a:gd name="T97" fmla="*/ 32 h 112"/>
                <a:gd name="T98" fmla="*/ 72 w 96"/>
                <a:gd name="T99" fmla="*/ 32 h 112"/>
                <a:gd name="T100" fmla="*/ 72 w 96"/>
                <a:gd name="T101" fmla="*/ 2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12">
                  <a:moveTo>
                    <a:pt x="76" y="112"/>
                  </a:moveTo>
                  <a:cubicBezTo>
                    <a:pt x="20" y="112"/>
                    <a:pt x="20" y="112"/>
                    <a:pt x="20" y="112"/>
                  </a:cubicBezTo>
                  <a:cubicBezTo>
                    <a:pt x="9" y="112"/>
                    <a:pt x="0" y="103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9"/>
                    <a:pt x="13" y="104"/>
                    <a:pt x="20" y="104"/>
                  </a:cubicBezTo>
                  <a:cubicBezTo>
                    <a:pt x="26" y="104"/>
                    <a:pt x="32" y="99"/>
                    <a:pt x="32" y="9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103"/>
                    <a:pt x="87" y="112"/>
                    <a:pt x="76" y="112"/>
                  </a:cubicBezTo>
                  <a:close/>
                  <a:moveTo>
                    <a:pt x="36" y="104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81" y="104"/>
                    <a:pt x="85" y="101"/>
                    <a:pt x="87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9"/>
                    <a:pt x="37" y="102"/>
                    <a:pt x="36" y="104"/>
                  </a:cubicBezTo>
                  <a:close/>
                  <a:moveTo>
                    <a:pt x="24" y="72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24" y="80"/>
                    <a:pt x="24" y="80"/>
                    <a:pt x="24" y="80"/>
                  </a:cubicBezTo>
                  <a:lnTo>
                    <a:pt x="24" y="72"/>
                  </a:lnTo>
                  <a:close/>
                  <a:moveTo>
                    <a:pt x="72" y="72"/>
                  </a:moveTo>
                  <a:cubicBezTo>
                    <a:pt x="32" y="72"/>
                    <a:pt x="32" y="72"/>
                    <a:pt x="32" y="72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72" y="80"/>
                    <a:pt x="72" y="80"/>
                    <a:pt x="72" y="80"/>
                  </a:cubicBezTo>
                  <a:lnTo>
                    <a:pt x="72" y="72"/>
                  </a:lnTo>
                  <a:close/>
                  <a:moveTo>
                    <a:pt x="24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4" y="56"/>
                    <a:pt x="24" y="56"/>
                    <a:pt x="24" y="56"/>
                  </a:cubicBezTo>
                  <a:lnTo>
                    <a:pt x="24" y="48"/>
                  </a:lnTo>
                  <a:close/>
                  <a:moveTo>
                    <a:pt x="72" y="48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72" y="56"/>
                    <a:pt x="72" y="56"/>
                    <a:pt x="72" y="56"/>
                  </a:cubicBezTo>
                  <a:lnTo>
                    <a:pt x="72" y="48"/>
                  </a:lnTo>
                  <a:close/>
                  <a:moveTo>
                    <a:pt x="24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24" y="24"/>
                  </a:lnTo>
                  <a:close/>
                  <a:moveTo>
                    <a:pt x="72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10838" y="4360755"/>
            <a:ext cx="861275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Tasks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649322" y="5317192"/>
            <a:ext cx="457005" cy="457005"/>
            <a:chOff x="8955124" y="5214407"/>
            <a:chExt cx="820389" cy="822960"/>
          </a:xfrm>
        </p:grpSpPr>
        <p:grpSp>
          <p:nvGrpSpPr>
            <p:cNvPr id="73" name="Group 72"/>
            <p:cNvGrpSpPr/>
            <p:nvPr/>
          </p:nvGrpSpPr>
          <p:grpSpPr>
            <a:xfrm>
              <a:off x="8955124" y="5214407"/>
              <a:ext cx="820389" cy="822960"/>
              <a:chOff x="1573571" y="4134409"/>
              <a:chExt cx="820389" cy="82296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1573571" y="4134409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Freeform 107"/>
              <p:cNvSpPr>
                <a:spLocks noEditPoints="1"/>
              </p:cNvSpPr>
              <p:nvPr/>
            </p:nvSpPr>
            <p:spPr bwMode="auto">
              <a:xfrm>
                <a:off x="1738318" y="4482932"/>
                <a:ext cx="464916" cy="370161"/>
              </a:xfrm>
              <a:custGeom>
                <a:avLst/>
                <a:gdLst>
                  <a:gd name="T0" fmla="*/ 0 w 128"/>
                  <a:gd name="T1" fmla="*/ 56 h 104"/>
                  <a:gd name="T2" fmla="*/ 8 w 128"/>
                  <a:gd name="T3" fmla="*/ 56 h 104"/>
                  <a:gd name="T4" fmla="*/ 24 w 128"/>
                  <a:gd name="T5" fmla="*/ 40 h 104"/>
                  <a:gd name="T6" fmla="*/ 40 w 128"/>
                  <a:gd name="T7" fmla="*/ 56 h 104"/>
                  <a:gd name="T8" fmla="*/ 50 w 128"/>
                  <a:gd name="T9" fmla="*/ 75 h 104"/>
                  <a:gd name="T10" fmla="*/ 32 w 128"/>
                  <a:gd name="T11" fmla="*/ 104 h 104"/>
                  <a:gd name="T12" fmla="*/ 40 w 128"/>
                  <a:gd name="T13" fmla="*/ 104 h 104"/>
                  <a:gd name="T14" fmla="*/ 64 w 128"/>
                  <a:gd name="T15" fmla="*/ 80 h 104"/>
                  <a:gd name="T16" fmla="*/ 88 w 128"/>
                  <a:gd name="T17" fmla="*/ 104 h 104"/>
                  <a:gd name="T18" fmla="*/ 96 w 128"/>
                  <a:gd name="T19" fmla="*/ 104 h 104"/>
                  <a:gd name="T20" fmla="*/ 78 w 128"/>
                  <a:gd name="T21" fmla="*/ 75 h 104"/>
                  <a:gd name="T22" fmla="*/ 88 w 128"/>
                  <a:gd name="T23" fmla="*/ 56 h 104"/>
                  <a:gd name="T24" fmla="*/ 104 w 128"/>
                  <a:gd name="T25" fmla="*/ 40 h 104"/>
                  <a:gd name="T26" fmla="*/ 120 w 128"/>
                  <a:gd name="T27" fmla="*/ 56 h 104"/>
                  <a:gd name="T28" fmla="*/ 128 w 128"/>
                  <a:gd name="T29" fmla="*/ 56 h 104"/>
                  <a:gd name="T30" fmla="*/ 117 w 128"/>
                  <a:gd name="T31" fmla="*/ 36 h 104"/>
                  <a:gd name="T32" fmla="*/ 124 w 128"/>
                  <a:gd name="T33" fmla="*/ 20 h 104"/>
                  <a:gd name="T34" fmla="*/ 104 w 128"/>
                  <a:gd name="T35" fmla="*/ 0 h 104"/>
                  <a:gd name="T36" fmla="*/ 84 w 128"/>
                  <a:gd name="T37" fmla="*/ 20 h 104"/>
                  <a:gd name="T38" fmla="*/ 92 w 128"/>
                  <a:gd name="T39" fmla="*/ 36 h 104"/>
                  <a:gd name="T40" fmla="*/ 84 w 128"/>
                  <a:gd name="T41" fmla="*/ 43 h 104"/>
                  <a:gd name="T42" fmla="*/ 64 w 128"/>
                  <a:gd name="T43" fmla="*/ 32 h 104"/>
                  <a:gd name="T44" fmla="*/ 44 w 128"/>
                  <a:gd name="T45" fmla="*/ 43 h 104"/>
                  <a:gd name="T46" fmla="*/ 37 w 128"/>
                  <a:gd name="T47" fmla="*/ 36 h 104"/>
                  <a:gd name="T48" fmla="*/ 44 w 128"/>
                  <a:gd name="T49" fmla="*/ 20 h 104"/>
                  <a:gd name="T50" fmla="*/ 24 w 128"/>
                  <a:gd name="T51" fmla="*/ 0 h 104"/>
                  <a:gd name="T52" fmla="*/ 4 w 128"/>
                  <a:gd name="T53" fmla="*/ 20 h 104"/>
                  <a:gd name="T54" fmla="*/ 12 w 128"/>
                  <a:gd name="T55" fmla="*/ 36 h 104"/>
                  <a:gd name="T56" fmla="*/ 0 w 128"/>
                  <a:gd name="T57" fmla="*/ 56 h 104"/>
                  <a:gd name="T58" fmla="*/ 104 w 128"/>
                  <a:gd name="T59" fmla="*/ 8 h 104"/>
                  <a:gd name="T60" fmla="*/ 116 w 128"/>
                  <a:gd name="T61" fmla="*/ 20 h 104"/>
                  <a:gd name="T62" fmla="*/ 104 w 128"/>
                  <a:gd name="T63" fmla="*/ 32 h 104"/>
                  <a:gd name="T64" fmla="*/ 92 w 128"/>
                  <a:gd name="T65" fmla="*/ 20 h 104"/>
                  <a:gd name="T66" fmla="*/ 104 w 128"/>
                  <a:gd name="T67" fmla="*/ 8 h 104"/>
                  <a:gd name="T68" fmla="*/ 64 w 128"/>
                  <a:gd name="T69" fmla="*/ 40 h 104"/>
                  <a:gd name="T70" fmla="*/ 80 w 128"/>
                  <a:gd name="T71" fmla="*/ 56 h 104"/>
                  <a:gd name="T72" fmla="*/ 64 w 128"/>
                  <a:gd name="T73" fmla="*/ 72 h 104"/>
                  <a:gd name="T74" fmla="*/ 48 w 128"/>
                  <a:gd name="T75" fmla="*/ 56 h 104"/>
                  <a:gd name="T76" fmla="*/ 64 w 128"/>
                  <a:gd name="T77" fmla="*/ 40 h 104"/>
                  <a:gd name="T78" fmla="*/ 24 w 128"/>
                  <a:gd name="T79" fmla="*/ 8 h 104"/>
                  <a:gd name="T80" fmla="*/ 36 w 128"/>
                  <a:gd name="T81" fmla="*/ 20 h 104"/>
                  <a:gd name="T82" fmla="*/ 24 w 128"/>
                  <a:gd name="T83" fmla="*/ 32 h 104"/>
                  <a:gd name="T84" fmla="*/ 12 w 128"/>
                  <a:gd name="T85" fmla="*/ 20 h 104"/>
                  <a:gd name="T86" fmla="*/ 24 w 128"/>
                  <a:gd name="T87" fmla="*/ 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" h="104">
                    <a:moveTo>
                      <a:pt x="0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47"/>
                      <a:pt x="15" y="40"/>
                      <a:pt x="24" y="40"/>
                    </a:cubicBezTo>
                    <a:cubicBezTo>
                      <a:pt x="33" y="40"/>
                      <a:pt x="40" y="47"/>
                      <a:pt x="40" y="56"/>
                    </a:cubicBezTo>
                    <a:cubicBezTo>
                      <a:pt x="40" y="64"/>
                      <a:pt x="44" y="71"/>
                      <a:pt x="50" y="75"/>
                    </a:cubicBezTo>
                    <a:cubicBezTo>
                      <a:pt x="40" y="81"/>
                      <a:pt x="32" y="91"/>
                      <a:pt x="32" y="10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91"/>
                      <a:pt x="51" y="80"/>
                      <a:pt x="64" y="80"/>
                    </a:cubicBezTo>
                    <a:cubicBezTo>
                      <a:pt x="77" y="80"/>
                      <a:pt x="88" y="91"/>
                      <a:pt x="88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91"/>
                      <a:pt x="89" y="81"/>
                      <a:pt x="78" y="75"/>
                    </a:cubicBezTo>
                    <a:cubicBezTo>
                      <a:pt x="84" y="71"/>
                      <a:pt x="88" y="64"/>
                      <a:pt x="88" y="56"/>
                    </a:cubicBezTo>
                    <a:cubicBezTo>
                      <a:pt x="88" y="47"/>
                      <a:pt x="95" y="40"/>
                      <a:pt x="104" y="40"/>
                    </a:cubicBezTo>
                    <a:cubicBezTo>
                      <a:pt x="113" y="40"/>
                      <a:pt x="120" y="47"/>
                      <a:pt x="120" y="56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47"/>
                      <a:pt x="124" y="40"/>
                      <a:pt x="117" y="36"/>
                    </a:cubicBezTo>
                    <a:cubicBezTo>
                      <a:pt x="121" y="32"/>
                      <a:pt x="124" y="26"/>
                      <a:pt x="124" y="20"/>
                    </a:cubicBezTo>
                    <a:cubicBezTo>
                      <a:pt x="124" y="9"/>
                      <a:pt x="115" y="0"/>
                      <a:pt x="104" y="0"/>
                    </a:cubicBezTo>
                    <a:cubicBezTo>
                      <a:pt x="93" y="0"/>
                      <a:pt x="84" y="9"/>
                      <a:pt x="84" y="20"/>
                    </a:cubicBezTo>
                    <a:cubicBezTo>
                      <a:pt x="84" y="26"/>
                      <a:pt x="87" y="32"/>
                      <a:pt x="92" y="36"/>
                    </a:cubicBezTo>
                    <a:cubicBezTo>
                      <a:pt x="89" y="37"/>
                      <a:pt x="86" y="40"/>
                      <a:pt x="84" y="43"/>
                    </a:cubicBezTo>
                    <a:cubicBezTo>
                      <a:pt x="80" y="36"/>
                      <a:pt x="73" y="32"/>
                      <a:pt x="64" y="32"/>
                    </a:cubicBezTo>
                    <a:cubicBezTo>
                      <a:pt x="56" y="32"/>
                      <a:pt x="49" y="36"/>
                      <a:pt x="44" y="43"/>
                    </a:cubicBezTo>
                    <a:cubicBezTo>
                      <a:pt x="42" y="40"/>
                      <a:pt x="40" y="37"/>
                      <a:pt x="37" y="36"/>
                    </a:cubicBezTo>
                    <a:cubicBezTo>
                      <a:pt x="41" y="32"/>
                      <a:pt x="44" y="26"/>
                      <a:pt x="44" y="20"/>
                    </a:cubicBezTo>
                    <a:cubicBezTo>
                      <a:pt x="44" y="9"/>
                      <a:pt x="35" y="0"/>
                      <a:pt x="24" y="0"/>
                    </a:cubicBezTo>
                    <a:cubicBezTo>
                      <a:pt x="13" y="0"/>
                      <a:pt x="4" y="9"/>
                      <a:pt x="4" y="20"/>
                    </a:cubicBezTo>
                    <a:cubicBezTo>
                      <a:pt x="4" y="26"/>
                      <a:pt x="7" y="32"/>
                      <a:pt x="12" y="36"/>
                    </a:cubicBezTo>
                    <a:cubicBezTo>
                      <a:pt x="5" y="40"/>
                      <a:pt x="0" y="47"/>
                      <a:pt x="0" y="56"/>
                    </a:cubicBezTo>
                    <a:close/>
                    <a:moveTo>
                      <a:pt x="104" y="8"/>
                    </a:moveTo>
                    <a:cubicBezTo>
                      <a:pt x="111" y="8"/>
                      <a:pt x="116" y="13"/>
                      <a:pt x="116" y="20"/>
                    </a:cubicBezTo>
                    <a:cubicBezTo>
                      <a:pt x="116" y="27"/>
                      <a:pt x="111" y="32"/>
                      <a:pt x="104" y="32"/>
                    </a:cubicBezTo>
                    <a:cubicBezTo>
                      <a:pt x="98" y="32"/>
                      <a:pt x="92" y="27"/>
                      <a:pt x="92" y="20"/>
                    </a:cubicBezTo>
                    <a:cubicBezTo>
                      <a:pt x="92" y="13"/>
                      <a:pt x="98" y="8"/>
                      <a:pt x="104" y="8"/>
                    </a:cubicBezTo>
                    <a:close/>
                    <a:moveTo>
                      <a:pt x="64" y="40"/>
                    </a:moveTo>
                    <a:cubicBezTo>
                      <a:pt x="73" y="40"/>
                      <a:pt x="80" y="47"/>
                      <a:pt x="80" y="56"/>
                    </a:cubicBezTo>
                    <a:cubicBezTo>
                      <a:pt x="80" y="65"/>
                      <a:pt x="73" y="72"/>
                      <a:pt x="64" y="72"/>
                    </a:cubicBezTo>
                    <a:cubicBezTo>
                      <a:pt x="55" y="72"/>
                      <a:pt x="48" y="65"/>
                      <a:pt x="48" y="56"/>
                    </a:cubicBezTo>
                    <a:cubicBezTo>
                      <a:pt x="48" y="47"/>
                      <a:pt x="55" y="40"/>
                      <a:pt x="64" y="40"/>
                    </a:cubicBezTo>
                    <a:close/>
                    <a:moveTo>
                      <a:pt x="24" y="8"/>
                    </a:moveTo>
                    <a:cubicBezTo>
                      <a:pt x="31" y="8"/>
                      <a:pt x="36" y="13"/>
                      <a:pt x="36" y="20"/>
                    </a:cubicBezTo>
                    <a:cubicBezTo>
                      <a:pt x="36" y="27"/>
                      <a:pt x="31" y="32"/>
                      <a:pt x="24" y="32"/>
                    </a:cubicBezTo>
                    <a:cubicBezTo>
                      <a:pt x="18" y="32"/>
                      <a:pt x="12" y="27"/>
                      <a:pt x="12" y="20"/>
                    </a:cubicBezTo>
                    <a:cubicBezTo>
                      <a:pt x="12" y="13"/>
                      <a:pt x="18" y="8"/>
                      <a:pt x="2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4" name="Freeform 126"/>
            <p:cNvSpPr>
              <a:spLocks noChangeAspect="1" noEditPoints="1"/>
            </p:cNvSpPr>
            <p:nvPr/>
          </p:nvSpPr>
          <p:spPr bwMode="auto">
            <a:xfrm>
              <a:off x="9282556" y="5354119"/>
              <a:ext cx="262307" cy="230170"/>
            </a:xfrm>
            <a:custGeom>
              <a:avLst/>
              <a:gdLst>
                <a:gd name="T0" fmla="*/ 0 w 302"/>
                <a:gd name="T1" fmla="*/ 190 h 265"/>
                <a:gd name="T2" fmla="*/ 37 w 302"/>
                <a:gd name="T3" fmla="*/ 190 h 265"/>
                <a:gd name="T4" fmla="*/ 37 w 302"/>
                <a:gd name="T5" fmla="*/ 265 h 265"/>
                <a:gd name="T6" fmla="*/ 113 w 302"/>
                <a:gd name="T7" fmla="*/ 190 h 265"/>
                <a:gd name="T8" fmla="*/ 302 w 302"/>
                <a:gd name="T9" fmla="*/ 190 h 265"/>
                <a:gd name="T10" fmla="*/ 302 w 302"/>
                <a:gd name="T11" fmla="*/ 0 h 265"/>
                <a:gd name="T12" fmla="*/ 0 w 302"/>
                <a:gd name="T13" fmla="*/ 0 h 265"/>
                <a:gd name="T14" fmla="*/ 0 w 302"/>
                <a:gd name="T15" fmla="*/ 190 h 265"/>
                <a:gd name="T16" fmla="*/ 19 w 302"/>
                <a:gd name="T17" fmla="*/ 19 h 265"/>
                <a:gd name="T18" fmla="*/ 283 w 302"/>
                <a:gd name="T19" fmla="*/ 19 h 265"/>
                <a:gd name="T20" fmla="*/ 283 w 302"/>
                <a:gd name="T21" fmla="*/ 171 h 265"/>
                <a:gd name="T22" fmla="*/ 113 w 302"/>
                <a:gd name="T23" fmla="*/ 171 h 265"/>
                <a:gd name="T24" fmla="*/ 104 w 302"/>
                <a:gd name="T25" fmla="*/ 171 h 265"/>
                <a:gd name="T26" fmla="*/ 99 w 302"/>
                <a:gd name="T27" fmla="*/ 175 h 265"/>
                <a:gd name="T28" fmla="*/ 56 w 302"/>
                <a:gd name="T29" fmla="*/ 218 h 265"/>
                <a:gd name="T30" fmla="*/ 56 w 302"/>
                <a:gd name="T31" fmla="*/ 190 h 265"/>
                <a:gd name="T32" fmla="*/ 56 w 302"/>
                <a:gd name="T33" fmla="*/ 171 h 265"/>
                <a:gd name="T34" fmla="*/ 37 w 302"/>
                <a:gd name="T35" fmla="*/ 171 h 265"/>
                <a:gd name="T36" fmla="*/ 19 w 302"/>
                <a:gd name="T37" fmla="*/ 171 h 265"/>
                <a:gd name="T38" fmla="*/ 19 w 302"/>
                <a:gd name="T39" fmla="*/ 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265">
                  <a:moveTo>
                    <a:pt x="0" y="190"/>
                  </a:moveTo>
                  <a:lnTo>
                    <a:pt x="37" y="190"/>
                  </a:lnTo>
                  <a:lnTo>
                    <a:pt x="37" y="265"/>
                  </a:lnTo>
                  <a:lnTo>
                    <a:pt x="113" y="190"/>
                  </a:lnTo>
                  <a:lnTo>
                    <a:pt x="302" y="190"/>
                  </a:lnTo>
                  <a:lnTo>
                    <a:pt x="302" y="0"/>
                  </a:lnTo>
                  <a:lnTo>
                    <a:pt x="0" y="0"/>
                  </a:lnTo>
                  <a:lnTo>
                    <a:pt x="0" y="190"/>
                  </a:lnTo>
                  <a:close/>
                  <a:moveTo>
                    <a:pt x="19" y="19"/>
                  </a:moveTo>
                  <a:lnTo>
                    <a:pt x="283" y="19"/>
                  </a:lnTo>
                  <a:lnTo>
                    <a:pt x="283" y="171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99" y="175"/>
                  </a:lnTo>
                  <a:lnTo>
                    <a:pt x="56" y="218"/>
                  </a:lnTo>
                  <a:lnTo>
                    <a:pt x="56" y="190"/>
                  </a:lnTo>
                  <a:lnTo>
                    <a:pt x="56" y="171"/>
                  </a:lnTo>
                  <a:lnTo>
                    <a:pt x="37" y="171"/>
                  </a:lnTo>
                  <a:lnTo>
                    <a:pt x="19" y="171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 b="1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090705" y="5278728"/>
            <a:ext cx="1260810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Meetings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ACF692-9A9E-41D0-8E28-A21A4E15D714}"/>
              </a:ext>
            </a:extLst>
          </p:cNvPr>
          <p:cNvGrpSpPr/>
          <p:nvPr/>
        </p:nvGrpSpPr>
        <p:grpSpPr>
          <a:xfrm>
            <a:off x="4530144" y="3596981"/>
            <a:ext cx="457005" cy="457005"/>
            <a:chOff x="4750202" y="3174487"/>
            <a:chExt cx="820389" cy="8229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52849C-5F1B-4143-95E5-ECB66521033A}"/>
                </a:ext>
              </a:extLst>
            </p:cNvPr>
            <p:cNvSpPr/>
            <p:nvPr/>
          </p:nvSpPr>
          <p:spPr bwMode="auto">
            <a:xfrm>
              <a:off x="4750202" y="3174487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Freeform 124">
              <a:extLst>
                <a:ext uri="{FF2B5EF4-FFF2-40B4-BE49-F238E27FC236}">
                  <a16:creationId xmlns:a16="http://schemas.microsoft.com/office/drawing/2014/main" id="{3B373577-F562-464A-B93C-2F560E6DC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544" y="3393709"/>
              <a:ext cx="393704" cy="386074"/>
            </a:xfrm>
            <a:custGeom>
              <a:avLst/>
              <a:gdLst>
                <a:gd name="T0" fmla="*/ 36 w 100"/>
                <a:gd name="T1" fmla="*/ 36 h 108"/>
                <a:gd name="T2" fmla="*/ 16 w 100"/>
                <a:gd name="T3" fmla="*/ 36 h 108"/>
                <a:gd name="T4" fmla="*/ 16 w 100"/>
                <a:gd name="T5" fmla="*/ 28 h 108"/>
                <a:gd name="T6" fmla="*/ 36 w 100"/>
                <a:gd name="T7" fmla="*/ 28 h 108"/>
                <a:gd name="T8" fmla="*/ 36 w 100"/>
                <a:gd name="T9" fmla="*/ 36 h 108"/>
                <a:gd name="T10" fmla="*/ 16 w 100"/>
                <a:gd name="T11" fmla="*/ 60 h 108"/>
                <a:gd name="T12" fmla="*/ 52 w 100"/>
                <a:gd name="T13" fmla="*/ 60 h 108"/>
                <a:gd name="T14" fmla="*/ 52 w 100"/>
                <a:gd name="T15" fmla="*/ 52 h 108"/>
                <a:gd name="T16" fmla="*/ 16 w 100"/>
                <a:gd name="T17" fmla="*/ 52 h 108"/>
                <a:gd name="T18" fmla="*/ 16 w 100"/>
                <a:gd name="T19" fmla="*/ 60 h 108"/>
                <a:gd name="T20" fmla="*/ 16 w 100"/>
                <a:gd name="T21" fmla="*/ 84 h 108"/>
                <a:gd name="T22" fmla="*/ 40 w 100"/>
                <a:gd name="T23" fmla="*/ 84 h 108"/>
                <a:gd name="T24" fmla="*/ 40 w 100"/>
                <a:gd name="T25" fmla="*/ 76 h 108"/>
                <a:gd name="T26" fmla="*/ 16 w 100"/>
                <a:gd name="T27" fmla="*/ 76 h 108"/>
                <a:gd name="T28" fmla="*/ 16 w 100"/>
                <a:gd name="T29" fmla="*/ 84 h 108"/>
                <a:gd name="T30" fmla="*/ 99 w 100"/>
                <a:gd name="T31" fmla="*/ 33 h 108"/>
                <a:gd name="T32" fmla="*/ 93 w 100"/>
                <a:gd name="T33" fmla="*/ 33 h 108"/>
                <a:gd name="T34" fmla="*/ 92 w 100"/>
                <a:gd name="T35" fmla="*/ 34 h 108"/>
                <a:gd name="T36" fmla="*/ 97 w 100"/>
                <a:gd name="T37" fmla="*/ 40 h 108"/>
                <a:gd name="T38" fmla="*/ 99 w 100"/>
                <a:gd name="T39" fmla="*/ 39 h 108"/>
                <a:gd name="T40" fmla="*/ 99 w 100"/>
                <a:gd name="T41" fmla="*/ 33 h 108"/>
                <a:gd name="T42" fmla="*/ 80 w 100"/>
                <a:gd name="T43" fmla="*/ 28 h 108"/>
                <a:gd name="T44" fmla="*/ 80 w 100"/>
                <a:gd name="T45" fmla="*/ 46 h 108"/>
                <a:gd name="T46" fmla="*/ 86 w 100"/>
                <a:gd name="T47" fmla="*/ 40 h 108"/>
                <a:gd name="T48" fmla="*/ 92 w 100"/>
                <a:gd name="T49" fmla="*/ 46 h 108"/>
                <a:gd name="T50" fmla="*/ 80 w 100"/>
                <a:gd name="T51" fmla="*/ 58 h 108"/>
                <a:gd name="T52" fmla="*/ 80 w 100"/>
                <a:gd name="T53" fmla="*/ 108 h 108"/>
                <a:gd name="T54" fmla="*/ 0 w 100"/>
                <a:gd name="T55" fmla="*/ 108 h 108"/>
                <a:gd name="T56" fmla="*/ 0 w 100"/>
                <a:gd name="T57" fmla="*/ 0 h 108"/>
                <a:gd name="T58" fmla="*/ 52 w 100"/>
                <a:gd name="T59" fmla="*/ 0 h 108"/>
                <a:gd name="T60" fmla="*/ 80 w 100"/>
                <a:gd name="T61" fmla="*/ 28 h 108"/>
                <a:gd name="T62" fmla="*/ 52 w 100"/>
                <a:gd name="T63" fmla="*/ 28 h 108"/>
                <a:gd name="T64" fmla="*/ 68 w 100"/>
                <a:gd name="T65" fmla="*/ 28 h 108"/>
                <a:gd name="T66" fmla="*/ 52 w 100"/>
                <a:gd name="T67" fmla="*/ 11 h 108"/>
                <a:gd name="T68" fmla="*/ 52 w 100"/>
                <a:gd name="T69" fmla="*/ 28 h 108"/>
                <a:gd name="T70" fmla="*/ 72 w 100"/>
                <a:gd name="T71" fmla="*/ 36 h 108"/>
                <a:gd name="T72" fmla="*/ 44 w 100"/>
                <a:gd name="T73" fmla="*/ 36 h 108"/>
                <a:gd name="T74" fmla="*/ 44 w 100"/>
                <a:gd name="T75" fmla="*/ 8 h 108"/>
                <a:gd name="T76" fmla="*/ 8 w 100"/>
                <a:gd name="T77" fmla="*/ 8 h 108"/>
                <a:gd name="T78" fmla="*/ 8 w 100"/>
                <a:gd name="T79" fmla="*/ 100 h 108"/>
                <a:gd name="T80" fmla="*/ 72 w 100"/>
                <a:gd name="T81" fmla="*/ 100 h 108"/>
                <a:gd name="T82" fmla="*/ 72 w 100"/>
                <a:gd name="T83" fmla="*/ 66 h 108"/>
                <a:gd name="T84" fmla="*/ 53 w 100"/>
                <a:gd name="T85" fmla="*/ 84 h 108"/>
                <a:gd name="T86" fmla="*/ 48 w 100"/>
                <a:gd name="T87" fmla="*/ 84 h 108"/>
                <a:gd name="T88" fmla="*/ 48 w 100"/>
                <a:gd name="T89" fmla="*/ 78 h 108"/>
                <a:gd name="T90" fmla="*/ 72 w 100"/>
                <a:gd name="T91" fmla="*/ 54 h 108"/>
                <a:gd name="T92" fmla="*/ 72 w 100"/>
                <a:gd name="T93" fmla="*/ 3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108">
                  <a:moveTo>
                    <a:pt x="3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6"/>
                  </a:lnTo>
                  <a:close/>
                  <a:moveTo>
                    <a:pt x="1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6" y="52"/>
                    <a:pt x="16" y="52"/>
                    <a:pt x="16" y="52"/>
                  </a:cubicBezTo>
                  <a:lnTo>
                    <a:pt x="16" y="60"/>
                  </a:lnTo>
                  <a:close/>
                  <a:moveTo>
                    <a:pt x="16" y="84"/>
                  </a:moveTo>
                  <a:cubicBezTo>
                    <a:pt x="40" y="84"/>
                    <a:pt x="40" y="84"/>
                    <a:pt x="40" y="84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16" y="76"/>
                    <a:pt x="16" y="76"/>
                    <a:pt x="16" y="76"/>
                  </a:cubicBezTo>
                  <a:lnTo>
                    <a:pt x="16" y="84"/>
                  </a:lnTo>
                  <a:close/>
                  <a:moveTo>
                    <a:pt x="99" y="33"/>
                  </a:moveTo>
                  <a:cubicBezTo>
                    <a:pt x="97" y="31"/>
                    <a:pt x="95" y="31"/>
                    <a:pt x="93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7"/>
                    <a:pt x="100" y="35"/>
                    <a:pt x="99" y="33"/>
                  </a:cubicBezTo>
                  <a:close/>
                  <a:moveTo>
                    <a:pt x="80" y="28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80" y="28"/>
                  </a:lnTo>
                  <a:close/>
                  <a:moveTo>
                    <a:pt x="5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28"/>
                  </a:lnTo>
                  <a:close/>
                  <a:moveTo>
                    <a:pt x="7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2" y="54"/>
                    <a:pt x="72" y="54"/>
                    <a:pt x="72" y="54"/>
                  </a:cubicBez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5A7C50-84C6-4AED-97D2-C9C687943DBE}"/>
              </a:ext>
            </a:extLst>
          </p:cNvPr>
          <p:cNvSpPr txBox="1"/>
          <p:nvPr/>
        </p:nvSpPr>
        <p:spPr>
          <a:xfrm>
            <a:off x="4987148" y="3555520"/>
            <a:ext cx="808032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22110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Microsoft Graph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7" y="1189813"/>
            <a:ext cx="6722358" cy="669707"/>
          </a:xfrm>
        </p:spPr>
        <p:txBody>
          <a:bodyPr/>
          <a:lstStyle/>
          <a:p>
            <a:r>
              <a:rPr lang="en-US" sz="352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</a:t>
            </a:r>
            <a:r>
              <a:rPr lang="en-US" sz="3528">
                <a:solidFill>
                  <a:schemeClr val="accent1"/>
                </a:solidFill>
              </a:rPr>
              <a:t>insights</a:t>
            </a:r>
            <a:r>
              <a:rPr lang="en-US" sz="352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based on activities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36734" y="487"/>
            <a:ext cx="5355267" cy="6857027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268927" tIns="146243" rIns="182802" bIns="146243" rtlCol="0">
            <a:noAutofit/>
          </a:bodyPr>
          <a:lstStyle/>
          <a:p>
            <a:pPr defTabSz="931869">
              <a:defRPr/>
            </a:pPr>
            <a:endParaRPr lang="en-US" sz="156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/me/insights/trending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"presentation.pptx",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"forecast.xlsx", …}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/me/drive/recent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"guidelines.pptx",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{"name": "budget.xlsx", …}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GET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people/?$search="topic: planning"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"value" : [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"Dan",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{"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displayName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"Sean", …},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defTabSz="931869">
              <a:defRPr/>
            </a:pPr>
            <a:endParaRPr lang="en-US" sz="1372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568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POST: </a:t>
            </a:r>
            <a:r>
              <a:rPr lang="en-US" sz="1568" b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/me/</a:t>
            </a:r>
            <a:r>
              <a:rPr lang="en-US" sz="1568" b="1" err="1">
                <a:solidFill>
                  <a:srgbClr val="0078D7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findMeetingTimes</a:t>
            </a:r>
            <a:endParaRPr lang="en-US" sz="1568" b="1">
              <a:solidFill>
                <a:srgbClr val="0078D7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{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"attendees": [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{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  "type": "required", 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  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emailAddress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{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    "address": "ana@contoso.com"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  }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],  </a:t>
            </a:r>
          </a:p>
          <a:p>
            <a:pPr defTabSz="931869">
              <a:defRPr/>
            </a:pP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"</a:t>
            </a:r>
            <a:r>
              <a:rPr lang="en-US" sz="1372" err="1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meetingDuration</a:t>
            </a:r>
            <a:r>
              <a:rPr lang="en-US" sz="1372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": "2h"</a:t>
            </a:r>
          </a:p>
          <a:p>
            <a:pPr defTabSz="931869">
              <a:defRPr/>
            </a:pPr>
            <a:r>
              <a:rPr lang="en-US" sz="1176">
                <a:solidFill>
                  <a:srgbClr val="353535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}</a:t>
            </a: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1869">
              <a:defRPr/>
            </a:pPr>
            <a:endParaRPr lang="en-US" sz="1078">
              <a:solidFill>
                <a:srgbClr val="353535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9064" y="2633473"/>
            <a:ext cx="1469819" cy="778329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Trending</a:t>
            </a:r>
            <a:br>
              <a:rPr lang="en-US" sz="1765">
                <a:solidFill>
                  <a:srgbClr val="505050"/>
                </a:solidFill>
                <a:latin typeface="Segoe UI Semilight"/>
              </a:rPr>
            </a:br>
            <a:r>
              <a:rPr lang="en-US" sz="1765">
                <a:solidFill>
                  <a:srgbClr val="505050"/>
                </a:solidFill>
                <a:latin typeface="Segoe UI Semilight"/>
              </a:rPr>
              <a:t>Documents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20884" y="4788270"/>
            <a:ext cx="1682872" cy="778329"/>
          </a:xfrm>
          <a:prstGeom prst="rect">
            <a:avLst/>
          </a:prstGeom>
          <a:noFill/>
        </p:spPr>
        <p:txBody>
          <a:bodyPr wrap="squar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People I’m working with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7929" y="3833054"/>
            <a:ext cx="1598759" cy="1022727"/>
          </a:xfrm>
          <a:prstGeom prst="rect">
            <a:avLst/>
          </a:prstGeom>
          <a:noFill/>
        </p:spPr>
        <p:txBody>
          <a:bodyPr wrap="squar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Find me the best time to meet Ana</a:t>
            </a:r>
          </a:p>
        </p:txBody>
      </p: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1943718" y="3132649"/>
            <a:ext cx="927553" cy="8936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 flipV="1">
            <a:off x="3160445" y="4278149"/>
            <a:ext cx="686337" cy="75478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1828912" y="4215779"/>
            <a:ext cx="1067030" cy="11477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7043" y="2131284"/>
            <a:ext cx="1571652" cy="53393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Out of office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 flipV="1">
            <a:off x="3041226" y="2954210"/>
            <a:ext cx="506595" cy="107530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D728B8-AAE8-49C5-AFA7-9FC8BF67028D}"/>
              </a:ext>
            </a:extLst>
          </p:cNvPr>
          <p:cNvCxnSpPr>
            <a:cxnSpLocks/>
          </p:cNvCxnSpPr>
          <p:nvPr/>
        </p:nvCxnSpPr>
        <p:spPr>
          <a:xfrm flipH="1">
            <a:off x="3098730" y="3602083"/>
            <a:ext cx="1521979" cy="49495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BF4C4B0-7BCB-4339-A75C-467FFC707ECA}"/>
              </a:ext>
            </a:extLst>
          </p:cNvPr>
          <p:cNvSpPr txBox="1"/>
          <p:nvPr/>
        </p:nvSpPr>
        <p:spPr>
          <a:xfrm>
            <a:off x="4290384" y="3794670"/>
            <a:ext cx="2363830" cy="778329"/>
          </a:xfrm>
          <a:prstGeom prst="rect">
            <a:avLst/>
          </a:prstGeom>
          <a:noFill/>
        </p:spPr>
        <p:txBody>
          <a:bodyPr wrap="square" lIns="179208" tIns="143366" rIns="179208" bIns="143366" rtlCol="0">
            <a:spAutoFit/>
          </a:bodyPr>
          <a:lstStyle>
            <a:defPPr>
              <a:defRPr lang="en-US"/>
            </a:defPPr>
            <a:lvl1pPr defTabSz="932418">
              <a:lnSpc>
                <a:spcPct val="90000"/>
              </a:lnSpc>
              <a:spcAft>
                <a:spcPts val="600"/>
              </a:spcAft>
              <a:defRPr>
                <a:solidFill>
                  <a:srgbClr val="0171C7"/>
                </a:solidFill>
                <a:latin typeface="Calibri" panose="020F0502020204030204"/>
              </a:defRPr>
            </a:lvl1pPr>
          </a:lstStyle>
          <a:p>
            <a:pPr defTabSz="913874"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Search people </a:t>
            </a:r>
            <a:br>
              <a:rPr lang="en-US" sz="1765">
                <a:solidFill>
                  <a:srgbClr val="505050"/>
                </a:solidFill>
                <a:latin typeface="Segoe UI Semilight"/>
              </a:rPr>
            </a:br>
            <a:r>
              <a:rPr lang="en-US" sz="1765">
                <a:solidFill>
                  <a:srgbClr val="505050"/>
                </a:solidFill>
                <a:latin typeface="Segoe UI Semilight"/>
              </a:rPr>
              <a:t>based on topics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1992764" y="4278148"/>
            <a:ext cx="888863" cy="14722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734408" y="3727809"/>
            <a:ext cx="558670" cy="838962"/>
            <a:chOff x="2789237" y="3802062"/>
            <a:chExt cx="569873" cy="855785"/>
          </a:xfrm>
        </p:grpSpPr>
        <p:grpSp>
          <p:nvGrpSpPr>
            <p:cNvPr id="62" name="Group 61"/>
            <p:cNvGrpSpPr/>
            <p:nvPr/>
          </p:nvGrpSpPr>
          <p:grpSpPr>
            <a:xfrm>
              <a:off x="2862317" y="4005162"/>
              <a:ext cx="466169" cy="466169"/>
              <a:chOff x="916973" y="3607407"/>
              <a:chExt cx="820389" cy="822960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916973" y="3607407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1158610" y="3845419"/>
                <a:ext cx="337113" cy="346936"/>
              </a:xfrm>
              <a:custGeom>
                <a:avLst/>
                <a:gdLst>
                  <a:gd name="T0" fmla="*/ 120 w 120"/>
                  <a:gd name="T1" fmla="*/ 0 h 120"/>
                  <a:gd name="T2" fmla="*/ 0 w 120"/>
                  <a:gd name="T3" fmla="*/ 0 h 120"/>
                  <a:gd name="T4" fmla="*/ 0 w 120"/>
                  <a:gd name="T5" fmla="*/ 120 h 120"/>
                  <a:gd name="T6" fmla="*/ 24 w 120"/>
                  <a:gd name="T7" fmla="*/ 120 h 120"/>
                  <a:gd name="T8" fmla="*/ 24 w 120"/>
                  <a:gd name="T9" fmla="*/ 116 h 120"/>
                  <a:gd name="T10" fmla="*/ 60 w 120"/>
                  <a:gd name="T11" fmla="*/ 80 h 120"/>
                  <a:gd name="T12" fmla="*/ 96 w 120"/>
                  <a:gd name="T13" fmla="*/ 116 h 120"/>
                  <a:gd name="T14" fmla="*/ 96 w 120"/>
                  <a:gd name="T15" fmla="*/ 120 h 120"/>
                  <a:gd name="T16" fmla="*/ 120 w 120"/>
                  <a:gd name="T17" fmla="*/ 120 h 120"/>
                  <a:gd name="T18" fmla="*/ 120 w 120"/>
                  <a:gd name="T19" fmla="*/ 0 h 120"/>
                  <a:gd name="T20" fmla="*/ 36 w 120"/>
                  <a:gd name="T21" fmla="*/ 48 h 120"/>
                  <a:gd name="T22" fmla="*/ 60 w 120"/>
                  <a:gd name="T23" fmla="*/ 24 h 120"/>
                  <a:gd name="T24" fmla="*/ 84 w 120"/>
                  <a:gd name="T25" fmla="*/ 48 h 120"/>
                  <a:gd name="T26" fmla="*/ 60 w 120"/>
                  <a:gd name="T27" fmla="*/ 72 h 120"/>
                  <a:gd name="T28" fmla="*/ 36 w 120"/>
                  <a:gd name="T29" fmla="*/ 48 h 120"/>
                  <a:gd name="T30" fmla="*/ 112 w 120"/>
                  <a:gd name="T31" fmla="*/ 112 h 120"/>
                  <a:gd name="T32" fmla="*/ 104 w 120"/>
                  <a:gd name="T33" fmla="*/ 112 h 120"/>
                  <a:gd name="T34" fmla="*/ 77 w 120"/>
                  <a:gd name="T35" fmla="*/ 75 h 120"/>
                  <a:gd name="T36" fmla="*/ 92 w 120"/>
                  <a:gd name="T37" fmla="*/ 48 h 120"/>
                  <a:gd name="T38" fmla="*/ 60 w 120"/>
                  <a:gd name="T39" fmla="*/ 16 h 120"/>
                  <a:gd name="T40" fmla="*/ 28 w 120"/>
                  <a:gd name="T41" fmla="*/ 48 h 120"/>
                  <a:gd name="T42" fmla="*/ 43 w 120"/>
                  <a:gd name="T43" fmla="*/ 75 h 120"/>
                  <a:gd name="T44" fmla="*/ 16 w 120"/>
                  <a:gd name="T45" fmla="*/ 112 h 120"/>
                  <a:gd name="T46" fmla="*/ 8 w 120"/>
                  <a:gd name="T47" fmla="*/ 112 h 120"/>
                  <a:gd name="T48" fmla="*/ 8 w 120"/>
                  <a:gd name="T49" fmla="*/ 8 h 120"/>
                  <a:gd name="T50" fmla="*/ 112 w 120"/>
                  <a:gd name="T51" fmla="*/ 8 h 120"/>
                  <a:gd name="T52" fmla="*/ 112 w 120"/>
                  <a:gd name="T53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0">
                    <a:moveTo>
                      <a:pt x="1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96"/>
                      <a:pt x="40" y="80"/>
                      <a:pt x="60" y="80"/>
                    </a:cubicBezTo>
                    <a:cubicBezTo>
                      <a:pt x="80" y="80"/>
                      <a:pt x="96" y="96"/>
                      <a:pt x="96" y="116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120" y="120"/>
                      <a:pt x="120" y="120"/>
                      <a:pt x="120" y="120"/>
                    </a:cubicBezTo>
                    <a:lnTo>
                      <a:pt x="120" y="0"/>
                    </a:lnTo>
                    <a:close/>
                    <a:moveTo>
                      <a:pt x="36" y="48"/>
                    </a:moveTo>
                    <a:cubicBezTo>
                      <a:pt x="36" y="35"/>
                      <a:pt x="47" y="24"/>
                      <a:pt x="60" y="24"/>
                    </a:cubicBezTo>
                    <a:cubicBezTo>
                      <a:pt x="73" y="24"/>
                      <a:pt x="84" y="35"/>
                      <a:pt x="84" y="48"/>
                    </a:cubicBezTo>
                    <a:cubicBezTo>
                      <a:pt x="84" y="61"/>
                      <a:pt x="73" y="72"/>
                      <a:pt x="60" y="72"/>
                    </a:cubicBezTo>
                    <a:cubicBezTo>
                      <a:pt x="47" y="72"/>
                      <a:pt x="36" y="61"/>
                      <a:pt x="36" y="48"/>
                    </a:cubicBezTo>
                    <a:close/>
                    <a:moveTo>
                      <a:pt x="112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2" y="95"/>
                      <a:pt x="91" y="81"/>
                      <a:pt x="77" y="75"/>
                    </a:cubicBezTo>
                    <a:cubicBezTo>
                      <a:pt x="86" y="70"/>
                      <a:pt x="92" y="60"/>
                      <a:pt x="92" y="48"/>
                    </a:cubicBezTo>
                    <a:cubicBezTo>
                      <a:pt x="92" y="30"/>
                      <a:pt x="78" y="16"/>
                      <a:pt x="60" y="16"/>
                    </a:cubicBezTo>
                    <a:cubicBezTo>
                      <a:pt x="42" y="16"/>
                      <a:pt x="28" y="30"/>
                      <a:pt x="28" y="48"/>
                    </a:cubicBezTo>
                    <a:cubicBezTo>
                      <a:pt x="28" y="60"/>
                      <a:pt x="34" y="70"/>
                      <a:pt x="43" y="75"/>
                    </a:cubicBezTo>
                    <a:cubicBezTo>
                      <a:pt x="28" y="81"/>
                      <a:pt x="18" y="95"/>
                      <a:pt x="16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2" y="8"/>
                      <a:pt x="112" y="8"/>
                      <a:pt x="112" y="8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63" name="Picture 62" descr="Automatically generated description: mirror"/>
            <p:cNvPicPr>
              <a:picLocks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9237" y="3802062"/>
              <a:ext cx="569873" cy="855785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631346" y="2794136"/>
            <a:ext cx="457005" cy="457005"/>
            <a:chOff x="4750202" y="3174487"/>
            <a:chExt cx="820389" cy="822960"/>
          </a:xfrm>
        </p:grpSpPr>
        <p:sp>
          <p:nvSpPr>
            <p:cNvPr id="58" name="Oval 57"/>
            <p:cNvSpPr/>
            <p:nvPr/>
          </p:nvSpPr>
          <p:spPr bwMode="auto">
            <a:xfrm>
              <a:off x="4750202" y="3174487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Freeform 124"/>
            <p:cNvSpPr>
              <a:spLocks noEditPoints="1"/>
            </p:cNvSpPr>
            <p:nvPr/>
          </p:nvSpPr>
          <p:spPr bwMode="auto">
            <a:xfrm>
              <a:off x="4963544" y="3393709"/>
              <a:ext cx="393704" cy="386073"/>
            </a:xfrm>
            <a:custGeom>
              <a:avLst/>
              <a:gdLst>
                <a:gd name="T0" fmla="*/ 36 w 100"/>
                <a:gd name="T1" fmla="*/ 36 h 108"/>
                <a:gd name="T2" fmla="*/ 16 w 100"/>
                <a:gd name="T3" fmla="*/ 36 h 108"/>
                <a:gd name="T4" fmla="*/ 16 w 100"/>
                <a:gd name="T5" fmla="*/ 28 h 108"/>
                <a:gd name="T6" fmla="*/ 36 w 100"/>
                <a:gd name="T7" fmla="*/ 28 h 108"/>
                <a:gd name="T8" fmla="*/ 36 w 100"/>
                <a:gd name="T9" fmla="*/ 36 h 108"/>
                <a:gd name="T10" fmla="*/ 16 w 100"/>
                <a:gd name="T11" fmla="*/ 60 h 108"/>
                <a:gd name="T12" fmla="*/ 52 w 100"/>
                <a:gd name="T13" fmla="*/ 60 h 108"/>
                <a:gd name="T14" fmla="*/ 52 w 100"/>
                <a:gd name="T15" fmla="*/ 52 h 108"/>
                <a:gd name="T16" fmla="*/ 16 w 100"/>
                <a:gd name="T17" fmla="*/ 52 h 108"/>
                <a:gd name="T18" fmla="*/ 16 w 100"/>
                <a:gd name="T19" fmla="*/ 60 h 108"/>
                <a:gd name="T20" fmla="*/ 16 w 100"/>
                <a:gd name="T21" fmla="*/ 84 h 108"/>
                <a:gd name="T22" fmla="*/ 40 w 100"/>
                <a:gd name="T23" fmla="*/ 84 h 108"/>
                <a:gd name="T24" fmla="*/ 40 w 100"/>
                <a:gd name="T25" fmla="*/ 76 h 108"/>
                <a:gd name="T26" fmla="*/ 16 w 100"/>
                <a:gd name="T27" fmla="*/ 76 h 108"/>
                <a:gd name="T28" fmla="*/ 16 w 100"/>
                <a:gd name="T29" fmla="*/ 84 h 108"/>
                <a:gd name="T30" fmla="*/ 99 w 100"/>
                <a:gd name="T31" fmla="*/ 33 h 108"/>
                <a:gd name="T32" fmla="*/ 93 w 100"/>
                <a:gd name="T33" fmla="*/ 33 h 108"/>
                <a:gd name="T34" fmla="*/ 92 w 100"/>
                <a:gd name="T35" fmla="*/ 34 h 108"/>
                <a:gd name="T36" fmla="*/ 97 w 100"/>
                <a:gd name="T37" fmla="*/ 40 h 108"/>
                <a:gd name="T38" fmla="*/ 99 w 100"/>
                <a:gd name="T39" fmla="*/ 39 h 108"/>
                <a:gd name="T40" fmla="*/ 99 w 100"/>
                <a:gd name="T41" fmla="*/ 33 h 108"/>
                <a:gd name="T42" fmla="*/ 80 w 100"/>
                <a:gd name="T43" fmla="*/ 28 h 108"/>
                <a:gd name="T44" fmla="*/ 80 w 100"/>
                <a:gd name="T45" fmla="*/ 46 h 108"/>
                <a:gd name="T46" fmla="*/ 86 w 100"/>
                <a:gd name="T47" fmla="*/ 40 h 108"/>
                <a:gd name="T48" fmla="*/ 92 w 100"/>
                <a:gd name="T49" fmla="*/ 46 h 108"/>
                <a:gd name="T50" fmla="*/ 80 w 100"/>
                <a:gd name="T51" fmla="*/ 58 h 108"/>
                <a:gd name="T52" fmla="*/ 80 w 100"/>
                <a:gd name="T53" fmla="*/ 108 h 108"/>
                <a:gd name="T54" fmla="*/ 0 w 100"/>
                <a:gd name="T55" fmla="*/ 108 h 108"/>
                <a:gd name="T56" fmla="*/ 0 w 100"/>
                <a:gd name="T57" fmla="*/ 0 h 108"/>
                <a:gd name="T58" fmla="*/ 52 w 100"/>
                <a:gd name="T59" fmla="*/ 0 h 108"/>
                <a:gd name="T60" fmla="*/ 80 w 100"/>
                <a:gd name="T61" fmla="*/ 28 h 108"/>
                <a:gd name="T62" fmla="*/ 52 w 100"/>
                <a:gd name="T63" fmla="*/ 28 h 108"/>
                <a:gd name="T64" fmla="*/ 68 w 100"/>
                <a:gd name="T65" fmla="*/ 28 h 108"/>
                <a:gd name="T66" fmla="*/ 52 w 100"/>
                <a:gd name="T67" fmla="*/ 11 h 108"/>
                <a:gd name="T68" fmla="*/ 52 w 100"/>
                <a:gd name="T69" fmla="*/ 28 h 108"/>
                <a:gd name="T70" fmla="*/ 72 w 100"/>
                <a:gd name="T71" fmla="*/ 36 h 108"/>
                <a:gd name="T72" fmla="*/ 44 w 100"/>
                <a:gd name="T73" fmla="*/ 36 h 108"/>
                <a:gd name="T74" fmla="*/ 44 w 100"/>
                <a:gd name="T75" fmla="*/ 8 h 108"/>
                <a:gd name="T76" fmla="*/ 8 w 100"/>
                <a:gd name="T77" fmla="*/ 8 h 108"/>
                <a:gd name="T78" fmla="*/ 8 w 100"/>
                <a:gd name="T79" fmla="*/ 100 h 108"/>
                <a:gd name="T80" fmla="*/ 72 w 100"/>
                <a:gd name="T81" fmla="*/ 100 h 108"/>
                <a:gd name="T82" fmla="*/ 72 w 100"/>
                <a:gd name="T83" fmla="*/ 66 h 108"/>
                <a:gd name="T84" fmla="*/ 53 w 100"/>
                <a:gd name="T85" fmla="*/ 84 h 108"/>
                <a:gd name="T86" fmla="*/ 48 w 100"/>
                <a:gd name="T87" fmla="*/ 84 h 108"/>
                <a:gd name="T88" fmla="*/ 48 w 100"/>
                <a:gd name="T89" fmla="*/ 78 h 108"/>
                <a:gd name="T90" fmla="*/ 72 w 100"/>
                <a:gd name="T91" fmla="*/ 54 h 108"/>
                <a:gd name="T92" fmla="*/ 72 w 100"/>
                <a:gd name="T93" fmla="*/ 3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108">
                  <a:moveTo>
                    <a:pt x="3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6"/>
                  </a:lnTo>
                  <a:close/>
                  <a:moveTo>
                    <a:pt x="1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6" y="52"/>
                    <a:pt x="16" y="52"/>
                    <a:pt x="16" y="52"/>
                  </a:cubicBezTo>
                  <a:lnTo>
                    <a:pt x="16" y="60"/>
                  </a:lnTo>
                  <a:close/>
                  <a:moveTo>
                    <a:pt x="16" y="84"/>
                  </a:moveTo>
                  <a:cubicBezTo>
                    <a:pt x="40" y="84"/>
                    <a:pt x="40" y="84"/>
                    <a:pt x="40" y="84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16" y="76"/>
                    <a:pt x="16" y="76"/>
                    <a:pt x="16" y="76"/>
                  </a:cubicBezTo>
                  <a:lnTo>
                    <a:pt x="16" y="84"/>
                  </a:lnTo>
                  <a:close/>
                  <a:moveTo>
                    <a:pt x="99" y="33"/>
                  </a:moveTo>
                  <a:cubicBezTo>
                    <a:pt x="97" y="31"/>
                    <a:pt x="95" y="31"/>
                    <a:pt x="93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7"/>
                    <a:pt x="100" y="35"/>
                    <a:pt x="99" y="33"/>
                  </a:cubicBezTo>
                  <a:close/>
                  <a:moveTo>
                    <a:pt x="80" y="28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80" y="28"/>
                  </a:lnTo>
                  <a:close/>
                  <a:moveTo>
                    <a:pt x="5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28"/>
                  </a:lnTo>
                  <a:close/>
                  <a:moveTo>
                    <a:pt x="7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2" y="54"/>
                    <a:pt x="72" y="54"/>
                    <a:pt x="72" y="54"/>
                  </a:cubicBez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703057" y="4105149"/>
            <a:ext cx="457005" cy="457005"/>
            <a:chOff x="8955124" y="5214407"/>
            <a:chExt cx="820389" cy="822960"/>
          </a:xfrm>
        </p:grpSpPr>
        <p:grpSp>
          <p:nvGrpSpPr>
            <p:cNvPr id="73" name="Group 72"/>
            <p:cNvGrpSpPr/>
            <p:nvPr/>
          </p:nvGrpSpPr>
          <p:grpSpPr>
            <a:xfrm>
              <a:off x="8955124" y="5214407"/>
              <a:ext cx="820389" cy="822960"/>
              <a:chOff x="1573571" y="4134409"/>
              <a:chExt cx="820389" cy="82296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1573571" y="4134409"/>
                <a:ext cx="820389" cy="822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srgbClr val="0171C7"/>
                  </a:soli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Freeform 107"/>
              <p:cNvSpPr>
                <a:spLocks noEditPoints="1"/>
              </p:cNvSpPr>
              <p:nvPr/>
            </p:nvSpPr>
            <p:spPr bwMode="auto">
              <a:xfrm>
                <a:off x="1738318" y="4482932"/>
                <a:ext cx="464916" cy="370161"/>
              </a:xfrm>
              <a:custGeom>
                <a:avLst/>
                <a:gdLst>
                  <a:gd name="T0" fmla="*/ 0 w 128"/>
                  <a:gd name="T1" fmla="*/ 56 h 104"/>
                  <a:gd name="T2" fmla="*/ 8 w 128"/>
                  <a:gd name="T3" fmla="*/ 56 h 104"/>
                  <a:gd name="T4" fmla="*/ 24 w 128"/>
                  <a:gd name="T5" fmla="*/ 40 h 104"/>
                  <a:gd name="T6" fmla="*/ 40 w 128"/>
                  <a:gd name="T7" fmla="*/ 56 h 104"/>
                  <a:gd name="T8" fmla="*/ 50 w 128"/>
                  <a:gd name="T9" fmla="*/ 75 h 104"/>
                  <a:gd name="T10" fmla="*/ 32 w 128"/>
                  <a:gd name="T11" fmla="*/ 104 h 104"/>
                  <a:gd name="T12" fmla="*/ 40 w 128"/>
                  <a:gd name="T13" fmla="*/ 104 h 104"/>
                  <a:gd name="T14" fmla="*/ 64 w 128"/>
                  <a:gd name="T15" fmla="*/ 80 h 104"/>
                  <a:gd name="T16" fmla="*/ 88 w 128"/>
                  <a:gd name="T17" fmla="*/ 104 h 104"/>
                  <a:gd name="T18" fmla="*/ 96 w 128"/>
                  <a:gd name="T19" fmla="*/ 104 h 104"/>
                  <a:gd name="T20" fmla="*/ 78 w 128"/>
                  <a:gd name="T21" fmla="*/ 75 h 104"/>
                  <a:gd name="T22" fmla="*/ 88 w 128"/>
                  <a:gd name="T23" fmla="*/ 56 h 104"/>
                  <a:gd name="T24" fmla="*/ 104 w 128"/>
                  <a:gd name="T25" fmla="*/ 40 h 104"/>
                  <a:gd name="T26" fmla="*/ 120 w 128"/>
                  <a:gd name="T27" fmla="*/ 56 h 104"/>
                  <a:gd name="T28" fmla="*/ 128 w 128"/>
                  <a:gd name="T29" fmla="*/ 56 h 104"/>
                  <a:gd name="T30" fmla="*/ 117 w 128"/>
                  <a:gd name="T31" fmla="*/ 36 h 104"/>
                  <a:gd name="T32" fmla="*/ 124 w 128"/>
                  <a:gd name="T33" fmla="*/ 20 h 104"/>
                  <a:gd name="T34" fmla="*/ 104 w 128"/>
                  <a:gd name="T35" fmla="*/ 0 h 104"/>
                  <a:gd name="T36" fmla="*/ 84 w 128"/>
                  <a:gd name="T37" fmla="*/ 20 h 104"/>
                  <a:gd name="T38" fmla="*/ 92 w 128"/>
                  <a:gd name="T39" fmla="*/ 36 h 104"/>
                  <a:gd name="T40" fmla="*/ 84 w 128"/>
                  <a:gd name="T41" fmla="*/ 43 h 104"/>
                  <a:gd name="T42" fmla="*/ 64 w 128"/>
                  <a:gd name="T43" fmla="*/ 32 h 104"/>
                  <a:gd name="T44" fmla="*/ 44 w 128"/>
                  <a:gd name="T45" fmla="*/ 43 h 104"/>
                  <a:gd name="T46" fmla="*/ 37 w 128"/>
                  <a:gd name="T47" fmla="*/ 36 h 104"/>
                  <a:gd name="T48" fmla="*/ 44 w 128"/>
                  <a:gd name="T49" fmla="*/ 20 h 104"/>
                  <a:gd name="T50" fmla="*/ 24 w 128"/>
                  <a:gd name="T51" fmla="*/ 0 h 104"/>
                  <a:gd name="T52" fmla="*/ 4 w 128"/>
                  <a:gd name="T53" fmla="*/ 20 h 104"/>
                  <a:gd name="T54" fmla="*/ 12 w 128"/>
                  <a:gd name="T55" fmla="*/ 36 h 104"/>
                  <a:gd name="T56" fmla="*/ 0 w 128"/>
                  <a:gd name="T57" fmla="*/ 56 h 104"/>
                  <a:gd name="T58" fmla="*/ 104 w 128"/>
                  <a:gd name="T59" fmla="*/ 8 h 104"/>
                  <a:gd name="T60" fmla="*/ 116 w 128"/>
                  <a:gd name="T61" fmla="*/ 20 h 104"/>
                  <a:gd name="T62" fmla="*/ 104 w 128"/>
                  <a:gd name="T63" fmla="*/ 32 h 104"/>
                  <a:gd name="T64" fmla="*/ 92 w 128"/>
                  <a:gd name="T65" fmla="*/ 20 h 104"/>
                  <a:gd name="T66" fmla="*/ 104 w 128"/>
                  <a:gd name="T67" fmla="*/ 8 h 104"/>
                  <a:gd name="T68" fmla="*/ 64 w 128"/>
                  <a:gd name="T69" fmla="*/ 40 h 104"/>
                  <a:gd name="T70" fmla="*/ 80 w 128"/>
                  <a:gd name="T71" fmla="*/ 56 h 104"/>
                  <a:gd name="T72" fmla="*/ 64 w 128"/>
                  <a:gd name="T73" fmla="*/ 72 h 104"/>
                  <a:gd name="T74" fmla="*/ 48 w 128"/>
                  <a:gd name="T75" fmla="*/ 56 h 104"/>
                  <a:gd name="T76" fmla="*/ 64 w 128"/>
                  <a:gd name="T77" fmla="*/ 40 h 104"/>
                  <a:gd name="T78" fmla="*/ 24 w 128"/>
                  <a:gd name="T79" fmla="*/ 8 h 104"/>
                  <a:gd name="T80" fmla="*/ 36 w 128"/>
                  <a:gd name="T81" fmla="*/ 20 h 104"/>
                  <a:gd name="T82" fmla="*/ 24 w 128"/>
                  <a:gd name="T83" fmla="*/ 32 h 104"/>
                  <a:gd name="T84" fmla="*/ 12 w 128"/>
                  <a:gd name="T85" fmla="*/ 20 h 104"/>
                  <a:gd name="T86" fmla="*/ 24 w 128"/>
                  <a:gd name="T87" fmla="*/ 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" h="104">
                    <a:moveTo>
                      <a:pt x="0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47"/>
                      <a:pt x="15" y="40"/>
                      <a:pt x="24" y="40"/>
                    </a:cubicBezTo>
                    <a:cubicBezTo>
                      <a:pt x="33" y="40"/>
                      <a:pt x="40" y="47"/>
                      <a:pt x="40" y="56"/>
                    </a:cubicBezTo>
                    <a:cubicBezTo>
                      <a:pt x="40" y="64"/>
                      <a:pt x="44" y="71"/>
                      <a:pt x="50" y="75"/>
                    </a:cubicBezTo>
                    <a:cubicBezTo>
                      <a:pt x="40" y="81"/>
                      <a:pt x="32" y="91"/>
                      <a:pt x="32" y="104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91"/>
                      <a:pt x="51" y="80"/>
                      <a:pt x="64" y="80"/>
                    </a:cubicBezTo>
                    <a:cubicBezTo>
                      <a:pt x="77" y="80"/>
                      <a:pt x="88" y="91"/>
                      <a:pt x="88" y="104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91"/>
                      <a:pt x="89" y="81"/>
                      <a:pt x="78" y="75"/>
                    </a:cubicBezTo>
                    <a:cubicBezTo>
                      <a:pt x="84" y="71"/>
                      <a:pt x="88" y="64"/>
                      <a:pt x="88" y="56"/>
                    </a:cubicBezTo>
                    <a:cubicBezTo>
                      <a:pt x="88" y="47"/>
                      <a:pt x="95" y="40"/>
                      <a:pt x="104" y="40"/>
                    </a:cubicBezTo>
                    <a:cubicBezTo>
                      <a:pt x="113" y="40"/>
                      <a:pt x="120" y="47"/>
                      <a:pt x="120" y="56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47"/>
                      <a:pt x="124" y="40"/>
                      <a:pt x="117" y="36"/>
                    </a:cubicBezTo>
                    <a:cubicBezTo>
                      <a:pt x="121" y="32"/>
                      <a:pt x="124" y="26"/>
                      <a:pt x="124" y="20"/>
                    </a:cubicBezTo>
                    <a:cubicBezTo>
                      <a:pt x="124" y="9"/>
                      <a:pt x="115" y="0"/>
                      <a:pt x="104" y="0"/>
                    </a:cubicBezTo>
                    <a:cubicBezTo>
                      <a:pt x="93" y="0"/>
                      <a:pt x="84" y="9"/>
                      <a:pt x="84" y="20"/>
                    </a:cubicBezTo>
                    <a:cubicBezTo>
                      <a:pt x="84" y="26"/>
                      <a:pt x="87" y="32"/>
                      <a:pt x="92" y="36"/>
                    </a:cubicBezTo>
                    <a:cubicBezTo>
                      <a:pt x="89" y="37"/>
                      <a:pt x="86" y="40"/>
                      <a:pt x="84" y="43"/>
                    </a:cubicBezTo>
                    <a:cubicBezTo>
                      <a:pt x="80" y="36"/>
                      <a:pt x="73" y="32"/>
                      <a:pt x="64" y="32"/>
                    </a:cubicBezTo>
                    <a:cubicBezTo>
                      <a:pt x="56" y="32"/>
                      <a:pt x="49" y="36"/>
                      <a:pt x="44" y="43"/>
                    </a:cubicBezTo>
                    <a:cubicBezTo>
                      <a:pt x="42" y="40"/>
                      <a:pt x="40" y="37"/>
                      <a:pt x="37" y="36"/>
                    </a:cubicBezTo>
                    <a:cubicBezTo>
                      <a:pt x="41" y="32"/>
                      <a:pt x="44" y="26"/>
                      <a:pt x="44" y="20"/>
                    </a:cubicBezTo>
                    <a:cubicBezTo>
                      <a:pt x="44" y="9"/>
                      <a:pt x="35" y="0"/>
                      <a:pt x="24" y="0"/>
                    </a:cubicBezTo>
                    <a:cubicBezTo>
                      <a:pt x="13" y="0"/>
                      <a:pt x="4" y="9"/>
                      <a:pt x="4" y="20"/>
                    </a:cubicBezTo>
                    <a:cubicBezTo>
                      <a:pt x="4" y="26"/>
                      <a:pt x="7" y="32"/>
                      <a:pt x="12" y="36"/>
                    </a:cubicBezTo>
                    <a:cubicBezTo>
                      <a:pt x="5" y="40"/>
                      <a:pt x="0" y="47"/>
                      <a:pt x="0" y="56"/>
                    </a:cubicBezTo>
                    <a:close/>
                    <a:moveTo>
                      <a:pt x="104" y="8"/>
                    </a:moveTo>
                    <a:cubicBezTo>
                      <a:pt x="111" y="8"/>
                      <a:pt x="116" y="13"/>
                      <a:pt x="116" y="20"/>
                    </a:cubicBezTo>
                    <a:cubicBezTo>
                      <a:pt x="116" y="27"/>
                      <a:pt x="111" y="32"/>
                      <a:pt x="104" y="32"/>
                    </a:cubicBezTo>
                    <a:cubicBezTo>
                      <a:pt x="98" y="32"/>
                      <a:pt x="92" y="27"/>
                      <a:pt x="92" y="20"/>
                    </a:cubicBezTo>
                    <a:cubicBezTo>
                      <a:pt x="92" y="13"/>
                      <a:pt x="98" y="8"/>
                      <a:pt x="104" y="8"/>
                    </a:cubicBezTo>
                    <a:close/>
                    <a:moveTo>
                      <a:pt x="64" y="40"/>
                    </a:moveTo>
                    <a:cubicBezTo>
                      <a:pt x="73" y="40"/>
                      <a:pt x="80" y="47"/>
                      <a:pt x="80" y="56"/>
                    </a:cubicBezTo>
                    <a:cubicBezTo>
                      <a:pt x="80" y="65"/>
                      <a:pt x="73" y="72"/>
                      <a:pt x="64" y="72"/>
                    </a:cubicBezTo>
                    <a:cubicBezTo>
                      <a:pt x="55" y="72"/>
                      <a:pt x="48" y="65"/>
                      <a:pt x="48" y="56"/>
                    </a:cubicBezTo>
                    <a:cubicBezTo>
                      <a:pt x="48" y="47"/>
                      <a:pt x="55" y="40"/>
                      <a:pt x="64" y="40"/>
                    </a:cubicBezTo>
                    <a:close/>
                    <a:moveTo>
                      <a:pt x="24" y="8"/>
                    </a:moveTo>
                    <a:cubicBezTo>
                      <a:pt x="31" y="8"/>
                      <a:pt x="36" y="13"/>
                      <a:pt x="36" y="20"/>
                    </a:cubicBezTo>
                    <a:cubicBezTo>
                      <a:pt x="36" y="27"/>
                      <a:pt x="31" y="32"/>
                      <a:pt x="24" y="32"/>
                    </a:cubicBezTo>
                    <a:cubicBezTo>
                      <a:pt x="18" y="32"/>
                      <a:pt x="12" y="27"/>
                      <a:pt x="12" y="20"/>
                    </a:cubicBezTo>
                    <a:cubicBezTo>
                      <a:pt x="12" y="13"/>
                      <a:pt x="18" y="8"/>
                      <a:pt x="2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870">
                  <a:defRPr/>
                </a:pPr>
                <a:endParaRPr lang="en-US" sz="1765">
                  <a:solidFill>
                    <a:srgbClr val="0171C7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4" name="Freeform 126"/>
            <p:cNvSpPr>
              <a:spLocks noChangeAspect="1" noEditPoints="1"/>
            </p:cNvSpPr>
            <p:nvPr/>
          </p:nvSpPr>
          <p:spPr bwMode="auto">
            <a:xfrm>
              <a:off x="9282556" y="5354119"/>
              <a:ext cx="262307" cy="230170"/>
            </a:xfrm>
            <a:custGeom>
              <a:avLst/>
              <a:gdLst>
                <a:gd name="T0" fmla="*/ 0 w 302"/>
                <a:gd name="T1" fmla="*/ 190 h 265"/>
                <a:gd name="T2" fmla="*/ 37 w 302"/>
                <a:gd name="T3" fmla="*/ 190 h 265"/>
                <a:gd name="T4" fmla="*/ 37 w 302"/>
                <a:gd name="T5" fmla="*/ 265 h 265"/>
                <a:gd name="T6" fmla="*/ 113 w 302"/>
                <a:gd name="T7" fmla="*/ 190 h 265"/>
                <a:gd name="T8" fmla="*/ 302 w 302"/>
                <a:gd name="T9" fmla="*/ 190 h 265"/>
                <a:gd name="T10" fmla="*/ 302 w 302"/>
                <a:gd name="T11" fmla="*/ 0 h 265"/>
                <a:gd name="T12" fmla="*/ 0 w 302"/>
                <a:gd name="T13" fmla="*/ 0 h 265"/>
                <a:gd name="T14" fmla="*/ 0 w 302"/>
                <a:gd name="T15" fmla="*/ 190 h 265"/>
                <a:gd name="T16" fmla="*/ 19 w 302"/>
                <a:gd name="T17" fmla="*/ 19 h 265"/>
                <a:gd name="T18" fmla="*/ 283 w 302"/>
                <a:gd name="T19" fmla="*/ 19 h 265"/>
                <a:gd name="T20" fmla="*/ 283 w 302"/>
                <a:gd name="T21" fmla="*/ 171 h 265"/>
                <a:gd name="T22" fmla="*/ 113 w 302"/>
                <a:gd name="T23" fmla="*/ 171 h 265"/>
                <a:gd name="T24" fmla="*/ 104 w 302"/>
                <a:gd name="T25" fmla="*/ 171 h 265"/>
                <a:gd name="T26" fmla="*/ 99 w 302"/>
                <a:gd name="T27" fmla="*/ 175 h 265"/>
                <a:gd name="T28" fmla="*/ 56 w 302"/>
                <a:gd name="T29" fmla="*/ 218 h 265"/>
                <a:gd name="T30" fmla="*/ 56 w 302"/>
                <a:gd name="T31" fmla="*/ 190 h 265"/>
                <a:gd name="T32" fmla="*/ 56 w 302"/>
                <a:gd name="T33" fmla="*/ 171 h 265"/>
                <a:gd name="T34" fmla="*/ 37 w 302"/>
                <a:gd name="T35" fmla="*/ 171 h 265"/>
                <a:gd name="T36" fmla="*/ 19 w 302"/>
                <a:gd name="T37" fmla="*/ 171 h 265"/>
                <a:gd name="T38" fmla="*/ 19 w 302"/>
                <a:gd name="T39" fmla="*/ 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265">
                  <a:moveTo>
                    <a:pt x="0" y="190"/>
                  </a:moveTo>
                  <a:lnTo>
                    <a:pt x="37" y="190"/>
                  </a:lnTo>
                  <a:lnTo>
                    <a:pt x="37" y="265"/>
                  </a:lnTo>
                  <a:lnTo>
                    <a:pt x="113" y="190"/>
                  </a:lnTo>
                  <a:lnTo>
                    <a:pt x="302" y="190"/>
                  </a:lnTo>
                  <a:lnTo>
                    <a:pt x="302" y="0"/>
                  </a:lnTo>
                  <a:lnTo>
                    <a:pt x="0" y="0"/>
                  </a:lnTo>
                  <a:lnTo>
                    <a:pt x="0" y="190"/>
                  </a:lnTo>
                  <a:close/>
                  <a:moveTo>
                    <a:pt x="19" y="19"/>
                  </a:moveTo>
                  <a:lnTo>
                    <a:pt x="283" y="19"/>
                  </a:lnTo>
                  <a:lnTo>
                    <a:pt x="283" y="171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99" y="175"/>
                  </a:lnTo>
                  <a:lnTo>
                    <a:pt x="56" y="218"/>
                  </a:lnTo>
                  <a:lnTo>
                    <a:pt x="56" y="190"/>
                  </a:lnTo>
                  <a:lnTo>
                    <a:pt x="56" y="171"/>
                  </a:lnTo>
                  <a:lnTo>
                    <a:pt x="37" y="171"/>
                  </a:lnTo>
                  <a:lnTo>
                    <a:pt x="19" y="171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 b="1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3879" y="4879530"/>
            <a:ext cx="457005" cy="457005"/>
            <a:chOff x="2434265" y="3747764"/>
            <a:chExt cx="820389" cy="822960"/>
          </a:xfrm>
        </p:grpSpPr>
        <p:sp>
          <p:nvSpPr>
            <p:cNvPr id="43" name="Oval 42"/>
            <p:cNvSpPr/>
            <p:nvPr/>
          </p:nvSpPr>
          <p:spPr bwMode="auto">
            <a:xfrm>
              <a:off x="2434265" y="3747764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Freeform 111"/>
            <p:cNvSpPr>
              <a:spLocks noEditPoints="1"/>
            </p:cNvSpPr>
            <p:nvPr/>
          </p:nvSpPr>
          <p:spPr bwMode="auto">
            <a:xfrm>
              <a:off x="2638179" y="4007312"/>
              <a:ext cx="412560" cy="303865"/>
            </a:xfrm>
            <a:custGeom>
              <a:avLst/>
              <a:gdLst>
                <a:gd name="T0" fmla="*/ 0 w 120"/>
                <a:gd name="T1" fmla="*/ 0 h 88"/>
                <a:gd name="T2" fmla="*/ 0 w 120"/>
                <a:gd name="T3" fmla="*/ 88 h 88"/>
                <a:gd name="T4" fmla="*/ 120 w 120"/>
                <a:gd name="T5" fmla="*/ 88 h 88"/>
                <a:gd name="T6" fmla="*/ 120 w 120"/>
                <a:gd name="T7" fmla="*/ 0 h 88"/>
                <a:gd name="T8" fmla="*/ 0 w 120"/>
                <a:gd name="T9" fmla="*/ 0 h 88"/>
                <a:gd name="T10" fmla="*/ 112 w 120"/>
                <a:gd name="T11" fmla="*/ 80 h 88"/>
                <a:gd name="T12" fmla="*/ 8 w 120"/>
                <a:gd name="T13" fmla="*/ 80 h 88"/>
                <a:gd name="T14" fmla="*/ 8 w 120"/>
                <a:gd name="T15" fmla="*/ 8 h 88"/>
                <a:gd name="T16" fmla="*/ 112 w 120"/>
                <a:gd name="T17" fmla="*/ 8 h 88"/>
                <a:gd name="T18" fmla="*/ 112 w 120"/>
                <a:gd name="T19" fmla="*/ 80 h 88"/>
                <a:gd name="T20" fmla="*/ 16 w 120"/>
                <a:gd name="T21" fmla="*/ 72 h 88"/>
                <a:gd name="T22" fmla="*/ 24 w 120"/>
                <a:gd name="T23" fmla="*/ 72 h 88"/>
                <a:gd name="T24" fmla="*/ 40 w 120"/>
                <a:gd name="T25" fmla="*/ 56 h 88"/>
                <a:gd name="T26" fmla="*/ 56 w 120"/>
                <a:gd name="T27" fmla="*/ 72 h 88"/>
                <a:gd name="T28" fmla="*/ 64 w 120"/>
                <a:gd name="T29" fmla="*/ 72 h 88"/>
                <a:gd name="T30" fmla="*/ 53 w 120"/>
                <a:gd name="T31" fmla="*/ 51 h 88"/>
                <a:gd name="T32" fmla="*/ 60 w 120"/>
                <a:gd name="T33" fmla="*/ 36 h 88"/>
                <a:gd name="T34" fmla="*/ 40 w 120"/>
                <a:gd name="T35" fmla="*/ 16 h 88"/>
                <a:gd name="T36" fmla="*/ 20 w 120"/>
                <a:gd name="T37" fmla="*/ 36 h 88"/>
                <a:gd name="T38" fmla="*/ 28 w 120"/>
                <a:gd name="T39" fmla="*/ 51 h 88"/>
                <a:gd name="T40" fmla="*/ 16 w 120"/>
                <a:gd name="T41" fmla="*/ 72 h 88"/>
                <a:gd name="T42" fmla="*/ 40 w 120"/>
                <a:gd name="T43" fmla="*/ 24 h 88"/>
                <a:gd name="T44" fmla="*/ 52 w 120"/>
                <a:gd name="T45" fmla="*/ 36 h 88"/>
                <a:gd name="T46" fmla="*/ 40 w 120"/>
                <a:gd name="T47" fmla="*/ 48 h 88"/>
                <a:gd name="T48" fmla="*/ 28 w 120"/>
                <a:gd name="T49" fmla="*/ 36 h 88"/>
                <a:gd name="T50" fmla="*/ 40 w 120"/>
                <a:gd name="T51" fmla="*/ 24 h 88"/>
                <a:gd name="T52" fmla="*/ 104 w 120"/>
                <a:gd name="T53" fmla="*/ 24 h 88"/>
                <a:gd name="T54" fmla="*/ 72 w 120"/>
                <a:gd name="T55" fmla="*/ 24 h 88"/>
                <a:gd name="T56" fmla="*/ 72 w 120"/>
                <a:gd name="T57" fmla="*/ 16 h 88"/>
                <a:gd name="T58" fmla="*/ 104 w 120"/>
                <a:gd name="T59" fmla="*/ 16 h 88"/>
                <a:gd name="T60" fmla="*/ 104 w 120"/>
                <a:gd name="T61" fmla="*/ 24 h 88"/>
                <a:gd name="T62" fmla="*/ 104 w 120"/>
                <a:gd name="T63" fmla="*/ 72 h 88"/>
                <a:gd name="T64" fmla="*/ 72 w 120"/>
                <a:gd name="T65" fmla="*/ 72 h 88"/>
                <a:gd name="T66" fmla="*/ 72 w 120"/>
                <a:gd name="T67" fmla="*/ 64 h 88"/>
                <a:gd name="T68" fmla="*/ 104 w 120"/>
                <a:gd name="T69" fmla="*/ 64 h 88"/>
                <a:gd name="T70" fmla="*/ 104 w 120"/>
                <a:gd name="T71" fmla="*/ 72 h 88"/>
                <a:gd name="T72" fmla="*/ 104 w 120"/>
                <a:gd name="T73" fmla="*/ 48 h 88"/>
                <a:gd name="T74" fmla="*/ 72 w 120"/>
                <a:gd name="T75" fmla="*/ 48 h 88"/>
                <a:gd name="T76" fmla="*/ 72 w 120"/>
                <a:gd name="T77" fmla="*/ 40 h 88"/>
                <a:gd name="T78" fmla="*/ 104 w 120"/>
                <a:gd name="T79" fmla="*/ 40 h 88"/>
                <a:gd name="T80" fmla="*/ 104 w 120"/>
                <a:gd name="T81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88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  <a:moveTo>
                    <a:pt x="112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12" y="80"/>
                  </a:lnTo>
                  <a:close/>
                  <a:moveTo>
                    <a:pt x="16" y="72"/>
                  </a:moveTo>
                  <a:cubicBezTo>
                    <a:pt x="24" y="72"/>
                    <a:pt x="24" y="72"/>
                    <a:pt x="24" y="72"/>
                  </a:cubicBezTo>
                  <a:cubicBezTo>
                    <a:pt x="24" y="63"/>
                    <a:pt x="31" y="56"/>
                    <a:pt x="40" y="56"/>
                  </a:cubicBezTo>
                  <a:cubicBezTo>
                    <a:pt x="49" y="56"/>
                    <a:pt x="56" y="63"/>
                    <a:pt x="56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63"/>
                    <a:pt x="60" y="55"/>
                    <a:pt x="53" y="51"/>
                  </a:cubicBezTo>
                  <a:cubicBezTo>
                    <a:pt x="57" y="47"/>
                    <a:pt x="60" y="42"/>
                    <a:pt x="60" y="36"/>
                  </a:cubicBezTo>
                  <a:cubicBezTo>
                    <a:pt x="60" y="25"/>
                    <a:pt x="51" y="16"/>
                    <a:pt x="40" y="16"/>
                  </a:cubicBezTo>
                  <a:cubicBezTo>
                    <a:pt x="29" y="16"/>
                    <a:pt x="20" y="25"/>
                    <a:pt x="20" y="36"/>
                  </a:cubicBezTo>
                  <a:cubicBezTo>
                    <a:pt x="20" y="42"/>
                    <a:pt x="23" y="47"/>
                    <a:pt x="28" y="51"/>
                  </a:cubicBezTo>
                  <a:cubicBezTo>
                    <a:pt x="21" y="55"/>
                    <a:pt x="16" y="63"/>
                    <a:pt x="16" y="72"/>
                  </a:cubicBezTo>
                  <a:close/>
                  <a:moveTo>
                    <a:pt x="40" y="24"/>
                  </a:moveTo>
                  <a:cubicBezTo>
                    <a:pt x="47" y="24"/>
                    <a:pt x="52" y="29"/>
                    <a:pt x="52" y="36"/>
                  </a:cubicBezTo>
                  <a:cubicBezTo>
                    <a:pt x="52" y="42"/>
                    <a:pt x="47" y="48"/>
                    <a:pt x="40" y="48"/>
                  </a:cubicBezTo>
                  <a:cubicBezTo>
                    <a:pt x="34" y="48"/>
                    <a:pt x="28" y="42"/>
                    <a:pt x="28" y="36"/>
                  </a:cubicBezTo>
                  <a:cubicBezTo>
                    <a:pt x="28" y="29"/>
                    <a:pt x="34" y="24"/>
                    <a:pt x="40" y="24"/>
                  </a:cubicBezTo>
                  <a:close/>
                  <a:moveTo>
                    <a:pt x="104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104" y="16"/>
                    <a:pt x="104" y="16"/>
                    <a:pt x="104" y="16"/>
                  </a:cubicBezTo>
                  <a:lnTo>
                    <a:pt x="104" y="24"/>
                  </a:lnTo>
                  <a:close/>
                  <a:moveTo>
                    <a:pt x="104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104" y="64"/>
                    <a:pt x="104" y="64"/>
                    <a:pt x="104" y="64"/>
                  </a:cubicBezTo>
                  <a:lnTo>
                    <a:pt x="104" y="72"/>
                  </a:lnTo>
                  <a:close/>
                  <a:moveTo>
                    <a:pt x="104" y="48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104" y="40"/>
                    <a:pt x="104" y="40"/>
                    <a:pt x="104" y="40"/>
                  </a:cubicBezTo>
                  <a:lnTo>
                    <a:pt x="1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35376" y="2603673"/>
            <a:ext cx="457005" cy="468432"/>
            <a:chOff x="3336660" y="2862788"/>
            <a:chExt cx="466169" cy="477825"/>
          </a:xfrm>
        </p:grpSpPr>
        <p:sp>
          <p:nvSpPr>
            <p:cNvPr id="33" name="Oval 32"/>
            <p:cNvSpPr/>
            <p:nvPr/>
          </p:nvSpPr>
          <p:spPr bwMode="auto">
            <a:xfrm>
              <a:off x="3336660" y="2874444"/>
              <a:ext cx="466169" cy="4661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Graphic 3" descr="Tent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3104" y="2862788"/>
              <a:ext cx="413280" cy="41328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593001-5248-43FB-A8ED-A0F2F66CA1C9}"/>
              </a:ext>
            </a:extLst>
          </p:cNvPr>
          <p:cNvGrpSpPr/>
          <p:nvPr/>
        </p:nvGrpSpPr>
        <p:grpSpPr>
          <a:xfrm>
            <a:off x="4492048" y="3354298"/>
            <a:ext cx="457005" cy="457005"/>
            <a:chOff x="916972" y="3607402"/>
            <a:chExt cx="820389" cy="82295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BCF9302-DD56-4A93-9AAD-AB419CFD800C}"/>
                </a:ext>
              </a:extLst>
            </p:cNvPr>
            <p:cNvSpPr/>
            <p:nvPr/>
          </p:nvSpPr>
          <p:spPr bwMode="auto">
            <a:xfrm>
              <a:off x="916972" y="3607402"/>
              <a:ext cx="820389" cy="82295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Freeform 110">
              <a:extLst>
                <a:ext uri="{FF2B5EF4-FFF2-40B4-BE49-F238E27FC236}">
                  <a16:creationId xmlns:a16="http://schemas.microsoft.com/office/drawing/2014/main" id="{55249F3D-7353-4233-98EE-444AB175B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610" y="3845419"/>
              <a:ext cx="337112" cy="346935"/>
            </a:xfrm>
            <a:custGeom>
              <a:avLst/>
              <a:gdLst>
                <a:gd name="T0" fmla="*/ 120 w 120"/>
                <a:gd name="T1" fmla="*/ 0 h 120"/>
                <a:gd name="T2" fmla="*/ 0 w 120"/>
                <a:gd name="T3" fmla="*/ 0 h 120"/>
                <a:gd name="T4" fmla="*/ 0 w 120"/>
                <a:gd name="T5" fmla="*/ 120 h 120"/>
                <a:gd name="T6" fmla="*/ 24 w 120"/>
                <a:gd name="T7" fmla="*/ 120 h 120"/>
                <a:gd name="T8" fmla="*/ 24 w 120"/>
                <a:gd name="T9" fmla="*/ 116 h 120"/>
                <a:gd name="T10" fmla="*/ 60 w 120"/>
                <a:gd name="T11" fmla="*/ 80 h 120"/>
                <a:gd name="T12" fmla="*/ 96 w 120"/>
                <a:gd name="T13" fmla="*/ 116 h 120"/>
                <a:gd name="T14" fmla="*/ 96 w 120"/>
                <a:gd name="T15" fmla="*/ 120 h 120"/>
                <a:gd name="T16" fmla="*/ 120 w 120"/>
                <a:gd name="T17" fmla="*/ 120 h 120"/>
                <a:gd name="T18" fmla="*/ 120 w 120"/>
                <a:gd name="T19" fmla="*/ 0 h 120"/>
                <a:gd name="T20" fmla="*/ 36 w 120"/>
                <a:gd name="T21" fmla="*/ 48 h 120"/>
                <a:gd name="T22" fmla="*/ 60 w 120"/>
                <a:gd name="T23" fmla="*/ 24 h 120"/>
                <a:gd name="T24" fmla="*/ 84 w 120"/>
                <a:gd name="T25" fmla="*/ 48 h 120"/>
                <a:gd name="T26" fmla="*/ 60 w 120"/>
                <a:gd name="T27" fmla="*/ 72 h 120"/>
                <a:gd name="T28" fmla="*/ 36 w 120"/>
                <a:gd name="T29" fmla="*/ 48 h 120"/>
                <a:gd name="T30" fmla="*/ 112 w 120"/>
                <a:gd name="T31" fmla="*/ 112 h 120"/>
                <a:gd name="T32" fmla="*/ 104 w 120"/>
                <a:gd name="T33" fmla="*/ 112 h 120"/>
                <a:gd name="T34" fmla="*/ 77 w 120"/>
                <a:gd name="T35" fmla="*/ 75 h 120"/>
                <a:gd name="T36" fmla="*/ 92 w 120"/>
                <a:gd name="T37" fmla="*/ 48 h 120"/>
                <a:gd name="T38" fmla="*/ 60 w 120"/>
                <a:gd name="T39" fmla="*/ 16 h 120"/>
                <a:gd name="T40" fmla="*/ 28 w 120"/>
                <a:gd name="T41" fmla="*/ 48 h 120"/>
                <a:gd name="T42" fmla="*/ 43 w 120"/>
                <a:gd name="T43" fmla="*/ 75 h 120"/>
                <a:gd name="T44" fmla="*/ 16 w 120"/>
                <a:gd name="T45" fmla="*/ 112 h 120"/>
                <a:gd name="T46" fmla="*/ 8 w 120"/>
                <a:gd name="T47" fmla="*/ 112 h 120"/>
                <a:gd name="T48" fmla="*/ 8 w 120"/>
                <a:gd name="T49" fmla="*/ 8 h 120"/>
                <a:gd name="T50" fmla="*/ 112 w 120"/>
                <a:gd name="T51" fmla="*/ 8 h 120"/>
                <a:gd name="T52" fmla="*/ 112 w 120"/>
                <a:gd name="T5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96"/>
                    <a:pt x="40" y="80"/>
                    <a:pt x="60" y="80"/>
                  </a:cubicBezTo>
                  <a:cubicBezTo>
                    <a:pt x="80" y="80"/>
                    <a:pt x="96" y="96"/>
                    <a:pt x="96" y="116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120" y="120"/>
                    <a:pt x="120" y="120"/>
                    <a:pt x="120" y="120"/>
                  </a:cubicBezTo>
                  <a:lnTo>
                    <a:pt x="120" y="0"/>
                  </a:lnTo>
                  <a:close/>
                  <a:moveTo>
                    <a:pt x="36" y="48"/>
                  </a:moveTo>
                  <a:cubicBezTo>
                    <a:pt x="36" y="35"/>
                    <a:pt x="47" y="24"/>
                    <a:pt x="60" y="24"/>
                  </a:cubicBezTo>
                  <a:cubicBezTo>
                    <a:pt x="73" y="24"/>
                    <a:pt x="84" y="35"/>
                    <a:pt x="84" y="48"/>
                  </a:cubicBezTo>
                  <a:cubicBezTo>
                    <a:pt x="84" y="61"/>
                    <a:pt x="73" y="72"/>
                    <a:pt x="60" y="72"/>
                  </a:cubicBezTo>
                  <a:cubicBezTo>
                    <a:pt x="47" y="72"/>
                    <a:pt x="36" y="61"/>
                    <a:pt x="36" y="48"/>
                  </a:cubicBezTo>
                  <a:close/>
                  <a:moveTo>
                    <a:pt x="112" y="112"/>
                  </a:moveTo>
                  <a:cubicBezTo>
                    <a:pt x="104" y="112"/>
                    <a:pt x="104" y="112"/>
                    <a:pt x="104" y="112"/>
                  </a:cubicBezTo>
                  <a:cubicBezTo>
                    <a:pt x="102" y="95"/>
                    <a:pt x="91" y="81"/>
                    <a:pt x="77" y="75"/>
                  </a:cubicBezTo>
                  <a:cubicBezTo>
                    <a:pt x="86" y="70"/>
                    <a:pt x="92" y="60"/>
                    <a:pt x="92" y="48"/>
                  </a:cubicBezTo>
                  <a:cubicBezTo>
                    <a:pt x="92" y="30"/>
                    <a:pt x="78" y="16"/>
                    <a:pt x="60" y="16"/>
                  </a:cubicBezTo>
                  <a:cubicBezTo>
                    <a:pt x="42" y="16"/>
                    <a:pt x="28" y="30"/>
                    <a:pt x="28" y="48"/>
                  </a:cubicBezTo>
                  <a:cubicBezTo>
                    <a:pt x="28" y="60"/>
                    <a:pt x="34" y="70"/>
                    <a:pt x="43" y="75"/>
                  </a:cubicBezTo>
                  <a:cubicBezTo>
                    <a:pt x="28" y="81"/>
                    <a:pt x="18" y="95"/>
                    <a:pt x="16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12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1511" y="5579749"/>
            <a:ext cx="457005" cy="457005"/>
            <a:chOff x="4750202" y="3174487"/>
            <a:chExt cx="820389" cy="822960"/>
          </a:xfrm>
        </p:grpSpPr>
        <p:sp>
          <p:nvSpPr>
            <p:cNvPr id="47" name="Oval 46"/>
            <p:cNvSpPr/>
            <p:nvPr/>
          </p:nvSpPr>
          <p:spPr bwMode="auto">
            <a:xfrm>
              <a:off x="4750202" y="3174487"/>
              <a:ext cx="820389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rgbClr val="0171C7"/>
                </a:soli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Freeform 124"/>
            <p:cNvSpPr>
              <a:spLocks noEditPoints="1"/>
            </p:cNvSpPr>
            <p:nvPr/>
          </p:nvSpPr>
          <p:spPr bwMode="auto">
            <a:xfrm>
              <a:off x="4963544" y="3393709"/>
              <a:ext cx="393704" cy="386073"/>
            </a:xfrm>
            <a:custGeom>
              <a:avLst/>
              <a:gdLst>
                <a:gd name="T0" fmla="*/ 36 w 100"/>
                <a:gd name="T1" fmla="*/ 36 h 108"/>
                <a:gd name="T2" fmla="*/ 16 w 100"/>
                <a:gd name="T3" fmla="*/ 36 h 108"/>
                <a:gd name="T4" fmla="*/ 16 w 100"/>
                <a:gd name="T5" fmla="*/ 28 h 108"/>
                <a:gd name="T6" fmla="*/ 36 w 100"/>
                <a:gd name="T7" fmla="*/ 28 h 108"/>
                <a:gd name="T8" fmla="*/ 36 w 100"/>
                <a:gd name="T9" fmla="*/ 36 h 108"/>
                <a:gd name="T10" fmla="*/ 16 w 100"/>
                <a:gd name="T11" fmla="*/ 60 h 108"/>
                <a:gd name="T12" fmla="*/ 52 w 100"/>
                <a:gd name="T13" fmla="*/ 60 h 108"/>
                <a:gd name="T14" fmla="*/ 52 w 100"/>
                <a:gd name="T15" fmla="*/ 52 h 108"/>
                <a:gd name="T16" fmla="*/ 16 w 100"/>
                <a:gd name="T17" fmla="*/ 52 h 108"/>
                <a:gd name="T18" fmla="*/ 16 w 100"/>
                <a:gd name="T19" fmla="*/ 60 h 108"/>
                <a:gd name="T20" fmla="*/ 16 w 100"/>
                <a:gd name="T21" fmla="*/ 84 h 108"/>
                <a:gd name="T22" fmla="*/ 40 w 100"/>
                <a:gd name="T23" fmla="*/ 84 h 108"/>
                <a:gd name="T24" fmla="*/ 40 w 100"/>
                <a:gd name="T25" fmla="*/ 76 h 108"/>
                <a:gd name="T26" fmla="*/ 16 w 100"/>
                <a:gd name="T27" fmla="*/ 76 h 108"/>
                <a:gd name="T28" fmla="*/ 16 w 100"/>
                <a:gd name="T29" fmla="*/ 84 h 108"/>
                <a:gd name="T30" fmla="*/ 99 w 100"/>
                <a:gd name="T31" fmla="*/ 33 h 108"/>
                <a:gd name="T32" fmla="*/ 93 w 100"/>
                <a:gd name="T33" fmla="*/ 33 h 108"/>
                <a:gd name="T34" fmla="*/ 92 w 100"/>
                <a:gd name="T35" fmla="*/ 34 h 108"/>
                <a:gd name="T36" fmla="*/ 97 w 100"/>
                <a:gd name="T37" fmla="*/ 40 h 108"/>
                <a:gd name="T38" fmla="*/ 99 w 100"/>
                <a:gd name="T39" fmla="*/ 39 h 108"/>
                <a:gd name="T40" fmla="*/ 99 w 100"/>
                <a:gd name="T41" fmla="*/ 33 h 108"/>
                <a:gd name="T42" fmla="*/ 80 w 100"/>
                <a:gd name="T43" fmla="*/ 28 h 108"/>
                <a:gd name="T44" fmla="*/ 80 w 100"/>
                <a:gd name="T45" fmla="*/ 46 h 108"/>
                <a:gd name="T46" fmla="*/ 86 w 100"/>
                <a:gd name="T47" fmla="*/ 40 h 108"/>
                <a:gd name="T48" fmla="*/ 92 w 100"/>
                <a:gd name="T49" fmla="*/ 46 h 108"/>
                <a:gd name="T50" fmla="*/ 80 w 100"/>
                <a:gd name="T51" fmla="*/ 58 h 108"/>
                <a:gd name="T52" fmla="*/ 80 w 100"/>
                <a:gd name="T53" fmla="*/ 108 h 108"/>
                <a:gd name="T54" fmla="*/ 0 w 100"/>
                <a:gd name="T55" fmla="*/ 108 h 108"/>
                <a:gd name="T56" fmla="*/ 0 w 100"/>
                <a:gd name="T57" fmla="*/ 0 h 108"/>
                <a:gd name="T58" fmla="*/ 52 w 100"/>
                <a:gd name="T59" fmla="*/ 0 h 108"/>
                <a:gd name="T60" fmla="*/ 80 w 100"/>
                <a:gd name="T61" fmla="*/ 28 h 108"/>
                <a:gd name="T62" fmla="*/ 52 w 100"/>
                <a:gd name="T63" fmla="*/ 28 h 108"/>
                <a:gd name="T64" fmla="*/ 68 w 100"/>
                <a:gd name="T65" fmla="*/ 28 h 108"/>
                <a:gd name="T66" fmla="*/ 52 w 100"/>
                <a:gd name="T67" fmla="*/ 11 h 108"/>
                <a:gd name="T68" fmla="*/ 52 w 100"/>
                <a:gd name="T69" fmla="*/ 28 h 108"/>
                <a:gd name="T70" fmla="*/ 72 w 100"/>
                <a:gd name="T71" fmla="*/ 36 h 108"/>
                <a:gd name="T72" fmla="*/ 44 w 100"/>
                <a:gd name="T73" fmla="*/ 36 h 108"/>
                <a:gd name="T74" fmla="*/ 44 w 100"/>
                <a:gd name="T75" fmla="*/ 8 h 108"/>
                <a:gd name="T76" fmla="*/ 8 w 100"/>
                <a:gd name="T77" fmla="*/ 8 h 108"/>
                <a:gd name="T78" fmla="*/ 8 w 100"/>
                <a:gd name="T79" fmla="*/ 100 h 108"/>
                <a:gd name="T80" fmla="*/ 72 w 100"/>
                <a:gd name="T81" fmla="*/ 100 h 108"/>
                <a:gd name="T82" fmla="*/ 72 w 100"/>
                <a:gd name="T83" fmla="*/ 66 h 108"/>
                <a:gd name="T84" fmla="*/ 53 w 100"/>
                <a:gd name="T85" fmla="*/ 84 h 108"/>
                <a:gd name="T86" fmla="*/ 48 w 100"/>
                <a:gd name="T87" fmla="*/ 84 h 108"/>
                <a:gd name="T88" fmla="*/ 48 w 100"/>
                <a:gd name="T89" fmla="*/ 78 h 108"/>
                <a:gd name="T90" fmla="*/ 72 w 100"/>
                <a:gd name="T91" fmla="*/ 54 h 108"/>
                <a:gd name="T92" fmla="*/ 72 w 100"/>
                <a:gd name="T93" fmla="*/ 3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" h="108">
                  <a:moveTo>
                    <a:pt x="3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6"/>
                  </a:lnTo>
                  <a:close/>
                  <a:moveTo>
                    <a:pt x="1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6" y="52"/>
                    <a:pt x="16" y="52"/>
                    <a:pt x="16" y="52"/>
                  </a:cubicBezTo>
                  <a:lnTo>
                    <a:pt x="16" y="60"/>
                  </a:lnTo>
                  <a:close/>
                  <a:moveTo>
                    <a:pt x="16" y="84"/>
                  </a:moveTo>
                  <a:cubicBezTo>
                    <a:pt x="40" y="84"/>
                    <a:pt x="40" y="84"/>
                    <a:pt x="40" y="84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16" y="76"/>
                    <a:pt x="16" y="76"/>
                    <a:pt x="16" y="76"/>
                  </a:cubicBezTo>
                  <a:lnTo>
                    <a:pt x="16" y="84"/>
                  </a:lnTo>
                  <a:close/>
                  <a:moveTo>
                    <a:pt x="99" y="33"/>
                  </a:moveTo>
                  <a:cubicBezTo>
                    <a:pt x="97" y="31"/>
                    <a:pt x="95" y="31"/>
                    <a:pt x="93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7"/>
                    <a:pt x="100" y="35"/>
                    <a:pt x="99" y="33"/>
                  </a:cubicBezTo>
                  <a:close/>
                  <a:moveTo>
                    <a:pt x="80" y="28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80" y="28"/>
                  </a:lnTo>
                  <a:close/>
                  <a:moveTo>
                    <a:pt x="5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28"/>
                  </a:lnTo>
                  <a:close/>
                  <a:moveTo>
                    <a:pt x="7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2" y="54"/>
                    <a:pt x="72" y="54"/>
                    <a:pt x="72" y="54"/>
                  </a:cubicBez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870">
                <a:defRPr/>
              </a:pPr>
              <a:endParaRPr lang="en-US" sz="1765">
                <a:solidFill>
                  <a:srgbClr val="0171C7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36650" y="5483464"/>
            <a:ext cx="1469819" cy="778329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913874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solidFill>
                  <a:srgbClr val="505050"/>
                </a:solidFill>
                <a:latin typeface="Segoe UI Semilight"/>
              </a:rPr>
              <a:t>Recent</a:t>
            </a:r>
            <a:br>
              <a:rPr lang="en-US" sz="1765">
                <a:solidFill>
                  <a:srgbClr val="505050"/>
                </a:solidFill>
                <a:latin typeface="Segoe UI Semilight"/>
              </a:rPr>
            </a:br>
            <a:r>
              <a:rPr lang="en-US" sz="1765">
                <a:solidFill>
                  <a:srgbClr val="505050"/>
                </a:solidFill>
                <a:latin typeface="Segoe UI Semiligh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3831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the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2333" y="1240570"/>
            <a:ext cx="10367334" cy="5322453"/>
          </a:xfrm>
        </p:spPr>
        <p:txBody>
          <a:bodyPr/>
          <a:lstStyle/>
          <a:p>
            <a:pPr marL="236546" lvl="1" indent="0">
              <a:buNone/>
            </a:pPr>
            <a:endParaRPr lang="en-US"/>
          </a:p>
          <a:p>
            <a:pPr marL="236546" lvl="1" indent="0">
              <a:buNone/>
            </a:pPr>
            <a:endParaRPr lang="en-US"/>
          </a:p>
          <a:p>
            <a:pPr marL="236546" lvl="1" indent="0">
              <a:buNone/>
            </a:pPr>
            <a:endParaRPr lang="en-US" sz="2353"/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HTTP verbs dictate the request intent: GET | POST | PATCH | PUT | DELETE</a:t>
            </a: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Version: </a:t>
            </a:r>
            <a:r>
              <a:rPr lang="en-US" sz="1961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" sz="1961">
                <a:solidFill>
                  <a:srgbClr val="7030A0"/>
                </a:solidFill>
                <a:latin typeface="Consolas" panose="020B0609020204030204" pitchFamily="49" charset="0"/>
              </a:rPr>
              <a:t>v1.0 </a:t>
            </a:r>
            <a:r>
              <a:rPr lang="en" sz="1961"/>
              <a:t>or </a:t>
            </a:r>
            <a:r>
              <a:rPr lang="en" sz="1961">
                <a:solidFill>
                  <a:srgbClr val="7030A0"/>
                </a:solidFill>
                <a:latin typeface="Consolas" panose="020B0609020204030204" pitchFamily="49" charset="0"/>
              </a:rPr>
              <a:t>/beta</a:t>
            </a:r>
            <a:endParaRPr lang="en-US" sz="1961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Resource: 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/users</a:t>
            </a:r>
            <a:r>
              <a:rPr lang="en-US" sz="1961"/>
              <a:t>,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 /groups</a:t>
            </a:r>
            <a:r>
              <a:rPr lang="en-US" sz="1961"/>
              <a:t>,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 /sites</a:t>
            </a:r>
            <a:r>
              <a:rPr lang="en-US" sz="1961"/>
              <a:t>,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 /drives</a:t>
            </a:r>
            <a:r>
              <a:rPr lang="en-US" sz="1961"/>
              <a:t>, 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/devices</a:t>
            </a:r>
            <a:r>
              <a:rPr lang="en-US" sz="1961"/>
              <a:t>,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</a:rPr>
              <a:t> more…</a:t>
            </a: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Member from collection: 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  <a:cs typeface="Consolas" pitchFamily="49" charset="0"/>
              </a:rPr>
              <a:t>/users</a:t>
            </a:r>
            <a:r>
              <a:rPr lang="en-US" sz="1961">
                <a:solidFill>
                  <a:srgbClr val="DE4D2D"/>
                </a:solidFill>
                <a:latin typeface="Consolas" pitchFamily="49" charset="0"/>
                <a:cs typeface="Consolas" pitchFamily="49" charset="0"/>
              </a:rPr>
              <a:t>/AAA</a:t>
            </a: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Property: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  <a:cs typeface="Consolas" pitchFamily="49" charset="0"/>
              </a:rPr>
              <a:t> /users</a:t>
            </a:r>
            <a:r>
              <a:rPr lang="en-US" sz="1961">
                <a:solidFill>
                  <a:srgbClr val="DE4D2D"/>
                </a:solidFill>
                <a:latin typeface="Consolas" pitchFamily="49" charset="0"/>
                <a:cs typeface="Consolas" pitchFamily="49" charset="0"/>
              </a:rPr>
              <a:t>/AAA</a:t>
            </a:r>
            <a:r>
              <a:rPr lang="en-US" sz="1961">
                <a:solidFill>
                  <a:srgbClr val="E3008C"/>
                </a:solidFill>
                <a:latin typeface="Consolas" pitchFamily="49" charset="0"/>
                <a:cs typeface="Consolas" pitchFamily="49" charset="0"/>
              </a:rPr>
              <a:t>/department</a:t>
            </a: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Traverse to related resources via navigations:  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  <a:cs typeface="Consolas" pitchFamily="49" charset="0"/>
              </a:rPr>
              <a:t>/users</a:t>
            </a:r>
            <a:r>
              <a:rPr lang="en-US" sz="1961">
                <a:solidFill>
                  <a:srgbClr val="DE4D2D"/>
                </a:solidFill>
                <a:latin typeface="Consolas" pitchFamily="49" charset="0"/>
                <a:cs typeface="Consolas" pitchFamily="49" charset="0"/>
              </a:rPr>
              <a:t>/AAA</a:t>
            </a:r>
            <a:r>
              <a:rPr lang="en-US" sz="1961">
                <a:solidFill>
                  <a:srgbClr val="E3008C"/>
                </a:solidFill>
                <a:latin typeface="Consolas" pitchFamily="49" charset="0"/>
                <a:cs typeface="Consolas" pitchFamily="49" charset="0"/>
              </a:rPr>
              <a:t>/events</a:t>
            </a:r>
          </a:p>
          <a:p>
            <a:pPr marL="563354" lvl="1" indent="-448193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/>
              <a:t>Query parameters:</a:t>
            </a:r>
            <a:r>
              <a:rPr lang="en-US" sz="1961">
                <a:solidFill>
                  <a:srgbClr val="107C10"/>
                </a:solidFill>
                <a:latin typeface="Consolas" pitchFamily="49" charset="0"/>
                <a:cs typeface="Consolas" pitchFamily="49" charset="0"/>
              </a:rPr>
              <a:t> /users</a:t>
            </a:r>
            <a:r>
              <a:rPr lang="en-US" sz="1961">
                <a:solidFill>
                  <a:srgbClr val="DE4D2D"/>
                </a:solidFill>
                <a:latin typeface="Consolas" pitchFamily="49" charset="0"/>
                <a:cs typeface="Consolas" pitchFamily="49" charset="0"/>
              </a:rPr>
              <a:t>/AAA</a:t>
            </a:r>
            <a:r>
              <a:rPr lang="en-US" sz="1961">
                <a:solidFill>
                  <a:srgbClr val="E3008C"/>
                </a:solidFill>
                <a:latin typeface="Consolas" pitchFamily="49" charset="0"/>
                <a:cs typeface="Consolas" pitchFamily="49" charset="0"/>
              </a:rPr>
              <a:t>/events</a:t>
            </a:r>
            <a:r>
              <a:rPr lang="en-US" sz="196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?$top=5</a:t>
            </a:r>
            <a:endParaRPr lang="en-US" sz="1961">
              <a:solidFill>
                <a:schemeClr val="tx2"/>
              </a:solidFill>
            </a:endParaRPr>
          </a:p>
          <a:p>
            <a:pPr marL="787450" lvl="2" indent="-448193">
              <a:spcAft>
                <a:spcPts val="588"/>
              </a:spcAft>
              <a:buFont typeface="Courier New" panose="02070309020205020404" pitchFamily="49" charset="0"/>
              <a:buChar char="o"/>
            </a:pPr>
            <a:r>
              <a:rPr lang="en-US" sz="1765"/>
              <a:t>Format results: 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$select</a:t>
            </a:r>
            <a:r>
              <a:rPr lang="en-US" sz="1765"/>
              <a:t> | 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65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765"/>
              <a:t> </a:t>
            </a:r>
          </a:p>
          <a:p>
            <a:pPr marL="787450" lvl="2" indent="-448193">
              <a:spcAft>
                <a:spcPts val="588"/>
              </a:spcAft>
              <a:buFont typeface="Courier New" panose="02070309020205020404" pitchFamily="49" charset="0"/>
              <a:buChar char="o"/>
            </a:pPr>
            <a:r>
              <a:rPr lang="en-US" sz="1765"/>
              <a:t>Control results: 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$filter </a:t>
            </a:r>
            <a:r>
              <a:rPr lang="en-US" sz="1765"/>
              <a:t>|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$expand</a:t>
            </a:r>
            <a:r>
              <a:rPr lang="en-US" sz="1765"/>
              <a:t> </a:t>
            </a:r>
          </a:p>
          <a:p>
            <a:pPr marL="787450" lvl="2" indent="-448193">
              <a:spcAft>
                <a:spcPts val="588"/>
              </a:spcAft>
              <a:buFont typeface="Courier New" panose="02070309020205020404" pitchFamily="49" charset="0"/>
              <a:buChar char="o"/>
            </a:pPr>
            <a:r>
              <a:rPr lang="en-US" sz="1765"/>
              <a:t>Paging: 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$top </a:t>
            </a:r>
            <a:r>
              <a:rPr lang="en-US" sz="1765"/>
              <a:t>|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$skip </a:t>
            </a:r>
            <a:r>
              <a:rPr lang="en-US" sz="1765"/>
              <a:t>|</a:t>
            </a:r>
            <a:r>
              <a:rPr lang="en-US" sz="1765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765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skiptoken</a:t>
            </a:r>
            <a:endParaRPr lang="en-US" sz="1765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1339189"/>
            <a:ext cx="12191999" cy="1016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100000">
                      <a:srgbClr val="505050"/>
                    </a:gs>
                    <a:gs pos="0">
                      <a:srgbClr val="50505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	https://graph.microsoft.com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100000">
                      <a:srgbClr val="505050"/>
                    </a:gs>
                    <a:gs pos="0">
                      <a:srgbClr val="50505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870" y="1740485"/>
            <a:ext cx="202785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/{version}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8032" y="1740485"/>
            <a:ext cx="3735103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solidFill>
                  <a:srgbClr val="0078D7"/>
                </a:solidFill>
                <a:latin typeface="Consolas" pitchFamily="49" charset="0"/>
                <a:cs typeface="Consolas" pitchFamily="49" charset="0"/>
              </a:rPr>
              <a:t>?{query-parameters}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8315" y="1740485"/>
            <a:ext cx="268927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solidFill>
                  <a:srgbClr val="107C10"/>
                </a:solidFill>
                <a:latin typeface="Consolas" pitchFamily="49" charset="0"/>
                <a:cs typeface="Consolas" pitchFamily="49" charset="0"/>
              </a:rPr>
              <a:t>/{resource}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1164" y="1740485"/>
            <a:ext cx="1257528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solidFill>
                  <a:srgbClr val="DE4D2D"/>
                </a:solidFill>
                <a:latin typeface="Consolas" pitchFamily="49" charset="0"/>
                <a:cs typeface="Consolas" pitchFamily="49" charset="0"/>
              </a:rPr>
              <a:t>/{id}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0479" y="1740485"/>
            <a:ext cx="2180305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solidFill>
                  <a:srgbClr val="E3008C"/>
                </a:solidFill>
                <a:latin typeface="Consolas" pitchFamily="49" charset="0"/>
                <a:cs typeface="Consolas" pitchFamily="49" charset="0"/>
              </a:rPr>
              <a:t>/{property}</a:t>
            </a:r>
          </a:p>
        </p:txBody>
      </p:sp>
    </p:spTree>
    <p:extLst>
      <p:ext uri="{BB962C8B-B14F-4D97-AF65-F5344CB8AC3E}">
        <p14:creationId xmlns:p14="http://schemas.microsoft.com/office/powerpoint/2010/main" val="3878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F5AD089-A8D0-4539-89DC-90FB8679FE8D}"/>
  <p:tag name="ATHENA.CUSTOMXMLCONTENT" val="&lt;?xml version=&quot;1.0&quot;?&gt;&lt;athena xmlns=&quot;http://schemas.microsoft.com/edu/athena&quot; version=&quot;0.1.3396.0&quot;&gt;&lt;timings duration=&quot;67288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C556B207-714A-467E-AC42-E37FA114FFC3}"/>
  <p:tag name="ATHENA.CUSTOMXMLCONTENT" val="&lt;?xml version=&quot;1.0&quot;?&gt;&lt;athena xmlns=&quot;http://schemas.microsoft.com/edu/athena&quot; version=&quot;0.1.3396.0&quot;&gt;&lt;ink scale=&quot;0.5713244&quot;&gt;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&lt;/ink&gt;&lt;/athena&gt;"/>
</p:tagLst>
</file>

<file path=ppt/theme/theme1.xml><?xml version="1.0" encoding="utf-8"?>
<a:theme xmlns:a="http://schemas.openxmlformats.org/drawingml/2006/main" name="1_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1_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ngAPIs_Session_Build2017_In_Progress_05022017" id="{D39488AA-62DE-437A-AACF-71FBAC7516A7}" vid="{D8EB1B66-B96D-4B94-8782-E84D5773B626}"/>
    </a:ext>
  </a:extLst>
</a:theme>
</file>

<file path=ppt/theme/theme3.xml><?xml version="1.0" encoding="utf-8"?>
<a:theme xmlns:a="http://schemas.openxmlformats.org/drawingml/2006/main" name="2_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2.xml><?xml version="1.0" encoding="utf-8"?>
<athena xmlns="http://schemas.microsoft.com/edu/athena" version="0.1.3396.0">
  <timings duration="67288"/>
</athena>
</file>

<file path=customXml/itemProps1.xml><?xml version="1.0" encoding="utf-8"?>
<ds:datastoreItem xmlns:ds="http://schemas.openxmlformats.org/officeDocument/2006/customXml" ds:itemID="{B53CB0B0-8B91-4377-B7CD-3582C366EBD4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4EC1BFF1-4F49-4C44-A103-5B0ADF8970FC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1838</Words>
  <Application>Microsoft Office PowerPoint</Application>
  <PresentationFormat>Widescreen</PresentationFormat>
  <Paragraphs>388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FontAwesome</vt:lpstr>
      <vt:lpstr>Segoe UI</vt:lpstr>
      <vt:lpstr>Segoe UI Light</vt:lpstr>
      <vt:lpstr>Segoe UI Semibold</vt:lpstr>
      <vt:lpstr>Segoe UI Semilight</vt:lpstr>
      <vt:lpstr>Wingdings</vt:lpstr>
      <vt:lpstr>1_5-50111_Build 2017_LIGHT GRAY TEMPLATE</vt:lpstr>
      <vt:lpstr>1_5-50111_Build 2017_DARK GRAY TEMPLATE</vt:lpstr>
      <vt:lpstr>2_5-50111_Build 2017_LIGHT GRAY TEMPLATE</vt:lpstr>
      <vt:lpstr>Microsoft Graph Microsoft Cognitive Services</vt:lpstr>
      <vt:lpstr>Sebastien Pertus</vt:lpstr>
      <vt:lpstr>Artificial Intelligence will change the way we work</vt:lpstr>
      <vt:lpstr>Microsoft Graph</vt:lpstr>
      <vt:lpstr>    - User, group and organizational </vt:lpstr>
      <vt:lpstr>With Microsoft Graph </vt:lpstr>
      <vt:lpstr>With Microsoft Graph </vt:lpstr>
      <vt:lpstr>With Microsoft Graph </vt:lpstr>
      <vt:lpstr>Calling the API</vt:lpstr>
      <vt:lpstr>Common queries</vt:lpstr>
      <vt:lpstr>SDKs, samples and tooling</vt:lpstr>
      <vt:lpstr>Using Microsoft Graph</vt:lpstr>
      <vt:lpstr>PowerPoint Presentation</vt:lpstr>
      <vt:lpstr>PowerPoint Presentation</vt:lpstr>
      <vt:lpstr>Accessing the APIs</vt:lpstr>
      <vt:lpstr>Key Code Snippets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Sébastien Pertus</dc:creator>
  <cp:lastModifiedBy>Sébastien Pertus</cp:lastModifiedBy>
  <cp:revision>6</cp:revision>
  <dcterms:created xsi:type="dcterms:W3CDTF">2017-06-19T10:32:53Z</dcterms:created>
  <dcterms:modified xsi:type="dcterms:W3CDTF">2017-06-19T15:58:17Z</dcterms:modified>
</cp:coreProperties>
</file>