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4" r:id="rId6"/>
    <p:sldId id="262" r:id="rId7"/>
    <p:sldId id="265" r:id="rId8"/>
    <p:sldId id="266" r:id="rId9"/>
    <p:sldId id="272" r:id="rId10"/>
    <p:sldId id="273" r:id="rId11"/>
    <p:sldId id="263" r:id="rId12"/>
    <p:sldId id="26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386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DB8B-F6B7-F482-CF4B-94852A36D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7A5E1-9C3C-A472-32AC-048467707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A34EB-1535-EEE0-0A35-9508210C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DCA-A0F7-4DBE-873A-17607789FADC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63EA0-92E5-F5A3-5871-413E5B96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5E53-2719-2F6A-A050-35C6742D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78EA-AF8C-49D3-9B8C-C3E743314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5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BC75-94BD-B216-9ACE-EE6EF4E9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68853-E2BC-82B5-1947-27A6FFA6D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46C2-AE38-ED17-19F5-0C888793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DCA-A0F7-4DBE-873A-17607789FADC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6FAF-5C04-6185-A688-8637C0E1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3D4-DC03-B5AF-B1BC-849770A3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78EA-AF8C-49D3-9B8C-C3E743314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49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F2513-85B6-29C2-EE0D-36EC4EC59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12D12-49EF-FE84-C4F9-D0667AF38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455E6-AF71-46B2-4E21-0C2C1DFC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DCA-A0F7-4DBE-873A-17607789FADC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39F8E-1295-9C8D-6321-3E4C72FC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BEC36-F9D5-5CC4-57A8-1FBF9178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78EA-AF8C-49D3-9B8C-C3E743314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11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3871-959E-DB08-E86E-35469457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27A4D-8B10-AD7B-BAF2-5C14A996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A00D9-C1A7-4C55-B85B-8E3F0DF7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DCA-A0F7-4DBE-873A-17607789FADC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D6362-0C0C-9E60-9490-FBFA6000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DBE-AE50-CFA2-E08F-AA99E121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78EA-AF8C-49D3-9B8C-C3E743314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9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A6FF-2028-F78F-23F2-C4A02264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FD8A3-21C9-E30B-5104-89E88894E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65E7F-830B-8596-4DEA-B6606ED7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DCA-A0F7-4DBE-873A-17607789FADC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9977-7A81-6AE6-9B6C-7AB938B9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20D1A-3EA1-1870-1DB9-5E249946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78EA-AF8C-49D3-9B8C-C3E743314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20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44AF-1958-A05E-6486-A71FEFC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8500-2EDD-F7F4-ECDE-CAF507676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1CA8D-80A6-B120-50BB-0DFC92FB1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4FC79-5DE2-3750-BFED-9AF749B9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DCA-A0F7-4DBE-873A-17607789FADC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5EB14-373E-8F68-A156-387F4F8B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1B061-4F33-EA96-32A3-5C7DD7CC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78EA-AF8C-49D3-9B8C-C3E743314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9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B4F6-7AC8-9F05-5589-415416AA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C7558-87F8-0AEE-7C1B-AB444F3E1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A4647-794C-6F31-6800-9691FDFAE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6A017-B627-3D5E-EAD5-A9E451703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A7098-5395-AC39-F98B-B298B77B5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04CEA-7EAE-AA00-E399-E5F8BF3C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DCA-A0F7-4DBE-873A-17607789FADC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F7D39-4E12-64DF-1518-99392A5E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6F066-B847-B152-777A-24A447CA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78EA-AF8C-49D3-9B8C-C3E743314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89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B5A6-AFC0-726A-7D2F-FFA0A606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E15A8-8DDA-483B-9673-202BA4D8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DCA-A0F7-4DBE-873A-17607789FADC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24D46-03EB-1485-7BEB-6F5363FC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70506-EAB2-4CE2-7985-16985DA0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78EA-AF8C-49D3-9B8C-C3E743314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33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AEE35-FC54-17CC-BE05-545D9D82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DCA-A0F7-4DBE-873A-17607789FADC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A36B7-5953-1841-279D-64D4BD9A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90010-9E53-C73A-C972-5E3E1D48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78EA-AF8C-49D3-9B8C-C3E743314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21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B435-D001-744C-2EB9-C43B65D6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7593-9A3D-1DC2-E2C8-82FBD25BC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98F47-B739-91C5-952A-682471476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49D58-698C-D040-8E3D-955CCB58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DCA-A0F7-4DBE-873A-17607789FADC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776B0-67E5-81C4-0D98-3BAD82DC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FB045-BF2D-7844-4C17-3F1B7906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78EA-AF8C-49D3-9B8C-C3E743314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2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CCE9-0A96-9CE8-0FDC-870CA1F1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F73F9-6FC2-F43E-9A8F-A28AFEE26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D2C25-7D22-ED2D-53CE-24C4C4748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5C9-64A7-3A4E-A6EB-3BE91B3E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DCA-A0F7-4DBE-873A-17607789FADC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0123-763F-FD13-AEB4-737E668E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598F3-B2F6-0B76-25C5-39B8D24D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78EA-AF8C-49D3-9B8C-C3E743314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B2D47-1C7F-0C87-4529-1C6B1904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C0E89-B668-C1C6-DE0F-2BBB4251C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52A3-B64A-13CE-CA64-EB32748DB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9DCA-A0F7-4DBE-873A-17607789FADC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C319-A6F8-5884-13C8-F0DAEBDC8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B735-7848-6368-EAA8-76BCBE48F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78EA-AF8C-49D3-9B8C-C3E743314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AF89-3CEB-DCF9-E600-DBDB2E48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1090"/>
            <a:ext cx="10515600" cy="2290620"/>
          </a:xfrm>
        </p:spPr>
        <p:txBody>
          <a:bodyPr>
            <a:normAutofit/>
          </a:bodyPr>
          <a:lstStyle/>
          <a:p>
            <a:pPr algn="ctr"/>
            <a:r>
              <a:rPr lang="en-GB" sz="6600" b="1" dirty="0"/>
              <a:t>Tech Conferences 2019-2022</a:t>
            </a:r>
            <a:br>
              <a:rPr lang="en-GB" sz="6600" b="1" dirty="0"/>
            </a:br>
            <a:br>
              <a:rPr lang="en-GB" sz="2000" b="1" dirty="0"/>
            </a:br>
            <a:r>
              <a:rPr lang="en-GB" sz="6600" dirty="0"/>
              <a:t>Nigel Tart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3D6BF-A6F7-A0A8-6D61-547A75560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0" b="8876"/>
          <a:stretch/>
        </p:blipFill>
        <p:spPr>
          <a:xfrm rot="120000">
            <a:off x="-50615" y="4270212"/>
            <a:ext cx="12362688" cy="311538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132E97-A1AB-26D0-B6E5-10BA630F983F}"/>
              </a:ext>
            </a:extLst>
          </p:cNvPr>
          <p:cNvSpPr/>
          <p:nvPr/>
        </p:nvSpPr>
        <p:spPr>
          <a:xfrm>
            <a:off x="-44393" y="3602182"/>
            <a:ext cx="12411884" cy="1579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B3D50-D438-E05A-3841-46907F57C8DB}"/>
              </a:ext>
            </a:extLst>
          </p:cNvPr>
          <p:cNvSpPr txBox="1"/>
          <p:nvPr/>
        </p:nvSpPr>
        <p:spPr>
          <a:xfrm>
            <a:off x="872929" y="3136311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Encourage you to go to conferences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ML with a laughably small dataset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Explain machine learning to non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35937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00BE-62A7-57AF-DB4C-3BA4EE6F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Scattergraphs</a:t>
            </a:r>
            <a:r>
              <a:rPr lang="en-GB" dirty="0"/>
              <a:t> in 3D – plane of best 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B62B9-B028-CA54-2421-1F758832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462" y="1825625"/>
            <a:ext cx="4351338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C99F5-2DED-99AF-8209-D0FA51861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4580785" cy="43513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A58E71-2B43-C56C-DBDA-B123ED4ADB73}"/>
              </a:ext>
            </a:extLst>
          </p:cNvPr>
          <p:cNvSpPr txBox="1"/>
          <p:nvPr/>
        </p:nvSpPr>
        <p:spPr>
          <a:xfrm>
            <a:off x="10430900" y="5751175"/>
            <a:ext cx="82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4</a:t>
            </a:r>
            <a:r>
              <a:rPr lang="en-GB" dirty="0"/>
              <a:t>,</a:t>
            </a:r>
            <a:r>
              <a:rPr lang="en-GB" dirty="0">
                <a:solidFill>
                  <a:srgbClr val="008000"/>
                </a:solidFill>
              </a:rPr>
              <a:t>0</a:t>
            </a:r>
            <a:r>
              <a:rPr lang="en-GB" dirty="0"/>
              <a:t>,</a:t>
            </a:r>
            <a:r>
              <a:rPr lang="en-GB" b="1" dirty="0">
                <a:solidFill>
                  <a:srgbClr val="0000CC"/>
                </a:solidFill>
              </a:rPr>
              <a:t>4</a:t>
            </a:r>
            <a:r>
              <a:rPr lang="en-GB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45D02-1113-C487-1ACC-278D6C1D2AA9}"/>
              </a:ext>
            </a:extLst>
          </p:cNvPr>
          <p:cNvSpPr txBox="1"/>
          <p:nvPr/>
        </p:nvSpPr>
        <p:spPr>
          <a:xfrm>
            <a:off x="7299556" y="4157939"/>
            <a:ext cx="103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0</a:t>
            </a:r>
            <a:r>
              <a:rPr lang="en-GB" dirty="0"/>
              <a:t>,</a:t>
            </a:r>
            <a:r>
              <a:rPr lang="en-GB" dirty="0">
                <a:solidFill>
                  <a:srgbClr val="008000"/>
                </a:solidFill>
              </a:rPr>
              <a:t>2</a:t>
            </a:r>
            <a:r>
              <a:rPr lang="en-GB" dirty="0"/>
              <a:t>,</a:t>
            </a:r>
            <a:r>
              <a:rPr lang="en-GB" b="1" dirty="0">
                <a:solidFill>
                  <a:srgbClr val="0000CC"/>
                </a:solidFill>
              </a:rPr>
              <a:t>2</a:t>
            </a:r>
            <a:r>
              <a:rPr lang="en-GB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4D7AD-01EC-A223-4560-EEB068AEA2C7}"/>
              </a:ext>
            </a:extLst>
          </p:cNvPr>
          <p:cNvSpPr txBox="1"/>
          <p:nvPr/>
        </p:nvSpPr>
        <p:spPr>
          <a:xfrm>
            <a:off x="7287540" y="5762675"/>
            <a:ext cx="82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0</a:t>
            </a:r>
            <a:r>
              <a:rPr lang="en-GB" dirty="0"/>
              <a:t>,</a:t>
            </a:r>
            <a:r>
              <a:rPr lang="en-GB" dirty="0">
                <a:solidFill>
                  <a:srgbClr val="008000"/>
                </a:solidFill>
              </a:rPr>
              <a:t>0</a:t>
            </a:r>
            <a:r>
              <a:rPr lang="en-GB" dirty="0"/>
              <a:t>,</a:t>
            </a:r>
            <a:r>
              <a:rPr lang="en-GB" b="1" dirty="0">
                <a:solidFill>
                  <a:srgbClr val="0000CC"/>
                </a:solidFill>
              </a:rPr>
              <a:t>0</a:t>
            </a:r>
            <a:r>
              <a:rPr lang="en-GB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941510-4B6E-57C2-EDAD-3F7A8B374F73}"/>
              </a:ext>
            </a:extLst>
          </p:cNvPr>
          <p:cNvSpPr txBox="1"/>
          <p:nvPr/>
        </p:nvSpPr>
        <p:spPr>
          <a:xfrm>
            <a:off x="3397712" y="4190205"/>
            <a:ext cx="3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F870A6-D255-8A58-55EF-DF02576ED0C0}"/>
              </a:ext>
            </a:extLst>
          </p:cNvPr>
          <p:cNvSpPr txBox="1"/>
          <p:nvPr/>
        </p:nvSpPr>
        <p:spPr>
          <a:xfrm>
            <a:off x="2429890" y="4071307"/>
            <a:ext cx="3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46E366-0E5C-563C-5930-E6B796778C75}"/>
              </a:ext>
            </a:extLst>
          </p:cNvPr>
          <p:cNvSpPr txBox="1"/>
          <p:nvPr/>
        </p:nvSpPr>
        <p:spPr>
          <a:xfrm>
            <a:off x="2077723" y="4731047"/>
            <a:ext cx="3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D4ADAA-8E0D-269A-DDF0-863D58E664BC}"/>
              </a:ext>
            </a:extLst>
          </p:cNvPr>
          <p:cNvSpPr txBox="1"/>
          <p:nvPr/>
        </p:nvSpPr>
        <p:spPr>
          <a:xfrm>
            <a:off x="10456949" y="5451246"/>
            <a:ext cx="3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B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49A3A8-299D-9094-EB55-4DC6C91A21EB}"/>
              </a:ext>
            </a:extLst>
          </p:cNvPr>
          <p:cNvSpPr txBox="1"/>
          <p:nvPr/>
        </p:nvSpPr>
        <p:spPr>
          <a:xfrm>
            <a:off x="7295863" y="3905805"/>
            <a:ext cx="3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C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ECFABB-3359-0475-B7A6-BFA06E39E949}"/>
              </a:ext>
            </a:extLst>
          </p:cNvPr>
          <p:cNvSpPr txBox="1"/>
          <p:nvPr/>
        </p:nvSpPr>
        <p:spPr>
          <a:xfrm>
            <a:off x="7311032" y="5451246"/>
            <a:ext cx="3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A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675EF1-CC75-34CF-2FA9-B1DD9546E9FE}"/>
              </a:ext>
            </a:extLst>
          </p:cNvPr>
          <p:cNvSpPr txBox="1"/>
          <p:nvPr/>
        </p:nvSpPr>
        <p:spPr>
          <a:xfrm>
            <a:off x="1942340" y="4617372"/>
            <a:ext cx="3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A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DF3A4C-D083-3A54-F50D-B30FDBDC273A}"/>
              </a:ext>
            </a:extLst>
          </p:cNvPr>
          <p:cNvSpPr txBox="1"/>
          <p:nvPr/>
        </p:nvSpPr>
        <p:spPr>
          <a:xfrm>
            <a:off x="2344730" y="3606284"/>
            <a:ext cx="3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C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33434D-7133-8812-10CB-1CA41B6554D5}"/>
              </a:ext>
            </a:extLst>
          </p:cNvPr>
          <p:cNvSpPr txBox="1"/>
          <p:nvPr/>
        </p:nvSpPr>
        <p:spPr>
          <a:xfrm>
            <a:off x="3366210" y="3352412"/>
            <a:ext cx="3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B</a:t>
            </a:r>
            <a:endParaRPr lang="en-GB" dirty="0">
              <a:solidFill>
                <a:srgbClr val="0000CC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608493-160E-AF92-7B72-D2C9E5A9FAB6}"/>
              </a:ext>
            </a:extLst>
          </p:cNvPr>
          <p:cNvCxnSpPr>
            <a:cxnSpLocks/>
          </p:cNvCxnSpPr>
          <p:nvPr/>
        </p:nvCxnSpPr>
        <p:spPr>
          <a:xfrm flipV="1">
            <a:off x="7002462" y="5814104"/>
            <a:ext cx="4384676" cy="64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B75CB80-1EA3-3880-B3AF-9539B4F63837}"/>
              </a:ext>
            </a:extLst>
          </p:cNvPr>
          <p:cNvSpPr/>
          <p:nvPr/>
        </p:nvSpPr>
        <p:spPr>
          <a:xfrm>
            <a:off x="10365252" y="5748336"/>
            <a:ext cx="131297" cy="131537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5C3D4F-7E71-7E62-3B73-3C777C035E0A}"/>
              </a:ext>
            </a:extLst>
          </p:cNvPr>
          <p:cNvCxnSpPr>
            <a:cxnSpLocks/>
          </p:cNvCxnSpPr>
          <p:nvPr/>
        </p:nvCxnSpPr>
        <p:spPr>
          <a:xfrm flipV="1">
            <a:off x="7295863" y="1783556"/>
            <a:ext cx="5050" cy="4393405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BEE6ED5-739D-ED9B-2BA7-A68C97995D03}"/>
              </a:ext>
            </a:extLst>
          </p:cNvPr>
          <p:cNvSpPr/>
          <p:nvPr/>
        </p:nvSpPr>
        <p:spPr>
          <a:xfrm>
            <a:off x="7233908" y="4190205"/>
            <a:ext cx="131297" cy="131537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D5DE88-D376-156D-0168-508C172A2F5B}"/>
              </a:ext>
            </a:extLst>
          </p:cNvPr>
          <p:cNvSpPr/>
          <p:nvPr/>
        </p:nvSpPr>
        <p:spPr>
          <a:xfrm>
            <a:off x="7233909" y="5748336"/>
            <a:ext cx="131297" cy="131537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C1B47-13F7-540A-6E75-E7AE851181CD}"/>
              </a:ext>
            </a:extLst>
          </p:cNvPr>
          <p:cNvSpPr txBox="1"/>
          <p:nvPr/>
        </p:nvSpPr>
        <p:spPr>
          <a:xfrm>
            <a:off x="8923736" y="4699593"/>
            <a:ext cx="18477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Predict the height at (2,1,_)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E0E2DA-69E0-4D59-4879-2C0B14055D58}"/>
              </a:ext>
            </a:extLst>
          </p:cNvPr>
          <p:cNvSpPr/>
          <p:nvPr/>
        </p:nvSpPr>
        <p:spPr>
          <a:xfrm>
            <a:off x="8792439" y="4975960"/>
            <a:ext cx="131297" cy="13153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37ECB-C0C6-ADEC-70B1-E51D92CBB439}"/>
              </a:ext>
            </a:extLst>
          </p:cNvPr>
          <p:cNvSpPr txBox="1"/>
          <p:nvPr/>
        </p:nvSpPr>
        <p:spPr>
          <a:xfrm>
            <a:off x="9114299" y="3606284"/>
            <a:ext cx="125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z = 2+1</a:t>
            </a:r>
          </a:p>
        </p:txBody>
      </p:sp>
    </p:spTree>
    <p:extLst>
      <p:ext uri="{BB962C8B-B14F-4D97-AF65-F5344CB8AC3E}">
        <p14:creationId xmlns:p14="http://schemas.microsoft.com/office/powerpoint/2010/main" val="271846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1706-9B0C-9AC0-C9BD-CD5F6671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- More than One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4B41C-D1E6-637A-CB93-301438958DD6}"/>
              </a:ext>
            </a:extLst>
          </p:cNvPr>
          <p:cNvSpPr txBox="1"/>
          <p:nvPr/>
        </p:nvSpPr>
        <p:spPr>
          <a:xfrm>
            <a:off x="838200" y="1825625"/>
            <a:ext cx="5031659" cy="15388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2800" b="0" i="0" u="none" strike="noStrike" dirty="0">
                <a:solidFill>
                  <a:srgbClr val="0000FF"/>
                </a:solidFill>
                <a:effectLst/>
              </a:rPr>
              <a:t>One </a:t>
            </a:r>
            <a:r>
              <a:rPr lang="en-GB" sz="2800" b="0" i="0" u="none" strike="noStrike" dirty="0">
                <a:solidFill>
                  <a:srgbClr val="595959"/>
                </a:solidFill>
                <a:effectLst/>
              </a:rPr>
              <a:t>feature:</a:t>
            </a:r>
            <a:endParaRPr lang="en-GB" sz="280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800" b="0" i="0" u="none" strike="noStrike" dirty="0">
                <a:solidFill>
                  <a:srgbClr val="595959"/>
                </a:solidFill>
                <a:effectLst/>
              </a:rPr>
              <a:t>Plot x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800" b="0" i="0" u="none" strike="noStrike" dirty="0">
                <a:solidFill>
                  <a:srgbClr val="595959"/>
                </a:solidFill>
                <a:effectLst/>
              </a:rPr>
              <a:t>Measure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BE73A-DCBF-B55D-BD78-174BEB543CF5}"/>
              </a:ext>
            </a:extLst>
          </p:cNvPr>
          <p:cNvSpPr txBox="1"/>
          <p:nvPr/>
        </p:nvSpPr>
        <p:spPr>
          <a:xfrm>
            <a:off x="3044312" y="2595065"/>
            <a:ext cx="2442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800" b="0" i="0" u="none" strike="noStrike" dirty="0">
                <a:solidFill>
                  <a:srgbClr val="0000FF"/>
                </a:solidFill>
                <a:effectLst/>
              </a:rPr>
              <a:t>2D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</a:rPr>
              <a:t> coordinates</a:t>
            </a:r>
            <a:endParaRPr lang="en-GB" sz="28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0E289C-175F-941D-2CB0-FB322224C9D0}"/>
              </a:ext>
            </a:extLst>
          </p:cNvPr>
          <p:cNvSpPr txBox="1"/>
          <p:nvPr/>
        </p:nvSpPr>
        <p:spPr>
          <a:xfrm>
            <a:off x="838201" y="4129256"/>
            <a:ext cx="5031658" cy="15388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2800" b="0" i="0" u="none" strike="noStrike" dirty="0">
                <a:solidFill>
                  <a:srgbClr val="0000FF"/>
                </a:solidFill>
                <a:effectLst/>
              </a:rPr>
              <a:t>Two </a:t>
            </a:r>
            <a:r>
              <a:rPr lang="en-GB" sz="2800" b="0" i="0" u="none" strike="noStrike" dirty="0">
                <a:solidFill>
                  <a:srgbClr val="595959"/>
                </a:solidFill>
                <a:effectLst/>
              </a:rPr>
              <a:t>features:</a:t>
            </a:r>
            <a:endParaRPr lang="en-GB" sz="280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800" b="0" i="0" u="none" strike="noStrike" dirty="0">
                <a:solidFill>
                  <a:srgbClr val="595959"/>
                </a:solidFill>
                <a:effectLst/>
              </a:rPr>
              <a:t>Plot x and y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800" b="0" i="0" u="none" strike="noStrike" dirty="0">
                <a:solidFill>
                  <a:srgbClr val="595959"/>
                </a:solidFill>
                <a:effectLst/>
              </a:rPr>
              <a:t>Measure z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65A7DA-2C38-D4E8-3E6E-EABB6222E0E1}"/>
              </a:ext>
            </a:extLst>
          </p:cNvPr>
          <p:cNvGrpSpPr/>
          <p:nvPr/>
        </p:nvGrpSpPr>
        <p:grpSpPr>
          <a:xfrm>
            <a:off x="6533535" y="1825624"/>
            <a:ext cx="5031658" cy="1538883"/>
            <a:chOff x="6533535" y="1825624"/>
            <a:chExt cx="5031658" cy="153888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2DB96C-EB43-F549-1C50-EDD9832E245C}"/>
                </a:ext>
              </a:extLst>
            </p:cNvPr>
            <p:cNvSpPr txBox="1"/>
            <p:nvPr/>
          </p:nvSpPr>
          <p:spPr>
            <a:xfrm>
              <a:off x="6533535" y="1825624"/>
              <a:ext cx="5031658" cy="15388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en-GB" sz="2800" b="0" i="0" u="none" strike="noStrike" dirty="0">
                  <a:solidFill>
                    <a:srgbClr val="0000FF"/>
                  </a:solidFill>
                  <a:effectLst/>
                </a:rPr>
                <a:t>Three </a:t>
              </a:r>
              <a:r>
                <a:rPr lang="en-GB" sz="2800" b="0" i="0" u="none" strike="noStrike" dirty="0">
                  <a:solidFill>
                    <a:srgbClr val="595959"/>
                  </a:solidFill>
                  <a:effectLst/>
                </a:rPr>
                <a:t>features:</a:t>
              </a:r>
              <a:endParaRPr lang="en-GB" sz="4000" dirty="0">
                <a:effectLst/>
              </a:endParaRP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GB" sz="2800" b="0" i="0" u="none" strike="noStrike" dirty="0">
                  <a:solidFill>
                    <a:srgbClr val="595959"/>
                  </a:solidFill>
                  <a:effectLst/>
                </a:rPr>
                <a:t>Plot x, y, z</a:t>
              </a:r>
            </a:p>
            <a:p>
              <a:pPr rtl="0" fontAlgn="base">
                <a:spcBef>
                  <a:spcPts val="0"/>
                </a:spcBef>
                <a:spcAft>
                  <a:spcPts val="1200"/>
                </a:spcAft>
                <a:buFont typeface="+mj-lt"/>
                <a:buAutoNum type="arabicPeriod"/>
              </a:pPr>
              <a:r>
                <a:rPr lang="en-GB" sz="2800" b="0" i="0" u="none" strike="noStrike" dirty="0">
                  <a:solidFill>
                    <a:srgbClr val="595959"/>
                  </a:solidFill>
                  <a:effectLst/>
                </a:rPr>
                <a:t>Measure 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7BFC95-F8D1-A14C-43A5-DFED9E4BC349}"/>
                </a:ext>
              </a:extLst>
            </p:cNvPr>
            <p:cNvSpPr txBox="1"/>
            <p:nvPr/>
          </p:nvSpPr>
          <p:spPr>
            <a:xfrm>
              <a:off x="8943667" y="2595065"/>
              <a:ext cx="24420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GB" sz="2800" dirty="0">
                  <a:solidFill>
                    <a:srgbClr val="0000FF"/>
                  </a:solidFill>
                </a:rPr>
                <a:t>4</a:t>
              </a:r>
              <a:r>
                <a:rPr lang="en-GB" sz="2800" b="0" i="0" u="none" strike="noStrike" dirty="0">
                  <a:solidFill>
                    <a:srgbClr val="0000FF"/>
                  </a:solidFill>
                  <a:effectLst/>
                </a:rPr>
                <a:t>D</a:t>
              </a:r>
              <a:r>
                <a:rPr lang="en-GB" sz="2800" b="0" i="0" u="none" strike="noStrike" dirty="0">
                  <a:solidFill>
                    <a:srgbClr val="000000"/>
                  </a:solidFill>
                  <a:effectLst/>
                </a:rPr>
                <a:t> coordinates</a:t>
              </a:r>
              <a:endParaRPr lang="en-GB" sz="2800" dirty="0"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E5C308C-0B15-01BC-4A59-84554F5E0D1D}"/>
              </a:ext>
            </a:extLst>
          </p:cNvPr>
          <p:cNvSpPr txBox="1"/>
          <p:nvPr/>
        </p:nvSpPr>
        <p:spPr>
          <a:xfrm>
            <a:off x="3044312" y="4880492"/>
            <a:ext cx="2442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solidFill>
                  <a:srgbClr val="0000FF"/>
                </a:solidFill>
              </a:rPr>
              <a:t>3</a:t>
            </a:r>
            <a:r>
              <a:rPr lang="en-GB" sz="2800" b="0" i="0" u="none" strike="noStrike" dirty="0">
                <a:solidFill>
                  <a:srgbClr val="0000FF"/>
                </a:solidFill>
                <a:effectLst/>
              </a:rPr>
              <a:t>D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</a:rPr>
              <a:t> coordinates</a:t>
            </a:r>
            <a:endParaRPr lang="en-GB" sz="2800" dirty="0">
              <a:effectLst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F3D563-6B52-642C-0907-8F01BAA0CD44}"/>
              </a:ext>
            </a:extLst>
          </p:cNvPr>
          <p:cNvGrpSpPr/>
          <p:nvPr/>
        </p:nvGrpSpPr>
        <p:grpSpPr>
          <a:xfrm>
            <a:off x="6533535" y="4129256"/>
            <a:ext cx="5031658" cy="1538883"/>
            <a:chOff x="6533535" y="4129256"/>
            <a:chExt cx="5031658" cy="153888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343FAA-5E0F-D55B-719F-A93C726E24AB}"/>
                </a:ext>
              </a:extLst>
            </p:cNvPr>
            <p:cNvSpPr txBox="1"/>
            <p:nvPr/>
          </p:nvSpPr>
          <p:spPr>
            <a:xfrm>
              <a:off x="6533535" y="4129256"/>
              <a:ext cx="5031658" cy="15388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en-GB" sz="2800" b="0" i="0" u="none" strike="noStrike" dirty="0">
                  <a:solidFill>
                    <a:srgbClr val="0000FF"/>
                  </a:solidFill>
                  <a:effectLst/>
                </a:rPr>
                <a:t>Seven</a:t>
              </a:r>
              <a:r>
                <a:rPr lang="en-GB" sz="2800" b="0" i="0" u="none" strike="noStrike" dirty="0">
                  <a:solidFill>
                    <a:srgbClr val="595959"/>
                  </a:solidFill>
                  <a:effectLst/>
                </a:rPr>
                <a:t> features:</a:t>
              </a:r>
              <a:endParaRPr lang="en-GB" sz="2800" dirty="0">
                <a:effectLst/>
              </a:endParaRP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GB" sz="2800" b="0" i="0" u="none" strike="noStrike" dirty="0">
                  <a:solidFill>
                    <a:srgbClr val="595959"/>
                  </a:solidFill>
                  <a:effectLst/>
                </a:rPr>
                <a:t>Plot 7</a:t>
              </a:r>
            </a:p>
            <a:p>
              <a:pPr rtl="0" fontAlgn="base">
                <a:spcBef>
                  <a:spcPts val="0"/>
                </a:spcBef>
                <a:spcAft>
                  <a:spcPts val="1200"/>
                </a:spcAft>
                <a:buFont typeface="+mj-lt"/>
                <a:buAutoNum type="arabicPeriod"/>
              </a:pPr>
              <a:r>
                <a:rPr lang="en-GB" sz="2800" b="0" i="0" u="none" strike="noStrike" dirty="0">
                  <a:solidFill>
                    <a:srgbClr val="595959"/>
                  </a:solidFill>
                  <a:effectLst/>
                </a:rPr>
                <a:t>Measure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895C96-BFD7-CC13-562C-407DC385A97C}"/>
                </a:ext>
              </a:extLst>
            </p:cNvPr>
            <p:cNvSpPr txBox="1"/>
            <p:nvPr/>
          </p:nvSpPr>
          <p:spPr>
            <a:xfrm>
              <a:off x="8911711" y="4880492"/>
              <a:ext cx="24420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GB" sz="2800" dirty="0">
                  <a:solidFill>
                    <a:srgbClr val="0000FF"/>
                  </a:solidFill>
                </a:rPr>
                <a:t>8</a:t>
              </a:r>
              <a:r>
                <a:rPr lang="en-GB" sz="2800" b="0" i="0" u="none" strike="noStrike" dirty="0">
                  <a:solidFill>
                    <a:srgbClr val="0000FF"/>
                  </a:solidFill>
                  <a:effectLst/>
                </a:rPr>
                <a:t>D</a:t>
              </a:r>
              <a:r>
                <a:rPr lang="en-GB" sz="2800" b="0" i="0" u="none" strike="noStrike" dirty="0">
                  <a:solidFill>
                    <a:srgbClr val="000000"/>
                  </a:solidFill>
                  <a:effectLst/>
                </a:rPr>
                <a:t> coordinates</a:t>
              </a:r>
              <a:endParaRPr lang="en-GB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3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3E92-2CF8-9230-CA3C-B7736615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Paris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D3F2EC-1714-6425-98E4-D870FD10987F}"/>
              </a:ext>
            </a:extLst>
          </p:cNvPr>
          <p:cNvCxnSpPr>
            <a:cxnSpLocks/>
          </p:cNvCxnSpPr>
          <p:nvPr/>
        </p:nvCxnSpPr>
        <p:spPr>
          <a:xfrm>
            <a:off x="7625398" y="0"/>
            <a:ext cx="0" cy="5060156"/>
          </a:xfrm>
          <a:prstGeom prst="straightConnector1">
            <a:avLst/>
          </a:prstGeom>
          <a:ln w="28575">
            <a:solidFill>
              <a:srgbClr val="0000CC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6D70B5-E356-F78A-0919-DAC75863F02F}"/>
              </a:ext>
            </a:extLst>
          </p:cNvPr>
          <p:cNvSpPr txBox="1"/>
          <p:nvPr/>
        </p:nvSpPr>
        <p:spPr>
          <a:xfrm>
            <a:off x="1291771" y="1622137"/>
            <a:ext cx="6164014" cy="1815882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CC"/>
                </a:solidFill>
              </a:rPr>
              <a:t>Setting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CC"/>
                </a:solidFill>
              </a:rPr>
              <a:t>Remove the Paris row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CC"/>
                </a:solidFill>
              </a:rPr>
              <a:t>Removing the non numeric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CC"/>
                </a:solidFill>
              </a:rPr>
              <a:t>Separate the features from the ratings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0316CD-86F4-EC12-3254-AF33E5AF6FFC}"/>
              </a:ext>
            </a:extLst>
          </p:cNvPr>
          <p:cNvCxnSpPr>
            <a:cxnSpLocks/>
          </p:cNvCxnSpPr>
          <p:nvPr/>
        </p:nvCxnSpPr>
        <p:spPr>
          <a:xfrm>
            <a:off x="7625398" y="5060156"/>
            <a:ext cx="0" cy="1797844"/>
          </a:xfrm>
          <a:prstGeom prst="straightConnector1">
            <a:avLst/>
          </a:prstGeom>
          <a:ln w="28575">
            <a:solidFill>
              <a:srgbClr val="008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0B3F26-69BD-609D-E0C3-0AC97D7E1C0A}"/>
              </a:ext>
            </a:extLst>
          </p:cNvPr>
          <p:cNvSpPr txBox="1"/>
          <p:nvPr/>
        </p:nvSpPr>
        <p:spPr>
          <a:xfrm>
            <a:off x="4238179" y="5697468"/>
            <a:ext cx="3217606" cy="523220"/>
          </a:xfrm>
          <a:prstGeom prst="rect">
            <a:avLst/>
          </a:prstGeom>
          <a:noFill/>
          <a:ln w="28575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8000"/>
                </a:solidFill>
              </a:rPr>
              <a:t>Coding the model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9F7795-8A9D-A16A-DD8B-9512AC2C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012" y="0"/>
            <a:ext cx="3505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1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3E92-2CF8-9230-CA3C-B7736615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Paris – Coding the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3922A7-F3AC-2001-9DB9-B297A9726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30"/>
          <a:stretch/>
        </p:blipFill>
        <p:spPr>
          <a:xfrm>
            <a:off x="0" y="1442733"/>
            <a:ext cx="12192000" cy="51362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58C68E-1B38-FB7D-AB77-CB897E84F870}"/>
              </a:ext>
            </a:extLst>
          </p:cNvPr>
          <p:cNvSpPr/>
          <p:nvPr/>
        </p:nvSpPr>
        <p:spPr>
          <a:xfrm>
            <a:off x="1" y="1898440"/>
            <a:ext cx="12192000" cy="4594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3A61DE-AD66-B2AD-3064-73EEB9EC9696}"/>
              </a:ext>
            </a:extLst>
          </p:cNvPr>
          <p:cNvSpPr/>
          <p:nvPr/>
        </p:nvSpPr>
        <p:spPr>
          <a:xfrm>
            <a:off x="0" y="2442859"/>
            <a:ext cx="12191999" cy="4136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ED3DCD-87DA-E3CA-3EC4-197A1C67FA42}"/>
              </a:ext>
            </a:extLst>
          </p:cNvPr>
          <p:cNvSpPr/>
          <p:nvPr/>
        </p:nvSpPr>
        <p:spPr>
          <a:xfrm>
            <a:off x="0" y="3283900"/>
            <a:ext cx="12191999" cy="3031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A4017-D238-7B7A-B575-C94F97190719}"/>
              </a:ext>
            </a:extLst>
          </p:cNvPr>
          <p:cNvSpPr/>
          <p:nvPr/>
        </p:nvSpPr>
        <p:spPr>
          <a:xfrm>
            <a:off x="0" y="3871304"/>
            <a:ext cx="12191999" cy="2824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E467FD-CBAE-2433-5695-ACA5B2C743F9}"/>
              </a:ext>
            </a:extLst>
          </p:cNvPr>
          <p:cNvSpPr/>
          <p:nvPr/>
        </p:nvSpPr>
        <p:spPr>
          <a:xfrm>
            <a:off x="0" y="5340843"/>
            <a:ext cx="12191999" cy="831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4AC348-D312-6E9C-8DD1-9400ADC50330}"/>
              </a:ext>
            </a:extLst>
          </p:cNvPr>
          <p:cNvSpPr/>
          <p:nvPr/>
        </p:nvSpPr>
        <p:spPr>
          <a:xfrm>
            <a:off x="0" y="5853925"/>
            <a:ext cx="12191999" cy="725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8FAFA2-A1A1-74FE-9A59-5931AF0BA612}"/>
              </a:ext>
            </a:extLst>
          </p:cNvPr>
          <p:cNvSpPr/>
          <p:nvPr/>
        </p:nvSpPr>
        <p:spPr>
          <a:xfrm>
            <a:off x="0" y="1427180"/>
            <a:ext cx="12192001" cy="4887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7ECA42-839B-66F0-3992-6D2DFBA1C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3" b="9892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DD3D6F-EF1A-6701-BAD8-6AC5F9F2C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607" y="4045527"/>
            <a:ext cx="451666" cy="451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CB1B44-ACE2-BEB1-9A96-FE252045F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62" y="3429000"/>
            <a:ext cx="451666" cy="4516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241D38-5087-CC21-4F85-697F0282F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397" y="4630204"/>
            <a:ext cx="451666" cy="4516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93CCCF-D36A-FD82-467E-CAA93EE2E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480" y="5971309"/>
            <a:ext cx="451666" cy="4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BD4E20-AE25-EDC8-7BD7-9C8751CE0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" t="998" b="502"/>
          <a:stretch/>
        </p:blipFill>
        <p:spPr>
          <a:xfrm>
            <a:off x="854868" y="2000250"/>
            <a:ext cx="9944759" cy="1914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B26E53-0199-C772-E4E4-F481B925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EF566-6C8B-C96D-7CDB-88CF583576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" t="1384" r="604" b="1435"/>
          <a:stretch/>
        </p:blipFill>
        <p:spPr>
          <a:xfrm>
            <a:off x="5079206" y="4241007"/>
            <a:ext cx="6236494" cy="188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1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1D9C-AE5B-A169-3291-3BA0C2FE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08491"/>
          </a:xfrm>
        </p:spPr>
        <p:txBody>
          <a:bodyPr>
            <a:normAutofit/>
          </a:bodyPr>
          <a:lstStyle/>
          <a:p>
            <a:r>
              <a:rPr lang="en-GB" dirty="0"/>
              <a:t>Predicting Paris, using 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D76078-E995-B12E-5D10-42C8CB6F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588"/>
            <a:ext cx="10515600" cy="4294374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GB" dirty="0"/>
              <a:t>Split the data</a:t>
            </a:r>
          </a:p>
          <a:p>
            <a:pPr lvl="1"/>
            <a:r>
              <a:rPr lang="en-GB" sz="2800" dirty="0"/>
              <a:t>2/3 training set</a:t>
            </a:r>
          </a:p>
          <a:p>
            <a:pPr lvl="1"/>
            <a:r>
              <a:rPr lang="en-GB" sz="2800" dirty="0"/>
              <a:t>1/3 test set</a:t>
            </a:r>
            <a:endParaRPr lang="en-GB" dirty="0"/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Check accuracy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Make predictions and understand limits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96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D1BEBB-2F91-C52C-79FA-E230855B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768" y="1825625"/>
            <a:ext cx="4249032" cy="41125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D2E0D-99A9-ABBA-5F44-E606592A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C66C-E3D0-66FB-E658-2A6F1D05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3645" cy="1603375"/>
          </a:xfrm>
        </p:spPr>
        <p:txBody>
          <a:bodyPr/>
          <a:lstStyle/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GB" dirty="0"/>
              <a:t> Plot your data</a:t>
            </a: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GB" dirty="0"/>
              <a:t> Line of best fit</a:t>
            </a:r>
          </a:p>
          <a:p>
            <a:pPr marL="514350" indent="-514350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GB" dirty="0"/>
              <a:t> Prediction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7B124-6DA9-E9EB-130F-1B3963CC532F}"/>
              </a:ext>
            </a:extLst>
          </p:cNvPr>
          <p:cNvSpPr/>
          <p:nvPr/>
        </p:nvSpPr>
        <p:spPr>
          <a:xfrm>
            <a:off x="8716414" y="5167312"/>
            <a:ext cx="415925" cy="263525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 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B27C5-1F06-268E-FCDB-0F9B99B099C5}"/>
              </a:ext>
            </a:extLst>
          </p:cNvPr>
          <p:cNvCxnSpPr>
            <a:cxnSpLocks/>
          </p:cNvCxnSpPr>
          <p:nvPr/>
        </p:nvCxnSpPr>
        <p:spPr>
          <a:xfrm flipV="1">
            <a:off x="8924377" y="3151991"/>
            <a:ext cx="0" cy="2010559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C5500F-D1DF-6F43-BA9D-83B360041613}"/>
              </a:ext>
            </a:extLst>
          </p:cNvPr>
          <p:cNvCxnSpPr>
            <a:cxnSpLocks/>
          </p:cNvCxnSpPr>
          <p:nvPr/>
        </p:nvCxnSpPr>
        <p:spPr>
          <a:xfrm flipH="1">
            <a:off x="7874598" y="3182470"/>
            <a:ext cx="1042985" cy="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8DDF036-FF7A-E04E-5D1C-6BF6375A1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0113"/>
            <a:ext cx="3848637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FC95-D57A-F84B-B593-115BC770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Interpolation vs Extrapolation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2A03-DBA3-4F48-79A3-F6D773097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450" y="2498776"/>
            <a:ext cx="2474042" cy="737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CC"/>
                </a:solidFill>
              </a:rPr>
              <a:t>inter</a:t>
            </a:r>
            <a:r>
              <a:rPr lang="en-GB" dirty="0"/>
              <a:t>-</a:t>
            </a:r>
            <a:r>
              <a:rPr lang="en-GB" dirty="0">
                <a:solidFill>
                  <a:srgbClr val="008000"/>
                </a:solidFill>
              </a:rPr>
              <a:t>pol</a:t>
            </a:r>
            <a:r>
              <a:rPr lang="en-GB" dirty="0"/>
              <a:t>-</a:t>
            </a:r>
            <a:r>
              <a:rPr lang="en-GB" dirty="0" err="1"/>
              <a:t>ation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E7CDCB-C89D-C61E-284C-3B52EA7CFBD3}"/>
              </a:ext>
            </a:extLst>
          </p:cNvPr>
          <p:cNvGrpSpPr/>
          <p:nvPr/>
        </p:nvGrpSpPr>
        <p:grpSpPr>
          <a:xfrm>
            <a:off x="1739610" y="2885409"/>
            <a:ext cx="1110983" cy="1244498"/>
            <a:chOff x="774751" y="2212258"/>
            <a:chExt cx="1110983" cy="12444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6BD956D-50D2-011A-E7E3-27FF76DD4AC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1330243" y="2212258"/>
              <a:ext cx="439377" cy="737419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5EB3E519-7EE6-0569-736A-11A0D9E534C0}"/>
                </a:ext>
              </a:extLst>
            </p:cNvPr>
            <p:cNvSpPr txBox="1">
              <a:spLocks/>
            </p:cNvSpPr>
            <p:nvPr/>
          </p:nvSpPr>
          <p:spPr>
            <a:xfrm>
              <a:off x="774751" y="2949677"/>
              <a:ext cx="1110983" cy="5070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dirty="0">
                  <a:solidFill>
                    <a:srgbClr val="0000CC"/>
                  </a:solidFill>
                </a:rPr>
                <a:t>within</a:t>
              </a:r>
              <a:endParaRPr lang="en-GB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50E4BA-0A07-0A51-3A99-205FC7BE2F22}"/>
              </a:ext>
            </a:extLst>
          </p:cNvPr>
          <p:cNvGrpSpPr/>
          <p:nvPr/>
        </p:nvGrpSpPr>
        <p:grpSpPr>
          <a:xfrm>
            <a:off x="3386660" y="2885409"/>
            <a:ext cx="973419" cy="1226574"/>
            <a:chOff x="2585218" y="2230182"/>
            <a:chExt cx="973419" cy="122657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EEDA094-EAEA-28A1-3956-4AC3B35C21C5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618376" y="2230182"/>
              <a:ext cx="453552" cy="719495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DE85C944-AB73-EC54-2517-C4171857793D}"/>
                </a:ext>
              </a:extLst>
            </p:cNvPr>
            <p:cNvSpPr txBox="1">
              <a:spLocks/>
            </p:cNvSpPr>
            <p:nvPr/>
          </p:nvSpPr>
          <p:spPr>
            <a:xfrm>
              <a:off x="2585218" y="2949677"/>
              <a:ext cx="973419" cy="5070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dirty="0">
                  <a:solidFill>
                    <a:srgbClr val="008000"/>
                  </a:solidFill>
                </a:rPr>
                <a:t>limits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23163D-0B57-E52B-C1D0-205AB306ACA4}"/>
              </a:ext>
            </a:extLst>
          </p:cNvPr>
          <p:cNvGrpSpPr/>
          <p:nvPr/>
        </p:nvGrpSpPr>
        <p:grpSpPr>
          <a:xfrm>
            <a:off x="7393510" y="2498776"/>
            <a:ext cx="3058882" cy="1631131"/>
            <a:chOff x="6115110" y="1797869"/>
            <a:chExt cx="3058882" cy="1631131"/>
          </a:xfrm>
        </p:grpSpPr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B617627E-207F-640D-9CEE-9699804DB9D3}"/>
                </a:ext>
              </a:extLst>
            </p:cNvPr>
            <p:cNvSpPr txBox="1">
              <a:spLocks/>
            </p:cNvSpPr>
            <p:nvPr/>
          </p:nvSpPr>
          <p:spPr>
            <a:xfrm>
              <a:off x="6699950" y="1797869"/>
              <a:ext cx="2474042" cy="7374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dirty="0">
                  <a:solidFill>
                    <a:srgbClr val="0000CC"/>
                  </a:solidFill>
                </a:rPr>
                <a:t>extra</a:t>
              </a:r>
              <a:r>
                <a:rPr lang="en-GB" dirty="0"/>
                <a:t>-</a:t>
              </a:r>
              <a:r>
                <a:rPr lang="en-GB" dirty="0">
                  <a:solidFill>
                    <a:srgbClr val="008000"/>
                  </a:solidFill>
                </a:rPr>
                <a:t>pol</a:t>
              </a:r>
              <a:r>
                <a:rPr lang="en-GB" dirty="0"/>
                <a:t>-</a:t>
              </a:r>
              <a:r>
                <a:rPr lang="en-GB" dirty="0" err="1"/>
                <a:t>ation</a:t>
              </a:r>
              <a:endParaRPr lang="en-GB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109E66-603C-373F-719A-FF763DADBCD0}"/>
                </a:ext>
              </a:extLst>
            </p:cNvPr>
            <p:cNvGrpSpPr/>
            <p:nvPr/>
          </p:nvGrpSpPr>
          <p:grpSpPr>
            <a:xfrm>
              <a:off x="6115110" y="2184502"/>
              <a:ext cx="1286033" cy="1244498"/>
              <a:chOff x="774751" y="2212258"/>
              <a:chExt cx="1286033" cy="124449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3D1CF7C-D0EC-38F1-B3F8-8083E04D423E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 flipH="1">
                <a:off x="1417768" y="2212258"/>
                <a:ext cx="351852" cy="737419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CB7591B-6DF1-3EB2-D404-7A8CC48D4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751" y="2949677"/>
                <a:ext cx="1286033" cy="507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>
                    <a:solidFill>
                      <a:srgbClr val="0000CC"/>
                    </a:solidFill>
                  </a:rPr>
                  <a:t>beyond</a:t>
                </a:r>
                <a:endParaRPr lang="en-GB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132689C-D432-304A-9C7B-9A42C0F02CB9}"/>
                </a:ext>
              </a:extLst>
            </p:cNvPr>
            <p:cNvGrpSpPr/>
            <p:nvPr/>
          </p:nvGrpSpPr>
          <p:grpSpPr>
            <a:xfrm>
              <a:off x="7762160" y="2184502"/>
              <a:ext cx="973419" cy="1226574"/>
              <a:chOff x="2585218" y="2230182"/>
              <a:chExt cx="973419" cy="1226574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07166DD-5E99-7F14-9C7D-A3B0AAB6D2BD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>
                <a:off x="2618376" y="2230182"/>
                <a:ext cx="453552" cy="719495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8CA3E2B2-A406-9E82-4520-7D95A1B386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5218" y="2949677"/>
                <a:ext cx="973419" cy="507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>
                    <a:solidFill>
                      <a:srgbClr val="008000"/>
                    </a:solidFill>
                  </a:rPr>
                  <a:t>limits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881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2E0D-99A9-ABBA-5F44-E606592A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  <a:ea typeface="+mn-ea"/>
                <a:cs typeface="+mn-cs"/>
              </a:rPr>
              <a:t>Linear Regression – Extrapolation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C66C-E3D0-66FB-E658-2A6F1D05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3645" cy="1603375"/>
          </a:xfrm>
        </p:spPr>
        <p:txBody>
          <a:bodyPr/>
          <a:lstStyle/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GB" dirty="0"/>
              <a:t> Plot your data</a:t>
            </a: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GB" dirty="0"/>
              <a:t> Line of best fit</a:t>
            </a:r>
          </a:p>
          <a:p>
            <a:pPr marL="514350" indent="-514350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GB" dirty="0"/>
              <a:t> Prediction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1EFAF57-DEB0-BAC2-FE68-25999B852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429000"/>
            <a:ext cx="5793410" cy="10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1F05D-C87B-670F-F906-B1718947E5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" t="1234" r="4299" b="2849"/>
          <a:stretch/>
        </p:blipFill>
        <p:spPr>
          <a:xfrm>
            <a:off x="8020050" y="1825625"/>
            <a:ext cx="3333750" cy="3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F4BE3C8-62F9-7236-421C-3ABFECCFC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1690688"/>
            <a:ext cx="421957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D2E0D-99A9-ABBA-5F44-E606592A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  <a:ea typeface="+mn-ea"/>
                <a:cs typeface="+mn-cs"/>
              </a:rPr>
              <a:t>Linear Regression – Extrapolation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C66C-E3D0-66FB-E658-2A6F1D05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3645" cy="1603375"/>
          </a:xfrm>
        </p:spPr>
        <p:txBody>
          <a:bodyPr/>
          <a:lstStyle/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GB" dirty="0"/>
              <a:t> Plot your data</a:t>
            </a: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GB" dirty="0"/>
              <a:t> Line of best fit</a:t>
            </a:r>
          </a:p>
          <a:p>
            <a:pPr marL="514350" indent="-514350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GB" dirty="0"/>
              <a:t> Prediction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1EFAF57-DEB0-BAC2-FE68-25999B852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429000"/>
            <a:ext cx="5793410" cy="10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CB8C1D-E5B4-E283-AE87-A6AD6AB824F3}"/>
              </a:ext>
            </a:extLst>
          </p:cNvPr>
          <p:cNvCxnSpPr>
            <a:cxnSpLocks/>
          </p:cNvCxnSpPr>
          <p:nvPr/>
        </p:nvCxnSpPr>
        <p:spPr>
          <a:xfrm flipH="1" flipV="1">
            <a:off x="8281988" y="2969419"/>
            <a:ext cx="2705100" cy="2026444"/>
          </a:xfrm>
          <a:prstGeom prst="line">
            <a:avLst/>
          </a:prstGeom>
          <a:ln w="28575">
            <a:solidFill>
              <a:srgbClr val="3864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B5FE033-47D6-04C7-7904-F4160FC724F0}"/>
              </a:ext>
            </a:extLst>
          </p:cNvPr>
          <p:cNvSpPr/>
          <p:nvPr/>
        </p:nvSpPr>
        <p:spPr>
          <a:xfrm>
            <a:off x="10779125" y="3795712"/>
            <a:ext cx="415925" cy="263525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 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83CED8-FFA7-BEC4-0E35-13EB4D83A252}"/>
              </a:ext>
            </a:extLst>
          </p:cNvPr>
          <p:cNvCxnSpPr>
            <a:cxnSpLocks/>
          </p:cNvCxnSpPr>
          <p:nvPr/>
        </p:nvCxnSpPr>
        <p:spPr>
          <a:xfrm>
            <a:off x="10987087" y="4059237"/>
            <a:ext cx="0" cy="936626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35AA3F-793A-6314-385B-888420F1BD91}"/>
              </a:ext>
            </a:extLst>
          </p:cNvPr>
          <p:cNvCxnSpPr>
            <a:cxnSpLocks/>
          </p:cNvCxnSpPr>
          <p:nvPr/>
        </p:nvCxnSpPr>
        <p:spPr>
          <a:xfrm flipH="1">
            <a:off x="8010525" y="4995863"/>
            <a:ext cx="2976562" cy="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5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00BE-62A7-57AF-DB4C-3BA4EE6F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Scattergraphs</a:t>
            </a:r>
            <a:r>
              <a:rPr lang="en-GB" dirty="0"/>
              <a:t> in 3D – plane of best fit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99F5-2DED-99AF-8209-D0FA5186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4580785" cy="43513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941510-4B6E-57C2-EDAD-3F7A8B374F73}"/>
              </a:ext>
            </a:extLst>
          </p:cNvPr>
          <p:cNvSpPr txBox="1"/>
          <p:nvPr/>
        </p:nvSpPr>
        <p:spPr>
          <a:xfrm>
            <a:off x="3397712" y="4190205"/>
            <a:ext cx="3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F870A6-D255-8A58-55EF-DF02576ED0C0}"/>
              </a:ext>
            </a:extLst>
          </p:cNvPr>
          <p:cNvSpPr txBox="1"/>
          <p:nvPr/>
        </p:nvSpPr>
        <p:spPr>
          <a:xfrm>
            <a:off x="2429890" y="4071307"/>
            <a:ext cx="3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46E366-0E5C-563C-5930-E6B796778C75}"/>
              </a:ext>
            </a:extLst>
          </p:cNvPr>
          <p:cNvSpPr txBox="1"/>
          <p:nvPr/>
        </p:nvSpPr>
        <p:spPr>
          <a:xfrm>
            <a:off x="2077723" y="4731047"/>
            <a:ext cx="3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372478-B908-B060-B521-7AD7595A9416}"/>
              </a:ext>
            </a:extLst>
          </p:cNvPr>
          <p:cNvGrpSpPr/>
          <p:nvPr/>
        </p:nvGrpSpPr>
        <p:grpSpPr>
          <a:xfrm>
            <a:off x="7002462" y="1783556"/>
            <a:ext cx="4384676" cy="4393407"/>
            <a:chOff x="7002462" y="1783556"/>
            <a:chExt cx="4384676" cy="439340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F0EDFFC-85BC-187D-1A01-2204EA7C5924}"/>
                </a:ext>
              </a:extLst>
            </p:cNvPr>
            <p:cNvGrpSpPr/>
            <p:nvPr/>
          </p:nvGrpSpPr>
          <p:grpSpPr>
            <a:xfrm>
              <a:off x="7002462" y="1783556"/>
              <a:ext cx="4384676" cy="4393407"/>
              <a:chOff x="7002462" y="1783556"/>
              <a:chExt cx="4384676" cy="439340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33B1474-D0E4-4664-0838-E79C76EC472D}"/>
                  </a:ext>
                </a:extLst>
              </p:cNvPr>
              <p:cNvGrpSpPr/>
              <p:nvPr/>
            </p:nvGrpSpPr>
            <p:grpSpPr>
              <a:xfrm>
                <a:off x="7002462" y="1783556"/>
                <a:ext cx="4384676" cy="4393407"/>
                <a:chOff x="7002462" y="1783556"/>
                <a:chExt cx="4384676" cy="4393407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B74B62B9-B028-CA54-2421-1F758832AD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02462" y="1825625"/>
                  <a:ext cx="4351338" cy="4351338"/>
                </a:xfrm>
                <a:prstGeom prst="rect">
                  <a:avLst/>
                </a:prstGeom>
              </p:spPr>
            </p:pic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F608493-160E-AF92-7B72-D2C9E5A9F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02462" y="5814104"/>
                  <a:ext cx="4384676" cy="647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B05C3D4F-7E71-7E62-3B73-3C777C035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95863" y="1783556"/>
                  <a:ext cx="5050" cy="4393405"/>
                </a:xfrm>
                <a:prstGeom prst="straightConnector1">
                  <a:avLst/>
                </a:prstGeom>
                <a:ln w="1905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A58E71-2B43-C56C-DBDA-B123ED4ADB73}"/>
                  </a:ext>
                </a:extLst>
              </p:cNvPr>
              <p:cNvSpPr txBox="1"/>
              <p:nvPr/>
            </p:nvSpPr>
            <p:spPr>
              <a:xfrm>
                <a:off x="10430900" y="5751175"/>
                <a:ext cx="829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</a:t>
                </a:r>
                <a:r>
                  <a:rPr lang="en-GB" dirty="0">
                    <a:solidFill>
                      <a:srgbClr val="FF0000"/>
                    </a:solidFill>
                  </a:rPr>
                  <a:t>4</a:t>
                </a:r>
                <a:r>
                  <a:rPr lang="en-GB" dirty="0"/>
                  <a:t>,</a:t>
                </a:r>
                <a:r>
                  <a:rPr lang="en-GB" dirty="0">
                    <a:solidFill>
                      <a:srgbClr val="008000"/>
                    </a:solidFill>
                  </a:rPr>
                  <a:t>0</a:t>
                </a:r>
                <a:r>
                  <a:rPr lang="en-GB" dirty="0"/>
                  <a:t>,</a:t>
                </a:r>
                <a:r>
                  <a:rPr lang="en-GB" b="1" dirty="0">
                    <a:solidFill>
                      <a:srgbClr val="0000CC"/>
                    </a:solidFill>
                  </a:rPr>
                  <a:t>4</a:t>
                </a:r>
                <a:r>
                  <a:rPr lang="en-GB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745D02-1113-C487-1ACC-278D6C1D2AA9}"/>
                  </a:ext>
                </a:extLst>
              </p:cNvPr>
              <p:cNvSpPr txBox="1"/>
              <p:nvPr/>
            </p:nvSpPr>
            <p:spPr>
              <a:xfrm>
                <a:off x="7299556" y="4157939"/>
                <a:ext cx="1030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</a:t>
                </a:r>
                <a:r>
                  <a:rPr lang="en-GB" dirty="0">
                    <a:solidFill>
                      <a:srgbClr val="FF0000"/>
                    </a:solidFill>
                  </a:rPr>
                  <a:t>0</a:t>
                </a:r>
                <a:r>
                  <a:rPr lang="en-GB" dirty="0"/>
                  <a:t>,</a:t>
                </a:r>
                <a:r>
                  <a:rPr lang="en-GB" dirty="0">
                    <a:solidFill>
                      <a:srgbClr val="008000"/>
                    </a:solidFill>
                  </a:rPr>
                  <a:t>2</a:t>
                </a:r>
                <a:r>
                  <a:rPr lang="en-GB" dirty="0"/>
                  <a:t>,</a:t>
                </a:r>
                <a:r>
                  <a:rPr lang="en-GB" b="1" dirty="0">
                    <a:solidFill>
                      <a:srgbClr val="0000CC"/>
                    </a:solidFill>
                  </a:rPr>
                  <a:t>2</a:t>
                </a:r>
                <a:r>
                  <a:rPr lang="en-GB" dirty="0"/>
                  <a:t>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A4D7AD-01EC-A223-4560-EEB068AEA2C7}"/>
                  </a:ext>
                </a:extLst>
              </p:cNvPr>
              <p:cNvSpPr txBox="1"/>
              <p:nvPr/>
            </p:nvSpPr>
            <p:spPr>
              <a:xfrm>
                <a:off x="7287540" y="5762675"/>
                <a:ext cx="829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</a:t>
                </a:r>
                <a:r>
                  <a:rPr lang="en-GB" dirty="0">
                    <a:solidFill>
                      <a:srgbClr val="FF0000"/>
                    </a:solidFill>
                  </a:rPr>
                  <a:t>0</a:t>
                </a:r>
                <a:r>
                  <a:rPr lang="en-GB" dirty="0"/>
                  <a:t>,</a:t>
                </a:r>
                <a:r>
                  <a:rPr lang="en-GB" dirty="0">
                    <a:solidFill>
                      <a:srgbClr val="008000"/>
                    </a:solidFill>
                  </a:rPr>
                  <a:t>0</a:t>
                </a:r>
                <a:r>
                  <a:rPr lang="en-GB" dirty="0"/>
                  <a:t>,</a:t>
                </a:r>
                <a:r>
                  <a:rPr lang="en-GB" b="1" dirty="0">
                    <a:solidFill>
                      <a:srgbClr val="0000CC"/>
                    </a:solidFill>
                  </a:rPr>
                  <a:t>0</a:t>
                </a:r>
                <a:r>
                  <a:rPr lang="en-GB" dirty="0"/>
                  <a:t>)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75CB80-1EA3-3880-B3AF-9539B4F63837}"/>
                  </a:ext>
                </a:extLst>
              </p:cNvPr>
              <p:cNvSpPr/>
              <p:nvPr/>
            </p:nvSpPr>
            <p:spPr>
              <a:xfrm>
                <a:off x="10365252" y="5748336"/>
                <a:ext cx="131297" cy="131537"/>
              </a:xfrm>
              <a:prstGeom prst="ellipse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BEE6ED5-739D-ED9B-2BA7-A68C97995D03}"/>
                  </a:ext>
                </a:extLst>
              </p:cNvPr>
              <p:cNvSpPr/>
              <p:nvPr/>
            </p:nvSpPr>
            <p:spPr>
              <a:xfrm>
                <a:off x="7233908" y="4190205"/>
                <a:ext cx="131297" cy="131537"/>
              </a:xfrm>
              <a:prstGeom prst="ellipse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1D5DE88-D376-156D-0168-508C172A2F5B}"/>
                  </a:ext>
                </a:extLst>
              </p:cNvPr>
              <p:cNvSpPr/>
              <p:nvPr/>
            </p:nvSpPr>
            <p:spPr>
              <a:xfrm>
                <a:off x="7233909" y="5748336"/>
                <a:ext cx="131297" cy="131537"/>
              </a:xfrm>
              <a:prstGeom prst="ellipse">
                <a:avLst/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D4ADAA-8E0D-269A-DDF0-863D58E664BC}"/>
                </a:ext>
              </a:extLst>
            </p:cNvPr>
            <p:cNvSpPr txBox="1"/>
            <p:nvPr/>
          </p:nvSpPr>
          <p:spPr>
            <a:xfrm>
              <a:off x="10456949" y="5451246"/>
              <a:ext cx="35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00CC"/>
                  </a:solidFill>
                </a:rPr>
                <a:t>B</a:t>
              </a:r>
              <a:endParaRPr lang="en-GB" dirty="0">
                <a:solidFill>
                  <a:srgbClr val="0000CC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49A3A8-299D-9094-EB55-4DC6C91A21EB}"/>
                </a:ext>
              </a:extLst>
            </p:cNvPr>
            <p:cNvSpPr txBox="1"/>
            <p:nvPr/>
          </p:nvSpPr>
          <p:spPr>
            <a:xfrm>
              <a:off x="7295863" y="3905805"/>
              <a:ext cx="35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00CC"/>
                  </a:solidFill>
                </a:rPr>
                <a:t>C</a:t>
              </a:r>
              <a:endParaRPr lang="en-GB" dirty="0">
                <a:solidFill>
                  <a:srgbClr val="0000CC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ECFABB-3359-0475-B7A6-BFA06E39E949}"/>
                </a:ext>
              </a:extLst>
            </p:cNvPr>
            <p:cNvSpPr txBox="1"/>
            <p:nvPr/>
          </p:nvSpPr>
          <p:spPr>
            <a:xfrm>
              <a:off x="7311032" y="5451246"/>
              <a:ext cx="35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00CC"/>
                  </a:solidFill>
                </a:rPr>
                <a:t>A</a:t>
              </a:r>
              <a:endParaRPr lang="en-GB" dirty="0">
                <a:solidFill>
                  <a:srgbClr val="0000CC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A675EF1-CC75-34CF-2FA9-B1DD9546E9FE}"/>
              </a:ext>
            </a:extLst>
          </p:cNvPr>
          <p:cNvSpPr txBox="1"/>
          <p:nvPr/>
        </p:nvSpPr>
        <p:spPr>
          <a:xfrm>
            <a:off x="1942340" y="4617372"/>
            <a:ext cx="3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A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DF3A4C-D083-3A54-F50D-B30FDBDC273A}"/>
              </a:ext>
            </a:extLst>
          </p:cNvPr>
          <p:cNvSpPr txBox="1"/>
          <p:nvPr/>
        </p:nvSpPr>
        <p:spPr>
          <a:xfrm>
            <a:off x="2344730" y="3606284"/>
            <a:ext cx="3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C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33434D-7133-8812-10CB-1CA41B6554D5}"/>
              </a:ext>
            </a:extLst>
          </p:cNvPr>
          <p:cNvSpPr txBox="1"/>
          <p:nvPr/>
        </p:nvSpPr>
        <p:spPr>
          <a:xfrm>
            <a:off x="3366210" y="3352412"/>
            <a:ext cx="3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B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C10B13-578E-2C99-00CF-020472070EFC}"/>
              </a:ext>
            </a:extLst>
          </p:cNvPr>
          <p:cNvSpPr txBox="1"/>
          <p:nvPr/>
        </p:nvSpPr>
        <p:spPr>
          <a:xfrm>
            <a:off x="8812000" y="2998384"/>
            <a:ext cx="103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z</a:t>
            </a:r>
            <a:r>
              <a:rPr lang="en-GB" b="1" dirty="0"/>
              <a:t> = </a:t>
            </a:r>
            <a:r>
              <a:rPr lang="en-GB" b="1" dirty="0">
                <a:solidFill>
                  <a:srgbClr val="FF0000"/>
                </a:solidFill>
              </a:rPr>
              <a:t>x</a:t>
            </a:r>
            <a:r>
              <a:rPr lang="en-GB" b="1" dirty="0"/>
              <a:t> + </a:t>
            </a:r>
            <a:r>
              <a:rPr lang="en-GB" b="1" dirty="0">
                <a:solidFill>
                  <a:srgbClr val="008000"/>
                </a:solidFill>
              </a:rPr>
              <a:t>y</a:t>
            </a:r>
            <a:endParaRPr lang="en-GB" dirty="0">
              <a:solidFill>
                <a:srgbClr val="008000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E8A17E5-4DA0-934E-1EAB-C623126AF38C}"/>
              </a:ext>
            </a:extLst>
          </p:cNvPr>
          <p:cNvGrpSpPr/>
          <p:nvPr/>
        </p:nvGrpSpPr>
        <p:grpSpPr>
          <a:xfrm>
            <a:off x="7275491" y="2683094"/>
            <a:ext cx="3181458" cy="3184085"/>
            <a:chOff x="7295863" y="2676525"/>
            <a:chExt cx="3181458" cy="3184085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E8272-4AD3-B59D-F9E0-E2F424876CAA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>
              <a:off x="7295863" y="2676525"/>
              <a:ext cx="3181458" cy="3184085"/>
            </a:xfrm>
            <a:prstGeom prst="line">
              <a:avLst/>
            </a:prstGeom>
            <a:ln w="19050">
              <a:solidFill>
                <a:srgbClr val="0000C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B479F6-987A-1C93-D37A-A28E83E7FDD4}"/>
                </a:ext>
              </a:extLst>
            </p:cNvPr>
            <p:cNvSpPr txBox="1"/>
            <p:nvPr/>
          </p:nvSpPr>
          <p:spPr>
            <a:xfrm rot="2685614">
              <a:off x="8894838" y="4415924"/>
              <a:ext cx="1030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00CC"/>
                  </a:solidFill>
                </a:rPr>
                <a:t>z=4</a:t>
              </a:r>
              <a:endParaRPr lang="en-GB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5DE57F2-6DA5-130F-98B4-AB8C8E71E729}"/>
              </a:ext>
            </a:extLst>
          </p:cNvPr>
          <p:cNvGrpSpPr/>
          <p:nvPr/>
        </p:nvGrpSpPr>
        <p:grpSpPr>
          <a:xfrm>
            <a:off x="7295863" y="5031581"/>
            <a:ext cx="1213290" cy="782523"/>
            <a:chOff x="7295863" y="5031581"/>
            <a:chExt cx="1213290" cy="78252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E444FBF-0F01-99FA-62CE-C67700C40A40}"/>
                </a:ext>
              </a:extLst>
            </p:cNvPr>
            <p:cNvCxnSpPr/>
            <p:nvPr/>
          </p:nvCxnSpPr>
          <p:spPr>
            <a:xfrm>
              <a:off x="7295863" y="5031581"/>
              <a:ext cx="783718" cy="782523"/>
            </a:xfrm>
            <a:prstGeom prst="line">
              <a:avLst/>
            </a:prstGeom>
            <a:ln w="19050">
              <a:solidFill>
                <a:srgbClr val="0000C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A9EDA09-812D-ACF1-BDEC-C743229AA93C}"/>
                </a:ext>
              </a:extLst>
            </p:cNvPr>
            <p:cNvSpPr txBox="1"/>
            <p:nvPr/>
          </p:nvSpPr>
          <p:spPr>
            <a:xfrm rot="2685614">
              <a:off x="7478441" y="5361848"/>
              <a:ext cx="1030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00CC"/>
                  </a:solidFill>
                </a:rPr>
                <a:t>z=1</a:t>
              </a:r>
              <a:endParaRPr lang="en-GB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E67060-B37D-E61B-549A-FF3EE5F876B7}"/>
              </a:ext>
            </a:extLst>
          </p:cNvPr>
          <p:cNvGrpSpPr/>
          <p:nvPr/>
        </p:nvGrpSpPr>
        <p:grpSpPr>
          <a:xfrm>
            <a:off x="7345977" y="4302479"/>
            <a:ext cx="1650703" cy="1511625"/>
            <a:chOff x="7345977" y="4302479"/>
            <a:chExt cx="1650703" cy="151162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402F57-61AA-F3F0-FA6D-4EB7260E432C}"/>
                </a:ext>
              </a:extLst>
            </p:cNvPr>
            <p:cNvCxnSpPr>
              <a:stCxn id="13" idx="5"/>
            </p:cNvCxnSpPr>
            <p:nvPr/>
          </p:nvCxnSpPr>
          <p:spPr>
            <a:xfrm>
              <a:off x="7345977" y="4302479"/>
              <a:ext cx="1505129" cy="1511625"/>
            </a:xfrm>
            <a:prstGeom prst="line">
              <a:avLst/>
            </a:prstGeom>
            <a:ln w="19050">
              <a:solidFill>
                <a:srgbClr val="0000C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D34622-9799-CAB6-E720-2656A4CC2C1B}"/>
                </a:ext>
              </a:extLst>
            </p:cNvPr>
            <p:cNvSpPr txBox="1"/>
            <p:nvPr/>
          </p:nvSpPr>
          <p:spPr>
            <a:xfrm rot="2685614">
              <a:off x="7965968" y="5035878"/>
              <a:ext cx="1030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00CC"/>
                  </a:solidFill>
                </a:rPr>
                <a:t>z=2</a:t>
              </a:r>
              <a:endParaRPr lang="en-GB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167544-2044-268A-B9AF-EC541D8657D1}"/>
              </a:ext>
            </a:extLst>
          </p:cNvPr>
          <p:cNvGrpSpPr/>
          <p:nvPr/>
        </p:nvGrpSpPr>
        <p:grpSpPr>
          <a:xfrm>
            <a:off x="7295863" y="3476625"/>
            <a:ext cx="2341056" cy="2343953"/>
            <a:chOff x="7295863" y="3476625"/>
            <a:chExt cx="2341056" cy="234395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71E3EA4-3937-765E-43BB-A83E665D4AF1}"/>
                </a:ext>
              </a:extLst>
            </p:cNvPr>
            <p:cNvCxnSpPr/>
            <p:nvPr/>
          </p:nvCxnSpPr>
          <p:spPr>
            <a:xfrm flipH="1" flipV="1">
              <a:off x="7295863" y="3476625"/>
              <a:ext cx="2341056" cy="2343953"/>
            </a:xfrm>
            <a:prstGeom prst="line">
              <a:avLst/>
            </a:prstGeom>
            <a:ln w="19050">
              <a:solidFill>
                <a:srgbClr val="0000C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B39B78C-184A-FD5F-12A7-96BFA845E57D}"/>
                </a:ext>
              </a:extLst>
            </p:cNvPr>
            <p:cNvSpPr txBox="1"/>
            <p:nvPr/>
          </p:nvSpPr>
          <p:spPr>
            <a:xfrm rot="2685614">
              <a:off x="8437571" y="4728616"/>
              <a:ext cx="1030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00CC"/>
                  </a:solidFill>
                </a:rPr>
                <a:t>z=3</a:t>
              </a:r>
              <a:endParaRPr lang="en-GB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1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33117</TotalTime>
  <Words>260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Tech Conferences 2019-2022  Nigel Tart</vt:lpstr>
      <vt:lpstr>PowerPoint Presentation</vt:lpstr>
      <vt:lpstr>The Dataset</vt:lpstr>
      <vt:lpstr>Predicting Paris, using Machine Learning</vt:lpstr>
      <vt:lpstr>Linear Regression</vt:lpstr>
      <vt:lpstr>Interpolation vs Extrapolation</vt:lpstr>
      <vt:lpstr>Linear Regression – Extrapolation</vt:lpstr>
      <vt:lpstr>Linear Regression – Extrapolation</vt:lpstr>
      <vt:lpstr>Scattergraphs in 3D – plane of best fit</vt:lpstr>
      <vt:lpstr>Scattergraphs in 3D – plane of best fit</vt:lpstr>
      <vt:lpstr>Linear Regression - More than One Feature</vt:lpstr>
      <vt:lpstr>Predicting Paris</vt:lpstr>
      <vt:lpstr>Predicting Paris – Coding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Conferences 2018-2022  Nigel Tart</dc:title>
  <dc:creator>Nigel Tart</dc:creator>
  <cp:lastModifiedBy>Nigel Tart</cp:lastModifiedBy>
  <cp:revision>17</cp:revision>
  <dcterms:created xsi:type="dcterms:W3CDTF">2022-07-19T09:12:49Z</dcterms:created>
  <dcterms:modified xsi:type="dcterms:W3CDTF">2022-10-29T10:49:12Z</dcterms:modified>
</cp:coreProperties>
</file>