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Book Antiqu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FQJPHydi+420nEIE2vKwNJvf7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italic.fntdata"/><Relationship Id="rId6" Type="http://schemas.openxmlformats.org/officeDocument/2006/relationships/slide" Target="slides/slide1.xml"/><Relationship Id="rId18" Type="http://schemas.openxmlformats.org/officeDocument/2006/relationships/font" Target="fonts/BookAntiqu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347" name="Google Shape;3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Murali</a:t>
            </a:r>
            <a:endParaRPr/>
          </a:p>
        </p:txBody>
      </p:sp>
      <p:sp>
        <p:nvSpPr>
          <p:cNvPr id="574" name="Google Shape;5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412" name="Google Shape;4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Landon</a:t>
            </a:r>
            <a:endParaRPr/>
          </a:p>
        </p:txBody>
      </p:sp>
      <p:sp>
        <p:nvSpPr>
          <p:cNvPr id="418" name="Google Shape;4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</a:t>
            </a:r>
            <a:endParaRPr/>
          </a:p>
        </p:txBody>
      </p:sp>
      <p:sp>
        <p:nvSpPr>
          <p:cNvPr id="493" name="Google Shape;4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</a:t>
            </a:r>
            <a:endParaRPr/>
          </a:p>
        </p:txBody>
      </p:sp>
      <p:sp>
        <p:nvSpPr>
          <p:cNvPr id="499" name="Google Shape;4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Shubh</a:t>
            </a:r>
            <a:endParaRPr/>
          </a:p>
        </p:txBody>
      </p:sp>
      <p:sp>
        <p:nvSpPr>
          <p:cNvPr id="549" name="Google Shape;5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Trevor</a:t>
            </a:r>
            <a:endParaRPr/>
          </a:p>
        </p:txBody>
      </p:sp>
      <p:sp>
        <p:nvSpPr>
          <p:cNvPr id="555" name="Google Shape;5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Trevor</a:t>
            </a:r>
            <a:endParaRPr/>
          </a:p>
        </p:txBody>
      </p:sp>
      <p:sp>
        <p:nvSpPr>
          <p:cNvPr id="561" name="Google Shape;5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4dddf55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4dddf5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Trevor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9" name="Google Shape;269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0" name="Google Shape;27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7" name="Google Shape;277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6" name="Google Shape;296;p2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7" name="Google Shape;297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305" name="Google Shape;305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1" name="Google Shape;311;p2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2" name="Google Shape;312;p2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3" name="Google Shape;313;p2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4" name="Google Shape;314;p2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5" name="Google Shape;315;p2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6" name="Google Shape;316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5" name="Google Shape;325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6" name="Google Shape;326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7" name="Google Shape;327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8" name="Google Shape;328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9" name="Google Shape;329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30" name="Google Shape;330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74" name="Google Shape;174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6" name="Google Shape;176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2" name="Google Shape;182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6" name="Google Shape;186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9" name="Google Shape;189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4" name="Google Shape;194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7" name="Google Shape;197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9" name="Google Shape;199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1" name="Google Shape;201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3" name="Google Shape;203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8" name="Google Shape;208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0" name="Google Shape;210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1" name="Google Shape;211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3" name="Google Shape;213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5" name="Google Shape;215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8" name="Google Shape;218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0" name="Google Shape;220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3" name="Google Shape;223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4" name="Google Shape;224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7" name="Google Shape;227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9" name="Google Shape;229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32" name="Google Shape;232;p1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1" name="Google Shape;251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2" name="Google Shape;252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3" name="Google Shape;253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21" name="Google Shape;121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3" name="Google Shape;123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24" name="Google Shape;124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0" name="Google Shape;130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4" name="Google Shape;134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6" name="Google Shape;136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7" name="Google Shape;137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9" name="Google Shape;139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2" name="Google Shape;142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6" name="Google Shape;146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52" name="Google Shape;152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3" name="Google Shape;153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6" name="Google Shape;156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8" name="Google Shape;158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0" name="Google Shape;160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4" name="Google Shape;16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5" name="Google Shape;16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iny-imagenet.herokuapp.com/" TargetMode="External"/><Relationship Id="rId4" Type="http://schemas.openxmlformats.org/officeDocument/2006/relationships/hyperlink" Target="https://ieeexplore.ieee.org/document/7780460" TargetMode="External"/><Relationship Id="rId9" Type="http://schemas.openxmlformats.org/officeDocument/2006/relationships/hyperlink" Target="https://github.com/experiencor/keras-yolo3" TargetMode="External"/><Relationship Id="rId5" Type="http://schemas.openxmlformats.org/officeDocument/2006/relationships/hyperlink" Target="https://ieeexplore.ieee.org/document/7780460" TargetMode="External"/><Relationship Id="rId6" Type="http://schemas.openxmlformats.org/officeDocument/2006/relationships/hyperlink" Target="https://github.com/night2wolf/CS490-FinalProject" TargetMode="External"/><Relationship Id="rId7" Type="http://schemas.openxmlformats.org/officeDocument/2006/relationships/hyperlink" Target="https://towardsdatascience.com/yolo-v3-object-detection-53fb7d3bfe6b" TargetMode="External"/><Relationship Id="rId8" Type="http://schemas.openxmlformats.org/officeDocument/2006/relationships/hyperlink" Target="https://towardsdatascience.com/yolo-v3-object-detection-53fb7d3bfe6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50" name="Google Shape;350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51" name="Google Shape;351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7" name="Google Shape;357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2" name="Google Shape;372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4" name="Google Shape;374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9" name="Google Shape;399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4" name="Google Shape;404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5" name="Google Shape;405;p1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-3" y="-3747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"/>
          <p:cNvSpPr txBox="1"/>
          <p:nvPr>
            <p:ph type="ctrTitle"/>
          </p:nvPr>
        </p:nvSpPr>
        <p:spPr>
          <a:xfrm>
            <a:off x="2209605" y="1028572"/>
            <a:ext cx="4922715" cy="23966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rgbClr val="FFFFFF"/>
                </a:solidFill>
              </a:rPr>
              <a:t>OBJECT DETECTION AND LOCALIZATION USING CONVOLUTIONAL NEURAL NETWORK</a:t>
            </a:r>
            <a:endParaRPr/>
          </a:p>
        </p:txBody>
      </p:sp>
      <p:sp>
        <p:nvSpPr>
          <p:cNvPr id="407" name="Google Shape;407;p1"/>
          <p:cNvSpPr txBox="1"/>
          <p:nvPr>
            <p:ph idx="1" type="subTitle"/>
          </p:nvPr>
        </p:nvSpPr>
        <p:spPr>
          <a:xfrm>
            <a:off x="2081782" y="3967867"/>
            <a:ext cx="5231513" cy="20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25"/>
              <a:buNone/>
            </a:pPr>
            <a:r>
              <a:rPr lang="en-US" sz="1700">
                <a:solidFill>
                  <a:schemeClr val="lt2"/>
                </a:solidFill>
              </a:rPr>
              <a:t>BY TEAM 2: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None/>
            </a:pPr>
            <a:r>
              <a:rPr lang="en-US" sz="1700">
                <a:solidFill>
                  <a:schemeClr val="lt2"/>
                </a:solidFill>
              </a:rPr>
              <a:t>LANDON VOLKMANN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None/>
            </a:pPr>
            <a:r>
              <a:rPr lang="en-US" sz="1700">
                <a:solidFill>
                  <a:schemeClr val="lt2"/>
                </a:solidFill>
              </a:rPr>
              <a:t>TREVOR KLINKENBERG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None/>
            </a:pPr>
            <a:r>
              <a:rPr lang="en-US" sz="1700">
                <a:solidFill>
                  <a:schemeClr val="lt2"/>
                </a:solidFill>
              </a:rPr>
              <a:t>SHUBHABRATA MUKHERJEE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125"/>
              <a:buNone/>
            </a:pPr>
            <a:r>
              <a:rPr lang="en-US" sz="1700">
                <a:solidFill>
                  <a:schemeClr val="lt2"/>
                </a:solidFill>
              </a:rPr>
              <a:t>MURALI KRISHNA SAI CHUKKA</a:t>
            </a:r>
            <a:endParaRPr/>
          </a:p>
        </p:txBody>
      </p:sp>
      <p:sp>
        <p:nvSpPr>
          <p:cNvPr id="408" name="Google Shape;408;p1"/>
          <p:cNvSpPr/>
          <p:nvPr/>
        </p:nvSpPr>
        <p:spPr>
          <a:xfrm>
            <a:off x="7560945" y="808057"/>
            <a:ext cx="3821429" cy="5234394"/>
          </a:xfrm>
          <a:prstGeom prst="round2DiagRect">
            <a:avLst>
              <a:gd fmla="val 11323" name="adj1"/>
              <a:gd fmla="val 0" name="adj2"/>
            </a:avLst>
          </a:prstGeom>
          <a:solidFill>
            <a:schemeClr val="lt1"/>
          </a:solidFill>
          <a:ln cap="sq" cmpd="sng" w="19050">
            <a:solidFill>
              <a:srgbClr val="3B95D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Brain" id="409" name="Google Shape;40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2340" y="1835935"/>
            <a:ext cx="3178638" cy="317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577" name="Google Shape;577;p10"/>
          <p:cNvSpPr txBox="1"/>
          <p:nvPr>
            <p:ph idx="1" type="body"/>
          </p:nvPr>
        </p:nvSpPr>
        <p:spPr>
          <a:xfrm>
            <a:off x="1143000" y="1953450"/>
            <a:ext cx="99060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This model can be used to detect an object inside an image as well as the location of the object inside the image.</a:t>
            </a:r>
            <a:endParaRPr sz="222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This model can also be improvised to detect real object from webcam and smart camera or other static and dynamic sources.</a:t>
            </a:r>
            <a:endParaRPr sz="222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/>
              <a:t>Another similar model can be implemented for other image classification work by means of transfer learning.</a:t>
            </a:r>
            <a:endParaRPr sz="2220"/>
          </a:p>
          <a:p>
            <a:pPr indent="-19335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We’d also like to explore the MASK-RCNN with this same dataset to see how it might apply segmentation</a:t>
            </a:r>
            <a:endParaRPr sz="2220"/>
          </a:p>
          <a:p>
            <a:pPr indent="-19335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lang="en-US" sz="2220"/>
              <a:t>Extend model to work with multi-label localization</a:t>
            </a:r>
            <a:endParaRPr sz="2220"/>
          </a:p>
          <a:p>
            <a:pPr indent="-5238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1"/>
          <p:cNvSpPr txBox="1"/>
          <p:nvPr>
            <p:ph type="title"/>
          </p:nvPr>
        </p:nvSpPr>
        <p:spPr>
          <a:xfrm>
            <a:off x="1141413" y="618518"/>
            <a:ext cx="9905998" cy="109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CREDITS &amp; REFERENCE</a:t>
            </a:r>
            <a:endParaRPr/>
          </a:p>
        </p:txBody>
      </p:sp>
      <p:sp>
        <p:nvSpPr>
          <p:cNvPr id="583" name="Google Shape;583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https://tiny-imagenet.herokuapp.com/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https://ieeexplore.ieee.org/document/7780460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https://github.com/night2wolf/CS490-FinalProject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https://towardsdatascience.com/yolo-v3-object-detection-53fb7d3bfe6b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https://github.com/experiencor/keras-yolo3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"/>
          <p:cNvSpPr txBox="1"/>
          <p:nvPr>
            <p:ph type="title"/>
          </p:nvPr>
        </p:nvSpPr>
        <p:spPr>
          <a:xfrm>
            <a:off x="1744729" y="477116"/>
            <a:ext cx="8012014" cy="101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 sz="6000"/>
              <a:t>MOTIVATION</a:t>
            </a:r>
            <a:endParaRPr/>
          </a:p>
        </p:txBody>
      </p:sp>
      <p:sp>
        <p:nvSpPr>
          <p:cNvPr id="415" name="Google Shape;415;p2"/>
          <p:cNvSpPr txBox="1"/>
          <p:nvPr>
            <p:ph idx="1" type="body"/>
          </p:nvPr>
        </p:nvSpPr>
        <p:spPr>
          <a:xfrm>
            <a:off x="1019667" y="1772239"/>
            <a:ext cx="10415046" cy="401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Object detection and localization is one of the most fundamental domains in modern machine learning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Object localization was not a subject covered yet in our course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Book Antiqua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This particular implementation was well documented online giving us plenty of resources to follow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Book Antiqua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We wanted exposure to transfer learning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09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Book Antiqua"/>
              <a:buChar char="•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We found a model that was ready to genericize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21" name="Google Shape;421;p3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422" name="Google Shape;422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6" name="Google Shape;426;p3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8" name="Google Shape;428;p3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9" name="Google Shape;429;p3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2" name="Google Shape;432;p3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3" name="Google Shape;433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4" name="Google Shape;434;p3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5" name="Google Shape;435;p3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6" name="Google Shape;436;p3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37" name="Google Shape;437;p3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0" name="Google Shape;440;p3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2" name="Google Shape;442;p3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4" name="Google Shape;444;p3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5" name="Google Shape;445;p3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8" name="Google Shape;448;p3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9" name="Google Shape;4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51" name="Google Shape;451;p3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52" name="Google Shape;452;p3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6" name="Google Shape;456;p3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8" name="Google Shape;458;p3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59" name="Google Shape;459;p3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2" name="Google Shape;462;p3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3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4" name="Google Shape;464;p3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5" name="Google Shape;465;p3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6" name="Google Shape;466;p3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67" name="Google Shape;467;p3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0" name="Google Shape;470;p3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2" name="Google Shape;472;p3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4" name="Google Shape;474;p3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5" name="Google Shape;475;p3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8" name="Google Shape;478;p3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9" name="Google Shape;479;p3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"/>
          <p:cNvSpPr txBox="1"/>
          <p:nvPr>
            <p:ph type="title"/>
          </p:nvPr>
        </p:nvSpPr>
        <p:spPr>
          <a:xfrm>
            <a:off x="853330" y="1134681"/>
            <a:ext cx="2743310" cy="425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wentieth Century"/>
              <a:buNone/>
            </a:pPr>
            <a:r>
              <a:rPr lang="en-US" sz="2500">
                <a:solidFill>
                  <a:srgbClr val="FFFFFF"/>
                </a:solidFill>
              </a:rPr>
              <a:t>IMPLEMENTATION STRATEGY</a:t>
            </a:r>
            <a:endParaRPr/>
          </a:p>
        </p:txBody>
      </p:sp>
      <p:grpSp>
        <p:nvGrpSpPr>
          <p:cNvPr id="481" name="Google Shape;481;p3"/>
          <p:cNvGrpSpPr/>
          <p:nvPr/>
        </p:nvGrpSpPr>
        <p:grpSpPr>
          <a:xfrm>
            <a:off x="4608204" y="262394"/>
            <a:ext cx="7223175" cy="5999584"/>
            <a:chOff x="833642" y="0"/>
            <a:chExt cx="5015049" cy="4255024"/>
          </a:xfrm>
        </p:grpSpPr>
        <p:sp>
          <p:nvSpPr>
            <p:cNvPr id="482" name="Google Shape;482;p3"/>
            <p:cNvSpPr/>
            <p:nvPr/>
          </p:nvSpPr>
          <p:spPr>
            <a:xfrm>
              <a:off x="1218862" y="0"/>
              <a:ext cx="4255024" cy="4255024"/>
            </a:xfrm>
            <a:prstGeom prst="diamond">
              <a:avLst/>
            </a:prstGeom>
            <a:solidFill>
              <a:srgbClr val="D2D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884289" y="65282"/>
              <a:ext cx="2420636" cy="212072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 txBox="1"/>
            <p:nvPr/>
          </p:nvSpPr>
          <p:spPr>
            <a:xfrm>
              <a:off x="987814" y="168807"/>
              <a:ext cx="2213586" cy="1913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Firstly we converted the raw data( images and .txt annotations) to a pascal VOC format which can be directly fed to the model using data_to_pascal_voc.py .</a:t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592690" y="213754"/>
              <a:ext cx="2256001" cy="18237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0C6CC"/>
                </a:gs>
                <a:gs pos="100000">
                  <a:srgbClr val="56ADB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 txBox="1"/>
            <p:nvPr/>
          </p:nvSpPr>
          <p:spPr>
            <a:xfrm>
              <a:off x="3681720" y="302784"/>
              <a:ext cx="2077941" cy="16457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have done a comparison between two of the most widely used object detection and localization algorithms: YOLO-V3 and Mask R-CNN.</a:t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833642" y="2281080"/>
              <a:ext cx="2333382" cy="177811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BCBBD"/>
                </a:gs>
                <a:gs pos="100000">
                  <a:srgbClr val="64B2A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 txBox="1"/>
            <p:nvPr/>
          </p:nvSpPr>
          <p:spPr>
            <a:xfrm>
              <a:off x="920442" y="2367880"/>
              <a:ext cx="2159782" cy="1604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built and tuned our own CNN model based on YOLO-V3 and trained it with  the preprocessed data.</a:t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404183" y="2316593"/>
              <a:ext cx="2331391" cy="174953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5C9B0"/>
                </a:gs>
                <a:gs pos="100000">
                  <a:srgbClr val="70B08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 txBox="1"/>
            <p:nvPr/>
          </p:nvSpPr>
          <p:spPr>
            <a:xfrm>
              <a:off x="3489588" y="2401998"/>
              <a:ext cx="2160581" cy="1578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Finally our pre-trained model was used to perform object detection and localization from test samples.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496" name="Google Shape;496;p4"/>
          <p:cNvSpPr txBox="1"/>
          <p:nvPr>
            <p:ph idx="1" type="body"/>
          </p:nvPr>
        </p:nvSpPr>
        <p:spPr>
          <a:xfrm>
            <a:off x="927099" y="1928525"/>
            <a:ext cx="104583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We initially tried using original Kaggle Imagenet, however due to the colossal size(512 Gb+) and unavailability of labels we switch to the Tiny Imagenet dataset which have almost the same number of images but with smaller size.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2387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This has both the images, annotation boxes for localization 200 different labels, also this is associated another Kaggle competition.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2387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This dataset is comprises of color images of 64 x 64 pixel size and .txt files comprises the specifics of annotation box for the object location inside an image.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2387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02" name="Google Shape;502;p5"/>
          <p:cNvGrpSpPr/>
          <p:nvPr/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03" name="Google Shape;503;p5"/>
            <p:cNvGrpSpPr/>
            <p:nvPr/>
          </p:nvGrpSpPr>
          <p:grpSpPr>
            <a:xfrm>
              <a:off x="0" y="0"/>
              <a:ext cx="1220788" cy="6858001"/>
              <a:chOff x="-14288" y="0"/>
              <a:chExt cx="1220788" cy="6858001"/>
            </a:xfrm>
          </p:grpSpPr>
          <p:sp>
            <p:nvSpPr>
              <p:cNvPr id="504" name="Google Shape;504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08" name="Google Shape;508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0" name="Google Shape;510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1" name="Google Shape;511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4" name="Google Shape;514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5" name="Google Shape;515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16" name="Google Shape;516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7" name="Google Shape;517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8" name="Google Shape;518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19" name="Google Shape;519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22" name="Google Shape;522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24" name="Google Shape;524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26" name="Google Shape;526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27" name="Google Shape;527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30" name="Google Shape;530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5"/>
            <p:cNvGrpSpPr/>
            <p:nvPr/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</p:grpSpPr>
          <p:sp>
            <p:nvSpPr>
              <p:cNvPr id="532" name="Google Shape;532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33" name="Google Shape;533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36" name="Google Shape;536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38" name="Google Shape;538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40" name="Google Shape;540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542" name="Google Shape;542;p5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"/>
          <p:cNvSpPr txBox="1"/>
          <p:nvPr>
            <p:ph type="title"/>
          </p:nvPr>
        </p:nvSpPr>
        <p:spPr>
          <a:xfrm>
            <a:off x="6599569" y="242043"/>
            <a:ext cx="4747088" cy="1140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MODEL ARCHITECTURE</a:t>
            </a:r>
            <a:endParaRPr/>
          </a:p>
        </p:txBody>
      </p:sp>
      <p:sp>
        <p:nvSpPr>
          <p:cNvPr id="544" name="Google Shape;544;p5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chemeClr val="lt1"/>
          </a:solidFill>
          <a:ln cap="sq" cmpd="sng" w="19050">
            <a:solidFill>
              <a:srgbClr val="3B95D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A picture containing object, clock&#10;&#10;Description automatically generated" id="545" name="Google Shape;54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988" y="2144657"/>
            <a:ext cx="4635583" cy="2572748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"/>
          <p:cNvSpPr txBox="1"/>
          <p:nvPr>
            <p:ph idx="1" type="body"/>
          </p:nvPr>
        </p:nvSpPr>
        <p:spPr>
          <a:xfrm>
            <a:off x="6544800" y="1382725"/>
            <a:ext cx="49476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0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YOLO v3 uses a variant of Darknet, 53 more layers are stacked onto it, giving us a 106 layer fully convolutional underlying architecture.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0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YOLO v3 now performs multilabel classification for objects detected in images.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0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Since YOLO is a single stage architecture, simpler implementation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•"/>
            </a:pPr>
            <a:r>
              <a:rPr lang="en-US" sz="20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Faster inference times also mean faster training times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"/>
          <p:cNvSpPr txBox="1"/>
          <p:nvPr>
            <p:ph type="title"/>
          </p:nvPr>
        </p:nvSpPr>
        <p:spPr>
          <a:xfrm>
            <a:off x="1143000" y="159124"/>
            <a:ext cx="9906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DETAILS OF IMPLEMENTATION</a:t>
            </a:r>
            <a:endParaRPr/>
          </a:p>
        </p:txBody>
      </p:sp>
      <p:sp>
        <p:nvSpPr>
          <p:cNvPr id="552" name="Google Shape;552;p7"/>
          <p:cNvSpPr txBox="1"/>
          <p:nvPr>
            <p:ph idx="1" type="body"/>
          </p:nvPr>
        </p:nvSpPr>
        <p:spPr>
          <a:xfrm>
            <a:off x="696525" y="1285875"/>
            <a:ext cx="110103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Created a virtual environment with the requirements.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Created a training and validation set with the script create_validation_set.sh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Updated the config.json file with our final tuned parameter values.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Used the pre trained backend and generate the anchors for annotation boxes using the gen_anchors.py file.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Used the obtained anchors to update the config.json file.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Used train.py to train the model.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Font typeface="Book Antiqua"/>
              <a:buChar char="•"/>
            </a:pPr>
            <a:r>
              <a:rPr lang="en-US" sz="2220">
                <a:latin typeface="Book Antiqua"/>
                <a:ea typeface="Book Antiqua"/>
                <a:cs typeface="Book Antiqua"/>
                <a:sym typeface="Book Antiqua"/>
              </a:rPr>
              <a:t>Finally we used predict.py file to generate the prediction boxes inside a test image which encloses an object with the label of the object type in it.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5238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PERFORMANCE AND ACCURACY</a:t>
            </a:r>
            <a:endParaRPr/>
          </a:p>
        </p:txBody>
      </p:sp>
      <p:sp>
        <p:nvSpPr>
          <p:cNvPr id="558" name="Google Shape;558;p8"/>
          <p:cNvSpPr txBox="1"/>
          <p:nvPr>
            <p:ph idx="1" type="body"/>
          </p:nvPr>
        </p:nvSpPr>
        <p:spPr>
          <a:xfrm>
            <a:off x="1141412" y="2097088"/>
            <a:ext cx="9905999" cy="369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Using the evaluate.py that runs a test accuracy against the validation Images and annotations we set aside when training the model we achieved an accuracy of 76%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n01855672: 0.7673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mAP: 0.7673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"/>
          <p:cNvSpPr txBox="1"/>
          <p:nvPr>
            <p:ph type="title"/>
          </p:nvPr>
        </p:nvSpPr>
        <p:spPr>
          <a:xfrm>
            <a:off x="1781475" y="631925"/>
            <a:ext cx="82242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PREDICTION SAMPLE</a:t>
            </a:r>
            <a:endParaRPr/>
          </a:p>
        </p:txBody>
      </p:sp>
      <p:sp>
        <p:nvSpPr>
          <p:cNvPr id="564" name="Google Shape;564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Using the predict.py that draws the bounding box for an image we can verify the accuracy of the model with a few images: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65" name="Google Shape;5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25" y="3447023"/>
            <a:ext cx="1613800" cy="1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800" y="3447025"/>
            <a:ext cx="1613800" cy="1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4dddf55da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2020-05-05T19:52:45Z</dcterms:created>
  <dc:creator>Shubhabrata Mukherjee</dc:creator>
</cp:coreProperties>
</file>