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e1bd1f474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e1bd1f474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ce34f3d3d5_2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ce34f3d3d5_2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ce34f3d3d5_2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ce34f3d3d5_2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판매자가 상품 상태를 바꿀 수 있는 기능이 있어야 될거 같아요 (거래중을 누르면 나오나요?)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ce34f3d3d5_2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ce34f3d3d5_2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ce34f3d3d5_2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ce34f3d3d5_2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ce34f3d3d5_2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ce34f3d3d5_2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ce34f3d3d5_2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ce34f3d3d5_2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ce34f3d3d5_2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ce34f3d3d5_2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ce34f3d3d5_1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ce34f3d3d5_1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ce34f3d3d5_1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ce34f3d3d5_1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ce34f3d3d5_1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ce34f3d3d5_1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e1bd1f474_28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e1bd1f474_28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e1bd1f474_2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e1bd1f474_2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아직 작성하지 않았아요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e1bd1f474_28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e1bd1f474_28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빨간 1이 뭘 의미 하는지 잘 모르겠어요.. -&gt; 아직 작성하지 않았아요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ce34f3d3d5_2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ce34f3d3d5_2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ce1bd1f474_28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ce1bd1f474_28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판매자가 상품 상태를 바꿀 수 있는 기능이 있어야 될거 같아요 (거래중을 누르면 나오나요?)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ce1bd1f474_8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ce1bd1f474_8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ce1bd1f474_2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ce1bd1f474_2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판매자가 상품 상태를 바꿀 수 있는 기능이 있어야 될거 같아요 (거래중을 누르면 나오나요?)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ce1bd1f474_28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ce1bd1f474_28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판매자가 상품 상태를 바꿀 수 있는 기능이 있어야 될거 같아요 (거래중을 누르면 나오나요?)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emojiall.com/ko/emoji/%E2%9C%8F" TargetMode="External"/><Relationship Id="rId6" Type="http://schemas.openxmlformats.org/officeDocument/2006/relationships/hyperlink" Target="https://www.emojiall.com/ko/emoji/%E2%9C%8F" TargetMode="External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emojiall.com/ko/emoji/%E2%9C%8F" TargetMode="External"/><Relationship Id="rId6" Type="http://schemas.openxmlformats.org/officeDocument/2006/relationships/hyperlink" Target="https://www.emojiall.com/ko/emoji/%E2%9C%8F" TargetMode="External"/><Relationship Id="rId7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919600"/>
            <a:ext cx="9144000" cy="65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55" name="Google Shape;55;p13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1524202" y="1900678"/>
            <a:ext cx="1099477" cy="1708563"/>
            <a:chOff x="582750" y="1154125"/>
            <a:chExt cx="1288500" cy="2002300"/>
          </a:xfrm>
        </p:grpSpPr>
        <p:sp>
          <p:nvSpPr>
            <p:cNvPr id="57" name="Google Shape;57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60" name="Google Shape;60;p13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" name="Google Shape;62;p13"/>
          <p:cNvGrpSpPr/>
          <p:nvPr/>
        </p:nvGrpSpPr>
        <p:grpSpPr>
          <a:xfrm>
            <a:off x="2755252" y="1900678"/>
            <a:ext cx="1099477" cy="1708563"/>
            <a:chOff x="582750" y="1154125"/>
            <a:chExt cx="1288500" cy="2002300"/>
          </a:xfrm>
        </p:grpSpPr>
        <p:sp>
          <p:nvSpPr>
            <p:cNvPr id="63" name="Google Shape;63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66" name="Google Shape;66;p13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" name="Google Shape;68;p13"/>
          <p:cNvGrpSpPr/>
          <p:nvPr/>
        </p:nvGrpSpPr>
        <p:grpSpPr>
          <a:xfrm>
            <a:off x="3986302" y="1900678"/>
            <a:ext cx="1099477" cy="1708563"/>
            <a:chOff x="582750" y="1154125"/>
            <a:chExt cx="1288500" cy="2002300"/>
          </a:xfrm>
        </p:grpSpPr>
        <p:sp>
          <p:nvSpPr>
            <p:cNvPr id="69" name="Google Shape;69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72" name="Google Shape;72;p13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" name="Google Shape;74;p13"/>
          <p:cNvGrpSpPr/>
          <p:nvPr/>
        </p:nvGrpSpPr>
        <p:grpSpPr>
          <a:xfrm>
            <a:off x="5212927" y="1900678"/>
            <a:ext cx="1099477" cy="1708563"/>
            <a:chOff x="582750" y="1154125"/>
            <a:chExt cx="1288500" cy="2002300"/>
          </a:xfrm>
        </p:grpSpPr>
        <p:sp>
          <p:nvSpPr>
            <p:cNvPr id="75" name="Google Shape;75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78" name="Google Shape;78;p13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" name="Google Shape;80;p13"/>
          <p:cNvGrpSpPr/>
          <p:nvPr/>
        </p:nvGrpSpPr>
        <p:grpSpPr>
          <a:xfrm>
            <a:off x="6448402" y="1900678"/>
            <a:ext cx="1099477" cy="1708563"/>
            <a:chOff x="582750" y="1154125"/>
            <a:chExt cx="1288500" cy="2002300"/>
          </a:xfrm>
        </p:grpSpPr>
        <p:sp>
          <p:nvSpPr>
            <p:cNvPr id="81" name="Google Shape;81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" name="Google Shape;86;p13"/>
          <p:cNvGrpSpPr/>
          <p:nvPr/>
        </p:nvGrpSpPr>
        <p:grpSpPr>
          <a:xfrm>
            <a:off x="1519790" y="3661053"/>
            <a:ext cx="1099487" cy="1482455"/>
            <a:chOff x="582750" y="1154125"/>
            <a:chExt cx="1288512" cy="1737320"/>
          </a:xfrm>
        </p:grpSpPr>
        <p:sp>
          <p:nvSpPr>
            <p:cNvPr id="87" name="Google Shape;87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82762" y="2440245"/>
              <a:ext cx="1288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89" name="Google Shape;89;p13"/>
          <p:cNvSpPr/>
          <p:nvPr/>
        </p:nvSpPr>
        <p:spPr>
          <a:xfrm>
            <a:off x="5943905" y="1647775"/>
            <a:ext cx="16803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최신순</a:t>
            </a:r>
            <a:r>
              <a:rPr lang="ko" sz="800"/>
              <a:t> | 인기순 | 저가순 | 고가순</a:t>
            </a:r>
            <a:endParaRPr sz="8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9" y="947970"/>
            <a:ext cx="272100" cy="25581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71950" y="906525"/>
            <a:ext cx="16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75" y="975850"/>
            <a:ext cx="123825" cy="200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3"/>
          <p:cNvGrpSpPr/>
          <p:nvPr/>
        </p:nvGrpSpPr>
        <p:grpSpPr>
          <a:xfrm>
            <a:off x="791713" y="1248488"/>
            <a:ext cx="4281500" cy="323113"/>
            <a:chOff x="791750" y="914300"/>
            <a:chExt cx="4281500" cy="323113"/>
          </a:xfrm>
        </p:grpSpPr>
        <p:grpSp>
          <p:nvGrpSpPr>
            <p:cNvPr id="94" name="Google Shape;94;p13"/>
            <p:cNvGrpSpPr/>
            <p:nvPr/>
          </p:nvGrpSpPr>
          <p:grpSpPr>
            <a:xfrm>
              <a:off x="791750" y="914313"/>
              <a:ext cx="1302050" cy="323100"/>
              <a:chOff x="532725" y="914325"/>
              <a:chExt cx="1302050" cy="323100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전체 대분류</a:t>
                </a:r>
                <a:endParaRPr b="1" sz="900"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2281475" y="914313"/>
              <a:ext cx="1302050" cy="323100"/>
              <a:chOff x="532725" y="914325"/>
              <a:chExt cx="1302050" cy="3231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전체 중분류</a:t>
                </a:r>
                <a:endParaRPr b="1" sz="900"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101" name="Google Shape;101;p13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102" name="Google Shape;10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93800" y="975850"/>
              <a:ext cx="123825" cy="200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3" name="Google Shape;103;p13"/>
            <p:cNvGrpSpPr/>
            <p:nvPr/>
          </p:nvGrpSpPr>
          <p:grpSpPr>
            <a:xfrm>
              <a:off x="3771200" y="914300"/>
              <a:ext cx="1302050" cy="323100"/>
              <a:chOff x="532725" y="914325"/>
              <a:chExt cx="1302050" cy="323100"/>
            </a:xfrm>
          </p:grpSpPr>
          <p:sp>
            <p:nvSpPr>
              <p:cNvPr id="104" name="Google Shape;104;p13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전체 소분류</a:t>
                </a:r>
                <a:endParaRPr b="1" sz="900"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106" name="Google Shape;106;p13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107" name="Google Shape;10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83525" y="975838"/>
              <a:ext cx="123825" cy="20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13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9" name="Google Shape;109;p13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0" name="Google Shape;110;p13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1" name="Google Shape;111;p13"/>
          <p:cNvSpPr/>
          <p:nvPr/>
        </p:nvSpPr>
        <p:spPr>
          <a:xfrm>
            <a:off x="9041025" y="106667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2755240" y="3661053"/>
            <a:ext cx="1099487" cy="1482455"/>
            <a:chOff x="582750" y="1154125"/>
            <a:chExt cx="1288512" cy="1737320"/>
          </a:xfrm>
        </p:grpSpPr>
        <p:sp>
          <p:nvSpPr>
            <p:cNvPr id="113" name="Google Shape;113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82762" y="2440245"/>
              <a:ext cx="1288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115" name="Google Shape;115;p13"/>
          <p:cNvGrpSpPr/>
          <p:nvPr/>
        </p:nvGrpSpPr>
        <p:grpSpPr>
          <a:xfrm>
            <a:off x="3990690" y="3661053"/>
            <a:ext cx="1099487" cy="1482455"/>
            <a:chOff x="582750" y="1154125"/>
            <a:chExt cx="1288512" cy="1737320"/>
          </a:xfrm>
        </p:grpSpPr>
        <p:sp>
          <p:nvSpPr>
            <p:cNvPr id="116" name="Google Shape;116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82762" y="2440245"/>
              <a:ext cx="1288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118" name="Google Shape;118;p13"/>
          <p:cNvGrpSpPr/>
          <p:nvPr/>
        </p:nvGrpSpPr>
        <p:grpSpPr>
          <a:xfrm>
            <a:off x="5226140" y="3661053"/>
            <a:ext cx="1099487" cy="1482455"/>
            <a:chOff x="582750" y="1154125"/>
            <a:chExt cx="1288512" cy="1737320"/>
          </a:xfrm>
        </p:grpSpPr>
        <p:sp>
          <p:nvSpPr>
            <p:cNvPr id="119" name="Google Shape;119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582762" y="2440245"/>
              <a:ext cx="1288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6461590" y="3661053"/>
            <a:ext cx="1099487" cy="1482455"/>
            <a:chOff x="582750" y="1154125"/>
            <a:chExt cx="1288512" cy="1737320"/>
          </a:xfrm>
        </p:grpSpPr>
        <p:sp>
          <p:nvSpPr>
            <p:cNvPr id="122" name="Google Shape;122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82762" y="2440245"/>
              <a:ext cx="1288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124" name="Google Shape;124;p13"/>
          <p:cNvSpPr/>
          <p:nvPr/>
        </p:nvSpPr>
        <p:spPr>
          <a:xfrm>
            <a:off x="791725" y="979400"/>
            <a:ext cx="2652900" cy="1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서울특별시 강남구 대치1동</a:t>
            </a:r>
            <a:endParaRPr b="1" sz="900"/>
          </a:p>
        </p:txBody>
      </p:sp>
      <p:sp>
        <p:nvSpPr>
          <p:cNvPr id="125" name="Google Shape;125;p13"/>
          <p:cNvSpPr/>
          <p:nvPr/>
        </p:nvSpPr>
        <p:spPr>
          <a:xfrm>
            <a:off x="3292075" y="979425"/>
            <a:ext cx="232800" cy="19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6" name="Google Shape;126;p13"/>
          <p:cNvSpPr txBox="1"/>
          <p:nvPr/>
        </p:nvSpPr>
        <p:spPr>
          <a:xfrm>
            <a:off x="3266000" y="914325"/>
            <a:ext cx="30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▼</a:t>
            </a:r>
            <a:endParaRPr sz="900">
              <a:solidFill>
                <a:schemeClr val="dk2"/>
              </a:solidFill>
            </a:endParaRPr>
          </a:p>
        </p:txBody>
      </p:sp>
      <p:grpSp>
        <p:nvGrpSpPr>
          <p:cNvPr id="127" name="Google Shape;127;p13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128" name="Google Shape;128;p13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129" name="Google Shape;129;p13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130" name="Google Shape;130;p13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131" name="Google Shape;131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" name="Google Shape;132;p13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133" name="Google Shape;133;p13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"/>
          <p:cNvSpPr txBox="1"/>
          <p:nvPr>
            <p:ph type="title"/>
          </p:nvPr>
        </p:nvSpPr>
        <p:spPr>
          <a:xfrm>
            <a:off x="1872800" y="2285400"/>
            <a:ext cx="53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판매자</a:t>
            </a:r>
            <a:r>
              <a:rPr lang="ko"/>
              <a:t> 관점 판매글 조회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3"/>
          <p:cNvSpPr/>
          <p:nvPr/>
        </p:nvSpPr>
        <p:spPr>
          <a:xfrm>
            <a:off x="0" y="919600"/>
            <a:ext cx="9144000" cy="65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46" name="Google Shape;646;p23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23"/>
          <p:cNvSpPr/>
          <p:nvPr/>
        </p:nvSpPr>
        <p:spPr>
          <a:xfrm>
            <a:off x="292325" y="1719775"/>
            <a:ext cx="2270700" cy="22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상품 이미지</a:t>
            </a:r>
            <a:endParaRPr sz="2100"/>
          </a:p>
        </p:txBody>
      </p:sp>
      <p:sp>
        <p:nvSpPr>
          <p:cNvPr id="648" name="Google Shape;648;p23"/>
          <p:cNvSpPr txBox="1"/>
          <p:nvPr/>
        </p:nvSpPr>
        <p:spPr>
          <a:xfrm>
            <a:off x="2713275" y="1719775"/>
            <a:ext cx="575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2"/>
                </a:solidFill>
              </a:rPr>
              <a:t>나이키 후드티 팝니다(거의 새상품)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649" name="Google Shape;649;p23"/>
          <p:cNvSpPr txBox="1"/>
          <p:nvPr/>
        </p:nvSpPr>
        <p:spPr>
          <a:xfrm>
            <a:off x="2713275" y="2181475"/>
            <a:ext cx="575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</a:rPr>
              <a:t>35,000</a:t>
            </a:r>
            <a:r>
              <a:rPr lang="ko" sz="1500">
                <a:solidFill>
                  <a:schemeClr val="dk2"/>
                </a:solidFill>
              </a:rPr>
              <a:t> </a:t>
            </a:r>
            <a:r>
              <a:rPr lang="ko" sz="1100">
                <a:solidFill>
                  <a:schemeClr val="dk2"/>
                </a:solidFill>
              </a:rPr>
              <a:t>원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650" name="Google Shape;650;p23"/>
          <p:cNvCxnSpPr/>
          <p:nvPr/>
        </p:nvCxnSpPr>
        <p:spPr>
          <a:xfrm>
            <a:off x="2713275" y="2762538"/>
            <a:ext cx="6295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23"/>
          <p:cNvSpPr txBox="1"/>
          <p:nvPr/>
        </p:nvSpPr>
        <p:spPr>
          <a:xfrm>
            <a:off x="2787500" y="2686338"/>
            <a:ext cx="5752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2"/>
                </a:solidFill>
              </a:rPr>
              <a:t>♥</a:t>
            </a:r>
            <a:r>
              <a:rPr lang="ko">
                <a:solidFill>
                  <a:schemeClr val="dk2"/>
                </a:solidFill>
              </a:rPr>
              <a:t> 17  </a:t>
            </a:r>
            <a:r>
              <a:rPr lang="ko" sz="2300">
                <a:solidFill>
                  <a:srgbClr val="999999"/>
                </a:solidFill>
              </a:rPr>
              <a:t>|</a:t>
            </a:r>
            <a:r>
              <a:rPr lang="ko">
                <a:solidFill>
                  <a:schemeClr val="dk2"/>
                </a:solidFill>
              </a:rPr>
              <a:t> </a:t>
            </a:r>
            <a:r>
              <a:rPr lang="ko" sz="2300">
                <a:solidFill>
                  <a:schemeClr val="dk2"/>
                </a:solidFill>
              </a:rPr>
              <a:t>👁</a:t>
            </a:r>
            <a:r>
              <a:rPr lang="ko">
                <a:solidFill>
                  <a:schemeClr val="dk2"/>
                </a:solidFill>
              </a:rPr>
              <a:t>132 </a:t>
            </a:r>
            <a:r>
              <a:rPr lang="ko" sz="2300">
                <a:solidFill>
                  <a:srgbClr val="999999"/>
                </a:solidFill>
              </a:rPr>
              <a:t>|</a:t>
            </a:r>
            <a:r>
              <a:rPr lang="ko">
                <a:solidFill>
                  <a:schemeClr val="dk2"/>
                </a:solidFill>
              </a:rPr>
              <a:t> </a:t>
            </a:r>
            <a:r>
              <a:rPr lang="ko" sz="1600">
                <a:solidFill>
                  <a:schemeClr val="dk2"/>
                </a:solidFill>
              </a:rPr>
              <a:t>🕧 </a:t>
            </a:r>
            <a:r>
              <a:rPr lang="ko">
                <a:solidFill>
                  <a:schemeClr val="dk2"/>
                </a:solidFill>
              </a:rPr>
              <a:t>하루 전</a:t>
            </a:r>
            <a:endParaRPr baseline="30000" sz="2300">
              <a:solidFill>
                <a:schemeClr val="dk2"/>
              </a:solidFill>
            </a:endParaRPr>
          </a:p>
        </p:txBody>
      </p:sp>
      <p:sp>
        <p:nvSpPr>
          <p:cNvPr id="652" name="Google Shape;652;p23"/>
          <p:cNvSpPr txBox="1"/>
          <p:nvPr/>
        </p:nvSpPr>
        <p:spPr>
          <a:xfrm>
            <a:off x="2713275" y="3197813"/>
            <a:ext cx="986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상품상태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- 거래방식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- 거래지역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- 정가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53" name="Google Shape;653;p23"/>
          <p:cNvSpPr txBox="1"/>
          <p:nvPr/>
        </p:nvSpPr>
        <p:spPr>
          <a:xfrm>
            <a:off x="3475750" y="3197813"/>
            <a:ext cx="1775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새상품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직거래/택배거래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서울시 강남구 대치1동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48,000 원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54" name="Google Shape;654;p23"/>
          <p:cNvSpPr/>
          <p:nvPr/>
        </p:nvSpPr>
        <p:spPr>
          <a:xfrm>
            <a:off x="2713275" y="4156713"/>
            <a:ext cx="1111800" cy="41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♥</a:t>
            </a:r>
            <a:r>
              <a:rPr lang="ko" sz="1700">
                <a:solidFill>
                  <a:schemeClr val="lt1"/>
                </a:solidFill>
              </a:rPr>
              <a:t> 17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55" name="Google Shape;655;p23"/>
          <p:cNvSpPr/>
          <p:nvPr/>
        </p:nvSpPr>
        <p:spPr>
          <a:xfrm>
            <a:off x="3958550" y="4156713"/>
            <a:ext cx="12453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치즈톡</a:t>
            </a:r>
            <a:endParaRPr sz="1700"/>
          </a:p>
        </p:txBody>
      </p:sp>
      <p:cxnSp>
        <p:nvCxnSpPr>
          <p:cNvPr id="656" name="Google Shape;656;p23"/>
          <p:cNvCxnSpPr/>
          <p:nvPr/>
        </p:nvCxnSpPr>
        <p:spPr>
          <a:xfrm>
            <a:off x="291425" y="4695800"/>
            <a:ext cx="86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23"/>
          <p:cNvSpPr txBox="1"/>
          <p:nvPr/>
        </p:nvSpPr>
        <p:spPr>
          <a:xfrm>
            <a:off x="226600" y="4747288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판매 정보</a:t>
            </a:r>
            <a:endParaRPr b="1" sz="1200"/>
          </a:p>
        </p:txBody>
      </p:sp>
      <p:sp>
        <p:nvSpPr>
          <p:cNvPr id="658" name="Google Shape;658;p23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59" name="Google Shape;659;p23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60" name="Google Shape;660;p23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61" name="Google Shape;661;p23"/>
          <p:cNvSpPr/>
          <p:nvPr/>
        </p:nvSpPr>
        <p:spPr>
          <a:xfrm>
            <a:off x="9041025" y="106667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662" name="Google Shape;6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9" y="947970"/>
            <a:ext cx="272100" cy="25581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23"/>
          <p:cNvSpPr txBox="1"/>
          <p:nvPr/>
        </p:nvSpPr>
        <p:spPr>
          <a:xfrm>
            <a:off x="371950" y="906525"/>
            <a:ext cx="16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664" name="Google Shape;6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75" y="975850"/>
            <a:ext cx="123825" cy="200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5" name="Google Shape;665;p23"/>
          <p:cNvGrpSpPr/>
          <p:nvPr/>
        </p:nvGrpSpPr>
        <p:grpSpPr>
          <a:xfrm>
            <a:off x="791713" y="1248488"/>
            <a:ext cx="4281500" cy="323113"/>
            <a:chOff x="791750" y="914300"/>
            <a:chExt cx="4281500" cy="323113"/>
          </a:xfrm>
        </p:grpSpPr>
        <p:grpSp>
          <p:nvGrpSpPr>
            <p:cNvPr id="666" name="Google Shape;666;p23"/>
            <p:cNvGrpSpPr/>
            <p:nvPr/>
          </p:nvGrpSpPr>
          <p:grpSpPr>
            <a:xfrm>
              <a:off x="791750" y="914313"/>
              <a:ext cx="1302050" cy="323100"/>
              <a:chOff x="532725" y="914325"/>
              <a:chExt cx="1302050" cy="323100"/>
            </a:xfrm>
          </p:grpSpPr>
          <p:sp>
            <p:nvSpPr>
              <p:cNvPr id="667" name="Google Shape;667;p23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의류</a:t>
                </a:r>
                <a:endParaRPr b="1" sz="900"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669" name="Google Shape;669;p23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670" name="Google Shape;670;p23"/>
            <p:cNvGrpSpPr/>
            <p:nvPr/>
          </p:nvGrpSpPr>
          <p:grpSpPr>
            <a:xfrm>
              <a:off x="2281475" y="914313"/>
              <a:ext cx="1302050" cy="323100"/>
              <a:chOff x="532725" y="914325"/>
              <a:chExt cx="1302050" cy="323100"/>
            </a:xfrm>
          </p:grpSpPr>
          <p:sp>
            <p:nvSpPr>
              <p:cNvPr id="671" name="Google Shape;671;p23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상의</a:t>
                </a:r>
                <a:endParaRPr b="1" sz="900"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673" name="Google Shape;673;p23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674" name="Google Shape;67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93800" y="975850"/>
              <a:ext cx="123825" cy="200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5" name="Google Shape;675;p23"/>
            <p:cNvGrpSpPr/>
            <p:nvPr/>
          </p:nvGrpSpPr>
          <p:grpSpPr>
            <a:xfrm>
              <a:off x="3771200" y="914300"/>
              <a:ext cx="1302050" cy="323100"/>
              <a:chOff x="532725" y="914325"/>
              <a:chExt cx="1302050" cy="323100"/>
            </a:xfrm>
          </p:grpSpPr>
          <p:sp>
            <p:nvSpPr>
              <p:cNvPr id="676" name="Google Shape;676;p23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후드티/후드집업</a:t>
                </a:r>
                <a:endParaRPr b="1" sz="900"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678" name="Google Shape;678;p23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679" name="Google Shape;67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83525" y="975838"/>
              <a:ext cx="123825" cy="20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23"/>
          <p:cNvSpPr/>
          <p:nvPr/>
        </p:nvSpPr>
        <p:spPr>
          <a:xfrm>
            <a:off x="791725" y="979400"/>
            <a:ext cx="2652900" cy="1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서울특별시 강남구 대치1동</a:t>
            </a:r>
            <a:endParaRPr b="1" sz="900"/>
          </a:p>
        </p:txBody>
      </p:sp>
      <p:sp>
        <p:nvSpPr>
          <p:cNvPr id="681" name="Google Shape;681;p23"/>
          <p:cNvSpPr/>
          <p:nvPr/>
        </p:nvSpPr>
        <p:spPr>
          <a:xfrm>
            <a:off x="3292075" y="979425"/>
            <a:ext cx="232800" cy="19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82" name="Google Shape;682;p23"/>
          <p:cNvSpPr txBox="1"/>
          <p:nvPr/>
        </p:nvSpPr>
        <p:spPr>
          <a:xfrm>
            <a:off x="3266000" y="914325"/>
            <a:ext cx="30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▼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83" name="Google Shape;683;p23"/>
          <p:cNvSpPr/>
          <p:nvPr/>
        </p:nvSpPr>
        <p:spPr>
          <a:xfrm>
            <a:off x="1339325" y="4010888"/>
            <a:ext cx="71700" cy="7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3"/>
          <p:cNvSpPr/>
          <p:nvPr/>
        </p:nvSpPr>
        <p:spPr>
          <a:xfrm>
            <a:off x="1228800" y="4010888"/>
            <a:ext cx="71700" cy="71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3"/>
          <p:cNvSpPr/>
          <p:nvPr/>
        </p:nvSpPr>
        <p:spPr>
          <a:xfrm>
            <a:off x="5337325" y="4156725"/>
            <a:ext cx="20145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가격제시 : 5명</a:t>
            </a:r>
            <a:endParaRPr sz="1700"/>
          </a:p>
        </p:txBody>
      </p:sp>
      <p:sp>
        <p:nvSpPr>
          <p:cNvPr id="686" name="Google Shape;686;p23"/>
          <p:cNvSpPr/>
          <p:nvPr/>
        </p:nvSpPr>
        <p:spPr>
          <a:xfrm>
            <a:off x="1449850" y="4010888"/>
            <a:ext cx="71700" cy="7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3"/>
          <p:cNvSpPr txBox="1"/>
          <p:nvPr/>
        </p:nvSpPr>
        <p:spPr>
          <a:xfrm>
            <a:off x="8032200" y="2762550"/>
            <a:ext cx="11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✏</a:t>
            </a:r>
            <a:r>
              <a:rPr lang="ko" sz="1200">
                <a:solidFill>
                  <a:srgbClr val="999999"/>
                </a:solidFill>
              </a:rPr>
              <a:t> 삭제</a:t>
            </a:r>
            <a:r>
              <a:rPr lang="ko" sz="1200">
                <a:solidFill>
                  <a:srgbClr val="999999"/>
                </a:solidFill>
              </a:rPr>
              <a:t>하기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688" name="Google Shape;688;p23"/>
          <p:cNvSpPr txBox="1"/>
          <p:nvPr/>
        </p:nvSpPr>
        <p:spPr>
          <a:xfrm>
            <a:off x="6920400" y="2762550"/>
            <a:ext cx="11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✏</a:t>
            </a:r>
            <a:r>
              <a:rPr lang="ko" sz="1200">
                <a:solidFill>
                  <a:srgbClr val="999999"/>
                </a:solidFill>
              </a:rPr>
              <a:t> 수정하기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689" name="Google Shape;689;p23"/>
          <p:cNvSpPr/>
          <p:nvPr/>
        </p:nvSpPr>
        <p:spPr>
          <a:xfrm>
            <a:off x="7485300" y="4156725"/>
            <a:ext cx="14388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끌어올리기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(3회)</a:t>
            </a:r>
            <a:endParaRPr sz="1300">
              <a:solidFill>
                <a:schemeClr val="dk2"/>
              </a:solidFill>
            </a:endParaRPr>
          </a:p>
        </p:txBody>
      </p:sp>
      <p:grpSp>
        <p:nvGrpSpPr>
          <p:cNvPr id="690" name="Google Shape;690;p23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691" name="Google Shape;691;p23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692" name="Google Shape;692;p23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693" name="Google Shape;693;p23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694" name="Google Shape;694;p2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5" name="Google Shape;695;p23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696" name="Google Shape;696;p23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97" name="Google Shape;697;p23"/>
          <p:cNvSpPr/>
          <p:nvPr/>
        </p:nvSpPr>
        <p:spPr>
          <a:xfrm>
            <a:off x="6765875" y="1771550"/>
            <a:ext cx="2165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2"/>
                </a:solidFill>
              </a:rPr>
              <a:t>판매중</a:t>
            </a:r>
            <a:endParaRPr b="1"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24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703" name="Google Shape;703;p24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704" name="Google Shape;704;p24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705" name="Google Shape;705;p24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706" name="Google Shape;706;p24"/>
            <p:cNvSpPr/>
            <p:nvPr/>
          </p:nvSpPr>
          <p:spPr>
            <a:xfrm>
              <a:off x="6704164" y="1144900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sp>
        <p:nvSpPr>
          <p:cNvPr id="708" name="Google Shape;708;p24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4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판매자는 판매글을 수정할 수 있음.</a:t>
            </a:r>
            <a:br>
              <a:rPr lang="ko" sz="900">
                <a:solidFill>
                  <a:schemeClr val="dk2"/>
                </a:solidFill>
              </a:rPr>
            </a:br>
            <a:r>
              <a:rPr lang="ko" sz="900">
                <a:solidFill>
                  <a:schemeClr val="dk2"/>
                </a:solidFill>
              </a:rPr>
              <a:t>수정하기 버튼을 누르는 경우</a:t>
            </a:r>
            <a:br>
              <a:rPr lang="ko" sz="900">
                <a:solidFill>
                  <a:schemeClr val="dk2"/>
                </a:solidFill>
              </a:rPr>
            </a:br>
            <a:r>
              <a:rPr lang="ko" sz="900">
                <a:solidFill>
                  <a:schemeClr val="dk2"/>
                </a:solidFill>
              </a:rPr>
              <a:t>게시글 </a:t>
            </a:r>
            <a:r>
              <a:rPr lang="ko" sz="900">
                <a:solidFill>
                  <a:schemeClr val="dk2"/>
                </a:solidFill>
              </a:rPr>
              <a:t>작성 화면으로 이동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판매자는 판매글을 삭제할 수 있음.</a:t>
            </a:r>
            <a:br>
              <a:rPr lang="ko" sz="900">
                <a:solidFill>
                  <a:schemeClr val="dk2"/>
                </a:solidFill>
              </a:rPr>
            </a:br>
            <a:r>
              <a:rPr lang="ko" sz="900">
                <a:solidFill>
                  <a:schemeClr val="dk2"/>
                </a:solidFill>
              </a:rPr>
              <a:t>삭제하기 버튼을 누르는 경우</a:t>
            </a:r>
            <a:br>
              <a:rPr lang="ko" sz="900">
                <a:solidFill>
                  <a:schemeClr val="dk2"/>
                </a:solidFill>
              </a:rPr>
            </a:br>
            <a:r>
              <a:rPr lang="ko" sz="900">
                <a:solidFill>
                  <a:schemeClr val="dk2"/>
                </a:solidFill>
              </a:rPr>
              <a:t>판매/나눔 게시판 홈화면으로 이동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본인의 대화중인 채팅 목록으로 이동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가격제시 및 나눔신청 받기를 한 경우 신청자의 수를 확인할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판매자는 자신의 게시글을 최신글로 끌어올릴 수 있음(최대 3번)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끌어올리기를 누를 때마다 횟수가 차감됨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끌어올리기 횟수가 모두 차감된 경우 버튼 비활성화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710" name="Google Shape;710;p24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24"/>
          <p:cNvSpPr/>
          <p:nvPr/>
        </p:nvSpPr>
        <p:spPr>
          <a:xfrm>
            <a:off x="219649" y="1792066"/>
            <a:ext cx="1606500" cy="15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상품 이미지</a:t>
            </a:r>
            <a:endParaRPr sz="1900"/>
          </a:p>
        </p:txBody>
      </p:sp>
      <p:sp>
        <p:nvSpPr>
          <p:cNvPr id="712" name="Google Shape;712;p24"/>
          <p:cNvSpPr txBox="1"/>
          <p:nvPr/>
        </p:nvSpPr>
        <p:spPr>
          <a:xfrm>
            <a:off x="2015612" y="1792068"/>
            <a:ext cx="426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나이키 후드티 팝니다(거의 새상품)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713" name="Google Shape;713;p24"/>
          <p:cNvSpPr txBox="1"/>
          <p:nvPr/>
        </p:nvSpPr>
        <p:spPr>
          <a:xfrm>
            <a:off x="2015612" y="2134577"/>
            <a:ext cx="426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35,000</a:t>
            </a:r>
            <a:r>
              <a:rPr lang="ko" sz="1100">
                <a:solidFill>
                  <a:schemeClr val="dk2"/>
                </a:solidFill>
              </a:rPr>
              <a:t> </a:t>
            </a:r>
            <a:r>
              <a:rPr lang="ko" sz="700">
                <a:solidFill>
                  <a:schemeClr val="dk2"/>
                </a:solidFill>
              </a:rPr>
              <a:t>원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714" name="Google Shape;714;p24"/>
          <p:cNvCxnSpPr/>
          <p:nvPr/>
        </p:nvCxnSpPr>
        <p:spPr>
          <a:xfrm>
            <a:off x="1960549" y="2522708"/>
            <a:ext cx="4670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24"/>
          <p:cNvSpPr txBox="1"/>
          <p:nvPr/>
        </p:nvSpPr>
        <p:spPr>
          <a:xfrm>
            <a:off x="2015612" y="2466180"/>
            <a:ext cx="426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♥</a:t>
            </a:r>
            <a:r>
              <a:rPr lang="ko" sz="1000">
                <a:solidFill>
                  <a:schemeClr val="dk2"/>
                </a:solidFill>
              </a:rPr>
              <a:t> 17  </a:t>
            </a:r>
            <a:r>
              <a:rPr lang="ko" sz="1900">
                <a:solidFill>
                  <a:srgbClr val="999999"/>
                </a:solidFill>
              </a:rPr>
              <a:t>|</a:t>
            </a:r>
            <a:r>
              <a:rPr lang="ko" sz="1000">
                <a:solidFill>
                  <a:schemeClr val="dk2"/>
                </a:solidFill>
              </a:rPr>
              <a:t> </a:t>
            </a:r>
            <a:r>
              <a:rPr lang="ko" sz="1900">
                <a:solidFill>
                  <a:schemeClr val="dk2"/>
                </a:solidFill>
              </a:rPr>
              <a:t>👁</a:t>
            </a:r>
            <a:r>
              <a:rPr lang="ko" sz="1000">
                <a:solidFill>
                  <a:schemeClr val="dk2"/>
                </a:solidFill>
              </a:rPr>
              <a:t>132 </a:t>
            </a:r>
            <a:r>
              <a:rPr lang="ko" sz="1900">
                <a:solidFill>
                  <a:srgbClr val="999999"/>
                </a:solidFill>
              </a:rPr>
              <a:t>|</a:t>
            </a:r>
            <a:r>
              <a:rPr lang="ko" sz="1000">
                <a:solidFill>
                  <a:schemeClr val="dk2"/>
                </a:solidFill>
              </a:rPr>
              <a:t> </a:t>
            </a:r>
            <a:r>
              <a:rPr lang="ko" sz="1200">
                <a:solidFill>
                  <a:schemeClr val="dk2"/>
                </a:solidFill>
              </a:rPr>
              <a:t>🕧 </a:t>
            </a:r>
            <a:r>
              <a:rPr lang="ko" sz="1000">
                <a:solidFill>
                  <a:schemeClr val="dk2"/>
                </a:solidFill>
              </a:rPr>
              <a:t>하루 전</a:t>
            </a:r>
            <a:endParaRPr baseline="30000" sz="1900">
              <a:solidFill>
                <a:schemeClr val="dk2"/>
              </a:solidFill>
            </a:endParaRPr>
          </a:p>
        </p:txBody>
      </p:sp>
      <p:sp>
        <p:nvSpPr>
          <p:cNvPr id="716" name="Google Shape;716;p24"/>
          <p:cNvSpPr txBox="1"/>
          <p:nvPr/>
        </p:nvSpPr>
        <p:spPr>
          <a:xfrm>
            <a:off x="1960549" y="2845613"/>
            <a:ext cx="732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- 상품상태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- 거래방식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- 거래지역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- 정가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17" name="Google Shape;717;p24"/>
          <p:cNvSpPr txBox="1"/>
          <p:nvPr/>
        </p:nvSpPr>
        <p:spPr>
          <a:xfrm>
            <a:off x="2526185" y="2845613"/>
            <a:ext cx="13173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새상품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직거래/택배거래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서울시 강남구 대치1동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48,000 원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718" name="Google Shape;718;p24"/>
          <p:cNvCxnSpPr/>
          <p:nvPr/>
        </p:nvCxnSpPr>
        <p:spPr>
          <a:xfrm>
            <a:off x="218983" y="4085129"/>
            <a:ext cx="6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24"/>
          <p:cNvSpPr txBox="1"/>
          <p:nvPr/>
        </p:nvSpPr>
        <p:spPr>
          <a:xfrm>
            <a:off x="170893" y="4123324"/>
            <a:ext cx="9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판매자 정보</a:t>
            </a:r>
            <a:endParaRPr b="1" sz="1000"/>
          </a:p>
        </p:txBody>
      </p:sp>
      <p:sp>
        <p:nvSpPr>
          <p:cNvPr id="720" name="Google Shape;720;p24"/>
          <p:cNvSpPr txBox="1"/>
          <p:nvPr/>
        </p:nvSpPr>
        <p:spPr>
          <a:xfrm>
            <a:off x="170893" y="4367641"/>
            <a:ext cx="131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판매자 정보 |  </a:t>
            </a:r>
            <a:r>
              <a:rPr b="1" lang="ko" sz="700"/>
              <a:t>자바를 잡아</a:t>
            </a:r>
            <a:endParaRPr b="1" sz="700"/>
          </a:p>
        </p:txBody>
      </p:sp>
      <p:sp>
        <p:nvSpPr>
          <p:cNvPr id="721" name="Google Shape;721;p24"/>
          <p:cNvSpPr txBox="1"/>
          <p:nvPr/>
        </p:nvSpPr>
        <p:spPr>
          <a:xfrm>
            <a:off x="1540092" y="4360016"/>
            <a:ext cx="259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거래희망 장소 |  </a:t>
            </a:r>
            <a:r>
              <a:rPr b="1" lang="ko" sz="700"/>
              <a:t>강남역 4번 출구 앞(지상)</a:t>
            </a:r>
            <a:endParaRPr b="1" sz="700"/>
          </a:p>
        </p:txBody>
      </p:sp>
      <p:cxnSp>
        <p:nvCxnSpPr>
          <p:cNvPr id="722" name="Google Shape;722;p24"/>
          <p:cNvCxnSpPr/>
          <p:nvPr/>
        </p:nvCxnSpPr>
        <p:spPr>
          <a:xfrm>
            <a:off x="208189" y="4620609"/>
            <a:ext cx="643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24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4" name="Google Shape;7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8" y="1100724"/>
            <a:ext cx="236536" cy="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24"/>
          <p:cNvSpPr txBox="1"/>
          <p:nvPr/>
        </p:nvSpPr>
        <p:spPr>
          <a:xfrm>
            <a:off x="326564" y="1064696"/>
            <a:ext cx="1464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726" name="Google Shape;7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25" y="11249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7" name="Google Shape;727;p24"/>
          <p:cNvGrpSpPr/>
          <p:nvPr/>
        </p:nvGrpSpPr>
        <p:grpSpPr>
          <a:xfrm>
            <a:off x="1986512" y="1332768"/>
            <a:ext cx="1131872" cy="292346"/>
            <a:chOff x="532725" y="914325"/>
            <a:chExt cx="1302050" cy="336300"/>
          </a:xfrm>
        </p:grpSpPr>
        <p:sp>
          <p:nvSpPr>
            <p:cNvPr id="728" name="Google Shape;728;p24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상의</a:t>
              </a:r>
              <a:endParaRPr b="1" sz="700"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730" name="Google Shape;730;p24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731" name="Google Shape;7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65" y="13862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2" name="Google Shape;732;p24"/>
          <p:cNvGrpSpPr/>
          <p:nvPr/>
        </p:nvGrpSpPr>
        <p:grpSpPr>
          <a:xfrm>
            <a:off x="3281527" y="1332757"/>
            <a:ext cx="1131872" cy="292346"/>
            <a:chOff x="532725" y="914325"/>
            <a:chExt cx="1302050" cy="336300"/>
          </a:xfrm>
        </p:grpSpPr>
        <p:sp>
          <p:nvSpPr>
            <p:cNvPr id="733" name="Google Shape;733;p24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후드티/후드집업</a:t>
              </a:r>
              <a:endParaRPr b="1" sz="700"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735" name="Google Shape;735;p24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736" name="Google Shape;7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380" y="1386249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7" name="Google Shape;737;p24"/>
          <p:cNvGrpSpPr/>
          <p:nvPr/>
        </p:nvGrpSpPr>
        <p:grpSpPr>
          <a:xfrm>
            <a:off x="691463" y="1065730"/>
            <a:ext cx="2426921" cy="292346"/>
            <a:chOff x="-957035" y="914325"/>
            <a:chExt cx="2791810" cy="336300"/>
          </a:xfrm>
        </p:grpSpPr>
        <p:sp>
          <p:nvSpPr>
            <p:cNvPr id="738" name="Google Shape;738;p24"/>
            <p:cNvSpPr/>
            <p:nvPr/>
          </p:nvSpPr>
          <p:spPr>
            <a:xfrm>
              <a:off x="-957035" y="979429"/>
              <a:ext cx="26652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서울특별시 강남구 대치1동</a:t>
              </a:r>
              <a:endParaRPr b="1" sz="700"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740" name="Google Shape;740;p24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741" name="Google Shape;741;p24"/>
          <p:cNvGrpSpPr/>
          <p:nvPr/>
        </p:nvGrpSpPr>
        <p:grpSpPr>
          <a:xfrm>
            <a:off x="691487" y="1332768"/>
            <a:ext cx="1131872" cy="292346"/>
            <a:chOff x="532725" y="914325"/>
            <a:chExt cx="1302050" cy="336300"/>
          </a:xfrm>
        </p:grpSpPr>
        <p:sp>
          <p:nvSpPr>
            <p:cNvPr id="742" name="Google Shape;742;p24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의류</a:t>
              </a:r>
              <a:endParaRPr b="1" sz="700"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744" name="Google Shape;744;p24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745" name="Google Shape;745;p24"/>
          <p:cNvSpPr/>
          <p:nvPr/>
        </p:nvSpPr>
        <p:spPr>
          <a:xfrm>
            <a:off x="998150" y="3408475"/>
            <a:ext cx="49500" cy="49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4"/>
          <p:cNvSpPr/>
          <p:nvPr/>
        </p:nvSpPr>
        <p:spPr>
          <a:xfrm>
            <a:off x="921769" y="3408475"/>
            <a:ext cx="49500" cy="49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4"/>
          <p:cNvSpPr/>
          <p:nvPr/>
        </p:nvSpPr>
        <p:spPr>
          <a:xfrm>
            <a:off x="1074531" y="3408475"/>
            <a:ext cx="49500" cy="49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4"/>
          <p:cNvSpPr/>
          <p:nvPr/>
        </p:nvSpPr>
        <p:spPr>
          <a:xfrm>
            <a:off x="1976027" y="3701946"/>
            <a:ext cx="824700" cy="308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lt1"/>
                </a:solidFill>
              </a:rPr>
              <a:t>♥</a:t>
            </a:r>
            <a:r>
              <a:rPr lang="ko">
                <a:solidFill>
                  <a:schemeClr val="lt1"/>
                </a:solidFill>
              </a:rPr>
              <a:t> 17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49" name="Google Shape;749;p24"/>
          <p:cNvSpPr/>
          <p:nvPr/>
        </p:nvSpPr>
        <p:spPr>
          <a:xfrm>
            <a:off x="2899824" y="3701946"/>
            <a:ext cx="923700" cy="3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치즈톡</a:t>
            </a:r>
            <a:endParaRPr/>
          </a:p>
        </p:txBody>
      </p:sp>
      <p:sp>
        <p:nvSpPr>
          <p:cNvPr id="750" name="Google Shape;750;p24"/>
          <p:cNvSpPr/>
          <p:nvPr/>
        </p:nvSpPr>
        <p:spPr>
          <a:xfrm>
            <a:off x="2800713" y="35441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751" name="Google Shape;751;p24"/>
          <p:cNvSpPr txBox="1"/>
          <p:nvPr/>
        </p:nvSpPr>
        <p:spPr>
          <a:xfrm>
            <a:off x="5758325" y="2522700"/>
            <a:ext cx="10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✏</a:t>
            </a:r>
            <a:r>
              <a:rPr lang="ko" sz="1000">
                <a:solidFill>
                  <a:srgbClr val="999999"/>
                </a:solidFill>
              </a:rPr>
              <a:t> </a:t>
            </a:r>
            <a:r>
              <a:rPr lang="ko" sz="1000">
                <a:solidFill>
                  <a:srgbClr val="999999"/>
                </a:solidFill>
              </a:rPr>
              <a:t>삭제</a:t>
            </a:r>
            <a:r>
              <a:rPr lang="ko" sz="1000">
                <a:solidFill>
                  <a:srgbClr val="999999"/>
                </a:solidFill>
              </a:rPr>
              <a:t>하기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752" name="Google Shape;752;p24"/>
          <p:cNvSpPr/>
          <p:nvPr/>
        </p:nvSpPr>
        <p:spPr>
          <a:xfrm>
            <a:off x="5643463" y="23920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753" name="Google Shape;753;p24"/>
          <p:cNvSpPr/>
          <p:nvPr/>
        </p:nvSpPr>
        <p:spPr>
          <a:xfrm>
            <a:off x="3922626" y="3706750"/>
            <a:ext cx="1720800" cy="3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가격제시 : 5명</a:t>
            </a:r>
            <a:endParaRPr/>
          </a:p>
        </p:txBody>
      </p:sp>
      <p:sp>
        <p:nvSpPr>
          <p:cNvPr id="754" name="Google Shape;754;p24"/>
          <p:cNvSpPr/>
          <p:nvPr/>
        </p:nvSpPr>
        <p:spPr>
          <a:xfrm>
            <a:off x="3823513" y="35489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4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755" name="Google Shape;755;p24"/>
          <p:cNvSpPr txBox="1"/>
          <p:nvPr/>
        </p:nvSpPr>
        <p:spPr>
          <a:xfrm>
            <a:off x="4812575" y="2522138"/>
            <a:ext cx="10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✏</a:t>
            </a:r>
            <a:r>
              <a:rPr lang="ko" sz="1000">
                <a:solidFill>
                  <a:srgbClr val="999999"/>
                </a:solidFill>
              </a:rPr>
              <a:t> 수정하기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756" name="Google Shape;756;p24"/>
          <p:cNvSpPr/>
          <p:nvPr/>
        </p:nvSpPr>
        <p:spPr>
          <a:xfrm>
            <a:off x="4697713" y="239148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757" name="Google Shape;757;p24"/>
          <p:cNvSpPr/>
          <p:nvPr/>
        </p:nvSpPr>
        <p:spPr>
          <a:xfrm>
            <a:off x="5709574" y="3701946"/>
            <a:ext cx="923700" cy="3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2"/>
                </a:solidFill>
              </a:rPr>
              <a:t>끌어올리기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(3회)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58" name="Google Shape;758;p24"/>
          <p:cNvSpPr/>
          <p:nvPr/>
        </p:nvSpPr>
        <p:spPr>
          <a:xfrm>
            <a:off x="5608763" y="35489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5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759" name="Google Shape;759;p24"/>
          <p:cNvGrpSpPr/>
          <p:nvPr/>
        </p:nvGrpSpPr>
        <p:grpSpPr>
          <a:xfrm>
            <a:off x="3750" y="266850"/>
            <a:ext cx="6468351" cy="715753"/>
            <a:chOff x="77125" y="67175"/>
            <a:chExt cx="6468351" cy="715753"/>
          </a:xfrm>
        </p:grpSpPr>
        <p:grpSp>
          <p:nvGrpSpPr>
            <p:cNvPr id="760" name="Google Shape;760;p24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761" name="Google Shape;761;p24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762" name="Google Shape;762;p24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763" name="Google Shape;763;p2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4" name="Google Shape;764;p24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765" name="Google Shape;765;p24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66" name="Google Shape;766;p24"/>
          <p:cNvSpPr/>
          <p:nvPr/>
        </p:nvSpPr>
        <p:spPr>
          <a:xfrm>
            <a:off x="5386150" y="1881875"/>
            <a:ext cx="12486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판매중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5"/>
          <p:cNvSpPr txBox="1"/>
          <p:nvPr>
            <p:ph type="title"/>
          </p:nvPr>
        </p:nvSpPr>
        <p:spPr>
          <a:xfrm>
            <a:off x="1872800" y="2285400"/>
            <a:ext cx="53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판매글 작성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6"/>
          <p:cNvSpPr txBox="1"/>
          <p:nvPr/>
        </p:nvSpPr>
        <p:spPr>
          <a:xfrm>
            <a:off x="226600" y="140928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상품이미지(0/10)</a:t>
            </a:r>
            <a:endParaRPr b="1" sz="1200"/>
          </a:p>
        </p:txBody>
      </p:sp>
      <p:cxnSp>
        <p:nvCxnSpPr>
          <p:cNvPr id="777" name="Google Shape;777;p26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26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79" name="Google Shape;779;p26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80" name="Google Shape;780;p26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81" name="Google Shape;781;p26"/>
          <p:cNvSpPr/>
          <p:nvPr/>
        </p:nvSpPr>
        <p:spPr>
          <a:xfrm>
            <a:off x="9041025" y="106667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82" name="Google Shape;782;p26"/>
          <p:cNvSpPr txBox="1"/>
          <p:nvPr/>
        </p:nvSpPr>
        <p:spPr>
          <a:xfrm>
            <a:off x="226600" y="919600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상품 정보</a:t>
            </a:r>
            <a:endParaRPr b="1" sz="1200"/>
          </a:p>
        </p:txBody>
      </p:sp>
      <p:cxnSp>
        <p:nvCxnSpPr>
          <p:cNvPr id="783" name="Google Shape;783;p26"/>
          <p:cNvCxnSpPr/>
          <p:nvPr/>
        </p:nvCxnSpPr>
        <p:spPr>
          <a:xfrm>
            <a:off x="276875" y="1349088"/>
            <a:ext cx="8672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26"/>
          <p:cNvSpPr/>
          <p:nvPr/>
        </p:nvSpPr>
        <p:spPr>
          <a:xfrm>
            <a:off x="3449399" y="1838791"/>
            <a:ext cx="1606500" cy="15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상품 이미지</a:t>
            </a:r>
            <a:endParaRPr sz="1900"/>
          </a:p>
        </p:txBody>
      </p:sp>
      <p:sp>
        <p:nvSpPr>
          <p:cNvPr id="785" name="Google Shape;785;p26"/>
          <p:cNvSpPr/>
          <p:nvPr/>
        </p:nvSpPr>
        <p:spPr>
          <a:xfrm>
            <a:off x="5207924" y="1838791"/>
            <a:ext cx="1606500" cy="15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상품 이미지</a:t>
            </a:r>
            <a:endParaRPr sz="1900"/>
          </a:p>
        </p:txBody>
      </p:sp>
      <p:sp>
        <p:nvSpPr>
          <p:cNvPr id="786" name="Google Shape;786;p26"/>
          <p:cNvSpPr txBox="1"/>
          <p:nvPr/>
        </p:nvSpPr>
        <p:spPr>
          <a:xfrm>
            <a:off x="226600" y="395133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제목</a:t>
            </a:r>
            <a:endParaRPr b="1" sz="1200"/>
          </a:p>
        </p:txBody>
      </p:sp>
      <p:sp>
        <p:nvSpPr>
          <p:cNvPr id="787" name="Google Shape;787;p26"/>
          <p:cNvSpPr/>
          <p:nvPr/>
        </p:nvSpPr>
        <p:spPr>
          <a:xfrm>
            <a:off x="1690600" y="4002050"/>
            <a:ext cx="67068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판매/나눔글 제목을</a:t>
            </a:r>
            <a:r>
              <a:rPr lang="ko" sz="1200"/>
              <a:t> 입력해 주세요.</a:t>
            </a:r>
            <a:endParaRPr sz="1200"/>
          </a:p>
        </p:txBody>
      </p:sp>
      <p:sp>
        <p:nvSpPr>
          <p:cNvPr id="788" name="Google Shape;788;p26"/>
          <p:cNvSpPr/>
          <p:nvPr/>
        </p:nvSpPr>
        <p:spPr>
          <a:xfrm>
            <a:off x="1690600" y="1475925"/>
            <a:ext cx="10245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이미지 삽입</a:t>
            </a:r>
            <a:endParaRPr sz="1200"/>
          </a:p>
        </p:txBody>
      </p:sp>
      <p:sp>
        <p:nvSpPr>
          <p:cNvPr id="789" name="Google Shape;789;p26"/>
          <p:cNvSpPr/>
          <p:nvPr/>
        </p:nvSpPr>
        <p:spPr>
          <a:xfrm>
            <a:off x="1690874" y="1838791"/>
            <a:ext cx="1606500" cy="15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상품 이미지</a:t>
            </a:r>
            <a:endParaRPr sz="1900"/>
          </a:p>
        </p:txBody>
      </p:sp>
      <p:sp>
        <p:nvSpPr>
          <p:cNvPr id="790" name="Google Shape;790;p26"/>
          <p:cNvSpPr/>
          <p:nvPr/>
        </p:nvSpPr>
        <p:spPr>
          <a:xfrm>
            <a:off x="1690600" y="3467700"/>
            <a:ext cx="5100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삭제</a:t>
            </a:r>
            <a:endParaRPr sz="1200"/>
          </a:p>
        </p:txBody>
      </p:sp>
      <p:sp>
        <p:nvSpPr>
          <p:cNvPr id="791" name="Google Shape;791;p26"/>
          <p:cNvSpPr/>
          <p:nvPr/>
        </p:nvSpPr>
        <p:spPr>
          <a:xfrm>
            <a:off x="3449400" y="3467700"/>
            <a:ext cx="5100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삭제</a:t>
            </a:r>
            <a:endParaRPr sz="1200"/>
          </a:p>
        </p:txBody>
      </p:sp>
      <p:sp>
        <p:nvSpPr>
          <p:cNvPr id="792" name="Google Shape;792;p26"/>
          <p:cNvSpPr/>
          <p:nvPr/>
        </p:nvSpPr>
        <p:spPr>
          <a:xfrm>
            <a:off x="5208200" y="3467700"/>
            <a:ext cx="5100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삭제</a:t>
            </a:r>
            <a:endParaRPr sz="1200"/>
          </a:p>
        </p:txBody>
      </p:sp>
      <p:sp>
        <p:nvSpPr>
          <p:cNvPr id="793" name="Google Shape;793;p26"/>
          <p:cNvSpPr txBox="1"/>
          <p:nvPr/>
        </p:nvSpPr>
        <p:spPr>
          <a:xfrm>
            <a:off x="226600" y="453638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카테고리</a:t>
            </a:r>
            <a:endParaRPr b="1" sz="1200"/>
          </a:p>
        </p:txBody>
      </p:sp>
      <p:sp>
        <p:nvSpPr>
          <p:cNvPr id="794" name="Google Shape;794;p26"/>
          <p:cNvSpPr/>
          <p:nvPr/>
        </p:nvSpPr>
        <p:spPr>
          <a:xfrm>
            <a:off x="1690600" y="4587100"/>
            <a:ext cx="17757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대분류</a:t>
            </a:r>
            <a:endParaRPr sz="1200"/>
          </a:p>
        </p:txBody>
      </p:sp>
      <p:sp>
        <p:nvSpPr>
          <p:cNvPr id="795" name="Google Shape;795;p26"/>
          <p:cNvSpPr/>
          <p:nvPr/>
        </p:nvSpPr>
        <p:spPr>
          <a:xfrm>
            <a:off x="3679725" y="4587100"/>
            <a:ext cx="17757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중분류</a:t>
            </a:r>
            <a:endParaRPr sz="1200"/>
          </a:p>
        </p:txBody>
      </p:sp>
      <p:sp>
        <p:nvSpPr>
          <p:cNvPr id="796" name="Google Shape;796;p26"/>
          <p:cNvSpPr/>
          <p:nvPr/>
        </p:nvSpPr>
        <p:spPr>
          <a:xfrm>
            <a:off x="5668850" y="4587100"/>
            <a:ext cx="17757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소분류</a:t>
            </a:r>
            <a:endParaRPr sz="1200"/>
          </a:p>
        </p:txBody>
      </p:sp>
      <p:sp>
        <p:nvSpPr>
          <p:cNvPr id="797" name="Google Shape;797;p26"/>
          <p:cNvSpPr/>
          <p:nvPr/>
        </p:nvSpPr>
        <p:spPr>
          <a:xfrm>
            <a:off x="3132100" y="4587100"/>
            <a:ext cx="334200" cy="26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▼</a:t>
            </a:r>
            <a:endParaRPr sz="1200"/>
          </a:p>
        </p:txBody>
      </p:sp>
      <p:sp>
        <p:nvSpPr>
          <p:cNvPr id="798" name="Google Shape;798;p26"/>
          <p:cNvSpPr/>
          <p:nvPr/>
        </p:nvSpPr>
        <p:spPr>
          <a:xfrm>
            <a:off x="5121225" y="4587100"/>
            <a:ext cx="334200" cy="26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▼</a:t>
            </a:r>
            <a:endParaRPr sz="1200"/>
          </a:p>
        </p:txBody>
      </p:sp>
      <p:sp>
        <p:nvSpPr>
          <p:cNvPr id="799" name="Google Shape;799;p26"/>
          <p:cNvSpPr/>
          <p:nvPr/>
        </p:nvSpPr>
        <p:spPr>
          <a:xfrm>
            <a:off x="7110350" y="4587100"/>
            <a:ext cx="334200" cy="26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▼</a:t>
            </a:r>
            <a:endParaRPr sz="1200"/>
          </a:p>
        </p:txBody>
      </p:sp>
      <p:grpSp>
        <p:nvGrpSpPr>
          <p:cNvPr id="800" name="Google Shape;800;p26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801" name="Google Shape;801;p26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802" name="Google Shape;802;p26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803" name="Google Shape;803;p26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804" name="Google Shape;804;p2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5" name="Google Shape;805;p26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806" name="Google Shape;806;p26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27"/>
          <p:cNvGrpSpPr/>
          <p:nvPr/>
        </p:nvGrpSpPr>
        <p:grpSpPr>
          <a:xfrm>
            <a:off x="-4200" y="265950"/>
            <a:ext cx="6468351" cy="715753"/>
            <a:chOff x="77125" y="67175"/>
            <a:chExt cx="6468351" cy="715753"/>
          </a:xfrm>
        </p:grpSpPr>
        <p:grpSp>
          <p:nvGrpSpPr>
            <p:cNvPr id="812" name="Google Shape;812;p27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813" name="Google Shape;813;p27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814" name="Google Shape;814;p27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815" name="Google Shape;815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6" name="Google Shape;816;p27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817" name="Google Shape;817;p27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18" name="Google Shape;818;p27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판매하기 버튼을 누르면 게시글 작성 폼으로 이동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로그인이 되어있지 않은 경우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로그인 폼으로 이동</a:t>
            </a:r>
            <a:endParaRPr sz="8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로그인 하면 게시글 작성화면으로 바로 이동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판매할 이미지를 삽입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이미지를 삽입하면 첫 번째 이미지가 대표 이미지로 설정됨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등록한 상품 이미지를 삭제할 수 있는 버튼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판매/나눔글의 제목</a:t>
            </a:r>
            <a:endParaRPr sz="900">
              <a:solidFill>
                <a:schemeClr val="dk2"/>
              </a:solidFill>
            </a:endParaRPr>
          </a:p>
        </p:txBody>
      </p:sp>
      <p:grpSp>
        <p:nvGrpSpPr>
          <p:cNvPr id="819" name="Google Shape;819;p27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820" name="Google Shape;820;p27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821" name="Google Shape;821;p27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823" name="Google Shape;823;p27"/>
            <p:cNvSpPr/>
            <p:nvPr/>
          </p:nvSpPr>
          <p:spPr>
            <a:xfrm>
              <a:off x="6704164" y="1144900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sp>
        <p:nvSpPr>
          <p:cNvPr id="825" name="Google Shape;825;p27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6" name="Google Shape;826;p27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27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27"/>
          <p:cNvSpPr txBox="1"/>
          <p:nvPr/>
        </p:nvSpPr>
        <p:spPr>
          <a:xfrm>
            <a:off x="80800" y="1428970"/>
            <a:ext cx="131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상품이미지(0/10)</a:t>
            </a:r>
            <a:endParaRPr b="1" sz="700"/>
          </a:p>
        </p:txBody>
      </p:sp>
      <p:sp>
        <p:nvSpPr>
          <p:cNvPr id="829" name="Google Shape;829;p27"/>
          <p:cNvSpPr txBox="1"/>
          <p:nvPr/>
        </p:nvSpPr>
        <p:spPr>
          <a:xfrm>
            <a:off x="80800" y="1065600"/>
            <a:ext cx="92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상품 정보</a:t>
            </a:r>
            <a:endParaRPr b="1" sz="700"/>
          </a:p>
        </p:txBody>
      </p:sp>
      <p:cxnSp>
        <p:nvCxnSpPr>
          <p:cNvPr id="830" name="Google Shape;830;p27"/>
          <p:cNvCxnSpPr/>
          <p:nvPr/>
        </p:nvCxnSpPr>
        <p:spPr>
          <a:xfrm>
            <a:off x="118106" y="1384299"/>
            <a:ext cx="64356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27"/>
          <p:cNvSpPr/>
          <p:nvPr/>
        </p:nvSpPr>
        <p:spPr>
          <a:xfrm>
            <a:off x="2472256" y="1747681"/>
            <a:ext cx="1192200" cy="11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이미지</a:t>
            </a: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3777158" y="1747681"/>
            <a:ext cx="1192200" cy="11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이미지</a:t>
            </a:r>
            <a:endParaRPr/>
          </a:p>
        </p:txBody>
      </p:sp>
      <p:sp>
        <p:nvSpPr>
          <p:cNvPr id="833" name="Google Shape;833;p27"/>
          <p:cNvSpPr txBox="1"/>
          <p:nvPr/>
        </p:nvSpPr>
        <p:spPr>
          <a:xfrm>
            <a:off x="80800" y="3315288"/>
            <a:ext cx="131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제목</a:t>
            </a:r>
            <a:endParaRPr b="1" sz="600"/>
          </a:p>
        </p:txBody>
      </p:sp>
      <p:sp>
        <p:nvSpPr>
          <p:cNvPr id="834" name="Google Shape;834;p27"/>
          <p:cNvSpPr/>
          <p:nvPr/>
        </p:nvSpPr>
        <p:spPr>
          <a:xfrm>
            <a:off x="1167151" y="3352918"/>
            <a:ext cx="4976700" cy="19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판매/나눔글 제목을 입력해주세요.</a:t>
            </a:r>
            <a:endParaRPr sz="600"/>
          </a:p>
        </p:txBody>
      </p:sp>
      <p:sp>
        <p:nvSpPr>
          <p:cNvPr id="835" name="Google Shape;835;p27"/>
          <p:cNvSpPr/>
          <p:nvPr/>
        </p:nvSpPr>
        <p:spPr>
          <a:xfrm>
            <a:off x="1167151" y="1478419"/>
            <a:ext cx="760200" cy="19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이미지 삽입</a:t>
            </a:r>
            <a:endParaRPr sz="700"/>
          </a:p>
        </p:txBody>
      </p:sp>
      <p:sp>
        <p:nvSpPr>
          <p:cNvPr id="836" name="Google Shape;836;p27"/>
          <p:cNvSpPr/>
          <p:nvPr/>
        </p:nvSpPr>
        <p:spPr>
          <a:xfrm>
            <a:off x="1167355" y="1747681"/>
            <a:ext cx="1192200" cy="11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이미지</a:t>
            </a:r>
            <a:endParaRPr/>
          </a:p>
        </p:txBody>
      </p:sp>
      <p:sp>
        <p:nvSpPr>
          <p:cNvPr id="837" name="Google Shape;837;p27"/>
          <p:cNvSpPr/>
          <p:nvPr/>
        </p:nvSpPr>
        <p:spPr>
          <a:xfrm>
            <a:off x="1167151" y="2956406"/>
            <a:ext cx="378300" cy="19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삭제</a:t>
            </a:r>
            <a:endParaRPr sz="700"/>
          </a:p>
        </p:txBody>
      </p:sp>
      <p:sp>
        <p:nvSpPr>
          <p:cNvPr id="838" name="Google Shape;838;p27"/>
          <p:cNvSpPr/>
          <p:nvPr/>
        </p:nvSpPr>
        <p:spPr>
          <a:xfrm>
            <a:off x="2472257" y="2956406"/>
            <a:ext cx="378300" cy="19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삭제</a:t>
            </a:r>
            <a:endParaRPr sz="700"/>
          </a:p>
        </p:txBody>
      </p:sp>
      <p:sp>
        <p:nvSpPr>
          <p:cNvPr id="839" name="Google Shape;839;p27"/>
          <p:cNvSpPr/>
          <p:nvPr/>
        </p:nvSpPr>
        <p:spPr>
          <a:xfrm>
            <a:off x="3777363" y="2956406"/>
            <a:ext cx="378300" cy="19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삭제</a:t>
            </a:r>
            <a:endParaRPr sz="700"/>
          </a:p>
        </p:txBody>
      </p:sp>
      <p:sp>
        <p:nvSpPr>
          <p:cNvPr id="840" name="Google Shape;840;p27"/>
          <p:cNvSpPr txBox="1"/>
          <p:nvPr/>
        </p:nvSpPr>
        <p:spPr>
          <a:xfrm>
            <a:off x="80800" y="3749421"/>
            <a:ext cx="131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카테고리</a:t>
            </a:r>
            <a:endParaRPr b="1" sz="600"/>
          </a:p>
        </p:txBody>
      </p:sp>
      <p:sp>
        <p:nvSpPr>
          <p:cNvPr id="841" name="Google Shape;841;p27"/>
          <p:cNvSpPr/>
          <p:nvPr/>
        </p:nvSpPr>
        <p:spPr>
          <a:xfrm>
            <a:off x="1167151" y="3787052"/>
            <a:ext cx="1317600" cy="19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전체 대분류</a:t>
            </a:r>
            <a:endParaRPr sz="600"/>
          </a:p>
        </p:txBody>
      </p:sp>
      <p:sp>
        <p:nvSpPr>
          <p:cNvPr id="842" name="Google Shape;842;p27"/>
          <p:cNvSpPr/>
          <p:nvPr/>
        </p:nvSpPr>
        <p:spPr>
          <a:xfrm>
            <a:off x="2643168" y="3787052"/>
            <a:ext cx="1317600" cy="19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전체 중분류</a:t>
            </a:r>
            <a:endParaRPr sz="600"/>
          </a:p>
        </p:txBody>
      </p:sp>
      <p:sp>
        <p:nvSpPr>
          <p:cNvPr id="843" name="Google Shape;843;p27"/>
          <p:cNvSpPr/>
          <p:nvPr/>
        </p:nvSpPr>
        <p:spPr>
          <a:xfrm>
            <a:off x="4119185" y="3787052"/>
            <a:ext cx="1317600" cy="19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전체 소분류</a:t>
            </a:r>
            <a:endParaRPr sz="600"/>
          </a:p>
        </p:txBody>
      </p:sp>
      <p:sp>
        <p:nvSpPr>
          <p:cNvPr id="844" name="Google Shape;844;p27"/>
          <p:cNvSpPr/>
          <p:nvPr/>
        </p:nvSpPr>
        <p:spPr>
          <a:xfrm>
            <a:off x="2236807" y="3787052"/>
            <a:ext cx="248100" cy="19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▼</a:t>
            </a:r>
            <a:endParaRPr sz="600"/>
          </a:p>
        </p:txBody>
      </p:sp>
      <p:sp>
        <p:nvSpPr>
          <p:cNvPr id="845" name="Google Shape;845;p27"/>
          <p:cNvSpPr/>
          <p:nvPr/>
        </p:nvSpPr>
        <p:spPr>
          <a:xfrm>
            <a:off x="3712824" y="3787052"/>
            <a:ext cx="248100" cy="19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▼</a:t>
            </a:r>
            <a:endParaRPr sz="600"/>
          </a:p>
        </p:txBody>
      </p:sp>
      <p:sp>
        <p:nvSpPr>
          <p:cNvPr id="846" name="Google Shape;846;p27"/>
          <p:cNvSpPr/>
          <p:nvPr/>
        </p:nvSpPr>
        <p:spPr>
          <a:xfrm>
            <a:off x="5188840" y="3787052"/>
            <a:ext cx="248100" cy="19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▼</a:t>
            </a:r>
            <a:endParaRPr sz="600"/>
          </a:p>
        </p:txBody>
      </p:sp>
      <p:sp>
        <p:nvSpPr>
          <p:cNvPr id="847" name="Google Shape;847;p27"/>
          <p:cNvSpPr/>
          <p:nvPr/>
        </p:nvSpPr>
        <p:spPr>
          <a:xfrm>
            <a:off x="1063713" y="129001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848" name="Google Shape;848;p27"/>
          <p:cNvSpPr/>
          <p:nvPr/>
        </p:nvSpPr>
        <p:spPr>
          <a:xfrm>
            <a:off x="997213" y="278256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849" name="Google Shape;849;p27"/>
          <p:cNvSpPr/>
          <p:nvPr/>
        </p:nvSpPr>
        <p:spPr>
          <a:xfrm>
            <a:off x="997213" y="319989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4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850" name="Google Shape;850;p27"/>
          <p:cNvSpPr/>
          <p:nvPr/>
        </p:nvSpPr>
        <p:spPr>
          <a:xfrm>
            <a:off x="997213" y="361721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5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851" name="Google Shape;851;p27"/>
          <p:cNvSpPr/>
          <p:nvPr/>
        </p:nvSpPr>
        <p:spPr>
          <a:xfrm>
            <a:off x="5281413" y="19726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6" name="Google Shape;856;p28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28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58" name="Google Shape;858;p28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59" name="Google Shape;859;p28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60" name="Google Shape;860;p28"/>
          <p:cNvSpPr/>
          <p:nvPr/>
        </p:nvSpPr>
        <p:spPr>
          <a:xfrm>
            <a:off x="9041025" y="218867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61" name="Google Shape;861;p28"/>
          <p:cNvSpPr txBox="1"/>
          <p:nvPr/>
        </p:nvSpPr>
        <p:spPr>
          <a:xfrm>
            <a:off x="226600" y="3307613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설명</a:t>
            </a:r>
            <a:endParaRPr b="1" sz="1200"/>
          </a:p>
        </p:txBody>
      </p:sp>
      <p:sp>
        <p:nvSpPr>
          <p:cNvPr id="862" name="Google Shape;862;p28"/>
          <p:cNvSpPr/>
          <p:nvPr/>
        </p:nvSpPr>
        <p:spPr>
          <a:xfrm>
            <a:off x="1690600" y="3358325"/>
            <a:ext cx="6706800" cy="133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설명</a:t>
            </a:r>
            <a:r>
              <a:rPr lang="ko" sz="1200"/>
              <a:t>을 입력해 주세요.</a:t>
            </a:r>
            <a:endParaRPr sz="1200"/>
          </a:p>
        </p:txBody>
      </p:sp>
      <p:sp>
        <p:nvSpPr>
          <p:cNvPr id="863" name="Google Shape;863;p28"/>
          <p:cNvSpPr txBox="1"/>
          <p:nvPr/>
        </p:nvSpPr>
        <p:spPr>
          <a:xfrm>
            <a:off x="226600" y="959013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상품상태</a:t>
            </a:r>
            <a:endParaRPr b="1" sz="1200"/>
          </a:p>
        </p:txBody>
      </p:sp>
      <p:sp>
        <p:nvSpPr>
          <p:cNvPr id="864" name="Google Shape;864;p28"/>
          <p:cNvSpPr/>
          <p:nvPr/>
        </p:nvSpPr>
        <p:spPr>
          <a:xfrm>
            <a:off x="1913650" y="1009725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새 상품(미사용)</a:t>
            </a:r>
            <a:endParaRPr sz="1200"/>
          </a:p>
        </p:txBody>
      </p:sp>
      <p:sp>
        <p:nvSpPr>
          <p:cNvPr id="865" name="Google Shape;865;p28"/>
          <p:cNvSpPr txBox="1"/>
          <p:nvPr/>
        </p:nvSpPr>
        <p:spPr>
          <a:xfrm>
            <a:off x="226600" y="2413675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거래방법(</a:t>
            </a:r>
            <a:r>
              <a:rPr lang="ko" sz="1200"/>
              <a:t>2개 이하</a:t>
            </a:r>
            <a:r>
              <a:rPr lang="ko" sz="1200"/>
              <a:t>)</a:t>
            </a:r>
            <a:endParaRPr b="1" sz="1200"/>
          </a:p>
        </p:txBody>
      </p:sp>
      <p:sp>
        <p:nvSpPr>
          <p:cNvPr id="866" name="Google Shape;866;p28"/>
          <p:cNvSpPr/>
          <p:nvPr/>
        </p:nvSpPr>
        <p:spPr>
          <a:xfrm>
            <a:off x="1690600" y="2534750"/>
            <a:ext cx="127200" cy="1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7" name="Google Shape;867;p28"/>
          <p:cNvSpPr/>
          <p:nvPr/>
        </p:nvSpPr>
        <p:spPr>
          <a:xfrm>
            <a:off x="1690591" y="1080075"/>
            <a:ext cx="127200" cy="1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1913650" y="1277625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사용감 없음</a:t>
            </a:r>
            <a:endParaRPr sz="1200"/>
          </a:p>
        </p:txBody>
      </p:sp>
      <p:sp>
        <p:nvSpPr>
          <p:cNvPr id="869" name="Google Shape;869;p28"/>
          <p:cNvSpPr/>
          <p:nvPr/>
        </p:nvSpPr>
        <p:spPr>
          <a:xfrm>
            <a:off x="1690591" y="1347975"/>
            <a:ext cx="127200" cy="1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1913650" y="1545525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사용감 적음</a:t>
            </a:r>
            <a:endParaRPr sz="1200"/>
          </a:p>
        </p:txBody>
      </p:sp>
      <p:sp>
        <p:nvSpPr>
          <p:cNvPr id="871" name="Google Shape;871;p28"/>
          <p:cNvSpPr/>
          <p:nvPr/>
        </p:nvSpPr>
        <p:spPr>
          <a:xfrm>
            <a:off x="1690591" y="1615875"/>
            <a:ext cx="127200" cy="1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1913650" y="1796875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사용감 많음</a:t>
            </a:r>
            <a:endParaRPr sz="1200"/>
          </a:p>
        </p:txBody>
      </p:sp>
      <p:sp>
        <p:nvSpPr>
          <p:cNvPr id="873" name="Google Shape;873;p28"/>
          <p:cNvSpPr/>
          <p:nvPr/>
        </p:nvSpPr>
        <p:spPr>
          <a:xfrm>
            <a:off x="1690591" y="1867225"/>
            <a:ext cx="127200" cy="1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1913650" y="2081888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고장/파손 상품</a:t>
            </a:r>
            <a:endParaRPr sz="1200"/>
          </a:p>
        </p:txBody>
      </p:sp>
      <p:sp>
        <p:nvSpPr>
          <p:cNvPr id="875" name="Google Shape;875;p28"/>
          <p:cNvSpPr/>
          <p:nvPr/>
        </p:nvSpPr>
        <p:spPr>
          <a:xfrm>
            <a:off x="1690591" y="2152238"/>
            <a:ext cx="127200" cy="1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1913650" y="2469138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온라인</a:t>
            </a:r>
            <a:endParaRPr sz="1200"/>
          </a:p>
        </p:txBody>
      </p:sp>
      <p:sp>
        <p:nvSpPr>
          <p:cNvPr id="877" name="Google Shape;877;p28"/>
          <p:cNvSpPr/>
          <p:nvPr/>
        </p:nvSpPr>
        <p:spPr>
          <a:xfrm>
            <a:off x="1690600" y="2788363"/>
            <a:ext cx="127200" cy="1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78" name="Google Shape;878;p28"/>
          <p:cNvSpPr/>
          <p:nvPr/>
        </p:nvSpPr>
        <p:spPr>
          <a:xfrm>
            <a:off x="1913650" y="2722750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직거래</a:t>
            </a:r>
            <a:endParaRPr sz="1200"/>
          </a:p>
        </p:txBody>
      </p:sp>
      <p:sp>
        <p:nvSpPr>
          <p:cNvPr id="879" name="Google Shape;879;p28"/>
          <p:cNvSpPr/>
          <p:nvPr/>
        </p:nvSpPr>
        <p:spPr>
          <a:xfrm>
            <a:off x="1690600" y="3048000"/>
            <a:ext cx="127200" cy="1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0" name="Google Shape;880;p28"/>
          <p:cNvSpPr/>
          <p:nvPr/>
        </p:nvSpPr>
        <p:spPr>
          <a:xfrm>
            <a:off x="1913650" y="2982388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택배거래</a:t>
            </a:r>
            <a:endParaRPr sz="1200"/>
          </a:p>
        </p:txBody>
      </p:sp>
      <p:sp>
        <p:nvSpPr>
          <p:cNvPr id="881" name="Google Shape;881;p28"/>
          <p:cNvSpPr txBox="1"/>
          <p:nvPr/>
        </p:nvSpPr>
        <p:spPr>
          <a:xfrm>
            <a:off x="226600" y="470508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해시태그(선택)</a:t>
            </a:r>
            <a:endParaRPr b="1" sz="1200"/>
          </a:p>
        </p:txBody>
      </p:sp>
      <p:sp>
        <p:nvSpPr>
          <p:cNvPr id="882" name="Google Shape;882;p28"/>
          <p:cNvSpPr/>
          <p:nvPr/>
        </p:nvSpPr>
        <p:spPr>
          <a:xfrm>
            <a:off x="1690600" y="4748025"/>
            <a:ext cx="67068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#해시태그</a:t>
            </a:r>
            <a:endParaRPr sz="1200"/>
          </a:p>
        </p:txBody>
      </p:sp>
      <p:grpSp>
        <p:nvGrpSpPr>
          <p:cNvPr id="883" name="Google Shape;883;p28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884" name="Google Shape;884;p28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885" name="Google Shape;885;p28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886" name="Google Shape;886;p28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887" name="Google Shape;887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8" name="Google Shape;888;p28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889" name="Google Shape;889;p28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9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9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상품 상태를 고를 수 있음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거래방법을 2가지 선택할 수 있음</a:t>
            </a:r>
            <a:br>
              <a:rPr lang="ko" sz="900">
                <a:solidFill>
                  <a:schemeClr val="dk2"/>
                </a:solidFill>
              </a:rPr>
            </a:br>
            <a:r>
              <a:rPr lang="ko" sz="900">
                <a:solidFill>
                  <a:schemeClr val="dk2"/>
                </a:solidFill>
              </a:rPr>
              <a:t>(1개는 필수 선택)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등록할 상품 </a:t>
            </a:r>
            <a:r>
              <a:rPr lang="ko" sz="900">
                <a:solidFill>
                  <a:schemeClr val="dk2"/>
                </a:solidFill>
              </a:rPr>
              <a:t>설명을 기재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상품 검색을 위한 해시태그 기재</a:t>
            </a:r>
            <a:endParaRPr sz="900">
              <a:solidFill>
                <a:schemeClr val="dk2"/>
              </a:solidFill>
            </a:endParaRPr>
          </a:p>
        </p:txBody>
      </p:sp>
      <p:grpSp>
        <p:nvGrpSpPr>
          <p:cNvPr id="896" name="Google Shape;896;p29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897" name="Google Shape;897;p29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898" name="Google Shape;898;p29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900" name="Google Shape;900;p29"/>
            <p:cNvSpPr/>
            <p:nvPr/>
          </p:nvSpPr>
          <p:spPr>
            <a:xfrm>
              <a:off x="6704164" y="2451713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cxnSp>
        <p:nvCxnSpPr>
          <p:cNvPr id="902" name="Google Shape;902;p29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29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29"/>
          <p:cNvSpPr txBox="1"/>
          <p:nvPr/>
        </p:nvSpPr>
        <p:spPr>
          <a:xfrm>
            <a:off x="115150" y="3071816"/>
            <a:ext cx="1423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설명</a:t>
            </a:r>
            <a:endParaRPr b="1" sz="700"/>
          </a:p>
        </p:txBody>
      </p:sp>
      <p:sp>
        <p:nvSpPr>
          <p:cNvPr id="905" name="Google Shape;905;p29"/>
          <p:cNvSpPr/>
          <p:nvPr/>
        </p:nvSpPr>
        <p:spPr>
          <a:xfrm>
            <a:off x="1289090" y="3112481"/>
            <a:ext cx="5378100" cy="107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설명을 입력해 주세요.</a:t>
            </a:r>
            <a:endParaRPr sz="700"/>
          </a:p>
        </p:txBody>
      </p:sp>
      <p:sp>
        <p:nvSpPr>
          <p:cNvPr id="906" name="Google Shape;906;p29"/>
          <p:cNvSpPr txBox="1"/>
          <p:nvPr/>
        </p:nvSpPr>
        <p:spPr>
          <a:xfrm>
            <a:off x="115150" y="1188548"/>
            <a:ext cx="1423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상품상태</a:t>
            </a:r>
            <a:endParaRPr b="1" sz="700"/>
          </a:p>
        </p:txBody>
      </p:sp>
      <p:sp>
        <p:nvSpPr>
          <p:cNvPr id="907" name="Google Shape;907;p29"/>
          <p:cNvSpPr/>
          <p:nvPr/>
        </p:nvSpPr>
        <p:spPr>
          <a:xfrm>
            <a:off x="1467947" y="1229212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새 상품(미사용)</a:t>
            </a:r>
            <a:endParaRPr sz="700"/>
          </a:p>
        </p:txBody>
      </p:sp>
      <p:sp>
        <p:nvSpPr>
          <p:cNvPr id="908" name="Google Shape;908;p29"/>
          <p:cNvSpPr txBox="1"/>
          <p:nvPr/>
        </p:nvSpPr>
        <p:spPr>
          <a:xfrm>
            <a:off x="115150" y="2354996"/>
            <a:ext cx="1423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거래방법(2개 이하)</a:t>
            </a:r>
            <a:endParaRPr b="1" sz="700"/>
          </a:p>
        </p:txBody>
      </p:sp>
      <p:sp>
        <p:nvSpPr>
          <p:cNvPr id="909" name="Google Shape;909;p29"/>
          <p:cNvSpPr/>
          <p:nvPr/>
        </p:nvSpPr>
        <p:spPr>
          <a:xfrm>
            <a:off x="1289090" y="2452082"/>
            <a:ext cx="1020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10" name="Google Shape;910;p29"/>
          <p:cNvSpPr/>
          <p:nvPr/>
        </p:nvSpPr>
        <p:spPr>
          <a:xfrm>
            <a:off x="1289082" y="1285624"/>
            <a:ext cx="1020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11" name="Google Shape;911;p29"/>
          <p:cNvSpPr/>
          <p:nvPr/>
        </p:nvSpPr>
        <p:spPr>
          <a:xfrm>
            <a:off x="1467947" y="1444033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사용감 없음</a:t>
            </a:r>
            <a:endParaRPr sz="700"/>
          </a:p>
        </p:txBody>
      </p:sp>
      <p:sp>
        <p:nvSpPr>
          <p:cNvPr id="912" name="Google Shape;912;p29"/>
          <p:cNvSpPr/>
          <p:nvPr/>
        </p:nvSpPr>
        <p:spPr>
          <a:xfrm>
            <a:off x="1289082" y="1500444"/>
            <a:ext cx="1020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13" name="Google Shape;913;p29"/>
          <p:cNvSpPr/>
          <p:nvPr/>
        </p:nvSpPr>
        <p:spPr>
          <a:xfrm>
            <a:off x="1467947" y="1658853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사용감 적음</a:t>
            </a:r>
            <a:endParaRPr sz="700"/>
          </a:p>
        </p:txBody>
      </p:sp>
      <p:sp>
        <p:nvSpPr>
          <p:cNvPr id="914" name="Google Shape;914;p29"/>
          <p:cNvSpPr/>
          <p:nvPr/>
        </p:nvSpPr>
        <p:spPr>
          <a:xfrm>
            <a:off x="1289082" y="1715265"/>
            <a:ext cx="1020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15" name="Google Shape;915;p29"/>
          <p:cNvSpPr/>
          <p:nvPr/>
        </p:nvSpPr>
        <p:spPr>
          <a:xfrm>
            <a:off x="1467947" y="1860403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사용감 많음</a:t>
            </a:r>
            <a:endParaRPr sz="700"/>
          </a:p>
        </p:txBody>
      </p:sp>
      <p:sp>
        <p:nvSpPr>
          <p:cNvPr id="916" name="Google Shape;916;p29"/>
          <p:cNvSpPr/>
          <p:nvPr/>
        </p:nvSpPr>
        <p:spPr>
          <a:xfrm>
            <a:off x="1289082" y="1916815"/>
            <a:ext cx="1020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17" name="Google Shape;917;p29"/>
          <p:cNvSpPr/>
          <p:nvPr/>
        </p:nvSpPr>
        <p:spPr>
          <a:xfrm>
            <a:off x="1467947" y="2088946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고장/파손 상품</a:t>
            </a:r>
            <a:endParaRPr sz="700"/>
          </a:p>
        </p:txBody>
      </p:sp>
      <p:sp>
        <p:nvSpPr>
          <p:cNvPr id="918" name="Google Shape;918;p29"/>
          <p:cNvSpPr/>
          <p:nvPr/>
        </p:nvSpPr>
        <p:spPr>
          <a:xfrm>
            <a:off x="1289082" y="2145357"/>
            <a:ext cx="1020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19" name="Google Shape;919;p29"/>
          <p:cNvSpPr/>
          <p:nvPr/>
        </p:nvSpPr>
        <p:spPr>
          <a:xfrm>
            <a:off x="1467947" y="2399469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온라인</a:t>
            </a:r>
            <a:endParaRPr sz="700"/>
          </a:p>
        </p:txBody>
      </p:sp>
      <p:sp>
        <p:nvSpPr>
          <p:cNvPr id="920" name="Google Shape;920;p29"/>
          <p:cNvSpPr/>
          <p:nvPr/>
        </p:nvSpPr>
        <p:spPr>
          <a:xfrm>
            <a:off x="1289090" y="2655446"/>
            <a:ext cx="1020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21" name="Google Shape;921;p29"/>
          <p:cNvSpPr/>
          <p:nvPr/>
        </p:nvSpPr>
        <p:spPr>
          <a:xfrm>
            <a:off x="1467947" y="2602833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직거래</a:t>
            </a:r>
            <a:endParaRPr sz="700"/>
          </a:p>
        </p:txBody>
      </p:sp>
      <p:sp>
        <p:nvSpPr>
          <p:cNvPr id="922" name="Google Shape;922;p29"/>
          <p:cNvSpPr/>
          <p:nvPr/>
        </p:nvSpPr>
        <p:spPr>
          <a:xfrm>
            <a:off x="1289090" y="2863641"/>
            <a:ext cx="1020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23" name="Google Shape;923;p29"/>
          <p:cNvSpPr/>
          <p:nvPr/>
        </p:nvSpPr>
        <p:spPr>
          <a:xfrm>
            <a:off x="1467947" y="2811028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택배거래</a:t>
            </a:r>
            <a:endParaRPr sz="700"/>
          </a:p>
        </p:txBody>
      </p:sp>
      <p:sp>
        <p:nvSpPr>
          <p:cNvPr id="924" name="Google Shape;924;p29"/>
          <p:cNvSpPr/>
          <p:nvPr/>
        </p:nvSpPr>
        <p:spPr>
          <a:xfrm>
            <a:off x="975788" y="106559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925" name="Google Shape;925;p29"/>
          <p:cNvSpPr/>
          <p:nvPr/>
        </p:nvSpPr>
        <p:spPr>
          <a:xfrm>
            <a:off x="1000300" y="2303750"/>
            <a:ext cx="236400" cy="25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926" name="Google Shape;926;p29"/>
          <p:cNvSpPr/>
          <p:nvPr/>
        </p:nvSpPr>
        <p:spPr>
          <a:xfrm>
            <a:off x="1020463" y="308741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927" name="Google Shape;927;p29"/>
          <p:cNvSpPr txBox="1"/>
          <p:nvPr/>
        </p:nvSpPr>
        <p:spPr>
          <a:xfrm>
            <a:off x="115150" y="4229166"/>
            <a:ext cx="1423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해시태그(선택)</a:t>
            </a:r>
            <a:endParaRPr b="1" sz="700"/>
          </a:p>
        </p:txBody>
      </p:sp>
      <p:sp>
        <p:nvSpPr>
          <p:cNvPr id="928" name="Google Shape;928;p29"/>
          <p:cNvSpPr/>
          <p:nvPr/>
        </p:nvSpPr>
        <p:spPr>
          <a:xfrm>
            <a:off x="1289100" y="4269823"/>
            <a:ext cx="53781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#해시태그</a:t>
            </a:r>
            <a:endParaRPr sz="700"/>
          </a:p>
        </p:txBody>
      </p:sp>
      <p:sp>
        <p:nvSpPr>
          <p:cNvPr id="929" name="Google Shape;929;p29"/>
          <p:cNvSpPr/>
          <p:nvPr/>
        </p:nvSpPr>
        <p:spPr>
          <a:xfrm>
            <a:off x="1020463" y="418316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4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930" name="Google Shape;930;p29"/>
          <p:cNvGrpSpPr/>
          <p:nvPr/>
        </p:nvGrpSpPr>
        <p:grpSpPr>
          <a:xfrm>
            <a:off x="3750" y="265950"/>
            <a:ext cx="6468351" cy="715753"/>
            <a:chOff x="77125" y="67175"/>
            <a:chExt cx="6468351" cy="715753"/>
          </a:xfrm>
        </p:grpSpPr>
        <p:grpSp>
          <p:nvGrpSpPr>
            <p:cNvPr id="931" name="Google Shape;931;p29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932" name="Google Shape;932;p29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933" name="Google Shape;933;p29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934" name="Google Shape;934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5" name="Google Shape;935;p29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936" name="Google Shape;936;p29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1" name="Google Shape;941;p30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" name="Google Shape;942;p30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43" name="Google Shape;943;p30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44" name="Google Shape;944;p30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45" name="Google Shape;945;p30"/>
          <p:cNvSpPr/>
          <p:nvPr/>
        </p:nvSpPr>
        <p:spPr>
          <a:xfrm>
            <a:off x="9041025" y="3652900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46" name="Google Shape;946;p30"/>
          <p:cNvSpPr txBox="1"/>
          <p:nvPr/>
        </p:nvSpPr>
        <p:spPr>
          <a:xfrm>
            <a:off x="226600" y="1018713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판매방법</a:t>
            </a:r>
            <a:endParaRPr b="1" sz="1200"/>
          </a:p>
        </p:txBody>
      </p:sp>
      <p:sp>
        <p:nvSpPr>
          <p:cNvPr id="947" name="Google Shape;947;p30"/>
          <p:cNvSpPr txBox="1"/>
          <p:nvPr/>
        </p:nvSpPr>
        <p:spPr>
          <a:xfrm>
            <a:off x="226600" y="1642413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상품가격</a:t>
            </a:r>
            <a:endParaRPr b="1" sz="1200"/>
          </a:p>
        </p:txBody>
      </p:sp>
      <p:sp>
        <p:nvSpPr>
          <p:cNvPr id="948" name="Google Shape;948;p30"/>
          <p:cNvSpPr/>
          <p:nvPr/>
        </p:nvSpPr>
        <p:spPr>
          <a:xfrm>
            <a:off x="1690600" y="1693125"/>
            <a:ext cx="67068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판매할 가격을 입력해주세요.</a:t>
            </a:r>
            <a:endParaRPr sz="1200"/>
          </a:p>
        </p:txBody>
      </p:sp>
      <p:sp>
        <p:nvSpPr>
          <p:cNvPr id="949" name="Google Shape;949;p30"/>
          <p:cNvSpPr/>
          <p:nvPr/>
        </p:nvSpPr>
        <p:spPr>
          <a:xfrm>
            <a:off x="1913650" y="1998225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가격제안받기</a:t>
            </a:r>
            <a:endParaRPr sz="1200"/>
          </a:p>
        </p:txBody>
      </p:sp>
      <p:sp>
        <p:nvSpPr>
          <p:cNvPr id="950" name="Google Shape;950;p30"/>
          <p:cNvSpPr/>
          <p:nvPr/>
        </p:nvSpPr>
        <p:spPr>
          <a:xfrm>
            <a:off x="1690591" y="2068575"/>
            <a:ext cx="127200" cy="1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0"/>
          <p:cNvSpPr/>
          <p:nvPr/>
        </p:nvSpPr>
        <p:spPr>
          <a:xfrm>
            <a:off x="1690600" y="1129675"/>
            <a:ext cx="127200" cy="1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52" name="Google Shape;952;p30"/>
          <p:cNvSpPr/>
          <p:nvPr/>
        </p:nvSpPr>
        <p:spPr>
          <a:xfrm>
            <a:off x="1913650" y="1064063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판매</a:t>
            </a:r>
            <a:endParaRPr sz="1200"/>
          </a:p>
        </p:txBody>
      </p:sp>
      <p:sp>
        <p:nvSpPr>
          <p:cNvPr id="953" name="Google Shape;953;p30"/>
          <p:cNvSpPr/>
          <p:nvPr/>
        </p:nvSpPr>
        <p:spPr>
          <a:xfrm>
            <a:off x="1690600" y="1383288"/>
            <a:ext cx="127200" cy="1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54" name="Google Shape;954;p30"/>
          <p:cNvSpPr/>
          <p:nvPr/>
        </p:nvSpPr>
        <p:spPr>
          <a:xfrm>
            <a:off x="1913650" y="1317675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나눔</a:t>
            </a:r>
            <a:endParaRPr sz="1200"/>
          </a:p>
        </p:txBody>
      </p:sp>
      <p:sp>
        <p:nvSpPr>
          <p:cNvPr id="955" name="Google Shape;955;p30"/>
          <p:cNvSpPr txBox="1"/>
          <p:nvPr/>
        </p:nvSpPr>
        <p:spPr>
          <a:xfrm>
            <a:off x="226600" y="275383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거래지역</a:t>
            </a:r>
            <a:endParaRPr b="1" sz="1200"/>
          </a:p>
        </p:txBody>
      </p:sp>
      <p:sp>
        <p:nvSpPr>
          <p:cNvPr id="956" name="Google Shape;956;p30"/>
          <p:cNvSpPr/>
          <p:nvPr/>
        </p:nvSpPr>
        <p:spPr>
          <a:xfrm>
            <a:off x="1690600" y="2804550"/>
            <a:ext cx="17757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선택</a:t>
            </a:r>
            <a:endParaRPr sz="1200"/>
          </a:p>
        </p:txBody>
      </p:sp>
      <p:sp>
        <p:nvSpPr>
          <p:cNvPr id="957" name="Google Shape;957;p30"/>
          <p:cNvSpPr/>
          <p:nvPr/>
        </p:nvSpPr>
        <p:spPr>
          <a:xfrm>
            <a:off x="3132100" y="2804550"/>
            <a:ext cx="334200" cy="26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▼</a:t>
            </a:r>
            <a:endParaRPr sz="1200"/>
          </a:p>
        </p:txBody>
      </p:sp>
      <p:sp>
        <p:nvSpPr>
          <p:cNvPr id="958" name="Google Shape;958;p30"/>
          <p:cNvSpPr txBox="1"/>
          <p:nvPr/>
        </p:nvSpPr>
        <p:spPr>
          <a:xfrm>
            <a:off x="226600" y="323288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거래희망장소(선택)</a:t>
            </a:r>
            <a:endParaRPr b="1" sz="1200"/>
          </a:p>
        </p:txBody>
      </p:sp>
      <p:sp>
        <p:nvSpPr>
          <p:cNvPr id="959" name="Google Shape;959;p30"/>
          <p:cNvSpPr/>
          <p:nvPr/>
        </p:nvSpPr>
        <p:spPr>
          <a:xfrm>
            <a:off x="1690600" y="3283600"/>
            <a:ext cx="67068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거래를 희망하는 상세장소를 작성하세요(선택).</a:t>
            </a:r>
            <a:endParaRPr sz="1200"/>
          </a:p>
        </p:txBody>
      </p:sp>
      <p:sp>
        <p:nvSpPr>
          <p:cNvPr id="960" name="Google Shape;960;p30"/>
          <p:cNvSpPr txBox="1"/>
          <p:nvPr/>
        </p:nvSpPr>
        <p:spPr>
          <a:xfrm>
            <a:off x="226600" y="360218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브랜드</a:t>
            </a:r>
            <a:r>
              <a:rPr lang="ko" sz="1200"/>
              <a:t>(선택)</a:t>
            </a:r>
            <a:endParaRPr b="1" sz="1200"/>
          </a:p>
        </p:txBody>
      </p:sp>
      <p:sp>
        <p:nvSpPr>
          <p:cNvPr id="961" name="Google Shape;961;p30"/>
          <p:cNvSpPr/>
          <p:nvPr/>
        </p:nvSpPr>
        <p:spPr>
          <a:xfrm>
            <a:off x="1690600" y="3652900"/>
            <a:ext cx="67068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브랜드를 작성하세요(선택).</a:t>
            </a:r>
            <a:endParaRPr sz="1200"/>
          </a:p>
        </p:txBody>
      </p:sp>
      <p:sp>
        <p:nvSpPr>
          <p:cNvPr id="962" name="Google Shape;962;p30"/>
          <p:cNvSpPr txBox="1"/>
          <p:nvPr/>
        </p:nvSpPr>
        <p:spPr>
          <a:xfrm>
            <a:off x="226600" y="2290150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</a:t>
            </a:r>
            <a:r>
              <a:rPr lang="ko" sz="1200"/>
              <a:t>정가(선택)</a:t>
            </a:r>
            <a:endParaRPr b="1" sz="1200"/>
          </a:p>
        </p:txBody>
      </p:sp>
      <p:sp>
        <p:nvSpPr>
          <p:cNvPr id="963" name="Google Shape;963;p30"/>
          <p:cNvSpPr/>
          <p:nvPr/>
        </p:nvSpPr>
        <p:spPr>
          <a:xfrm>
            <a:off x="1690600" y="2340863"/>
            <a:ext cx="67068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상품의 정가를 입력해주세요(선택).</a:t>
            </a:r>
            <a:endParaRPr sz="1200"/>
          </a:p>
        </p:txBody>
      </p:sp>
      <p:sp>
        <p:nvSpPr>
          <p:cNvPr id="964" name="Google Shape;964;p30"/>
          <p:cNvSpPr/>
          <p:nvPr/>
        </p:nvSpPr>
        <p:spPr>
          <a:xfrm>
            <a:off x="7152250" y="4226313"/>
            <a:ext cx="12453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등록하기</a:t>
            </a:r>
            <a:endParaRPr sz="1700"/>
          </a:p>
        </p:txBody>
      </p:sp>
      <p:grpSp>
        <p:nvGrpSpPr>
          <p:cNvPr id="965" name="Google Shape;965;p30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966" name="Google Shape;966;p30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967" name="Google Shape;967;p30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968" name="Google Shape;968;p30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969" name="Google Shape;969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0" name="Google Shape;970;p30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971" name="Google Shape;971;p30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1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판매/나눔 중 거래할 방법을 한가지 고를 수 있음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자신이 정한 상품가격을 입력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판매방법을 판매로 한 경우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가격제안받기를 선택할 수 있음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판매방법을 나눔으로 한 경우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나눔신청받기를 선택할 수 있음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상품 정가를 입력(선택)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거래할 지역을 선택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만나서 거래를 진행할 경우 희망하는 거래장소를 기재(선택)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상품의 브랜드를 기재할 수 있음(선택)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등록하기 버튼을 누르면</a:t>
            </a:r>
            <a:br>
              <a:rPr lang="ko" sz="900">
                <a:solidFill>
                  <a:schemeClr val="dk2"/>
                </a:solidFill>
              </a:rPr>
            </a:br>
            <a:r>
              <a:rPr lang="ko" sz="900">
                <a:solidFill>
                  <a:schemeClr val="dk2"/>
                </a:solidFill>
              </a:rPr>
              <a:t>판매글이 등록되고</a:t>
            </a:r>
            <a:br>
              <a:rPr lang="ko" sz="900">
                <a:solidFill>
                  <a:schemeClr val="dk2"/>
                </a:solidFill>
              </a:rPr>
            </a:br>
            <a:r>
              <a:rPr lang="ko" sz="900">
                <a:solidFill>
                  <a:schemeClr val="dk2"/>
                </a:solidFill>
              </a:rPr>
              <a:t>자신이 작성한 판매글이 게시된 화면으로 이동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77" name="Google Shape;977;p31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8" name="Google Shape;978;p31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979" name="Google Shape;979;p31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980" name="Google Shape;980;p31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982" name="Google Shape;982;p31"/>
            <p:cNvSpPr/>
            <p:nvPr/>
          </p:nvSpPr>
          <p:spPr>
            <a:xfrm>
              <a:off x="6704164" y="3703475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cxnSp>
        <p:nvCxnSpPr>
          <p:cNvPr id="984" name="Google Shape;984;p31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31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31"/>
          <p:cNvSpPr txBox="1"/>
          <p:nvPr/>
        </p:nvSpPr>
        <p:spPr>
          <a:xfrm>
            <a:off x="156925" y="1140310"/>
            <a:ext cx="14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판매방법</a:t>
            </a:r>
            <a:endParaRPr b="1" sz="700"/>
          </a:p>
        </p:txBody>
      </p:sp>
      <p:sp>
        <p:nvSpPr>
          <p:cNvPr id="987" name="Google Shape;987;p31"/>
          <p:cNvSpPr txBox="1"/>
          <p:nvPr/>
        </p:nvSpPr>
        <p:spPr>
          <a:xfrm>
            <a:off x="156925" y="1634390"/>
            <a:ext cx="14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상품가격</a:t>
            </a:r>
            <a:endParaRPr b="1" sz="700"/>
          </a:p>
        </p:txBody>
      </p:sp>
      <p:sp>
        <p:nvSpPr>
          <p:cNvPr id="988" name="Google Shape;988;p31"/>
          <p:cNvSpPr/>
          <p:nvPr/>
        </p:nvSpPr>
        <p:spPr>
          <a:xfrm>
            <a:off x="1316670" y="1674563"/>
            <a:ext cx="53130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판매할 가격을 입력해주세요.</a:t>
            </a:r>
            <a:endParaRPr sz="700"/>
          </a:p>
        </p:txBody>
      </p:sp>
      <p:sp>
        <p:nvSpPr>
          <p:cNvPr id="989" name="Google Shape;989;p31"/>
          <p:cNvSpPr/>
          <p:nvPr/>
        </p:nvSpPr>
        <p:spPr>
          <a:xfrm>
            <a:off x="1493364" y="1916255"/>
            <a:ext cx="5136300" cy="21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가격제안받기</a:t>
            </a:r>
            <a:endParaRPr sz="700"/>
          </a:p>
        </p:txBody>
      </p:sp>
      <p:sp>
        <p:nvSpPr>
          <p:cNvPr id="990" name="Google Shape;990;p31"/>
          <p:cNvSpPr/>
          <p:nvPr/>
        </p:nvSpPr>
        <p:spPr>
          <a:xfrm>
            <a:off x="1316662" y="1971985"/>
            <a:ext cx="100800" cy="10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91" name="Google Shape;991;p31"/>
          <p:cNvSpPr/>
          <p:nvPr/>
        </p:nvSpPr>
        <p:spPr>
          <a:xfrm>
            <a:off x="1316670" y="1228212"/>
            <a:ext cx="100800" cy="10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92" name="Google Shape;992;p31"/>
          <p:cNvSpPr/>
          <p:nvPr/>
        </p:nvSpPr>
        <p:spPr>
          <a:xfrm>
            <a:off x="1493364" y="1176235"/>
            <a:ext cx="5136300" cy="21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판매</a:t>
            </a:r>
            <a:endParaRPr sz="700"/>
          </a:p>
        </p:txBody>
      </p:sp>
      <p:sp>
        <p:nvSpPr>
          <p:cNvPr id="993" name="Google Shape;993;p31"/>
          <p:cNvSpPr/>
          <p:nvPr/>
        </p:nvSpPr>
        <p:spPr>
          <a:xfrm>
            <a:off x="1316670" y="1429117"/>
            <a:ext cx="100800" cy="10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94" name="Google Shape;994;p31"/>
          <p:cNvSpPr/>
          <p:nvPr/>
        </p:nvSpPr>
        <p:spPr>
          <a:xfrm>
            <a:off x="1493364" y="1377141"/>
            <a:ext cx="5136300" cy="21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나눔</a:t>
            </a:r>
            <a:endParaRPr sz="700"/>
          </a:p>
        </p:txBody>
      </p:sp>
      <p:sp>
        <p:nvSpPr>
          <p:cNvPr id="995" name="Google Shape;995;p31"/>
          <p:cNvSpPr txBox="1"/>
          <p:nvPr/>
        </p:nvSpPr>
        <p:spPr>
          <a:xfrm>
            <a:off x="156925" y="2514833"/>
            <a:ext cx="14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거래지역</a:t>
            </a:r>
            <a:endParaRPr b="1" sz="700"/>
          </a:p>
        </p:txBody>
      </p:sp>
      <p:sp>
        <p:nvSpPr>
          <p:cNvPr id="996" name="Google Shape;996;p31"/>
          <p:cNvSpPr/>
          <p:nvPr/>
        </p:nvSpPr>
        <p:spPr>
          <a:xfrm>
            <a:off x="1316670" y="2555006"/>
            <a:ext cx="14067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선택</a:t>
            </a:r>
            <a:endParaRPr sz="700"/>
          </a:p>
        </p:txBody>
      </p:sp>
      <p:sp>
        <p:nvSpPr>
          <p:cNvPr id="997" name="Google Shape;997;p31"/>
          <p:cNvSpPr/>
          <p:nvPr/>
        </p:nvSpPr>
        <p:spPr>
          <a:xfrm>
            <a:off x="2458590" y="2555006"/>
            <a:ext cx="264600" cy="212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▼</a:t>
            </a:r>
            <a:endParaRPr sz="700"/>
          </a:p>
        </p:txBody>
      </p:sp>
      <p:sp>
        <p:nvSpPr>
          <p:cNvPr id="998" name="Google Shape;998;p31"/>
          <p:cNvSpPr txBox="1"/>
          <p:nvPr/>
        </p:nvSpPr>
        <p:spPr>
          <a:xfrm>
            <a:off x="156925" y="2894325"/>
            <a:ext cx="14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거래희망장소(선택)</a:t>
            </a:r>
            <a:endParaRPr b="1" sz="700"/>
          </a:p>
        </p:txBody>
      </p:sp>
      <p:sp>
        <p:nvSpPr>
          <p:cNvPr id="999" name="Google Shape;999;p31"/>
          <p:cNvSpPr/>
          <p:nvPr/>
        </p:nvSpPr>
        <p:spPr>
          <a:xfrm>
            <a:off x="1316670" y="2934498"/>
            <a:ext cx="53130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거래를 희망하는 상세장소를 작성하세요(선택).</a:t>
            </a:r>
            <a:endParaRPr sz="700"/>
          </a:p>
        </p:txBody>
      </p:sp>
      <p:sp>
        <p:nvSpPr>
          <p:cNvPr id="1000" name="Google Shape;1000;p31"/>
          <p:cNvSpPr txBox="1"/>
          <p:nvPr/>
        </p:nvSpPr>
        <p:spPr>
          <a:xfrm>
            <a:off x="156925" y="3186875"/>
            <a:ext cx="14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브랜드(선택)</a:t>
            </a:r>
            <a:endParaRPr b="1" sz="700"/>
          </a:p>
        </p:txBody>
      </p:sp>
      <p:sp>
        <p:nvSpPr>
          <p:cNvPr id="1001" name="Google Shape;1001;p31"/>
          <p:cNvSpPr/>
          <p:nvPr/>
        </p:nvSpPr>
        <p:spPr>
          <a:xfrm>
            <a:off x="1316670" y="3227048"/>
            <a:ext cx="53130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브랜드를 작성하세요(선택).</a:t>
            </a:r>
            <a:endParaRPr sz="700"/>
          </a:p>
        </p:txBody>
      </p:sp>
      <p:sp>
        <p:nvSpPr>
          <p:cNvPr id="1002" name="Google Shape;1002;p31"/>
          <p:cNvSpPr txBox="1"/>
          <p:nvPr/>
        </p:nvSpPr>
        <p:spPr>
          <a:xfrm>
            <a:off x="156925" y="2147511"/>
            <a:ext cx="14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상품정가(선택)</a:t>
            </a:r>
            <a:endParaRPr b="1" sz="700"/>
          </a:p>
        </p:txBody>
      </p:sp>
      <p:sp>
        <p:nvSpPr>
          <p:cNvPr id="1003" name="Google Shape;1003;p31"/>
          <p:cNvSpPr/>
          <p:nvPr/>
        </p:nvSpPr>
        <p:spPr>
          <a:xfrm>
            <a:off x="1316670" y="2187684"/>
            <a:ext cx="53130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상품의 정가를 입력해주세요(선택).</a:t>
            </a:r>
            <a:endParaRPr sz="700"/>
          </a:p>
        </p:txBody>
      </p:sp>
      <p:sp>
        <p:nvSpPr>
          <p:cNvPr id="1004" name="Google Shape;1004;p31"/>
          <p:cNvSpPr/>
          <p:nvPr/>
        </p:nvSpPr>
        <p:spPr>
          <a:xfrm>
            <a:off x="5643254" y="3681291"/>
            <a:ext cx="986400" cy="3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등록하기</a:t>
            </a:r>
            <a:endParaRPr sz="1200"/>
          </a:p>
        </p:txBody>
      </p:sp>
      <p:sp>
        <p:nvSpPr>
          <p:cNvPr id="1005" name="Google Shape;1005;p31"/>
          <p:cNvSpPr/>
          <p:nvPr/>
        </p:nvSpPr>
        <p:spPr>
          <a:xfrm>
            <a:off x="1048313" y="106559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06" name="Google Shape;1006;p31"/>
          <p:cNvSpPr/>
          <p:nvPr/>
        </p:nvSpPr>
        <p:spPr>
          <a:xfrm>
            <a:off x="1048313" y="15494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07" name="Google Shape;1007;p31"/>
          <p:cNvSpPr/>
          <p:nvPr/>
        </p:nvSpPr>
        <p:spPr>
          <a:xfrm>
            <a:off x="1048313" y="21262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08" name="Google Shape;1008;p31"/>
          <p:cNvSpPr/>
          <p:nvPr/>
        </p:nvSpPr>
        <p:spPr>
          <a:xfrm>
            <a:off x="1048313" y="253651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4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09" name="Google Shape;1009;p31"/>
          <p:cNvSpPr/>
          <p:nvPr/>
        </p:nvSpPr>
        <p:spPr>
          <a:xfrm>
            <a:off x="1048313" y="28943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5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10" name="Google Shape;1010;p31"/>
          <p:cNvSpPr/>
          <p:nvPr/>
        </p:nvSpPr>
        <p:spPr>
          <a:xfrm>
            <a:off x="1048313" y="320246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6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11" name="Google Shape;1011;p31"/>
          <p:cNvSpPr/>
          <p:nvPr/>
        </p:nvSpPr>
        <p:spPr>
          <a:xfrm>
            <a:off x="5512713" y="351959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7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1012" name="Google Shape;1012;p31"/>
          <p:cNvGrpSpPr/>
          <p:nvPr/>
        </p:nvGrpSpPr>
        <p:grpSpPr>
          <a:xfrm>
            <a:off x="-4200" y="265950"/>
            <a:ext cx="6468351" cy="715753"/>
            <a:chOff x="77125" y="67175"/>
            <a:chExt cx="6468351" cy="715753"/>
          </a:xfrm>
        </p:grpSpPr>
        <p:grpSp>
          <p:nvGrpSpPr>
            <p:cNvPr id="1013" name="Google Shape;1013;p31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1014" name="Google Shape;1014;p31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1015" name="Google Shape;1015;p31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1016" name="Google Shape;1016;p3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7" name="Google Shape;1017;p31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1018" name="Google Shape;1018;p31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4"/>
          <p:cNvGrpSpPr/>
          <p:nvPr/>
        </p:nvGrpSpPr>
        <p:grpSpPr>
          <a:xfrm>
            <a:off x="1553527" y="3054778"/>
            <a:ext cx="1099477" cy="1708563"/>
            <a:chOff x="582750" y="1154125"/>
            <a:chExt cx="1288500" cy="2002300"/>
          </a:xfrm>
        </p:grpSpPr>
        <p:sp>
          <p:nvSpPr>
            <p:cNvPr id="139" name="Google Shape;139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42" name="Google Shape;142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" name="Google Shape;144;p14"/>
          <p:cNvGrpSpPr/>
          <p:nvPr/>
        </p:nvGrpSpPr>
        <p:grpSpPr>
          <a:xfrm>
            <a:off x="2784577" y="3054778"/>
            <a:ext cx="1099477" cy="1708563"/>
            <a:chOff x="582750" y="1154125"/>
            <a:chExt cx="1288500" cy="2002300"/>
          </a:xfrm>
        </p:grpSpPr>
        <p:sp>
          <p:nvSpPr>
            <p:cNvPr id="145" name="Google Shape;145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48" name="Google Shape;148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" name="Google Shape;150;p14"/>
          <p:cNvGrpSpPr/>
          <p:nvPr/>
        </p:nvGrpSpPr>
        <p:grpSpPr>
          <a:xfrm>
            <a:off x="4015627" y="3054778"/>
            <a:ext cx="1099477" cy="1708563"/>
            <a:chOff x="582750" y="1154125"/>
            <a:chExt cx="1288500" cy="2002300"/>
          </a:xfrm>
        </p:grpSpPr>
        <p:sp>
          <p:nvSpPr>
            <p:cNvPr id="151" name="Google Shape;151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54" name="Google Shape;154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" name="Google Shape;156;p14"/>
          <p:cNvGrpSpPr/>
          <p:nvPr/>
        </p:nvGrpSpPr>
        <p:grpSpPr>
          <a:xfrm>
            <a:off x="5246677" y="3054778"/>
            <a:ext cx="1099477" cy="1708563"/>
            <a:chOff x="582750" y="1154125"/>
            <a:chExt cx="1288500" cy="2002300"/>
          </a:xfrm>
        </p:grpSpPr>
        <p:sp>
          <p:nvSpPr>
            <p:cNvPr id="157" name="Google Shape;157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60" name="Google Shape;160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" name="Google Shape;162;p14"/>
          <p:cNvGrpSpPr/>
          <p:nvPr/>
        </p:nvGrpSpPr>
        <p:grpSpPr>
          <a:xfrm>
            <a:off x="6477727" y="3054778"/>
            <a:ext cx="1099477" cy="1708563"/>
            <a:chOff x="582750" y="1154125"/>
            <a:chExt cx="1288500" cy="2002300"/>
          </a:xfrm>
        </p:grpSpPr>
        <p:sp>
          <p:nvSpPr>
            <p:cNvPr id="163" name="Google Shape;163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66" name="Google Shape;166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8" name="Google Shape;168;p14"/>
          <p:cNvSpPr/>
          <p:nvPr/>
        </p:nvSpPr>
        <p:spPr>
          <a:xfrm>
            <a:off x="3313238" y="4875600"/>
            <a:ext cx="25131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&lt;&lt; &lt; 1  2  3  4  5  6  7  8  9  10 &gt; &gt;&gt;</a:t>
            </a:r>
            <a:endParaRPr sz="1100"/>
          </a:p>
        </p:txBody>
      </p:sp>
      <p:grpSp>
        <p:nvGrpSpPr>
          <p:cNvPr id="169" name="Google Shape;169;p14"/>
          <p:cNvGrpSpPr/>
          <p:nvPr/>
        </p:nvGrpSpPr>
        <p:grpSpPr>
          <a:xfrm>
            <a:off x="4017827" y="1294403"/>
            <a:ext cx="1099477" cy="1708563"/>
            <a:chOff x="582750" y="1154125"/>
            <a:chExt cx="1288500" cy="2002300"/>
          </a:xfrm>
        </p:grpSpPr>
        <p:sp>
          <p:nvSpPr>
            <p:cNvPr id="170" name="Google Shape;170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73" name="Google Shape;173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5" name="Google Shape;175;p14"/>
          <p:cNvGrpSpPr/>
          <p:nvPr/>
        </p:nvGrpSpPr>
        <p:grpSpPr>
          <a:xfrm>
            <a:off x="5251090" y="1294403"/>
            <a:ext cx="1099477" cy="1708563"/>
            <a:chOff x="582750" y="1154125"/>
            <a:chExt cx="1288500" cy="2002300"/>
          </a:xfrm>
        </p:grpSpPr>
        <p:sp>
          <p:nvSpPr>
            <p:cNvPr id="176" name="Google Shape;176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79" name="Google Shape;179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1" name="Google Shape;181;p14"/>
          <p:cNvGrpSpPr/>
          <p:nvPr/>
        </p:nvGrpSpPr>
        <p:grpSpPr>
          <a:xfrm>
            <a:off x="6482140" y="1294403"/>
            <a:ext cx="1099477" cy="1708563"/>
            <a:chOff x="582750" y="1154125"/>
            <a:chExt cx="1288500" cy="2002300"/>
          </a:xfrm>
        </p:grpSpPr>
        <p:sp>
          <p:nvSpPr>
            <p:cNvPr id="182" name="Google Shape;182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85" name="Google Shape;185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7" name="Google Shape;187;p14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4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89" name="Google Shape;189;p14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0" name="Google Shape;190;p14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1" name="Google Shape;191;p14"/>
          <p:cNvSpPr/>
          <p:nvPr/>
        </p:nvSpPr>
        <p:spPr>
          <a:xfrm>
            <a:off x="9041025" y="367372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192" name="Google Shape;192;p14"/>
          <p:cNvGrpSpPr/>
          <p:nvPr/>
        </p:nvGrpSpPr>
        <p:grpSpPr>
          <a:xfrm>
            <a:off x="1557940" y="1294403"/>
            <a:ext cx="1099477" cy="1708563"/>
            <a:chOff x="582750" y="1154125"/>
            <a:chExt cx="1288500" cy="2002300"/>
          </a:xfrm>
        </p:grpSpPr>
        <p:sp>
          <p:nvSpPr>
            <p:cNvPr id="193" name="Google Shape;193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96" name="Google Shape;196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" name="Google Shape;198;p14"/>
          <p:cNvGrpSpPr/>
          <p:nvPr/>
        </p:nvGrpSpPr>
        <p:grpSpPr>
          <a:xfrm>
            <a:off x="2788990" y="1294403"/>
            <a:ext cx="1099477" cy="1708563"/>
            <a:chOff x="582750" y="1154125"/>
            <a:chExt cx="1288500" cy="2002300"/>
          </a:xfrm>
        </p:grpSpPr>
        <p:sp>
          <p:nvSpPr>
            <p:cNvPr id="199" name="Google Shape;199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202" name="Google Shape;202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" name="Google Shape;204;p14"/>
          <p:cNvGrpSpPr/>
          <p:nvPr/>
        </p:nvGrpSpPr>
        <p:grpSpPr>
          <a:xfrm>
            <a:off x="6477727" y="972360"/>
            <a:ext cx="1099477" cy="252918"/>
            <a:chOff x="582750" y="2860025"/>
            <a:chExt cx="1288500" cy="296400"/>
          </a:xfrm>
        </p:grpSpPr>
        <p:sp>
          <p:nvSpPr>
            <p:cNvPr id="205" name="Google Shape;205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206" name="Google Shape;206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7" name="Google Shape;207;p14"/>
          <p:cNvGrpSpPr/>
          <p:nvPr/>
        </p:nvGrpSpPr>
        <p:grpSpPr>
          <a:xfrm>
            <a:off x="5251102" y="972373"/>
            <a:ext cx="1099477" cy="252918"/>
            <a:chOff x="582750" y="2860025"/>
            <a:chExt cx="1288500" cy="296400"/>
          </a:xfrm>
        </p:grpSpPr>
        <p:sp>
          <p:nvSpPr>
            <p:cNvPr id="208" name="Google Shape;208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209" name="Google Shape;209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" name="Google Shape;210;p14"/>
          <p:cNvGrpSpPr/>
          <p:nvPr/>
        </p:nvGrpSpPr>
        <p:grpSpPr>
          <a:xfrm>
            <a:off x="4024477" y="972360"/>
            <a:ext cx="1099477" cy="252918"/>
            <a:chOff x="582750" y="2860025"/>
            <a:chExt cx="1288500" cy="296400"/>
          </a:xfrm>
        </p:grpSpPr>
        <p:sp>
          <p:nvSpPr>
            <p:cNvPr id="211" name="Google Shape;211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212" name="Google Shape;212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" name="Google Shape;213;p14"/>
          <p:cNvGrpSpPr/>
          <p:nvPr/>
        </p:nvGrpSpPr>
        <p:grpSpPr>
          <a:xfrm>
            <a:off x="2797852" y="972373"/>
            <a:ext cx="1099477" cy="252918"/>
            <a:chOff x="582750" y="2860025"/>
            <a:chExt cx="1288500" cy="296400"/>
          </a:xfrm>
        </p:grpSpPr>
        <p:sp>
          <p:nvSpPr>
            <p:cNvPr id="214" name="Google Shape;214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215" name="Google Shape;215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6" name="Google Shape;216;p14"/>
          <p:cNvGrpSpPr/>
          <p:nvPr/>
        </p:nvGrpSpPr>
        <p:grpSpPr>
          <a:xfrm>
            <a:off x="1553527" y="972360"/>
            <a:ext cx="1099477" cy="252918"/>
            <a:chOff x="582750" y="2860025"/>
            <a:chExt cx="1288500" cy="296400"/>
          </a:xfrm>
        </p:grpSpPr>
        <p:sp>
          <p:nvSpPr>
            <p:cNvPr id="217" name="Google Shape;217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218" name="Google Shape;218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9" name="Google Shape;219;p14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220" name="Google Shape;220;p14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221" name="Google Shape;221;p14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222" name="Google Shape;222;p14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223" name="Google Shape;223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" name="Google Shape;224;p14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225" name="Google Shape;225;p14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15"/>
          <p:cNvGrpSpPr/>
          <p:nvPr/>
        </p:nvGrpSpPr>
        <p:grpSpPr>
          <a:xfrm>
            <a:off x="737879" y="3259325"/>
            <a:ext cx="955809" cy="1485306"/>
            <a:chOff x="582750" y="1154125"/>
            <a:chExt cx="1288500" cy="2002300"/>
          </a:xfrm>
        </p:grpSpPr>
        <p:sp>
          <p:nvSpPr>
            <p:cNvPr id="232" name="Google Shape;232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35" name="Google Shape;235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7" name="Google Shape;237;p15"/>
          <p:cNvGrpSpPr/>
          <p:nvPr/>
        </p:nvGrpSpPr>
        <p:grpSpPr>
          <a:xfrm>
            <a:off x="741779" y="1774000"/>
            <a:ext cx="955809" cy="1485306"/>
            <a:chOff x="582750" y="1154125"/>
            <a:chExt cx="1288500" cy="2002300"/>
          </a:xfrm>
        </p:grpSpPr>
        <p:sp>
          <p:nvSpPr>
            <p:cNvPr id="238" name="Google Shape;238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41" name="Google Shape;241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3" name="Google Shape;243;p15"/>
          <p:cNvCxnSpPr/>
          <p:nvPr/>
        </p:nvCxnSpPr>
        <p:spPr>
          <a:xfrm>
            <a:off x="0" y="1025824"/>
            <a:ext cx="67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4" name="Google Shape;244;p15"/>
          <p:cNvGrpSpPr/>
          <p:nvPr/>
        </p:nvGrpSpPr>
        <p:grpSpPr>
          <a:xfrm>
            <a:off x="5022379" y="1774000"/>
            <a:ext cx="955809" cy="1485306"/>
            <a:chOff x="582750" y="1154125"/>
            <a:chExt cx="1288500" cy="2002300"/>
          </a:xfrm>
        </p:grpSpPr>
        <p:sp>
          <p:nvSpPr>
            <p:cNvPr id="245" name="Google Shape;245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48" name="Google Shape;248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0" name="Google Shape;250;p15"/>
          <p:cNvSpPr/>
          <p:nvPr/>
        </p:nvSpPr>
        <p:spPr>
          <a:xfrm>
            <a:off x="4583805" y="1554119"/>
            <a:ext cx="14607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최신순</a:t>
            </a:r>
            <a:r>
              <a:rPr lang="ko" sz="600"/>
              <a:t> | 인기순 | 저가순 | 고가순</a:t>
            </a:r>
            <a:endParaRPr sz="600"/>
          </a:p>
        </p:txBody>
      </p:sp>
      <p:grpSp>
        <p:nvGrpSpPr>
          <p:cNvPr id="251" name="Google Shape;251;p15"/>
          <p:cNvGrpSpPr/>
          <p:nvPr/>
        </p:nvGrpSpPr>
        <p:grpSpPr>
          <a:xfrm>
            <a:off x="3952229" y="1774000"/>
            <a:ext cx="955809" cy="1485306"/>
            <a:chOff x="582750" y="1154125"/>
            <a:chExt cx="1288500" cy="2002300"/>
          </a:xfrm>
        </p:grpSpPr>
        <p:sp>
          <p:nvSpPr>
            <p:cNvPr id="252" name="Google Shape;252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55" name="Google Shape;255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" name="Google Shape;257;p15"/>
          <p:cNvGrpSpPr/>
          <p:nvPr/>
        </p:nvGrpSpPr>
        <p:grpSpPr>
          <a:xfrm>
            <a:off x="2882079" y="1774000"/>
            <a:ext cx="955809" cy="1485306"/>
            <a:chOff x="582750" y="1154125"/>
            <a:chExt cx="1288500" cy="2002300"/>
          </a:xfrm>
        </p:grpSpPr>
        <p:sp>
          <p:nvSpPr>
            <p:cNvPr id="258" name="Google Shape;258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61" name="Google Shape;261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3" name="Google Shape;263;p15"/>
          <p:cNvGrpSpPr/>
          <p:nvPr/>
        </p:nvGrpSpPr>
        <p:grpSpPr>
          <a:xfrm>
            <a:off x="1811929" y="1774000"/>
            <a:ext cx="955809" cy="1485306"/>
            <a:chOff x="582750" y="1154125"/>
            <a:chExt cx="1288500" cy="2002300"/>
          </a:xfrm>
        </p:grpSpPr>
        <p:sp>
          <p:nvSpPr>
            <p:cNvPr id="264" name="Google Shape;264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67" name="Google Shape;267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9" name="Google Shape;269;p15"/>
          <p:cNvGrpSpPr/>
          <p:nvPr/>
        </p:nvGrpSpPr>
        <p:grpSpPr>
          <a:xfrm>
            <a:off x="5018479" y="3259325"/>
            <a:ext cx="955809" cy="1485306"/>
            <a:chOff x="582750" y="1154125"/>
            <a:chExt cx="1288500" cy="2002300"/>
          </a:xfrm>
        </p:grpSpPr>
        <p:sp>
          <p:nvSpPr>
            <p:cNvPr id="270" name="Google Shape;270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73" name="Google Shape;273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" name="Google Shape;275;p15"/>
          <p:cNvGrpSpPr/>
          <p:nvPr/>
        </p:nvGrpSpPr>
        <p:grpSpPr>
          <a:xfrm>
            <a:off x="3948329" y="3259325"/>
            <a:ext cx="955809" cy="1485306"/>
            <a:chOff x="582750" y="1154125"/>
            <a:chExt cx="1288500" cy="2002300"/>
          </a:xfrm>
        </p:grpSpPr>
        <p:sp>
          <p:nvSpPr>
            <p:cNvPr id="276" name="Google Shape;276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79" name="Google Shape;279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1" name="Google Shape;281;p15"/>
          <p:cNvGrpSpPr/>
          <p:nvPr/>
        </p:nvGrpSpPr>
        <p:grpSpPr>
          <a:xfrm>
            <a:off x="2878179" y="3259325"/>
            <a:ext cx="955809" cy="1485306"/>
            <a:chOff x="582750" y="1154125"/>
            <a:chExt cx="1288500" cy="2002300"/>
          </a:xfrm>
        </p:grpSpPr>
        <p:sp>
          <p:nvSpPr>
            <p:cNvPr id="282" name="Google Shape;282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85" name="Google Shape;285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" name="Google Shape;287;p15"/>
          <p:cNvGrpSpPr/>
          <p:nvPr/>
        </p:nvGrpSpPr>
        <p:grpSpPr>
          <a:xfrm>
            <a:off x="1808029" y="3259325"/>
            <a:ext cx="955809" cy="1485306"/>
            <a:chOff x="582750" y="1154125"/>
            <a:chExt cx="1288500" cy="2002300"/>
          </a:xfrm>
        </p:grpSpPr>
        <p:sp>
          <p:nvSpPr>
            <p:cNvPr id="288" name="Google Shape;288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91" name="Google Shape;291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3" name="Google Shape;293;p15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15"/>
          <p:cNvSpPr txBox="1"/>
          <p:nvPr/>
        </p:nvSpPr>
        <p:spPr>
          <a:xfrm>
            <a:off x="6790400" y="-340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고정 상단배너 중 커뮤니티를 누를 시 판매/나눔 게시판으로 이동.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이동시 첫화면은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사용자의 주소지 및 전체 글을 기준으로 최신순 조회됨.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각 판매/나눔글은 이미지, 제목, 가격, 올린 시간, 거래 지역이 보여짐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옵션을 선택하여 판매/나눔 게시글을 자신이 등록해둔 주소지 기준으로 조회 할 수 있음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초기 옵션은 사용자의 첫번째 주소지를 기준으로 선택되어 있음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페이징 버튼을 누르면 해당하는 페이지로 이동.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36475" y="6317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6" y="1100724"/>
            <a:ext cx="236536" cy="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326552" y="1064696"/>
            <a:ext cx="1464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13" y="11249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5"/>
          <p:cNvGrpSpPr/>
          <p:nvPr/>
        </p:nvGrpSpPr>
        <p:grpSpPr>
          <a:xfrm>
            <a:off x="1986499" y="1332768"/>
            <a:ext cx="1131872" cy="292346"/>
            <a:chOff x="532725" y="914325"/>
            <a:chExt cx="1302050" cy="336300"/>
          </a:xfrm>
        </p:grpSpPr>
        <p:sp>
          <p:nvSpPr>
            <p:cNvPr id="300" name="Google Shape;300;p15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전체 중분류</a:t>
              </a:r>
              <a:endParaRPr b="1" sz="70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303" name="Google Shape;3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53" y="13862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15"/>
          <p:cNvGrpSpPr/>
          <p:nvPr/>
        </p:nvGrpSpPr>
        <p:grpSpPr>
          <a:xfrm>
            <a:off x="3281514" y="1332757"/>
            <a:ext cx="1131872" cy="292346"/>
            <a:chOff x="532725" y="914325"/>
            <a:chExt cx="1302050" cy="336300"/>
          </a:xfrm>
        </p:grpSpPr>
        <p:sp>
          <p:nvSpPr>
            <p:cNvPr id="305" name="Google Shape;305;p15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전체 소분류</a:t>
              </a:r>
              <a:endParaRPr b="1" sz="700"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07" name="Google Shape;307;p15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308" name="Google Shape;3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367" y="1386249"/>
            <a:ext cx="107641" cy="17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5"/>
          <p:cNvSpPr/>
          <p:nvPr/>
        </p:nvSpPr>
        <p:spPr>
          <a:xfrm>
            <a:off x="691451" y="1122325"/>
            <a:ext cx="2316858" cy="1676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서울특별시 강남구 대치1동</a:t>
            </a:r>
            <a:endParaRPr b="1" sz="700"/>
          </a:p>
        </p:txBody>
      </p:sp>
      <p:sp>
        <p:nvSpPr>
          <p:cNvPr id="310" name="Google Shape;310;p15"/>
          <p:cNvSpPr/>
          <p:nvPr/>
        </p:nvSpPr>
        <p:spPr>
          <a:xfrm>
            <a:off x="3048800" y="956806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2878175" y="1122334"/>
            <a:ext cx="202500" cy="1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12" name="Google Shape;312;p15"/>
          <p:cNvSpPr txBox="1"/>
          <p:nvPr/>
        </p:nvSpPr>
        <p:spPr>
          <a:xfrm>
            <a:off x="2835287" y="1056705"/>
            <a:ext cx="26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▼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313" name="Google Shape;313;p15"/>
          <p:cNvGrpSpPr/>
          <p:nvPr/>
        </p:nvGrpSpPr>
        <p:grpSpPr>
          <a:xfrm>
            <a:off x="691474" y="1327030"/>
            <a:ext cx="1131872" cy="292346"/>
            <a:chOff x="532725" y="914325"/>
            <a:chExt cx="1302050" cy="336300"/>
          </a:xfrm>
        </p:grpSpPr>
        <p:sp>
          <p:nvSpPr>
            <p:cNvPr id="314" name="Google Shape;314;p15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전체 대분류</a:t>
              </a:r>
              <a:endParaRPr b="1" sz="700"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317" name="Google Shape;317;p15"/>
          <p:cNvSpPr/>
          <p:nvPr/>
        </p:nvSpPr>
        <p:spPr>
          <a:xfrm>
            <a:off x="691425" y="1304475"/>
            <a:ext cx="2389200" cy="4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서울특별시 강남구 역삼1동</a:t>
            </a:r>
            <a:endParaRPr b="1" sz="800"/>
          </a:p>
        </p:txBody>
      </p:sp>
      <p:sp>
        <p:nvSpPr>
          <p:cNvPr id="318" name="Google Shape;318;p15"/>
          <p:cNvSpPr/>
          <p:nvPr/>
        </p:nvSpPr>
        <p:spPr>
          <a:xfrm>
            <a:off x="691484" y="1316341"/>
            <a:ext cx="2389200" cy="191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서울특별시 강남구 대치1동</a:t>
            </a:r>
            <a:endParaRPr b="1" sz="800"/>
          </a:p>
        </p:txBody>
      </p:sp>
      <p:grpSp>
        <p:nvGrpSpPr>
          <p:cNvPr id="319" name="Google Shape;319;p15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320" name="Google Shape;320;p15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321" name="Google Shape;321;p15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323" name="Google Shape;323;p15"/>
            <p:cNvSpPr/>
            <p:nvPr/>
          </p:nvSpPr>
          <p:spPr>
            <a:xfrm>
              <a:off x="6704164" y="1144900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grpSp>
        <p:nvGrpSpPr>
          <p:cNvPr id="325" name="Google Shape;325;p15"/>
          <p:cNvGrpSpPr/>
          <p:nvPr/>
        </p:nvGrpSpPr>
        <p:grpSpPr>
          <a:xfrm>
            <a:off x="0" y="279200"/>
            <a:ext cx="6468351" cy="715753"/>
            <a:chOff x="77125" y="67175"/>
            <a:chExt cx="6468351" cy="715753"/>
          </a:xfrm>
        </p:grpSpPr>
        <p:grpSp>
          <p:nvGrpSpPr>
            <p:cNvPr id="326" name="Google Shape;326;p15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327" name="Google Shape;327;p15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328" name="Google Shape;328;p15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329" name="Google Shape;329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0" name="Google Shape;330;p15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331" name="Google Shape;331;p15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32" name="Google Shape;332;p15"/>
          <p:cNvSpPr/>
          <p:nvPr/>
        </p:nvSpPr>
        <p:spPr>
          <a:xfrm>
            <a:off x="1986500" y="4708625"/>
            <a:ext cx="25131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&lt;&lt; &lt; 1  2  3  4  5  6  7  8  9  10 &gt; &gt;&gt;</a:t>
            </a:r>
            <a:endParaRPr sz="800"/>
          </a:p>
        </p:txBody>
      </p:sp>
      <p:sp>
        <p:nvSpPr>
          <p:cNvPr id="333" name="Google Shape;333;p15"/>
          <p:cNvSpPr/>
          <p:nvPr/>
        </p:nvSpPr>
        <p:spPr>
          <a:xfrm>
            <a:off x="2454775" y="4584906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16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16"/>
          <p:cNvSpPr txBox="1"/>
          <p:nvPr/>
        </p:nvSpPr>
        <p:spPr>
          <a:xfrm>
            <a:off x="6790400" y="-340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옵션을 선택하여 판매/나눔 게시글을 카테고리(대/중/소)기준으로 확인 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글을 조회하는 순서는 최신순, 인기순, 저가순, 고가순으로 변경하여 조회할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상품 이미지를 클릭하면 해당하는 판매/나눔 게시글로 이동.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16"/>
          <p:cNvGrpSpPr/>
          <p:nvPr/>
        </p:nvGrpSpPr>
        <p:grpSpPr>
          <a:xfrm>
            <a:off x="737879" y="3259325"/>
            <a:ext cx="955809" cy="1485306"/>
            <a:chOff x="582750" y="1154125"/>
            <a:chExt cx="1288500" cy="2002300"/>
          </a:xfrm>
        </p:grpSpPr>
        <p:sp>
          <p:nvSpPr>
            <p:cNvPr id="342" name="Google Shape;342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45" name="Google Shape;345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7" name="Google Shape;347;p16"/>
          <p:cNvGrpSpPr/>
          <p:nvPr/>
        </p:nvGrpSpPr>
        <p:grpSpPr>
          <a:xfrm>
            <a:off x="741779" y="1774000"/>
            <a:ext cx="955809" cy="1485306"/>
            <a:chOff x="582750" y="1154125"/>
            <a:chExt cx="1288500" cy="2002300"/>
          </a:xfrm>
        </p:grpSpPr>
        <p:sp>
          <p:nvSpPr>
            <p:cNvPr id="348" name="Google Shape;348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51" name="Google Shape;351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3" name="Google Shape;353;p16"/>
          <p:cNvCxnSpPr/>
          <p:nvPr/>
        </p:nvCxnSpPr>
        <p:spPr>
          <a:xfrm>
            <a:off x="0" y="1025824"/>
            <a:ext cx="67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4" name="Google Shape;354;p16"/>
          <p:cNvGrpSpPr/>
          <p:nvPr/>
        </p:nvGrpSpPr>
        <p:grpSpPr>
          <a:xfrm>
            <a:off x="5022379" y="1774000"/>
            <a:ext cx="955809" cy="1485306"/>
            <a:chOff x="582750" y="1154125"/>
            <a:chExt cx="1288500" cy="2002300"/>
          </a:xfrm>
        </p:grpSpPr>
        <p:sp>
          <p:nvSpPr>
            <p:cNvPr id="355" name="Google Shape;355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58" name="Google Shape;358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0" name="Google Shape;360;p16"/>
          <p:cNvSpPr/>
          <p:nvPr/>
        </p:nvSpPr>
        <p:spPr>
          <a:xfrm>
            <a:off x="4583805" y="1554119"/>
            <a:ext cx="14607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최신순</a:t>
            </a:r>
            <a:r>
              <a:rPr lang="ko" sz="600"/>
              <a:t> | 인기순 | 저가순 | 고가순</a:t>
            </a:r>
            <a:endParaRPr sz="600"/>
          </a:p>
        </p:txBody>
      </p:sp>
      <p:grpSp>
        <p:nvGrpSpPr>
          <p:cNvPr id="361" name="Google Shape;361;p16"/>
          <p:cNvGrpSpPr/>
          <p:nvPr/>
        </p:nvGrpSpPr>
        <p:grpSpPr>
          <a:xfrm>
            <a:off x="3952229" y="1774000"/>
            <a:ext cx="955809" cy="1485306"/>
            <a:chOff x="582750" y="1154125"/>
            <a:chExt cx="1288500" cy="2002300"/>
          </a:xfrm>
        </p:grpSpPr>
        <p:sp>
          <p:nvSpPr>
            <p:cNvPr id="362" name="Google Shape;362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65" name="Google Shape;365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7" name="Google Shape;367;p16"/>
          <p:cNvGrpSpPr/>
          <p:nvPr/>
        </p:nvGrpSpPr>
        <p:grpSpPr>
          <a:xfrm>
            <a:off x="2882079" y="1774000"/>
            <a:ext cx="955809" cy="1485306"/>
            <a:chOff x="582750" y="1154125"/>
            <a:chExt cx="1288500" cy="2002300"/>
          </a:xfrm>
        </p:grpSpPr>
        <p:sp>
          <p:nvSpPr>
            <p:cNvPr id="368" name="Google Shape;368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71" name="Google Shape;371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3" name="Google Shape;373;p16"/>
          <p:cNvGrpSpPr/>
          <p:nvPr/>
        </p:nvGrpSpPr>
        <p:grpSpPr>
          <a:xfrm>
            <a:off x="1811929" y="1774000"/>
            <a:ext cx="955809" cy="1485306"/>
            <a:chOff x="582750" y="1154125"/>
            <a:chExt cx="1288500" cy="2002300"/>
          </a:xfrm>
        </p:grpSpPr>
        <p:sp>
          <p:nvSpPr>
            <p:cNvPr id="374" name="Google Shape;374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77" name="Google Shape;377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9" name="Google Shape;379;p16"/>
          <p:cNvGrpSpPr/>
          <p:nvPr/>
        </p:nvGrpSpPr>
        <p:grpSpPr>
          <a:xfrm>
            <a:off x="5018479" y="3259325"/>
            <a:ext cx="955809" cy="1485306"/>
            <a:chOff x="582750" y="1154125"/>
            <a:chExt cx="1288500" cy="2002300"/>
          </a:xfrm>
        </p:grpSpPr>
        <p:sp>
          <p:nvSpPr>
            <p:cNvPr id="380" name="Google Shape;380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83" name="Google Shape;383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5" name="Google Shape;385;p16"/>
          <p:cNvGrpSpPr/>
          <p:nvPr/>
        </p:nvGrpSpPr>
        <p:grpSpPr>
          <a:xfrm>
            <a:off x="3948329" y="3259325"/>
            <a:ext cx="955809" cy="1485306"/>
            <a:chOff x="582750" y="1154125"/>
            <a:chExt cx="1288500" cy="2002300"/>
          </a:xfrm>
        </p:grpSpPr>
        <p:sp>
          <p:nvSpPr>
            <p:cNvPr id="386" name="Google Shape;386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89" name="Google Shape;389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1" name="Google Shape;391;p16"/>
          <p:cNvGrpSpPr/>
          <p:nvPr/>
        </p:nvGrpSpPr>
        <p:grpSpPr>
          <a:xfrm>
            <a:off x="2878179" y="3259325"/>
            <a:ext cx="955809" cy="1485306"/>
            <a:chOff x="582750" y="1154125"/>
            <a:chExt cx="1288500" cy="2002300"/>
          </a:xfrm>
        </p:grpSpPr>
        <p:sp>
          <p:nvSpPr>
            <p:cNvPr id="392" name="Google Shape;392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95" name="Google Shape;395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7" name="Google Shape;397;p16"/>
          <p:cNvGrpSpPr/>
          <p:nvPr/>
        </p:nvGrpSpPr>
        <p:grpSpPr>
          <a:xfrm>
            <a:off x="1808029" y="3259325"/>
            <a:ext cx="955809" cy="1485306"/>
            <a:chOff x="582750" y="1154125"/>
            <a:chExt cx="1288500" cy="2002300"/>
          </a:xfrm>
        </p:grpSpPr>
        <p:sp>
          <p:nvSpPr>
            <p:cNvPr id="398" name="Google Shape;398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401" name="Google Shape;401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3" name="Google Shape;403;p16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404" name="Google Shape;404;p16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405" name="Google Shape;405;p16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407" name="Google Shape;407;p16"/>
            <p:cNvSpPr/>
            <p:nvPr/>
          </p:nvSpPr>
          <p:spPr>
            <a:xfrm>
              <a:off x="6704164" y="1144900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pic>
        <p:nvPicPr>
          <p:cNvPr id="409" name="Google Shape;4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8" y="1100724"/>
            <a:ext cx="236536" cy="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6"/>
          <p:cNvSpPr txBox="1"/>
          <p:nvPr/>
        </p:nvSpPr>
        <p:spPr>
          <a:xfrm>
            <a:off x="326564" y="1064696"/>
            <a:ext cx="1464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grpSp>
        <p:nvGrpSpPr>
          <p:cNvPr id="411" name="Google Shape;411;p16"/>
          <p:cNvGrpSpPr/>
          <p:nvPr/>
        </p:nvGrpSpPr>
        <p:grpSpPr>
          <a:xfrm>
            <a:off x="691497" y="1332768"/>
            <a:ext cx="1123114" cy="323119"/>
            <a:chOff x="532725" y="914325"/>
            <a:chExt cx="1291975" cy="371700"/>
          </a:xfrm>
        </p:grpSpPr>
        <p:sp>
          <p:nvSpPr>
            <p:cNvPr id="412" name="Google Shape;412;p16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의류</a:t>
              </a:r>
              <a:endParaRPr b="1" sz="700"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414" name="Google Shape;414;p16"/>
            <p:cNvSpPr txBox="1"/>
            <p:nvPr/>
          </p:nvSpPr>
          <p:spPr>
            <a:xfrm>
              <a:off x="1519600" y="914325"/>
              <a:ext cx="3051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lt1"/>
                  </a:solidFill>
                </a:rPr>
                <a:t>▼</a:t>
              </a:r>
              <a:endParaRPr sz="900">
                <a:solidFill>
                  <a:schemeClr val="lt1"/>
                </a:solidFill>
              </a:endParaRPr>
            </a:p>
          </p:txBody>
        </p:sp>
      </p:grpSp>
      <p:pic>
        <p:nvPicPr>
          <p:cNvPr id="415" name="Google Shape;4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25" y="11249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16"/>
          <p:cNvGrpSpPr/>
          <p:nvPr/>
        </p:nvGrpSpPr>
        <p:grpSpPr>
          <a:xfrm>
            <a:off x="1986512" y="1332768"/>
            <a:ext cx="1131872" cy="292346"/>
            <a:chOff x="532725" y="914325"/>
            <a:chExt cx="1302050" cy="336300"/>
          </a:xfrm>
        </p:grpSpPr>
        <p:sp>
          <p:nvSpPr>
            <p:cNvPr id="417" name="Google Shape;417;p16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전체 중분류</a:t>
              </a:r>
              <a:endParaRPr b="1" sz="700"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19" name="Google Shape;419;p16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420" name="Google Shape;4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65" y="13862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16"/>
          <p:cNvGrpSpPr/>
          <p:nvPr/>
        </p:nvGrpSpPr>
        <p:grpSpPr>
          <a:xfrm>
            <a:off x="3281527" y="1332757"/>
            <a:ext cx="1131872" cy="292346"/>
            <a:chOff x="532725" y="914325"/>
            <a:chExt cx="1302050" cy="336300"/>
          </a:xfrm>
        </p:grpSpPr>
        <p:sp>
          <p:nvSpPr>
            <p:cNvPr id="422" name="Google Shape;422;p16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전체 소분류</a:t>
              </a:r>
              <a:endParaRPr b="1" sz="700"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24" name="Google Shape;424;p16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425" name="Google Shape;4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380" y="1386249"/>
            <a:ext cx="107641" cy="17388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6"/>
          <p:cNvSpPr/>
          <p:nvPr/>
        </p:nvSpPr>
        <p:spPr>
          <a:xfrm>
            <a:off x="691474" y="1560141"/>
            <a:ext cx="1091400" cy="308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의류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신발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가방/지갑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시계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쥬얼리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패션 액세서리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디지털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가전제품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스포츠/레저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차량/오토바이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스타굿즈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키덜트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예술/희귀/수집품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음반악기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도서/티켓/문구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뷰티/미용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가구/인테리어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생활/주방용품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공구/상업용품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유아동/출산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반려동물용품</a:t>
            </a:r>
            <a:endParaRPr b="1" sz="800"/>
          </a:p>
        </p:txBody>
      </p:sp>
      <p:sp>
        <p:nvSpPr>
          <p:cNvPr id="427" name="Google Shape;427;p16"/>
          <p:cNvSpPr/>
          <p:nvPr/>
        </p:nvSpPr>
        <p:spPr>
          <a:xfrm>
            <a:off x="691496" y="1572007"/>
            <a:ext cx="1091400" cy="191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의류</a:t>
            </a:r>
            <a:endParaRPr b="1" sz="800"/>
          </a:p>
        </p:txBody>
      </p:sp>
      <p:grpSp>
        <p:nvGrpSpPr>
          <p:cNvPr id="428" name="Google Shape;428;p16"/>
          <p:cNvGrpSpPr/>
          <p:nvPr/>
        </p:nvGrpSpPr>
        <p:grpSpPr>
          <a:xfrm>
            <a:off x="691463" y="1065730"/>
            <a:ext cx="2426921" cy="292346"/>
            <a:chOff x="-957035" y="914325"/>
            <a:chExt cx="2791810" cy="336300"/>
          </a:xfrm>
        </p:grpSpPr>
        <p:sp>
          <p:nvSpPr>
            <p:cNvPr id="429" name="Google Shape;429;p16"/>
            <p:cNvSpPr/>
            <p:nvPr/>
          </p:nvSpPr>
          <p:spPr>
            <a:xfrm>
              <a:off x="-957035" y="979429"/>
              <a:ext cx="26652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서울특별시 강남구 대치1동</a:t>
              </a:r>
              <a:endParaRPr b="1" sz="700"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31" name="Google Shape;431;p16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432" name="Google Shape;432;p16"/>
          <p:cNvSpPr/>
          <p:nvPr/>
        </p:nvSpPr>
        <p:spPr>
          <a:xfrm>
            <a:off x="1677475" y="116826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433" name="Google Shape;433;p16"/>
          <p:cNvSpPr/>
          <p:nvPr/>
        </p:nvSpPr>
        <p:spPr>
          <a:xfrm>
            <a:off x="4726063" y="136368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434" name="Google Shape;434;p16"/>
          <p:cNvSpPr/>
          <p:nvPr/>
        </p:nvSpPr>
        <p:spPr>
          <a:xfrm>
            <a:off x="4857113" y="321691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435" name="Google Shape;435;p16"/>
          <p:cNvGrpSpPr/>
          <p:nvPr/>
        </p:nvGrpSpPr>
        <p:grpSpPr>
          <a:xfrm>
            <a:off x="0" y="271200"/>
            <a:ext cx="6468351" cy="715753"/>
            <a:chOff x="77125" y="67175"/>
            <a:chExt cx="6468351" cy="715753"/>
          </a:xfrm>
        </p:grpSpPr>
        <p:grpSp>
          <p:nvGrpSpPr>
            <p:cNvPr id="436" name="Google Shape;436;p16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437" name="Google Shape;437;p16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438" name="Google Shape;438;p16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439" name="Google Shape;439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0" name="Google Shape;440;p16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441" name="Google Shape;441;p16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7"/>
          <p:cNvSpPr txBox="1"/>
          <p:nvPr>
            <p:ph type="title"/>
          </p:nvPr>
        </p:nvSpPr>
        <p:spPr>
          <a:xfrm>
            <a:off x="1872800" y="2285400"/>
            <a:ext cx="53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 사용자 관점 판매글 조회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/>
          <p:nvPr/>
        </p:nvSpPr>
        <p:spPr>
          <a:xfrm>
            <a:off x="0" y="919600"/>
            <a:ext cx="9144000" cy="65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452" name="Google Shape;452;p18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18"/>
          <p:cNvSpPr/>
          <p:nvPr/>
        </p:nvSpPr>
        <p:spPr>
          <a:xfrm>
            <a:off x="292325" y="1719775"/>
            <a:ext cx="2270700" cy="22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상품 이미지</a:t>
            </a:r>
            <a:endParaRPr sz="2100"/>
          </a:p>
        </p:txBody>
      </p:sp>
      <p:sp>
        <p:nvSpPr>
          <p:cNvPr id="454" name="Google Shape;454;p18"/>
          <p:cNvSpPr txBox="1"/>
          <p:nvPr/>
        </p:nvSpPr>
        <p:spPr>
          <a:xfrm>
            <a:off x="2713275" y="1719775"/>
            <a:ext cx="575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2"/>
                </a:solidFill>
              </a:rPr>
              <a:t>나이키 후드티 팝니다(거의 새상품)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455" name="Google Shape;455;p18"/>
          <p:cNvSpPr txBox="1"/>
          <p:nvPr/>
        </p:nvSpPr>
        <p:spPr>
          <a:xfrm>
            <a:off x="2713275" y="2181475"/>
            <a:ext cx="575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</a:rPr>
              <a:t>35,000</a:t>
            </a:r>
            <a:r>
              <a:rPr lang="ko" sz="1500">
                <a:solidFill>
                  <a:schemeClr val="dk2"/>
                </a:solidFill>
              </a:rPr>
              <a:t> </a:t>
            </a:r>
            <a:r>
              <a:rPr lang="ko" sz="1100">
                <a:solidFill>
                  <a:schemeClr val="dk2"/>
                </a:solidFill>
              </a:rPr>
              <a:t>원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456" name="Google Shape;456;p18"/>
          <p:cNvCxnSpPr/>
          <p:nvPr/>
        </p:nvCxnSpPr>
        <p:spPr>
          <a:xfrm>
            <a:off x="2713275" y="2762538"/>
            <a:ext cx="6295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18"/>
          <p:cNvSpPr txBox="1"/>
          <p:nvPr/>
        </p:nvSpPr>
        <p:spPr>
          <a:xfrm>
            <a:off x="2787500" y="2686338"/>
            <a:ext cx="5752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2"/>
                </a:solidFill>
              </a:rPr>
              <a:t>♥</a:t>
            </a:r>
            <a:r>
              <a:rPr lang="ko">
                <a:solidFill>
                  <a:schemeClr val="dk2"/>
                </a:solidFill>
              </a:rPr>
              <a:t> 17  </a:t>
            </a:r>
            <a:r>
              <a:rPr lang="ko" sz="2300">
                <a:solidFill>
                  <a:srgbClr val="999999"/>
                </a:solidFill>
              </a:rPr>
              <a:t>|</a:t>
            </a:r>
            <a:r>
              <a:rPr lang="ko">
                <a:solidFill>
                  <a:schemeClr val="dk2"/>
                </a:solidFill>
              </a:rPr>
              <a:t> </a:t>
            </a:r>
            <a:r>
              <a:rPr lang="ko" sz="2300">
                <a:solidFill>
                  <a:schemeClr val="dk2"/>
                </a:solidFill>
              </a:rPr>
              <a:t>👁</a:t>
            </a:r>
            <a:r>
              <a:rPr lang="ko">
                <a:solidFill>
                  <a:schemeClr val="dk2"/>
                </a:solidFill>
              </a:rPr>
              <a:t>132 </a:t>
            </a:r>
            <a:r>
              <a:rPr lang="ko" sz="2300">
                <a:solidFill>
                  <a:srgbClr val="999999"/>
                </a:solidFill>
              </a:rPr>
              <a:t>|</a:t>
            </a:r>
            <a:r>
              <a:rPr lang="ko">
                <a:solidFill>
                  <a:schemeClr val="dk2"/>
                </a:solidFill>
              </a:rPr>
              <a:t> </a:t>
            </a:r>
            <a:r>
              <a:rPr lang="ko" sz="1600">
                <a:solidFill>
                  <a:schemeClr val="dk2"/>
                </a:solidFill>
              </a:rPr>
              <a:t>🕧 </a:t>
            </a:r>
            <a:r>
              <a:rPr lang="ko">
                <a:solidFill>
                  <a:schemeClr val="dk2"/>
                </a:solidFill>
              </a:rPr>
              <a:t>하루 전</a:t>
            </a:r>
            <a:endParaRPr baseline="30000" sz="2300">
              <a:solidFill>
                <a:schemeClr val="dk2"/>
              </a:solidFill>
            </a:endParaRPr>
          </a:p>
        </p:txBody>
      </p:sp>
      <p:sp>
        <p:nvSpPr>
          <p:cNvPr id="458" name="Google Shape;458;p18"/>
          <p:cNvSpPr txBox="1"/>
          <p:nvPr/>
        </p:nvSpPr>
        <p:spPr>
          <a:xfrm>
            <a:off x="2713275" y="3197813"/>
            <a:ext cx="986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상품상태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- 거래방식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- 거래지역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- 정가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59" name="Google Shape;459;p18"/>
          <p:cNvSpPr txBox="1"/>
          <p:nvPr/>
        </p:nvSpPr>
        <p:spPr>
          <a:xfrm>
            <a:off x="3475750" y="3197813"/>
            <a:ext cx="1775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새상품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직거래/택배거래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서울시 강남구 대치1동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48,000 원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60" name="Google Shape;460;p18"/>
          <p:cNvSpPr/>
          <p:nvPr/>
        </p:nvSpPr>
        <p:spPr>
          <a:xfrm>
            <a:off x="2713275" y="4156713"/>
            <a:ext cx="1111800" cy="41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♥</a:t>
            </a:r>
            <a:r>
              <a:rPr lang="ko" sz="1700">
                <a:solidFill>
                  <a:schemeClr val="lt1"/>
                </a:solidFill>
              </a:rPr>
              <a:t> 17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61" name="Google Shape;461;p18"/>
          <p:cNvSpPr/>
          <p:nvPr/>
        </p:nvSpPr>
        <p:spPr>
          <a:xfrm>
            <a:off x="3958550" y="4156713"/>
            <a:ext cx="12453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치즈톡</a:t>
            </a:r>
            <a:endParaRPr sz="1700"/>
          </a:p>
        </p:txBody>
      </p:sp>
      <p:sp>
        <p:nvSpPr>
          <p:cNvPr id="462" name="Google Shape;462;p18"/>
          <p:cNvSpPr/>
          <p:nvPr/>
        </p:nvSpPr>
        <p:spPr>
          <a:xfrm>
            <a:off x="6765875" y="1771550"/>
            <a:ext cx="2165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2"/>
                </a:solidFill>
              </a:rPr>
              <a:t>판매</a:t>
            </a:r>
            <a:r>
              <a:rPr b="1" lang="ko" sz="1700">
                <a:solidFill>
                  <a:schemeClr val="dk2"/>
                </a:solidFill>
              </a:rPr>
              <a:t>중</a:t>
            </a:r>
            <a:endParaRPr b="1" sz="1700"/>
          </a:p>
        </p:txBody>
      </p:sp>
      <p:cxnSp>
        <p:nvCxnSpPr>
          <p:cNvPr id="463" name="Google Shape;463;p18"/>
          <p:cNvCxnSpPr/>
          <p:nvPr/>
        </p:nvCxnSpPr>
        <p:spPr>
          <a:xfrm>
            <a:off x="291425" y="4695800"/>
            <a:ext cx="86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18"/>
          <p:cNvSpPr txBox="1"/>
          <p:nvPr/>
        </p:nvSpPr>
        <p:spPr>
          <a:xfrm>
            <a:off x="226600" y="4747288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판매 정보</a:t>
            </a:r>
            <a:endParaRPr b="1" sz="1200"/>
          </a:p>
        </p:txBody>
      </p:sp>
      <p:sp>
        <p:nvSpPr>
          <p:cNvPr id="465" name="Google Shape;465;p18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66" name="Google Shape;466;p18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67" name="Google Shape;467;p18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68" name="Google Shape;468;p18"/>
          <p:cNvSpPr/>
          <p:nvPr/>
        </p:nvSpPr>
        <p:spPr>
          <a:xfrm>
            <a:off x="9041025" y="106667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469" name="Google Shape;4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9" y="947970"/>
            <a:ext cx="272100" cy="25581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8"/>
          <p:cNvSpPr txBox="1"/>
          <p:nvPr/>
        </p:nvSpPr>
        <p:spPr>
          <a:xfrm>
            <a:off x="371950" y="906525"/>
            <a:ext cx="16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471" name="Google Shape;4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75" y="975850"/>
            <a:ext cx="123825" cy="200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2" name="Google Shape;472;p18"/>
          <p:cNvGrpSpPr/>
          <p:nvPr/>
        </p:nvGrpSpPr>
        <p:grpSpPr>
          <a:xfrm>
            <a:off x="791713" y="1248488"/>
            <a:ext cx="4281500" cy="323113"/>
            <a:chOff x="791750" y="914300"/>
            <a:chExt cx="4281500" cy="323113"/>
          </a:xfrm>
        </p:grpSpPr>
        <p:grpSp>
          <p:nvGrpSpPr>
            <p:cNvPr id="473" name="Google Shape;473;p18"/>
            <p:cNvGrpSpPr/>
            <p:nvPr/>
          </p:nvGrpSpPr>
          <p:grpSpPr>
            <a:xfrm>
              <a:off x="791750" y="914313"/>
              <a:ext cx="1302050" cy="323100"/>
              <a:chOff x="532725" y="914325"/>
              <a:chExt cx="1302050" cy="323100"/>
            </a:xfrm>
          </p:grpSpPr>
          <p:sp>
            <p:nvSpPr>
              <p:cNvPr id="474" name="Google Shape;474;p18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의류</a:t>
                </a:r>
                <a:endParaRPr b="1" sz="900"/>
              </a:p>
            </p:txBody>
          </p:sp>
          <p:sp>
            <p:nvSpPr>
              <p:cNvPr id="475" name="Google Shape;475;p18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476" name="Google Shape;476;p18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2281475" y="914313"/>
              <a:ext cx="1302050" cy="323100"/>
              <a:chOff x="532725" y="914325"/>
              <a:chExt cx="1302050" cy="3231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상의</a:t>
                </a:r>
                <a:endParaRPr b="1" sz="9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480" name="Google Shape;480;p18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481" name="Google Shape;48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93800" y="975850"/>
              <a:ext cx="123825" cy="200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2" name="Google Shape;482;p18"/>
            <p:cNvGrpSpPr/>
            <p:nvPr/>
          </p:nvGrpSpPr>
          <p:grpSpPr>
            <a:xfrm>
              <a:off x="3771200" y="914300"/>
              <a:ext cx="1302050" cy="323100"/>
              <a:chOff x="532725" y="914325"/>
              <a:chExt cx="1302050" cy="323100"/>
            </a:xfrm>
          </p:grpSpPr>
          <p:sp>
            <p:nvSpPr>
              <p:cNvPr id="483" name="Google Shape;483;p18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후드티/후드집업</a:t>
                </a:r>
                <a:endParaRPr b="1" sz="900"/>
              </a:p>
            </p:txBody>
          </p:sp>
          <p:sp>
            <p:nvSpPr>
              <p:cNvPr id="484" name="Google Shape;484;p18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485" name="Google Shape;485;p18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486" name="Google Shape;48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83525" y="975838"/>
              <a:ext cx="123825" cy="20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7" name="Google Shape;487;p18"/>
          <p:cNvSpPr/>
          <p:nvPr/>
        </p:nvSpPr>
        <p:spPr>
          <a:xfrm>
            <a:off x="791725" y="979400"/>
            <a:ext cx="2652900" cy="1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서울특별시 강남구 대치1동</a:t>
            </a:r>
            <a:endParaRPr b="1" sz="900"/>
          </a:p>
        </p:txBody>
      </p:sp>
      <p:sp>
        <p:nvSpPr>
          <p:cNvPr id="488" name="Google Shape;488;p18"/>
          <p:cNvSpPr/>
          <p:nvPr/>
        </p:nvSpPr>
        <p:spPr>
          <a:xfrm>
            <a:off x="3292075" y="979425"/>
            <a:ext cx="232800" cy="19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89" name="Google Shape;489;p18"/>
          <p:cNvSpPr txBox="1"/>
          <p:nvPr/>
        </p:nvSpPr>
        <p:spPr>
          <a:xfrm>
            <a:off x="3266000" y="914325"/>
            <a:ext cx="30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▼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1339325" y="4010888"/>
            <a:ext cx="71700" cy="7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8"/>
          <p:cNvSpPr/>
          <p:nvPr/>
        </p:nvSpPr>
        <p:spPr>
          <a:xfrm>
            <a:off x="1228800" y="4010888"/>
            <a:ext cx="71700" cy="71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8"/>
          <p:cNvSpPr/>
          <p:nvPr/>
        </p:nvSpPr>
        <p:spPr>
          <a:xfrm>
            <a:off x="1449850" y="4010888"/>
            <a:ext cx="71700" cy="7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8"/>
          <p:cNvSpPr/>
          <p:nvPr/>
        </p:nvSpPr>
        <p:spPr>
          <a:xfrm>
            <a:off x="5337325" y="4156725"/>
            <a:ext cx="12453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가격제시</a:t>
            </a:r>
            <a:endParaRPr sz="1700"/>
          </a:p>
        </p:txBody>
      </p:sp>
      <p:sp>
        <p:nvSpPr>
          <p:cNvPr id="494" name="Google Shape;494;p18"/>
          <p:cNvSpPr txBox="1"/>
          <p:nvPr/>
        </p:nvSpPr>
        <p:spPr>
          <a:xfrm>
            <a:off x="8032200" y="2762550"/>
            <a:ext cx="11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</a:rPr>
              <a:t>🚨 신고하기</a:t>
            </a:r>
            <a:endParaRPr sz="1200">
              <a:solidFill>
                <a:srgbClr val="999999"/>
              </a:solidFill>
            </a:endParaRPr>
          </a:p>
        </p:txBody>
      </p:sp>
      <p:grpSp>
        <p:nvGrpSpPr>
          <p:cNvPr id="495" name="Google Shape;495;p18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496" name="Google Shape;496;p18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497" name="Google Shape;497;p18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498" name="Google Shape;498;p18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499" name="Google Shape;499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0" name="Google Shape;500;p18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501" name="Google Shape;501;p18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/>
          <p:nvPr/>
        </p:nvSpPr>
        <p:spPr>
          <a:xfrm>
            <a:off x="226600" y="2046338"/>
            <a:ext cx="540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나이키 후드티 팝니다.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남녀 공용입니다. 사이즈는 Free라서 다 입을 수 있어요.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구매해놓고 몇번 안입었습니다.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치즈톡 주세요.</a:t>
            </a:r>
            <a:endParaRPr sz="1000"/>
          </a:p>
        </p:txBody>
      </p:sp>
      <p:cxnSp>
        <p:nvCxnSpPr>
          <p:cNvPr id="507" name="Google Shape;507;p19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19"/>
          <p:cNvSpPr txBox="1"/>
          <p:nvPr/>
        </p:nvSpPr>
        <p:spPr>
          <a:xfrm>
            <a:off x="226600" y="919600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판매 정보</a:t>
            </a:r>
            <a:endParaRPr b="1" sz="1200"/>
          </a:p>
        </p:txBody>
      </p:sp>
      <p:sp>
        <p:nvSpPr>
          <p:cNvPr id="509" name="Google Shape;509;p19"/>
          <p:cNvSpPr txBox="1"/>
          <p:nvPr/>
        </p:nvSpPr>
        <p:spPr>
          <a:xfrm>
            <a:off x="226600" y="1248938"/>
            <a:ext cx="17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판매자 정보 |  </a:t>
            </a:r>
            <a:r>
              <a:rPr b="1" lang="ko" sz="1000"/>
              <a:t>자바를 잡아</a:t>
            </a:r>
            <a:endParaRPr b="1" sz="1000"/>
          </a:p>
        </p:txBody>
      </p:sp>
      <p:sp>
        <p:nvSpPr>
          <p:cNvPr id="510" name="Google Shape;510;p19"/>
          <p:cNvSpPr txBox="1"/>
          <p:nvPr/>
        </p:nvSpPr>
        <p:spPr>
          <a:xfrm>
            <a:off x="2072275" y="1248938"/>
            <a:ext cx="34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거래희망 장소 |  </a:t>
            </a:r>
            <a:r>
              <a:rPr b="1" lang="ko" sz="1000"/>
              <a:t>강남역 4번 출구 앞(지상)</a:t>
            </a:r>
            <a:endParaRPr b="1" sz="1000"/>
          </a:p>
        </p:txBody>
      </p:sp>
      <p:sp>
        <p:nvSpPr>
          <p:cNvPr id="511" name="Google Shape;511;p19"/>
          <p:cNvSpPr txBox="1"/>
          <p:nvPr/>
        </p:nvSpPr>
        <p:spPr>
          <a:xfrm>
            <a:off x="226600" y="1633475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상품 정보</a:t>
            </a:r>
            <a:endParaRPr b="1" sz="1200"/>
          </a:p>
        </p:txBody>
      </p:sp>
      <p:cxnSp>
        <p:nvCxnSpPr>
          <p:cNvPr id="512" name="Google Shape;512;p19"/>
          <p:cNvCxnSpPr/>
          <p:nvPr/>
        </p:nvCxnSpPr>
        <p:spPr>
          <a:xfrm>
            <a:off x="276875" y="1589938"/>
            <a:ext cx="8672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19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14" name="Google Shape;514;p19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15" name="Google Shape;515;p19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16" name="Google Shape;516;p19"/>
          <p:cNvSpPr/>
          <p:nvPr/>
        </p:nvSpPr>
        <p:spPr>
          <a:xfrm>
            <a:off x="9041025" y="342357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17" name="Google Shape;517;p19"/>
          <p:cNvSpPr/>
          <p:nvPr/>
        </p:nvSpPr>
        <p:spPr>
          <a:xfrm>
            <a:off x="231225" y="3423575"/>
            <a:ext cx="2651400" cy="8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거래지역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66666"/>
                </a:solidFill>
              </a:rPr>
              <a:t>서울특별시 강남구 대치1동</a:t>
            </a:r>
            <a:endParaRPr b="1" sz="1200">
              <a:solidFill>
                <a:srgbClr val="666666"/>
              </a:solidFill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3246300" y="3423575"/>
            <a:ext cx="2651400" cy="8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카테고리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66666"/>
                </a:solidFill>
              </a:rPr>
              <a:t>의류 &gt; 상의 &gt; 후드티/후드집업</a:t>
            </a:r>
            <a:endParaRPr b="1" sz="1200">
              <a:solidFill>
                <a:srgbClr val="666666"/>
              </a:solidFill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6261375" y="3423575"/>
            <a:ext cx="2651400" cy="8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해시태그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66666"/>
                </a:solidFill>
              </a:rPr>
              <a:t>#나이키 #후드티 #nike</a:t>
            </a:r>
            <a:endParaRPr b="1" sz="1200">
              <a:solidFill>
                <a:srgbClr val="666666"/>
              </a:solidFill>
            </a:endParaRPr>
          </a:p>
        </p:txBody>
      </p:sp>
      <p:grpSp>
        <p:nvGrpSpPr>
          <p:cNvPr id="520" name="Google Shape;520;p19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521" name="Google Shape;521;p19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522" name="Google Shape;522;p19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523" name="Google Shape;523;p19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524" name="Google Shape;524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5" name="Google Shape;525;p19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526" name="Google Shape;526;p19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0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532" name="Google Shape;532;p20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533" name="Google Shape;533;p20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534" name="Google Shape;534;p20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535" name="Google Shape;535;p20"/>
            <p:cNvSpPr/>
            <p:nvPr/>
          </p:nvSpPr>
          <p:spPr>
            <a:xfrm>
              <a:off x="6704164" y="1144900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sp>
        <p:nvSpPr>
          <p:cNvPr id="537" name="Google Shape;537;p20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0"/>
          <p:cNvSpPr/>
          <p:nvPr/>
        </p:nvSpPr>
        <p:spPr>
          <a:xfrm>
            <a:off x="1931000" y="1792075"/>
            <a:ext cx="4779000" cy="229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0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판매글의 썸네일 이미지를 확인할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등록된 상품이미지를 넘겨서 확인할 수 있음(최대 10장).</a:t>
            </a:r>
            <a:endParaRPr sz="9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판매상품의 상세 정보를 확인할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판매글 제목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 가격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거래상태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찜 횟수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조회수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게시글 작성 시간(조회날짜 기준으로)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판매상품 상태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거래방식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거래지역</a:t>
            </a:r>
            <a:endParaRPr sz="8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사용자는 판매글을 신고할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신고하기를 누르는 경우 신고접수 페이지로 이동.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사용자는 판매글에 찜을 누를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사용자는 거래를 원하는 경우 치즈톡 버튼을 눌러 채팅방을 활성화 시킬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판매글 상태가 거래완료인 경우 치즈톡 버튼 비활성화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판매자가 글 작성시 가격제시 또는 나눔신청으로 등록한 경우 해당 버튼이 나타나며 클릭시 제시/신청이 가능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540" name="Google Shape;540;p20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20"/>
          <p:cNvSpPr/>
          <p:nvPr/>
        </p:nvSpPr>
        <p:spPr>
          <a:xfrm>
            <a:off x="219649" y="1792066"/>
            <a:ext cx="1606500" cy="15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상품 이미지</a:t>
            </a:r>
            <a:endParaRPr sz="1900"/>
          </a:p>
        </p:txBody>
      </p:sp>
      <p:sp>
        <p:nvSpPr>
          <p:cNvPr id="542" name="Google Shape;542;p20"/>
          <p:cNvSpPr txBox="1"/>
          <p:nvPr/>
        </p:nvSpPr>
        <p:spPr>
          <a:xfrm>
            <a:off x="2015612" y="1792068"/>
            <a:ext cx="426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나이키 후드티 팝니다</a:t>
            </a:r>
            <a:r>
              <a:rPr b="1" lang="ko" sz="1500">
                <a:solidFill>
                  <a:schemeClr val="dk2"/>
                </a:solidFill>
              </a:rPr>
              <a:t>(거의 새상품)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543" name="Google Shape;543;p20"/>
          <p:cNvSpPr txBox="1"/>
          <p:nvPr/>
        </p:nvSpPr>
        <p:spPr>
          <a:xfrm>
            <a:off x="2015612" y="2134577"/>
            <a:ext cx="426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35,000</a:t>
            </a:r>
            <a:r>
              <a:rPr lang="ko" sz="1100">
                <a:solidFill>
                  <a:schemeClr val="dk2"/>
                </a:solidFill>
              </a:rPr>
              <a:t> </a:t>
            </a:r>
            <a:r>
              <a:rPr lang="ko" sz="700">
                <a:solidFill>
                  <a:schemeClr val="dk2"/>
                </a:solidFill>
              </a:rPr>
              <a:t>원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544" name="Google Shape;544;p20"/>
          <p:cNvCxnSpPr/>
          <p:nvPr/>
        </p:nvCxnSpPr>
        <p:spPr>
          <a:xfrm>
            <a:off x="1960549" y="2522708"/>
            <a:ext cx="4670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20"/>
          <p:cNvSpPr txBox="1"/>
          <p:nvPr/>
        </p:nvSpPr>
        <p:spPr>
          <a:xfrm>
            <a:off x="2015612" y="2466180"/>
            <a:ext cx="426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♥</a:t>
            </a:r>
            <a:r>
              <a:rPr lang="ko" sz="1000">
                <a:solidFill>
                  <a:schemeClr val="dk2"/>
                </a:solidFill>
              </a:rPr>
              <a:t> 17  </a:t>
            </a:r>
            <a:r>
              <a:rPr lang="ko" sz="1900">
                <a:solidFill>
                  <a:srgbClr val="999999"/>
                </a:solidFill>
              </a:rPr>
              <a:t>|</a:t>
            </a:r>
            <a:r>
              <a:rPr lang="ko" sz="1000">
                <a:solidFill>
                  <a:schemeClr val="dk2"/>
                </a:solidFill>
              </a:rPr>
              <a:t> </a:t>
            </a:r>
            <a:r>
              <a:rPr lang="ko" sz="1900">
                <a:solidFill>
                  <a:schemeClr val="dk2"/>
                </a:solidFill>
              </a:rPr>
              <a:t>👁</a:t>
            </a:r>
            <a:r>
              <a:rPr lang="ko" sz="1000">
                <a:solidFill>
                  <a:schemeClr val="dk2"/>
                </a:solidFill>
              </a:rPr>
              <a:t>132 </a:t>
            </a:r>
            <a:r>
              <a:rPr lang="ko" sz="1900">
                <a:solidFill>
                  <a:srgbClr val="999999"/>
                </a:solidFill>
              </a:rPr>
              <a:t>|</a:t>
            </a:r>
            <a:r>
              <a:rPr lang="ko" sz="1000">
                <a:solidFill>
                  <a:schemeClr val="dk2"/>
                </a:solidFill>
              </a:rPr>
              <a:t> </a:t>
            </a:r>
            <a:r>
              <a:rPr lang="ko" sz="1200">
                <a:solidFill>
                  <a:schemeClr val="dk2"/>
                </a:solidFill>
              </a:rPr>
              <a:t>🕧 </a:t>
            </a:r>
            <a:r>
              <a:rPr lang="ko" sz="1000">
                <a:solidFill>
                  <a:schemeClr val="dk2"/>
                </a:solidFill>
              </a:rPr>
              <a:t>하루 전</a:t>
            </a:r>
            <a:endParaRPr baseline="30000" sz="1900">
              <a:solidFill>
                <a:schemeClr val="dk2"/>
              </a:solidFill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1960549" y="2845613"/>
            <a:ext cx="732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- 상품상태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- 거래방식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- 거래지역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- 정가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2526185" y="2845613"/>
            <a:ext cx="13173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새상품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직거래/택배거래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서울시 강남구 대치1동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48,000 원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48" name="Google Shape;548;p20"/>
          <p:cNvSpPr/>
          <p:nvPr/>
        </p:nvSpPr>
        <p:spPr>
          <a:xfrm>
            <a:off x="5386150" y="1881875"/>
            <a:ext cx="12486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판매</a:t>
            </a:r>
            <a:r>
              <a:rPr b="1" lang="ko">
                <a:solidFill>
                  <a:schemeClr val="dk2"/>
                </a:solidFill>
              </a:rPr>
              <a:t>중</a:t>
            </a:r>
            <a:endParaRPr b="1"/>
          </a:p>
        </p:txBody>
      </p:sp>
      <p:cxnSp>
        <p:nvCxnSpPr>
          <p:cNvPr id="549" name="Google Shape;549;p20"/>
          <p:cNvCxnSpPr/>
          <p:nvPr/>
        </p:nvCxnSpPr>
        <p:spPr>
          <a:xfrm>
            <a:off x="218983" y="4085129"/>
            <a:ext cx="6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20"/>
          <p:cNvSpPr txBox="1"/>
          <p:nvPr/>
        </p:nvSpPr>
        <p:spPr>
          <a:xfrm>
            <a:off x="170893" y="4123324"/>
            <a:ext cx="9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판매자 정보</a:t>
            </a:r>
            <a:endParaRPr b="1" sz="1000"/>
          </a:p>
        </p:txBody>
      </p:sp>
      <p:sp>
        <p:nvSpPr>
          <p:cNvPr id="551" name="Google Shape;551;p20"/>
          <p:cNvSpPr txBox="1"/>
          <p:nvPr/>
        </p:nvSpPr>
        <p:spPr>
          <a:xfrm>
            <a:off x="170893" y="4367641"/>
            <a:ext cx="131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판매자 정보 |  </a:t>
            </a:r>
            <a:r>
              <a:rPr b="1" lang="ko" sz="700"/>
              <a:t>자바를 잡아</a:t>
            </a:r>
            <a:endParaRPr b="1" sz="700"/>
          </a:p>
        </p:txBody>
      </p:sp>
      <p:sp>
        <p:nvSpPr>
          <p:cNvPr id="552" name="Google Shape;552;p20"/>
          <p:cNvSpPr txBox="1"/>
          <p:nvPr/>
        </p:nvSpPr>
        <p:spPr>
          <a:xfrm>
            <a:off x="1540092" y="4234791"/>
            <a:ext cx="259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거래희망 장소 |  </a:t>
            </a:r>
            <a:r>
              <a:rPr b="1" lang="ko" sz="700"/>
              <a:t>강남역 4번 출구 앞(지상)</a:t>
            </a:r>
            <a:endParaRPr b="1" sz="700"/>
          </a:p>
        </p:txBody>
      </p:sp>
      <p:cxnSp>
        <p:nvCxnSpPr>
          <p:cNvPr id="553" name="Google Shape;553;p20"/>
          <p:cNvCxnSpPr/>
          <p:nvPr/>
        </p:nvCxnSpPr>
        <p:spPr>
          <a:xfrm>
            <a:off x="208189" y="4620609"/>
            <a:ext cx="643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0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5" name="Google Shape;5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8" y="1100724"/>
            <a:ext cx="236536" cy="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20"/>
          <p:cNvSpPr txBox="1"/>
          <p:nvPr/>
        </p:nvSpPr>
        <p:spPr>
          <a:xfrm>
            <a:off x="326564" y="1064696"/>
            <a:ext cx="1464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557" name="Google Shape;5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25" y="11249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8" name="Google Shape;558;p20"/>
          <p:cNvGrpSpPr/>
          <p:nvPr/>
        </p:nvGrpSpPr>
        <p:grpSpPr>
          <a:xfrm>
            <a:off x="1986512" y="1332768"/>
            <a:ext cx="1131872" cy="292346"/>
            <a:chOff x="532725" y="914325"/>
            <a:chExt cx="1302050" cy="336300"/>
          </a:xfrm>
        </p:grpSpPr>
        <p:sp>
          <p:nvSpPr>
            <p:cNvPr id="559" name="Google Shape;559;p20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상의</a:t>
              </a:r>
              <a:endParaRPr b="1" sz="700"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561" name="Google Shape;561;p20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562" name="Google Shape;5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65" y="13862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20"/>
          <p:cNvGrpSpPr/>
          <p:nvPr/>
        </p:nvGrpSpPr>
        <p:grpSpPr>
          <a:xfrm>
            <a:off x="3281527" y="1332757"/>
            <a:ext cx="1131872" cy="292346"/>
            <a:chOff x="532725" y="914325"/>
            <a:chExt cx="1302050" cy="336300"/>
          </a:xfrm>
        </p:grpSpPr>
        <p:sp>
          <p:nvSpPr>
            <p:cNvPr id="564" name="Google Shape;564;p20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후드티/후드집업</a:t>
              </a:r>
              <a:endParaRPr b="1" sz="700"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566" name="Google Shape;566;p20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567" name="Google Shape;5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380" y="1386249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8" name="Google Shape;568;p20"/>
          <p:cNvGrpSpPr/>
          <p:nvPr/>
        </p:nvGrpSpPr>
        <p:grpSpPr>
          <a:xfrm>
            <a:off x="691463" y="1065730"/>
            <a:ext cx="2426921" cy="292346"/>
            <a:chOff x="-957035" y="914325"/>
            <a:chExt cx="2791810" cy="336300"/>
          </a:xfrm>
        </p:grpSpPr>
        <p:sp>
          <p:nvSpPr>
            <p:cNvPr id="569" name="Google Shape;569;p20"/>
            <p:cNvSpPr/>
            <p:nvPr/>
          </p:nvSpPr>
          <p:spPr>
            <a:xfrm>
              <a:off x="-957035" y="979429"/>
              <a:ext cx="26652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서울특별시 강남구 대치1동</a:t>
              </a:r>
              <a:endParaRPr b="1" sz="700"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571" name="Google Shape;571;p20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572" name="Google Shape;572;p20"/>
          <p:cNvSpPr/>
          <p:nvPr/>
        </p:nvSpPr>
        <p:spPr>
          <a:xfrm>
            <a:off x="137650" y="16768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573" name="Google Shape;573;p20"/>
          <p:cNvGrpSpPr/>
          <p:nvPr/>
        </p:nvGrpSpPr>
        <p:grpSpPr>
          <a:xfrm>
            <a:off x="691487" y="1332768"/>
            <a:ext cx="1131872" cy="292346"/>
            <a:chOff x="532725" y="914325"/>
            <a:chExt cx="1302050" cy="336300"/>
          </a:xfrm>
        </p:grpSpPr>
        <p:sp>
          <p:nvSpPr>
            <p:cNvPr id="574" name="Google Shape;574;p20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의류</a:t>
              </a:r>
              <a:endParaRPr b="1" sz="700"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577" name="Google Shape;577;p20"/>
          <p:cNvSpPr/>
          <p:nvPr/>
        </p:nvSpPr>
        <p:spPr>
          <a:xfrm>
            <a:off x="998150" y="3408475"/>
            <a:ext cx="49500" cy="49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0"/>
          <p:cNvSpPr/>
          <p:nvPr/>
        </p:nvSpPr>
        <p:spPr>
          <a:xfrm>
            <a:off x="921769" y="3408475"/>
            <a:ext cx="49500" cy="49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0"/>
          <p:cNvSpPr/>
          <p:nvPr/>
        </p:nvSpPr>
        <p:spPr>
          <a:xfrm>
            <a:off x="1074531" y="3408475"/>
            <a:ext cx="49500" cy="49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0"/>
          <p:cNvSpPr/>
          <p:nvPr/>
        </p:nvSpPr>
        <p:spPr>
          <a:xfrm>
            <a:off x="810750" y="3296025"/>
            <a:ext cx="413100" cy="22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0"/>
          <p:cNvSpPr/>
          <p:nvPr/>
        </p:nvSpPr>
        <p:spPr>
          <a:xfrm>
            <a:off x="1786725" y="1676856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582" name="Google Shape;582;p20"/>
          <p:cNvSpPr/>
          <p:nvPr/>
        </p:nvSpPr>
        <p:spPr>
          <a:xfrm>
            <a:off x="658500" y="31460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583" name="Google Shape;583;p20"/>
          <p:cNvSpPr/>
          <p:nvPr/>
        </p:nvSpPr>
        <p:spPr>
          <a:xfrm>
            <a:off x="1976027" y="3701946"/>
            <a:ext cx="824700" cy="308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lt1"/>
                </a:solidFill>
              </a:rPr>
              <a:t>♥</a:t>
            </a:r>
            <a:r>
              <a:rPr lang="ko">
                <a:solidFill>
                  <a:schemeClr val="lt1"/>
                </a:solidFill>
              </a:rPr>
              <a:t> 17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584" name="Google Shape;584;p20"/>
          <p:cNvSpPr/>
          <p:nvPr/>
        </p:nvSpPr>
        <p:spPr>
          <a:xfrm>
            <a:off x="2899824" y="3701946"/>
            <a:ext cx="923700" cy="3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치즈톡</a:t>
            </a:r>
            <a:endParaRPr/>
          </a:p>
        </p:txBody>
      </p:sp>
      <p:sp>
        <p:nvSpPr>
          <p:cNvPr id="585" name="Google Shape;585;p20"/>
          <p:cNvSpPr/>
          <p:nvPr/>
        </p:nvSpPr>
        <p:spPr>
          <a:xfrm>
            <a:off x="1849863" y="354411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5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586" name="Google Shape;586;p20"/>
          <p:cNvSpPr/>
          <p:nvPr/>
        </p:nvSpPr>
        <p:spPr>
          <a:xfrm>
            <a:off x="2800713" y="35441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6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587" name="Google Shape;587;p20"/>
          <p:cNvSpPr txBox="1"/>
          <p:nvPr/>
        </p:nvSpPr>
        <p:spPr>
          <a:xfrm>
            <a:off x="5758325" y="2522700"/>
            <a:ext cx="10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🚨 신고하기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588" name="Google Shape;588;p20"/>
          <p:cNvSpPr/>
          <p:nvPr/>
        </p:nvSpPr>
        <p:spPr>
          <a:xfrm>
            <a:off x="5643463" y="23920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4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589" name="Google Shape;589;p20"/>
          <p:cNvSpPr/>
          <p:nvPr/>
        </p:nvSpPr>
        <p:spPr>
          <a:xfrm>
            <a:off x="3922624" y="3706746"/>
            <a:ext cx="923700" cy="3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가격제시</a:t>
            </a: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3823513" y="35489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7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591" name="Google Shape;591;p20"/>
          <p:cNvGrpSpPr/>
          <p:nvPr/>
        </p:nvGrpSpPr>
        <p:grpSpPr>
          <a:xfrm>
            <a:off x="3750" y="266850"/>
            <a:ext cx="6468351" cy="715753"/>
            <a:chOff x="77125" y="67175"/>
            <a:chExt cx="6468351" cy="715753"/>
          </a:xfrm>
        </p:grpSpPr>
        <p:grpSp>
          <p:nvGrpSpPr>
            <p:cNvPr id="592" name="Google Shape;592;p20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593" name="Google Shape;593;p20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594" name="Google Shape;594;p20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595" name="Google Shape;595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6" name="Google Shape;596;p20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597" name="Google Shape;597;p20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1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 정보를 확인할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판매자 닉네임</a:t>
            </a:r>
            <a:endParaRPr sz="8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판매자가 거래를 희망하는 장소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상품 정보를 확인할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판매자가 작성한 상품 정보가 나타남</a:t>
            </a:r>
            <a:endParaRPr sz="9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판매상품 거래지역을 확인할 수 있음</a:t>
            </a:r>
            <a:endParaRPr sz="9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판매상품 카테고리를 확인할 수 있음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판매자가 작성한 해시태그를 확인할 수 있음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해시태그를 클릭시 해당하는 해시태그로 검색된 화면으로 이동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4" name="Google Shape;604;p21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21"/>
          <p:cNvSpPr/>
          <p:nvPr/>
        </p:nvSpPr>
        <p:spPr>
          <a:xfrm>
            <a:off x="6709802" y="1314530"/>
            <a:ext cx="76200" cy="81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606" name="Google Shape;606;p21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607" name="Google Shape;607;p21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608" name="Google Shape;608;p21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610" name="Google Shape;610;p21"/>
            <p:cNvSpPr/>
            <p:nvPr/>
          </p:nvSpPr>
          <p:spPr>
            <a:xfrm>
              <a:off x="6704164" y="3571400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cxnSp>
        <p:nvCxnSpPr>
          <p:cNvPr id="612" name="Google Shape;612;p21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21"/>
          <p:cNvSpPr txBox="1"/>
          <p:nvPr/>
        </p:nvSpPr>
        <p:spPr>
          <a:xfrm>
            <a:off x="141250" y="2049575"/>
            <a:ext cx="540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나이키 후드티 팝니다.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남녀 공용입니다. 사이즈 Free라서 다 입을 수 있어요!!! (생각보다 크게 나온거 같음)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구매해놓고 몇번 안입었습니다.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치즈톡 주세요.</a:t>
            </a:r>
            <a:endParaRPr sz="800"/>
          </a:p>
        </p:txBody>
      </p:sp>
      <p:sp>
        <p:nvSpPr>
          <p:cNvPr id="614" name="Google Shape;614;p21"/>
          <p:cNvSpPr txBox="1"/>
          <p:nvPr/>
        </p:nvSpPr>
        <p:spPr>
          <a:xfrm>
            <a:off x="141250" y="1119813"/>
            <a:ext cx="124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판매 정보</a:t>
            </a:r>
            <a:endParaRPr b="1" sz="1000"/>
          </a:p>
        </p:txBody>
      </p:sp>
      <p:sp>
        <p:nvSpPr>
          <p:cNvPr id="615" name="Google Shape;615;p21"/>
          <p:cNvSpPr txBox="1"/>
          <p:nvPr/>
        </p:nvSpPr>
        <p:spPr>
          <a:xfrm>
            <a:off x="141250" y="1376950"/>
            <a:ext cx="177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판매자 정보 |  </a:t>
            </a:r>
            <a:r>
              <a:rPr b="1" lang="ko" sz="800"/>
              <a:t>자바를 잡아</a:t>
            </a:r>
            <a:endParaRPr b="1" sz="800"/>
          </a:p>
        </p:txBody>
      </p:sp>
      <p:sp>
        <p:nvSpPr>
          <p:cNvPr id="616" name="Google Shape;616;p21"/>
          <p:cNvSpPr txBox="1"/>
          <p:nvPr/>
        </p:nvSpPr>
        <p:spPr>
          <a:xfrm>
            <a:off x="1986925" y="1376950"/>
            <a:ext cx="349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거래희망 장소 |  </a:t>
            </a:r>
            <a:r>
              <a:rPr b="1" lang="ko" sz="800"/>
              <a:t>강남역 4번 출구 앞(지상)</a:t>
            </a:r>
            <a:endParaRPr b="1" sz="800"/>
          </a:p>
        </p:txBody>
      </p:sp>
      <p:sp>
        <p:nvSpPr>
          <p:cNvPr id="617" name="Google Shape;617;p21"/>
          <p:cNvSpPr txBox="1"/>
          <p:nvPr/>
        </p:nvSpPr>
        <p:spPr>
          <a:xfrm>
            <a:off x="141250" y="1761488"/>
            <a:ext cx="124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상품 정보</a:t>
            </a:r>
            <a:endParaRPr b="1" sz="1000"/>
          </a:p>
        </p:txBody>
      </p:sp>
      <p:cxnSp>
        <p:nvCxnSpPr>
          <p:cNvPr id="618" name="Google Shape;618;p21"/>
          <p:cNvCxnSpPr/>
          <p:nvPr/>
        </p:nvCxnSpPr>
        <p:spPr>
          <a:xfrm>
            <a:off x="276875" y="1717950"/>
            <a:ext cx="6387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21"/>
          <p:cNvSpPr/>
          <p:nvPr/>
        </p:nvSpPr>
        <p:spPr>
          <a:xfrm>
            <a:off x="44175" y="981706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20" name="Google Shape;620;p21"/>
          <p:cNvSpPr/>
          <p:nvPr/>
        </p:nvSpPr>
        <p:spPr>
          <a:xfrm>
            <a:off x="162950" y="1825990"/>
            <a:ext cx="6546900" cy="127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1"/>
          <p:cNvSpPr/>
          <p:nvPr/>
        </p:nvSpPr>
        <p:spPr>
          <a:xfrm>
            <a:off x="44163" y="16796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22" name="Google Shape;622;p21"/>
          <p:cNvSpPr/>
          <p:nvPr/>
        </p:nvSpPr>
        <p:spPr>
          <a:xfrm>
            <a:off x="174500" y="3204900"/>
            <a:ext cx="1964700" cy="6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거래지역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66666"/>
                </a:solidFill>
              </a:rPr>
              <a:t>서울특별시 강남구 대치1동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2408852" y="3204900"/>
            <a:ext cx="1964700" cy="6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카테고리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66666"/>
                </a:solidFill>
              </a:rPr>
              <a:t>의류 &gt; 상의 &gt; 후드티/후드집업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4643203" y="3204900"/>
            <a:ext cx="1964700" cy="6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해시</a:t>
            </a:r>
            <a:r>
              <a:rPr lang="ko" sz="1000">
                <a:solidFill>
                  <a:srgbClr val="666666"/>
                </a:solidFill>
              </a:rPr>
              <a:t>태그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66666"/>
                </a:solidFill>
              </a:rPr>
              <a:t>#나이키 #후드티 #nike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44163" y="31148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2270613" y="31148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4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27" name="Google Shape;627;p21"/>
          <p:cNvSpPr/>
          <p:nvPr/>
        </p:nvSpPr>
        <p:spPr>
          <a:xfrm>
            <a:off x="4530500" y="31148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5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28" name="Google Shape;628;p21"/>
          <p:cNvSpPr/>
          <p:nvPr/>
        </p:nvSpPr>
        <p:spPr>
          <a:xfrm>
            <a:off x="162950" y="1128025"/>
            <a:ext cx="6546900" cy="55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21"/>
          <p:cNvGrpSpPr/>
          <p:nvPr/>
        </p:nvGrpSpPr>
        <p:grpSpPr>
          <a:xfrm>
            <a:off x="3750" y="271100"/>
            <a:ext cx="6468351" cy="715753"/>
            <a:chOff x="77125" y="67175"/>
            <a:chExt cx="6468351" cy="715753"/>
          </a:xfrm>
        </p:grpSpPr>
        <p:grpSp>
          <p:nvGrpSpPr>
            <p:cNvPr id="630" name="Google Shape;630;p21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631" name="Google Shape;631;p21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632" name="Google Shape;632;p21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633" name="Google Shape;633;p2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4" name="Google Shape;634;p21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635" name="Google Shape;635;p21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