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1bd1f474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1bd1f474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ce5ebff1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ce5ebff1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e5ebff18c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e5ebff18c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e5ebff18c_2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ce5ebff18c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ce34f3d3d5_2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ce34f3d3d5_2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ce34f3d3d5_2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ce34f3d3d5_2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ce34f3d3d5_2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ce34f3d3d5_2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ce5ebff18c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ce5ebff18c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ce5ebff18c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2ce5ebff18c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ce5ebff18c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ce5ebff18c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ce34f3d3d5_2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ce34f3d3d5_2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1bd1f474_28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e1bd1f474_28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ce34f3d3d5_2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ce34f3d3d5_2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ce34f3d3d5_2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ce34f3d3d5_2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ce34f3d3d5_2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ce34f3d3d5_2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ce34f3d3d5_1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ce34f3d3d5_1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ce34f3d3d5_1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2ce34f3d3d5_1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ce34f3d3d5_1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ce34f3d3d5_1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1bd1f474_2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e1bd1f474_2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아직 작성하지 않았아요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e1bd1f474_28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e1bd1f474_28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빨간 1이 뭘 의미 하는지 잘 모르겠어요.. -&gt; 아직 작성하지 않았아요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e34f3d3d5_2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e34f3d3d5_2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ce1bd1f474_28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ce1bd1f474_28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ce1bd1f474_8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ce1bd1f474_8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e1bd1f474_2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ce1bd1f474_2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ce1bd1f474_28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ce1bd1f474_28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판매자가 상품 상태를 바꿀 수 있는 기능이 있어야 될거 같아요 (거래중을 누르면 나오나요?)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emojiall.com/ko/emoji/%E2%9C%8F" TargetMode="External"/><Relationship Id="rId6" Type="http://schemas.openxmlformats.org/officeDocument/2006/relationships/hyperlink" Target="https://www.emojiall.com/ko/emoji/%E2%9C%8F" TargetMode="External"/><Relationship Id="rId7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www.emojiall.com/ko/emoji/%E2%9C%8F" TargetMode="External"/><Relationship Id="rId6" Type="http://schemas.openxmlformats.org/officeDocument/2006/relationships/hyperlink" Target="https://www.emojiall.com/ko/emoji/%E2%9C%8F" TargetMode="External"/><Relationship Id="rId7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5" name="Google Shape;55;p13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13"/>
          <p:cNvGrpSpPr/>
          <p:nvPr/>
        </p:nvGrpSpPr>
        <p:grpSpPr>
          <a:xfrm>
            <a:off x="1524202" y="1900678"/>
            <a:ext cx="1099477" cy="1708563"/>
            <a:chOff x="582750" y="1154125"/>
            <a:chExt cx="1288500" cy="2002300"/>
          </a:xfrm>
        </p:grpSpPr>
        <p:sp>
          <p:nvSpPr>
            <p:cNvPr id="57" name="Google Shape;57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60" name="Google Shape;60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2755252" y="1900678"/>
            <a:ext cx="1099477" cy="1708563"/>
            <a:chOff x="582750" y="1154125"/>
            <a:chExt cx="1288500" cy="2002300"/>
          </a:xfrm>
        </p:grpSpPr>
        <p:sp>
          <p:nvSpPr>
            <p:cNvPr id="63" name="Google Shape;63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66" name="Google Shape;66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3986302" y="1900678"/>
            <a:ext cx="1099477" cy="1708563"/>
            <a:chOff x="582750" y="1154125"/>
            <a:chExt cx="1288500" cy="2002300"/>
          </a:xfrm>
        </p:grpSpPr>
        <p:sp>
          <p:nvSpPr>
            <p:cNvPr id="69" name="Google Shape;69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72" name="Google Shape;72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" name="Google Shape;74;p13"/>
          <p:cNvGrpSpPr/>
          <p:nvPr/>
        </p:nvGrpSpPr>
        <p:grpSpPr>
          <a:xfrm>
            <a:off x="5212927" y="1900678"/>
            <a:ext cx="1099477" cy="1708563"/>
            <a:chOff x="582750" y="1154125"/>
            <a:chExt cx="1288500" cy="2002300"/>
          </a:xfrm>
        </p:grpSpPr>
        <p:sp>
          <p:nvSpPr>
            <p:cNvPr id="75" name="Google Shape;75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78" name="Google Shape;78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" name="Google Shape;80;p13"/>
          <p:cNvGrpSpPr/>
          <p:nvPr/>
        </p:nvGrpSpPr>
        <p:grpSpPr>
          <a:xfrm>
            <a:off x="6448402" y="1900678"/>
            <a:ext cx="1099477" cy="1708563"/>
            <a:chOff x="582750" y="1154125"/>
            <a:chExt cx="1288500" cy="2002300"/>
          </a:xfrm>
        </p:grpSpPr>
        <p:sp>
          <p:nvSpPr>
            <p:cNvPr id="81" name="Google Shape;81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" name="Google Shape;86;p13"/>
          <p:cNvGrpSpPr/>
          <p:nvPr/>
        </p:nvGrpSpPr>
        <p:grpSpPr>
          <a:xfrm>
            <a:off x="1519790" y="3661053"/>
            <a:ext cx="1099487" cy="1482455"/>
            <a:chOff x="582750" y="1154125"/>
            <a:chExt cx="1288512" cy="1737320"/>
          </a:xfrm>
        </p:grpSpPr>
        <p:sp>
          <p:nvSpPr>
            <p:cNvPr id="87" name="Google Shape;87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5943905" y="1647775"/>
            <a:ext cx="16803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최신순</a:t>
            </a:r>
            <a:r>
              <a:rPr lang="ko" sz="800"/>
              <a:t> | 인기순 | 저가순 | 고가순</a:t>
            </a:r>
            <a:endParaRPr sz="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3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94" name="Google Shape;94;p13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대분류</a:t>
                </a:r>
                <a:endParaRPr b="1" sz="900"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중분류</a:t>
                </a:r>
                <a:endParaRPr b="1" sz="900"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02" name="Google Shape;10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" name="Google Shape;103;p13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104" name="Google Shape;104;p13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전체 소분류</a:t>
                </a:r>
                <a:endParaRPr b="1" sz="900"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106" name="Google Shape;106;p13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107" name="Google Shape;10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3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9" name="Google Shape;109;p13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" name="Google Shape;110;p13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1" name="Google Shape;111;p13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2755240" y="3661053"/>
            <a:ext cx="1099487" cy="1482455"/>
            <a:chOff x="582750" y="1154125"/>
            <a:chExt cx="1288512" cy="1737320"/>
          </a:xfrm>
        </p:grpSpPr>
        <p:sp>
          <p:nvSpPr>
            <p:cNvPr id="113" name="Google Shape;113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3990690" y="3661053"/>
            <a:ext cx="1099487" cy="1482455"/>
            <a:chOff x="582750" y="1154125"/>
            <a:chExt cx="1288512" cy="1737320"/>
          </a:xfrm>
        </p:grpSpPr>
        <p:sp>
          <p:nvSpPr>
            <p:cNvPr id="116" name="Google Shape;116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18" name="Google Shape;118;p13"/>
          <p:cNvGrpSpPr/>
          <p:nvPr/>
        </p:nvGrpSpPr>
        <p:grpSpPr>
          <a:xfrm>
            <a:off x="5226140" y="3661053"/>
            <a:ext cx="1099487" cy="1482455"/>
            <a:chOff x="582750" y="1154125"/>
            <a:chExt cx="1288512" cy="1737320"/>
          </a:xfrm>
        </p:grpSpPr>
        <p:sp>
          <p:nvSpPr>
            <p:cNvPr id="119" name="Google Shape;119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grpSp>
        <p:nvGrpSpPr>
          <p:cNvPr id="121" name="Google Shape;121;p13"/>
          <p:cNvGrpSpPr/>
          <p:nvPr/>
        </p:nvGrpSpPr>
        <p:grpSpPr>
          <a:xfrm>
            <a:off x="6461590" y="3661053"/>
            <a:ext cx="1099487" cy="1482455"/>
            <a:chOff x="582750" y="1154125"/>
            <a:chExt cx="1288512" cy="1737320"/>
          </a:xfrm>
        </p:grpSpPr>
        <p:sp>
          <p:nvSpPr>
            <p:cNvPr id="122" name="Google Shape;122;p13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82762" y="2440245"/>
              <a:ext cx="1288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125" name="Google Shape;125;p13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6" name="Google Shape;126;p13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127" name="Google Shape;127;p13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128" name="Google Shape;128;p13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29" name="Google Shape;129;p13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31" name="Google Shape;131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13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33" name="Google Shape;133;p13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3" name="Google Shape;643;p22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22"/>
          <p:cNvSpPr txBox="1"/>
          <p:nvPr/>
        </p:nvSpPr>
        <p:spPr>
          <a:xfrm>
            <a:off x="226600" y="974013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가격제시</a:t>
            </a:r>
            <a:endParaRPr b="1" sz="1200"/>
          </a:p>
        </p:txBody>
      </p:sp>
      <p:cxnSp>
        <p:nvCxnSpPr>
          <p:cNvPr id="645" name="Google Shape;645;p22"/>
          <p:cNvCxnSpPr/>
          <p:nvPr/>
        </p:nvCxnSpPr>
        <p:spPr>
          <a:xfrm>
            <a:off x="276875" y="1403500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22"/>
          <p:cNvSpPr txBox="1"/>
          <p:nvPr/>
        </p:nvSpPr>
        <p:spPr>
          <a:xfrm>
            <a:off x="226600" y="1555025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신청가격</a:t>
            </a:r>
            <a:endParaRPr b="1" sz="1200"/>
          </a:p>
        </p:txBody>
      </p:sp>
      <p:sp>
        <p:nvSpPr>
          <p:cNvPr id="647" name="Google Shape;647;p22"/>
          <p:cNvSpPr/>
          <p:nvPr/>
        </p:nvSpPr>
        <p:spPr>
          <a:xfrm>
            <a:off x="1690600" y="1605738"/>
            <a:ext cx="3764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원하는 가격을 입력하세요.</a:t>
            </a:r>
            <a:endParaRPr sz="1200"/>
          </a:p>
        </p:txBody>
      </p:sp>
      <p:grpSp>
        <p:nvGrpSpPr>
          <p:cNvPr id="648" name="Google Shape;648;p22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649" name="Google Shape;649;p22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50" name="Google Shape;650;p22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51" name="Google Shape;651;p22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52" name="Google Shape;652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3" name="Google Shape;653;p22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54" name="Google Shape;654;p22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55" name="Google Shape;655;p22"/>
          <p:cNvSpPr txBox="1"/>
          <p:nvPr/>
        </p:nvSpPr>
        <p:spPr>
          <a:xfrm>
            <a:off x="1690600" y="995938"/>
            <a:ext cx="38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판매글 제목을 보여줍니다</a:t>
            </a:r>
            <a:endParaRPr b="1" sz="1200"/>
          </a:p>
        </p:txBody>
      </p:sp>
      <p:sp>
        <p:nvSpPr>
          <p:cNvPr id="656" name="Google Shape;656;p22"/>
          <p:cNvSpPr txBox="1"/>
          <p:nvPr/>
        </p:nvSpPr>
        <p:spPr>
          <a:xfrm>
            <a:off x="5496400" y="15550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원</a:t>
            </a:r>
            <a:endParaRPr b="1" sz="1200"/>
          </a:p>
        </p:txBody>
      </p:sp>
      <p:sp>
        <p:nvSpPr>
          <p:cNvPr id="657" name="Google Shape;657;p22"/>
          <p:cNvSpPr/>
          <p:nvPr/>
        </p:nvSpPr>
        <p:spPr>
          <a:xfrm>
            <a:off x="7471525" y="2263088"/>
            <a:ext cx="1478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신청하기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23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23"/>
          <p:cNvSpPr txBox="1"/>
          <p:nvPr/>
        </p:nvSpPr>
        <p:spPr>
          <a:xfrm>
            <a:off x="226600" y="974013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나눔신청</a:t>
            </a:r>
            <a:endParaRPr b="1" sz="1200"/>
          </a:p>
        </p:txBody>
      </p:sp>
      <p:cxnSp>
        <p:nvCxnSpPr>
          <p:cNvPr id="664" name="Google Shape;664;p23"/>
          <p:cNvCxnSpPr/>
          <p:nvPr/>
        </p:nvCxnSpPr>
        <p:spPr>
          <a:xfrm>
            <a:off x="276875" y="1403500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3"/>
          <p:cNvSpPr txBox="1"/>
          <p:nvPr/>
        </p:nvSpPr>
        <p:spPr>
          <a:xfrm>
            <a:off x="226600" y="1555025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신청</a:t>
            </a:r>
            <a:r>
              <a:rPr lang="ko" sz="1200"/>
              <a:t>이유</a:t>
            </a:r>
            <a:endParaRPr b="1" sz="1200"/>
          </a:p>
        </p:txBody>
      </p:sp>
      <p:sp>
        <p:nvSpPr>
          <p:cNvPr id="666" name="Google Shape;666;p23"/>
          <p:cNvSpPr/>
          <p:nvPr/>
        </p:nvSpPr>
        <p:spPr>
          <a:xfrm>
            <a:off x="1690600" y="1605786"/>
            <a:ext cx="7259100" cy="10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나눔신청 사유를 입력하세요.</a:t>
            </a:r>
            <a:endParaRPr sz="1200"/>
          </a:p>
        </p:txBody>
      </p:sp>
      <p:sp>
        <p:nvSpPr>
          <p:cNvPr id="667" name="Google Shape;667;p23"/>
          <p:cNvSpPr txBox="1"/>
          <p:nvPr/>
        </p:nvSpPr>
        <p:spPr>
          <a:xfrm>
            <a:off x="1690600" y="995938"/>
            <a:ext cx="38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판매글 제목을 보여줍니다.</a:t>
            </a:r>
            <a:endParaRPr b="1" sz="1200"/>
          </a:p>
        </p:txBody>
      </p:sp>
      <p:grpSp>
        <p:nvGrpSpPr>
          <p:cNvPr id="668" name="Google Shape;668;p23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669" name="Google Shape;669;p23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70" name="Google Shape;670;p23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71" name="Google Shape;671;p23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72" name="Google Shape;67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3" name="Google Shape;673;p23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74" name="Google Shape;674;p23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75" name="Google Shape;675;p23"/>
          <p:cNvSpPr/>
          <p:nvPr/>
        </p:nvSpPr>
        <p:spPr>
          <a:xfrm>
            <a:off x="7471525" y="3027888"/>
            <a:ext cx="14781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신청하기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4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가격제시인지 나눔신청인지 여부를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제목을 함께 보여줌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신청이유를 작성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신청하기를 누르는 경우 알림창이 뜨면서 실제로 신청할 것인지 아닌지 확인 진행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신청후 다시 신청화면으로 들어오면 신청하기가 취소하기로 변경됨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취소시 재신청을 진행할 수 있음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682" name="Google Shape;682;p24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4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24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685" name="Google Shape;685;p24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86" name="Google Shape;686;p24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87" name="Google Shape;687;p24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88" name="Google Shape;688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89" name="Google Shape;689;p24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90" name="Google Shape;690;p24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91" name="Google Shape;691;p24"/>
          <p:cNvSpPr txBox="1"/>
          <p:nvPr/>
        </p:nvSpPr>
        <p:spPr>
          <a:xfrm>
            <a:off x="156963" y="1192547"/>
            <a:ext cx="92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나눔신청</a:t>
            </a:r>
            <a:endParaRPr b="1" sz="900"/>
          </a:p>
        </p:txBody>
      </p:sp>
      <p:cxnSp>
        <p:nvCxnSpPr>
          <p:cNvPr id="692" name="Google Shape;692;p24"/>
          <p:cNvCxnSpPr/>
          <p:nvPr/>
        </p:nvCxnSpPr>
        <p:spPr>
          <a:xfrm>
            <a:off x="194242" y="1511020"/>
            <a:ext cx="6431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24"/>
          <p:cNvSpPr txBox="1"/>
          <p:nvPr/>
        </p:nvSpPr>
        <p:spPr>
          <a:xfrm>
            <a:off x="156963" y="1623379"/>
            <a:ext cx="131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신청이유</a:t>
            </a:r>
            <a:endParaRPr b="1" sz="900"/>
          </a:p>
        </p:txBody>
      </p:sp>
      <p:sp>
        <p:nvSpPr>
          <p:cNvPr id="694" name="Google Shape;694;p24"/>
          <p:cNvSpPr/>
          <p:nvPr/>
        </p:nvSpPr>
        <p:spPr>
          <a:xfrm>
            <a:off x="1242547" y="1661019"/>
            <a:ext cx="5382900" cy="77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나눔신청 사유를 입력하세요.</a:t>
            </a:r>
            <a:endParaRPr sz="900"/>
          </a:p>
        </p:txBody>
      </p:sp>
      <p:sp>
        <p:nvSpPr>
          <p:cNvPr id="695" name="Google Shape;695;p24"/>
          <p:cNvSpPr txBox="1"/>
          <p:nvPr/>
        </p:nvSpPr>
        <p:spPr>
          <a:xfrm>
            <a:off x="1242547" y="1208805"/>
            <a:ext cx="282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판매글 제목을 보여줍니다.</a:t>
            </a:r>
            <a:endParaRPr b="1" sz="900"/>
          </a:p>
        </p:txBody>
      </p:sp>
      <p:sp>
        <p:nvSpPr>
          <p:cNvPr id="696" name="Google Shape;696;p24"/>
          <p:cNvSpPr/>
          <p:nvPr/>
        </p:nvSpPr>
        <p:spPr>
          <a:xfrm>
            <a:off x="5529217" y="2715535"/>
            <a:ext cx="1095900" cy="3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신청하기</a:t>
            </a:r>
            <a:endParaRPr sz="900"/>
          </a:p>
        </p:txBody>
      </p:sp>
      <p:sp>
        <p:nvSpPr>
          <p:cNvPr id="697" name="Google Shape;697;p24"/>
          <p:cNvSpPr/>
          <p:nvPr/>
        </p:nvSpPr>
        <p:spPr>
          <a:xfrm>
            <a:off x="58463" y="1124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5406088" y="25850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58463" y="15268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1242550" y="3261800"/>
            <a:ext cx="3249300" cy="9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2138338" y="3897500"/>
            <a:ext cx="658200" cy="2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702" name="Google Shape;702;p24"/>
          <p:cNvSpPr/>
          <p:nvPr/>
        </p:nvSpPr>
        <p:spPr>
          <a:xfrm>
            <a:off x="2937863" y="3897500"/>
            <a:ext cx="658200" cy="2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취소</a:t>
            </a:r>
            <a:endParaRPr/>
          </a:p>
        </p:txBody>
      </p:sp>
      <p:cxnSp>
        <p:nvCxnSpPr>
          <p:cNvPr id="703" name="Google Shape;703;p24"/>
          <p:cNvCxnSpPr>
            <a:stCxn id="698" idx="3"/>
          </p:cNvCxnSpPr>
          <p:nvPr/>
        </p:nvCxnSpPr>
        <p:spPr>
          <a:xfrm flipH="1">
            <a:off x="4496307" y="2808064"/>
            <a:ext cx="9444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24"/>
          <p:cNvSpPr txBox="1"/>
          <p:nvPr/>
        </p:nvSpPr>
        <p:spPr>
          <a:xfrm>
            <a:off x="1351500" y="3337450"/>
            <a:ext cx="24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신청하시겠습니까?</a:t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5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판매자</a:t>
            </a:r>
            <a:r>
              <a:rPr lang="ko"/>
              <a:t> 관점 판매글 조회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15" name="Google Shape;715;p26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26"/>
          <p:cNvSpPr/>
          <p:nvPr/>
        </p:nvSpPr>
        <p:spPr>
          <a:xfrm>
            <a:off x="292325" y="1719775"/>
            <a:ext cx="2270700" cy="22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상품 이미지</a:t>
            </a:r>
            <a:endParaRPr sz="2100"/>
          </a:p>
        </p:txBody>
      </p:sp>
      <p:sp>
        <p:nvSpPr>
          <p:cNvPr id="717" name="Google Shape;717;p26"/>
          <p:cNvSpPr txBox="1"/>
          <p:nvPr/>
        </p:nvSpPr>
        <p:spPr>
          <a:xfrm>
            <a:off x="2713275" y="17197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</a:rPr>
              <a:t>나이키 후드티 팝니다(거의 새상품)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718" name="Google Shape;718;p26"/>
          <p:cNvSpPr txBox="1"/>
          <p:nvPr/>
        </p:nvSpPr>
        <p:spPr>
          <a:xfrm>
            <a:off x="2713275" y="21814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35,000</a:t>
            </a:r>
            <a:r>
              <a:rPr lang="ko" sz="15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chemeClr val="dk2"/>
                </a:solidFill>
              </a:rPr>
              <a:t>원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19" name="Google Shape;719;p26"/>
          <p:cNvCxnSpPr/>
          <p:nvPr/>
        </p:nvCxnSpPr>
        <p:spPr>
          <a:xfrm>
            <a:off x="2713275" y="2762538"/>
            <a:ext cx="629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26"/>
          <p:cNvSpPr txBox="1"/>
          <p:nvPr/>
        </p:nvSpPr>
        <p:spPr>
          <a:xfrm>
            <a:off x="2787500" y="2686338"/>
            <a:ext cx="575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♥</a:t>
            </a:r>
            <a:r>
              <a:rPr lang="ko">
                <a:solidFill>
                  <a:schemeClr val="dk2"/>
                </a:solidFill>
              </a:rPr>
              <a:t> 17 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👁</a:t>
            </a:r>
            <a:r>
              <a:rPr lang="ko">
                <a:solidFill>
                  <a:schemeClr val="dk2"/>
                </a:solidFill>
              </a:rPr>
              <a:t>132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1600">
                <a:solidFill>
                  <a:schemeClr val="dk2"/>
                </a:solidFill>
              </a:rPr>
              <a:t>🕧 </a:t>
            </a:r>
            <a:r>
              <a:rPr lang="ko">
                <a:solidFill>
                  <a:schemeClr val="dk2"/>
                </a:solidFill>
              </a:rPr>
              <a:t>하루 전</a:t>
            </a:r>
            <a:endParaRPr baseline="30000" sz="2300">
              <a:solidFill>
                <a:schemeClr val="dk2"/>
              </a:solidFill>
            </a:endParaRPr>
          </a:p>
        </p:txBody>
      </p:sp>
      <p:sp>
        <p:nvSpPr>
          <p:cNvPr id="721" name="Google Shape;721;p26"/>
          <p:cNvSpPr txBox="1"/>
          <p:nvPr/>
        </p:nvSpPr>
        <p:spPr>
          <a:xfrm>
            <a:off x="2713275" y="3197813"/>
            <a:ext cx="986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상품상태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거래방식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거래지역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정가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2" name="Google Shape;722;p26"/>
          <p:cNvSpPr txBox="1"/>
          <p:nvPr/>
        </p:nvSpPr>
        <p:spPr>
          <a:xfrm>
            <a:off x="3475750" y="3197813"/>
            <a:ext cx="1775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새상품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직거래/택배거래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서울시 강남구 대치1동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48,000 원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2713275" y="4156713"/>
            <a:ext cx="1111800" cy="41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♥</a:t>
            </a:r>
            <a:r>
              <a:rPr lang="ko" sz="1700">
                <a:solidFill>
                  <a:schemeClr val="lt1"/>
                </a:solidFill>
              </a:rPr>
              <a:t> 17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24" name="Google Shape;724;p26"/>
          <p:cNvSpPr/>
          <p:nvPr/>
        </p:nvSpPr>
        <p:spPr>
          <a:xfrm>
            <a:off x="3958550" y="41567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치즈톡</a:t>
            </a:r>
            <a:endParaRPr sz="1700"/>
          </a:p>
        </p:txBody>
      </p:sp>
      <p:cxnSp>
        <p:nvCxnSpPr>
          <p:cNvPr id="725" name="Google Shape;725;p26"/>
          <p:cNvCxnSpPr/>
          <p:nvPr/>
        </p:nvCxnSpPr>
        <p:spPr>
          <a:xfrm>
            <a:off x="291425" y="4695800"/>
            <a:ext cx="86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26"/>
          <p:cNvSpPr txBox="1"/>
          <p:nvPr/>
        </p:nvSpPr>
        <p:spPr>
          <a:xfrm>
            <a:off x="226600" y="4747288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727" name="Google Shape;727;p26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28" name="Google Shape;728;p26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29" name="Google Shape;729;p26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30" name="Google Shape;730;p26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31" name="Google Shape;7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26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733" name="Google Shape;7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4" name="Google Shape;734;p26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735" name="Google Shape;735;p26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의류</a:t>
                </a:r>
                <a:endParaRPr b="1" sz="900"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738" name="Google Shape;738;p26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739" name="Google Shape;739;p26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740" name="Google Shape;740;p26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상의</a:t>
                </a:r>
                <a:endParaRPr b="1" sz="900"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742" name="Google Shape;742;p26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743" name="Google Shape;74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4" name="Google Shape;744;p26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745" name="Google Shape;745;p26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후드티/후드집업</a:t>
                </a:r>
                <a:endParaRPr b="1" sz="900"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747" name="Google Shape;747;p26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748" name="Google Shape;74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p26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750" name="Google Shape;750;p26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51" name="Google Shape;751;p26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52" name="Google Shape;752;p26"/>
          <p:cNvSpPr/>
          <p:nvPr/>
        </p:nvSpPr>
        <p:spPr>
          <a:xfrm>
            <a:off x="1339325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1228800" y="4010888"/>
            <a:ext cx="71700" cy="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5337325" y="4156725"/>
            <a:ext cx="20145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가격제시 : 5명</a:t>
            </a:r>
            <a:endParaRPr sz="1700"/>
          </a:p>
        </p:txBody>
      </p:sp>
      <p:sp>
        <p:nvSpPr>
          <p:cNvPr id="755" name="Google Shape;755;p26"/>
          <p:cNvSpPr/>
          <p:nvPr/>
        </p:nvSpPr>
        <p:spPr>
          <a:xfrm>
            <a:off x="1449850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 txBox="1"/>
          <p:nvPr/>
        </p:nvSpPr>
        <p:spPr>
          <a:xfrm>
            <a:off x="80322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200">
                <a:solidFill>
                  <a:srgbClr val="999999"/>
                </a:solidFill>
              </a:rPr>
              <a:t> 삭제</a:t>
            </a:r>
            <a:r>
              <a:rPr lang="ko" sz="1200">
                <a:solidFill>
                  <a:srgbClr val="999999"/>
                </a:solidFill>
              </a:rPr>
              <a:t>하기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757" name="Google Shape;757;p26"/>
          <p:cNvSpPr txBox="1"/>
          <p:nvPr/>
        </p:nvSpPr>
        <p:spPr>
          <a:xfrm>
            <a:off x="69204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200">
                <a:solidFill>
                  <a:srgbClr val="999999"/>
                </a:solidFill>
              </a:rPr>
              <a:t> 수정하기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758" name="Google Shape;758;p26"/>
          <p:cNvSpPr/>
          <p:nvPr/>
        </p:nvSpPr>
        <p:spPr>
          <a:xfrm>
            <a:off x="7485300" y="4156725"/>
            <a:ext cx="14388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끌어올리기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(3회)</a:t>
            </a:r>
            <a:endParaRPr sz="1300">
              <a:solidFill>
                <a:schemeClr val="dk2"/>
              </a:solidFill>
            </a:endParaRPr>
          </a:p>
        </p:txBody>
      </p:sp>
      <p:grpSp>
        <p:nvGrpSpPr>
          <p:cNvPr id="759" name="Google Shape;759;p26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760" name="Google Shape;760;p2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761" name="Google Shape;761;p2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762" name="Google Shape;762;p26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763" name="Google Shape;763;p2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4" name="Google Shape;764;p2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765" name="Google Shape;765;p26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66" name="Google Shape;766;p26"/>
          <p:cNvSpPr/>
          <p:nvPr/>
        </p:nvSpPr>
        <p:spPr>
          <a:xfrm>
            <a:off x="6765875" y="1771550"/>
            <a:ext cx="21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</a:rPr>
              <a:t>판매중</a:t>
            </a:r>
            <a:endParaRPr b="1"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27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772" name="Google Shape;772;p27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773" name="Google Shape;773;p27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775" name="Google Shape;775;p27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777" name="Google Shape;777;p27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7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판매자는 판매글을 수정할 수 있음.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수정하기 버튼을 누르는 경우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게시글 </a:t>
            </a:r>
            <a:r>
              <a:rPr lang="ko" sz="900">
                <a:solidFill>
                  <a:schemeClr val="dk2"/>
                </a:solidFill>
              </a:rPr>
              <a:t>작성 화면으로 이동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판매자는 판매글을 삭제할 수 있음.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삭제하기 버튼을 누르는 경우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판매/나눔 게시판 홈화면으로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본인의 대화중인 채팅 목록으로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가격제시 및 나눔신청 받기를 한 경우 신청자의 수를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버튼 클릭하는 경우 신청자를 볼 수 있는 화면으로 넘어감.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판매자는 자신의 게시글을 최신글로 끌어올릴 수 있음(최대 3번)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끌어올리기를 할 것인지 알림창으로 확인할 수 있음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끌어올리기를 누를 때마다 횟수가 차감됨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끌어올리기 횟수가 모두 차감된 경우 버튼 비활성화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779" name="Google Shape;779;p27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0" name="Google Shape;780;p27"/>
          <p:cNvSpPr/>
          <p:nvPr/>
        </p:nvSpPr>
        <p:spPr>
          <a:xfrm>
            <a:off x="219649" y="1792066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781" name="Google Shape;781;p27"/>
          <p:cNvSpPr txBox="1"/>
          <p:nvPr/>
        </p:nvSpPr>
        <p:spPr>
          <a:xfrm>
            <a:off x="2015612" y="1792068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나이키 후드티 팝니다(거의 새상품)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782" name="Google Shape;782;p27"/>
          <p:cNvSpPr txBox="1"/>
          <p:nvPr/>
        </p:nvSpPr>
        <p:spPr>
          <a:xfrm>
            <a:off x="2015612" y="2134577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35,000</a:t>
            </a:r>
            <a:r>
              <a:rPr lang="ko" sz="1100">
                <a:solidFill>
                  <a:schemeClr val="dk2"/>
                </a:solidFill>
              </a:rPr>
              <a:t> </a:t>
            </a:r>
            <a:r>
              <a:rPr lang="ko" sz="700">
                <a:solidFill>
                  <a:schemeClr val="dk2"/>
                </a:solidFill>
              </a:rPr>
              <a:t>원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783" name="Google Shape;783;p27"/>
          <p:cNvCxnSpPr/>
          <p:nvPr/>
        </p:nvCxnSpPr>
        <p:spPr>
          <a:xfrm>
            <a:off x="1960549" y="2522708"/>
            <a:ext cx="4670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27"/>
          <p:cNvSpPr txBox="1"/>
          <p:nvPr/>
        </p:nvSpPr>
        <p:spPr>
          <a:xfrm>
            <a:off x="2015612" y="2466180"/>
            <a:ext cx="426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♥</a:t>
            </a:r>
            <a:r>
              <a:rPr lang="ko" sz="1000">
                <a:solidFill>
                  <a:schemeClr val="dk2"/>
                </a:solidFill>
              </a:rPr>
              <a:t> 17 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900">
                <a:solidFill>
                  <a:schemeClr val="dk2"/>
                </a:solidFill>
              </a:rPr>
              <a:t>👁</a:t>
            </a:r>
            <a:r>
              <a:rPr lang="ko" sz="1000">
                <a:solidFill>
                  <a:schemeClr val="dk2"/>
                </a:solidFill>
              </a:rPr>
              <a:t>132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2"/>
                </a:solidFill>
              </a:rPr>
              <a:t>🕧 </a:t>
            </a:r>
            <a:r>
              <a:rPr lang="ko" sz="1000">
                <a:solidFill>
                  <a:schemeClr val="dk2"/>
                </a:solidFill>
              </a:rPr>
              <a:t>하루 전</a:t>
            </a:r>
            <a:endParaRPr baseline="30000" sz="1900">
              <a:solidFill>
                <a:schemeClr val="dk2"/>
              </a:solidFill>
            </a:endParaRPr>
          </a:p>
        </p:txBody>
      </p:sp>
      <p:sp>
        <p:nvSpPr>
          <p:cNvPr id="785" name="Google Shape;785;p27"/>
          <p:cNvSpPr txBox="1"/>
          <p:nvPr/>
        </p:nvSpPr>
        <p:spPr>
          <a:xfrm>
            <a:off x="1960549" y="2845613"/>
            <a:ext cx="732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- 상품상태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거래방식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거래지역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정가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86" name="Google Shape;786;p27"/>
          <p:cNvSpPr txBox="1"/>
          <p:nvPr/>
        </p:nvSpPr>
        <p:spPr>
          <a:xfrm>
            <a:off x="2526185" y="2845613"/>
            <a:ext cx="13173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새상품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직거래/택배거래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서울시 강남구 대치1동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48,000 원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787" name="Google Shape;787;p27"/>
          <p:cNvCxnSpPr/>
          <p:nvPr/>
        </p:nvCxnSpPr>
        <p:spPr>
          <a:xfrm>
            <a:off x="218983" y="4085129"/>
            <a:ext cx="6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27"/>
          <p:cNvSpPr txBox="1"/>
          <p:nvPr/>
        </p:nvSpPr>
        <p:spPr>
          <a:xfrm>
            <a:off x="170893" y="4123324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판매자 정보</a:t>
            </a:r>
            <a:endParaRPr b="1" sz="1000"/>
          </a:p>
        </p:txBody>
      </p:sp>
      <p:sp>
        <p:nvSpPr>
          <p:cNvPr id="789" name="Google Shape;789;p27"/>
          <p:cNvSpPr txBox="1"/>
          <p:nvPr/>
        </p:nvSpPr>
        <p:spPr>
          <a:xfrm>
            <a:off x="170893" y="4367641"/>
            <a:ext cx="131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판매자 정보 |  </a:t>
            </a:r>
            <a:r>
              <a:rPr b="1" lang="ko" sz="700"/>
              <a:t>자바를 잡아</a:t>
            </a:r>
            <a:endParaRPr b="1" sz="700"/>
          </a:p>
        </p:txBody>
      </p:sp>
      <p:sp>
        <p:nvSpPr>
          <p:cNvPr id="790" name="Google Shape;790;p27"/>
          <p:cNvSpPr txBox="1"/>
          <p:nvPr/>
        </p:nvSpPr>
        <p:spPr>
          <a:xfrm>
            <a:off x="1540092" y="4360016"/>
            <a:ext cx="259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 장소 |  </a:t>
            </a:r>
            <a:r>
              <a:rPr b="1" lang="ko" sz="700"/>
              <a:t>강남역 4번 출구 앞(지상)</a:t>
            </a:r>
            <a:endParaRPr b="1" sz="700"/>
          </a:p>
        </p:txBody>
      </p:sp>
      <p:cxnSp>
        <p:nvCxnSpPr>
          <p:cNvPr id="791" name="Google Shape;791;p27"/>
          <p:cNvCxnSpPr/>
          <p:nvPr/>
        </p:nvCxnSpPr>
        <p:spPr>
          <a:xfrm>
            <a:off x="208189" y="4620609"/>
            <a:ext cx="643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7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93" name="Google Shape;7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27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795" name="Google Shape;7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6" name="Google Shape;796;p27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797" name="Google Shape;797;p27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상의</a:t>
              </a:r>
              <a:endParaRPr b="1" sz="700"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799" name="Google Shape;799;p27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800" name="Google Shape;80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1" name="Google Shape;801;p27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802" name="Google Shape;802;p27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후드티/후드집업</a:t>
              </a:r>
              <a:endParaRPr b="1" sz="700"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804" name="Google Shape;804;p27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805" name="Google Shape;8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6" name="Google Shape;806;p27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807" name="Google Shape;807;p27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809" name="Google Shape;809;p27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810" name="Google Shape;810;p27"/>
          <p:cNvGrpSpPr/>
          <p:nvPr/>
        </p:nvGrpSpPr>
        <p:grpSpPr>
          <a:xfrm>
            <a:off x="691487" y="1332768"/>
            <a:ext cx="1131872" cy="292346"/>
            <a:chOff x="532725" y="914325"/>
            <a:chExt cx="1302050" cy="336300"/>
          </a:xfrm>
        </p:grpSpPr>
        <p:sp>
          <p:nvSpPr>
            <p:cNvPr id="811" name="Google Shape;811;p27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814" name="Google Shape;814;p27"/>
          <p:cNvSpPr/>
          <p:nvPr/>
        </p:nvSpPr>
        <p:spPr>
          <a:xfrm>
            <a:off x="998150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7"/>
          <p:cNvSpPr/>
          <p:nvPr/>
        </p:nvSpPr>
        <p:spPr>
          <a:xfrm>
            <a:off x="921769" y="3408475"/>
            <a:ext cx="49500" cy="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1074531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7"/>
          <p:cNvSpPr/>
          <p:nvPr/>
        </p:nvSpPr>
        <p:spPr>
          <a:xfrm>
            <a:off x="1976027" y="3701946"/>
            <a:ext cx="824700" cy="308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lt1"/>
                </a:solidFill>
              </a:rPr>
              <a:t>♥</a:t>
            </a:r>
            <a:r>
              <a:rPr lang="ko">
                <a:solidFill>
                  <a:schemeClr val="lt1"/>
                </a:solidFill>
              </a:rPr>
              <a:t> 17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818" name="Google Shape;818;p27"/>
          <p:cNvSpPr/>
          <p:nvPr/>
        </p:nvSpPr>
        <p:spPr>
          <a:xfrm>
            <a:off x="289982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치즈톡</a:t>
            </a:r>
            <a:endParaRPr/>
          </a:p>
        </p:txBody>
      </p:sp>
      <p:sp>
        <p:nvSpPr>
          <p:cNvPr id="819" name="Google Shape;819;p27"/>
          <p:cNvSpPr/>
          <p:nvPr/>
        </p:nvSpPr>
        <p:spPr>
          <a:xfrm>
            <a:off x="2800713" y="35441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5758325" y="2522700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000">
                <a:solidFill>
                  <a:srgbClr val="999999"/>
                </a:solidFill>
              </a:rPr>
              <a:t> </a:t>
            </a:r>
            <a:r>
              <a:rPr lang="ko" sz="1000">
                <a:solidFill>
                  <a:srgbClr val="999999"/>
                </a:solidFill>
              </a:rPr>
              <a:t>삭제</a:t>
            </a:r>
            <a:r>
              <a:rPr lang="ko" sz="1000">
                <a:solidFill>
                  <a:srgbClr val="999999"/>
                </a:solidFill>
              </a:rPr>
              <a:t>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21" name="Google Shape;821;p27"/>
          <p:cNvSpPr/>
          <p:nvPr/>
        </p:nvSpPr>
        <p:spPr>
          <a:xfrm>
            <a:off x="5643463" y="2392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22" name="Google Shape;822;p27"/>
          <p:cNvSpPr/>
          <p:nvPr/>
        </p:nvSpPr>
        <p:spPr>
          <a:xfrm>
            <a:off x="3922626" y="3706750"/>
            <a:ext cx="17208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가격제시 : 5명</a:t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382351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/>
          <p:nvPr/>
        </p:nvSpPr>
        <p:spPr>
          <a:xfrm>
            <a:off x="4812575" y="2522138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✏</a:t>
            </a:r>
            <a:r>
              <a:rPr lang="ko" sz="1000">
                <a:solidFill>
                  <a:srgbClr val="999999"/>
                </a:solidFill>
              </a:rPr>
              <a:t> 수정하기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25" name="Google Shape;825;p27"/>
          <p:cNvSpPr/>
          <p:nvPr/>
        </p:nvSpPr>
        <p:spPr>
          <a:xfrm>
            <a:off x="4697713" y="239148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26" name="Google Shape;826;p27"/>
          <p:cNvSpPr/>
          <p:nvPr/>
        </p:nvSpPr>
        <p:spPr>
          <a:xfrm>
            <a:off x="570957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2"/>
                </a:solidFill>
              </a:rPr>
              <a:t>끌어올리기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(3회)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827" name="Google Shape;827;p27"/>
          <p:cNvSpPr/>
          <p:nvPr/>
        </p:nvSpPr>
        <p:spPr>
          <a:xfrm>
            <a:off x="560876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828" name="Google Shape;828;p27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829" name="Google Shape;829;p27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30" name="Google Shape;830;p27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31" name="Google Shape;831;p27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32" name="Google Shape;832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3" name="Google Shape;833;p27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34" name="Google Shape;834;p27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35" name="Google Shape;835;p27"/>
          <p:cNvSpPr/>
          <p:nvPr/>
        </p:nvSpPr>
        <p:spPr>
          <a:xfrm>
            <a:off x="5386150" y="1881875"/>
            <a:ext cx="1248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판매중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28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28"/>
          <p:cNvSpPr txBox="1"/>
          <p:nvPr/>
        </p:nvSpPr>
        <p:spPr>
          <a:xfrm>
            <a:off x="226600" y="974013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가격제시</a:t>
            </a:r>
            <a:endParaRPr b="1" sz="1200"/>
          </a:p>
        </p:txBody>
      </p:sp>
      <p:cxnSp>
        <p:nvCxnSpPr>
          <p:cNvPr id="842" name="Google Shape;842;p28"/>
          <p:cNvCxnSpPr/>
          <p:nvPr/>
        </p:nvCxnSpPr>
        <p:spPr>
          <a:xfrm>
            <a:off x="276875" y="1403500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28"/>
          <p:cNvSpPr txBox="1"/>
          <p:nvPr/>
        </p:nvSpPr>
        <p:spPr>
          <a:xfrm>
            <a:off x="228350" y="155502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신청자</a:t>
            </a:r>
            <a:endParaRPr b="1" sz="1200"/>
          </a:p>
        </p:txBody>
      </p:sp>
      <p:grpSp>
        <p:nvGrpSpPr>
          <p:cNvPr id="844" name="Google Shape;844;p28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845" name="Google Shape;845;p28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46" name="Google Shape;846;p28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47" name="Google Shape;847;p28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48" name="Google Shape;848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9" name="Google Shape;849;p28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50" name="Google Shape;850;p28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51" name="Google Shape;851;p28"/>
          <p:cNvSpPr txBox="1"/>
          <p:nvPr/>
        </p:nvSpPr>
        <p:spPr>
          <a:xfrm>
            <a:off x="1690600" y="995938"/>
            <a:ext cx="38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판매글 제목을 보여줍니다</a:t>
            </a:r>
            <a:endParaRPr b="1" sz="1200"/>
          </a:p>
        </p:txBody>
      </p:sp>
      <p:sp>
        <p:nvSpPr>
          <p:cNvPr id="852" name="Google Shape;852;p28"/>
          <p:cNvSpPr txBox="1"/>
          <p:nvPr/>
        </p:nvSpPr>
        <p:spPr>
          <a:xfrm>
            <a:off x="177350" y="19037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체리쥬글레</a:t>
            </a:r>
            <a:endParaRPr sz="1200"/>
          </a:p>
        </p:txBody>
      </p:sp>
      <p:sp>
        <p:nvSpPr>
          <p:cNvPr id="853" name="Google Shape;853;p28"/>
          <p:cNvSpPr/>
          <p:nvPr/>
        </p:nvSpPr>
        <p:spPr>
          <a:xfrm>
            <a:off x="7958950" y="19544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54" name="Google Shape;854;p28"/>
          <p:cNvSpPr txBox="1"/>
          <p:nvPr/>
        </p:nvSpPr>
        <p:spPr>
          <a:xfrm>
            <a:off x="7769050" y="155502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 승인</a:t>
            </a:r>
            <a:endParaRPr b="1" sz="1200"/>
          </a:p>
        </p:txBody>
      </p:sp>
      <p:cxnSp>
        <p:nvCxnSpPr>
          <p:cNvPr id="855" name="Google Shape;855;p28"/>
          <p:cNvCxnSpPr/>
          <p:nvPr/>
        </p:nvCxnSpPr>
        <p:spPr>
          <a:xfrm>
            <a:off x="1345350" y="1555025"/>
            <a:ext cx="0" cy="307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8"/>
          <p:cNvCxnSpPr/>
          <p:nvPr/>
        </p:nvCxnSpPr>
        <p:spPr>
          <a:xfrm>
            <a:off x="7371325" y="1555025"/>
            <a:ext cx="0" cy="307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28"/>
          <p:cNvSpPr txBox="1"/>
          <p:nvPr/>
        </p:nvSpPr>
        <p:spPr>
          <a:xfrm>
            <a:off x="3470488" y="1555050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신청가격</a:t>
            </a:r>
            <a:endParaRPr b="1" sz="1200"/>
          </a:p>
        </p:txBody>
      </p:sp>
      <p:sp>
        <p:nvSpPr>
          <p:cNvPr id="858" name="Google Shape;858;p28"/>
          <p:cNvSpPr txBox="1"/>
          <p:nvPr/>
        </p:nvSpPr>
        <p:spPr>
          <a:xfrm>
            <a:off x="1497600" y="19037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10,000 원</a:t>
            </a:r>
            <a:endParaRPr sz="1200"/>
          </a:p>
        </p:txBody>
      </p:sp>
      <p:sp>
        <p:nvSpPr>
          <p:cNvPr id="859" name="Google Shape;859;p28"/>
          <p:cNvSpPr txBox="1"/>
          <p:nvPr/>
        </p:nvSpPr>
        <p:spPr>
          <a:xfrm>
            <a:off x="175075" y="23114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잠만보</a:t>
            </a:r>
            <a:endParaRPr sz="1200"/>
          </a:p>
        </p:txBody>
      </p:sp>
      <p:sp>
        <p:nvSpPr>
          <p:cNvPr id="860" name="Google Shape;860;p28"/>
          <p:cNvSpPr/>
          <p:nvPr/>
        </p:nvSpPr>
        <p:spPr>
          <a:xfrm>
            <a:off x="7956675" y="23621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61" name="Google Shape;861;p28"/>
          <p:cNvSpPr txBox="1"/>
          <p:nvPr/>
        </p:nvSpPr>
        <p:spPr>
          <a:xfrm>
            <a:off x="1495325" y="23114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10,100 원</a:t>
            </a:r>
            <a:endParaRPr sz="1200"/>
          </a:p>
        </p:txBody>
      </p:sp>
      <p:sp>
        <p:nvSpPr>
          <p:cNvPr id="862" name="Google Shape;862;p28"/>
          <p:cNvSpPr txBox="1"/>
          <p:nvPr/>
        </p:nvSpPr>
        <p:spPr>
          <a:xfrm>
            <a:off x="-3450" y="2719150"/>
            <a:ext cx="13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ㅈr기전에이닦아</a:t>
            </a:r>
            <a:endParaRPr sz="1200"/>
          </a:p>
        </p:txBody>
      </p:sp>
      <p:sp>
        <p:nvSpPr>
          <p:cNvPr id="863" name="Google Shape;863;p28"/>
          <p:cNvSpPr/>
          <p:nvPr/>
        </p:nvSpPr>
        <p:spPr>
          <a:xfrm>
            <a:off x="7956675" y="27698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64" name="Google Shape;864;p28"/>
          <p:cNvSpPr txBox="1"/>
          <p:nvPr/>
        </p:nvSpPr>
        <p:spPr>
          <a:xfrm>
            <a:off x="1495325" y="27191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9</a:t>
            </a:r>
            <a:r>
              <a:rPr lang="ko" sz="1200"/>
              <a:t>,900 원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9" name="Google Shape;869;p29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29"/>
          <p:cNvSpPr txBox="1"/>
          <p:nvPr/>
        </p:nvSpPr>
        <p:spPr>
          <a:xfrm>
            <a:off x="226600" y="974013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나눔신청</a:t>
            </a:r>
            <a:endParaRPr b="1" sz="1200"/>
          </a:p>
        </p:txBody>
      </p:sp>
      <p:cxnSp>
        <p:nvCxnSpPr>
          <p:cNvPr id="871" name="Google Shape;871;p29"/>
          <p:cNvCxnSpPr/>
          <p:nvPr/>
        </p:nvCxnSpPr>
        <p:spPr>
          <a:xfrm>
            <a:off x="276875" y="1403500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29"/>
          <p:cNvSpPr txBox="1"/>
          <p:nvPr/>
        </p:nvSpPr>
        <p:spPr>
          <a:xfrm>
            <a:off x="1690600" y="995938"/>
            <a:ext cx="38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판매글 제목을 보여줍니다.</a:t>
            </a:r>
            <a:endParaRPr b="1" sz="1200"/>
          </a:p>
        </p:txBody>
      </p:sp>
      <p:grpSp>
        <p:nvGrpSpPr>
          <p:cNvPr id="873" name="Google Shape;873;p29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874" name="Google Shape;874;p29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875" name="Google Shape;875;p29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876" name="Google Shape;876;p29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877" name="Google Shape;877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8" name="Google Shape;878;p29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879" name="Google Shape;879;p29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80" name="Google Shape;880;p29"/>
          <p:cNvSpPr txBox="1"/>
          <p:nvPr/>
        </p:nvSpPr>
        <p:spPr>
          <a:xfrm>
            <a:off x="228350" y="155502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신청자</a:t>
            </a:r>
            <a:endParaRPr b="1" sz="1200"/>
          </a:p>
        </p:txBody>
      </p:sp>
      <p:sp>
        <p:nvSpPr>
          <p:cNvPr id="881" name="Google Shape;881;p29"/>
          <p:cNvSpPr txBox="1"/>
          <p:nvPr/>
        </p:nvSpPr>
        <p:spPr>
          <a:xfrm>
            <a:off x="177350" y="19037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체리쥬글레</a:t>
            </a:r>
            <a:endParaRPr sz="1200"/>
          </a:p>
        </p:txBody>
      </p:sp>
      <p:sp>
        <p:nvSpPr>
          <p:cNvPr id="882" name="Google Shape;882;p29"/>
          <p:cNvSpPr/>
          <p:nvPr/>
        </p:nvSpPr>
        <p:spPr>
          <a:xfrm>
            <a:off x="7958950" y="19544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83" name="Google Shape;883;p29"/>
          <p:cNvSpPr txBox="1"/>
          <p:nvPr/>
        </p:nvSpPr>
        <p:spPr>
          <a:xfrm>
            <a:off x="7769050" y="1555025"/>
            <a:ext cx="8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 승인</a:t>
            </a:r>
            <a:endParaRPr b="1" sz="1200"/>
          </a:p>
        </p:txBody>
      </p:sp>
      <p:cxnSp>
        <p:nvCxnSpPr>
          <p:cNvPr id="884" name="Google Shape;884;p29"/>
          <p:cNvCxnSpPr/>
          <p:nvPr/>
        </p:nvCxnSpPr>
        <p:spPr>
          <a:xfrm>
            <a:off x="1345350" y="1555025"/>
            <a:ext cx="0" cy="307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9"/>
          <p:cNvCxnSpPr/>
          <p:nvPr/>
        </p:nvCxnSpPr>
        <p:spPr>
          <a:xfrm>
            <a:off x="7371325" y="1555025"/>
            <a:ext cx="0" cy="3075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29"/>
          <p:cNvSpPr txBox="1"/>
          <p:nvPr/>
        </p:nvSpPr>
        <p:spPr>
          <a:xfrm>
            <a:off x="1497600" y="1903750"/>
            <a:ext cx="5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나눔 받고 싶습니다!!! 제발 저 주세요.</a:t>
            </a:r>
            <a:endParaRPr sz="1200"/>
          </a:p>
        </p:txBody>
      </p:sp>
      <p:sp>
        <p:nvSpPr>
          <p:cNvPr id="887" name="Google Shape;887;p29"/>
          <p:cNvSpPr txBox="1"/>
          <p:nvPr/>
        </p:nvSpPr>
        <p:spPr>
          <a:xfrm>
            <a:off x="3470488" y="1555050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신청사유</a:t>
            </a:r>
            <a:endParaRPr b="1" sz="1200"/>
          </a:p>
        </p:txBody>
      </p:sp>
      <p:sp>
        <p:nvSpPr>
          <p:cNvPr id="888" name="Google Shape;888;p29"/>
          <p:cNvSpPr txBox="1"/>
          <p:nvPr/>
        </p:nvSpPr>
        <p:spPr>
          <a:xfrm>
            <a:off x="175075" y="2311438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잠만보</a:t>
            </a:r>
            <a:endParaRPr sz="1200"/>
          </a:p>
        </p:txBody>
      </p:sp>
      <p:sp>
        <p:nvSpPr>
          <p:cNvPr id="889" name="Google Shape;889;p29"/>
          <p:cNvSpPr/>
          <p:nvPr/>
        </p:nvSpPr>
        <p:spPr>
          <a:xfrm>
            <a:off x="7956675" y="23621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90" name="Google Shape;890;p29"/>
          <p:cNvSpPr txBox="1"/>
          <p:nvPr/>
        </p:nvSpPr>
        <p:spPr>
          <a:xfrm>
            <a:off x="-3450" y="3088750"/>
            <a:ext cx="13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ㅈr기전에이닦아</a:t>
            </a:r>
            <a:endParaRPr sz="1200"/>
          </a:p>
        </p:txBody>
      </p:sp>
      <p:sp>
        <p:nvSpPr>
          <p:cNvPr id="891" name="Google Shape;891;p29"/>
          <p:cNvSpPr/>
          <p:nvPr/>
        </p:nvSpPr>
        <p:spPr>
          <a:xfrm>
            <a:off x="7956675" y="313945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승인</a:t>
            </a:r>
            <a:endParaRPr sz="1200"/>
          </a:p>
        </p:txBody>
      </p:sp>
      <p:sp>
        <p:nvSpPr>
          <p:cNvPr id="892" name="Google Shape;892;p29"/>
          <p:cNvSpPr txBox="1"/>
          <p:nvPr/>
        </p:nvSpPr>
        <p:spPr>
          <a:xfrm>
            <a:off x="1497600" y="2311450"/>
            <a:ext cx="57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저요저요.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제가 꼭 받았으면 좋겠습니다.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학생이라 용돈받아 쓰고있어요.</a:t>
            </a:r>
            <a:endParaRPr sz="1200"/>
          </a:p>
        </p:txBody>
      </p:sp>
      <p:sp>
        <p:nvSpPr>
          <p:cNvPr id="893" name="Google Shape;893;p29"/>
          <p:cNvSpPr txBox="1"/>
          <p:nvPr/>
        </p:nvSpPr>
        <p:spPr>
          <a:xfrm>
            <a:off x="1497600" y="3088750"/>
            <a:ext cx="5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나눔 신청합니다.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가격제시인지 나눔신청인지 여부를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제목을 함께 보여줌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신청한 사람, 신정내용을 보여줌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가격제시 : 신청자, 신청가격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나눔신청 : 신청자, 신청사유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승인을 누르는 경우 신청자와의 채팅창으로 이동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900" name="Google Shape;900;p30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0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2" name="Google Shape;902;p30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903" name="Google Shape;903;p30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904" name="Google Shape;904;p30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05" name="Google Shape;905;p30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906" name="Google Shape;906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7" name="Google Shape;907;p30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908" name="Google Shape;908;p30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09" name="Google Shape;909;p30"/>
          <p:cNvSpPr txBox="1"/>
          <p:nvPr/>
        </p:nvSpPr>
        <p:spPr>
          <a:xfrm>
            <a:off x="168969" y="1204875"/>
            <a:ext cx="93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가격제시</a:t>
            </a:r>
            <a:endParaRPr b="1" sz="700"/>
          </a:p>
        </p:txBody>
      </p:sp>
      <p:cxnSp>
        <p:nvCxnSpPr>
          <p:cNvPr id="910" name="Google Shape;910;p30"/>
          <p:cNvCxnSpPr/>
          <p:nvPr/>
        </p:nvCxnSpPr>
        <p:spPr>
          <a:xfrm>
            <a:off x="206649" y="1526767"/>
            <a:ext cx="6500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0"/>
          <p:cNvSpPr txBox="1"/>
          <p:nvPr/>
        </p:nvSpPr>
        <p:spPr>
          <a:xfrm>
            <a:off x="170280" y="1640331"/>
            <a:ext cx="66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신청자</a:t>
            </a:r>
            <a:endParaRPr b="1" sz="700"/>
          </a:p>
        </p:txBody>
      </p:sp>
      <p:sp>
        <p:nvSpPr>
          <p:cNvPr id="912" name="Google Shape;912;p30"/>
          <p:cNvSpPr txBox="1"/>
          <p:nvPr/>
        </p:nvSpPr>
        <p:spPr>
          <a:xfrm>
            <a:off x="1266213" y="1221307"/>
            <a:ext cx="285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판매글 제목을 보여줍니다</a:t>
            </a:r>
            <a:endParaRPr b="1" sz="700"/>
          </a:p>
        </p:txBody>
      </p:sp>
      <p:sp>
        <p:nvSpPr>
          <p:cNvPr id="913" name="Google Shape;913;p30"/>
          <p:cNvSpPr txBox="1"/>
          <p:nvPr/>
        </p:nvSpPr>
        <p:spPr>
          <a:xfrm>
            <a:off x="132057" y="1901684"/>
            <a:ext cx="7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체리쥬글레</a:t>
            </a:r>
            <a:endParaRPr sz="700"/>
          </a:p>
        </p:txBody>
      </p:sp>
      <p:sp>
        <p:nvSpPr>
          <p:cNvPr id="914" name="Google Shape;914;p30"/>
          <p:cNvSpPr/>
          <p:nvPr/>
        </p:nvSpPr>
        <p:spPr>
          <a:xfrm>
            <a:off x="5964241" y="1939692"/>
            <a:ext cx="382200" cy="2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승인</a:t>
            </a:r>
            <a:endParaRPr sz="700"/>
          </a:p>
        </p:txBody>
      </p:sp>
      <p:sp>
        <p:nvSpPr>
          <p:cNvPr id="915" name="Google Shape;915;p30"/>
          <p:cNvSpPr txBox="1"/>
          <p:nvPr/>
        </p:nvSpPr>
        <p:spPr>
          <a:xfrm>
            <a:off x="5821914" y="1640331"/>
            <a:ext cx="666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신청 승인</a:t>
            </a:r>
            <a:endParaRPr b="1" sz="700"/>
          </a:p>
        </p:txBody>
      </p:sp>
      <p:cxnSp>
        <p:nvCxnSpPr>
          <p:cNvPr id="916" name="Google Shape;916;p30"/>
          <p:cNvCxnSpPr/>
          <p:nvPr/>
        </p:nvCxnSpPr>
        <p:spPr>
          <a:xfrm>
            <a:off x="1007454" y="1640331"/>
            <a:ext cx="0" cy="2305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0"/>
          <p:cNvCxnSpPr/>
          <p:nvPr/>
        </p:nvCxnSpPr>
        <p:spPr>
          <a:xfrm>
            <a:off x="5523826" y="1640331"/>
            <a:ext cx="0" cy="2305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8" name="Google Shape;918;p30"/>
          <p:cNvSpPr txBox="1"/>
          <p:nvPr/>
        </p:nvSpPr>
        <p:spPr>
          <a:xfrm>
            <a:off x="2600210" y="1640350"/>
            <a:ext cx="1330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신청가격</a:t>
            </a:r>
            <a:endParaRPr b="1" sz="700"/>
          </a:p>
        </p:txBody>
      </p:sp>
      <p:sp>
        <p:nvSpPr>
          <p:cNvPr id="919" name="Google Shape;919;p30"/>
          <p:cNvSpPr txBox="1"/>
          <p:nvPr/>
        </p:nvSpPr>
        <p:spPr>
          <a:xfrm>
            <a:off x="1121563" y="1901684"/>
            <a:ext cx="7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10,000 원</a:t>
            </a:r>
            <a:endParaRPr sz="700"/>
          </a:p>
        </p:txBody>
      </p:sp>
      <p:sp>
        <p:nvSpPr>
          <p:cNvPr id="920" name="Google Shape;920;p30"/>
          <p:cNvSpPr txBox="1"/>
          <p:nvPr/>
        </p:nvSpPr>
        <p:spPr>
          <a:xfrm>
            <a:off x="130352" y="2207246"/>
            <a:ext cx="7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잠만보</a:t>
            </a:r>
            <a:endParaRPr sz="700"/>
          </a:p>
        </p:txBody>
      </p:sp>
      <p:sp>
        <p:nvSpPr>
          <p:cNvPr id="921" name="Google Shape;921;p30"/>
          <p:cNvSpPr/>
          <p:nvPr/>
        </p:nvSpPr>
        <p:spPr>
          <a:xfrm>
            <a:off x="5962536" y="2245254"/>
            <a:ext cx="382200" cy="2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승인</a:t>
            </a:r>
            <a:endParaRPr sz="700"/>
          </a:p>
        </p:txBody>
      </p:sp>
      <p:sp>
        <p:nvSpPr>
          <p:cNvPr id="922" name="Google Shape;922;p30"/>
          <p:cNvSpPr txBox="1"/>
          <p:nvPr/>
        </p:nvSpPr>
        <p:spPr>
          <a:xfrm>
            <a:off x="1119858" y="2207246"/>
            <a:ext cx="7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10,100 원</a:t>
            </a:r>
            <a:endParaRPr sz="700"/>
          </a:p>
        </p:txBody>
      </p:sp>
      <p:sp>
        <p:nvSpPr>
          <p:cNvPr id="923" name="Google Shape;923;p30"/>
          <p:cNvSpPr txBox="1"/>
          <p:nvPr/>
        </p:nvSpPr>
        <p:spPr>
          <a:xfrm>
            <a:off x="-3450" y="2512818"/>
            <a:ext cx="1010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ㅈr기전에이닦아</a:t>
            </a:r>
            <a:endParaRPr sz="700"/>
          </a:p>
        </p:txBody>
      </p:sp>
      <p:sp>
        <p:nvSpPr>
          <p:cNvPr id="924" name="Google Shape;924;p30"/>
          <p:cNvSpPr/>
          <p:nvPr/>
        </p:nvSpPr>
        <p:spPr>
          <a:xfrm>
            <a:off x="5962536" y="2550816"/>
            <a:ext cx="382200" cy="20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승인</a:t>
            </a:r>
            <a:endParaRPr sz="700"/>
          </a:p>
        </p:txBody>
      </p:sp>
      <p:sp>
        <p:nvSpPr>
          <p:cNvPr id="925" name="Google Shape;925;p30"/>
          <p:cNvSpPr txBox="1"/>
          <p:nvPr/>
        </p:nvSpPr>
        <p:spPr>
          <a:xfrm>
            <a:off x="1119858" y="2512808"/>
            <a:ext cx="7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9,900 원</a:t>
            </a:r>
            <a:endParaRPr sz="700"/>
          </a:p>
        </p:txBody>
      </p:sp>
      <p:sp>
        <p:nvSpPr>
          <p:cNvPr id="926" name="Google Shape;926;p30"/>
          <p:cNvSpPr/>
          <p:nvPr/>
        </p:nvSpPr>
        <p:spPr>
          <a:xfrm>
            <a:off x="58463" y="1124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7" name="Google Shape;927;p30"/>
          <p:cNvSpPr/>
          <p:nvPr/>
        </p:nvSpPr>
        <p:spPr>
          <a:xfrm>
            <a:off x="58463" y="15688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928" name="Google Shape;928;p30"/>
          <p:cNvSpPr/>
          <p:nvPr/>
        </p:nvSpPr>
        <p:spPr>
          <a:xfrm>
            <a:off x="5727838" y="175535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판매글 작성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4"/>
          <p:cNvGrpSpPr/>
          <p:nvPr/>
        </p:nvGrpSpPr>
        <p:grpSpPr>
          <a:xfrm>
            <a:off x="1553527" y="3054778"/>
            <a:ext cx="1099477" cy="1708563"/>
            <a:chOff x="582750" y="1154125"/>
            <a:chExt cx="1288500" cy="2002300"/>
          </a:xfrm>
        </p:grpSpPr>
        <p:sp>
          <p:nvSpPr>
            <p:cNvPr id="139" name="Google Shape;139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42" name="Google Shape;14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4"/>
          <p:cNvGrpSpPr/>
          <p:nvPr/>
        </p:nvGrpSpPr>
        <p:grpSpPr>
          <a:xfrm>
            <a:off x="2784577" y="3054778"/>
            <a:ext cx="1099477" cy="1708563"/>
            <a:chOff x="582750" y="1154125"/>
            <a:chExt cx="1288500" cy="2002300"/>
          </a:xfrm>
        </p:grpSpPr>
        <p:sp>
          <p:nvSpPr>
            <p:cNvPr id="145" name="Google Shape;145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48" name="Google Shape;148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0" name="Google Shape;150;p14"/>
          <p:cNvGrpSpPr/>
          <p:nvPr/>
        </p:nvGrpSpPr>
        <p:grpSpPr>
          <a:xfrm>
            <a:off x="4015627" y="3054778"/>
            <a:ext cx="1099477" cy="1708563"/>
            <a:chOff x="582750" y="1154125"/>
            <a:chExt cx="1288500" cy="2002300"/>
          </a:xfrm>
        </p:grpSpPr>
        <p:sp>
          <p:nvSpPr>
            <p:cNvPr id="151" name="Google Shape;151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54" name="Google Shape;154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4"/>
          <p:cNvGrpSpPr/>
          <p:nvPr/>
        </p:nvGrpSpPr>
        <p:grpSpPr>
          <a:xfrm>
            <a:off x="5246677" y="3054778"/>
            <a:ext cx="1099477" cy="1708563"/>
            <a:chOff x="582750" y="1154125"/>
            <a:chExt cx="1288500" cy="2002300"/>
          </a:xfrm>
        </p:grpSpPr>
        <p:sp>
          <p:nvSpPr>
            <p:cNvPr id="157" name="Google Shape;157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60" name="Google Shape;160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14"/>
          <p:cNvGrpSpPr/>
          <p:nvPr/>
        </p:nvGrpSpPr>
        <p:grpSpPr>
          <a:xfrm>
            <a:off x="6477727" y="3054778"/>
            <a:ext cx="1099477" cy="1708563"/>
            <a:chOff x="582750" y="1154125"/>
            <a:chExt cx="1288500" cy="2002300"/>
          </a:xfrm>
        </p:grpSpPr>
        <p:sp>
          <p:nvSpPr>
            <p:cNvPr id="163" name="Google Shape;163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66" name="Google Shape;16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14"/>
          <p:cNvSpPr/>
          <p:nvPr/>
        </p:nvSpPr>
        <p:spPr>
          <a:xfrm>
            <a:off x="3313238" y="4875600"/>
            <a:ext cx="2513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&lt;&lt; &lt; 1  2  3  4  5  6  7  8  9  10 &gt; &gt;&gt;</a:t>
            </a:r>
            <a:endParaRPr sz="1100"/>
          </a:p>
        </p:txBody>
      </p:sp>
      <p:grpSp>
        <p:nvGrpSpPr>
          <p:cNvPr id="169" name="Google Shape;169;p14"/>
          <p:cNvGrpSpPr/>
          <p:nvPr/>
        </p:nvGrpSpPr>
        <p:grpSpPr>
          <a:xfrm>
            <a:off x="4017827" y="1294403"/>
            <a:ext cx="1099477" cy="1708563"/>
            <a:chOff x="582750" y="1154125"/>
            <a:chExt cx="1288500" cy="2002300"/>
          </a:xfrm>
        </p:grpSpPr>
        <p:sp>
          <p:nvSpPr>
            <p:cNvPr id="170" name="Google Shape;170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73" name="Google Shape;173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4"/>
          <p:cNvGrpSpPr/>
          <p:nvPr/>
        </p:nvGrpSpPr>
        <p:grpSpPr>
          <a:xfrm>
            <a:off x="5251090" y="1294403"/>
            <a:ext cx="1099477" cy="1708563"/>
            <a:chOff x="582750" y="1154125"/>
            <a:chExt cx="1288500" cy="2002300"/>
          </a:xfrm>
        </p:grpSpPr>
        <p:sp>
          <p:nvSpPr>
            <p:cNvPr id="176" name="Google Shape;176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79" name="Google Shape;179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" name="Google Shape;181;p14"/>
          <p:cNvGrpSpPr/>
          <p:nvPr/>
        </p:nvGrpSpPr>
        <p:grpSpPr>
          <a:xfrm>
            <a:off x="6482140" y="1294403"/>
            <a:ext cx="1099477" cy="1708563"/>
            <a:chOff x="582750" y="1154125"/>
            <a:chExt cx="1288500" cy="2002300"/>
          </a:xfrm>
        </p:grpSpPr>
        <p:sp>
          <p:nvSpPr>
            <p:cNvPr id="182" name="Google Shape;182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85" name="Google Shape;185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87" name="Google Shape;187;p14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4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9" name="Google Shape;189;p14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0" name="Google Shape;190;p14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1" name="Google Shape;191;p14"/>
          <p:cNvSpPr/>
          <p:nvPr/>
        </p:nvSpPr>
        <p:spPr>
          <a:xfrm>
            <a:off x="9041025" y="367372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92" name="Google Shape;192;p14"/>
          <p:cNvGrpSpPr/>
          <p:nvPr/>
        </p:nvGrpSpPr>
        <p:grpSpPr>
          <a:xfrm>
            <a:off x="1557940" y="1294403"/>
            <a:ext cx="1099477" cy="1708563"/>
            <a:chOff x="582750" y="1154125"/>
            <a:chExt cx="1288500" cy="2002300"/>
          </a:xfrm>
        </p:grpSpPr>
        <p:sp>
          <p:nvSpPr>
            <p:cNvPr id="193" name="Google Shape;193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196" name="Google Shape;19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8" name="Google Shape;198;p14"/>
          <p:cNvGrpSpPr/>
          <p:nvPr/>
        </p:nvGrpSpPr>
        <p:grpSpPr>
          <a:xfrm>
            <a:off x="2788990" y="1294403"/>
            <a:ext cx="1099477" cy="1708563"/>
            <a:chOff x="582750" y="1154125"/>
            <a:chExt cx="1288500" cy="2002300"/>
          </a:xfrm>
        </p:grpSpPr>
        <p:sp>
          <p:nvSpPr>
            <p:cNvPr id="199" name="Google Shape;199;p14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제목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가격        시간/기간</a:t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2" name="Google Shape;20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4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4"/>
          <p:cNvGrpSpPr/>
          <p:nvPr/>
        </p:nvGrpSpPr>
        <p:grpSpPr>
          <a:xfrm>
            <a:off x="6477727" y="972360"/>
            <a:ext cx="1099477" cy="252918"/>
            <a:chOff x="582750" y="2860025"/>
            <a:chExt cx="1288500" cy="296400"/>
          </a:xfrm>
        </p:grpSpPr>
        <p:sp>
          <p:nvSpPr>
            <p:cNvPr id="205" name="Google Shape;205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6" name="Google Shape;206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7" name="Google Shape;207;p14"/>
          <p:cNvGrpSpPr/>
          <p:nvPr/>
        </p:nvGrpSpPr>
        <p:grpSpPr>
          <a:xfrm>
            <a:off x="5251102" y="972373"/>
            <a:ext cx="1099477" cy="252918"/>
            <a:chOff x="582750" y="2860025"/>
            <a:chExt cx="1288500" cy="296400"/>
          </a:xfrm>
        </p:grpSpPr>
        <p:sp>
          <p:nvSpPr>
            <p:cNvPr id="208" name="Google Shape;208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09" name="Google Shape;209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0" name="Google Shape;210;p14"/>
          <p:cNvGrpSpPr/>
          <p:nvPr/>
        </p:nvGrpSpPr>
        <p:grpSpPr>
          <a:xfrm>
            <a:off x="4024477" y="972360"/>
            <a:ext cx="1099477" cy="252918"/>
            <a:chOff x="582750" y="2860025"/>
            <a:chExt cx="1288500" cy="296400"/>
          </a:xfrm>
        </p:grpSpPr>
        <p:sp>
          <p:nvSpPr>
            <p:cNvPr id="211" name="Google Shape;211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2" name="Google Shape;212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14"/>
          <p:cNvGrpSpPr/>
          <p:nvPr/>
        </p:nvGrpSpPr>
        <p:grpSpPr>
          <a:xfrm>
            <a:off x="2797852" y="972373"/>
            <a:ext cx="1099477" cy="252918"/>
            <a:chOff x="582750" y="2860025"/>
            <a:chExt cx="1288500" cy="296400"/>
          </a:xfrm>
        </p:grpSpPr>
        <p:sp>
          <p:nvSpPr>
            <p:cNvPr id="214" name="Google Shape;214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5" name="Google Shape;215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6" name="Google Shape;216;p14"/>
          <p:cNvGrpSpPr/>
          <p:nvPr/>
        </p:nvGrpSpPr>
        <p:grpSpPr>
          <a:xfrm>
            <a:off x="1553527" y="972360"/>
            <a:ext cx="1099477" cy="252918"/>
            <a:chOff x="582750" y="2860025"/>
            <a:chExt cx="1288500" cy="296400"/>
          </a:xfrm>
        </p:grpSpPr>
        <p:sp>
          <p:nvSpPr>
            <p:cNvPr id="217" name="Google Shape;217;p14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거래 지역</a:t>
              </a:r>
              <a:endParaRPr sz="800"/>
            </a:p>
          </p:txBody>
        </p:sp>
        <p:cxnSp>
          <p:nvCxnSpPr>
            <p:cNvPr id="218" name="Google Shape;218;p14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9" name="Google Shape;219;p14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220" name="Google Shape;220;p14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221" name="Google Shape;221;p14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222" name="Google Shape;222;p14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223" name="Google Shape;223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p14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225" name="Google Shape;225;p14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2"/>
          <p:cNvSpPr txBox="1"/>
          <p:nvPr/>
        </p:nvSpPr>
        <p:spPr>
          <a:xfrm>
            <a:off x="226600" y="14092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상품이미지(0/10)</a:t>
            </a:r>
            <a:endParaRPr b="1" sz="1200"/>
          </a:p>
        </p:txBody>
      </p:sp>
      <p:cxnSp>
        <p:nvCxnSpPr>
          <p:cNvPr id="939" name="Google Shape;939;p32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" name="Google Shape;940;p32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1" name="Google Shape;941;p32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2" name="Google Shape;942;p32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3" name="Google Shape;943;p32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44" name="Google Shape;944;p32"/>
          <p:cNvSpPr txBox="1"/>
          <p:nvPr/>
        </p:nvSpPr>
        <p:spPr>
          <a:xfrm>
            <a:off x="226600" y="919600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 정보</a:t>
            </a:r>
            <a:endParaRPr b="1" sz="1200"/>
          </a:p>
        </p:txBody>
      </p:sp>
      <p:cxnSp>
        <p:nvCxnSpPr>
          <p:cNvPr id="945" name="Google Shape;945;p32"/>
          <p:cNvCxnSpPr/>
          <p:nvPr/>
        </p:nvCxnSpPr>
        <p:spPr>
          <a:xfrm>
            <a:off x="276875" y="1349088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32"/>
          <p:cNvSpPr/>
          <p:nvPr/>
        </p:nvSpPr>
        <p:spPr>
          <a:xfrm>
            <a:off x="3449399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947" name="Google Shape;947;p32"/>
          <p:cNvSpPr/>
          <p:nvPr/>
        </p:nvSpPr>
        <p:spPr>
          <a:xfrm>
            <a:off x="5207924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948" name="Google Shape;948;p32"/>
          <p:cNvSpPr txBox="1"/>
          <p:nvPr/>
        </p:nvSpPr>
        <p:spPr>
          <a:xfrm>
            <a:off x="226600" y="395133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</a:t>
            </a:r>
            <a:endParaRPr b="1" sz="1200"/>
          </a:p>
        </p:txBody>
      </p:sp>
      <p:sp>
        <p:nvSpPr>
          <p:cNvPr id="949" name="Google Shape;949;p32"/>
          <p:cNvSpPr/>
          <p:nvPr/>
        </p:nvSpPr>
        <p:spPr>
          <a:xfrm>
            <a:off x="1690600" y="400205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판매/나눔글 제목을</a:t>
            </a:r>
            <a:r>
              <a:rPr lang="ko" sz="1200"/>
              <a:t> 입력해 주세요.</a:t>
            </a:r>
            <a:endParaRPr sz="1200"/>
          </a:p>
        </p:txBody>
      </p:sp>
      <p:sp>
        <p:nvSpPr>
          <p:cNvPr id="950" name="Google Shape;950;p32"/>
          <p:cNvSpPr/>
          <p:nvPr/>
        </p:nvSpPr>
        <p:spPr>
          <a:xfrm>
            <a:off x="1690600" y="1475925"/>
            <a:ext cx="10245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이미지 삽입</a:t>
            </a:r>
            <a:endParaRPr sz="1200"/>
          </a:p>
        </p:txBody>
      </p:sp>
      <p:sp>
        <p:nvSpPr>
          <p:cNvPr id="951" name="Google Shape;951;p32"/>
          <p:cNvSpPr/>
          <p:nvPr/>
        </p:nvSpPr>
        <p:spPr>
          <a:xfrm>
            <a:off x="1690874" y="1838791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952" name="Google Shape;952;p32"/>
          <p:cNvSpPr/>
          <p:nvPr/>
        </p:nvSpPr>
        <p:spPr>
          <a:xfrm>
            <a:off x="16906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953" name="Google Shape;953;p32"/>
          <p:cNvSpPr/>
          <p:nvPr/>
        </p:nvSpPr>
        <p:spPr>
          <a:xfrm>
            <a:off x="34494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954" name="Google Shape;954;p32"/>
          <p:cNvSpPr/>
          <p:nvPr/>
        </p:nvSpPr>
        <p:spPr>
          <a:xfrm>
            <a:off x="5208200" y="3467700"/>
            <a:ext cx="510000" cy="2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삭제</a:t>
            </a:r>
            <a:endParaRPr sz="1200"/>
          </a:p>
        </p:txBody>
      </p:sp>
      <p:sp>
        <p:nvSpPr>
          <p:cNvPr id="955" name="Google Shape;955;p32"/>
          <p:cNvSpPr txBox="1"/>
          <p:nvPr/>
        </p:nvSpPr>
        <p:spPr>
          <a:xfrm>
            <a:off x="226600" y="45363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카테고리</a:t>
            </a:r>
            <a:endParaRPr b="1" sz="1200"/>
          </a:p>
        </p:txBody>
      </p:sp>
      <p:sp>
        <p:nvSpPr>
          <p:cNvPr id="956" name="Google Shape;956;p32"/>
          <p:cNvSpPr/>
          <p:nvPr/>
        </p:nvSpPr>
        <p:spPr>
          <a:xfrm>
            <a:off x="1690600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대분류</a:t>
            </a:r>
            <a:endParaRPr sz="1200"/>
          </a:p>
        </p:txBody>
      </p:sp>
      <p:sp>
        <p:nvSpPr>
          <p:cNvPr id="957" name="Google Shape;957;p32"/>
          <p:cNvSpPr/>
          <p:nvPr/>
        </p:nvSpPr>
        <p:spPr>
          <a:xfrm>
            <a:off x="3679725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중분류</a:t>
            </a:r>
            <a:endParaRPr sz="1200"/>
          </a:p>
        </p:txBody>
      </p:sp>
      <p:sp>
        <p:nvSpPr>
          <p:cNvPr id="958" name="Google Shape;958;p32"/>
          <p:cNvSpPr/>
          <p:nvPr/>
        </p:nvSpPr>
        <p:spPr>
          <a:xfrm>
            <a:off x="5668850" y="458710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전체 소분류</a:t>
            </a:r>
            <a:endParaRPr sz="1200"/>
          </a:p>
        </p:txBody>
      </p:sp>
      <p:sp>
        <p:nvSpPr>
          <p:cNvPr id="959" name="Google Shape;959;p32"/>
          <p:cNvSpPr/>
          <p:nvPr/>
        </p:nvSpPr>
        <p:spPr>
          <a:xfrm>
            <a:off x="3132100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960" name="Google Shape;960;p32"/>
          <p:cNvSpPr/>
          <p:nvPr/>
        </p:nvSpPr>
        <p:spPr>
          <a:xfrm>
            <a:off x="5121225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961" name="Google Shape;961;p32"/>
          <p:cNvSpPr/>
          <p:nvPr/>
        </p:nvSpPr>
        <p:spPr>
          <a:xfrm>
            <a:off x="7110350" y="458710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grpSp>
        <p:nvGrpSpPr>
          <p:cNvPr id="962" name="Google Shape;962;p32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963" name="Google Shape;963;p32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964" name="Google Shape;964;p32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65" name="Google Shape;965;p32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966" name="Google Shape;966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7" name="Google Shape;967;p32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968" name="Google Shape;968;p32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33"/>
          <p:cNvGrpSpPr/>
          <p:nvPr/>
        </p:nvGrpSpPr>
        <p:grpSpPr>
          <a:xfrm>
            <a:off x="-4200" y="265950"/>
            <a:ext cx="6468351" cy="715753"/>
            <a:chOff x="77125" y="67175"/>
            <a:chExt cx="6468351" cy="715753"/>
          </a:xfrm>
        </p:grpSpPr>
        <p:grpSp>
          <p:nvGrpSpPr>
            <p:cNvPr id="974" name="Google Shape;974;p33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975" name="Google Shape;975;p33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76" name="Google Shape;976;p33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977" name="Google Shape;977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8" name="Google Shape;978;p33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979" name="Google Shape;979;p33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80" name="Google Shape;980;p33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판매하기 버튼을 누르면 게시글 작성 폼으로 이동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로그인이 되어있지 않은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로그인 폼으로 이동</a:t>
            </a:r>
            <a:endParaRPr sz="8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로그인 하면 게시글 작성화면으로 바로 이동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판매할 이미지를 삽입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이미지를 삽입하면 첫 번째 이미지가 대표 이미지로 설정됨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등록한 상품 이미지를 삭제할 수 있는 버튼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판매/나눔글의 제목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981" name="Google Shape;981;p33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982" name="Google Shape;982;p33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983" name="Google Shape;983;p33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985" name="Google Shape;985;p33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987" name="Google Shape;987;p33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8" name="Google Shape;988;p33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33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33"/>
          <p:cNvSpPr txBox="1"/>
          <p:nvPr/>
        </p:nvSpPr>
        <p:spPr>
          <a:xfrm>
            <a:off x="80800" y="1428970"/>
            <a:ext cx="1317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상품이미지(0/10)</a:t>
            </a:r>
            <a:endParaRPr b="1" sz="700"/>
          </a:p>
        </p:txBody>
      </p:sp>
      <p:sp>
        <p:nvSpPr>
          <p:cNvPr id="991" name="Google Shape;991;p33"/>
          <p:cNvSpPr txBox="1"/>
          <p:nvPr/>
        </p:nvSpPr>
        <p:spPr>
          <a:xfrm>
            <a:off x="80800" y="1065600"/>
            <a:ext cx="92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상품 정보</a:t>
            </a:r>
            <a:endParaRPr b="1" sz="700"/>
          </a:p>
        </p:txBody>
      </p:sp>
      <p:cxnSp>
        <p:nvCxnSpPr>
          <p:cNvPr id="992" name="Google Shape;992;p33"/>
          <p:cNvCxnSpPr/>
          <p:nvPr/>
        </p:nvCxnSpPr>
        <p:spPr>
          <a:xfrm>
            <a:off x="118106" y="1384299"/>
            <a:ext cx="64356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33"/>
          <p:cNvSpPr/>
          <p:nvPr/>
        </p:nvSpPr>
        <p:spPr>
          <a:xfrm>
            <a:off x="2472256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3777158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995" name="Google Shape;995;p33"/>
          <p:cNvSpPr txBox="1"/>
          <p:nvPr/>
        </p:nvSpPr>
        <p:spPr>
          <a:xfrm>
            <a:off x="80800" y="3315288"/>
            <a:ext cx="131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제목</a:t>
            </a:r>
            <a:endParaRPr b="1" sz="600"/>
          </a:p>
        </p:txBody>
      </p:sp>
      <p:sp>
        <p:nvSpPr>
          <p:cNvPr id="996" name="Google Shape;996;p33"/>
          <p:cNvSpPr/>
          <p:nvPr/>
        </p:nvSpPr>
        <p:spPr>
          <a:xfrm>
            <a:off x="1167151" y="3352918"/>
            <a:ext cx="49767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판매/나눔글 제목을 입력해주세요.</a:t>
            </a:r>
            <a:endParaRPr sz="600"/>
          </a:p>
        </p:txBody>
      </p:sp>
      <p:sp>
        <p:nvSpPr>
          <p:cNvPr id="997" name="Google Shape;997;p33"/>
          <p:cNvSpPr/>
          <p:nvPr/>
        </p:nvSpPr>
        <p:spPr>
          <a:xfrm>
            <a:off x="1167151" y="1478419"/>
            <a:ext cx="7602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이미지 삽입</a:t>
            </a:r>
            <a:endParaRPr sz="700"/>
          </a:p>
        </p:txBody>
      </p:sp>
      <p:sp>
        <p:nvSpPr>
          <p:cNvPr id="998" name="Google Shape;998;p33"/>
          <p:cNvSpPr/>
          <p:nvPr/>
        </p:nvSpPr>
        <p:spPr>
          <a:xfrm>
            <a:off x="1167355" y="1747681"/>
            <a:ext cx="1192200" cy="116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이미지</a:t>
            </a:r>
            <a:endParaRPr/>
          </a:p>
        </p:txBody>
      </p:sp>
      <p:sp>
        <p:nvSpPr>
          <p:cNvPr id="999" name="Google Shape;999;p33"/>
          <p:cNvSpPr/>
          <p:nvPr/>
        </p:nvSpPr>
        <p:spPr>
          <a:xfrm>
            <a:off x="1167151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1000" name="Google Shape;1000;p33"/>
          <p:cNvSpPr/>
          <p:nvPr/>
        </p:nvSpPr>
        <p:spPr>
          <a:xfrm>
            <a:off x="2472257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1001" name="Google Shape;1001;p33"/>
          <p:cNvSpPr/>
          <p:nvPr/>
        </p:nvSpPr>
        <p:spPr>
          <a:xfrm>
            <a:off x="3777363" y="2956406"/>
            <a:ext cx="378300" cy="19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삭제</a:t>
            </a:r>
            <a:endParaRPr sz="700"/>
          </a:p>
        </p:txBody>
      </p:sp>
      <p:sp>
        <p:nvSpPr>
          <p:cNvPr id="1002" name="Google Shape;1002;p33"/>
          <p:cNvSpPr txBox="1"/>
          <p:nvPr/>
        </p:nvSpPr>
        <p:spPr>
          <a:xfrm>
            <a:off x="80800" y="3749421"/>
            <a:ext cx="131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카테고리</a:t>
            </a:r>
            <a:endParaRPr b="1" sz="600"/>
          </a:p>
        </p:txBody>
      </p:sp>
      <p:sp>
        <p:nvSpPr>
          <p:cNvPr id="1003" name="Google Shape;1003;p33"/>
          <p:cNvSpPr/>
          <p:nvPr/>
        </p:nvSpPr>
        <p:spPr>
          <a:xfrm>
            <a:off x="1167151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대분류</a:t>
            </a:r>
            <a:endParaRPr sz="600"/>
          </a:p>
        </p:txBody>
      </p:sp>
      <p:sp>
        <p:nvSpPr>
          <p:cNvPr id="1004" name="Google Shape;1004;p33"/>
          <p:cNvSpPr/>
          <p:nvPr/>
        </p:nvSpPr>
        <p:spPr>
          <a:xfrm>
            <a:off x="2643168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중분류</a:t>
            </a:r>
            <a:endParaRPr sz="600"/>
          </a:p>
        </p:txBody>
      </p:sp>
      <p:sp>
        <p:nvSpPr>
          <p:cNvPr id="1005" name="Google Shape;1005;p33"/>
          <p:cNvSpPr/>
          <p:nvPr/>
        </p:nvSpPr>
        <p:spPr>
          <a:xfrm>
            <a:off x="4119185" y="3787052"/>
            <a:ext cx="1317600" cy="19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전체 소분류</a:t>
            </a:r>
            <a:endParaRPr sz="600"/>
          </a:p>
        </p:txBody>
      </p:sp>
      <p:sp>
        <p:nvSpPr>
          <p:cNvPr id="1006" name="Google Shape;1006;p33"/>
          <p:cNvSpPr/>
          <p:nvPr/>
        </p:nvSpPr>
        <p:spPr>
          <a:xfrm>
            <a:off x="2236807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1007" name="Google Shape;1007;p33"/>
          <p:cNvSpPr/>
          <p:nvPr/>
        </p:nvSpPr>
        <p:spPr>
          <a:xfrm>
            <a:off x="3712824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1008" name="Google Shape;1008;p33"/>
          <p:cNvSpPr/>
          <p:nvPr/>
        </p:nvSpPr>
        <p:spPr>
          <a:xfrm>
            <a:off x="5188840" y="3787052"/>
            <a:ext cx="248100" cy="198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▼</a:t>
            </a:r>
            <a:endParaRPr sz="600"/>
          </a:p>
        </p:txBody>
      </p:sp>
      <p:sp>
        <p:nvSpPr>
          <p:cNvPr id="1009" name="Google Shape;1009;p33"/>
          <p:cNvSpPr/>
          <p:nvPr/>
        </p:nvSpPr>
        <p:spPr>
          <a:xfrm>
            <a:off x="1063713" y="12900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0" name="Google Shape;1010;p33"/>
          <p:cNvSpPr/>
          <p:nvPr/>
        </p:nvSpPr>
        <p:spPr>
          <a:xfrm>
            <a:off x="997213" y="27825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1" name="Google Shape;1011;p33"/>
          <p:cNvSpPr/>
          <p:nvPr/>
        </p:nvSpPr>
        <p:spPr>
          <a:xfrm>
            <a:off x="997213" y="31998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2" name="Google Shape;1012;p33"/>
          <p:cNvSpPr/>
          <p:nvPr/>
        </p:nvSpPr>
        <p:spPr>
          <a:xfrm>
            <a:off x="997213" y="36172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13" name="Google Shape;1013;p33"/>
          <p:cNvSpPr/>
          <p:nvPr/>
        </p:nvSpPr>
        <p:spPr>
          <a:xfrm>
            <a:off x="5281413" y="1972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8" name="Google Shape;1018;p34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9" name="Google Shape;1019;p34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0" name="Google Shape;1020;p34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1" name="Google Shape;1021;p34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2" name="Google Shape;1022;p34"/>
          <p:cNvSpPr/>
          <p:nvPr/>
        </p:nvSpPr>
        <p:spPr>
          <a:xfrm>
            <a:off x="9041025" y="2188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3" name="Google Shape;1023;p34"/>
          <p:cNvSpPr txBox="1"/>
          <p:nvPr/>
        </p:nvSpPr>
        <p:spPr>
          <a:xfrm>
            <a:off x="226600" y="33076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설명</a:t>
            </a:r>
            <a:endParaRPr b="1" sz="1200"/>
          </a:p>
        </p:txBody>
      </p:sp>
      <p:sp>
        <p:nvSpPr>
          <p:cNvPr id="1024" name="Google Shape;1024;p34"/>
          <p:cNvSpPr/>
          <p:nvPr/>
        </p:nvSpPr>
        <p:spPr>
          <a:xfrm>
            <a:off x="1690600" y="3358325"/>
            <a:ext cx="6706800" cy="133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설명</a:t>
            </a:r>
            <a:r>
              <a:rPr lang="ko" sz="1200"/>
              <a:t>을 입력해 주세요.</a:t>
            </a:r>
            <a:endParaRPr sz="1200"/>
          </a:p>
        </p:txBody>
      </p:sp>
      <p:sp>
        <p:nvSpPr>
          <p:cNvPr id="1025" name="Google Shape;1025;p34"/>
          <p:cNvSpPr txBox="1"/>
          <p:nvPr/>
        </p:nvSpPr>
        <p:spPr>
          <a:xfrm>
            <a:off x="226600" y="9590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상품상태</a:t>
            </a:r>
            <a:endParaRPr b="1" sz="1200"/>
          </a:p>
        </p:txBody>
      </p:sp>
      <p:sp>
        <p:nvSpPr>
          <p:cNvPr id="1026" name="Google Shape;1026;p34"/>
          <p:cNvSpPr/>
          <p:nvPr/>
        </p:nvSpPr>
        <p:spPr>
          <a:xfrm>
            <a:off x="1913650" y="10097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새 상품(미사용)</a:t>
            </a:r>
            <a:endParaRPr sz="1200"/>
          </a:p>
        </p:txBody>
      </p:sp>
      <p:sp>
        <p:nvSpPr>
          <p:cNvPr id="1027" name="Google Shape;1027;p34"/>
          <p:cNvSpPr txBox="1"/>
          <p:nvPr/>
        </p:nvSpPr>
        <p:spPr>
          <a:xfrm>
            <a:off x="226600" y="2413675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거래방법(</a:t>
            </a:r>
            <a:r>
              <a:rPr lang="ko" sz="1200"/>
              <a:t>2개 이하</a:t>
            </a:r>
            <a:r>
              <a:rPr lang="ko" sz="1200"/>
              <a:t>)</a:t>
            </a:r>
            <a:endParaRPr b="1" sz="1200"/>
          </a:p>
        </p:txBody>
      </p:sp>
      <p:sp>
        <p:nvSpPr>
          <p:cNvPr id="1028" name="Google Shape;1028;p34"/>
          <p:cNvSpPr/>
          <p:nvPr/>
        </p:nvSpPr>
        <p:spPr>
          <a:xfrm>
            <a:off x="1690600" y="2534750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9" name="Google Shape;1029;p34"/>
          <p:cNvSpPr/>
          <p:nvPr/>
        </p:nvSpPr>
        <p:spPr>
          <a:xfrm>
            <a:off x="1690591" y="10800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4"/>
          <p:cNvSpPr/>
          <p:nvPr/>
        </p:nvSpPr>
        <p:spPr>
          <a:xfrm>
            <a:off x="1913650" y="12776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없음</a:t>
            </a:r>
            <a:endParaRPr sz="1200"/>
          </a:p>
        </p:txBody>
      </p:sp>
      <p:sp>
        <p:nvSpPr>
          <p:cNvPr id="1031" name="Google Shape;1031;p34"/>
          <p:cNvSpPr/>
          <p:nvPr/>
        </p:nvSpPr>
        <p:spPr>
          <a:xfrm>
            <a:off x="1690591" y="13479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4"/>
          <p:cNvSpPr/>
          <p:nvPr/>
        </p:nvSpPr>
        <p:spPr>
          <a:xfrm>
            <a:off x="1913650" y="15455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적음</a:t>
            </a:r>
            <a:endParaRPr sz="1200"/>
          </a:p>
        </p:txBody>
      </p:sp>
      <p:sp>
        <p:nvSpPr>
          <p:cNvPr id="1033" name="Google Shape;1033;p34"/>
          <p:cNvSpPr/>
          <p:nvPr/>
        </p:nvSpPr>
        <p:spPr>
          <a:xfrm>
            <a:off x="1690591" y="16158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4"/>
          <p:cNvSpPr/>
          <p:nvPr/>
        </p:nvSpPr>
        <p:spPr>
          <a:xfrm>
            <a:off x="1913650" y="179687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사용감 많음</a:t>
            </a:r>
            <a:endParaRPr sz="1200"/>
          </a:p>
        </p:txBody>
      </p:sp>
      <p:sp>
        <p:nvSpPr>
          <p:cNvPr id="1035" name="Google Shape;1035;p34"/>
          <p:cNvSpPr/>
          <p:nvPr/>
        </p:nvSpPr>
        <p:spPr>
          <a:xfrm>
            <a:off x="1690591" y="186722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4"/>
          <p:cNvSpPr/>
          <p:nvPr/>
        </p:nvSpPr>
        <p:spPr>
          <a:xfrm>
            <a:off x="1913650" y="208188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고장/파손 상품</a:t>
            </a:r>
            <a:endParaRPr sz="1200"/>
          </a:p>
        </p:txBody>
      </p:sp>
      <p:sp>
        <p:nvSpPr>
          <p:cNvPr id="1037" name="Google Shape;1037;p34"/>
          <p:cNvSpPr/>
          <p:nvPr/>
        </p:nvSpPr>
        <p:spPr>
          <a:xfrm>
            <a:off x="1690591" y="2152238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4"/>
          <p:cNvSpPr/>
          <p:nvPr/>
        </p:nvSpPr>
        <p:spPr>
          <a:xfrm>
            <a:off x="1913650" y="246913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온라인</a:t>
            </a:r>
            <a:endParaRPr sz="1200"/>
          </a:p>
        </p:txBody>
      </p:sp>
      <p:sp>
        <p:nvSpPr>
          <p:cNvPr id="1039" name="Google Shape;1039;p34"/>
          <p:cNvSpPr/>
          <p:nvPr/>
        </p:nvSpPr>
        <p:spPr>
          <a:xfrm>
            <a:off x="1690600" y="2788363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0" name="Google Shape;1040;p34"/>
          <p:cNvSpPr/>
          <p:nvPr/>
        </p:nvSpPr>
        <p:spPr>
          <a:xfrm>
            <a:off x="1913650" y="2722750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직거래</a:t>
            </a:r>
            <a:endParaRPr sz="1200"/>
          </a:p>
        </p:txBody>
      </p:sp>
      <p:sp>
        <p:nvSpPr>
          <p:cNvPr id="1041" name="Google Shape;1041;p34"/>
          <p:cNvSpPr/>
          <p:nvPr/>
        </p:nvSpPr>
        <p:spPr>
          <a:xfrm>
            <a:off x="1690600" y="3048000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2" name="Google Shape;1042;p34"/>
          <p:cNvSpPr/>
          <p:nvPr/>
        </p:nvSpPr>
        <p:spPr>
          <a:xfrm>
            <a:off x="1913650" y="2982388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택배거래</a:t>
            </a:r>
            <a:endParaRPr sz="1200"/>
          </a:p>
        </p:txBody>
      </p:sp>
      <p:sp>
        <p:nvSpPr>
          <p:cNvPr id="1043" name="Google Shape;1043;p34"/>
          <p:cNvSpPr txBox="1"/>
          <p:nvPr/>
        </p:nvSpPr>
        <p:spPr>
          <a:xfrm>
            <a:off x="226600" y="47050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해시태그(선택)</a:t>
            </a:r>
            <a:endParaRPr b="1" sz="1200"/>
          </a:p>
        </p:txBody>
      </p:sp>
      <p:sp>
        <p:nvSpPr>
          <p:cNvPr id="1044" name="Google Shape;1044;p34"/>
          <p:cNvSpPr/>
          <p:nvPr/>
        </p:nvSpPr>
        <p:spPr>
          <a:xfrm>
            <a:off x="1690600" y="4748025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#해시태그</a:t>
            </a:r>
            <a:endParaRPr sz="1200"/>
          </a:p>
        </p:txBody>
      </p:sp>
      <p:grpSp>
        <p:nvGrpSpPr>
          <p:cNvPr id="1045" name="Google Shape;1045;p34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1046" name="Google Shape;1046;p34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047" name="Google Shape;1047;p34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048" name="Google Shape;1048;p34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049" name="Google Shape;1049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50" name="Google Shape;1050;p34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051" name="Google Shape;1051;p34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5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상품 상태를 고를 수 있음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거래방법을 2가지 선택할 수 있음</a:t>
            </a:r>
            <a:br>
              <a:rPr lang="ko" sz="900">
                <a:solidFill>
                  <a:schemeClr val="dk2"/>
                </a:solidFill>
              </a:rPr>
            </a:br>
            <a:r>
              <a:rPr lang="ko" sz="900">
                <a:solidFill>
                  <a:schemeClr val="dk2"/>
                </a:solidFill>
              </a:rPr>
              <a:t>(1개는 필수 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등록할 상품 </a:t>
            </a:r>
            <a:r>
              <a:rPr lang="ko" sz="900">
                <a:solidFill>
                  <a:schemeClr val="dk2"/>
                </a:solidFill>
              </a:rPr>
              <a:t>설명을 기재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검색을 위한 해시태그 기재</a:t>
            </a:r>
            <a:endParaRPr sz="900">
              <a:solidFill>
                <a:schemeClr val="dk2"/>
              </a:solidFill>
            </a:endParaRPr>
          </a:p>
        </p:txBody>
      </p:sp>
      <p:grpSp>
        <p:nvGrpSpPr>
          <p:cNvPr id="1058" name="Google Shape;1058;p35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1059" name="Google Shape;1059;p35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1060" name="Google Shape;1060;p35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1062" name="Google Shape;1062;p35"/>
            <p:cNvSpPr/>
            <p:nvPr/>
          </p:nvSpPr>
          <p:spPr>
            <a:xfrm>
              <a:off x="6704164" y="2451713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1064" name="Google Shape;1064;p35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35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35"/>
          <p:cNvSpPr txBox="1"/>
          <p:nvPr/>
        </p:nvSpPr>
        <p:spPr>
          <a:xfrm>
            <a:off x="115150" y="307181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설명</a:t>
            </a:r>
            <a:endParaRPr b="1" sz="700"/>
          </a:p>
        </p:txBody>
      </p:sp>
      <p:sp>
        <p:nvSpPr>
          <p:cNvPr id="1067" name="Google Shape;1067;p35"/>
          <p:cNvSpPr/>
          <p:nvPr/>
        </p:nvSpPr>
        <p:spPr>
          <a:xfrm>
            <a:off x="1289090" y="3112481"/>
            <a:ext cx="5378100" cy="10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설명을 입력해 주세요.</a:t>
            </a:r>
            <a:endParaRPr sz="700"/>
          </a:p>
        </p:txBody>
      </p:sp>
      <p:sp>
        <p:nvSpPr>
          <p:cNvPr id="1068" name="Google Shape;1068;p35"/>
          <p:cNvSpPr txBox="1"/>
          <p:nvPr/>
        </p:nvSpPr>
        <p:spPr>
          <a:xfrm>
            <a:off x="115150" y="1188548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상품상태</a:t>
            </a:r>
            <a:endParaRPr b="1" sz="700"/>
          </a:p>
        </p:txBody>
      </p:sp>
      <p:sp>
        <p:nvSpPr>
          <p:cNvPr id="1069" name="Google Shape;1069;p35"/>
          <p:cNvSpPr/>
          <p:nvPr/>
        </p:nvSpPr>
        <p:spPr>
          <a:xfrm>
            <a:off x="1467947" y="1229212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 상품(미사용)</a:t>
            </a:r>
            <a:endParaRPr sz="700"/>
          </a:p>
        </p:txBody>
      </p:sp>
      <p:sp>
        <p:nvSpPr>
          <p:cNvPr id="1070" name="Google Shape;1070;p35"/>
          <p:cNvSpPr txBox="1"/>
          <p:nvPr/>
        </p:nvSpPr>
        <p:spPr>
          <a:xfrm>
            <a:off x="115150" y="235499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거래방법(2개 이하)</a:t>
            </a:r>
            <a:endParaRPr b="1" sz="700"/>
          </a:p>
        </p:txBody>
      </p:sp>
      <p:sp>
        <p:nvSpPr>
          <p:cNvPr id="1071" name="Google Shape;1071;p35"/>
          <p:cNvSpPr/>
          <p:nvPr/>
        </p:nvSpPr>
        <p:spPr>
          <a:xfrm>
            <a:off x="1289090" y="2452082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2" name="Google Shape;1072;p35"/>
          <p:cNvSpPr/>
          <p:nvPr/>
        </p:nvSpPr>
        <p:spPr>
          <a:xfrm>
            <a:off x="1289082" y="1285624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3" name="Google Shape;1073;p35"/>
          <p:cNvSpPr/>
          <p:nvPr/>
        </p:nvSpPr>
        <p:spPr>
          <a:xfrm>
            <a:off x="1467947" y="144403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없음</a:t>
            </a:r>
            <a:endParaRPr sz="700"/>
          </a:p>
        </p:txBody>
      </p:sp>
      <p:sp>
        <p:nvSpPr>
          <p:cNvPr id="1074" name="Google Shape;1074;p35"/>
          <p:cNvSpPr/>
          <p:nvPr/>
        </p:nvSpPr>
        <p:spPr>
          <a:xfrm>
            <a:off x="1289082" y="1500444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5" name="Google Shape;1075;p35"/>
          <p:cNvSpPr/>
          <p:nvPr/>
        </p:nvSpPr>
        <p:spPr>
          <a:xfrm>
            <a:off x="1467947" y="165885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적음</a:t>
            </a:r>
            <a:endParaRPr sz="700"/>
          </a:p>
        </p:txBody>
      </p:sp>
      <p:sp>
        <p:nvSpPr>
          <p:cNvPr id="1076" name="Google Shape;1076;p35"/>
          <p:cNvSpPr/>
          <p:nvPr/>
        </p:nvSpPr>
        <p:spPr>
          <a:xfrm>
            <a:off x="1289082" y="1715265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7" name="Google Shape;1077;p35"/>
          <p:cNvSpPr/>
          <p:nvPr/>
        </p:nvSpPr>
        <p:spPr>
          <a:xfrm>
            <a:off x="1467947" y="186040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사용감 많음</a:t>
            </a:r>
            <a:endParaRPr sz="700"/>
          </a:p>
        </p:txBody>
      </p:sp>
      <p:sp>
        <p:nvSpPr>
          <p:cNvPr id="1078" name="Google Shape;1078;p35"/>
          <p:cNvSpPr/>
          <p:nvPr/>
        </p:nvSpPr>
        <p:spPr>
          <a:xfrm>
            <a:off x="1289082" y="1916815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79" name="Google Shape;1079;p35"/>
          <p:cNvSpPr/>
          <p:nvPr/>
        </p:nvSpPr>
        <p:spPr>
          <a:xfrm>
            <a:off x="1467947" y="2088946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고장/파손 상품</a:t>
            </a:r>
            <a:endParaRPr sz="700"/>
          </a:p>
        </p:txBody>
      </p:sp>
      <p:sp>
        <p:nvSpPr>
          <p:cNvPr id="1080" name="Google Shape;1080;p35"/>
          <p:cNvSpPr/>
          <p:nvPr/>
        </p:nvSpPr>
        <p:spPr>
          <a:xfrm>
            <a:off x="1289082" y="2145357"/>
            <a:ext cx="102000" cy="10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81" name="Google Shape;1081;p35"/>
          <p:cNvSpPr/>
          <p:nvPr/>
        </p:nvSpPr>
        <p:spPr>
          <a:xfrm>
            <a:off x="1467947" y="2399469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온라인</a:t>
            </a:r>
            <a:endParaRPr sz="700"/>
          </a:p>
        </p:txBody>
      </p:sp>
      <p:sp>
        <p:nvSpPr>
          <p:cNvPr id="1082" name="Google Shape;1082;p35"/>
          <p:cNvSpPr/>
          <p:nvPr/>
        </p:nvSpPr>
        <p:spPr>
          <a:xfrm>
            <a:off x="1289090" y="2655446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83" name="Google Shape;1083;p35"/>
          <p:cNvSpPr/>
          <p:nvPr/>
        </p:nvSpPr>
        <p:spPr>
          <a:xfrm>
            <a:off x="1467947" y="2602833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직거래</a:t>
            </a:r>
            <a:endParaRPr sz="700"/>
          </a:p>
        </p:txBody>
      </p:sp>
      <p:sp>
        <p:nvSpPr>
          <p:cNvPr id="1084" name="Google Shape;1084;p35"/>
          <p:cNvSpPr/>
          <p:nvPr/>
        </p:nvSpPr>
        <p:spPr>
          <a:xfrm>
            <a:off x="1289090" y="2863641"/>
            <a:ext cx="102000" cy="1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85" name="Google Shape;1085;p35"/>
          <p:cNvSpPr/>
          <p:nvPr/>
        </p:nvSpPr>
        <p:spPr>
          <a:xfrm>
            <a:off x="1467947" y="2811028"/>
            <a:ext cx="5199300" cy="2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택배거래</a:t>
            </a:r>
            <a:endParaRPr sz="700"/>
          </a:p>
        </p:txBody>
      </p:sp>
      <p:sp>
        <p:nvSpPr>
          <p:cNvPr id="1086" name="Google Shape;1086;p35"/>
          <p:cNvSpPr/>
          <p:nvPr/>
        </p:nvSpPr>
        <p:spPr>
          <a:xfrm>
            <a:off x="975788" y="1065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87" name="Google Shape;1087;p35"/>
          <p:cNvSpPr/>
          <p:nvPr/>
        </p:nvSpPr>
        <p:spPr>
          <a:xfrm>
            <a:off x="1000300" y="2303750"/>
            <a:ext cx="236400" cy="252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88" name="Google Shape;1088;p35"/>
          <p:cNvSpPr/>
          <p:nvPr/>
        </p:nvSpPr>
        <p:spPr>
          <a:xfrm>
            <a:off x="1020463" y="30874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089" name="Google Shape;1089;p35"/>
          <p:cNvSpPr txBox="1"/>
          <p:nvPr/>
        </p:nvSpPr>
        <p:spPr>
          <a:xfrm>
            <a:off x="115150" y="4229166"/>
            <a:ext cx="142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해시태그(선택)</a:t>
            </a:r>
            <a:endParaRPr b="1" sz="700"/>
          </a:p>
        </p:txBody>
      </p:sp>
      <p:sp>
        <p:nvSpPr>
          <p:cNvPr id="1090" name="Google Shape;1090;p35"/>
          <p:cNvSpPr/>
          <p:nvPr/>
        </p:nvSpPr>
        <p:spPr>
          <a:xfrm>
            <a:off x="1289100" y="4269823"/>
            <a:ext cx="53781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#해시태그</a:t>
            </a:r>
            <a:endParaRPr sz="700"/>
          </a:p>
        </p:txBody>
      </p:sp>
      <p:sp>
        <p:nvSpPr>
          <p:cNvPr id="1091" name="Google Shape;1091;p35"/>
          <p:cNvSpPr/>
          <p:nvPr/>
        </p:nvSpPr>
        <p:spPr>
          <a:xfrm>
            <a:off x="1020463" y="41831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1092" name="Google Shape;1092;p35"/>
          <p:cNvGrpSpPr/>
          <p:nvPr/>
        </p:nvGrpSpPr>
        <p:grpSpPr>
          <a:xfrm>
            <a:off x="3750" y="265950"/>
            <a:ext cx="6468351" cy="715753"/>
            <a:chOff x="77125" y="67175"/>
            <a:chExt cx="6468351" cy="715753"/>
          </a:xfrm>
        </p:grpSpPr>
        <p:grpSp>
          <p:nvGrpSpPr>
            <p:cNvPr id="1093" name="Google Shape;1093;p35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094" name="Google Shape;1094;p35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095" name="Google Shape;1095;p35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096" name="Google Shape;1096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7" name="Google Shape;1097;p35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098" name="Google Shape;1098;p35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3" name="Google Shape;1103;p36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6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5" name="Google Shape;1105;p36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6" name="Google Shape;1106;p36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7" name="Google Shape;1107;p36"/>
          <p:cNvSpPr/>
          <p:nvPr/>
        </p:nvSpPr>
        <p:spPr>
          <a:xfrm>
            <a:off x="9041025" y="3652900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08" name="Google Shape;1108;p36"/>
          <p:cNvSpPr txBox="1"/>
          <p:nvPr/>
        </p:nvSpPr>
        <p:spPr>
          <a:xfrm>
            <a:off x="226600" y="10187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판매방법</a:t>
            </a:r>
            <a:endParaRPr b="1" sz="1200"/>
          </a:p>
        </p:txBody>
      </p:sp>
      <p:sp>
        <p:nvSpPr>
          <p:cNvPr id="1109" name="Google Shape;1109;p36"/>
          <p:cNvSpPr txBox="1"/>
          <p:nvPr/>
        </p:nvSpPr>
        <p:spPr>
          <a:xfrm>
            <a:off x="226600" y="1642413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상품가격</a:t>
            </a:r>
            <a:endParaRPr b="1" sz="1200"/>
          </a:p>
        </p:txBody>
      </p:sp>
      <p:sp>
        <p:nvSpPr>
          <p:cNvPr id="1110" name="Google Shape;1110;p36"/>
          <p:cNvSpPr/>
          <p:nvPr/>
        </p:nvSpPr>
        <p:spPr>
          <a:xfrm>
            <a:off x="1690600" y="1693125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판매할 가격을 입력해주세요.</a:t>
            </a:r>
            <a:endParaRPr sz="1200"/>
          </a:p>
        </p:txBody>
      </p:sp>
      <p:sp>
        <p:nvSpPr>
          <p:cNvPr id="1111" name="Google Shape;1111;p36"/>
          <p:cNvSpPr/>
          <p:nvPr/>
        </p:nvSpPr>
        <p:spPr>
          <a:xfrm>
            <a:off x="1913650" y="199822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가격제안받기</a:t>
            </a:r>
            <a:endParaRPr sz="1200"/>
          </a:p>
        </p:txBody>
      </p:sp>
      <p:sp>
        <p:nvSpPr>
          <p:cNvPr id="1112" name="Google Shape;1112;p36"/>
          <p:cNvSpPr/>
          <p:nvPr/>
        </p:nvSpPr>
        <p:spPr>
          <a:xfrm>
            <a:off x="1690591" y="2068575"/>
            <a:ext cx="127200" cy="127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6"/>
          <p:cNvSpPr/>
          <p:nvPr/>
        </p:nvSpPr>
        <p:spPr>
          <a:xfrm>
            <a:off x="1690600" y="1129675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4" name="Google Shape;1114;p36"/>
          <p:cNvSpPr/>
          <p:nvPr/>
        </p:nvSpPr>
        <p:spPr>
          <a:xfrm>
            <a:off x="1913650" y="1064063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판매</a:t>
            </a:r>
            <a:endParaRPr sz="1200"/>
          </a:p>
        </p:txBody>
      </p:sp>
      <p:sp>
        <p:nvSpPr>
          <p:cNvPr id="1115" name="Google Shape;1115;p36"/>
          <p:cNvSpPr/>
          <p:nvPr/>
        </p:nvSpPr>
        <p:spPr>
          <a:xfrm>
            <a:off x="1690600" y="1383288"/>
            <a:ext cx="127200" cy="12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6" name="Google Shape;1116;p36"/>
          <p:cNvSpPr/>
          <p:nvPr/>
        </p:nvSpPr>
        <p:spPr>
          <a:xfrm>
            <a:off x="1913650" y="1317675"/>
            <a:ext cx="6483900" cy="26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나눔</a:t>
            </a:r>
            <a:endParaRPr sz="1200"/>
          </a:p>
        </p:txBody>
      </p:sp>
      <p:sp>
        <p:nvSpPr>
          <p:cNvPr id="1117" name="Google Shape;1117;p36"/>
          <p:cNvSpPr txBox="1"/>
          <p:nvPr/>
        </p:nvSpPr>
        <p:spPr>
          <a:xfrm>
            <a:off x="226600" y="275383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거래지역</a:t>
            </a:r>
            <a:endParaRPr b="1" sz="1200"/>
          </a:p>
        </p:txBody>
      </p:sp>
      <p:sp>
        <p:nvSpPr>
          <p:cNvPr id="1118" name="Google Shape;1118;p36"/>
          <p:cNvSpPr/>
          <p:nvPr/>
        </p:nvSpPr>
        <p:spPr>
          <a:xfrm>
            <a:off x="1690600" y="2804550"/>
            <a:ext cx="17757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선택</a:t>
            </a:r>
            <a:endParaRPr sz="1200"/>
          </a:p>
        </p:txBody>
      </p:sp>
      <p:sp>
        <p:nvSpPr>
          <p:cNvPr id="1119" name="Google Shape;1119;p36"/>
          <p:cNvSpPr/>
          <p:nvPr/>
        </p:nvSpPr>
        <p:spPr>
          <a:xfrm>
            <a:off x="3132100" y="2804550"/>
            <a:ext cx="334200" cy="267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▼</a:t>
            </a:r>
            <a:endParaRPr sz="1200"/>
          </a:p>
        </p:txBody>
      </p:sp>
      <p:sp>
        <p:nvSpPr>
          <p:cNvPr id="1120" name="Google Shape;1120;p36"/>
          <p:cNvSpPr txBox="1"/>
          <p:nvPr/>
        </p:nvSpPr>
        <p:spPr>
          <a:xfrm>
            <a:off x="226600" y="32328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거래희망장소(선택)</a:t>
            </a:r>
            <a:endParaRPr b="1" sz="1200"/>
          </a:p>
        </p:txBody>
      </p:sp>
      <p:sp>
        <p:nvSpPr>
          <p:cNvPr id="1121" name="Google Shape;1121;p36"/>
          <p:cNvSpPr/>
          <p:nvPr/>
        </p:nvSpPr>
        <p:spPr>
          <a:xfrm>
            <a:off x="1690600" y="328360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거래를 희망하는 상세장소를 작성하세요(선택).</a:t>
            </a:r>
            <a:endParaRPr sz="1200"/>
          </a:p>
        </p:txBody>
      </p:sp>
      <p:sp>
        <p:nvSpPr>
          <p:cNvPr id="1122" name="Google Shape;1122;p36"/>
          <p:cNvSpPr txBox="1"/>
          <p:nvPr/>
        </p:nvSpPr>
        <p:spPr>
          <a:xfrm>
            <a:off x="226600" y="3602188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브랜드</a:t>
            </a:r>
            <a:r>
              <a:rPr lang="ko" sz="1200"/>
              <a:t>(선택)</a:t>
            </a:r>
            <a:endParaRPr b="1" sz="1200"/>
          </a:p>
        </p:txBody>
      </p:sp>
      <p:sp>
        <p:nvSpPr>
          <p:cNvPr id="1123" name="Google Shape;1123;p36"/>
          <p:cNvSpPr/>
          <p:nvPr/>
        </p:nvSpPr>
        <p:spPr>
          <a:xfrm>
            <a:off x="1690600" y="3652900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브랜드를 작성하세요(선택).</a:t>
            </a:r>
            <a:endParaRPr sz="1200"/>
          </a:p>
        </p:txBody>
      </p:sp>
      <p:sp>
        <p:nvSpPr>
          <p:cNvPr id="1124" name="Google Shape;1124;p36"/>
          <p:cNvSpPr txBox="1"/>
          <p:nvPr/>
        </p:nvSpPr>
        <p:spPr>
          <a:xfrm>
            <a:off x="226600" y="2290150"/>
            <a:ext cx="17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</a:t>
            </a:r>
            <a:r>
              <a:rPr lang="ko" sz="1200"/>
              <a:t>정가(선택)</a:t>
            </a:r>
            <a:endParaRPr b="1" sz="1200"/>
          </a:p>
        </p:txBody>
      </p:sp>
      <p:sp>
        <p:nvSpPr>
          <p:cNvPr id="1125" name="Google Shape;1125;p36"/>
          <p:cNvSpPr/>
          <p:nvPr/>
        </p:nvSpPr>
        <p:spPr>
          <a:xfrm>
            <a:off x="1690600" y="2340863"/>
            <a:ext cx="6706800" cy="2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상품의 정가를 입력해주세요(선택).</a:t>
            </a:r>
            <a:endParaRPr sz="1200"/>
          </a:p>
        </p:txBody>
      </p:sp>
      <p:sp>
        <p:nvSpPr>
          <p:cNvPr id="1126" name="Google Shape;1126;p36"/>
          <p:cNvSpPr/>
          <p:nvPr/>
        </p:nvSpPr>
        <p:spPr>
          <a:xfrm>
            <a:off x="7152250" y="42263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등록하기</a:t>
            </a:r>
            <a:endParaRPr sz="1700"/>
          </a:p>
        </p:txBody>
      </p:sp>
      <p:grpSp>
        <p:nvGrpSpPr>
          <p:cNvPr id="1127" name="Google Shape;1127;p36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1128" name="Google Shape;1128;p3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129" name="Google Shape;1129;p3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130" name="Google Shape;1130;p36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131" name="Google Shape;1131;p3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2" name="Google Shape;1132;p3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133" name="Google Shape;1133;p36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7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판매/나눔 중 거래할 방법을 한가지 고를 수 있음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자신이 정한 상품가격을 입력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판매방법을 판매로 한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가격제안받기를 선택할 수 있음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판매방법을 나눔으로 한 경우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나눔신청받기를 선택할 수 있음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상품 정가를 입력(선택)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거래할 지역을 선택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만나서 거래를 진행할 경우 희망하는 거래장소를 기재(선택)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상품의 브랜드를 기재할 수 있음(선택)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등록하기 버튼을 누르면 알림창을 통해 등록여부를 확인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등록여부 확인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자신이 등록한 판매글  화면으로 이동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9" name="Google Shape;1139;p37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37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1141" name="Google Shape;1141;p37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1142" name="Google Shape;1142;p37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1144" name="Google Shape;1144;p37"/>
            <p:cNvSpPr/>
            <p:nvPr/>
          </p:nvSpPr>
          <p:spPr>
            <a:xfrm>
              <a:off x="6704164" y="3703475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1146" name="Google Shape;1146;p37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37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37"/>
          <p:cNvSpPr txBox="1"/>
          <p:nvPr/>
        </p:nvSpPr>
        <p:spPr>
          <a:xfrm>
            <a:off x="156925" y="1140310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판매방법</a:t>
            </a:r>
            <a:endParaRPr b="1" sz="700"/>
          </a:p>
        </p:txBody>
      </p:sp>
      <p:sp>
        <p:nvSpPr>
          <p:cNvPr id="1149" name="Google Shape;1149;p37"/>
          <p:cNvSpPr txBox="1"/>
          <p:nvPr/>
        </p:nvSpPr>
        <p:spPr>
          <a:xfrm>
            <a:off x="156925" y="1634390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상품가격</a:t>
            </a:r>
            <a:endParaRPr b="1" sz="700"/>
          </a:p>
        </p:txBody>
      </p:sp>
      <p:sp>
        <p:nvSpPr>
          <p:cNvPr id="1150" name="Google Shape;1150;p37"/>
          <p:cNvSpPr/>
          <p:nvPr/>
        </p:nvSpPr>
        <p:spPr>
          <a:xfrm>
            <a:off x="1316670" y="1674563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판매할 가격을 입력해주세요.</a:t>
            </a:r>
            <a:endParaRPr sz="700"/>
          </a:p>
        </p:txBody>
      </p:sp>
      <p:sp>
        <p:nvSpPr>
          <p:cNvPr id="1151" name="Google Shape;1151;p37"/>
          <p:cNvSpPr/>
          <p:nvPr/>
        </p:nvSpPr>
        <p:spPr>
          <a:xfrm>
            <a:off x="1493364" y="1916255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가격제안받기</a:t>
            </a:r>
            <a:endParaRPr sz="700"/>
          </a:p>
        </p:txBody>
      </p:sp>
      <p:sp>
        <p:nvSpPr>
          <p:cNvPr id="1152" name="Google Shape;1152;p37"/>
          <p:cNvSpPr/>
          <p:nvPr/>
        </p:nvSpPr>
        <p:spPr>
          <a:xfrm>
            <a:off x="1316662" y="1971985"/>
            <a:ext cx="100800" cy="10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53" name="Google Shape;1153;p37"/>
          <p:cNvSpPr/>
          <p:nvPr/>
        </p:nvSpPr>
        <p:spPr>
          <a:xfrm>
            <a:off x="1316670" y="1228212"/>
            <a:ext cx="100800" cy="1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54" name="Google Shape;1154;p37"/>
          <p:cNvSpPr/>
          <p:nvPr/>
        </p:nvSpPr>
        <p:spPr>
          <a:xfrm>
            <a:off x="1493364" y="1176235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</a:t>
            </a:r>
            <a:endParaRPr sz="700"/>
          </a:p>
        </p:txBody>
      </p:sp>
      <p:sp>
        <p:nvSpPr>
          <p:cNvPr id="1155" name="Google Shape;1155;p37"/>
          <p:cNvSpPr/>
          <p:nvPr/>
        </p:nvSpPr>
        <p:spPr>
          <a:xfrm>
            <a:off x="1316670" y="1429117"/>
            <a:ext cx="100800" cy="10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156" name="Google Shape;1156;p37"/>
          <p:cNvSpPr/>
          <p:nvPr/>
        </p:nvSpPr>
        <p:spPr>
          <a:xfrm>
            <a:off x="1493364" y="1377141"/>
            <a:ext cx="5136300" cy="21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나눔</a:t>
            </a:r>
            <a:endParaRPr sz="700"/>
          </a:p>
        </p:txBody>
      </p:sp>
      <p:sp>
        <p:nvSpPr>
          <p:cNvPr id="1157" name="Google Shape;1157;p37"/>
          <p:cNvSpPr txBox="1"/>
          <p:nvPr/>
        </p:nvSpPr>
        <p:spPr>
          <a:xfrm>
            <a:off x="156925" y="2514833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거래지역</a:t>
            </a:r>
            <a:endParaRPr b="1" sz="700"/>
          </a:p>
        </p:txBody>
      </p:sp>
      <p:sp>
        <p:nvSpPr>
          <p:cNvPr id="1158" name="Google Shape;1158;p37"/>
          <p:cNvSpPr/>
          <p:nvPr/>
        </p:nvSpPr>
        <p:spPr>
          <a:xfrm>
            <a:off x="1316670" y="2555006"/>
            <a:ext cx="14067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선택</a:t>
            </a:r>
            <a:endParaRPr sz="700"/>
          </a:p>
        </p:txBody>
      </p:sp>
      <p:sp>
        <p:nvSpPr>
          <p:cNvPr id="1159" name="Google Shape;1159;p37"/>
          <p:cNvSpPr/>
          <p:nvPr/>
        </p:nvSpPr>
        <p:spPr>
          <a:xfrm>
            <a:off x="2458590" y="2555006"/>
            <a:ext cx="264600" cy="2121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▼</a:t>
            </a:r>
            <a:endParaRPr sz="700"/>
          </a:p>
        </p:txBody>
      </p:sp>
      <p:sp>
        <p:nvSpPr>
          <p:cNvPr id="1160" name="Google Shape;1160;p37"/>
          <p:cNvSpPr txBox="1"/>
          <p:nvPr/>
        </p:nvSpPr>
        <p:spPr>
          <a:xfrm>
            <a:off x="156925" y="2894325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거래희망장소(선택)</a:t>
            </a:r>
            <a:endParaRPr b="1" sz="700"/>
          </a:p>
        </p:txBody>
      </p:sp>
      <p:sp>
        <p:nvSpPr>
          <p:cNvPr id="1161" name="Google Shape;1161;p37"/>
          <p:cNvSpPr/>
          <p:nvPr/>
        </p:nvSpPr>
        <p:spPr>
          <a:xfrm>
            <a:off x="1316670" y="2934498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거래를 희망하는 상세장소를 작성하세요(선택).</a:t>
            </a:r>
            <a:endParaRPr sz="700"/>
          </a:p>
        </p:txBody>
      </p:sp>
      <p:sp>
        <p:nvSpPr>
          <p:cNvPr id="1162" name="Google Shape;1162;p37"/>
          <p:cNvSpPr txBox="1"/>
          <p:nvPr/>
        </p:nvSpPr>
        <p:spPr>
          <a:xfrm>
            <a:off x="156925" y="3186875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브랜드(선택)</a:t>
            </a:r>
            <a:endParaRPr b="1" sz="700"/>
          </a:p>
        </p:txBody>
      </p:sp>
      <p:sp>
        <p:nvSpPr>
          <p:cNvPr id="1163" name="Google Shape;1163;p37"/>
          <p:cNvSpPr/>
          <p:nvPr/>
        </p:nvSpPr>
        <p:spPr>
          <a:xfrm>
            <a:off x="1316670" y="3227048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브랜드를 작성하세요(선택).</a:t>
            </a:r>
            <a:endParaRPr sz="700"/>
          </a:p>
        </p:txBody>
      </p:sp>
      <p:sp>
        <p:nvSpPr>
          <p:cNvPr id="1164" name="Google Shape;1164;p37"/>
          <p:cNvSpPr txBox="1"/>
          <p:nvPr/>
        </p:nvSpPr>
        <p:spPr>
          <a:xfrm>
            <a:off x="156925" y="2147511"/>
            <a:ext cx="1406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상품정가(선택)</a:t>
            </a:r>
            <a:endParaRPr b="1" sz="700"/>
          </a:p>
        </p:txBody>
      </p:sp>
      <p:sp>
        <p:nvSpPr>
          <p:cNvPr id="1165" name="Google Shape;1165;p37"/>
          <p:cNvSpPr/>
          <p:nvPr/>
        </p:nvSpPr>
        <p:spPr>
          <a:xfrm>
            <a:off x="1316670" y="2187684"/>
            <a:ext cx="5313000" cy="21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상품의 정가를 입력해주세요(선택).</a:t>
            </a:r>
            <a:endParaRPr sz="700"/>
          </a:p>
        </p:txBody>
      </p:sp>
      <p:sp>
        <p:nvSpPr>
          <p:cNvPr id="1166" name="Google Shape;1166;p37"/>
          <p:cNvSpPr/>
          <p:nvPr/>
        </p:nvSpPr>
        <p:spPr>
          <a:xfrm>
            <a:off x="5643254" y="3681291"/>
            <a:ext cx="9864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등록하기</a:t>
            </a:r>
            <a:endParaRPr sz="1200"/>
          </a:p>
        </p:txBody>
      </p:sp>
      <p:sp>
        <p:nvSpPr>
          <p:cNvPr id="1167" name="Google Shape;1167;p37"/>
          <p:cNvSpPr/>
          <p:nvPr/>
        </p:nvSpPr>
        <p:spPr>
          <a:xfrm>
            <a:off x="1048313" y="1065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68" name="Google Shape;1168;p37"/>
          <p:cNvSpPr/>
          <p:nvPr/>
        </p:nvSpPr>
        <p:spPr>
          <a:xfrm>
            <a:off x="1048313" y="15494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69" name="Google Shape;1169;p37"/>
          <p:cNvSpPr/>
          <p:nvPr/>
        </p:nvSpPr>
        <p:spPr>
          <a:xfrm>
            <a:off x="1048313" y="21262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70" name="Google Shape;1170;p37"/>
          <p:cNvSpPr/>
          <p:nvPr/>
        </p:nvSpPr>
        <p:spPr>
          <a:xfrm>
            <a:off x="1048313" y="25365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48313" y="28943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48313" y="32024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6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5512713" y="35195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7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1174" name="Google Shape;1174;p37"/>
          <p:cNvGrpSpPr/>
          <p:nvPr/>
        </p:nvGrpSpPr>
        <p:grpSpPr>
          <a:xfrm>
            <a:off x="-4200" y="265950"/>
            <a:ext cx="6468351" cy="715753"/>
            <a:chOff x="77125" y="67175"/>
            <a:chExt cx="6468351" cy="715753"/>
          </a:xfrm>
        </p:grpSpPr>
        <p:grpSp>
          <p:nvGrpSpPr>
            <p:cNvPr id="1175" name="Google Shape;1175;p37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1176" name="Google Shape;1176;p37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1177" name="Google Shape;1177;p37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1178" name="Google Shape;1178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9" name="Google Shape;1179;p37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1180" name="Google Shape;1180;p37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81" name="Google Shape;1181;p37"/>
          <p:cNvSpPr/>
          <p:nvPr/>
        </p:nvSpPr>
        <p:spPr>
          <a:xfrm>
            <a:off x="1130900" y="3933150"/>
            <a:ext cx="3249300" cy="99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7"/>
          <p:cNvSpPr/>
          <p:nvPr/>
        </p:nvSpPr>
        <p:spPr>
          <a:xfrm>
            <a:off x="2026688" y="4568850"/>
            <a:ext cx="658200" cy="2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1183" name="Google Shape;1183;p37"/>
          <p:cNvSpPr/>
          <p:nvPr/>
        </p:nvSpPr>
        <p:spPr>
          <a:xfrm>
            <a:off x="2826213" y="4568850"/>
            <a:ext cx="658200" cy="26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취소</a:t>
            </a:r>
            <a:endParaRPr/>
          </a:p>
        </p:txBody>
      </p:sp>
      <p:cxnSp>
        <p:nvCxnSpPr>
          <p:cNvPr id="1184" name="Google Shape;1184;p37"/>
          <p:cNvCxnSpPr>
            <a:stCxn id="1166" idx="1"/>
          </p:cNvCxnSpPr>
          <p:nvPr/>
        </p:nvCxnSpPr>
        <p:spPr>
          <a:xfrm flipH="1">
            <a:off x="4384754" y="3845841"/>
            <a:ext cx="1258500" cy="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37"/>
          <p:cNvSpPr txBox="1"/>
          <p:nvPr/>
        </p:nvSpPr>
        <p:spPr>
          <a:xfrm>
            <a:off x="1239850" y="4008800"/>
            <a:ext cx="245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등록</a:t>
            </a:r>
            <a:r>
              <a:rPr lang="ko" sz="1100"/>
              <a:t>하시겠습니까?</a:t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737879" y="3259325"/>
            <a:ext cx="955809" cy="1485306"/>
            <a:chOff x="582750" y="1154125"/>
            <a:chExt cx="1288500" cy="2002300"/>
          </a:xfrm>
        </p:grpSpPr>
        <p:sp>
          <p:nvSpPr>
            <p:cNvPr id="232" name="Google Shape;23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35" name="Google Shape;23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7" name="Google Shape;237;p15"/>
          <p:cNvGrpSpPr/>
          <p:nvPr/>
        </p:nvGrpSpPr>
        <p:grpSpPr>
          <a:xfrm>
            <a:off x="741779" y="1774000"/>
            <a:ext cx="955809" cy="1485306"/>
            <a:chOff x="582750" y="1154125"/>
            <a:chExt cx="1288500" cy="2002300"/>
          </a:xfrm>
        </p:grpSpPr>
        <p:sp>
          <p:nvSpPr>
            <p:cNvPr id="238" name="Google Shape;23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41" name="Google Shape;24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3" name="Google Shape;243;p15"/>
          <p:cNvCxnSpPr/>
          <p:nvPr/>
        </p:nvCxnSpPr>
        <p:spPr>
          <a:xfrm>
            <a:off x="0" y="1025824"/>
            <a:ext cx="67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4" name="Google Shape;244;p15"/>
          <p:cNvGrpSpPr/>
          <p:nvPr/>
        </p:nvGrpSpPr>
        <p:grpSpPr>
          <a:xfrm>
            <a:off x="5022379" y="1774000"/>
            <a:ext cx="955809" cy="1485306"/>
            <a:chOff x="582750" y="1154125"/>
            <a:chExt cx="1288500" cy="2002300"/>
          </a:xfrm>
        </p:grpSpPr>
        <p:sp>
          <p:nvSpPr>
            <p:cNvPr id="245" name="Google Shape;245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48" name="Google Shape;248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0" name="Google Shape;250;p15"/>
          <p:cNvSpPr/>
          <p:nvPr/>
        </p:nvSpPr>
        <p:spPr>
          <a:xfrm>
            <a:off x="4583805" y="1554119"/>
            <a:ext cx="1460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최신순</a:t>
            </a:r>
            <a:r>
              <a:rPr lang="ko" sz="600"/>
              <a:t> | 인기순 | 저가순 | 고가순</a:t>
            </a:r>
            <a:endParaRPr sz="600"/>
          </a:p>
        </p:txBody>
      </p:sp>
      <p:grpSp>
        <p:nvGrpSpPr>
          <p:cNvPr id="251" name="Google Shape;251;p15"/>
          <p:cNvGrpSpPr/>
          <p:nvPr/>
        </p:nvGrpSpPr>
        <p:grpSpPr>
          <a:xfrm>
            <a:off x="3952229" y="1774000"/>
            <a:ext cx="955809" cy="1485306"/>
            <a:chOff x="582750" y="1154125"/>
            <a:chExt cx="1288500" cy="2002300"/>
          </a:xfrm>
        </p:grpSpPr>
        <p:sp>
          <p:nvSpPr>
            <p:cNvPr id="252" name="Google Shape;25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55" name="Google Shape;25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15"/>
          <p:cNvGrpSpPr/>
          <p:nvPr/>
        </p:nvGrpSpPr>
        <p:grpSpPr>
          <a:xfrm>
            <a:off x="2882079" y="1774000"/>
            <a:ext cx="955809" cy="1485306"/>
            <a:chOff x="582750" y="1154125"/>
            <a:chExt cx="1288500" cy="2002300"/>
          </a:xfrm>
        </p:grpSpPr>
        <p:sp>
          <p:nvSpPr>
            <p:cNvPr id="258" name="Google Shape;25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61" name="Google Shape;26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" name="Google Shape;263;p15"/>
          <p:cNvGrpSpPr/>
          <p:nvPr/>
        </p:nvGrpSpPr>
        <p:grpSpPr>
          <a:xfrm>
            <a:off x="1811929" y="1774000"/>
            <a:ext cx="955809" cy="1485306"/>
            <a:chOff x="582750" y="1154125"/>
            <a:chExt cx="1288500" cy="2002300"/>
          </a:xfrm>
        </p:grpSpPr>
        <p:sp>
          <p:nvSpPr>
            <p:cNvPr id="264" name="Google Shape;264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67" name="Google Shape;267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9" name="Google Shape;269;p15"/>
          <p:cNvGrpSpPr/>
          <p:nvPr/>
        </p:nvGrpSpPr>
        <p:grpSpPr>
          <a:xfrm>
            <a:off x="5018479" y="3259325"/>
            <a:ext cx="955809" cy="1485306"/>
            <a:chOff x="582750" y="1154125"/>
            <a:chExt cx="1288500" cy="2002300"/>
          </a:xfrm>
        </p:grpSpPr>
        <p:sp>
          <p:nvSpPr>
            <p:cNvPr id="270" name="Google Shape;270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73" name="Google Shape;273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15"/>
          <p:cNvGrpSpPr/>
          <p:nvPr/>
        </p:nvGrpSpPr>
        <p:grpSpPr>
          <a:xfrm>
            <a:off x="3948329" y="3259325"/>
            <a:ext cx="955809" cy="1485306"/>
            <a:chOff x="582750" y="1154125"/>
            <a:chExt cx="1288500" cy="2002300"/>
          </a:xfrm>
        </p:grpSpPr>
        <p:sp>
          <p:nvSpPr>
            <p:cNvPr id="276" name="Google Shape;276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79" name="Google Shape;279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1" name="Google Shape;281;p15"/>
          <p:cNvGrpSpPr/>
          <p:nvPr/>
        </p:nvGrpSpPr>
        <p:grpSpPr>
          <a:xfrm>
            <a:off x="2878179" y="3259325"/>
            <a:ext cx="955809" cy="1485306"/>
            <a:chOff x="582750" y="1154125"/>
            <a:chExt cx="1288500" cy="2002300"/>
          </a:xfrm>
        </p:grpSpPr>
        <p:sp>
          <p:nvSpPr>
            <p:cNvPr id="282" name="Google Shape;282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85" name="Google Shape;285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15"/>
          <p:cNvGrpSpPr/>
          <p:nvPr/>
        </p:nvGrpSpPr>
        <p:grpSpPr>
          <a:xfrm>
            <a:off x="1808029" y="3259325"/>
            <a:ext cx="955809" cy="1485306"/>
            <a:chOff x="582750" y="1154125"/>
            <a:chExt cx="1288500" cy="2002300"/>
          </a:xfrm>
        </p:grpSpPr>
        <p:sp>
          <p:nvSpPr>
            <p:cNvPr id="288" name="Google Shape;288;p15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291" name="Google Shape;291;p15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5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3" name="Google Shape;293;p15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15"/>
          <p:cNvSpPr txBox="1"/>
          <p:nvPr/>
        </p:nvSpPr>
        <p:spPr>
          <a:xfrm>
            <a:off x="6790400" y="-340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</a:t>
            </a:r>
            <a:r>
              <a:rPr lang="ko" sz="900">
                <a:solidFill>
                  <a:schemeClr val="dk2"/>
                </a:solidFill>
              </a:rPr>
              <a:t>고정 상단배너 중 커뮤니티를 누를 시 판매/나눔 게시판으로 이동.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이동시 첫화면은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사용자의 주소지 및 전체 글을 기준으로 최신순 조회됨.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각 판매/나눔글은 이미지, 제목, 가격, 올린 시간, 거래 지역이 보여짐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옵션을 선택하여 판매/나눔 게시글을 자신이 등록해둔 주소지 기준으로 조회 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초기 옵션은 사용자의 첫번째 주소지를 기준으로 선택되어 있음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페이징 버튼을 누르면 해당하는 페이지로 이동.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6475" y="6317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66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326552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13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5"/>
          <p:cNvGrpSpPr/>
          <p:nvPr/>
        </p:nvGrpSpPr>
        <p:grpSpPr>
          <a:xfrm>
            <a:off x="1986499" y="1332768"/>
            <a:ext cx="1131872" cy="292346"/>
            <a:chOff x="532725" y="914325"/>
            <a:chExt cx="1302050" cy="336300"/>
          </a:xfrm>
        </p:grpSpPr>
        <p:sp>
          <p:nvSpPr>
            <p:cNvPr id="300" name="Google Shape;300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중분류</a:t>
              </a:r>
              <a:endParaRPr b="1" sz="700"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303" name="Google Shape;3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53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15"/>
          <p:cNvGrpSpPr/>
          <p:nvPr/>
        </p:nvGrpSpPr>
        <p:grpSpPr>
          <a:xfrm>
            <a:off x="3281514" y="1332757"/>
            <a:ext cx="1131872" cy="292346"/>
            <a:chOff x="532725" y="914325"/>
            <a:chExt cx="1302050" cy="336300"/>
          </a:xfrm>
        </p:grpSpPr>
        <p:sp>
          <p:nvSpPr>
            <p:cNvPr id="305" name="Google Shape;305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소분류</a:t>
              </a:r>
              <a:endParaRPr b="1" sz="700"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07" name="Google Shape;307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308" name="Google Shape;3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67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/>
          <p:nvPr/>
        </p:nvSpPr>
        <p:spPr>
          <a:xfrm>
            <a:off x="691451" y="1122325"/>
            <a:ext cx="2316858" cy="1676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서울특별시 강남구 대치1동</a:t>
            </a:r>
            <a:endParaRPr b="1" sz="700"/>
          </a:p>
        </p:txBody>
      </p:sp>
      <p:sp>
        <p:nvSpPr>
          <p:cNvPr id="310" name="Google Shape;310;p15"/>
          <p:cNvSpPr/>
          <p:nvPr/>
        </p:nvSpPr>
        <p:spPr>
          <a:xfrm>
            <a:off x="3048800" y="9568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2878175" y="1122334"/>
            <a:ext cx="202500" cy="167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12" name="Google Shape;312;p15"/>
          <p:cNvSpPr txBox="1"/>
          <p:nvPr/>
        </p:nvSpPr>
        <p:spPr>
          <a:xfrm>
            <a:off x="2835287" y="1056705"/>
            <a:ext cx="26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▼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>
            <a:off x="691474" y="1327030"/>
            <a:ext cx="1131872" cy="292346"/>
            <a:chOff x="532725" y="914325"/>
            <a:chExt cx="1302050" cy="336300"/>
          </a:xfrm>
        </p:grpSpPr>
        <p:sp>
          <p:nvSpPr>
            <p:cNvPr id="314" name="Google Shape;314;p15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대분류</a:t>
              </a:r>
              <a:endParaRPr b="1" sz="70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16" name="Google Shape;316;p15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17" name="Google Shape;317;p15"/>
          <p:cNvSpPr/>
          <p:nvPr/>
        </p:nvSpPr>
        <p:spPr>
          <a:xfrm>
            <a:off x="691425" y="1304475"/>
            <a:ext cx="2389200" cy="4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서울특별시 강남구 역삼1동</a:t>
            </a:r>
            <a:endParaRPr b="1" sz="800"/>
          </a:p>
        </p:txBody>
      </p:sp>
      <p:sp>
        <p:nvSpPr>
          <p:cNvPr id="318" name="Google Shape;318;p15"/>
          <p:cNvSpPr/>
          <p:nvPr/>
        </p:nvSpPr>
        <p:spPr>
          <a:xfrm>
            <a:off x="691484" y="1316341"/>
            <a:ext cx="2389200" cy="19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서울특별시 강남구 대치1동</a:t>
            </a:r>
            <a:endParaRPr b="1" sz="800"/>
          </a:p>
        </p:txBody>
      </p:sp>
      <p:grpSp>
        <p:nvGrpSpPr>
          <p:cNvPr id="319" name="Google Shape;319;p15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320" name="Google Shape;320;p15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321" name="Google Shape;321;p15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323" name="Google Shape;323;p15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grpSp>
        <p:nvGrpSpPr>
          <p:cNvPr id="325" name="Google Shape;325;p15"/>
          <p:cNvGrpSpPr/>
          <p:nvPr/>
        </p:nvGrpSpPr>
        <p:grpSpPr>
          <a:xfrm>
            <a:off x="0" y="279200"/>
            <a:ext cx="6468351" cy="715753"/>
            <a:chOff x="77125" y="67175"/>
            <a:chExt cx="6468351" cy="715753"/>
          </a:xfrm>
        </p:grpSpPr>
        <p:grpSp>
          <p:nvGrpSpPr>
            <p:cNvPr id="326" name="Google Shape;326;p15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327" name="Google Shape;327;p15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328" name="Google Shape;328;p15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329" name="Google Shape;329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0" name="Google Shape;330;p15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331" name="Google Shape;331;p15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32" name="Google Shape;332;p15"/>
          <p:cNvSpPr/>
          <p:nvPr/>
        </p:nvSpPr>
        <p:spPr>
          <a:xfrm>
            <a:off x="1986500" y="4708625"/>
            <a:ext cx="2513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&lt;&lt; &lt; 1  2  3  4  5  6  7  8  9  10 &gt; &gt;&gt;</a:t>
            </a:r>
            <a:endParaRPr sz="800"/>
          </a:p>
        </p:txBody>
      </p:sp>
      <p:sp>
        <p:nvSpPr>
          <p:cNvPr id="333" name="Google Shape;333;p15"/>
          <p:cNvSpPr/>
          <p:nvPr/>
        </p:nvSpPr>
        <p:spPr>
          <a:xfrm>
            <a:off x="2454775" y="45849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6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16"/>
          <p:cNvSpPr txBox="1"/>
          <p:nvPr/>
        </p:nvSpPr>
        <p:spPr>
          <a:xfrm>
            <a:off x="6790400" y="-340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옵션을 선택하여 판매/나눔 게시글을 카테고리(대/중/소)기준으로 확인 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글을 조회하는 순서는 최신순, 인기순, 저가순, 고가순으로 변경하여 조회할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이미지를 클릭하면 해당하는 판매/나눔 게시글로 이동.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340" name="Google Shape;340;p16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16"/>
          <p:cNvGrpSpPr/>
          <p:nvPr/>
        </p:nvGrpSpPr>
        <p:grpSpPr>
          <a:xfrm>
            <a:off x="737879" y="3259325"/>
            <a:ext cx="955809" cy="1485306"/>
            <a:chOff x="582750" y="1154125"/>
            <a:chExt cx="1288500" cy="2002300"/>
          </a:xfrm>
        </p:grpSpPr>
        <p:sp>
          <p:nvSpPr>
            <p:cNvPr id="342" name="Google Shape;34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45" name="Google Shape;34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7" name="Google Shape;347;p16"/>
          <p:cNvGrpSpPr/>
          <p:nvPr/>
        </p:nvGrpSpPr>
        <p:grpSpPr>
          <a:xfrm>
            <a:off x="741779" y="1774000"/>
            <a:ext cx="955809" cy="1485306"/>
            <a:chOff x="582750" y="1154125"/>
            <a:chExt cx="1288500" cy="2002300"/>
          </a:xfrm>
        </p:grpSpPr>
        <p:sp>
          <p:nvSpPr>
            <p:cNvPr id="348" name="Google Shape;34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51" name="Google Shape;35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53" name="Google Shape;353;p16"/>
          <p:cNvCxnSpPr/>
          <p:nvPr/>
        </p:nvCxnSpPr>
        <p:spPr>
          <a:xfrm>
            <a:off x="0" y="1025824"/>
            <a:ext cx="678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16"/>
          <p:cNvGrpSpPr/>
          <p:nvPr/>
        </p:nvGrpSpPr>
        <p:grpSpPr>
          <a:xfrm>
            <a:off x="5022379" y="1774000"/>
            <a:ext cx="955809" cy="1485306"/>
            <a:chOff x="582750" y="1154125"/>
            <a:chExt cx="1288500" cy="2002300"/>
          </a:xfrm>
        </p:grpSpPr>
        <p:sp>
          <p:nvSpPr>
            <p:cNvPr id="355" name="Google Shape;355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58" name="Google Shape;358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0" name="Google Shape;360;p16"/>
          <p:cNvSpPr/>
          <p:nvPr/>
        </p:nvSpPr>
        <p:spPr>
          <a:xfrm>
            <a:off x="4583805" y="1554119"/>
            <a:ext cx="14607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/>
              <a:t>최신순</a:t>
            </a:r>
            <a:r>
              <a:rPr lang="ko" sz="600"/>
              <a:t> | 인기순 | 저가순 | 고가순</a:t>
            </a:r>
            <a:endParaRPr sz="600"/>
          </a:p>
        </p:txBody>
      </p:sp>
      <p:grpSp>
        <p:nvGrpSpPr>
          <p:cNvPr id="361" name="Google Shape;361;p16"/>
          <p:cNvGrpSpPr/>
          <p:nvPr/>
        </p:nvGrpSpPr>
        <p:grpSpPr>
          <a:xfrm>
            <a:off x="3952229" y="1774000"/>
            <a:ext cx="955809" cy="1485306"/>
            <a:chOff x="582750" y="1154125"/>
            <a:chExt cx="1288500" cy="2002300"/>
          </a:xfrm>
        </p:grpSpPr>
        <p:sp>
          <p:nvSpPr>
            <p:cNvPr id="362" name="Google Shape;36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65" name="Google Shape;36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16"/>
          <p:cNvGrpSpPr/>
          <p:nvPr/>
        </p:nvGrpSpPr>
        <p:grpSpPr>
          <a:xfrm>
            <a:off x="2882079" y="1774000"/>
            <a:ext cx="955809" cy="1485306"/>
            <a:chOff x="582750" y="1154125"/>
            <a:chExt cx="1288500" cy="2002300"/>
          </a:xfrm>
        </p:grpSpPr>
        <p:sp>
          <p:nvSpPr>
            <p:cNvPr id="368" name="Google Shape;36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71" name="Google Shape;37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3" name="Google Shape;373;p16"/>
          <p:cNvGrpSpPr/>
          <p:nvPr/>
        </p:nvGrpSpPr>
        <p:grpSpPr>
          <a:xfrm>
            <a:off x="1811929" y="1774000"/>
            <a:ext cx="955809" cy="1485306"/>
            <a:chOff x="582750" y="1154125"/>
            <a:chExt cx="1288500" cy="2002300"/>
          </a:xfrm>
        </p:grpSpPr>
        <p:sp>
          <p:nvSpPr>
            <p:cNvPr id="374" name="Google Shape;374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77" name="Google Shape;377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9" name="Google Shape;379;p16"/>
          <p:cNvGrpSpPr/>
          <p:nvPr/>
        </p:nvGrpSpPr>
        <p:grpSpPr>
          <a:xfrm>
            <a:off x="5018479" y="3259325"/>
            <a:ext cx="955809" cy="1485306"/>
            <a:chOff x="582750" y="1154125"/>
            <a:chExt cx="1288500" cy="2002300"/>
          </a:xfrm>
        </p:grpSpPr>
        <p:sp>
          <p:nvSpPr>
            <p:cNvPr id="380" name="Google Shape;380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83" name="Google Shape;383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5" name="Google Shape;385;p16"/>
          <p:cNvGrpSpPr/>
          <p:nvPr/>
        </p:nvGrpSpPr>
        <p:grpSpPr>
          <a:xfrm>
            <a:off x="3948329" y="3259325"/>
            <a:ext cx="955809" cy="1485306"/>
            <a:chOff x="582750" y="1154125"/>
            <a:chExt cx="1288500" cy="2002300"/>
          </a:xfrm>
        </p:grpSpPr>
        <p:sp>
          <p:nvSpPr>
            <p:cNvPr id="386" name="Google Shape;386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89" name="Google Shape;389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1" name="Google Shape;391;p16"/>
          <p:cNvGrpSpPr/>
          <p:nvPr/>
        </p:nvGrpSpPr>
        <p:grpSpPr>
          <a:xfrm>
            <a:off x="2878179" y="3259325"/>
            <a:ext cx="955809" cy="1485306"/>
            <a:chOff x="582750" y="1154125"/>
            <a:chExt cx="1288500" cy="2002300"/>
          </a:xfrm>
        </p:grpSpPr>
        <p:sp>
          <p:nvSpPr>
            <p:cNvPr id="392" name="Google Shape;392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395" name="Google Shape;395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7" name="Google Shape;397;p16"/>
          <p:cNvGrpSpPr/>
          <p:nvPr/>
        </p:nvGrpSpPr>
        <p:grpSpPr>
          <a:xfrm>
            <a:off x="1808029" y="3259325"/>
            <a:ext cx="955809" cy="1485306"/>
            <a:chOff x="582750" y="1154125"/>
            <a:chExt cx="1288500" cy="2002300"/>
          </a:xfrm>
        </p:grpSpPr>
        <p:sp>
          <p:nvSpPr>
            <p:cNvPr id="398" name="Google Shape;398;p16"/>
            <p:cNvSpPr/>
            <p:nvPr/>
          </p:nvSpPr>
          <p:spPr>
            <a:xfrm>
              <a:off x="582750" y="1154125"/>
              <a:ext cx="1288500" cy="1257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상품 이미지</a:t>
              </a:r>
              <a:endParaRPr sz="1200"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82750" y="2412025"/>
              <a:ext cx="1288500" cy="53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제목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가격        시간/기간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582750" y="2860025"/>
              <a:ext cx="1288500" cy="296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거래 지역</a:t>
              </a:r>
              <a:endParaRPr sz="700"/>
            </a:p>
          </p:txBody>
        </p:sp>
        <p:cxnSp>
          <p:nvCxnSpPr>
            <p:cNvPr id="401" name="Google Shape;401;p16"/>
            <p:cNvCxnSpPr/>
            <p:nvPr/>
          </p:nvCxnSpPr>
          <p:spPr>
            <a:xfrm>
              <a:off x="582750" y="2867725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16"/>
            <p:cNvCxnSpPr/>
            <p:nvPr/>
          </p:nvCxnSpPr>
          <p:spPr>
            <a:xfrm>
              <a:off x="582750" y="2396600"/>
              <a:ext cx="1288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3" name="Google Shape;403;p16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404" name="Google Shape;404;p16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405" name="Google Shape;405;p16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407" name="Google Shape;407;p16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pic>
        <p:nvPicPr>
          <p:cNvPr id="409" name="Google Shape;4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6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grpSp>
        <p:nvGrpSpPr>
          <p:cNvPr id="411" name="Google Shape;411;p16"/>
          <p:cNvGrpSpPr/>
          <p:nvPr/>
        </p:nvGrpSpPr>
        <p:grpSpPr>
          <a:xfrm>
            <a:off x="691497" y="1332768"/>
            <a:ext cx="1123114" cy="323119"/>
            <a:chOff x="532725" y="914325"/>
            <a:chExt cx="1291975" cy="371700"/>
          </a:xfrm>
        </p:grpSpPr>
        <p:sp>
          <p:nvSpPr>
            <p:cNvPr id="412" name="Google Shape;412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414" name="Google Shape;414;p16"/>
            <p:cNvSpPr txBox="1"/>
            <p:nvPr/>
          </p:nvSpPr>
          <p:spPr>
            <a:xfrm>
              <a:off x="1519600" y="914325"/>
              <a:ext cx="3051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▼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pic>
        <p:nvPicPr>
          <p:cNvPr id="415" name="Google Shape;4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16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417" name="Google Shape;417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중분류</a:t>
              </a:r>
              <a:endParaRPr b="1" sz="700"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19" name="Google Shape;419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420" name="Google Shape;4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16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422" name="Google Shape;422;p16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전체 소분류</a:t>
              </a:r>
              <a:endParaRPr b="1" sz="700"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425" name="Google Shape;4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6"/>
          <p:cNvSpPr/>
          <p:nvPr/>
        </p:nvSpPr>
        <p:spPr>
          <a:xfrm>
            <a:off x="691474" y="1560141"/>
            <a:ext cx="1091400" cy="308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의류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신발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가방/지갑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시계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쥬얼리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패션 액세서리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디지털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가전제품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스포츠/레저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차량/오토바이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스타굿즈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키덜트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예술/희귀/수집품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음반악기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도서/티켓/문구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뷰티/미용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가구/인테리어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생활/주방용품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공구/상업용품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/>
              <a:t>유아동/출산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반려동물용품</a:t>
            </a:r>
            <a:endParaRPr b="1" sz="800"/>
          </a:p>
        </p:txBody>
      </p:sp>
      <p:sp>
        <p:nvSpPr>
          <p:cNvPr id="427" name="Google Shape;427;p16"/>
          <p:cNvSpPr/>
          <p:nvPr/>
        </p:nvSpPr>
        <p:spPr>
          <a:xfrm>
            <a:off x="691496" y="1572007"/>
            <a:ext cx="1091400" cy="1911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의류</a:t>
            </a:r>
            <a:endParaRPr b="1" sz="800"/>
          </a:p>
        </p:txBody>
      </p:sp>
      <p:grpSp>
        <p:nvGrpSpPr>
          <p:cNvPr id="428" name="Google Shape;428;p16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429" name="Google Shape;429;p16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431" name="Google Shape;431;p16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432" name="Google Shape;432;p16"/>
          <p:cNvSpPr/>
          <p:nvPr/>
        </p:nvSpPr>
        <p:spPr>
          <a:xfrm>
            <a:off x="1677475" y="116826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3" name="Google Shape;433;p16"/>
          <p:cNvSpPr/>
          <p:nvPr/>
        </p:nvSpPr>
        <p:spPr>
          <a:xfrm>
            <a:off x="4726063" y="136368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4" name="Google Shape;434;p16"/>
          <p:cNvSpPr/>
          <p:nvPr/>
        </p:nvSpPr>
        <p:spPr>
          <a:xfrm>
            <a:off x="4857113" y="32169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435" name="Google Shape;435;p16"/>
          <p:cNvGrpSpPr/>
          <p:nvPr/>
        </p:nvGrpSpPr>
        <p:grpSpPr>
          <a:xfrm>
            <a:off x="0" y="271200"/>
            <a:ext cx="6468351" cy="715753"/>
            <a:chOff x="77125" y="67175"/>
            <a:chExt cx="6468351" cy="715753"/>
          </a:xfrm>
        </p:grpSpPr>
        <p:grpSp>
          <p:nvGrpSpPr>
            <p:cNvPr id="436" name="Google Shape;436;p16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37" name="Google Shape;437;p16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438" name="Google Shape;438;p16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439" name="Google Shape;439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0" name="Google Shape;440;p16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441" name="Google Shape;441;p16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 txBox="1"/>
          <p:nvPr>
            <p:ph type="title"/>
          </p:nvPr>
        </p:nvSpPr>
        <p:spPr>
          <a:xfrm>
            <a:off x="1872800" y="2285400"/>
            <a:ext cx="53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 사용자 관점 판매글 조회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/>
          <p:nvPr/>
        </p:nvSpPr>
        <p:spPr>
          <a:xfrm>
            <a:off x="0" y="919600"/>
            <a:ext cx="91440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452" name="Google Shape;452;p18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18"/>
          <p:cNvSpPr/>
          <p:nvPr/>
        </p:nvSpPr>
        <p:spPr>
          <a:xfrm>
            <a:off x="292325" y="1719775"/>
            <a:ext cx="2270700" cy="22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상품 이미지</a:t>
            </a:r>
            <a:endParaRPr sz="2100"/>
          </a:p>
        </p:txBody>
      </p:sp>
      <p:sp>
        <p:nvSpPr>
          <p:cNvPr id="454" name="Google Shape;454;p18"/>
          <p:cNvSpPr txBox="1"/>
          <p:nvPr/>
        </p:nvSpPr>
        <p:spPr>
          <a:xfrm>
            <a:off x="2713275" y="17197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dk2"/>
                </a:solidFill>
              </a:rPr>
              <a:t>나이키 후드티 팝니다(거의 새상품)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2713275" y="2181475"/>
            <a:ext cx="575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35,000</a:t>
            </a:r>
            <a:r>
              <a:rPr lang="ko" sz="1500">
                <a:solidFill>
                  <a:schemeClr val="dk2"/>
                </a:solidFill>
              </a:rPr>
              <a:t> </a:t>
            </a:r>
            <a:r>
              <a:rPr lang="ko" sz="1100">
                <a:solidFill>
                  <a:schemeClr val="dk2"/>
                </a:solidFill>
              </a:rPr>
              <a:t>원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456" name="Google Shape;456;p18"/>
          <p:cNvCxnSpPr/>
          <p:nvPr/>
        </p:nvCxnSpPr>
        <p:spPr>
          <a:xfrm>
            <a:off x="2713275" y="2762538"/>
            <a:ext cx="6295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18"/>
          <p:cNvSpPr txBox="1"/>
          <p:nvPr/>
        </p:nvSpPr>
        <p:spPr>
          <a:xfrm>
            <a:off x="2787500" y="2686338"/>
            <a:ext cx="575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♥</a:t>
            </a:r>
            <a:r>
              <a:rPr lang="ko">
                <a:solidFill>
                  <a:schemeClr val="dk2"/>
                </a:solidFill>
              </a:rPr>
              <a:t> 17 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2300">
                <a:solidFill>
                  <a:schemeClr val="dk2"/>
                </a:solidFill>
              </a:rPr>
              <a:t>👁</a:t>
            </a:r>
            <a:r>
              <a:rPr lang="ko">
                <a:solidFill>
                  <a:schemeClr val="dk2"/>
                </a:solidFill>
              </a:rPr>
              <a:t>132 </a:t>
            </a:r>
            <a:r>
              <a:rPr lang="ko" sz="2300">
                <a:solidFill>
                  <a:srgbClr val="999999"/>
                </a:solidFill>
              </a:rPr>
              <a:t>|</a:t>
            </a:r>
            <a:r>
              <a:rPr lang="ko">
                <a:solidFill>
                  <a:schemeClr val="dk2"/>
                </a:solidFill>
              </a:rPr>
              <a:t> </a:t>
            </a:r>
            <a:r>
              <a:rPr lang="ko" sz="1600">
                <a:solidFill>
                  <a:schemeClr val="dk2"/>
                </a:solidFill>
              </a:rPr>
              <a:t>🕧 </a:t>
            </a:r>
            <a:r>
              <a:rPr lang="ko">
                <a:solidFill>
                  <a:schemeClr val="dk2"/>
                </a:solidFill>
              </a:rPr>
              <a:t>하루 전</a:t>
            </a:r>
            <a:endParaRPr baseline="30000" sz="2300">
              <a:solidFill>
                <a:schemeClr val="dk2"/>
              </a:solidFill>
            </a:endParaRPr>
          </a:p>
        </p:txBody>
      </p:sp>
      <p:sp>
        <p:nvSpPr>
          <p:cNvPr id="458" name="Google Shape;458;p18"/>
          <p:cNvSpPr txBox="1"/>
          <p:nvPr/>
        </p:nvSpPr>
        <p:spPr>
          <a:xfrm>
            <a:off x="2713275" y="3197813"/>
            <a:ext cx="986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상품상태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거래방식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거래지역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- 정가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59" name="Google Shape;459;p18"/>
          <p:cNvSpPr txBox="1"/>
          <p:nvPr/>
        </p:nvSpPr>
        <p:spPr>
          <a:xfrm>
            <a:off x="3475750" y="3197813"/>
            <a:ext cx="1775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새상품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직거래/택배거래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서울시 강남구 대치1동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48,000 원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0" name="Google Shape;460;p18"/>
          <p:cNvSpPr/>
          <p:nvPr/>
        </p:nvSpPr>
        <p:spPr>
          <a:xfrm>
            <a:off x="2713275" y="4156713"/>
            <a:ext cx="1111800" cy="415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lt1"/>
                </a:solidFill>
              </a:rPr>
              <a:t>♥</a:t>
            </a:r>
            <a:r>
              <a:rPr lang="ko" sz="1700">
                <a:solidFill>
                  <a:schemeClr val="lt1"/>
                </a:solidFill>
              </a:rPr>
              <a:t> 17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61" name="Google Shape;461;p18"/>
          <p:cNvSpPr/>
          <p:nvPr/>
        </p:nvSpPr>
        <p:spPr>
          <a:xfrm>
            <a:off x="3958550" y="4156713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치즈톡</a:t>
            </a:r>
            <a:endParaRPr sz="1700"/>
          </a:p>
        </p:txBody>
      </p:sp>
      <p:sp>
        <p:nvSpPr>
          <p:cNvPr id="462" name="Google Shape;462;p18"/>
          <p:cNvSpPr/>
          <p:nvPr/>
        </p:nvSpPr>
        <p:spPr>
          <a:xfrm>
            <a:off x="6765875" y="1771550"/>
            <a:ext cx="21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2"/>
                </a:solidFill>
              </a:rPr>
              <a:t>판매</a:t>
            </a:r>
            <a:r>
              <a:rPr b="1" lang="ko" sz="1700">
                <a:solidFill>
                  <a:schemeClr val="dk2"/>
                </a:solidFill>
              </a:rPr>
              <a:t>중</a:t>
            </a:r>
            <a:endParaRPr b="1" sz="1700"/>
          </a:p>
        </p:txBody>
      </p:sp>
      <p:cxnSp>
        <p:nvCxnSpPr>
          <p:cNvPr id="463" name="Google Shape;463;p18"/>
          <p:cNvCxnSpPr/>
          <p:nvPr/>
        </p:nvCxnSpPr>
        <p:spPr>
          <a:xfrm>
            <a:off x="291425" y="4695800"/>
            <a:ext cx="864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18"/>
          <p:cNvSpPr txBox="1"/>
          <p:nvPr/>
        </p:nvSpPr>
        <p:spPr>
          <a:xfrm>
            <a:off x="226600" y="4747288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465" name="Google Shape;465;p18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6" name="Google Shape;466;p18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7" name="Google Shape;467;p18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68" name="Google Shape;468;p18"/>
          <p:cNvSpPr/>
          <p:nvPr/>
        </p:nvSpPr>
        <p:spPr>
          <a:xfrm>
            <a:off x="9041025" y="10666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69" name="Google Shape;4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49" y="947970"/>
            <a:ext cx="272100" cy="2558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8"/>
          <p:cNvSpPr txBox="1"/>
          <p:nvPr/>
        </p:nvSpPr>
        <p:spPr>
          <a:xfrm>
            <a:off x="371950" y="906525"/>
            <a:ext cx="1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75" y="975850"/>
            <a:ext cx="123825" cy="200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18"/>
          <p:cNvGrpSpPr/>
          <p:nvPr/>
        </p:nvGrpSpPr>
        <p:grpSpPr>
          <a:xfrm>
            <a:off x="791713" y="1248488"/>
            <a:ext cx="4281500" cy="323113"/>
            <a:chOff x="791750" y="914300"/>
            <a:chExt cx="4281500" cy="323113"/>
          </a:xfrm>
        </p:grpSpPr>
        <p:grpSp>
          <p:nvGrpSpPr>
            <p:cNvPr id="473" name="Google Shape;473;p18"/>
            <p:cNvGrpSpPr/>
            <p:nvPr/>
          </p:nvGrpSpPr>
          <p:grpSpPr>
            <a:xfrm>
              <a:off x="791750" y="914313"/>
              <a:ext cx="1302050" cy="323100"/>
              <a:chOff x="532725" y="914325"/>
              <a:chExt cx="1302050" cy="323100"/>
            </a:xfrm>
          </p:grpSpPr>
          <p:sp>
            <p:nvSpPr>
              <p:cNvPr id="474" name="Google Shape;474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의류</a:t>
                </a:r>
                <a:endParaRPr b="1" sz="900"/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76" name="Google Shape;476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477" name="Google Shape;477;p18"/>
            <p:cNvGrpSpPr/>
            <p:nvPr/>
          </p:nvGrpSpPr>
          <p:grpSpPr>
            <a:xfrm>
              <a:off x="2281475" y="914313"/>
              <a:ext cx="1302050" cy="323100"/>
              <a:chOff x="532725" y="914325"/>
              <a:chExt cx="1302050" cy="323100"/>
            </a:xfrm>
          </p:grpSpPr>
          <p:sp>
            <p:nvSpPr>
              <p:cNvPr id="478" name="Google Shape;478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상의</a:t>
                </a:r>
                <a:endParaRPr b="1" sz="900"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80" name="Google Shape;480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481" name="Google Shape;48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93800" y="975850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2" name="Google Shape;482;p18"/>
            <p:cNvGrpSpPr/>
            <p:nvPr/>
          </p:nvGrpSpPr>
          <p:grpSpPr>
            <a:xfrm>
              <a:off x="3771200" y="914300"/>
              <a:ext cx="1302050" cy="323100"/>
              <a:chOff x="532725" y="914325"/>
              <a:chExt cx="1302050" cy="323100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532725" y="979425"/>
                <a:ext cx="1175400" cy="192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900"/>
                  <a:t>후드티/후드집업</a:t>
                </a:r>
                <a:endParaRPr b="1" sz="900"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555750" y="979425"/>
                <a:ext cx="232800" cy="1929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/>
              </a:p>
            </p:txBody>
          </p:sp>
          <p:sp>
            <p:nvSpPr>
              <p:cNvPr id="485" name="Google Shape;485;p18"/>
              <p:cNvSpPr txBox="1"/>
              <p:nvPr/>
            </p:nvSpPr>
            <p:spPr>
              <a:xfrm>
                <a:off x="1529675" y="914325"/>
                <a:ext cx="3051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chemeClr val="dk2"/>
                    </a:solidFill>
                  </a:rPr>
                  <a:t>▼</a:t>
                </a:r>
                <a:endParaRPr sz="9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486" name="Google Shape;48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83525" y="975838"/>
              <a:ext cx="1238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7" name="Google Shape;487;p18"/>
          <p:cNvSpPr/>
          <p:nvPr/>
        </p:nvSpPr>
        <p:spPr>
          <a:xfrm>
            <a:off x="791725" y="979400"/>
            <a:ext cx="26529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서울특별시 강남구 대치1동</a:t>
            </a:r>
            <a:endParaRPr b="1" sz="900"/>
          </a:p>
        </p:txBody>
      </p:sp>
      <p:sp>
        <p:nvSpPr>
          <p:cNvPr id="488" name="Google Shape;488;p18"/>
          <p:cNvSpPr/>
          <p:nvPr/>
        </p:nvSpPr>
        <p:spPr>
          <a:xfrm>
            <a:off x="3292075" y="979425"/>
            <a:ext cx="232800" cy="192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89" name="Google Shape;489;p18"/>
          <p:cNvSpPr txBox="1"/>
          <p:nvPr/>
        </p:nvSpPr>
        <p:spPr>
          <a:xfrm>
            <a:off x="3266000" y="914325"/>
            <a:ext cx="30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▼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90" name="Google Shape;490;p18"/>
          <p:cNvSpPr/>
          <p:nvPr/>
        </p:nvSpPr>
        <p:spPr>
          <a:xfrm>
            <a:off x="1339325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1228800" y="4010888"/>
            <a:ext cx="71700" cy="71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1449850" y="4010888"/>
            <a:ext cx="71700" cy="7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8"/>
          <p:cNvSpPr/>
          <p:nvPr/>
        </p:nvSpPr>
        <p:spPr>
          <a:xfrm>
            <a:off x="5337325" y="4156725"/>
            <a:ext cx="12453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dk2"/>
                </a:solidFill>
              </a:rPr>
              <a:t>가격제시</a:t>
            </a:r>
            <a:endParaRPr sz="1700"/>
          </a:p>
        </p:txBody>
      </p:sp>
      <p:sp>
        <p:nvSpPr>
          <p:cNvPr id="494" name="Google Shape;494;p18"/>
          <p:cNvSpPr txBox="1"/>
          <p:nvPr/>
        </p:nvSpPr>
        <p:spPr>
          <a:xfrm>
            <a:off x="8032200" y="2762550"/>
            <a:ext cx="11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999999"/>
                </a:solidFill>
              </a:rPr>
              <a:t>🚨 신고하기</a:t>
            </a:r>
            <a:endParaRPr sz="1200">
              <a:solidFill>
                <a:srgbClr val="999999"/>
              </a:solidFill>
            </a:endParaRPr>
          </a:p>
        </p:txBody>
      </p:sp>
      <p:grpSp>
        <p:nvGrpSpPr>
          <p:cNvPr id="495" name="Google Shape;495;p18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496" name="Google Shape;496;p18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497" name="Google Shape;497;p18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498" name="Google Shape;498;p18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499" name="Google Shape;499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18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01" name="Google Shape;501;p18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/>
          <p:nvPr/>
        </p:nvSpPr>
        <p:spPr>
          <a:xfrm>
            <a:off x="226600" y="2046338"/>
            <a:ext cx="540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나이키 후드티 팝니다.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남녀 공용입니다. 사이즈는 Free라서 다 입을 수 있어요.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구매해놓고 몇번 안입었습니다.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치즈톡 주세요.</a:t>
            </a:r>
            <a:endParaRPr sz="1000"/>
          </a:p>
        </p:txBody>
      </p:sp>
      <p:cxnSp>
        <p:nvCxnSpPr>
          <p:cNvPr id="507" name="Google Shape;507;p19"/>
          <p:cNvCxnSpPr/>
          <p:nvPr/>
        </p:nvCxnSpPr>
        <p:spPr>
          <a:xfrm>
            <a:off x="1275" y="903250"/>
            <a:ext cx="91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19"/>
          <p:cNvSpPr txBox="1"/>
          <p:nvPr/>
        </p:nvSpPr>
        <p:spPr>
          <a:xfrm>
            <a:off x="226600" y="919600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판매 정보</a:t>
            </a:r>
            <a:endParaRPr b="1" sz="1200"/>
          </a:p>
        </p:txBody>
      </p:sp>
      <p:sp>
        <p:nvSpPr>
          <p:cNvPr id="509" name="Google Shape;509;p19"/>
          <p:cNvSpPr txBox="1"/>
          <p:nvPr/>
        </p:nvSpPr>
        <p:spPr>
          <a:xfrm>
            <a:off x="226600" y="1248938"/>
            <a:ext cx="17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판매자 정보 |  </a:t>
            </a:r>
            <a:r>
              <a:rPr b="1" lang="ko" sz="1000"/>
              <a:t>자바를 잡아</a:t>
            </a:r>
            <a:endParaRPr b="1" sz="1000"/>
          </a:p>
        </p:txBody>
      </p:sp>
      <p:sp>
        <p:nvSpPr>
          <p:cNvPr id="510" name="Google Shape;510;p19"/>
          <p:cNvSpPr txBox="1"/>
          <p:nvPr/>
        </p:nvSpPr>
        <p:spPr>
          <a:xfrm>
            <a:off x="2072275" y="1248938"/>
            <a:ext cx="349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거래희망 장소 |  </a:t>
            </a:r>
            <a:r>
              <a:rPr b="1" lang="ko" sz="1000"/>
              <a:t>강남역 4번 출구 앞(지상)</a:t>
            </a:r>
            <a:endParaRPr b="1" sz="1000"/>
          </a:p>
        </p:txBody>
      </p:sp>
      <p:sp>
        <p:nvSpPr>
          <p:cNvPr id="511" name="Google Shape;511;p19"/>
          <p:cNvSpPr txBox="1"/>
          <p:nvPr/>
        </p:nvSpPr>
        <p:spPr>
          <a:xfrm>
            <a:off x="226600" y="1633475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상품 정보</a:t>
            </a:r>
            <a:endParaRPr b="1" sz="1200"/>
          </a:p>
        </p:txBody>
      </p:sp>
      <p:cxnSp>
        <p:nvCxnSpPr>
          <p:cNvPr id="512" name="Google Shape;512;p19"/>
          <p:cNvCxnSpPr/>
          <p:nvPr/>
        </p:nvCxnSpPr>
        <p:spPr>
          <a:xfrm>
            <a:off x="276875" y="1589938"/>
            <a:ext cx="86727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>
            <a:off x="9041025" y="914325"/>
            <a:ext cx="102900" cy="422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4" name="Google Shape;514;p19"/>
          <p:cNvSpPr/>
          <p:nvPr/>
        </p:nvSpPr>
        <p:spPr>
          <a:xfrm>
            <a:off x="9041025" y="90325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5" name="Google Shape;515;p19"/>
          <p:cNvSpPr/>
          <p:nvPr/>
        </p:nvSpPr>
        <p:spPr>
          <a:xfrm>
            <a:off x="9041025" y="5034300"/>
            <a:ext cx="102900" cy="109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6" name="Google Shape;516;p19"/>
          <p:cNvSpPr/>
          <p:nvPr/>
        </p:nvSpPr>
        <p:spPr>
          <a:xfrm>
            <a:off x="9041025" y="3423575"/>
            <a:ext cx="102900" cy="123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7" name="Google Shape;517;p19"/>
          <p:cNvSpPr/>
          <p:nvPr/>
        </p:nvSpPr>
        <p:spPr>
          <a:xfrm>
            <a:off x="1734338" y="4065900"/>
            <a:ext cx="2651400" cy="8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거래지역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서울특별시 강남구 대치1동</a:t>
            </a:r>
            <a:endParaRPr b="1" sz="1200">
              <a:solidFill>
                <a:srgbClr val="666666"/>
              </a:solidFill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4749413" y="4065900"/>
            <a:ext cx="2651400" cy="86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</a:rPr>
              <a:t>카테고리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66666"/>
                </a:solidFill>
              </a:rPr>
              <a:t>의류 &gt; 상의 &gt; 후드티/후드집업</a:t>
            </a:r>
            <a:endParaRPr b="1" sz="1200">
              <a:solidFill>
                <a:srgbClr val="666666"/>
              </a:solidFill>
            </a:endParaRPr>
          </a:p>
        </p:txBody>
      </p:sp>
      <p:grpSp>
        <p:nvGrpSpPr>
          <p:cNvPr id="519" name="Google Shape;519;p19"/>
          <p:cNvGrpSpPr/>
          <p:nvPr/>
        </p:nvGrpSpPr>
        <p:grpSpPr>
          <a:xfrm>
            <a:off x="240050" y="116725"/>
            <a:ext cx="6468351" cy="715753"/>
            <a:chOff x="77125" y="67175"/>
            <a:chExt cx="6468351" cy="715753"/>
          </a:xfrm>
        </p:grpSpPr>
        <p:grpSp>
          <p:nvGrpSpPr>
            <p:cNvPr id="520" name="Google Shape;520;p19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521" name="Google Shape;521;p19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522" name="Google Shape;522;p19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523" name="Google Shape;52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Google Shape;524;p19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25" name="Google Shape;525;p19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26" name="Google Shape;526;p19"/>
          <p:cNvSpPr txBox="1"/>
          <p:nvPr/>
        </p:nvSpPr>
        <p:spPr>
          <a:xfrm>
            <a:off x="276875" y="3602388"/>
            <a:ext cx="54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rgbClr val="666666"/>
                </a:solidFill>
              </a:rPr>
              <a:t>#나이키 #후드티 #nike</a:t>
            </a:r>
            <a:endParaRPr sz="1000"/>
          </a:p>
        </p:txBody>
      </p:sp>
      <p:sp>
        <p:nvSpPr>
          <p:cNvPr id="527" name="Google Shape;527;p19"/>
          <p:cNvSpPr txBox="1"/>
          <p:nvPr/>
        </p:nvSpPr>
        <p:spPr>
          <a:xfrm>
            <a:off x="276875" y="3352025"/>
            <a:ext cx="12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해시태그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0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533" name="Google Shape;533;p20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534" name="Google Shape;534;p20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536" name="Google Shape;536;p20"/>
            <p:cNvSpPr/>
            <p:nvPr/>
          </p:nvSpPr>
          <p:spPr>
            <a:xfrm>
              <a:off x="6704164" y="11449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sp>
        <p:nvSpPr>
          <p:cNvPr id="538" name="Google Shape;538;p20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1931000" y="1792075"/>
            <a:ext cx="4779000" cy="229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판매글의 썸네일 이미지를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등록된 상품이미지를 넘겨서 확인할 수 있음(최대 10장).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판매상품의 상세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제목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 가격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거래상태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찜 횟수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조회수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게시글 작성 시간(조회날짜 기준으로)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판매상품 상태</a:t>
            </a:r>
            <a:endParaRPr sz="8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거래방식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거래지역</a:t>
            </a:r>
            <a:endParaRPr sz="8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판매글을 신고할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신고하기를 누르는 경우 신고접수 페이지로 이동.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판매글에 찜을 누를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사용자는 거래를 원하는 경우 치즈톡 버튼을 눌러 채팅방을 활성화 시킬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판매글 상태가 거래완료인 경우 치즈톡 버튼 비활성화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판매자가 글 작성시 가격제시 또는 나눔신청으로 등록한 경우 해당 버튼이 나타나며 클릭시 제시/신청이 가능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541" name="Google Shape;541;p20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0"/>
          <p:cNvSpPr/>
          <p:nvPr/>
        </p:nvSpPr>
        <p:spPr>
          <a:xfrm>
            <a:off x="219649" y="1792066"/>
            <a:ext cx="1606500" cy="15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상품 이미지</a:t>
            </a:r>
            <a:endParaRPr sz="1900"/>
          </a:p>
        </p:txBody>
      </p:sp>
      <p:sp>
        <p:nvSpPr>
          <p:cNvPr id="543" name="Google Shape;543;p20"/>
          <p:cNvSpPr txBox="1"/>
          <p:nvPr/>
        </p:nvSpPr>
        <p:spPr>
          <a:xfrm>
            <a:off x="2015612" y="1792068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나이키 후드티 팝니다</a:t>
            </a:r>
            <a:r>
              <a:rPr b="1" lang="ko" sz="1500">
                <a:solidFill>
                  <a:schemeClr val="dk2"/>
                </a:solidFill>
              </a:rPr>
              <a:t>(거의 새상품)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544" name="Google Shape;544;p20"/>
          <p:cNvSpPr txBox="1"/>
          <p:nvPr/>
        </p:nvSpPr>
        <p:spPr>
          <a:xfrm>
            <a:off x="2015612" y="2134577"/>
            <a:ext cx="426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35,000</a:t>
            </a:r>
            <a:r>
              <a:rPr lang="ko" sz="1100">
                <a:solidFill>
                  <a:schemeClr val="dk2"/>
                </a:solidFill>
              </a:rPr>
              <a:t> </a:t>
            </a:r>
            <a:r>
              <a:rPr lang="ko" sz="700">
                <a:solidFill>
                  <a:schemeClr val="dk2"/>
                </a:solidFill>
              </a:rPr>
              <a:t>원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545" name="Google Shape;545;p20"/>
          <p:cNvCxnSpPr/>
          <p:nvPr/>
        </p:nvCxnSpPr>
        <p:spPr>
          <a:xfrm>
            <a:off x="1960549" y="2522708"/>
            <a:ext cx="46704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20"/>
          <p:cNvSpPr txBox="1"/>
          <p:nvPr/>
        </p:nvSpPr>
        <p:spPr>
          <a:xfrm>
            <a:off x="2015612" y="2466180"/>
            <a:ext cx="4267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♥</a:t>
            </a:r>
            <a:r>
              <a:rPr lang="ko" sz="1000">
                <a:solidFill>
                  <a:schemeClr val="dk2"/>
                </a:solidFill>
              </a:rPr>
              <a:t> 17 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900">
                <a:solidFill>
                  <a:schemeClr val="dk2"/>
                </a:solidFill>
              </a:rPr>
              <a:t>👁</a:t>
            </a:r>
            <a:r>
              <a:rPr lang="ko" sz="1000">
                <a:solidFill>
                  <a:schemeClr val="dk2"/>
                </a:solidFill>
              </a:rPr>
              <a:t>132 </a:t>
            </a:r>
            <a:r>
              <a:rPr lang="ko" sz="1900">
                <a:solidFill>
                  <a:srgbClr val="999999"/>
                </a:solidFill>
              </a:rPr>
              <a:t>|</a:t>
            </a:r>
            <a:r>
              <a:rPr lang="ko" sz="1000">
                <a:solidFill>
                  <a:schemeClr val="dk2"/>
                </a:solidFill>
              </a:rPr>
              <a:t> </a:t>
            </a:r>
            <a:r>
              <a:rPr lang="ko" sz="1200">
                <a:solidFill>
                  <a:schemeClr val="dk2"/>
                </a:solidFill>
              </a:rPr>
              <a:t>🕧 </a:t>
            </a:r>
            <a:r>
              <a:rPr lang="ko" sz="1000">
                <a:solidFill>
                  <a:schemeClr val="dk2"/>
                </a:solidFill>
              </a:rPr>
              <a:t>하루 전</a:t>
            </a:r>
            <a:endParaRPr baseline="30000" sz="1900">
              <a:solidFill>
                <a:schemeClr val="dk2"/>
              </a:solidFill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1960549" y="2845613"/>
            <a:ext cx="732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- 상품상태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거래방식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거래지역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2"/>
                </a:solidFill>
              </a:rPr>
              <a:t>- 정가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2526185" y="2845613"/>
            <a:ext cx="13173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새상품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직거래/택배거래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서울시 강남구 대치1동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48,000 원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9" name="Google Shape;549;p20"/>
          <p:cNvSpPr/>
          <p:nvPr/>
        </p:nvSpPr>
        <p:spPr>
          <a:xfrm>
            <a:off x="5386150" y="1881875"/>
            <a:ext cx="1248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2"/>
                </a:solidFill>
              </a:rPr>
              <a:t>판매</a:t>
            </a:r>
            <a:r>
              <a:rPr b="1" lang="ko">
                <a:solidFill>
                  <a:schemeClr val="dk2"/>
                </a:solidFill>
              </a:rPr>
              <a:t>중</a:t>
            </a:r>
            <a:endParaRPr b="1"/>
          </a:p>
        </p:txBody>
      </p:sp>
      <p:cxnSp>
        <p:nvCxnSpPr>
          <p:cNvPr id="550" name="Google Shape;550;p20"/>
          <p:cNvCxnSpPr/>
          <p:nvPr/>
        </p:nvCxnSpPr>
        <p:spPr>
          <a:xfrm>
            <a:off x="218983" y="4085129"/>
            <a:ext cx="640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20"/>
          <p:cNvSpPr txBox="1"/>
          <p:nvPr/>
        </p:nvSpPr>
        <p:spPr>
          <a:xfrm>
            <a:off x="170893" y="4123324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판매자 정보</a:t>
            </a:r>
            <a:endParaRPr b="1" sz="1000"/>
          </a:p>
        </p:txBody>
      </p:sp>
      <p:sp>
        <p:nvSpPr>
          <p:cNvPr id="552" name="Google Shape;552;p20"/>
          <p:cNvSpPr txBox="1"/>
          <p:nvPr/>
        </p:nvSpPr>
        <p:spPr>
          <a:xfrm>
            <a:off x="170893" y="4367641"/>
            <a:ext cx="1317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판매자 정보 |  </a:t>
            </a:r>
            <a:r>
              <a:rPr b="1" lang="ko" sz="700"/>
              <a:t>자바를 잡아</a:t>
            </a:r>
            <a:endParaRPr b="1" sz="700"/>
          </a:p>
        </p:txBody>
      </p:sp>
      <p:sp>
        <p:nvSpPr>
          <p:cNvPr id="553" name="Google Shape;553;p20"/>
          <p:cNvSpPr txBox="1"/>
          <p:nvPr/>
        </p:nvSpPr>
        <p:spPr>
          <a:xfrm>
            <a:off x="1540092" y="4234791"/>
            <a:ext cx="259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거래희망 장소 |  </a:t>
            </a:r>
            <a:r>
              <a:rPr b="1" lang="ko" sz="700"/>
              <a:t>강남역 4번 출구 앞(지상)</a:t>
            </a:r>
            <a:endParaRPr b="1" sz="700"/>
          </a:p>
        </p:txBody>
      </p:sp>
      <p:cxnSp>
        <p:nvCxnSpPr>
          <p:cNvPr id="554" name="Google Shape;554;p20"/>
          <p:cNvCxnSpPr/>
          <p:nvPr/>
        </p:nvCxnSpPr>
        <p:spPr>
          <a:xfrm>
            <a:off x="208189" y="4620609"/>
            <a:ext cx="643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0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6" name="Google Shape;5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8" y="1100724"/>
            <a:ext cx="236536" cy="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 txBox="1"/>
          <p:nvPr/>
        </p:nvSpPr>
        <p:spPr>
          <a:xfrm>
            <a:off x="326564" y="1064696"/>
            <a:ext cx="1464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595959"/>
                </a:solidFill>
              </a:rPr>
              <a:t>홈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558" name="Google Shape;5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25" y="11249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20"/>
          <p:cNvGrpSpPr/>
          <p:nvPr/>
        </p:nvGrpSpPr>
        <p:grpSpPr>
          <a:xfrm>
            <a:off x="1986512" y="1332768"/>
            <a:ext cx="1131872" cy="292346"/>
            <a:chOff x="532725" y="914325"/>
            <a:chExt cx="1302050" cy="336300"/>
          </a:xfrm>
        </p:grpSpPr>
        <p:sp>
          <p:nvSpPr>
            <p:cNvPr id="560" name="Google Shape;560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상의</a:t>
              </a:r>
              <a:endParaRPr b="1" sz="700"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62" name="Google Shape;562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563" name="Google Shape;5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3365" y="1386260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20"/>
          <p:cNvGrpSpPr/>
          <p:nvPr/>
        </p:nvGrpSpPr>
        <p:grpSpPr>
          <a:xfrm>
            <a:off x="3281527" y="1332757"/>
            <a:ext cx="1131872" cy="292346"/>
            <a:chOff x="532725" y="914325"/>
            <a:chExt cx="1302050" cy="336300"/>
          </a:xfrm>
        </p:grpSpPr>
        <p:sp>
          <p:nvSpPr>
            <p:cNvPr id="565" name="Google Shape;565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후드티/후드집업</a:t>
              </a:r>
              <a:endParaRPr b="1" sz="700"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67" name="Google Shape;567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pic>
        <p:nvPicPr>
          <p:cNvPr id="568" name="Google Shape;5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8380" y="1386249"/>
            <a:ext cx="107641" cy="17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20"/>
          <p:cNvGrpSpPr/>
          <p:nvPr/>
        </p:nvGrpSpPr>
        <p:grpSpPr>
          <a:xfrm>
            <a:off x="691463" y="1065730"/>
            <a:ext cx="2426921" cy="292346"/>
            <a:chOff x="-957035" y="914325"/>
            <a:chExt cx="2791810" cy="336300"/>
          </a:xfrm>
        </p:grpSpPr>
        <p:sp>
          <p:nvSpPr>
            <p:cNvPr id="570" name="Google Shape;570;p20"/>
            <p:cNvSpPr/>
            <p:nvPr/>
          </p:nvSpPr>
          <p:spPr>
            <a:xfrm>
              <a:off x="-957035" y="979429"/>
              <a:ext cx="26652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서울특별시 강남구 대치1동</a:t>
              </a:r>
              <a:endParaRPr b="1" sz="700"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573" name="Google Shape;573;p20"/>
          <p:cNvSpPr/>
          <p:nvPr/>
        </p:nvSpPr>
        <p:spPr>
          <a:xfrm>
            <a:off x="137650" y="16768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574" name="Google Shape;574;p20"/>
          <p:cNvGrpSpPr/>
          <p:nvPr/>
        </p:nvGrpSpPr>
        <p:grpSpPr>
          <a:xfrm>
            <a:off x="691487" y="1332768"/>
            <a:ext cx="1131872" cy="292346"/>
            <a:chOff x="532725" y="914325"/>
            <a:chExt cx="1302050" cy="336300"/>
          </a:xfrm>
        </p:grpSpPr>
        <p:sp>
          <p:nvSpPr>
            <p:cNvPr id="575" name="Google Shape;575;p20"/>
            <p:cNvSpPr/>
            <p:nvPr/>
          </p:nvSpPr>
          <p:spPr>
            <a:xfrm>
              <a:off x="532725" y="979425"/>
              <a:ext cx="1175400" cy="192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/>
                <a:t>의류</a:t>
              </a:r>
              <a:endParaRPr b="1" sz="700"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1555750" y="979425"/>
              <a:ext cx="232800" cy="1929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1529675" y="914325"/>
              <a:ext cx="3051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2"/>
                  </a:solidFill>
                </a:rPr>
                <a:t>▼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578" name="Google Shape;578;p20"/>
          <p:cNvSpPr/>
          <p:nvPr/>
        </p:nvSpPr>
        <p:spPr>
          <a:xfrm>
            <a:off x="998150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921769" y="3408475"/>
            <a:ext cx="49500" cy="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1074531" y="3408475"/>
            <a:ext cx="49500" cy="49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810750" y="3296025"/>
            <a:ext cx="413100" cy="22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1786725" y="167685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658500" y="3146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4" name="Google Shape;584;p20"/>
          <p:cNvSpPr/>
          <p:nvPr/>
        </p:nvSpPr>
        <p:spPr>
          <a:xfrm>
            <a:off x="1976027" y="3701946"/>
            <a:ext cx="824700" cy="308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200">
                <a:solidFill>
                  <a:schemeClr val="lt1"/>
                </a:solidFill>
              </a:rPr>
              <a:t>♥</a:t>
            </a:r>
            <a:r>
              <a:rPr lang="ko">
                <a:solidFill>
                  <a:schemeClr val="lt1"/>
                </a:solidFill>
              </a:rPr>
              <a:t> 17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2899824" y="37019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치즈톡</a:t>
            </a: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1849863" y="3544118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7" name="Google Shape;587;p20"/>
          <p:cNvSpPr/>
          <p:nvPr/>
        </p:nvSpPr>
        <p:spPr>
          <a:xfrm>
            <a:off x="2800713" y="35441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6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88" name="Google Shape;588;p20"/>
          <p:cNvSpPr txBox="1"/>
          <p:nvPr/>
        </p:nvSpPr>
        <p:spPr>
          <a:xfrm>
            <a:off x="5758325" y="2522700"/>
            <a:ext cx="10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999999"/>
                </a:solidFill>
              </a:rPr>
              <a:t>🚨 신고하기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89" name="Google Shape;589;p20"/>
          <p:cNvSpPr/>
          <p:nvPr/>
        </p:nvSpPr>
        <p:spPr>
          <a:xfrm>
            <a:off x="5643463" y="23920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590" name="Google Shape;590;p20"/>
          <p:cNvSpPr/>
          <p:nvPr/>
        </p:nvSpPr>
        <p:spPr>
          <a:xfrm>
            <a:off x="3922624" y="3706746"/>
            <a:ext cx="923700" cy="30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가격제시</a:t>
            </a: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3823513" y="3548931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7</a:t>
            </a:r>
            <a:endParaRPr b="1" sz="900">
              <a:solidFill>
                <a:schemeClr val="lt1"/>
              </a:solidFill>
            </a:endParaRPr>
          </a:p>
        </p:txBody>
      </p:sp>
      <p:grpSp>
        <p:nvGrpSpPr>
          <p:cNvPr id="592" name="Google Shape;592;p20"/>
          <p:cNvGrpSpPr/>
          <p:nvPr/>
        </p:nvGrpSpPr>
        <p:grpSpPr>
          <a:xfrm>
            <a:off x="3750" y="266850"/>
            <a:ext cx="6468351" cy="715753"/>
            <a:chOff x="77125" y="67175"/>
            <a:chExt cx="6468351" cy="715753"/>
          </a:xfrm>
        </p:grpSpPr>
        <p:grpSp>
          <p:nvGrpSpPr>
            <p:cNvPr id="593" name="Google Shape;593;p20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594" name="Google Shape;594;p20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595" name="Google Shape;595;p20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596" name="Google Shape;596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7" name="Google Shape;597;p20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598" name="Google Shape;598;p20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"/>
          <p:cNvSpPr txBox="1"/>
          <p:nvPr/>
        </p:nvSpPr>
        <p:spPr>
          <a:xfrm>
            <a:off x="6790400" y="0"/>
            <a:ext cx="2353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[판매/나눔 페이지]</a:t>
            </a:r>
            <a:endParaRPr sz="12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 닉네임</a:t>
            </a:r>
            <a:endParaRPr sz="8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판매자가 거래를 희망하는 장소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상품 정보를 확인할 수 있음.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판매자가 작성한 상품 정보가 나타남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판매자가 작성한 해시태그를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14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2"/>
              </a:solidFill>
            </a:endParaRPr>
          </a:p>
          <a:p>
            <a:pPr indent="-50800" lvl="1" marL="323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 해시태그를 클릭시 해당하는 해시태그로 검색된 화면으로 이동</a:t>
            </a:r>
            <a:endParaRPr sz="800">
              <a:solidFill>
                <a:schemeClr val="dk2"/>
              </a:solidFill>
            </a:endParaRPr>
          </a:p>
          <a:p>
            <a:pPr indent="0" lvl="0" marL="32399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 거래지역을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-57150" lvl="0" marL="14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ko" sz="900">
                <a:solidFill>
                  <a:schemeClr val="dk2"/>
                </a:solidFill>
              </a:rPr>
              <a:t> 판매상품 카테고리를 확인할 수 있음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-4200" y="264900"/>
            <a:ext cx="6795000" cy="46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5" name="Google Shape;605;p21"/>
          <p:cNvCxnSpPr/>
          <p:nvPr/>
        </p:nvCxnSpPr>
        <p:spPr>
          <a:xfrm>
            <a:off x="3738" y="1023655"/>
            <a:ext cx="677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21"/>
          <p:cNvSpPr/>
          <p:nvPr/>
        </p:nvSpPr>
        <p:spPr>
          <a:xfrm>
            <a:off x="6709802" y="1314530"/>
            <a:ext cx="76200" cy="81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607" name="Google Shape;607;p21"/>
          <p:cNvGrpSpPr/>
          <p:nvPr/>
        </p:nvGrpSpPr>
        <p:grpSpPr>
          <a:xfrm>
            <a:off x="6699425" y="1023650"/>
            <a:ext cx="91500" cy="3854825"/>
            <a:chOff x="6699425" y="1023650"/>
            <a:chExt cx="91500" cy="3854825"/>
          </a:xfrm>
        </p:grpSpPr>
        <p:grpSp>
          <p:nvGrpSpPr>
            <p:cNvPr id="608" name="Google Shape;608;p21"/>
            <p:cNvGrpSpPr/>
            <p:nvPr/>
          </p:nvGrpSpPr>
          <p:grpSpPr>
            <a:xfrm>
              <a:off x="6699425" y="1031875"/>
              <a:ext cx="91500" cy="3846600"/>
              <a:chOff x="6699425" y="1031875"/>
              <a:chExt cx="91500" cy="3846600"/>
            </a:xfrm>
          </p:grpSpPr>
          <p:sp>
            <p:nvSpPr>
              <p:cNvPr id="609" name="Google Shape;609;p21"/>
              <p:cNvSpPr/>
              <p:nvPr/>
            </p:nvSpPr>
            <p:spPr>
              <a:xfrm>
                <a:off x="6699425" y="1031875"/>
                <a:ext cx="79500" cy="38466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F3F3F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6699425" y="4797475"/>
                <a:ext cx="91500" cy="810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D9D9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700"/>
              </a:p>
            </p:txBody>
          </p:sp>
        </p:grpSp>
        <p:sp>
          <p:nvSpPr>
            <p:cNvPr id="611" name="Google Shape;611;p21"/>
            <p:cNvSpPr/>
            <p:nvPr/>
          </p:nvSpPr>
          <p:spPr>
            <a:xfrm>
              <a:off x="6704164" y="3571400"/>
              <a:ext cx="86700" cy="9177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699425" y="1023650"/>
              <a:ext cx="91500" cy="810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</p:grpSp>
      <p:cxnSp>
        <p:nvCxnSpPr>
          <p:cNvPr id="613" name="Google Shape;613;p21"/>
          <p:cNvCxnSpPr/>
          <p:nvPr/>
        </p:nvCxnSpPr>
        <p:spPr>
          <a:xfrm>
            <a:off x="6790925" y="-7600"/>
            <a:ext cx="0" cy="51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21"/>
          <p:cNvSpPr txBox="1"/>
          <p:nvPr/>
        </p:nvSpPr>
        <p:spPr>
          <a:xfrm>
            <a:off x="141250" y="2049575"/>
            <a:ext cx="540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나이키 후드티 팝니다.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남녀 공용입니다. 사이즈 Free라서 다 입을 수 있어요!!! (생각보다 크게 나온거 같음)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구매해놓고 몇번 안입었습니다.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치즈톡 주세요.</a:t>
            </a:r>
            <a:endParaRPr sz="800"/>
          </a:p>
        </p:txBody>
      </p:sp>
      <p:sp>
        <p:nvSpPr>
          <p:cNvPr id="615" name="Google Shape;615;p21"/>
          <p:cNvSpPr txBox="1"/>
          <p:nvPr/>
        </p:nvSpPr>
        <p:spPr>
          <a:xfrm>
            <a:off x="141250" y="1119813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판매 정보</a:t>
            </a:r>
            <a:endParaRPr b="1" sz="1000"/>
          </a:p>
        </p:txBody>
      </p:sp>
      <p:sp>
        <p:nvSpPr>
          <p:cNvPr id="616" name="Google Shape;616;p21"/>
          <p:cNvSpPr txBox="1"/>
          <p:nvPr/>
        </p:nvSpPr>
        <p:spPr>
          <a:xfrm>
            <a:off x="141250" y="1376950"/>
            <a:ext cx="177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판매자 정보 |  </a:t>
            </a:r>
            <a:r>
              <a:rPr b="1" lang="ko" sz="800"/>
              <a:t>자바를 잡아</a:t>
            </a:r>
            <a:endParaRPr b="1" sz="800"/>
          </a:p>
        </p:txBody>
      </p:sp>
      <p:sp>
        <p:nvSpPr>
          <p:cNvPr id="617" name="Google Shape;617;p21"/>
          <p:cNvSpPr txBox="1"/>
          <p:nvPr/>
        </p:nvSpPr>
        <p:spPr>
          <a:xfrm>
            <a:off x="1986925" y="1376950"/>
            <a:ext cx="34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거래희망 장소 |  </a:t>
            </a:r>
            <a:r>
              <a:rPr b="1" lang="ko" sz="800"/>
              <a:t>강남역 4번 출구 앞(지상)</a:t>
            </a:r>
            <a:endParaRPr b="1" sz="800"/>
          </a:p>
        </p:txBody>
      </p:sp>
      <p:sp>
        <p:nvSpPr>
          <p:cNvPr id="618" name="Google Shape;618;p21"/>
          <p:cNvSpPr txBox="1"/>
          <p:nvPr/>
        </p:nvSpPr>
        <p:spPr>
          <a:xfrm>
            <a:off x="141250" y="1761488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상품 정보</a:t>
            </a:r>
            <a:endParaRPr b="1" sz="1000"/>
          </a:p>
        </p:txBody>
      </p:sp>
      <p:cxnSp>
        <p:nvCxnSpPr>
          <p:cNvPr id="619" name="Google Shape;619;p21"/>
          <p:cNvCxnSpPr/>
          <p:nvPr/>
        </p:nvCxnSpPr>
        <p:spPr>
          <a:xfrm>
            <a:off x="276875" y="1717950"/>
            <a:ext cx="63879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0" name="Google Shape;620;p21"/>
          <p:cNvSpPr/>
          <p:nvPr/>
        </p:nvSpPr>
        <p:spPr>
          <a:xfrm>
            <a:off x="162950" y="1826000"/>
            <a:ext cx="6546900" cy="12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1"/>
          <p:cNvSpPr/>
          <p:nvPr/>
        </p:nvSpPr>
        <p:spPr>
          <a:xfrm>
            <a:off x="44163" y="16796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2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1436463" y="3988600"/>
            <a:ext cx="1964700" cy="6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거래지역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서울특별시 강남구 대치1동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3670814" y="3988600"/>
            <a:ext cx="1964700" cy="6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카테고리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66666"/>
                </a:solidFill>
              </a:rPr>
              <a:t>의류 &gt; 상의 &gt; 후드티/후드집업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1306125" y="38985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4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3532575" y="389854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5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162950" y="1128025"/>
            <a:ext cx="6546900" cy="55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>
            <a:off x="3750" y="271100"/>
            <a:ext cx="6468351" cy="715753"/>
            <a:chOff x="77125" y="67175"/>
            <a:chExt cx="6468351" cy="715753"/>
          </a:xfrm>
        </p:grpSpPr>
        <p:grpSp>
          <p:nvGrpSpPr>
            <p:cNvPr id="628" name="Google Shape;628;p21"/>
            <p:cNvGrpSpPr/>
            <p:nvPr/>
          </p:nvGrpSpPr>
          <p:grpSpPr>
            <a:xfrm>
              <a:off x="77125" y="67175"/>
              <a:ext cx="6468351" cy="715753"/>
              <a:chOff x="77125" y="67175"/>
              <a:chExt cx="6468351" cy="715753"/>
            </a:xfrm>
          </p:grpSpPr>
          <p:sp>
            <p:nvSpPr>
              <p:cNvPr id="629" name="Google Shape;629;p21"/>
              <p:cNvSpPr txBox="1"/>
              <p:nvPr/>
            </p:nvSpPr>
            <p:spPr>
              <a:xfrm>
                <a:off x="138626" y="511428"/>
                <a:ext cx="4669200" cy="27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판매/나눔     |   커뮤니티  |      이벤트    |      고객센터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630" name="Google Shape;630;p21"/>
              <p:cNvSpPr txBox="1"/>
              <p:nvPr/>
            </p:nvSpPr>
            <p:spPr>
              <a:xfrm>
                <a:off x="77125" y="67175"/>
                <a:ext cx="1347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900">
                    <a:solidFill>
                      <a:schemeClr val="dk2"/>
                    </a:solidFill>
                  </a:rPr>
                  <a:t>치즈마켓</a:t>
                </a:r>
                <a:endParaRPr b="1" sz="1900">
                  <a:solidFill>
                    <a:schemeClr val="dk2"/>
                  </a:solidFill>
                </a:endParaRPr>
              </a:p>
            </p:txBody>
          </p:sp>
          <p:pic>
            <p:nvPicPr>
              <p:cNvPr id="631" name="Google Shape;631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8487" y="109479"/>
                <a:ext cx="1966989" cy="3622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2" name="Google Shape;632;p21"/>
              <p:cNvSpPr/>
              <p:nvPr/>
            </p:nvSpPr>
            <p:spPr>
              <a:xfrm>
                <a:off x="1392301" y="170000"/>
                <a:ext cx="3081900" cy="241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50800" lIns="274300" spcFirstLastPara="1" rIns="91425" wrap="square" tIns="50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900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 </a:t>
                </a:r>
                <a:r>
                  <a:rPr b="0" i="0" lang="ko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Search…</a:t>
                </a:r>
                <a:endParaRPr/>
              </a:p>
            </p:txBody>
          </p:sp>
        </p:grpSp>
        <p:sp>
          <p:nvSpPr>
            <p:cNvPr descr="&lt;Tags&gt;&lt;SMARTRESIZEANCHORS&gt;None,None,Absolute,None&lt;/SMARTRESIZEANCHORS&gt;&lt;/Tags&gt;" id="633" name="Google Shape;633;p21"/>
            <p:cNvSpPr/>
            <p:nvPr/>
          </p:nvSpPr>
          <p:spPr>
            <a:xfrm>
              <a:off x="1437387" y="222203"/>
              <a:ext cx="247770" cy="136786"/>
            </a:xfrm>
            <a:custGeom>
              <a:rect b="b" l="l" r="r" t="t"/>
              <a:pathLst>
                <a:path extrusionOk="0" h="536" w="537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34" name="Google Shape;634;p21"/>
          <p:cNvSpPr txBox="1"/>
          <p:nvPr/>
        </p:nvSpPr>
        <p:spPr>
          <a:xfrm>
            <a:off x="141250" y="3440413"/>
            <a:ext cx="540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#나이키 #후드티 #nike</a:t>
            </a:r>
            <a:endParaRPr b="1" sz="800"/>
          </a:p>
        </p:txBody>
      </p:sp>
      <p:sp>
        <p:nvSpPr>
          <p:cNvPr id="635" name="Google Shape;635;p21"/>
          <p:cNvSpPr txBox="1"/>
          <p:nvPr/>
        </p:nvSpPr>
        <p:spPr>
          <a:xfrm>
            <a:off x="141250" y="3152325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해시태그</a:t>
            </a:r>
            <a:endParaRPr b="1" sz="1000"/>
          </a:p>
        </p:txBody>
      </p:sp>
      <p:sp>
        <p:nvSpPr>
          <p:cNvPr id="636" name="Google Shape;636;p21"/>
          <p:cNvSpPr/>
          <p:nvPr/>
        </p:nvSpPr>
        <p:spPr>
          <a:xfrm>
            <a:off x="162950" y="3152325"/>
            <a:ext cx="6546900" cy="59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44175" y="3000393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3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44175" y="981706"/>
            <a:ext cx="236400" cy="261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lt1"/>
                </a:solidFill>
              </a:rPr>
              <a:t>1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