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2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30" d="100"/>
          <a:sy n="30" d="100"/>
        </p:scale>
        <p:origin x="205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FB593-CF65-475C-839E-5C7AA86A54D5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26A77-36F0-48C6-B457-B73C54547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2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31F0-56B6-7C2C-2ED1-AD5F67807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6674" y="-161112"/>
            <a:ext cx="9144000" cy="2387600"/>
          </a:xfrm>
        </p:spPr>
        <p:txBody>
          <a:bodyPr/>
          <a:lstStyle/>
          <a:p>
            <a:r>
              <a:rPr lang="en-IN" b="1" i="1" dirty="0">
                <a:solidFill>
                  <a:schemeClr val="bg2"/>
                </a:solidFill>
              </a:rPr>
              <a:t>VIRTUAL INTERNSHIP AT </a:t>
            </a:r>
          </a:p>
        </p:txBody>
      </p:sp>
      <p:pic>
        <p:nvPicPr>
          <p:cNvPr id="5" name="Picture 2" descr="brand logo">
            <a:extLst>
              <a:ext uri="{FF2B5EF4-FFF2-40B4-BE49-F238E27FC236}">
                <a16:creationId xmlns:a16="http://schemas.microsoft.com/office/drawing/2014/main" id="{56E0E494-47F9-4F2C-68CC-A88F2654C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6" y="2226488"/>
            <a:ext cx="10825843" cy="169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aharaja Surajmal Institute of Technology">
            <a:extLst>
              <a:ext uri="{FF2B5EF4-FFF2-40B4-BE49-F238E27FC236}">
                <a16:creationId xmlns:a16="http://schemas.microsoft.com/office/drawing/2014/main" id="{829675D6-3FEA-B31D-7B01-0E495042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326" y="216829"/>
            <a:ext cx="1524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11C2A-9B81-B4CD-7122-E3E577573E6D}"/>
              </a:ext>
            </a:extLst>
          </p:cNvPr>
          <p:cNvSpPr txBox="1"/>
          <p:nvPr/>
        </p:nvSpPr>
        <p:spPr>
          <a:xfrm>
            <a:off x="256478" y="4817326"/>
            <a:ext cx="77835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</a:rPr>
              <a:t>NAME  -  SHIVAM ARORA</a:t>
            </a:r>
          </a:p>
          <a:p>
            <a:r>
              <a:rPr lang="en-IN" sz="2800" b="1" dirty="0">
                <a:solidFill>
                  <a:schemeClr val="bg2"/>
                </a:solidFill>
              </a:rPr>
              <a:t>BRANCH  -  ECE (MORNING)  </a:t>
            </a:r>
          </a:p>
          <a:p>
            <a:r>
              <a:rPr lang="en-IN" sz="2800" b="1" dirty="0">
                <a:solidFill>
                  <a:schemeClr val="bg2"/>
                </a:solidFill>
              </a:rPr>
              <a:t>ENROLLMENT NUMBER  -   20915002822</a:t>
            </a:r>
          </a:p>
          <a:p>
            <a:r>
              <a:rPr lang="en-IN" sz="2800" b="1" dirty="0">
                <a:solidFill>
                  <a:schemeClr val="bg2"/>
                </a:solidFill>
              </a:rPr>
              <a:t>ROLL NUMBER  -  60</a:t>
            </a:r>
          </a:p>
        </p:txBody>
      </p:sp>
    </p:spTree>
    <p:extLst>
      <p:ext uri="{BB962C8B-B14F-4D97-AF65-F5344CB8AC3E}">
        <p14:creationId xmlns:p14="http://schemas.microsoft.com/office/powerpoint/2010/main" val="400338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10000">
        <p:wipe/>
      </p:transition>
    </mc:Choice>
    <mc:Fallback>
      <p:transition spd="slow" advTm="10000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9455-F7A9-7D4D-64CB-A5A5E206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F085-698F-7AF5-D3A9-E3789AEC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 1: Web scraping to gain company insights </a:t>
            </a:r>
          </a:p>
          <a:p>
            <a:pPr marL="0" indent="0">
              <a:buNone/>
            </a:pPr>
            <a:r>
              <a:rPr lang="en-US" b="1" dirty="0"/>
              <a:t>What l learnt</a:t>
            </a:r>
          </a:p>
          <a:p>
            <a:pPr marL="0" indent="0">
              <a:buNone/>
            </a:pPr>
            <a:r>
              <a:rPr lang="en-US" b="1" dirty="0"/>
              <a:t> • How data scientists at British Airways apply analytical skills to make tangible impact by providing recommendations, tools, and models that drive key business decisions</a:t>
            </a:r>
          </a:p>
          <a:p>
            <a:pPr marL="0" indent="0">
              <a:buNone/>
            </a:pPr>
            <a:r>
              <a:rPr lang="en-US" b="1" dirty="0"/>
              <a:t> What I Did </a:t>
            </a:r>
          </a:p>
          <a:p>
            <a:pPr marL="0" indent="0">
              <a:buNone/>
            </a:pPr>
            <a:r>
              <a:rPr lang="en-US" b="1" dirty="0"/>
              <a:t>• Scrape and collect customer feedback by </a:t>
            </a:r>
            <a:r>
              <a:rPr lang="en-US" b="1" dirty="0" err="1"/>
              <a:t>analysing</a:t>
            </a:r>
            <a:r>
              <a:rPr lang="en-US" b="1" dirty="0"/>
              <a:t> third-party data </a:t>
            </a:r>
          </a:p>
          <a:p>
            <a:pPr marL="0" indent="0">
              <a:buNone/>
            </a:pPr>
            <a:r>
              <a:rPr lang="en-US" b="1" dirty="0"/>
              <a:t>• Present your insights in using PowerPoint </a:t>
            </a:r>
          </a:p>
        </p:txBody>
      </p:sp>
    </p:spTree>
    <p:extLst>
      <p:ext uri="{BB962C8B-B14F-4D97-AF65-F5344CB8AC3E}">
        <p14:creationId xmlns:p14="http://schemas.microsoft.com/office/powerpoint/2010/main" val="254922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10000">
        <p:split orient="vert"/>
      </p:transition>
    </mc:Choice>
    <mc:Fallback>
      <p:transition spd="slow" advTm="10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F54CE-F51B-258A-0CF0-A6D0F3D51166}"/>
              </a:ext>
            </a:extLst>
          </p:cNvPr>
          <p:cNvSpPr txBox="1"/>
          <p:nvPr/>
        </p:nvSpPr>
        <p:spPr>
          <a:xfrm>
            <a:off x="945089" y="733927"/>
            <a:ext cx="8403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/>
              <a:t>Task 2: Predicting customer buying </a:t>
            </a:r>
            <a:r>
              <a:rPr lang="en-US" sz="2800" b="1" dirty="0" err="1"/>
              <a:t>behaviour</a:t>
            </a:r>
            <a:r>
              <a:rPr lang="en-US" sz="2800" b="1" dirty="0"/>
              <a:t> </a:t>
            </a:r>
          </a:p>
          <a:p>
            <a:pPr marL="0" indent="0">
              <a:buNone/>
            </a:pPr>
            <a:r>
              <a:rPr lang="en-US" sz="2800" b="1" dirty="0"/>
              <a:t>What l learnt </a:t>
            </a:r>
          </a:p>
          <a:p>
            <a:pPr marL="0" indent="0">
              <a:buNone/>
            </a:pPr>
            <a:r>
              <a:rPr lang="en-US" sz="2800" b="1" dirty="0"/>
              <a:t>• How using data and predictive models helps British Airways acquire customers before they embark on their holidays</a:t>
            </a:r>
          </a:p>
          <a:p>
            <a:pPr marL="0" indent="0">
              <a:buNone/>
            </a:pPr>
            <a:r>
              <a:rPr lang="en-US" sz="2800" b="1" dirty="0"/>
              <a:t> What I Did</a:t>
            </a:r>
          </a:p>
          <a:p>
            <a:pPr marL="0" indent="0">
              <a:buNone/>
            </a:pPr>
            <a:r>
              <a:rPr lang="en-US" sz="2800" b="1" dirty="0"/>
              <a:t> • Prepare a dataset</a:t>
            </a:r>
          </a:p>
          <a:p>
            <a:pPr marL="0" indent="0">
              <a:buNone/>
            </a:pPr>
            <a:r>
              <a:rPr lang="en-US" sz="2800" b="1" dirty="0"/>
              <a:t> • Train a machine learning model </a:t>
            </a:r>
          </a:p>
          <a:p>
            <a:pPr marL="0" indent="0">
              <a:buNone/>
            </a:pPr>
            <a:r>
              <a:rPr lang="en-US" sz="2800" b="1" dirty="0"/>
              <a:t>• Evaluate and present your findings</a:t>
            </a:r>
            <a:endParaRPr lang="en-IN" sz="2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80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10000">
        <p:randomBar dir="vert"/>
      </p:transition>
    </mc:Choice>
    <mc:Fallback>
      <p:transition spd="slow" advTm="10000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62" y="35157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5F5E5E"/>
                </a:solidFill>
                <a:effectLst/>
                <a:latin typeface="DM Sans" panose="020F0502020204030204" pitchFamily="2" charset="0"/>
              </a:rPr>
              <a:t>Task 1: Web scraping to gain company insights</a:t>
            </a:r>
            <a:endParaRPr lang="en-GB" sz="3600" b="1" dirty="0"/>
          </a:p>
        </p:txBody>
      </p:sp>
      <p:pic>
        <p:nvPicPr>
          <p:cNvPr id="6" name="Picture 2" descr="brand logo">
            <a:extLst>
              <a:ext uri="{FF2B5EF4-FFF2-40B4-BE49-F238E27FC236}">
                <a16:creationId xmlns:a16="http://schemas.microsoft.com/office/drawing/2014/main" id="{9284DC80-053A-31D5-06B5-176AB0FC2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72" y="611624"/>
            <a:ext cx="10825843" cy="169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sh dir="u"/>
      </p:transition>
    </mc:Choice>
    <mc:Fallback>
      <p:transition spd="slow" advTm="5000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1" y="1267494"/>
            <a:ext cx="10515600" cy="1325563"/>
          </a:xfrm>
        </p:spPr>
        <p:txBody>
          <a:bodyPr>
            <a:normAutofit/>
          </a:bodyPr>
          <a:lstStyle/>
          <a:p>
            <a:br>
              <a:rPr lang="en-US" sz="4400" dirty="0">
                <a:solidFill>
                  <a:schemeClr val="accent6">
                    <a:lumMod val="50000"/>
                  </a:schemeClr>
                </a:solidFill>
              </a:rPr>
            </a:br>
            <a:endParaRPr lang="en-GB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472F079-A028-DECC-5C7B-256B30E39A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29" y="2141537"/>
            <a:ext cx="41449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7A745C7-1852-2B86-04EC-1F5751E3A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18" y="4049220"/>
            <a:ext cx="4524703" cy="244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56E5C3-A40D-EE63-E0A3-9E755FE11343}"/>
              </a:ext>
            </a:extLst>
          </p:cNvPr>
          <p:cNvSpPr txBox="1"/>
          <p:nvPr/>
        </p:nvSpPr>
        <p:spPr>
          <a:xfrm>
            <a:off x="906518" y="1685395"/>
            <a:ext cx="66451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solidFill>
                  <a:schemeClr val="bg2"/>
                </a:solidFill>
                <a:latin typeface="+mn-lt"/>
              </a:rPr>
              <a:t>From cleaning 3850 reviews given by the customers on </a:t>
            </a:r>
            <a:r>
              <a:rPr lang="en-GB" sz="2800" i="1" u="sng" dirty="0">
                <a:solidFill>
                  <a:schemeClr val="bg2"/>
                </a:solidFill>
                <a:latin typeface="+mn-lt"/>
              </a:rPr>
              <a:t>Skytrax </a:t>
            </a:r>
            <a:r>
              <a:rPr lang="en-GB" sz="2800" i="1" dirty="0">
                <a:solidFill>
                  <a:schemeClr val="bg2"/>
                </a:solidFill>
                <a:latin typeface="+mn-lt"/>
              </a:rPr>
              <a:t>, we obtained :</a:t>
            </a:r>
            <a:br>
              <a:rPr lang="en-GB" sz="2800" i="1" dirty="0">
                <a:solidFill>
                  <a:schemeClr val="bg2"/>
                </a:solidFill>
                <a:latin typeface="+mn-lt"/>
              </a:rPr>
            </a:br>
            <a:r>
              <a:rPr lang="en-US" sz="2800" i="1" dirty="0">
                <a:solidFill>
                  <a:schemeClr val="bg2"/>
                </a:solidFill>
              </a:rPr>
              <a:t>Positive Reviews – 69.1%</a:t>
            </a:r>
            <a:br>
              <a:rPr lang="en-US" sz="2800" i="1" dirty="0">
                <a:solidFill>
                  <a:schemeClr val="bg2"/>
                </a:solidFill>
              </a:rPr>
            </a:br>
            <a:r>
              <a:rPr lang="en-US" sz="2800" i="1" dirty="0">
                <a:solidFill>
                  <a:schemeClr val="bg2"/>
                </a:solidFill>
              </a:rPr>
              <a:t>Negative Reviews – 30.4 %</a:t>
            </a:r>
            <a:br>
              <a:rPr lang="en-US" sz="2800" i="1" dirty="0">
                <a:solidFill>
                  <a:schemeClr val="bg2"/>
                </a:solidFill>
              </a:rPr>
            </a:br>
            <a:r>
              <a:rPr lang="en-US" sz="2800" i="1" dirty="0">
                <a:solidFill>
                  <a:schemeClr val="bg2"/>
                </a:solidFill>
              </a:rPr>
              <a:t>Neutral Reviews – 0.5%</a:t>
            </a:r>
            <a:endParaRPr lang="en-IN" sz="2800" i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584B6-3009-8FA3-4188-57668FB558C3}"/>
              </a:ext>
            </a:extLst>
          </p:cNvPr>
          <p:cNvSpPr txBox="1"/>
          <p:nvPr/>
        </p:nvSpPr>
        <p:spPr>
          <a:xfrm>
            <a:off x="2325552" y="285497"/>
            <a:ext cx="865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chemeClr val="bg2"/>
                </a:solidFill>
              </a:rPr>
              <a:t>INSIGHTS FROM CUSTOMER REVIEWS</a:t>
            </a:r>
            <a:endParaRPr lang="en-IN" sz="4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62" y="35157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5F5E5E"/>
                </a:solidFill>
                <a:effectLst/>
                <a:latin typeface="DM Sans" pitchFamily="2" charset="0"/>
              </a:rPr>
              <a:t>Task 2: Predicting customer buying </a:t>
            </a:r>
            <a:r>
              <a:rPr lang="en-US" sz="3600" b="1" i="0" dirty="0" err="1">
                <a:solidFill>
                  <a:srgbClr val="5F5E5E"/>
                </a:solidFill>
                <a:effectLst/>
                <a:latin typeface="DM Sans" pitchFamily="2" charset="0"/>
              </a:rPr>
              <a:t>behaviour</a:t>
            </a:r>
            <a:endParaRPr lang="en-GB" sz="3600" dirty="0"/>
          </a:p>
        </p:txBody>
      </p:sp>
      <p:pic>
        <p:nvPicPr>
          <p:cNvPr id="6" name="Picture 2" descr="brand logo">
            <a:extLst>
              <a:ext uri="{FF2B5EF4-FFF2-40B4-BE49-F238E27FC236}">
                <a16:creationId xmlns:a16="http://schemas.microsoft.com/office/drawing/2014/main" id="{9284DC80-053A-31D5-06B5-176AB0FC2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72" y="611624"/>
            <a:ext cx="10825843" cy="169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45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 advTm="5000"/>
    </mc:Choice>
    <mc:Fallback>
      <p:transition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4903-6F4C-BDA1-F230-5874A5F2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2"/>
                </a:solidFill>
              </a:rPr>
              <a:t>Predictive model to understand factors that influence buying </a:t>
            </a:r>
            <a:r>
              <a:rPr lang="en-US" sz="4400" b="1" dirty="0" err="1">
                <a:solidFill>
                  <a:schemeClr val="bg2"/>
                </a:solidFill>
              </a:rPr>
              <a:t>behaviour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92025F-4777-7463-DA78-92D9F665C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15" y="2011998"/>
            <a:ext cx="5252085" cy="395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5C6CD9-04BF-FDF1-8254-89738E0F1F00}"/>
              </a:ext>
            </a:extLst>
          </p:cNvPr>
          <p:cNvSpPr txBox="1"/>
          <p:nvPr/>
        </p:nvSpPr>
        <p:spPr>
          <a:xfrm>
            <a:off x="838200" y="1968560"/>
            <a:ext cx="50273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2"/>
                </a:solidFill>
              </a:rPr>
              <a:t>We have trained the data set with Random forest classifier model and received </a:t>
            </a:r>
          </a:p>
          <a:p>
            <a:r>
              <a:rPr lang="en-US" sz="2400" dirty="0">
                <a:solidFill>
                  <a:schemeClr val="bg2"/>
                </a:solidFill>
              </a:rPr>
              <a:t>ACCURACY: 85.09 </a:t>
            </a:r>
          </a:p>
          <a:p>
            <a:r>
              <a:rPr lang="en-US" sz="2400" dirty="0">
                <a:solidFill>
                  <a:schemeClr val="bg2"/>
                </a:solidFill>
              </a:rPr>
              <a:t>AUC score: 0.5578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dirty="0">
                <a:solidFill>
                  <a:schemeClr val="bg2"/>
                </a:solidFill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dirty="0" err="1">
                <a:solidFill>
                  <a:schemeClr val="bg2"/>
                </a:solidFill>
              </a:rPr>
              <a:t>booking_origin</a:t>
            </a:r>
            <a:endParaRPr lang="en-US" sz="2400" b="0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dirty="0" err="1">
                <a:solidFill>
                  <a:schemeClr val="bg2"/>
                </a:solidFill>
              </a:rPr>
              <a:t>flight_duration</a:t>
            </a:r>
            <a:endParaRPr lang="en-US" sz="2400" b="0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dirty="0" err="1">
                <a:solidFill>
                  <a:schemeClr val="bg2"/>
                </a:solidFill>
              </a:rPr>
              <a:t>wants_extra_baggage</a:t>
            </a:r>
            <a:endParaRPr lang="en-US" sz="2400" b="0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dirty="0" err="1">
                <a:solidFill>
                  <a:schemeClr val="bg2"/>
                </a:solidFill>
              </a:rPr>
              <a:t>length_of_stay</a:t>
            </a:r>
            <a:endParaRPr lang="en-US" sz="2400" b="0" dirty="0">
              <a:solidFill>
                <a:schemeClr val="bg2"/>
              </a:solidFill>
            </a:endParaRPr>
          </a:p>
          <a:p>
            <a:r>
              <a:rPr lang="en-US" sz="2400" b="0" dirty="0">
                <a:solidFill>
                  <a:schemeClr val="bg2"/>
                </a:solidFill>
              </a:rPr>
              <a:t>are the top 5 features which influence </a:t>
            </a:r>
          </a:p>
          <a:p>
            <a:r>
              <a:rPr lang="en-US" sz="2400" b="0" dirty="0">
                <a:solidFill>
                  <a:schemeClr val="bg2"/>
                </a:solidFill>
              </a:rPr>
              <a:t>Customer buying behavior 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0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10000">
        <p14:reveal/>
      </p:transition>
    </mc:Choice>
    <mc:Fallback>
      <p:transition spd="slow" advTm="11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191</TotalTime>
  <Words>242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 Theme</vt:lpstr>
      <vt:lpstr>VIRTUAL INTERNSHIP AT </vt:lpstr>
      <vt:lpstr>INTRODUCTION</vt:lpstr>
      <vt:lpstr>PowerPoint Presentation</vt:lpstr>
      <vt:lpstr>PowerPoint Presentation</vt:lpstr>
      <vt:lpstr> </vt:lpstr>
      <vt:lpstr>PowerPoint Presentation</vt:lpstr>
      <vt:lpstr>Predictive model to understand factors that influence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shivam arora</cp:lastModifiedBy>
  <cp:revision>5</cp:revision>
  <dcterms:created xsi:type="dcterms:W3CDTF">2022-12-06T11:13:27Z</dcterms:created>
  <dcterms:modified xsi:type="dcterms:W3CDTF">2024-09-23T17:24:49Z</dcterms:modified>
</cp:coreProperties>
</file>