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Lst>
  <p:notesMasterIdLst>
    <p:notesMasterId r:id="rId60"/>
  </p:notesMasterIdLst>
  <p:handoutMasterIdLst>
    <p:handoutMasterId r:id="rId61"/>
  </p:handoutMasterIdLst>
  <p:sldIdLst>
    <p:sldId id="438" r:id="rId2"/>
    <p:sldId id="439" r:id="rId3"/>
    <p:sldId id="342" r:id="rId4"/>
    <p:sldId id="307" r:id="rId5"/>
    <p:sldId id="382" r:id="rId6"/>
    <p:sldId id="383" r:id="rId7"/>
    <p:sldId id="384" r:id="rId8"/>
    <p:sldId id="386" r:id="rId9"/>
    <p:sldId id="387" r:id="rId10"/>
    <p:sldId id="388" r:id="rId11"/>
    <p:sldId id="389" r:id="rId12"/>
    <p:sldId id="405" r:id="rId13"/>
    <p:sldId id="403" r:id="rId14"/>
    <p:sldId id="390" r:id="rId15"/>
    <p:sldId id="409" r:id="rId16"/>
    <p:sldId id="408" r:id="rId17"/>
    <p:sldId id="410" r:id="rId18"/>
    <p:sldId id="411" r:id="rId19"/>
    <p:sldId id="413" r:id="rId20"/>
    <p:sldId id="412" r:id="rId21"/>
    <p:sldId id="414" r:id="rId22"/>
    <p:sldId id="416" r:id="rId23"/>
    <p:sldId id="355" r:id="rId24"/>
    <p:sldId id="356" r:id="rId25"/>
    <p:sldId id="391" r:id="rId26"/>
    <p:sldId id="392" r:id="rId27"/>
    <p:sldId id="394" r:id="rId28"/>
    <p:sldId id="358" r:id="rId29"/>
    <p:sldId id="362" r:id="rId30"/>
    <p:sldId id="363" r:id="rId31"/>
    <p:sldId id="364" r:id="rId32"/>
    <p:sldId id="417" r:id="rId33"/>
    <p:sldId id="422" r:id="rId34"/>
    <p:sldId id="420" r:id="rId35"/>
    <p:sldId id="375" r:id="rId36"/>
    <p:sldId id="395" r:id="rId37"/>
    <p:sldId id="376" r:id="rId38"/>
    <p:sldId id="432" r:id="rId39"/>
    <p:sldId id="401" r:id="rId40"/>
    <p:sldId id="402" r:id="rId41"/>
    <p:sldId id="380" r:id="rId42"/>
    <p:sldId id="423" r:id="rId43"/>
    <p:sldId id="424" r:id="rId44"/>
    <p:sldId id="425" r:id="rId45"/>
    <p:sldId id="365" r:id="rId46"/>
    <p:sldId id="397" r:id="rId47"/>
    <p:sldId id="398" r:id="rId48"/>
    <p:sldId id="368" r:id="rId49"/>
    <p:sldId id="399" r:id="rId50"/>
    <p:sldId id="400" r:id="rId51"/>
    <p:sldId id="372" r:id="rId52"/>
    <p:sldId id="373" r:id="rId53"/>
    <p:sldId id="374" r:id="rId54"/>
    <p:sldId id="427" r:id="rId55"/>
    <p:sldId id="428" r:id="rId56"/>
    <p:sldId id="430" r:id="rId57"/>
    <p:sldId id="431" r:id="rId58"/>
    <p:sldId id="404" r:id="rId59"/>
  </p:sldIdLst>
  <p:sldSz cx="9144000" cy="5143500" type="screen16x9"/>
  <p:notesSz cx="6858000" cy="9144000"/>
  <p:defaultTextStyle>
    <a:defPPr>
      <a:defRPr lang="zh-CN"/>
    </a:defPPr>
    <a:lvl1pPr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1pPr>
    <a:lvl2pPr marL="4572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2pPr>
    <a:lvl3pPr marL="9144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3pPr>
    <a:lvl4pPr marL="13716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4pPr>
    <a:lvl5pPr marL="1828800" algn="r" rtl="0" eaLnBrk="0" fontAlgn="base" hangingPunct="0">
      <a:lnSpc>
        <a:spcPct val="75000"/>
      </a:lnSpc>
      <a:spcBef>
        <a:spcPct val="0"/>
      </a:spcBef>
      <a:spcAft>
        <a:spcPct val="0"/>
      </a:spcAft>
      <a:defRPr sz="3200" b="1" kern="1200">
        <a:solidFill>
          <a:schemeClr val="tx1"/>
        </a:solidFill>
        <a:latin typeface="Arial" charset="0"/>
        <a:ea typeface="宋体" charset="-122"/>
        <a:cs typeface="+mn-cs"/>
      </a:defRPr>
    </a:lvl5pPr>
    <a:lvl6pPr marL="2286000" algn="l" defTabSz="914400" rtl="0" eaLnBrk="1" latinLnBrk="0" hangingPunct="1">
      <a:defRPr sz="3200" b="1" kern="1200">
        <a:solidFill>
          <a:schemeClr val="tx1"/>
        </a:solidFill>
        <a:latin typeface="Arial" charset="0"/>
        <a:ea typeface="宋体" charset="-122"/>
        <a:cs typeface="+mn-cs"/>
      </a:defRPr>
    </a:lvl6pPr>
    <a:lvl7pPr marL="2743200" algn="l" defTabSz="914400" rtl="0" eaLnBrk="1" latinLnBrk="0" hangingPunct="1">
      <a:defRPr sz="3200" b="1" kern="1200">
        <a:solidFill>
          <a:schemeClr val="tx1"/>
        </a:solidFill>
        <a:latin typeface="Arial" charset="0"/>
        <a:ea typeface="宋体" charset="-122"/>
        <a:cs typeface="+mn-cs"/>
      </a:defRPr>
    </a:lvl7pPr>
    <a:lvl8pPr marL="3200400" algn="l" defTabSz="914400" rtl="0" eaLnBrk="1" latinLnBrk="0" hangingPunct="1">
      <a:defRPr sz="3200" b="1" kern="1200">
        <a:solidFill>
          <a:schemeClr val="tx1"/>
        </a:solidFill>
        <a:latin typeface="Arial" charset="0"/>
        <a:ea typeface="宋体" charset="-122"/>
        <a:cs typeface="+mn-cs"/>
      </a:defRPr>
    </a:lvl8pPr>
    <a:lvl9pPr marL="3657600" algn="l" defTabSz="914400" rtl="0" eaLnBrk="1" latinLnBrk="0" hangingPunct="1">
      <a:defRPr sz="3200"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5587"/>
    <a:srgbClr val="FF0000"/>
    <a:srgbClr val="7F8C99"/>
    <a:srgbClr val="3FCB07"/>
    <a:srgbClr val="0B5907"/>
    <a:srgbClr val="C7F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69" autoAdjust="0"/>
    <p:restoredTop sz="95244" autoAdjust="0"/>
  </p:normalViewPr>
  <p:slideViewPr>
    <p:cSldViewPr>
      <p:cViewPr varScale="1">
        <p:scale>
          <a:sx n="107" d="100"/>
          <a:sy n="107" d="100"/>
        </p:scale>
        <p:origin x="39" y="345"/>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0" d="100"/>
          <a:sy n="70" d="100"/>
        </p:scale>
        <p:origin x="2288" y="-4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kumimoji="1" lang="zh-CN" altLang="en-US" dirty="0"/>
          </a:p>
        </p:txBody>
      </p:sp>
      <p:sp>
        <p:nvSpPr>
          <p:cNvPr id="3" name="日期占位符 2"/>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8FCE0975-5122-F847-9194-E33D4AEDC32B}" type="datetimeFigureOut">
              <a:rPr kumimoji="1" lang="zh-CN" altLang="en-US" smtClean="0"/>
              <a:t>2024/11/11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7C45B7-4D5D-3949-A2FB-9275C8646706}" type="slidenum">
              <a:rPr kumimoji="1" lang="zh-CN" altLang="en-US" smtClean="0"/>
              <a:t>‹#›</a:t>
            </a:fld>
            <a:endParaRPr kumimoji="1" lang="zh-CN" altLang="en-US"/>
          </a:p>
        </p:txBody>
      </p:sp>
    </p:spTree>
    <p:extLst>
      <p:ext uri="{BB962C8B-B14F-4D97-AF65-F5344CB8AC3E}">
        <p14:creationId xmlns:p14="http://schemas.microsoft.com/office/powerpoint/2010/main" val="984124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defRPr sz="1200" b="0">
                <a:latin typeface="Arial" charset="0"/>
                <a:ea typeface="宋体" pitchFamily="2" charset="-122"/>
              </a:defRPr>
            </a:lvl1pPr>
          </a:lstStyle>
          <a:p>
            <a:pPr>
              <a:defRPr/>
            </a:pPr>
            <a:endParaRPr lang="en-US" altLang="zh-CN"/>
          </a:p>
        </p:txBody>
      </p:sp>
      <p:sp>
        <p:nvSpPr>
          <p:cNvPr id="1136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Arial" charset="0"/>
                <a:ea typeface="宋体" pitchFamily="2" charset="-122"/>
              </a:defRPr>
            </a:lvl1pPr>
          </a:lstStyle>
          <a:p>
            <a:pPr>
              <a:defRPr/>
            </a:pPr>
            <a:endParaRPr lang="en-US" altLang="zh-CN"/>
          </a:p>
        </p:txBody>
      </p:sp>
      <p:sp>
        <p:nvSpPr>
          <p:cNvPr id="5734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1136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defRPr sz="1200" b="0">
                <a:latin typeface="Arial" charset="0"/>
                <a:ea typeface="宋体" pitchFamily="2" charset="-122"/>
              </a:defRPr>
            </a:lvl1pPr>
          </a:lstStyle>
          <a:p>
            <a:pPr>
              <a:defRPr/>
            </a:pPr>
            <a:endParaRPr lang="en-US" altLang="zh-CN"/>
          </a:p>
        </p:txBody>
      </p:sp>
      <p:sp>
        <p:nvSpPr>
          <p:cNvPr id="1136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Arial" charset="0"/>
                <a:ea typeface="宋体" pitchFamily="2" charset="-122"/>
              </a:defRPr>
            </a:lvl1pPr>
          </a:lstStyle>
          <a:p>
            <a:pPr>
              <a:defRPr/>
            </a:pPr>
            <a:fld id="{62F24034-2897-4CA4-BB81-36696BE5A73F}" type="slidenum">
              <a:rPr lang="en-US" altLang="zh-CN"/>
              <a:pPr>
                <a:defRPr/>
              </a:pPr>
              <a:t>‹#›</a:t>
            </a:fld>
            <a:endParaRPr lang="en-US" altLang="zh-CN"/>
          </a:p>
        </p:txBody>
      </p:sp>
    </p:spTree>
    <p:extLst>
      <p:ext uri="{BB962C8B-B14F-4D97-AF65-F5344CB8AC3E}">
        <p14:creationId xmlns:p14="http://schemas.microsoft.com/office/powerpoint/2010/main" val="3595202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a:t>
            </a:fld>
            <a:endParaRPr lang="en-US" altLang="zh-CN"/>
          </a:p>
        </p:txBody>
      </p:sp>
    </p:spTree>
    <p:extLst>
      <p:ext uri="{BB962C8B-B14F-4D97-AF65-F5344CB8AC3E}">
        <p14:creationId xmlns:p14="http://schemas.microsoft.com/office/powerpoint/2010/main" val="1293063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12</a:t>
            </a:fld>
            <a:endParaRPr lang="en-US" altLang="zh-CN"/>
          </a:p>
        </p:txBody>
      </p:sp>
    </p:spTree>
    <p:extLst>
      <p:ext uri="{BB962C8B-B14F-4D97-AF65-F5344CB8AC3E}">
        <p14:creationId xmlns:p14="http://schemas.microsoft.com/office/powerpoint/2010/main" val="563657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设</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是</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矩阵，</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 𝐴</a:t>
                </a:r>
                <a:r>
                  <a:rPr lang="zh-CN" altLang="zh-CN" sz="1200" kern="1200" dirty="0">
                    <a:solidFill>
                      <a:schemeClr val="tx1"/>
                    </a:solidFill>
                    <a:effectLst/>
                    <a:latin typeface="Arial" charset="0"/>
                    <a:ea typeface="宋体" pitchFamily="2" charset="-122"/>
                    <a:cs typeface="+mn-cs"/>
                  </a:rPr>
                  <a:t>的的特征值为</a:t>
                </a:r>
              </a:p>
              <a:p>
                <a:r>
                  <a:rPr lang="en-US" altLang="zh-CN" sz="1200" i="0" kern="1200">
                    <a:solidFill>
                      <a:schemeClr val="tx1"/>
                    </a:solidFill>
                    <a:effectLst/>
                    <a:latin typeface="Arial" charset="0"/>
                    <a:ea typeface="宋体" pitchFamily="2" charset="-122"/>
                    <a:cs typeface="+mn-cs"/>
                  </a:rPr>
                  <a:t>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𝑟&gt;𝜆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𝑟+1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则称</a:t>
                </a:r>
                <a:r>
                  <a:rPr lang="en-US" altLang="zh-CN" sz="1200" i="0" kern="1200">
                    <a:solidFill>
                      <a:schemeClr val="tx1"/>
                    </a:solidFill>
                    <a:effectLst/>
                    <a:latin typeface="Arial" charset="0"/>
                    <a:ea typeface="宋体" pitchFamily="2" charset="-122"/>
                    <a:cs typeface="+mn-cs"/>
                  </a:rPr>
                  <a:t>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(𝑖=1,2,⋯,𝑛)</a:t>
                </a:r>
                <a:r>
                  <a:rPr lang="zh-CN" altLang="zh-CN" sz="1200" kern="1200" dirty="0">
                    <a:solidFill>
                      <a:schemeClr val="tx1"/>
                    </a:solidFill>
                    <a:effectLst/>
                    <a:latin typeface="Arial" charset="0"/>
                    <a:ea typeface="宋体" pitchFamily="2" charset="-122"/>
                    <a:cs typeface="+mn-cs"/>
                  </a:rPr>
                  <a:t>为</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的奇异值，当</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为零矩阵时，它的奇异值均为</a:t>
                </a:r>
                <a:r>
                  <a:rPr lang="en-US" altLang="zh-CN" sz="1200" kern="1200" dirty="0">
                    <a:solidFill>
                      <a:schemeClr val="tx1"/>
                    </a:solidFill>
                    <a:effectLst/>
                    <a:latin typeface="Arial" charset="0"/>
                    <a:ea typeface="宋体" pitchFamily="2" charset="-122"/>
                    <a:cs typeface="+mn-cs"/>
                  </a:rPr>
                  <a:t>0.</a:t>
                </a:r>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13</a:t>
            </a:fld>
            <a:endParaRPr lang="en-US" altLang="zh-CN"/>
          </a:p>
        </p:txBody>
      </p:sp>
    </p:spTree>
    <p:extLst>
      <p:ext uri="{BB962C8B-B14F-4D97-AF65-F5344CB8AC3E}">
        <p14:creationId xmlns:p14="http://schemas.microsoft.com/office/powerpoint/2010/main" val="1150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kern="1200">
                            <a:solidFill>
                              <a:schemeClr val="tx1"/>
                            </a:solidFill>
                            <a:effectLst/>
                            <a:latin typeface="Cambria Math" charset="0"/>
                            <a:ea typeface="宋体" pitchFamily="2" charset="-122"/>
                            <a:cs typeface="+mn-cs"/>
                          </a:rPr>
                          <m:t>∙</m:t>
                        </m:r>
                      </m:e>
                    </m:d>
                    <m:r>
                      <a:rPr lang="en-US" altLang="zh-CN" sz="1200" kern="1200">
                        <a:solidFill>
                          <a:schemeClr val="tx1"/>
                        </a:solidFill>
                        <a:effectLst/>
                        <a:latin typeface="Cambria Math" charset="0"/>
                        <a:ea typeface="宋体" pitchFamily="2" charset="-122"/>
                        <a:cs typeface="+mn-cs"/>
                      </a:rPr>
                      <m:t>: </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ℝ</m:t>
                    </m:r>
                  </m:oMath>
                </a14:m>
                <a:r>
                  <a:rPr lang="zh-CN" altLang="zh-CN" sz="1200" kern="1200" dirty="0">
                    <a:solidFill>
                      <a:schemeClr val="tx1"/>
                    </a:solidFill>
                    <a:effectLst/>
                    <a:latin typeface="Arial" charset="0"/>
                    <a:ea typeface="宋体" pitchFamily="2" charset="-122"/>
                    <a:cs typeface="+mn-cs"/>
                  </a:rPr>
                  <a:t>称为一个矩阵范数，如果对于任意的</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矩阵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及实数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当且仅当</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𝑂</m:t>
                    </m:r>
                  </m:oMath>
                </a14:m>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𝑎𝐴</m:t>
                        </m:r>
                      </m:e>
                    </m:d>
                  </m:oMath>
                </a14:m>
                <a:r>
                  <a:rPr lang="en-US" altLang="zh-CN" sz="1200" kern="1200" dirty="0">
                    <a:solidFill>
                      <a:schemeClr val="tx1"/>
                    </a:solidFill>
                    <a:effectLst/>
                    <a:latin typeface="Arial" charset="0"/>
                    <a:ea typeface="宋体" pitchFamily="2" charset="-122"/>
                    <a:cs typeface="+mn-cs"/>
                  </a:rPr>
                  <a:t>=</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设</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是</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矩阵，</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 𝐴</a:t>
                </a:r>
                <a:r>
                  <a:rPr lang="zh-CN" altLang="zh-CN" sz="1200" kern="1200" dirty="0">
                    <a:solidFill>
                      <a:schemeClr val="tx1"/>
                    </a:solidFill>
                    <a:effectLst/>
                    <a:latin typeface="Arial" charset="0"/>
                    <a:ea typeface="宋体" pitchFamily="2" charset="-122"/>
                    <a:cs typeface="+mn-cs"/>
                  </a:rPr>
                  <a:t>的的特征值为</a:t>
                </a:r>
              </a:p>
              <a:p>
                <a:r>
                  <a:rPr lang="en-US" altLang="zh-CN" sz="1200" i="0" kern="1200">
                    <a:solidFill>
                      <a:schemeClr val="tx1"/>
                    </a:solidFill>
                    <a:effectLst/>
                    <a:latin typeface="Arial" charset="0"/>
                    <a:ea typeface="宋体" pitchFamily="2" charset="-122"/>
                    <a:cs typeface="+mn-cs"/>
                  </a:rPr>
                  <a:t>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𝑟&gt;𝜆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𝑟+1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则称</a:t>
                </a:r>
                <a:r>
                  <a:rPr lang="en-US" altLang="zh-CN" sz="1200" i="0" kern="1200">
                    <a:solidFill>
                      <a:schemeClr val="tx1"/>
                    </a:solidFill>
                    <a:effectLst/>
                    <a:latin typeface="Arial" charset="0"/>
                    <a:ea typeface="宋体" pitchFamily="2" charset="-122"/>
                    <a:cs typeface="+mn-cs"/>
                  </a:rPr>
                  <a:t>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(𝑖=1,2,⋯,𝑛)</a:t>
                </a:r>
                <a:r>
                  <a:rPr lang="zh-CN" altLang="zh-CN" sz="1200" kern="1200" dirty="0">
                    <a:solidFill>
                      <a:schemeClr val="tx1"/>
                    </a:solidFill>
                    <a:effectLst/>
                    <a:latin typeface="Arial" charset="0"/>
                    <a:ea typeface="宋体" pitchFamily="2" charset="-122"/>
                    <a:cs typeface="+mn-cs"/>
                  </a:rPr>
                  <a:t>为</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的奇异值，当</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为零矩阵时，它的奇异值均为</a:t>
                </a:r>
                <a:r>
                  <a:rPr lang="en-US" altLang="zh-CN" sz="1200" kern="1200" dirty="0">
                    <a:solidFill>
                      <a:schemeClr val="tx1"/>
                    </a:solidFill>
                    <a:effectLst/>
                    <a:latin typeface="Arial" charset="0"/>
                    <a:ea typeface="宋体" pitchFamily="2" charset="-122"/>
                    <a:cs typeface="+mn-cs"/>
                  </a:rPr>
                  <a:t>0.</a:t>
                </a:r>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14</a:t>
            </a:fld>
            <a:endParaRPr lang="en-US" altLang="zh-CN"/>
          </a:p>
        </p:txBody>
      </p:sp>
    </p:spTree>
    <p:extLst>
      <p:ext uri="{BB962C8B-B14F-4D97-AF65-F5344CB8AC3E}">
        <p14:creationId xmlns:p14="http://schemas.microsoft.com/office/powerpoint/2010/main" val="1346835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kern="1200">
                            <a:solidFill>
                              <a:schemeClr val="tx1"/>
                            </a:solidFill>
                            <a:effectLst/>
                            <a:latin typeface="Cambria Math" charset="0"/>
                            <a:ea typeface="宋体" pitchFamily="2" charset="-122"/>
                            <a:cs typeface="+mn-cs"/>
                          </a:rPr>
                          <m:t>∙</m:t>
                        </m:r>
                      </m:e>
                    </m:d>
                    <m:r>
                      <a:rPr lang="en-US" altLang="zh-CN" sz="1200" kern="1200">
                        <a:solidFill>
                          <a:schemeClr val="tx1"/>
                        </a:solidFill>
                        <a:effectLst/>
                        <a:latin typeface="Cambria Math" charset="0"/>
                        <a:ea typeface="宋体" pitchFamily="2" charset="-122"/>
                        <a:cs typeface="+mn-cs"/>
                      </a:rPr>
                      <m:t>: </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ℝ</m:t>
                    </m:r>
                  </m:oMath>
                </a14:m>
                <a:r>
                  <a:rPr lang="zh-CN" altLang="zh-CN" sz="1200" kern="1200" dirty="0">
                    <a:solidFill>
                      <a:schemeClr val="tx1"/>
                    </a:solidFill>
                    <a:effectLst/>
                    <a:latin typeface="Arial" charset="0"/>
                    <a:ea typeface="宋体" pitchFamily="2" charset="-122"/>
                    <a:cs typeface="+mn-cs"/>
                  </a:rPr>
                  <a:t>称为一个矩阵范数，如果对于任意的</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矩阵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及实数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当且仅当</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𝑂</m:t>
                    </m:r>
                  </m:oMath>
                </a14:m>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𝑎𝐴</m:t>
                        </m:r>
                      </m:e>
                    </m:d>
                  </m:oMath>
                </a14:m>
                <a:r>
                  <a:rPr lang="en-US" altLang="zh-CN" sz="1200" kern="1200" dirty="0">
                    <a:solidFill>
                      <a:schemeClr val="tx1"/>
                    </a:solidFill>
                    <a:effectLst/>
                    <a:latin typeface="Arial" charset="0"/>
                    <a:ea typeface="宋体" pitchFamily="2" charset="-122"/>
                    <a:cs typeface="+mn-cs"/>
                  </a:rPr>
                  <a:t>=</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 ℝ</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→ℝ</a:t>
                </a:r>
                <a:r>
                  <a:rPr lang="zh-CN" altLang="zh-CN" sz="1200" kern="1200" dirty="0">
                    <a:solidFill>
                      <a:schemeClr val="tx1"/>
                    </a:solidFill>
                    <a:effectLst/>
                    <a:latin typeface="Arial" charset="0"/>
                    <a:ea typeface="宋体" pitchFamily="2" charset="-122"/>
                    <a:cs typeface="+mn-cs"/>
                  </a:rPr>
                  <a:t>称为一个矩阵范数，如果对于任意的</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矩阵</a:t>
                </a:r>
                <a:r>
                  <a:rPr lang="en-US" altLang="zh-CN" sz="1200" i="0" kern="1200">
                    <a:solidFill>
                      <a:schemeClr val="tx1"/>
                    </a:solidFill>
                    <a:effectLst/>
                    <a:latin typeface="Cambria Math"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zh-CN" altLang="zh-CN" sz="1200" kern="1200" dirty="0">
                    <a:solidFill>
                      <a:schemeClr val="tx1"/>
                    </a:solidFill>
                    <a:effectLst/>
                    <a:latin typeface="Arial" charset="0"/>
                    <a:ea typeface="宋体" pitchFamily="2" charset="-122"/>
                    <a:cs typeface="+mn-cs"/>
                  </a:rPr>
                  <a:t>及实数</a:t>
                </a:r>
                <a:r>
                  <a:rPr lang="en-US" altLang="zh-CN" sz="1200" i="0" kern="1200">
                    <a:solidFill>
                      <a:schemeClr val="tx1"/>
                    </a:solidFill>
                    <a:effectLst/>
                    <a:latin typeface="Cambria Math" charset="0"/>
                    <a:ea typeface="宋体" pitchFamily="2" charset="-122"/>
                    <a:cs typeface="+mn-cs"/>
                  </a:rPr>
                  <a:t>𝑎</a:t>
                </a:r>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当且仅当</a:t>
                </a:r>
                <a:r>
                  <a:rPr lang="en-US" altLang="zh-CN" sz="1200" i="0" kern="1200">
                    <a:solidFill>
                      <a:schemeClr val="tx1"/>
                    </a:solidFill>
                    <a:effectLst/>
                    <a:latin typeface="Cambria Math" charset="0"/>
                    <a:ea typeface="宋体" pitchFamily="2" charset="-122"/>
                    <a:cs typeface="+mn-cs"/>
                  </a:rPr>
                  <a:t>𝐴=𝑂</a:t>
                </a:r>
                <a:r>
                  <a:rPr lang="zh-CN" altLang="zh-CN" sz="1200" kern="1200" dirty="0">
                    <a:solidFill>
                      <a:schemeClr val="tx1"/>
                    </a:solidFill>
                    <a:effectLst/>
                    <a:latin typeface="Arial" charset="0"/>
                    <a:ea typeface="宋体" pitchFamily="2" charset="-122"/>
                    <a:cs typeface="+mn-cs"/>
                  </a:rPr>
                  <a:t>时，</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15</a:t>
            </a:fld>
            <a:endParaRPr lang="en-US" altLang="zh-CN"/>
          </a:p>
        </p:txBody>
      </p:sp>
    </p:spTree>
    <p:extLst>
      <p:ext uri="{BB962C8B-B14F-4D97-AF65-F5344CB8AC3E}">
        <p14:creationId xmlns:p14="http://schemas.microsoft.com/office/powerpoint/2010/main" val="14501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kern="1200">
                            <a:solidFill>
                              <a:schemeClr val="tx1"/>
                            </a:solidFill>
                            <a:effectLst/>
                            <a:latin typeface="Cambria Math" charset="0"/>
                            <a:ea typeface="宋体" pitchFamily="2" charset="-122"/>
                            <a:cs typeface="+mn-cs"/>
                          </a:rPr>
                          <m:t>∙</m:t>
                        </m:r>
                      </m:e>
                    </m:d>
                    <m:r>
                      <a:rPr lang="en-US" altLang="zh-CN" sz="1200" kern="1200">
                        <a:solidFill>
                          <a:schemeClr val="tx1"/>
                        </a:solidFill>
                        <a:effectLst/>
                        <a:latin typeface="Cambria Math" charset="0"/>
                        <a:ea typeface="宋体" pitchFamily="2" charset="-122"/>
                        <a:cs typeface="+mn-cs"/>
                      </a:rPr>
                      <m:t>: </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ℝ</m:t>
                    </m:r>
                  </m:oMath>
                </a14:m>
                <a:r>
                  <a:rPr lang="zh-CN" altLang="zh-CN" sz="1200" kern="1200" dirty="0">
                    <a:solidFill>
                      <a:schemeClr val="tx1"/>
                    </a:solidFill>
                    <a:effectLst/>
                    <a:latin typeface="Arial" charset="0"/>
                    <a:ea typeface="宋体" pitchFamily="2" charset="-122"/>
                    <a:cs typeface="+mn-cs"/>
                  </a:rPr>
                  <a:t>称为一个矩阵范数，如果对于任意的</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矩阵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及实数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当且仅当</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𝑂</m:t>
                    </m:r>
                  </m:oMath>
                </a14:m>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𝑎𝐴</m:t>
                        </m:r>
                      </m:e>
                    </m:d>
                  </m:oMath>
                </a14:m>
                <a:r>
                  <a:rPr lang="en-US" altLang="zh-CN" sz="1200" kern="1200" dirty="0">
                    <a:solidFill>
                      <a:schemeClr val="tx1"/>
                    </a:solidFill>
                    <a:effectLst/>
                    <a:latin typeface="Arial" charset="0"/>
                    <a:ea typeface="宋体" pitchFamily="2" charset="-122"/>
                    <a:cs typeface="+mn-cs"/>
                  </a:rPr>
                  <a:t>=</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 ℝ</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→ℝ</a:t>
                </a:r>
                <a:r>
                  <a:rPr lang="zh-CN" altLang="zh-CN" sz="1200" kern="1200" dirty="0">
                    <a:solidFill>
                      <a:schemeClr val="tx1"/>
                    </a:solidFill>
                    <a:effectLst/>
                    <a:latin typeface="Arial" charset="0"/>
                    <a:ea typeface="宋体" pitchFamily="2" charset="-122"/>
                    <a:cs typeface="+mn-cs"/>
                  </a:rPr>
                  <a:t>称为一个矩阵范数，如果对于任意的</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矩阵</a:t>
                </a:r>
                <a:r>
                  <a:rPr lang="en-US" altLang="zh-CN" sz="1200" i="0" kern="1200">
                    <a:solidFill>
                      <a:schemeClr val="tx1"/>
                    </a:solidFill>
                    <a:effectLst/>
                    <a:latin typeface="Cambria Math"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zh-CN" altLang="zh-CN" sz="1200" kern="1200" dirty="0">
                    <a:solidFill>
                      <a:schemeClr val="tx1"/>
                    </a:solidFill>
                    <a:effectLst/>
                    <a:latin typeface="Arial" charset="0"/>
                    <a:ea typeface="宋体" pitchFamily="2" charset="-122"/>
                    <a:cs typeface="+mn-cs"/>
                  </a:rPr>
                  <a:t>及实数</a:t>
                </a:r>
                <a:r>
                  <a:rPr lang="en-US" altLang="zh-CN" sz="1200" i="0" kern="1200">
                    <a:solidFill>
                      <a:schemeClr val="tx1"/>
                    </a:solidFill>
                    <a:effectLst/>
                    <a:latin typeface="Cambria Math" charset="0"/>
                    <a:ea typeface="宋体" pitchFamily="2" charset="-122"/>
                    <a:cs typeface="+mn-cs"/>
                  </a:rPr>
                  <a:t>𝑎</a:t>
                </a:r>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当且仅当</a:t>
                </a:r>
                <a:r>
                  <a:rPr lang="en-US" altLang="zh-CN" sz="1200" i="0" kern="1200">
                    <a:solidFill>
                      <a:schemeClr val="tx1"/>
                    </a:solidFill>
                    <a:effectLst/>
                    <a:latin typeface="Cambria Math" charset="0"/>
                    <a:ea typeface="宋体" pitchFamily="2" charset="-122"/>
                    <a:cs typeface="+mn-cs"/>
                  </a:rPr>
                  <a:t>𝐴=𝑂</a:t>
                </a:r>
                <a:r>
                  <a:rPr lang="zh-CN" altLang="zh-CN" sz="1200" kern="1200" dirty="0">
                    <a:solidFill>
                      <a:schemeClr val="tx1"/>
                    </a:solidFill>
                    <a:effectLst/>
                    <a:latin typeface="Arial" charset="0"/>
                    <a:ea typeface="宋体" pitchFamily="2" charset="-122"/>
                    <a:cs typeface="+mn-cs"/>
                  </a:rPr>
                  <a:t>时，</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16</a:t>
            </a:fld>
            <a:endParaRPr lang="en-US" altLang="zh-CN"/>
          </a:p>
        </p:txBody>
      </p:sp>
    </p:spTree>
    <p:extLst>
      <p:ext uri="{BB962C8B-B14F-4D97-AF65-F5344CB8AC3E}">
        <p14:creationId xmlns:p14="http://schemas.microsoft.com/office/powerpoint/2010/main" val="261182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kern="1200">
                            <a:solidFill>
                              <a:schemeClr val="tx1"/>
                            </a:solidFill>
                            <a:effectLst/>
                            <a:latin typeface="Cambria Math" charset="0"/>
                            <a:ea typeface="宋体" pitchFamily="2" charset="-122"/>
                            <a:cs typeface="+mn-cs"/>
                          </a:rPr>
                          <m:t>∙</m:t>
                        </m:r>
                      </m:e>
                    </m:d>
                    <m:r>
                      <a:rPr lang="en-US" altLang="zh-CN" sz="1200" kern="1200">
                        <a:solidFill>
                          <a:schemeClr val="tx1"/>
                        </a:solidFill>
                        <a:effectLst/>
                        <a:latin typeface="Cambria Math" charset="0"/>
                        <a:ea typeface="宋体" pitchFamily="2" charset="-122"/>
                        <a:cs typeface="+mn-cs"/>
                      </a:rPr>
                      <m:t>: </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ℝ</m:t>
                    </m:r>
                  </m:oMath>
                </a14:m>
                <a:r>
                  <a:rPr lang="zh-CN" altLang="zh-CN" sz="1200" kern="1200" dirty="0">
                    <a:solidFill>
                      <a:schemeClr val="tx1"/>
                    </a:solidFill>
                    <a:effectLst/>
                    <a:latin typeface="Arial" charset="0"/>
                    <a:ea typeface="宋体" pitchFamily="2" charset="-122"/>
                    <a:cs typeface="+mn-cs"/>
                  </a:rPr>
                  <a:t>称为一个矩阵范数，如果对于任意的</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矩阵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及实数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当且仅当</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𝑂</m:t>
                    </m:r>
                  </m:oMath>
                </a14:m>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𝑎𝐴</m:t>
                        </m:r>
                      </m:e>
                    </m:d>
                  </m:oMath>
                </a14:m>
                <a:r>
                  <a:rPr lang="en-US" altLang="zh-CN" sz="1200" kern="1200" dirty="0">
                    <a:solidFill>
                      <a:schemeClr val="tx1"/>
                    </a:solidFill>
                    <a:effectLst/>
                    <a:latin typeface="Arial" charset="0"/>
                    <a:ea typeface="宋体" pitchFamily="2" charset="-122"/>
                    <a:cs typeface="+mn-cs"/>
                  </a:rPr>
                  <a:t>=</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 ℝ</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→ℝ</a:t>
                </a:r>
                <a:r>
                  <a:rPr lang="zh-CN" altLang="zh-CN" sz="1200" kern="1200" dirty="0">
                    <a:solidFill>
                      <a:schemeClr val="tx1"/>
                    </a:solidFill>
                    <a:effectLst/>
                    <a:latin typeface="Arial" charset="0"/>
                    <a:ea typeface="宋体" pitchFamily="2" charset="-122"/>
                    <a:cs typeface="+mn-cs"/>
                  </a:rPr>
                  <a:t>称为一个矩阵范数，如果对于任意的</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矩阵</a:t>
                </a:r>
                <a:r>
                  <a:rPr lang="en-US" altLang="zh-CN" sz="1200" i="0" kern="1200">
                    <a:solidFill>
                      <a:schemeClr val="tx1"/>
                    </a:solidFill>
                    <a:effectLst/>
                    <a:latin typeface="Cambria Math"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zh-CN" altLang="zh-CN" sz="1200" kern="1200" dirty="0">
                    <a:solidFill>
                      <a:schemeClr val="tx1"/>
                    </a:solidFill>
                    <a:effectLst/>
                    <a:latin typeface="Arial" charset="0"/>
                    <a:ea typeface="宋体" pitchFamily="2" charset="-122"/>
                    <a:cs typeface="+mn-cs"/>
                  </a:rPr>
                  <a:t>及实数</a:t>
                </a:r>
                <a:r>
                  <a:rPr lang="en-US" altLang="zh-CN" sz="1200" i="0" kern="1200">
                    <a:solidFill>
                      <a:schemeClr val="tx1"/>
                    </a:solidFill>
                    <a:effectLst/>
                    <a:latin typeface="Cambria Math" charset="0"/>
                    <a:ea typeface="宋体" pitchFamily="2" charset="-122"/>
                    <a:cs typeface="+mn-cs"/>
                  </a:rPr>
                  <a:t>𝑎</a:t>
                </a:r>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当且仅当</a:t>
                </a:r>
                <a:r>
                  <a:rPr lang="en-US" altLang="zh-CN" sz="1200" i="0" kern="1200">
                    <a:solidFill>
                      <a:schemeClr val="tx1"/>
                    </a:solidFill>
                    <a:effectLst/>
                    <a:latin typeface="Cambria Math" charset="0"/>
                    <a:ea typeface="宋体" pitchFamily="2" charset="-122"/>
                    <a:cs typeface="+mn-cs"/>
                  </a:rPr>
                  <a:t>𝐴=𝑂</a:t>
                </a:r>
                <a:r>
                  <a:rPr lang="zh-CN" altLang="zh-CN" sz="1200" kern="1200" dirty="0">
                    <a:solidFill>
                      <a:schemeClr val="tx1"/>
                    </a:solidFill>
                    <a:effectLst/>
                    <a:latin typeface="Arial" charset="0"/>
                    <a:ea typeface="宋体" pitchFamily="2" charset="-122"/>
                    <a:cs typeface="+mn-cs"/>
                  </a:rPr>
                  <a:t>时，</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17</a:t>
            </a:fld>
            <a:endParaRPr lang="en-US" altLang="zh-CN"/>
          </a:p>
        </p:txBody>
      </p:sp>
    </p:spTree>
    <p:extLst>
      <p:ext uri="{BB962C8B-B14F-4D97-AF65-F5344CB8AC3E}">
        <p14:creationId xmlns:p14="http://schemas.microsoft.com/office/powerpoint/2010/main" val="2913662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kern="1200">
                            <a:solidFill>
                              <a:schemeClr val="tx1"/>
                            </a:solidFill>
                            <a:effectLst/>
                            <a:latin typeface="Cambria Math" charset="0"/>
                            <a:ea typeface="宋体" pitchFamily="2" charset="-122"/>
                            <a:cs typeface="+mn-cs"/>
                          </a:rPr>
                          <m:t>∙</m:t>
                        </m:r>
                      </m:e>
                    </m:d>
                    <m:r>
                      <a:rPr lang="en-US" altLang="zh-CN" sz="1200" kern="1200">
                        <a:solidFill>
                          <a:schemeClr val="tx1"/>
                        </a:solidFill>
                        <a:effectLst/>
                        <a:latin typeface="Cambria Math" charset="0"/>
                        <a:ea typeface="宋体" pitchFamily="2" charset="-122"/>
                        <a:cs typeface="+mn-cs"/>
                      </a:rPr>
                      <m:t>: </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ℝ</m:t>
                    </m:r>
                  </m:oMath>
                </a14:m>
                <a:r>
                  <a:rPr lang="zh-CN" altLang="zh-CN" sz="1200" kern="1200" dirty="0">
                    <a:solidFill>
                      <a:schemeClr val="tx1"/>
                    </a:solidFill>
                    <a:effectLst/>
                    <a:latin typeface="Arial" charset="0"/>
                    <a:ea typeface="宋体" pitchFamily="2" charset="-122"/>
                    <a:cs typeface="+mn-cs"/>
                  </a:rPr>
                  <a:t>称为一个矩阵范数，如果对于任意的</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矩阵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及实数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当且仅当</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𝑂</m:t>
                    </m:r>
                  </m:oMath>
                </a14:m>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𝑎𝐴</m:t>
                        </m:r>
                      </m:e>
                    </m:d>
                  </m:oMath>
                </a14:m>
                <a:r>
                  <a:rPr lang="en-US" altLang="zh-CN" sz="1200" kern="1200" dirty="0">
                    <a:solidFill>
                      <a:schemeClr val="tx1"/>
                    </a:solidFill>
                    <a:effectLst/>
                    <a:latin typeface="Arial" charset="0"/>
                    <a:ea typeface="宋体" pitchFamily="2" charset="-122"/>
                    <a:cs typeface="+mn-cs"/>
                  </a:rPr>
                  <a:t>=</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 ℝ</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→ℝ</a:t>
                </a:r>
                <a:r>
                  <a:rPr lang="zh-CN" altLang="zh-CN" sz="1200" kern="1200" dirty="0">
                    <a:solidFill>
                      <a:schemeClr val="tx1"/>
                    </a:solidFill>
                    <a:effectLst/>
                    <a:latin typeface="Arial" charset="0"/>
                    <a:ea typeface="宋体" pitchFamily="2" charset="-122"/>
                    <a:cs typeface="+mn-cs"/>
                  </a:rPr>
                  <a:t>称为一个矩阵范数，如果对于任意的</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矩阵</a:t>
                </a:r>
                <a:r>
                  <a:rPr lang="en-US" altLang="zh-CN" sz="1200" i="0" kern="1200">
                    <a:solidFill>
                      <a:schemeClr val="tx1"/>
                    </a:solidFill>
                    <a:effectLst/>
                    <a:latin typeface="Cambria Math"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zh-CN" altLang="zh-CN" sz="1200" kern="1200" dirty="0">
                    <a:solidFill>
                      <a:schemeClr val="tx1"/>
                    </a:solidFill>
                    <a:effectLst/>
                    <a:latin typeface="Arial" charset="0"/>
                    <a:ea typeface="宋体" pitchFamily="2" charset="-122"/>
                    <a:cs typeface="+mn-cs"/>
                  </a:rPr>
                  <a:t>及实数</a:t>
                </a:r>
                <a:r>
                  <a:rPr lang="en-US" altLang="zh-CN" sz="1200" i="0" kern="1200">
                    <a:solidFill>
                      <a:schemeClr val="tx1"/>
                    </a:solidFill>
                    <a:effectLst/>
                    <a:latin typeface="Cambria Math" charset="0"/>
                    <a:ea typeface="宋体" pitchFamily="2" charset="-122"/>
                    <a:cs typeface="+mn-cs"/>
                  </a:rPr>
                  <a:t>𝑎</a:t>
                </a:r>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当且仅当</a:t>
                </a:r>
                <a:r>
                  <a:rPr lang="en-US" altLang="zh-CN" sz="1200" i="0" kern="1200">
                    <a:solidFill>
                      <a:schemeClr val="tx1"/>
                    </a:solidFill>
                    <a:effectLst/>
                    <a:latin typeface="Cambria Math" charset="0"/>
                    <a:ea typeface="宋体" pitchFamily="2" charset="-122"/>
                    <a:cs typeface="+mn-cs"/>
                  </a:rPr>
                  <a:t>𝐴=𝑂</a:t>
                </a:r>
                <a:r>
                  <a:rPr lang="zh-CN" altLang="zh-CN" sz="1200" kern="1200" dirty="0">
                    <a:solidFill>
                      <a:schemeClr val="tx1"/>
                    </a:solidFill>
                    <a:effectLst/>
                    <a:latin typeface="Arial" charset="0"/>
                    <a:ea typeface="宋体" pitchFamily="2" charset="-122"/>
                    <a:cs typeface="+mn-cs"/>
                  </a:rPr>
                  <a:t>时，</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18</a:t>
            </a:fld>
            <a:endParaRPr lang="en-US" altLang="zh-CN"/>
          </a:p>
        </p:txBody>
      </p:sp>
    </p:spTree>
    <p:extLst>
      <p:ext uri="{BB962C8B-B14F-4D97-AF65-F5344CB8AC3E}">
        <p14:creationId xmlns:p14="http://schemas.microsoft.com/office/powerpoint/2010/main" val="3521986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kern="1200">
                            <a:solidFill>
                              <a:schemeClr val="tx1"/>
                            </a:solidFill>
                            <a:effectLst/>
                            <a:latin typeface="Cambria Math" charset="0"/>
                            <a:ea typeface="宋体" pitchFamily="2" charset="-122"/>
                            <a:cs typeface="+mn-cs"/>
                          </a:rPr>
                          <m:t>∙</m:t>
                        </m:r>
                      </m:e>
                    </m:d>
                    <m:r>
                      <a:rPr lang="en-US" altLang="zh-CN" sz="1200" kern="1200">
                        <a:solidFill>
                          <a:schemeClr val="tx1"/>
                        </a:solidFill>
                        <a:effectLst/>
                        <a:latin typeface="Cambria Math" charset="0"/>
                        <a:ea typeface="宋体" pitchFamily="2" charset="-122"/>
                        <a:cs typeface="+mn-cs"/>
                      </a:rPr>
                      <m:t>: </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ℝ</m:t>
                    </m:r>
                  </m:oMath>
                </a14:m>
                <a:r>
                  <a:rPr lang="zh-CN" altLang="zh-CN" sz="1200" kern="1200" dirty="0">
                    <a:solidFill>
                      <a:schemeClr val="tx1"/>
                    </a:solidFill>
                    <a:effectLst/>
                    <a:latin typeface="Arial" charset="0"/>
                    <a:ea typeface="宋体" pitchFamily="2" charset="-122"/>
                    <a:cs typeface="+mn-cs"/>
                  </a:rPr>
                  <a:t>称为一个矩阵范数，如果对于任意的</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矩阵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及实数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当且仅当</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𝑂</m:t>
                    </m:r>
                  </m:oMath>
                </a14:m>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𝑎𝐴</m:t>
                        </m:r>
                      </m:e>
                    </m:d>
                  </m:oMath>
                </a14:m>
                <a:r>
                  <a:rPr lang="en-US" altLang="zh-CN" sz="1200" kern="1200" dirty="0">
                    <a:solidFill>
                      <a:schemeClr val="tx1"/>
                    </a:solidFill>
                    <a:effectLst/>
                    <a:latin typeface="Arial" charset="0"/>
                    <a:ea typeface="宋体" pitchFamily="2" charset="-122"/>
                    <a:cs typeface="+mn-cs"/>
                  </a:rPr>
                  <a:t>=</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 ℝ</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→ℝ</a:t>
                </a:r>
                <a:r>
                  <a:rPr lang="zh-CN" altLang="zh-CN" sz="1200" kern="1200" dirty="0">
                    <a:solidFill>
                      <a:schemeClr val="tx1"/>
                    </a:solidFill>
                    <a:effectLst/>
                    <a:latin typeface="Arial" charset="0"/>
                    <a:ea typeface="宋体" pitchFamily="2" charset="-122"/>
                    <a:cs typeface="+mn-cs"/>
                  </a:rPr>
                  <a:t>称为一个矩阵范数，如果对于任意的</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矩阵</a:t>
                </a:r>
                <a:r>
                  <a:rPr lang="en-US" altLang="zh-CN" sz="1200" i="0" kern="1200">
                    <a:solidFill>
                      <a:schemeClr val="tx1"/>
                    </a:solidFill>
                    <a:effectLst/>
                    <a:latin typeface="Cambria Math"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zh-CN" altLang="zh-CN" sz="1200" kern="1200" dirty="0">
                    <a:solidFill>
                      <a:schemeClr val="tx1"/>
                    </a:solidFill>
                    <a:effectLst/>
                    <a:latin typeface="Arial" charset="0"/>
                    <a:ea typeface="宋体" pitchFamily="2" charset="-122"/>
                    <a:cs typeface="+mn-cs"/>
                  </a:rPr>
                  <a:t>及实数</a:t>
                </a:r>
                <a:r>
                  <a:rPr lang="en-US" altLang="zh-CN" sz="1200" i="0" kern="1200">
                    <a:solidFill>
                      <a:schemeClr val="tx1"/>
                    </a:solidFill>
                    <a:effectLst/>
                    <a:latin typeface="Cambria Math" charset="0"/>
                    <a:ea typeface="宋体" pitchFamily="2" charset="-122"/>
                    <a:cs typeface="+mn-cs"/>
                  </a:rPr>
                  <a:t>𝑎</a:t>
                </a:r>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当且仅当</a:t>
                </a:r>
                <a:r>
                  <a:rPr lang="en-US" altLang="zh-CN" sz="1200" i="0" kern="1200">
                    <a:solidFill>
                      <a:schemeClr val="tx1"/>
                    </a:solidFill>
                    <a:effectLst/>
                    <a:latin typeface="Cambria Math" charset="0"/>
                    <a:ea typeface="宋体" pitchFamily="2" charset="-122"/>
                    <a:cs typeface="+mn-cs"/>
                  </a:rPr>
                  <a:t>𝐴=𝑂</a:t>
                </a:r>
                <a:r>
                  <a:rPr lang="zh-CN" altLang="zh-CN" sz="1200" kern="1200" dirty="0">
                    <a:solidFill>
                      <a:schemeClr val="tx1"/>
                    </a:solidFill>
                    <a:effectLst/>
                    <a:latin typeface="Arial" charset="0"/>
                    <a:ea typeface="宋体" pitchFamily="2" charset="-122"/>
                    <a:cs typeface="+mn-cs"/>
                  </a:rPr>
                  <a:t>时，</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19</a:t>
            </a:fld>
            <a:endParaRPr lang="en-US" altLang="zh-CN"/>
          </a:p>
        </p:txBody>
      </p:sp>
    </p:spTree>
    <p:extLst>
      <p:ext uri="{BB962C8B-B14F-4D97-AF65-F5344CB8AC3E}">
        <p14:creationId xmlns:p14="http://schemas.microsoft.com/office/powerpoint/2010/main" val="2465727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kern="1200">
                            <a:solidFill>
                              <a:schemeClr val="tx1"/>
                            </a:solidFill>
                            <a:effectLst/>
                            <a:latin typeface="Cambria Math" charset="0"/>
                            <a:ea typeface="宋体" pitchFamily="2" charset="-122"/>
                            <a:cs typeface="+mn-cs"/>
                          </a:rPr>
                          <m:t>∙</m:t>
                        </m:r>
                      </m:e>
                    </m:d>
                    <m:r>
                      <a:rPr lang="en-US" altLang="zh-CN" sz="1200" kern="1200">
                        <a:solidFill>
                          <a:schemeClr val="tx1"/>
                        </a:solidFill>
                        <a:effectLst/>
                        <a:latin typeface="Cambria Math" charset="0"/>
                        <a:ea typeface="宋体" pitchFamily="2" charset="-122"/>
                        <a:cs typeface="+mn-cs"/>
                      </a:rPr>
                      <m:t>: </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ℝ</m:t>
                    </m:r>
                  </m:oMath>
                </a14:m>
                <a:r>
                  <a:rPr lang="zh-CN" altLang="zh-CN" sz="1200" kern="1200" dirty="0">
                    <a:solidFill>
                      <a:schemeClr val="tx1"/>
                    </a:solidFill>
                    <a:effectLst/>
                    <a:latin typeface="Arial" charset="0"/>
                    <a:ea typeface="宋体" pitchFamily="2" charset="-122"/>
                    <a:cs typeface="+mn-cs"/>
                  </a:rPr>
                  <a:t>称为一个矩阵范数，如果对于任意的</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矩阵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及实数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当且仅当</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𝑂</m:t>
                    </m:r>
                  </m:oMath>
                </a14:m>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𝑎𝐴</m:t>
                        </m:r>
                      </m:e>
                    </m:d>
                  </m:oMath>
                </a14:m>
                <a:r>
                  <a:rPr lang="en-US" altLang="zh-CN" sz="1200" kern="1200" dirty="0">
                    <a:solidFill>
                      <a:schemeClr val="tx1"/>
                    </a:solidFill>
                    <a:effectLst/>
                    <a:latin typeface="Arial" charset="0"/>
                    <a:ea typeface="宋体" pitchFamily="2" charset="-122"/>
                    <a:cs typeface="+mn-cs"/>
                  </a:rPr>
                  <a:t>=</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 ℝ</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→ℝ</a:t>
                </a:r>
                <a:r>
                  <a:rPr lang="zh-CN" altLang="zh-CN" sz="1200" kern="1200" dirty="0">
                    <a:solidFill>
                      <a:schemeClr val="tx1"/>
                    </a:solidFill>
                    <a:effectLst/>
                    <a:latin typeface="Arial" charset="0"/>
                    <a:ea typeface="宋体" pitchFamily="2" charset="-122"/>
                    <a:cs typeface="+mn-cs"/>
                  </a:rPr>
                  <a:t>称为一个矩阵范数，如果对于任意的</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矩阵</a:t>
                </a:r>
                <a:r>
                  <a:rPr lang="en-US" altLang="zh-CN" sz="1200" i="0" kern="1200">
                    <a:solidFill>
                      <a:schemeClr val="tx1"/>
                    </a:solidFill>
                    <a:effectLst/>
                    <a:latin typeface="Cambria Math"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zh-CN" altLang="zh-CN" sz="1200" kern="1200" dirty="0">
                    <a:solidFill>
                      <a:schemeClr val="tx1"/>
                    </a:solidFill>
                    <a:effectLst/>
                    <a:latin typeface="Arial" charset="0"/>
                    <a:ea typeface="宋体" pitchFamily="2" charset="-122"/>
                    <a:cs typeface="+mn-cs"/>
                  </a:rPr>
                  <a:t>及实数</a:t>
                </a:r>
                <a:r>
                  <a:rPr lang="en-US" altLang="zh-CN" sz="1200" i="0" kern="1200">
                    <a:solidFill>
                      <a:schemeClr val="tx1"/>
                    </a:solidFill>
                    <a:effectLst/>
                    <a:latin typeface="Cambria Math" charset="0"/>
                    <a:ea typeface="宋体" pitchFamily="2" charset="-122"/>
                    <a:cs typeface="+mn-cs"/>
                  </a:rPr>
                  <a:t>𝑎</a:t>
                </a:r>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当且仅当</a:t>
                </a:r>
                <a:r>
                  <a:rPr lang="en-US" altLang="zh-CN" sz="1200" i="0" kern="1200">
                    <a:solidFill>
                      <a:schemeClr val="tx1"/>
                    </a:solidFill>
                    <a:effectLst/>
                    <a:latin typeface="Cambria Math" charset="0"/>
                    <a:ea typeface="宋体" pitchFamily="2" charset="-122"/>
                    <a:cs typeface="+mn-cs"/>
                  </a:rPr>
                  <a:t>𝐴=𝑂</a:t>
                </a:r>
                <a:r>
                  <a:rPr lang="zh-CN" altLang="zh-CN" sz="1200" kern="1200" dirty="0">
                    <a:solidFill>
                      <a:schemeClr val="tx1"/>
                    </a:solidFill>
                    <a:effectLst/>
                    <a:latin typeface="Arial" charset="0"/>
                    <a:ea typeface="宋体" pitchFamily="2" charset="-122"/>
                    <a:cs typeface="+mn-cs"/>
                  </a:rPr>
                  <a:t>时，</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20</a:t>
            </a:fld>
            <a:endParaRPr lang="en-US" altLang="zh-CN"/>
          </a:p>
        </p:txBody>
      </p:sp>
    </p:spTree>
    <p:extLst>
      <p:ext uri="{BB962C8B-B14F-4D97-AF65-F5344CB8AC3E}">
        <p14:creationId xmlns:p14="http://schemas.microsoft.com/office/powerpoint/2010/main" val="1616391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kern="1200">
                            <a:solidFill>
                              <a:schemeClr val="tx1"/>
                            </a:solidFill>
                            <a:effectLst/>
                            <a:latin typeface="Cambria Math" charset="0"/>
                            <a:ea typeface="宋体" pitchFamily="2" charset="-122"/>
                            <a:cs typeface="+mn-cs"/>
                          </a:rPr>
                          <m:t>∙</m:t>
                        </m:r>
                      </m:e>
                    </m:d>
                    <m:r>
                      <a:rPr lang="en-US" altLang="zh-CN" sz="1200" kern="1200">
                        <a:solidFill>
                          <a:schemeClr val="tx1"/>
                        </a:solidFill>
                        <a:effectLst/>
                        <a:latin typeface="Cambria Math" charset="0"/>
                        <a:ea typeface="宋体" pitchFamily="2" charset="-122"/>
                        <a:cs typeface="+mn-cs"/>
                      </a:rPr>
                      <m:t>: </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ℝ</m:t>
                    </m:r>
                  </m:oMath>
                </a14:m>
                <a:r>
                  <a:rPr lang="zh-CN" altLang="zh-CN" sz="1200" kern="1200" dirty="0">
                    <a:solidFill>
                      <a:schemeClr val="tx1"/>
                    </a:solidFill>
                    <a:effectLst/>
                    <a:latin typeface="Arial" charset="0"/>
                    <a:ea typeface="宋体" pitchFamily="2" charset="-122"/>
                    <a:cs typeface="+mn-cs"/>
                  </a:rPr>
                  <a:t>称为一个矩阵范数，如果对于任意的</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矩阵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及实数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当且仅当</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𝑂</m:t>
                    </m:r>
                  </m:oMath>
                </a14:m>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𝑎𝐴</m:t>
                        </m:r>
                      </m:e>
                    </m:d>
                  </m:oMath>
                </a14:m>
                <a:r>
                  <a:rPr lang="en-US" altLang="zh-CN" sz="1200" kern="1200" dirty="0">
                    <a:solidFill>
                      <a:schemeClr val="tx1"/>
                    </a:solidFill>
                    <a:effectLst/>
                    <a:latin typeface="Arial" charset="0"/>
                    <a:ea typeface="宋体" pitchFamily="2" charset="-122"/>
                    <a:cs typeface="+mn-cs"/>
                  </a:rPr>
                  <a:t>=</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 ℝ</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→ℝ</a:t>
                </a:r>
                <a:r>
                  <a:rPr lang="zh-CN" altLang="zh-CN" sz="1200" kern="1200" dirty="0">
                    <a:solidFill>
                      <a:schemeClr val="tx1"/>
                    </a:solidFill>
                    <a:effectLst/>
                    <a:latin typeface="Arial" charset="0"/>
                    <a:ea typeface="宋体" pitchFamily="2" charset="-122"/>
                    <a:cs typeface="+mn-cs"/>
                  </a:rPr>
                  <a:t>称为一个矩阵范数，如果对于任意的</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矩阵</a:t>
                </a:r>
                <a:r>
                  <a:rPr lang="en-US" altLang="zh-CN" sz="1200" i="0" kern="1200">
                    <a:solidFill>
                      <a:schemeClr val="tx1"/>
                    </a:solidFill>
                    <a:effectLst/>
                    <a:latin typeface="Cambria Math"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zh-CN" altLang="zh-CN" sz="1200" kern="1200" dirty="0">
                    <a:solidFill>
                      <a:schemeClr val="tx1"/>
                    </a:solidFill>
                    <a:effectLst/>
                    <a:latin typeface="Arial" charset="0"/>
                    <a:ea typeface="宋体" pitchFamily="2" charset="-122"/>
                    <a:cs typeface="+mn-cs"/>
                  </a:rPr>
                  <a:t>及实数</a:t>
                </a:r>
                <a:r>
                  <a:rPr lang="en-US" altLang="zh-CN" sz="1200" i="0" kern="1200">
                    <a:solidFill>
                      <a:schemeClr val="tx1"/>
                    </a:solidFill>
                    <a:effectLst/>
                    <a:latin typeface="Cambria Math" charset="0"/>
                    <a:ea typeface="宋体" pitchFamily="2" charset="-122"/>
                    <a:cs typeface="+mn-cs"/>
                  </a:rPr>
                  <a:t>𝑎</a:t>
                </a:r>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当且仅当</a:t>
                </a:r>
                <a:r>
                  <a:rPr lang="en-US" altLang="zh-CN" sz="1200" i="0" kern="1200">
                    <a:solidFill>
                      <a:schemeClr val="tx1"/>
                    </a:solidFill>
                    <a:effectLst/>
                    <a:latin typeface="Cambria Math" charset="0"/>
                    <a:ea typeface="宋体" pitchFamily="2" charset="-122"/>
                    <a:cs typeface="+mn-cs"/>
                  </a:rPr>
                  <a:t>𝐴=𝑂</a:t>
                </a:r>
                <a:r>
                  <a:rPr lang="zh-CN" altLang="zh-CN" sz="1200" kern="1200" dirty="0">
                    <a:solidFill>
                      <a:schemeClr val="tx1"/>
                    </a:solidFill>
                    <a:effectLst/>
                    <a:latin typeface="Arial" charset="0"/>
                    <a:ea typeface="宋体" pitchFamily="2" charset="-122"/>
                    <a:cs typeface="+mn-cs"/>
                  </a:rPr>
                  <a:t>时，</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21</a:t>
            </a:fld>
            <a:endParaRPr lang="en-US" altLang="zh-CN"/>
          </a:p>
        </p:txBody>
      </p:sp>
    </p:spTree>
    <p:extLst>
      <p:ext uri="{BB962C8B-B14F-4D97-AF65-F5344CB8AC3E}">
        <p14:creationId xmlns:p14="http://schemas.microsoft.com/office/powerpoint/2010/main" val="347361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向量的运算</a:t>
            </a:r>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a:t>
            </a:fld>
            <a:endParaRPr lang="en-US" altLang="zh-CN"/>
          </a:p>
        </p:txBody>
      </p:sp>
    </p:spTree>
    <p:extLst>
      <p:ext uri="{BB962C8B-B14F-4D97-AF65-F5344CB8AC3E}">
        <p14:creationId xmlns:p14="http://schemas.microsoft.com/office/powerpoint/2010/main" val="88447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kern="1200">
                            <a:solidFill>
                              <a:schemeClr val="tx1"/>
                            </a:solidFill>
                            <a:effectLst/>
                            <a:latin typeface="Cambria Math" charset="0"/>
                            <a:ea typeface="宋体" pitchFamily="2" charset="-122"/>
                            <a:cs typeface="+mn-cs"/>
                          </a:rPr>
                          <m:t>∙</m:t>
                        </m:r>
                      </m:e>
                    </m:d>
                    <m:r>
                      <a:rPr lang="en-US" altLang="zh-CN" sz="1200" kern="1200">
                        <a:solidFill>
                          <a:schemeClr val="tx1"/>
                        </a:solidFill>
                        <a:effectLst/>
                        <a:latin typeface="Cambria Math" charset="0"/>
                        <a:ea typeface="宋体" pitchFamily="2" charset="-122"/>
                        <a:cs typeface="+mn-cs"/>
                      </a:rPr>
                      <m:t>: </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ℝ</m:t>
                    </m:r>
                  </m:oMath>
                </a14:m>
                <a:r>
                  <a:rPr lang="zh-CN" altLang="zh-CN" sz="1200" kern="1200" dirty="0">
                    <a:solidFill>
                      <a:schemeClr val="tx1"/>
                    </a:solidFill>
                    <a:effectLst/>
                    <a:latin typeface="Arial" charset="0"/>
                    <a:ea typeface="宋体" pitchFamily="2" charset="-122"/>
                    <a:cs typeface="+mn-cs"/>
                  </a:rPr>
                  <a:t>称为一个矩阵范数，如果对于任意的</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𝑚</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矩阵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及实数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𝑎</m:t>
                    </m:r>
                  </m:oMath>
                </a14:m>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当且仅当</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𝑂</m:t>
                    </m:r>
                  </m:oMath>
                </a14:m>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𝑎𝐴</m:t>
                        </m:r>
                      </m:e>
                    </m:d>
                  </m:oMath>
                </a14:m>
                <a:r>
                  <a:rPr lang="en-US" altLang="zh-CN" sz="1200" kern="1200" dirty="0">
                    <a:solidFill>
                      <a:schemeClr val="tx1"/>
                    </a:solidFill>
                    <a:effectLst/>
                    <a:latin typeface="Arial" charset="0"/>
                    <a:ea typeface="宋体" pitchFamily="2" charset="-122"/>
                    <a:cs typeface="+mn-cs"/>
                  </a:rPr>
                  <a:t>=</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𝑎</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𝐴𝐵</m:t>
                        </m:r>
                      </m:e>
                    </m:d>
                    <m:r>
                      <a:rPr lang="en-US" altLang="zh-CN" sz="1200" kern="1200">
                        <a:solidFill>
                          <a:schemeClr val="tx1"/>
                        </a:solidFill>
                        <a:effectLst/>
                        <a:latin typeface="Cambria Math"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𝐴</m:t>
                        </m:r>
                      </m:e>
                    </m:d>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𝐵</m:t>
                        </m:r>
                      </m:e>
                    </m:d>
                  </m:oMath>
                </a14:m>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矩阵范数的严格定义如下：</a:t>
                </a:r>
              </a:p>
              <a:p>
                <a:r>
                  <a:rPr lang="zh-CN" altLang="zh-CN" sz="1200" kern="1200" dirty="0">
                    <a:solidFill>
                      <a:schemeClr val="tx1"/>
                    </a:solidFill>
                    <a:effectLst/>
                    <a:latin typeface="Arial" charset="0"/>
                    <a:ea typeface="宋体" pitchFamily="2" charset="-122"/>
                    <a:cs typeface="+mn-cs"/>
                  </a:rPr>
                  <a:t>函数</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 ℝ</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→ℝ</a:t>
                </a:r>
                <a:r>
                  <a:rPr lang="zh-CN" altLang="zh-CN" sz="1200" kern="1200" dirty="0">
                    <a:solidFill>
                      <a:schemeClr val="tx1"/>
                    </a:solidFill>
                    <a:effectLst/>
                    <a:latin typeface="Arial" charset="0"/>
                    <a:ea typeface="宋体" pitchFamily="2" charset="-122"/>
                    <a:cs typeface="+mn-cs"/>
                  </a:rPr>
                  <a:t>称为一个矩阵范数，如果对于任意的</a:t>
                </a:r>
                <a:r>
                  <a:rPr lang="en-US" altLang="zh-CN" sz="1200" i="0" kern="1200">
                    <a:solidFill>
                      <a:schemeClr val="tx1"/>
                    </a:solidFill>
                    <a:effectLst/>
                    <a:latin typeface="Cambria Math" charset="0"/>
                    <a:ea typeface="宋体" pitchFamily="2" charset="-122"/>
                    <a:cs typeface="+mn-cs"/>
                  </a:rPr>
                  <a:t>𝑚</a:t>
                </a:r>
                <a:r>
                  <a:rPr lang="zh-CN" altLang="zh-CN"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矩阵</a:t>
                </a:r>
                <a:r>
                  <a:rPr lang="en-US" altLang="zh-CN" sz="1200" i="0" kern="1200">
                    <a:solidFill>
                      <a:schemeClr val="tx1"/>
                    </a:solidFill>
                    <a:effectLst/>
                    <a:latin typeface="Cambria Math"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zh-CN" altLang="zh-CN" sz="1200" kern="1200" dirty="0">
                    <a:solidFill>
                      <a:schemeClr val="tx1"/>
                    </a:solidFill>
                    <a:effectLst/>
                    <a:latin typeface="Arial" charset="0"/>
                    <a:ea typeface="宋体" pitchFamily="2" charset="-122"/>
                    <a:cs typeface="+mn-cs"/>
                  </a:rPr>
                  <a:t>及实数</a:t>
                </a:r>
                <a:r>
                  <a:rPr lang="en-US" altLang="zh-CN" sz="1200" i="0" kern="1200">
                    <a:solidFill>
                      <a:schemeClr val="tx1"/>
                    </a:solidFill>
                    <a:effectLst/>
                    <a:latin typeface="Cambria Math" charset="0"/>
                    <a:ea typeface="宋体" pitchFamily="2" charset="-122"/>
                    <a:cs typeface="+mn-cs"/>
                  </a:rPr>
                  <a:t>𝑎</a:t>
                </a:r>
                <a:r>
                  <a:rPr lang="zh-CN" altLang="zh-CN" sz="1200" kern="1200" dirty="0">
                    <a:solidFill>
                      <a:schemeClr val="tx1"/>
                    </a:solidFill>
                    <a:effectLst/>
                    <a:latin typeface="Arial" charset="0"/>
                    <a:ea typeface="宋体" pitchFamily="2" charset="-122"/>
                    <a:cs typeface="+mn-cs"/>
                  </a:rPr>
                  <a:t>满足以下条件：</a:t>
                </a:r>
              </a:p>
              <a:p>
                <a:r>
                  <a:rPr lang="zh-CN" altLang="zh-CN" sz="1200" kern="1200" dirty="0">
                    <a:solidFill>
                      <a:schemeClr val="tx1"/>
                    </a:solidFill>
                    <a:effectLst/>
                    <a:latin typeface="Arial" charset="0"/>
                    <a:ea typeface="宋体" pitchFamily="2" charset="-122"/>
                    <a:cs typeface="+mn-cs"/>
                  </a:rPr>
                  <a:t>非负性：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当且仅当</a:t>
                </a:r>
                <a:r>
                  <a:rPr lang="en-US" altLang="zh-CN" sz="1200" i="0" kern="1200">
                    <a:solidFill>
                      <a:schemeClr val="tx1"/>
                    </a:solidFill>
                    <a:effectLst/>
                    <a:latin typeface="Cambria Math" charset="0"/>
                    <a:ea typeface="宋体" pitchFamily="2" charset="-122"/>
                    <a:cs typeface="+mn-cs"/>
                  </a:rPr>
                  <a:t>𝐴=𝑂</a:t>
                </a:r>
                <a:r>
                  <a:rPr lang="zh-CN" altLang="zh-CN" sz="1200" kern="1200" dirty="0">
                    <a:solidFill>
                      <a:schemeClr val="tx1"/>
                    </a:solidFill>
                    <a:effectLst/>
                    <a:latin typeface="Arial" charset="0"/>
                    <a:ea typeface="宋体" pitchFamily="2" charset="-122"/>
                    <a:cs typeface="+mn-cs"/>
                  </a:rPr>
                  <a:t>时，</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齐次性：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𝑎</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三角不等式：</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相容性：</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𝐴𝐵</a:t>
                </a:r>
                <a:r>
                  <a:rPr lang="en-US"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𝐴</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𝐵</a:t>
                </a:r>
                <a:r>
                  <a:rPr lang="en-US"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22</a:t>
            </a:fld>
            <a:endParaRPr lang="en-US" altLang="zh-CN"/>
          </a:p>
        </p:txBody>
      </p:sp>
    </p:spTree>
    <p:extLst>
      <p:ext uri="{BB962C8B-B14F-4D97-AF65-F5344CB8AC3E}">
        <p14:creationId xmlns:p14="http://schemas.microsoft.com/office/powerpoint/2010/main" val="433935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23</a:t>
            </a:fld>
            <a:endParaRPr lang="en-US" altLang="zh-CN"/>
          </a:p>
        </p:txBody>
      </p:sp>
    </p:spTree>
    <p:extLst>
      <p:ext uri="{BB962C8B-B14F-4D97-AF65-F5344CB8AC3E}">
        <p14:creationId xmlns:p14="http://schemas.microsoft.com/office/powerpoint/2010/main" val="2658438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sz="1200" kern="1200" dirty="0">
                    <a:solidFill>
                      <a:schemeClr val="tx1"/>
                    </a:solidFill>
                    <a:effectLst/>
                    <a:latin typeface="Arial" charset="0"/>
                    <a:ea typeface="宋体" pitchFamily="2" charset="-122"/>
                    <a:cs typeface="+mn-cs"/>
                  </a:rPr>
                  <a:t>概率</a:t>
                </a:r>
                <a:r>
                  <a:rPr lang="zh-CN" altLang="zh-CN" sz="1200" kern="1200" dirty="0">
                    <a:solidFill>
                      <a:schemeClr val="tx1"/>
                    </a:solidFill>
                    <a:effectLst/>
                    <a:latin typeface="Arial" charset="0"/>
                    <a:ea typeface="宋体" pitchFamily="2" charset="-122"/>
                    <a:cs typeface="+mn-cs"/>
                  </a:rPr>
                  <a:t>更规范的定义方式则是</a:t>
                </a:r>
                <a:r>
                  <a:rPr lang="en-US" altLang="zh-CN" sz="1200" kern="1200" dirty="0">
                    <a:solidFill>
                      <a:schemeClr val="tx1"/>
                    </a:solidFill>
                    <a:effectLst/>
                    <a:latin typeface="Arial" charset="0"/>
                    <a:ea typeface="宋体" pitchFamily="2" charset="-122"/>
                    <a:cs typeface="+mn-cs"/>
                  </a:rPr>
                  <a:t>1933</a:t>
                </a:r>
                <a:r>
                  <a:rPr lang="zh-CN" altLang="zh-CN" sz="1200" kern="1200" dirty="0">
                    <a:solidFill>
                      <a:schemeClr val="tx1"/>
                    </a:solidFill>
                    <a:effectLst/>
                    <a:latin typeface="Arial" charset="0"/>
                    <a:ea typeface="宋体" pitchFamily="2" charset="-122"/>
                    <a:cs typeface="+mn-cs"/>
                  </a:rPr>
                  <a:t>年前苏联数学家科尔莫戈罗夫提出的公理化定义。定义在事件域</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ℱ</m:t>
                    </m:r>
                  </m:oMath>
                </a14:m>
                <a:r>
                  <a:rPr lang="zh-CN" altLang="zh-CN" sz="1200" kern="1200" dirty="0">
                    <a:solidFill>
                      <a:schemeClr val="tx1"/>
                    </a:solidFill>
                    <a:effectLst/>
                    <a:latin typeface="Arial" charset="0"/>
                    <a:ea typeface="宋体" pitchFamily="2" charset="-122"/>
                    <a:cs typeface="+mn-cs"/>
                  </a:rPr>
                  <a:t>（事件域的元素是事件）上的函数</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𝑃</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kern="1200">
                            <a:solidFill>
                              <a:schemeClr val="tx1"/>
                            </a:solidFill>
                            <a:effectLst/>
                            <a:latin typeface="Cambria Math" panose="02040503050406030204" pitchFamily="18" charset="0"/>
                            <a:ea typeface="宋体" pitchFamily="2" charset="-122"/>
                            <a:cs typeface="+mn-cs"/>
                          </a:rPr>
                          <m:t>∙</m:t>
                        </m:r>
                      </m:e>
                    </m:d>
                  </m:oMath>
                </a14:m>
                <a:r>
                  <a:rPr lang="zh-CN" altLang="zh-CN" sz="1200" kern="1200" dirty="0">
                    <a:solidFill>
                      <a:schemeClr val="tx1"/>
                    </a:solidFill>
                    <a:effectLst/>
                    <a:latin typeface="Arial" charset="0"/>
                    <a:ea typeface="宋体" pitchFamily="2" charset="-122"/>
                    <a:cs typeface="+mn-cs"/>
                  </a:rPr>
                  <a:t>称为</a:t>
                </a:r>
                <a:r>
                  <a:rPr lang="zh-CN" altLang="zh-CN" sz="1200" b="1" kern="1200" dirty="0">
                    <a:solidFill>
                      <a:schemeClr val="tx1"/>
                    </a:solidFill>
                    <a:effectLst/>
                    <a:latin typeface="Arial" charset="0"/>
                    <a:ea typeface="宋体" pitchFamily="2" charset="-122"/>
                    <a:cs typeface="+mn-cs"/>
                  </a:rPr>
                  <a:t>概率</a:t>
                </a:r>
                <a:r>
                  <a:rPr lang="zh-CN" altLang="zh-CN" sz="1200" kern="1200" dirty="0">
                    <a:solidFill>
                      <a:schemeClr val="tx1"/>
                    </a:solidFill>
                    <a:effectLst/>
                    <a:latin typeface="Arial" charset="0"/>
                    <a:ea typeface="宋体" pitchFamily="2" charset="-122"/>
                    <a:cs typeface="+mn-cs"/>
                  </a:rPr>
                  <a:t>，如果</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𝑃</m:t>
                    </m:r>
                    <m:r>
                      <a:rPr lang="en-US" altLang="zh-CN" sz="1200" kern="1200">
                        <a:solidFill>
                          <a:schemeClr val="tx1"/>
                        </a:solidFill>
                        <a:effectLst/>
                        <a:latin typeface="Cambria Math" panose="02040503050406030204" pitchFamily="18"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满足：</a:t>
                </a:r>
              </a:p>
              <a:p>
                <a:pPr lvl="0"/>
                <a:r>
                  <a:rPr lang="zh-CN" altLang="zh-CN" sz="1200" kern="1200" dirty="0">
                    <a:solidFill>
                      <a:schemeClr val="tx1"/>
                    </a:solidFill>
                    <a:effectLst/>
                    <a:latin typeface="Arial" charset="0"/>
                    <a:ea typeface="宋体" pitchFamily="2" charset="-122"/>
                    <a:cs typeface="+mn-cs"/>
                  </a:rPr>
                  <a:t>非负性：</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𝑃</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𝐴</m:t>
                    </m:r>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，对一切</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𝐴</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ℱ</m:t>
                    </m:r>
                  </m:oMath>
                </a14:m>
                <a:endParaRPr lang="zh-CN" altLang="zh-CN" sz="1200" kern="1200" dirty="0">
                  <a:solidFill>
                    <a:schemeClr val="tx1"/>
                  </a:solidFill>
                  <a:effectLst/>
                  <a:latin typeface="Arial" charset="0"/>
                  <a:ea typeface="宋体" pitchFamily="2" charset="-122"/>
                  <a:cs typeface="+mn-cs"/>
                </a:endParaRPr>
              </a:p>
              <a:p>
                <a:pPr lvl="0"/>
                <a:r>
                  <a:rPr lang="zh-CN" altLang="zh-CN" sz="1200" kern="1200" dirty="0">
                    <a:solidFill>
                      <a:schemeClr val="tx1"/>
                    </a:solidFill>
                    <a:effectLst/>
                    <a:latin typeface="Arial" charset="0"/>
                    <a:ea typeface="宋体" pitchFamily="2" charset="-122"/>
                    <a:cs typeface="+mn-cs"/>
                  </a:rPr>
                  <a:t>规范性：</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𝑃</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𝛺</m:t>
                        </m:r>
                      </m:e>
                    </m:d>
                    <m:r>
                      <a:rPr lang="en-US" altLang="zh-CN" sz="1200" i="1" kern="1200">
                        <a:solidFill>
                          <a:schemeClr val="tx1"/>
                        </a:solidFill>
                        <a:effectLst/>
                        <a:latin typeface="Cambria Math" panose="02040503050406030204" pitchFamily="18" charset="0"/>
                        <a:ea typeface="宋体" pitchFamily="2" charset="-122"/>
                        <a:cs typeface="+mn-cs"/>
                      </a:rPr>
                      <m:t>=1</m:t>
                    </m:r>
                  </m:oMath>
                </a14:m>
                <a:endParaRPr lang="zh-CN" altLang="zh-CN" sz="1200" kern="1200" dirty="0">
                  <a:solidFill>
                    <a:schemeClr val="tx1"/>
                  </a:solidFill>
                  <a:effectLst/>
                  <a:latin typeface="Arial" charset="0"/>
                  <a:ea typeface="宋体" pitchFamily="2" charset="-122"/>
                  <a:cs typeface="+mn-cs"/>
                </a:endParaRPr>
              </a:p>
              <a:p>
                <a:pPr lvl="0"/>
                <a:r>
                  <a:rPr lang="zh-CN" altLang="zh-CN" sz="1200" kern="1200" dirty="0">
                    <a:solidFill>
                      <a:schemeClr val="tx1"/>
                    </a:solidFill>
                    <a:effectLst/>
                    <a:latin typeface="Arial" charset="0"/>
                    <a:ea typeface="宋体" pitchFamily="2" charset="-122"/>
                    <a:cs typeface="+mn-cs"/>
                  </a:rPr>
                  <a:t>可列可加性（或完全可加性）：对可列个互不相容事件</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1</m:t>
                        </m:r>
                      </m:sub>
                    </m:sSub>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2</m:t>
                        </m:r>
                      </m:sub>
                    </m:sSub>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kern="1200">
                        <a:solidFill>
                          <a:schemeClr val="tx1"/>
                        </a:solidFill>
                        <a:effectLst/>
                        <a:latin typeface="Cambria Math" panose="02040503050406030204" pitchFamily="18"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（即</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𝑗</m:t>
                        </m:r>
                      </m:sub>
                    </m:sSub>
                    <m:r>
                      <a:rPr lang="en-US" altLang="zh-CN" sz="1200" i="1" kern="1200">
                        <a:solidFill>
                          <a:schemeClr val="tx1"/>
                        </a:solidFill>
                        <a:effectLst/>
                        <a:latin typeface="Cambria Math" panose="02040503050406030204" pitchFamily="18" charset="0"/>
                        <a:ea typeface="宋体" pitchFamily="2" charset="-122"/>
                        <a:cs typeface="+mn-cs"/>
                      </a:rPr>
                      <m:t>=∅</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𝑗</m:t>
                    </m:r>
                  </m:oMath>
                </a14:m>
                <a:r>
                  <a:rPr lang="zh-CN" altLang="zh-CN" sz="1200" kern="1200" dirty="0">
                    <a:solidFill>
                      <a:schemeClr val="tx1"/>
                    </a:solidFill>
                    <a:effectLst/>
                    <a:latin typeface="Arial" charset="0"/>
                    <a:ea typeface="宋体" pitchFamily="2" charset="-122"/>
                    <a:cs typeface="+mn-cs"/>
                  </a:rPr>
                  <a:t>）有</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𝑃</m:t>
                    </m:r>
                    <m:d>
                      <m:dPr>
                        <m:ctrlPr>
                          <a:rPr lang="zh-CN" altLang="zh-CN" sz="1200" i="1" kern="1200">
                            <a:solidFill>
                              <a:schemeClr val="tx1"/>
                            </a:solidFill>
                            <a:effectLst/>
                            <a:latin typeface="Cambria Math" panose="02040503050406030204" pitchFamily="18" charset="0"/>
                            <a:ea typeface="宋体" pitchFamily="2" charset="-122"/>
                            <a:cs typeface="+mn-cs"/>
                          </a:rPr>
                        </m:ctrlPr>
                      </m:dPr>
                      <m:e>
                        <m:nary>
                          <m:naryPr>
                            <m:chr m:val="∑"/>
                            <m:limLoc m:val="undOv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kern="1200">
                                <a:solidFill>
                                  <a:schemeClr val="tx1"/>
                                </a:solidFill>
                                <a:effectLst/>
                                <a:latin typeface="Cambria Math" panose="02040503050406030204" pitchFamily="18" charset="0"/>
                                <a:ea typeface="宋体" pitchFamily="2" charset="-122"/>
                                <a:cs typeface="+mn-cs"/>
                              </a:rPr>
                              <m:t>=1</m:t>
                            </m:r>
                          </m:sub>
                          <m:sup>
                            <m:r>
                              <a:rPr lang="en-US" altLang="zh-CN" sz="1200" kern="1200">
                                <a:solidFill>
                                  <a:schemeClr val="tx1"/>
                                </a:solidFill>
                                <a:effectLst/>
                                <a:latin typeface="Cambria Math" panose="02040503050406030204" pitchFamily="18" charset="0"/>
                                <a:ea typeface="宋体" pitchFamily="2" charset="-122"/>
                                <a:cs typeface="+mn-cs"/>
                              </a:rPr>
                              <m:t>∞</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e>
                        </m:nary>
                      </m:e>
                    </m:d>
                    <m:r>
                      <a:rPr lang="en-US" altLang="zh-CN" sz="1200" kern="1200">
                        <a:solidFill>
                          <a:schemeClr val="tx1"/>
                        </a:solidFill>
                        <a:effectLst/>
                        <a:latin typeface="Cambria Math" panose="02040503050406030204" pitchFamily="18" charset="0"/>
                        <a:ea typeface="宋体" pitchFamily="2" charset="-122"/>
                        <a:cs typeface="+mn-cs"/>
                      </a:rPr>
                      <m:t>=</m:t>
                    </m:r>
                    <m:nary>
                      <m:naryPr>
                        <m:chr m:val="∑"/>
                        <m:limLoc m:val="undOv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kern="1200">
                            <a:solidFill>
                              <a:schemeClr val="tx1"/>
                            </a:solidFill>
                            <a:effectLst/>
                            <a:latin typeface="Cambria Math" panose="02040503050406030204" pitchFamily="18" charset="0"/>
                            <a:ea typeface="宋体" pitchFamily="2" charset="-122"/>
                            <a:cs typeface="+mn-cs"/>
                          </a:rPr>
                          <m:t>=1</m:t>
                        </m:r>
                      </m:sub>
                      <m:sup>
                        <m:r>
                          <a:rPr lang="en-US" altLang="zh-CN" sz="1200" kern="1200">
                            <a:solidFill>
                              <a:schemeClr val="tx1"/>
                            </a:solidFill>
                            <a:effectLst/>
                            <a:latin typeface="Cambria Math" panose="02040503050406030204" pitchFamily="18" charset="0"/>
                            <a:ea typeface="宋体" pitchFamily="2" charset="-122"/>
                            <a:cs typeface="+mn-cs"/>
                          </a:rPr>
                          <m:t>∞</m:t>
                        </m:r>
                      </m:sup>
                      <m:e>
                        <m:r>
                          <a:rPr lang="en-US" altLang="zh-CN" sz="1200" i="1" kern="1200">
                            <a:solidFill>
                              <a:schemeClr val="tx1"/>
                            </a:solidFill>
                            <a:effectLst/>
                            <a:latin typeface="Cambria Math" panose="02040503050406030204" pitchFamily="18" charset="0"/>
                            <a:ea typeface="宋体" pitchFamily="2" charset="-122"/>
                            <a:cs typeface="+mn-cs"/>
                          </a:rPr>
                          <m:t>𝑃</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e>
                        </m:d>
                      </m:e>
                    </m:nary>
                  </m:oMath>
                </a14:m>
                <a:r>
                  <a:rPr lang="en-US" altLang="zh-CN" sz="1200" kern="1200" dirty="0">
                    <a:solidFill>
                      <a:schemeClr val="tx1"/>
                    </a:solidFill>
                    <a:effectLst/>
                    <a:latin typeface="Arial" charset="0"/>
                    <a:ea typeface="宋体" pitchFamily="2" charset="-122"/>
                    <a:cs typeface="+mn-cs"/>
                  </a:rPr>
                  <a:t>	</a:t>
                </a:r>
              </a:p>
              <a:p>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𝑃</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𝐴</m:t>
                        </m:r>
                      </m:e>
                    </m:d>
                  </m:oMath>
                </a14:m>
                <a:r>
                  <a:rPr lang="zh-CN" altLang="zh-CN" sz="1200" kern="1200" dirty="0">
                    <a:solidFill>
                      <a:schemeClr val="tx1"/>
                    </a:solidFill>
                    <a:effectLst/>
                    <a:latin typeface="Arial" charset="0"/>
                    <a:ea typeface="宋体" pitchFamily="2" charset="-122"/>
                    <a:cs typeface="+mn-cs"/>
                  </a:rPr>
                  <a:t>为事件</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的概率。</a:t>
                </a:r>
                <a:endParaRPr kumimoji="1" lang="zh-CN" altLang="en-US" dirty="0"/>
              </a:p>
            </p:txBody>
          </p:sp>
        </mc:Choice>
        <mc:Fallback xmlns="">
          <p:sp>
            <p:nvSpPr>
              <p:cNvPr id="3" name="备注占位符 2"/>
              <p:cNvSpPr>
                <a:spLocks noGrp="1"/>
              </p:cNvSpPr>
              <p:nvPr>
                <p:ph type="body" idx="1"/>
              </p:nvPr>
            </p:nvSpPr>
            <p:spPr/>
            <p:txBody>
              <a:bodyPr/>
              <a:lstStyle/>
              <a:p>
                <a:r>
                  <a:rPr lang="zh-CN" altLang="en-US" sz="1200" kern="1200" dirty="0">
                    <a:solidFill>
                      <a:schemeClr val="tx1"/>
                    </a:solidFill>
                    <a:effectLst/>
                    <a:latin typeface="Arial" charset="0"/>
                    <a:ea typeface="宋体" pitchFamily="2" charset="-122"/>
                    <a:cs typeface="+mn-cs"/>
                  </a:rPr>
                  <a:t>概率</a:t>
                </a:r>
                <a:r>
                  <a:rPr lang="zh-CN" altLang="zh-CN" sz="1200" kern="1200" dirty="0">
                    <a:solidFill>
                      <a:schemeClr val="tx1"/>
                    </a:solidFill>
                    <a:effectLst/>
                    <a:latin typeface="Arial" charset="0"/>
                    <a:ea typeface="宋体" pitchFamily="2" charset="-122"/>
                    <a:cs typeface="+mn-cs"/>
                  </a:rPr>
                  <a:t>更规范的定义方式则是</a:t>
                </a:r>
                <a:r>
                  <a:rPr lang="en-US" altLang="zh-CN" sz="1200" kern="1200" dirty="0">
                    <a:solidFill>
                      <a:schemeClr val="tx1"/>
                    </a:solidFill>
                    <a:effectLst/>
                    <a:latin typeface="Arial" charset="0"/>
                    <a:ea typeface="宋体" pitchFamily="2" charset="-122"/>
                    <a:cs typeface="+mn-cs"/>
                  </a:rPr>
                  <a:t>1933</a:t>
                </a:r>
                <a:r>
                  <a:rPr lang="zh-CN" altLang="zh-CN" sz="1200" kern="1200" dirty="0">
                    <a:solidFill>
                      <a:schemeClr val="tx1"/>
                    </a:solidFill>
                    <a:effectLst/>
                    <a:latin typeface="Arial" charset="0"/>
                    <a:ea typeface="宋体" pitchFamily="2" charset="-122"/>
                    <a:cs typeface="+mn-cs"/>
                  </a:rPr>
                  <a:t>年前苏联数学家科尔莫戈罗夫提出的公理化定义。定义在事件域</a:t>
                </a:r>
                <a:r>
                  <a:rPr lang="en-US" altLang="zh-CN" sz="1200" i="0" kern="1200">
                    <a:solidFill>
                      <a:schemeClr val="tx1"/>
                    </a:solidFill>
                    <a:effectLst/>
                    <a:latin typeface="Arial" charset="0"/>
                    <a:ea typeface="宋体" pitchFamily="2" charset="-122"/>
                    <a:cs typeface="+mn-cs"/>
                  </a:rPr>
                  <a:t>ℱ</a:t>
                </a:r>
                <a:r>
                  <a:rPr lang="zh-CN" altLang="zh-CN" sz="1200" kern="1200" dirty="0">
                    <a:solidFill>
                      <a:schemeClr val="tx1"/>
                    </a:solidFill>
                    <a:effectLst/>
                    <a:latin typeface="Arial" charset="0"/>
                    <a:ea typeface="宋体" pitchFamily="2" charset="-122"/>
                    <a:cs typeface="+mn-cs"/>
                  </a:rPr>
                  <a:t>（事件域的元素是事件）上的函数</a:t>
                </a:r>
                <a:r>
                  <a:rPr lang="en-US" altLang="zh-CN" sz="1200" i="0" kern="1200">
                    <a:solidFill>
                      <a:schemeClr val="tx1"/>
                    </a:solidFill>
                    <a:effectLst/>
                    <a:latin typeface="Arial" charset="0"/>
                    <a:ea typeface="宋体" pitchFamily="2" charset="-122"/>
                    <a:cs typeface="+mn-cs"/>
                  </a:rPr>
                  <a:t>𝑃</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称为</a:t>
                </a:r>
                <a:r>
                  <a:rPr lang="zh-CN" altLang="zh-CN" sz="1200" b="1" kern="1200" dirty="0">
                    <a:solidFill>
                      <a:schemeClr val="tx1"/>
                    </a:solidFill>
                    <a:effectLst/>
                    <a:latin typeface="Arial" charset="0"/>
                    <a:ea typeface="宋体" pitchFamily="2" charset="-122"/>
                    <a:cs typeface="+mn-cs"/>
                  </a:rPr>
                  <a:t>概率</a:t>
                </a:r>
                <a:r>
                  <a:rPr lang="zh-CN" altLang="zh-CN" sz="1200" kern="1200" dirty="0">
                    <a:solidFill>
                      <a:schemeClr val="tx1"/>
                    </a:solidFill>
                    <a:effectLst/>
                    <a:latin typeface="Arial" charset="0"/>
                    <a:ea typeface="宋体" pitchFamily="2" charset="-122"/>
                    <a:cs typeface="+mn-cs"/>
                  </a:rPr>
                  <a:t>，如果</a:t>
                </a:r>
                <a:r>
                  <a:rPr lang="en-US" altLang="zh-CN" sz="1200" i="0" kern="1200">
                    <a:solidFill>
                      <a:schemeClr val="tx1"/>
                    </a:solidFill>
                    <a:effectLst/>
                    <a:latin typeface="Arial" charset="0"/>
                    <a:ea typeface="宋体" pitchFamily="2" charset="-122"/>
                    <a:cs typeface="+mn-cs"/>
                  </a:rPr>
                  <a:t>𝑃(∙)</a:t>
                </a:r>
                <a:r>
                  <a:rPr lang="zh-CN" altLang="zh-CN" sz="1200" kern="1200" dirty="0">
                    <a:solidFill>
                      <a:schemeClr val="tx1"/>
                    </a:solidFill>
                    <a:effectLst/>
                    <a:latin typeface="Arial" charset="0"/>
                    <a:ea typeface="宋体" pitchFamily="2" charset="-122"/>
                    <a:cs typeface="+mn-cs"/>
                  </a:rPr>
                  <a:t>满足：</a:t>
                </a:r>
              </a:p>
              <a:p>
                <a:pPr lvl="0"/>
                <a:r>
                  <a:rPr lang="zh-CN" altLang="zh-CN" sz="1200" kern="1200" dirty="0">
                    <a:solidFill>
                      <a:schemeClr val="tx1"/>
                    </a:solidFill>
                    <a:effectLst/>
                    <a:latin typeface="Arial" charset="0"/>
                    <a:ea typeface="宋体" pitchFamily="2" charset="-122"/>
                    <a:cs typeface="+mn-cs"/>
                  </a:rPr>
                  <a:t>非负性：</a:t>
                </a:r>
                <a:r>
                  <a:rPr lang="en-US" altLang="zh-CN" sz="1200" i="0" kern="1200">
                    <a:solidFill>
                      <a:schemeClr val="tx1"/>
                    </a:solidFill>
                    <a:effectLst/>
                    <a:latin typeface="Arial" charset="0"/>
                    <a:ea typeface="宋体" pitchFamily="2" charset="-122"/>
                    <a:cs typeface="+mn-cs"/>
                  </a:rPr>
                  <a:t>𝑃(𝐴)≥0</a:t>
                </a:r>
                <a:r>
                  <a:rPr lang="zh-CN" altLang="zh-CN" sz="1200" kern="1200" dirty="0">
                    <a:solidFill>
                      <a:schemeClr val="tx1"/>
                    </a:solidFill>
                    <a:effectLst/>
                    <a:latin typeface="Arial" charset="0"/>
                    <a:ea typeface="宋体" pitchFamily="2" charset="-122"/>
                    <a:cs typeface="+mn-cs"/>
                  </a:rPr>
                  <a:t>，对一切</a:t>
                </a:r>
                <a:r>
                  <a:rPr lang="en-US" altLang="zh-CN" sz="1200" i="0" kern="1200">
                    <a:solidFill>
                      <a:schemeClr val="tx1"/>
                    </a:solidFill>
                    <a:effectLst/>
                    <a:latin typeface="Arial" charset="0"/>
                    <a:ea typeface="宋体" pitchFamily="2" charset="-122"/>
                    <a:cs typeface="+mn-cs"/>
                  </a:rPr>
                  <a:t>𝐴∈ℱ</a:t>
                </a:r>
                <a:endParaRPr lang="zh-CN" altLang="zh-CN" sz="1200" kern="1200" dirty="0">
                  <a:solidFill>
                    <a:schemeClr val="tx1"/>
                  </a:solidFill>
                  <a:effectLst/>
                  <a:latin typeface="Arial" charset="0"/>
                  <a:ea typeface="宋体" pitchFamily="2" charset="-122"/>
                  <a:cs typeface="+mn-cs"/>
                </a:endParaRPr>
              </a:p>
              <a:p>
                <a:pPr lvl="0"/>
                <a:r>
                  <a:rPr lang="zh-CN" altLang="zh-CN" sz="1200" kern="1200" dirty="0">
                    <a:solidFill>
                      <a:schemeClr val="tx1"/>
                    </a:solidFill>
                    <a:effectLst/>
                    <a:latin typeface="Arial" charset="0"/>
                    <a:ea typeface="宋体" pitchFamily="2" charset="-122"/>
                    <a:cs typeface="+mn-cs"/>
                  </a:rPr>
                  <a:t>规范性：</a:t>
                </a:r>
                <a:r>
                  <a:rPr lang="en-US" altLang="zh-CN" sz="1200" i="0" kern="1200">
                    <a:solidFill>
                      <a:schemeClr val="tx1"/>
                    </a:solidFill>
                    <a:effectLst/>
                    <a:latin typeface="Arial" charset="0"/>
                    <a:ea typeface="宋体" pitchFamily="2" charset="-122"/>
                    <a:cs typeface="+mn-cs"/>
                  </a:rPr>
                  <a:t>𝑃</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𝛺)=1</a:t>
                </a:r>
                <a:endParaRPr lang="zh-CN" altLang="zh-CN" sz="1200" kern="1200" dirty="0">
                  <a:solidFill>
                    <a:schemeClr val="tx1"/>
                  </a:solidFill>
                  <a:effectLst/>
                  <a:latin typeface="Arial" charset="0"/>
                  <a:ea typeface="宋体" pitchFamily="2" charset="-122"/>
                  <a:cs typeface="+mn-cs"/>
                </a:endParaRPr>
              </a:p>
              <a:p>
                <a:pPr lvl="0"/>
                <a:r>
                  <a:rPr lang="zh-CN" altLang="zh-CN" sz="1200" kern="1200" dirty="0">
                    <a:solidFill>
                      <a:schemeClr val="tx1"/>
                    </a:solidFill>
                    <a:effectLst/>
                    <a:latin typeface="Arial" charset="0"/>
                    <a:ea typeface="宋体" pitchFamily="2" charset="-122"/>
                    <a:cs typeface="+mn-cs"/>
                  </a:rPr>
                  <a:t>可列可加性（或完全可加性）：对可列个互不相容事件</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（即</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𝑗=∅</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𝑖≠𝑗</a:t>
                </a:r>
                <a:r>
                  <a:rPr lang="zh-CN" altLang="zh-CN" sz="1200" kern="1200" dirty="0">
                    <a:solidFill>
                      <a:schemeClr val="tx1"/>
                    </a:solidFill>
                    <a:effectLst/>
                    <a:latin typeface="Arial" charset="0"/>
                    <a:ea typeface="宋体" pitchFamily="2" charset="-122"/>
                    <a:cs typeface="+mn-cs"/>
                  </a:rPr>
                  <a:t>）有</a:t>
                </a:r>
              </a:p>
              <a:p>
                <a:r>
                  <a:rPr lang="en-US" altLang="zh-CN" sz="1200" kern="1200" dirty="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𝑃</a:t>
                </a:r>
                <a:r>
                  <a:rPr lang="zh-CN" altLang="zh-CN" sz="1200" i="0" kern="1200">
                    <a:solidFill>
                      <a:schemeClr val="tx1"/>
                    </a:solidFill>
                    <a:effectLst/>
                    <a:latin typeface="Arial" charset="0"/>
                    <a:ea typeface="宋体" pitchFamily="2" charset="-122"/>
                    <a:cs typeface="+mn-cs"/>
                  </a:rPr>
                  <a:t>(∑1</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 )=</a:t>
                </a:r>
                <a:r>
                  <a:rPr lang="zh-CN" altLang="zh-CN" sz="1200" i="0" kern="1200">
                    <a:solidFill>
                      <a:schemeClr val="tx1"/>
                    </a:solidFill>
                    <a:effectLst/>
                    <a:latin typeface="Arial" charset="0"/>
                    <a:ea typeface="宋体" pitchFamily="2" charset="-122"/>
                    <a:cs typeface="+mn-cs"/>
                  </a:rPr>
                  <a:t>∑1</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^∞▒𝑃</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 ) </a:t>
                </a:r>
                <a:r>
                  <a:rPr lang="en-US" altLang="zh-CN" sz="1200" kern="1200" dirty="0">
                    <a:solidFill>
                      <a:schemeClr val="tx1"/>
                    </a:solidFill>
                    <a:effectLst/>
                    <a:latin typeface="Arial" charset="0"/>
                    <a:ea typeface="宋体" pitchFamily="2" charset="-122"/>
                    <a:cs typeface="+mn-cs"/>
                  </a:rPr>
                  <a:t>	</a:t>
                </a:r>
              </a:p>
              <a:p>
                <a:r>
                  <a:rPr lang="zh-CN" altLang="zh-CN" sz="1200" kern="1200" dirty="0">
                    <a:solidFill>
                      <a:schemeClr val="tx1"/>
                    </a:solidFill>
                    <a:effectLst/>
                    <a:latin typeface="Arial" charset="0"/>
                    <a:ea typeface="宋体" pitchFamily="2" charset="-122"/>
                    <a:cs typeface="+mn-cs"/>
                  </a:rPr>
                  <a:t>其中</a:t>
                </a:r>
                <a:r>
                  <a:rPr lang="en-US" altLang="zh-CN" sz="1200" i="0" kern="1200">
                    <a:solidFill>
                      <a:schemeClr val="tx1"/>
                    </a:solidFill>
                    <a:effectLst/>
                    <a:latin typeface="Arial" charset="0"/>
                    <a:ea typeface="宋体" pitchFamily="2" charset="-122"/>
                    <a:cs typeface="+mn-cs"/>
                  </a:rPr>
                  <a:t>𝑃</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为事件</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的概率。</a:t>
                </a:r>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24</a:t>
            </a:fld>
            <a:endParaRPr lang="en-US" altLang="zh-CN"/>
          </a:p>
        </p:txBody>
      </p:sp>
    </p:spTree>
    <p:extLst>
      <p:ext uri="{BB962C8B-B14F-4D97-AF65-F5344CB8AC3E}">
        <p14:creationId xmlns:p14="http://schemas.microsoft.com/office/powerpoint/2010/main" val="34103107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25</a:t>
            </a:fld>
            <a:endParaRPr lang="en-US" altLang="zh-CN"/>
          </a:p>
        </p:txBody>
      </p:sp>
    </p:spTree>
    <p:extLst>
      <p:ext uri="{BB962C8B-B14F-4D97-AF65-F5344CB8AC3E}">
        <p14:creationId xmlns:p14="http://schemas.microsoft.com/office/powerpoint/2010/main" val="3396347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26</a:t>
            </a:fld>
            <a:endParaRPr lang="en-US" altLang="zh-CN"/>
          </a:p>
        </p:txBody>
      </p:sp>
    </p:spTree>
    <p:extLst>
      <p:ext uri="{BB962C8B-B14F-4D97-AF65-F5344CB8AC3E}">
        <p14:creationId xmlns:p14="http://schemas.microsoft.com/office/powerpoint/2010/main" val="2622874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27</a:t>
            </a:fld>
            <a:endParaRPr lang="en-US" altLang="zh-CN"/>
          </a:p>
        </p:txBody>
      </p:sp>
    </p:spTree>
    <p:extLst>
      <p:ext uri="{BB962C8B-B14F-4D97-AF65-F5344CB8AC3E}">
        <p14:creationId xmlns:p14="http://schemas.microsoft.com/office/powerpoint/2010/main" val="1147961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期望方差等概念</a:t>
            </a:r>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28</a:t>
            </a:fld>
            <a:endParaRPr lang="en-US" altLang="zh-CN"/>
          </a:p>
        </p:txBody>
      </p:sp>
    </p:spTree>
    <p:extLst>
      <p:ext uri="{BB962C8B-B14F-4D97-AF65-F5344CB8AC3E}">
        <p14:creationId xmlns:p14="http://schemas.microsoft.com/office/powerpoint/2010/main" val="1690634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2F24034-2897-4CA4-BB81-36696BE5A73F}" type="slidenum">
              <a:rPr lang="en-US" altLang="zh-CN" smtClean="0"/>
              <a:pPr>
                <a:defRPr/>
              </a:pPr>
              <a:t>29</a:t>
            </a:fld>
            <a:endParaRPr lang="en-US" altLang="zh-CN"/>
          </a:p>
        </p:txBody>
      </p:sp>
    </p:spTree>
    <p:extLst>
      <p:ext uri="{BB962C8B-B14F-4D97-AF65-F5344CB8AC3E}">
        <p14:creationId xmlns:p14="http://schemas.microsoft.com/office/powerpoint/2010/main" val="3479351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fontAlgn="base"/>
                <a:r>
                  <a:rPr lang="zh-CN" altLang="zh-CN" sz="1200" b="1" u="none" strike="noStrike" kern="1200" dirty="0">
                    <a:solidFill>
                      <a:schemeClr val="tx1"/>
                    </a:solidFill>
                    <a:effectLst>
                      <a:glow>
                        <a:srgbClr val="000000"/>
                      </a:glow>
                      <a:outerShdw sx="0" sy="0">
                        <a:srgbClr val="000000"/>
                      </a:outerShdw>
                      <a:reflection stA="0" endPos="0" fadeDir="0" sx="0" sy="0"/>
                    </a:effectLst>
                    <a:latin typeface="Arial" charset="0"/>
                    <a:ea typeface="宋体" pitchFamily="2" charset="-122"/>
                    <a:cs typeface="+mn-cs"/>
                  </a:rPr>
                  <a:t>列维—林德伯格定理（独立同分布中心极限定理）</a:t>
                </a:r>
              </a:p>
              <a:p>
                <a:r>
                  <a:rPr lang="zh-CN" altLang="zh-CN" sz="1200" kern="1200" dirty="0">
                    <a:solidFill>
                      <a:schemeClr val="tx1"/>
                    </a:solidFill>
                    <a:effectLst/>
                    <a:latin typeface="Arial" charset="0"/>
                    <a:ea typeface="宋体" pitchFamily="2" charset="-122"/>
                    <a:cs typeface="+mn-cs"/>
                  </a:rPr>
                  <a:t>假设</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𝑋</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是独立同分布的随机变量序列，如果</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𝐸𝑋</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𝜇</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𝐷𝑋</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𝜎</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&gt;0(</m:t>
                    </m:r>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存在，则</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𝑋</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服从中心极限定理，此时对任意实数</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𝑥</m:t>
                    </m:r>
                  </m:oMath>
                </a14:m>
                <a:r>
                  <a:rPr lang="zh-CN" altLang="zh-CN" sz="1200" kern="1200" dirty="0">
                    <a:solidFill>
                      <a:schemeClr val="tx1"/>
                    </a:solidFill>
                    <a:effectLst/>
                    <a:latin typeface="Arial" charset="0"/>
                    <a:ea typeface="宋体" pitchFamily="2" charset="-122"/>
                    <a:cs typeface="+mn-cs"/>
                  </a:rPr>
                  <a:t>有</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limLow>
                          <m:limLowPr>
                            <m:ctrlPr>
                              <a:rPr lang="zh-CN" altLang="zh-CN" sz="1200" i="1" kern="1200">
                                <a:solidFill>
                                  <a:schemeClr val="tx1"/>
                                </a:solidFill>
                                <a:effectLst/>
                                <a:latin typeface="Cambria Math" panose="02040503050406030204" pitchFamily="18" charset="0"/>
                                <a:ea typeface="宋体" pitchFamily="2" charset="-122"/>
                                <a:cs typeface="+mn-cs"/>
                              </a:rPr>
                            </m:ctrlPr>
                          </m:limLowPr>
                          <m:e>
                            <m:r>
                              <m:rPr>
                                <m:sty m:val="p"/>
                              </m:rPr>
                              <a:rPr lang="en-US" altLang="zh-CN" sz="1200" kern="1200">
                                <a:solidFill>
                                  <a:schemeClr val="tx1"/>
                                </a:solidFill>
                                <a:effectLst/>
                                <a:latin typeface="Cambria Math" panose="02040503050406030204" pitchFamily="18" charset="0"/>
                                <a:ea typeface="宋体" pitchFamily="2" charset="-122"/>
                                <a:cs typeface="+mn-cs"/>
                              </a:rPr>
                              <m:t>lim</m:t>
                            </m:r>
                          </m:e>
                          <m:lim>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kern="1200">
                                <a:solidFill>
                                  <a:schemeClr val="tx1"/>
                                </a:solidFill>
                                <a:effectLst/>
                                <a:latin typeface="Cambria Math" panose="02040503050406030204" pitchFamily="18" charset="0"/>
                                <a:ea typeface="宋体" pitchFamily="2" charset="-122"/>
                                <a:cs typeface="+mn-cs"/>
                              </a:rPr>
                              <m:t>→∞</m:t>
                            </m:r>
                          </m:lim>
                        </m:limLow>
                      </m:fName>
                      <m:e>
                        <m:r>
                          <a:rPr lang="en-US" altLang="zh-CN" sz="1200" i="1" kern="1200">
                            <a:solidFill>
                              <a:schemeClr val="tx1"/>
                            </a:solidFill>
                            <a:effectLst/>
                            <a:latin typeface="Cambria Math" panose="02040503050406030204" pitchFamily="18" charset="0"/>
                            <a:ea typeface="宋体" pitchFamily="2" charset="-122"/>
                            <a:cs typeface="+mn-cs"/>
                          </a:rPr>
                          <m:t>𝑃</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nary>
                                  <m:naryPr>
                                    <m:chr m:val="∑"/>
                                    <m:limLoc m:val="undOv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𝑛</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𝑥</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e>
                                </m:nary>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𝜇</m:t>
                                </m:r>
                              </m:num>
                              <m:den>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r>
                                      <a:rPr lang="en-US" altLang="zh-CN" sz="1200" i="1" kern="1200">
                                        <a:solidFill>
                                          <a:schemeClr val="tx1"/>
                                        </a:solidFill>
                                        <a:effectLst/>
                                        <a:latin typeface="Cambria Math" panose="02040503050406030204" pitchFamily="18" charset="0"/>
                                        <a:ea typeface="宋体" pitchFamily="2" charset="-122"/>
                                        <a:cs typeface="+mn-cs"/>
                                      </a:rPr>
                                      <m:t>𝑛</m:t>
                                    </m:r>
                                  </m:e>
                                </m:rad>
                                <m:r>
                                  <a:rPr lang="en-US" altLang="zh-CN" sz="1200" i="1" kern="1200">
                                    <a:solidFill>
                                      <a:schemeClr val="tx1"/>
                                    </a:solidFill>
                                    <a:effectLst/>
                                    <a:latin typeface="Cambria Math" panose="02040503050406030204" pitchFamily="18" charset="0"/>
                                    <a:ea typeface="宋体" pitchFamily="2" charset="-122"/>
                                    <a:cs typeface="+mn-cs"/>
                                  </a:rPr>
                                  <m:t>𝜎</m:t>
                                </m:r>
                              </m:den>
                            </m:f>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𝑥</m:t>
                            </m:r>
                          </m:e>
                        </m:d>
                      </m:e>
                    </m:func>
                    <m:r>
                      <a:rPr lang="en-US" altLang="zh-CN" sz="1200"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kern="1200">
                            <a:solidFill>
                              <a:schemeClr val="tx1"/>
                            </a:solidFill>
                            <a:effectLst/>
                            <a:latin typeface="Cambria Math" panose="02040503050406030204" pitchFamily="18" charset="0"/>
                            <a:ea typeface="宋体" pitchFamily="2" charset="-122"/>
                            <a:cs typeface="+mn-cs"/>
                          </a:rPr>
                          <m:t>1</m:t>
                        </m:r>
                      </m:num>
                      <m:den>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r>
                              <a:rPr lang="en-US" altLang="zh-CN" sz="1200"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e>
                        </m:rad>
                      </m:den>
                    </m:f>
                    <m:nary>
                      <m:naryPr>
                        <m:limLoc m:val="subSup"/>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zh-CN" altLang="en-US" sz="1200" i="1" kern="1200">
                            <a:solidFill>
                              <a:schemeClr val="tx1"/>
                            </a:solidFill>
                            <a:effectLst/>
                            <a:latin typeface="Cambria Math" panose="02040503050406030204" pitchFamily="18" charset="0"/>
                            <a:ea typeface="宋体" pitchFamily="2" charset="-122"/>
                            <a:cs typeface="+mn-cs"/>
                          </a:rPr>
                          <m:t>−</m:t>
                        </m:r>
                        <m:r>
                          <a:rPr lang="en-US" altLang="zh-CN" sz="1200" kern="1200">
                            <a:solidFill>
                              <a:schemeClr val="tx1"/>
                            </a:solidFill>
                            <a:effectLst/>
                            <a:latin typeface="Cambria Math" panose="02040503050406030204" pitchFamily="18" charset="0"/>
                            <a:ea typeface="宋体" pitchFamily="2" charset="-122"/>
                            <a:cs typeface="+mn-cs"/>
                          </a:rPr>
                          <m:t>∞</m:t>
                        </m:r>
                      </m:sub>
                      <m:sup>
                        <m:r>
                          <a:rPr lang="en-US" altLang="zh-CN" sz="1200" i="1" kern="1200">
                            <a:solidFill>
                              <a:schemeClr val="tx1"/>
                            </a:solidFill>
                            <a:effectLst/>
                            <a:latin typeface="Cambria Math" panose="02040503050406030204" pitchFamily="18" charset="0"/>
                            <a:ea typeface="宋体" pitchFamily="2" charset="-122"/>
                            <a:cs typeface="+mn-cs"/>
                          </a:rPr>
                          <m:t>𝑥</m:t>
                        </m:r>
                      </m:sup>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zh-CN" altLang="en-US" sz="1200" i="1" kern="1200">
                                <a:solidFill>
                                  <a:schemeClr val="tx1"/>
                                </a:solidFill>
                                <a:effectLst/>
                                <a:latin typeface="Cambria Math" panose="02040503050406030204" pitchFamily="18"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kern="1200">
                                        <a:solidFill>
                                          <a:schemeClr val="tx1"/>
                                        </a:solidFill>
                                        <a:effectLst/>
                                        <a:latin typeface="Cambria Math" panose="02040503050406030204" pitchFamily="18" charset="0"/>
                                        <a:ea typeface="宋体" pitchFamily="2" charset="-122"/>
                                        <a:cs typeface="+mn-cs"/>
                                      </a:rPr>
                                      <m:t>1</m:t>
                                    </m:r>
                                  </m:num>
                                  <m:den>
                                    <m:r>
                                      <a:rPr lang="en-US" altLang="zh-CN" sz="1200" kern="1200">
                                        <a:solidFill>
                                          <a:schemeClr val="tx1"/>
                                        </a:solidFill>
                                        <a:effectLst/>
                                        <a:latin typeface="Cambria Math" panose="02040503050406030204" pitchFamily="18" charset="0"/>
                                        <a:ea typeface="宋体" pitchFamily="2" charset="-122"/>
                                        <a:cs typeface="+mn-cs"/>
                                      </a:rPr>
                                      <m:t>2</m:t>
                                    </m:r>
                                  </m:den>
                                </m:f>
                                <m:r>
                                  <a:rPr lang="en-US" altLang="zh-CN" sz="1200" i="1" kern="1200">
                                    <a:solidFill>
                                      <a:schemeClr val="tx1"/>
                                    </a:solidFill>
                                    <a:effectLst/>
                                    <a:latin typeface="Cambria Math" panose="02040503050406030204" pitchFamily="18" charset="0"/>
                                    <a:ea typeface="宋体" pitchFamily="2" charset="-122"/>
                                    <a:cs typeface="+mn-cs"/>
                                  </a:rPr>
                                  <m:t>𝑡</m:t>
                                </m:r>
                              </m:e>
                              <m:sup>
                                <m:r>
                                  <a:rPr lang="en-US" altLang="zh-CN" sz="1200" kern="1200">
                                    <a:solidFill>
                                      <a:schemeClr val="tx1"/>
                                    </a:solidFill>
                                    <a:effectLst/>
                                    <a:latin typeface="Cambria Math" panose="02040503050406030204" pitchFamily="18" charset="0"/>
                                    <a:ea typeface="宋体" pitchFamily="2" charset="-122"/>
                                    <a:cs typeface="+mn-cs"/>
                                  </a:rPr>
                                  <m:t>2</m:t>
                                </m:r>
                              </m:sup>
                            </m:sSup>
                          </m:sup>
                        </m:sSup>
                        <m:r>
                          <a:rPr lang="en-US" altLang="zh-CN" sz="1200" i="1" kern="1200">
                            <a:solidFill>
                              <a:schemeClr val="tx1"/>
                            </a:solidFill>
                            <a:effectLst/>
                            <a:latin typeface="Cambria Math" panose="02040503050406030204" pitchFamily="18" charset="0"/>
                            <a:ea typeface="宋体" pitchFamily="2" charset="-122"/>
                            <a:cs typeface="+mn-cs"/>
                          </a:rPr>
                          <m:t>𝑑𝑡</m:t>
                        </m:r>
                      </m:e>
                    </m:nary>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𝜙</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𝑥</m:t>
                        </m:r>
                      </m:e>
                    </m:d>
                  </m:oMath>
                </a14:m>
                <a:r>
                  <a:rPr lang="en-US" altLang="zh-CN" sz="1200" kern="1200" dirty="0">
                    <a:solidFill>
                      <a:schemeClr val="tx1"/>
                    </a:solidFill>
                    <a:effectLst/>
                    <a:latin typeface="Arial" charset="0"/>
                    <a:ea typeface="宋体" pitchFamily="2" charset="-122"/>
                    <a:cs typeface="+mn-cs"/>
                  </a:rPr>
                  <a:t>	</a:t>
                </a:r>
              </a:p>
              <a:p>
                <a:r>
                  <a:rPr lang="zh-CN" altLang="zh-CN" sz="1200" kern="1200" dirty="0">
                    <a:solidFill>
                      <a:schemeClr val="tx1"/>
                    </a:solidFill>
                    <a:effectLst/>
                    <a:latin typeface="Arial" charset="0"/>
                    <a:ea typeface="宋体" pitchFamily="2" charset="-122"/>
                    <a:cs typeface="+mn-cs"/>
                  </a:rPr>
                  <a:t>此定理中，三个条件</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独立、同分布、期望方差存在</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缺一不可。若随机变量序列满足二项分布，则可直接推论得出以下定理。</a:t>
                </a:r>
              </a:p>
              <a:p>
                <a:pPr lvl="0" fontAlgn="base"/>
                <a:r>
                  <a:rPr lang="zh-CN" altLang="zh-CN" sz="1200" b="1" u="none" strike="noStrike" kern="1200" dirty="0">
                    <a:solidFill>
                      <a:schemeClr val="tx1"/>
                    </a:solidFill>
                    <a:effectLst>
                      <a:glow>
                        <a:srgbClr val="000000"/>
                      </a:glow>
                      <a:outerShdw sx="0" sy="0">
                        <a:srgbClr val="000000"/>
                      </a:outerShdw>
                      <a:reflection stA="0" endPos="0" fadeDir="0" sx="0" sy="0"/>
                    </a:effectLst>
                    <a:latin typeface="Arial" charset="0"/>
                    <a:ea typeface="宋体" pitchFamily="2" charset="-122"/>
                    <a:cs typeface="+mn-cs"/>
                  </a:rPr>
                  <a:t>德莫佛—拉普拉斯中心极限定理（二项分布以正态分布为其极限分布定理）</a:t>
                </a:r>
              </a:p>
              <a:p>
                <a:r>
                  <a:rPr lang="zh-CN" altLang="zh-CN" sz="1200" kern="1200" dirty="0">
                    <a:solidFill>
                      <a:schemeClr val="tx1"/>
                    </a:solidFill>
                    <a:effectLst/>
                    <a:latin typeface="Arial" charset="0"/>
                    <a:ea typeface="宋体" pitchFamily="2" charset="-122"/>
                    <a:cs typeface="+mn-cs"/>
                  </a:rPr>
                  <a:t>假设随机变量</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𝑌</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 </m:t>
                    </m:r>
                    <m:r>
                      <a:rPr lang="en-US" altLang="zh-CN" sz="1200" i="1" kern="1200">
                        <a:solidFill>
                          <a:schemeClr val="tx1"/>
                        </a:solidFill>
                        <a:effectLst/>
                        <a:latin typeface="Cambria Math" panose="02040503050406030204" pitchFamily="18" charset="0"/>
                        <a:ea typeface="宋体" pitchFamily="2" charset="-122"/>
                        <a:cs typeface="+mn-cs"/>
                      </a:rPr>
                      <m:t>𝐵</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𝑝</m:t>
                    </m:r>
                    <m:r>
                      <a:rPr lang="en-US" altLang="zh-CN" sz="1200" i="1" kern="1200">
                        <a:solidFill>
                          <a:schemeClr val="tx1"/>
                        </a:solidFill>
                        <a:effectLst/>
                        <a:latin typeface="Cambria Math" panose="02040503050406030204" pitchFamily="18" charset="0"/>
                        <a:ea typeface="宋体" pitchFamily="2" charset="-122"/>
                        <a:cs typeface="+mn-cs"/>
                      </a:rPr>
                      <m:t>)(0&lt;</m:t>
                    </m:r>
                    <m:r>
                      <a:rPr lang="en-US" altLang="zh-CN" sz="1200" i="1" kern="1200">
                        <a:solidFill>
                          <a:schemeClr val="tx1"/>
                        </a:solidFill>
                        <a:effectLst/>
                        <a:latin typeface="Cambria Math" panose="02040503050406030204" pitchFamily="18" charset="0"/>
                        <a:ea typeface="宋体" pitchFamily="2" charset="-122"/>
                        <a:cs typeface="+mn-cs"/>
                      </a:rPr>
                      <m:t>𝑝</m:t>
                    </m:r>
                    <m:r>
                      <a:rPr lang="en-US" altLang="zh-CN" sz="1200" i="1" kern="1200">
                        <a:solidFill>
                          <a:schemeClr val="tx1"/>
                        </a:solidFill>
                        <a:effectLst/>
                        <a:latin typeface="Cambria Math" panose="02040503050406030204" pitchFamily="18" charset="0"/>
                        <a:ea typeface="宋体" pitchFamily="2" charset="-122"/>
                        <a:cs typeface="+mn-cs"/>
                      </a:rPr>
                      <m:t>&lt;1,</m:t>
                    </m:r>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i="1" kern="1200">
                        <a:solidFill>
                          <a:schemeClr val="tx1"/>
                        </a:solidFill>
                        <a:effectLst/>
                        <a:latin typeface="Cambria Math" panose="02040503050406030204" pitchFamily="18"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此时对任意实数</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𝑥</m:t>
                    </m:r>
                  </m:oMath>
                </a14:m>
                <a:r>
                  <a:rPr lang="zh-CN" altLang="zh-CN" sz="1200" kern="1200" dirty="0">
                    <a:solidFill>
                      <a:schemeClr val="tx1"/>
                    </a:solidFill>
                    <a:effectLst/>
                    <a:latin typeface="Arial" charset="0"/>
                    <a:ea typeface="宋体" pitchFamily="2" charset="-122"/>
                    <a:cs typeface="+mn-cs"/>
                  </a:rPr>
                  <a:t>有</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func>
                      <m:funcPr>
                        <m:ctrlPr>
                          <a:rPr lang="zh-CN" altLang="zh-CN" sz="1200" i="1" kern="1200">
                            <a:solidFill>
                              <a:schemeClr val="tx1"/>
                            </a:solidFill>
                            <a:effectLst/>
                            <a:latin typeface="Cambria Math" panose="02040503050406030204" pitchFamily="18" charset="0"/>
                            <a:ea typeface="宋体" pitchFamily="2" charset="-122"/>
                            <a:cs typeface="+mn-cs"/>
                          </a:rPr>
                        </m:ctrlPr>
                      </m:funcPr>
                      <m:fName>
                        <m:limLow>
                          <m:limLowPr>
                            <m:ctrlPr>
                              <a:rPr lang="zh-CN" altLang="zh-CN" sz="1200" i="1" kern="1200">
                                <a:solidFill>
                                  <a:schemeClr val="tx1"/>
                                </a:solidFill>
                                <a:effectLst/>
                                <a:latin typeface="Cambria Math" panose="02040503050406030204" pitchFamily="18" charset="0"/>
                                <a:ea typeface="宋体" pitchFamily="2" charset="-122"/>
                                <a:cs typeface="+mn-cs"/>
                              </a:rPr>
                            </m:ctrlPr>
                          </m:limLowPr>
                          <m:e>
                            <m:r>
                              <m:rPr>
                                <m:sty m:val="p"/>
                              </m:rPr>
                              <a:rPr lang="en-US" altLang="zh-CN" sz="1200" kern="1200">
                                <a:solidFill>
                                  <a:schemeClr val="tx1"/>
                                </a:solidFill>
                                <a:effectLst/>
                                <a:latin typeface="Cambria Math" panose="02040503050406030204" pitchFamily="18" charset="0"/>
                                <a:ea typeface="宋体" pitchFamily="2" charset="-122"/>
                                <a:cs typeface="+mn-cs"/>
                              </a:rPr>
                              <m:t>lim</m:t>
                            </m:r>
                          </m:e>
                          <m:lim>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kern="1200">
                                <a:solidFill>
                                  <a:schemeClr val="tx1"/>
                                </a:solidFill>
                                <a:effectLst/>
                                <a:latin typeface="Cambria Math" panose="02040503050406030204" pitchFamily="18" charset="0"/>
                                <a:ea typeface="宋体" pitchFamily="2" charset="-122"/>
                                <a:cs typeface="+mn-cs"/>
                              </a:rPr>
                              <m:t>→∞</m:t>
                            </m:r>
                          </m:lim>
                        </m:limLow>
                      </m:fName>
                      <m:e>
                        <m:r>
                          <a:rPr lang="en-US" altLang="zh-CN" sz="1200" i="1" kern="1200">
                            <a:solidFill>
                              <a:schemeClr val="tx1"/>
                            </a:solidFill>
                            <a:effectLst/>
                            <a:latin typeface="Cambria Math" panose="02040503050406030204" pitchFamily="18" charset="0"/>
                            <a:ea typeface="宋体" pitchFamily="2" charset="-122"/>
                            <a:cs typeface="+mn-cs"/>
                          </a:rPr>
                          <m:t>𝑃</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𝑌</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𝑛𝑝</m:t>
                                </m:r>
                              </m:num>
                              <m:den>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r>
                                      <a:rPr lang="en-US" altLang="zh-CN" sz="1200" i="1" kern="1200">
                                        <a:solidFill>
                                          <a:schemeClr val="tx1"/>
                                        </a:solidFill>
                                        <a:effectLst/>
                                        <a:latin typeface="Cambria Math" panose="02040503050406030204" pitchFamily="18" charset="0"/>
                                        <a:ea typeface="宋体" pitchFamily="2" charset="-122"/>
                                        <a:cs typeface="+mn-cs"/>
                                      </a:rPr>
                                      <m:t>𝑛𝑝</m:t>
                                    </m:r>
                                    <m:r>
                                      <a:rPr lang="en-US" altLang="zh-CN" sz="1200" kern="1200">
                                        <a:solidFill>
                                          <a:schemeClr val="tx1"/>
                                        </a:solidFill>
                                        <a:effectLst/>
                                        <a:latin typeface="Cambria Math" panose="02040503050406030204" pitchFamily="18" charset="0"/>
                                        <a:ea typeface="宋体" pitchFamily="2" charset="-122"/>
                                        <a:cs typeface="+mn-cs"/>
                                      </a:rPr>
                                      <m:t>(1</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𝑝</m:t>
                                    </m:r>
                                    <m:r>
                                      <a:rPr lang="en-US" altLang="zh-CN" sz="1200" kern="1200">
                                        <a:solidFill>
                                          <a:schemeClr val="tx1"/>
                                        </a:solidFill>
                                        <a:effectLst/>
                                        <a:latin typeface="Cambria Math" panose="02040503050406030204" pitchFamily="18" charset="0"/>
                                        <a:ea typeface="宋体" pitchFamily="2" charset="-122"/>
                                        <a:cs typeface="+mn-cs"/>
                                      </a:rPr>
                                      <m:t>)</m:t>
                                    </m:r>
                                  </m:e>
                                </m:rad>
                              </m:den>
                            </m:f>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𝑥</m:t>
                            </m:r>
                          </m:e>
                        </m:d>
                      </m:e>
                    </m:func>
                    <m:r>
                      <a:rPr lang="en-US" altLang="zh-CN" sz="1200"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kern="1200">
                            <a:solidFill>
                              <a:schemeClr val="tx1"/>
                            </a:solidFill>
                            <a:effectLst/>
                            <a:latin typeface="Cambria Math" panose="02040503050406030204" pitchFamily="18" charset="0"/>
                            <a:ea typeface="宋体" pitchFamily="2" charset="-122"/>
                            <a:cs typeface="+mn-cs"/>
                          </a:rPr>
                          <m:t>1</m:t>
                        </m:r>
                      </m:num>
                      <m:den>
                        <m:rad>
                          <m:radPr>
                            <m:degHide m:val="on"/>
                            <m:ctrlPr>
                              <a:rPr lang="zh-CN" altLang="zh-CN" sz="1200" i="1" kern="1200">
                                <a:solidFill>
                                  <a:schemeClr val="tx1"/>
                                </a:solidFill>
                                <a:effectLst/>
                                <a:latin typeface="Cambria Math" panose="02040503050406030204" pitchFamily="18" charset="0"/>
                                <a:ea typeface="宋体" pitchFamily="2" charset="-122"/>
                                <a:cs typeface="+mn-cs"/>
                              </a:rPr>
                            </m:ctrlPr>
                          </m:radPr>
                          <m:deg/>
                          <m:e>
                            <m:r>
                              <a:rPr lang="en-US" altLang="zh-CN" sz="1200"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𝜋</m:t>
                            </m:r>
                          </m:e>
                        </m:rad>
                      </m:den>
                    </m:f>
                    <m:nary>
                      <m:naryPr>
                        <m:limLoc m:val="subSup"/>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zh-CN" altLang="en-US" sz="1200" i="1" kern="1200">
                            <a:solidFill>
                              <a:schemeClr val="tx1"/>
                            </a:solidFill>
                            <a:effectLst/>
                            <a:latin typeface="Cambria Math" panose="02040503050406030204" pitchFamily="18" charset="0"/>
                            <a:ea typeface="宋体" pitchFamily="2" charset="-122"/>
                            <a:cs typeface="+mn-cs"/>
                          </a:rPr>
                          <m:t>−</m:t>
                        </m:r>
                        <m:r>
                          <a:rPr lang="en-US" altLang="zh-CN" sz="1200" kern="1200">
                            <a:solidFill>
                              <a:schemeClr val="tx1"/>
                            </a:solidFill>
                            <a:effectLst/>
                            <a:latin typeface="Cambria Math" panose="02040503050406030204" pitchFamily="18" charset="0"/>
                            <a:ea typeface="宋体" pitchFamily="2" charset="-122"/>
                            <a:cs typeface="+mn-cs"/>
                          </a:rPr>
                          <m:t>∞</m:t>
                        </m:r>
                      </m:sub>
                      <m:sup>
                        <m:r>
                          <a:rPr lang="en-US" altLang="zh-CN" sz="1200" i="1" kern="1200">
                            <a:solidFill>
                              <a:schemeClr val="tx1"/>
                            </a:solidFill>
                            <a:effectLst/>
                            <a:latin typeface="Cambria Math" panose="02040503050406030204" pitchFamily="18" charset="0"/>
                            <a:ea typeface="宋体" pitchFamily="2" charset="-122"/>
                            <a:cs typeface="+mn-cs"/>
                          </a:rPr>
                          <m:t>𝑥</m:t>
                        </m:r>
                      </m:sup>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𝑒</m:t>
                            </m:r>
                          </m:e>
                          <m:sup>
                            <m:r>
                              <a:rPr lang="zh-CN" altLang="en-US" sz="1200" i="1" kern="1200">
                                <a:solidFill>
                                  <a:schemeClr val="tx1"/>
                                </a:solidFill>
                                <a:effectLst/>
                                <a:latin typeface="Cambria Math" panose="02040503050406030204" pitchFamily="18"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kern="1200">
                                        <a:solidFill>
                                          <a:schemeClr val="tx1"/>
                                        </a:solidFill>
                                        <a:effectLst/>
                                        <a:latin typeface="Cambria Math" panose="02040503050406030204" pitchFamily="18" charset="0"/>
                                        <a:ea typeface="宋体" pitchFamily="2" charset="-122"/>
                                        <a:cs typeface="+mn-cs"/>
                                      </a:rPr>
                                      <m:t>1</m:t>
                                    </m:r>
                                  </m:num>
                                  <m:den>
                                    <m:r>
                                      <a:rPr lang="en-US" altLang="zh-CN" sz="1200" kern="1200">
                                        <a:solidFill>
                                          <a:schemeClr val="tx1"/>
                                        </a:solidFill>
                                        <a:effectLst/>
                                        <a:latin typeface="Cambria Math" panose="02040503050406030204" pitchFamily="18" charset="0"/>
                                        <a:ea typeface="宋体" pitchFamily="2" charset="-122"/>
                                        <a:cs typeface="+mn-cs"/>
                                      </a:rPr>
                                      <m:t>2</m:t>
                                    </m:r>
                                  </m:den>
                                </m:f>
                                <m:r>
                                  <a:rPr lang="en-US" altLang="zh-CN" sz="1200" i="1" kern="1200">
                                    <a:solidFill>
                                      <a:schemeClr val="tx1"/>
                                    </a:solidFill>
                                    <a:effectLst/>
                                    <a:latin typeface="Cambria Math" panose="02040503050406030204" pitchFamily="18" charset="0"/>
                                    <a:ea typeface="宋体" pitchFamily="2" charset="-122"/>
                                    <a:cs typeface="+mn-cs"/>
                                  </a:rPr>
                                  <m:t>𝑡</m:t>
                                </m:r>
                              </m:e>
                              <m:sup>
                                <m:r>
                                  <a:rPr lang="en-US" altLang="zh-CN" sz="1200" kern="1200">
                                    <a:solidFill>
                                      <a:schemeClr val="tx1"/>
                                    </a:solidFill>
                                    <a:effectLst/>
                                    <a:latin typeface="Cambria Math" panose="02040503050406030204" pitchFamily="18" charset="0"/>
                                    <a:ea typeface="宋体" pitchFamily="2" charset="-122"/>
                                    <a:cs typeface="+mn-cs"/>
                                  </a:rPr>
                                  <m:t>2</m:t>
                                </m:r>
                              </m:sup>
                            </m:sSup>
                          </m:sup>
                        </m:sSup>
                        <m:r>
                          <a:rPr lang="en-US" altLang="zh-CN" sz="1200" i="1" kern="1200">
                            <a:solidFill>
                              <a:schemeClr val="tx1"/>
                            </a:solidFill>
                            <a:effectLst/>
                            <a:latin typeface="Cambria Math" panose="02040503050406030204" pitchFamily="18" charset="0"/>
                            <a:ea typeface="宋体" pitchFamily="2" charset="-122"/>
                            <a:cs typeface="+mn-cs"/>
                          </a:rPr>
                          <m:t>𝑑𝑡</m:t>
                        </m:r>
                      </m:e>
                    </m:nary>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𝜙</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𝑥</m:t>
                        </m:r>
                      </m:e>
                    </m:d>
                  </m:oMath>
                </a14:m>
                <a:endParaRPr lang="zh-CN" altLang="en-US" dirty="0"/>
              </a:p>
            </p:txBody>
          </p:sp>
        </mc:Choice>
        <mc:Fallback xmlns="">
          <p:sp>
            <p:nvSpPr>
              <p:cNvPr id="3" name="备注占位符 2"/>
              <p:cNvSpPr>
                <a:spLocks noGrp="1"/>
              </p:cNvSpPr>
              <p:nvPr>
                <p:ph type="body" idx="1"/>
              </p:nvPr>
            </p:nvSpPr>
            <p:spPr/>
            <p:txBody>
              <a:bodyPr/>
              <a:lstStyle/>
              <a:p>
                <a:pPr lvl="0" fontAlgn="base"/>
                <a:r>
                  <a:rPr lang="zh-CN" altLang="zh-CN" sz="1200" b="1" u="none" strike="noStrike" kern="1200" dirty="0">
                    <a:solidFill>
                      <a:schemeClr val="tx1"/>
                    </a:solidFill>
                    <a:effectLst>
                      <a:glow>
                        <a:srgbClr val="000000"/>
                      </a:glow>
                      <a:outerShdw sx="0" sy="0">
                        <a:srgbClr val="000000"/>
                      </a:outerShdw>
                      <a:reflection stA="0" endPos="0" fadeDir="0" sx="0" sy="0"/>
                    </a:effectLst>
                    <a:latin typeface="Arial" charset="0"/>
                    <a:ea typeface="宋体" pitchFamily="2" charset="-122"/>
                    <a:cs typeface="+mn-cs"/>
                  </a:rPr>
                  <a:t>列维—林德伯格定理（独立同分布中心极限定理）</a:t>
                </a:r>
              </a:p>
              <a:p>
                <a:r>
                  <a:rPr lang="zh-CN" altLang="zh-CN" sz="1200" kern="1200" dirty="0">
                    <a:solidFill>
                      <a:schemeClr val="tx1"/>
                    </a:solidFill>
                    <a:effectLst/>
                    <a:latin typeface="Arial" charset="0"/>
                    <a:ea typeface="宋体" pitchFamily="2" charset="-122"/>
                    <a:cs typeface="+mn-cs"/>
                  </a:rPr>
                  <a:t>假设</a:t>
                </a:r>
                <a:r>
                  <a:rPr lang="en-US" altLang="zh-CN" sz="1200" i="0" kern="1200">
                    <a:solidFill>
                      <a:schemeClr val="tx1"/>
                    </a:solidFill>
                    <a:effectLst/>
                    <a:latin typeface="Arial" charset="0"/>
                    <a:ea typeface="宋体" pitchFamily="2" charset="-122"/>
                    <a:cs typeface="+mn-cs"/>
                  </a:rPr>
                  <a:t>{𝑋</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是独立同分布的随机变量序列，如果</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𝐸𝑋</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𝑛=𝜇</a:t>
                </a:r>
                <a:r>
                  <a:rPr lang="zh-CN" altLang="zh-CN" sz="1200" kern="1200" dirty="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𝐷𝑋</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2&gt;0(𝑛≥1)</a:t>
                </a:r>
                <a:r>
                  <a:rPr lang="zh-CN" altLang="zh-CN" sz="1200" kern="1200" dirty="0">
                    <a:solidFill>
                      <a:schemeClr val="tx1"/>
                    </a:solidFill>
                    <a:effectLst/>
                    <a:latin typeface="Arial" charset="0"/>
                    <a:ea typeface="宋体" pitchFamily="2" charset="-122"/>
                    <a:cs typeface="+mn-cs"/>
                  </a:rPr>
                  <a:t>存在，则</a:t>
                </a:r>
                <a:r>
                  <a:rPr lang="en-US" altLang="zh-CN" sz="1200" i="0" kern="1200">
                    <a:solidFill>
                      <a:schemeClr val="tx1"/>
                    </a:solidFill>
                    <a:effectLst/>
                    <a:latin typeface="Arial" charset="0"/>
                    <a:ea typeface="宋体" pitchFamily="2" charset="-122"/>
                    <a:cs typeface="+mn-cs"/>
                  </a:rPr>
                  <a:t>{𝑋</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服从中心极限定理，此时对任意实数</a:t>
                </a:r>
                <a:r>
                  <a:rPr lang="en-US" altLang="zh-CN" sz="1200" i="0" kern="1200">
                    <a:solidFill>
                      <a:schemeClr val="tx1"/>
                    </a:solidFill>
                    <a:effectLst/>
                    <a:latin typeface="Arial" charset="0"/>
                    <a:ea typeface="宋体" pitchFamily="2" charset="-122"/>
                    <a:cs typeface="+mn-cs"/>
                  </a:rPr>
                  <a:t>𝑥</a:t>
                </a:r>
                <a:r>
                  <a:rPr lang="zh-CN" altLang="zh-CN" sz="1200" kern="1200" dirty="0">
                    <a:solidFill>
                      <a:schemeClr val="tx1"/>
                    </a:solidFill>
                    <a:effectLst/>
                    <a:latin typeface="Arial" charset="0"/>
                    <a:ea typeface="宋体" pitchFamily="2" charset="-122"/>
                    <a:cs typeface="+mn-cs"/>
                  </a:rPr>
                  <a:t>有</a:t>
                </a:r>
              </a:p>
              <a:p>
                <a:r>
                  <a:rPr lang="en-US" altLang="zh-CN" sz="1200" kern="1200" dirty="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lim</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𝑃</a:t>
                </a:r>
                <a:r>
                  <a:rPr lang="zh-CN" altLang="zh-CN" sz="1200" i="0" kern="1200">
                    <a:solidFill>
                      <a:schemeClr val="tx1"/>
                    </a:solidFill>
                    <a:effectLst/>
                    <a:latin typeface="Arial" charset="0"/>
                    <a:ea typeface="宋体" pitchFamily="2" charset="-122"/>
                    <a:cs typeface="+mn-cs"/>
                  </a:rPr>
                  <a:t>{(∑1</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^𝑛▒𝑥</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 −𝑛𝜇</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 𝜎</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≤𝑥}=1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 ∫2</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^𝑥▒〖𝑒</a:t>
                </a:r>
                <a:r>
                  <a:rPr lang="zh-CN" altLang="zh-CN" sz="1200" i="0" kern="1200">
                    <a:solidFill>
                      <a:schemeClr val="tx1"/>
                    </a:solidFill>
                    <a:effectLst/>
                    <a:latin typeface="Arial" charset="0"/>
                    <a:ea typeface="宋体" pitchFamily="2" charset="-122"/>
                    <a:cs typeface="+mn-cs"/>
                  </a:rPr>
                  <a:t>^(</a:t>
                </a:r>
                <a:r>
                  <a:rPr lang="zh-CN" altLang="en-US"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𝑡</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𝑑𝑡〗=𝜙</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𝑥)</a:t>
                </a:r>
                <a:r>
                  <a:rPr lang="en-US" altLang="zh-CN" sz="1200" kern="1200" dirty="0">
                    <a:solidFill>
                      <a:schemeClr val="tx1"/>
                    </a:solidFill>
                    <a:effectLst/>
                    <a:latin typeface="Arial" charset="0"/>
                    <a:ea typeface="宋体" pitchFamily="2" charset="-122"/>
                    <a:cs typeface="+mn-cs"/>
                  </a:rPr>
                  <a:t>	</a:t>
                </a:r>
              </a:p>
              <a:p>
                <a:r>
                  <a:rPr lang="zh-CN" altLang="zh-CN" sz="1200" kern="1200" dirty="0">
                    <a:solidFill>
                      <a:schemeClr val="tx1"/>
                    </a:solidFill>
                    <a:effectLst/>
                    <a:latin typeface="Arial" charset="0"/>
                    <a:ea typeface="宋体" pitchFamily="2" charset="-122"/>
                    <a:cs typeface="+mn-cs"/>
                  </a:rPr>
                  <a:t>此定理中，三个条件</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独立、同分布、期望方差存在</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缺一不可。若随机变量序列满足二项分布，则可直接推论得出以下定理。</a:t>
                </a:r>
              </a:p>
              <a:p>
                <a:pPr lvl="0" fontAlgn="base"/>
                <a:r>
                  <a:rPr lang="zh-CN" altLang="zh-CN" sz="1200" b="1" u="none" strike="noStrike" kern="1200" dirty="0">
                    <a:solidFill>
                      <a:schemeClr val="tx1"/>
                    </a:solidFill>
                    <a:effectLst>
                      <a:glow>
                        <a:srgbClr val="000000"/>
                      </a:glow>
                      <a:outerShdw sx="0" sy="0">
                        <a:srgbClr val="000000"/>
                      </a:outerShdw>
                      <a:reflection stA="0" endPos="0" fadeDir="0" sx="0" sy="0"/>
                    </a:effectLst>
                    <a:latin typeface="Arial" charset="0"/>
                    <a:ea typeface="宋体" pitchFamily="2" charset="-122"/>
                    <a:cs typeface="+mn-cs"/>
                  </a:rPr>
                  <a:t>德莫佛—拉普拉斯中心极限定理（二项分布以正态分布为其极限分布定理）</a:t>
                </a:r>
              </a:p>
              <a:p>
                <a:r>
                  <a:rPr lang="zh-CN" altLang="zh-CN" sz="1200" kern="1200" dirty="0">
                    <a:solidFill>
                      <a:schemeClr val="tx1"/>
                    </a:solidFill>
                    <a:effectLst/>
                    <a:latin typeface="Arial" charset="0"/>
                    <a:ea typeface="宋体" pitchFamily="2" charset="-122"/>
                    <a:cs typeface="+mn-cs"/>
                  </a:rPr>
                  <a:t>假设随机变量</a:t>
                </a:r>
                <a:r>
                  <a:rPr lang="en-US" altLang="zh-CN" sz="1200" i="0" kern="1200">
                    <a:solidFill>
                      <a:schemeClr val="tx1"/>
                    </a:solidFill>
                    <a:effectLst/>
                    <a:latin typeface="Arial" charset="0"/>
                    <a:ea typeface="宋体" pitchFamily="2" charset="-122"/>
                    <a:cs typeface="+mn-cs"/>
                  </a:rPr>
                  <a:t>𝑌</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 𝐵(𝑛,𝑝)(0&lt;𝑝&lt;1,𝑛≥1)</a:t>
                </a:r>
                <a:r>
                  <a:rPr lang="zh-CN" altLang="zh-CN" sz="1200" kern="1200" dirty="0">
                    <a:solidFill>
                      <a:schemeClr val="tx1"/>
                    </a:solidFill>
                    <a:effectLst/>
                    <a:latin typeface="Arial" charset="0"/>
                    <a:ea typeface="宋体" pitchFamily="2" charset="-122"/>
                    <a:cs typeface="+mn-cs"/>
                  </a:rPr>
                  <a:t>此时对任意实数</a:t>
                </a:r>
                <a:r>
                  <a:rPr lang="en-US" altLang="zh-CN" sz="1200" i="0" kern="1200">
                    <a:solidFill>
                      <a:schemeClr val="tx1"/>
                    </a:solidFill>
                    <a:effectLst/>
                    <a:latin typeface="Arial" charset="0"/>
                    <a:ea typeface="宋体" pitchFamily="2" charset="-122"/>
                    <a:cs typeface="+mn-cs"/>
                  </a:rPr>
                  <a:t>𝑥</a:t>
                </a:r>
                <a:r>
                  <a:rPr lang="zh-CN" altLang="zh-CN" sz="1200" kern="1200" dirty="0">
                    <a:solidFill>
                      <a:schemeClr val="tx1"/>
                    </a:solidFill>
                    <a:effectLst/>
                    <a:latin typeface="Arial" charset="0"/>
                    <a:ea typeface="宋体" pitchFamily="2" charset="-122"/>
                    <a:cs typeface="+mn-cs"/>
                  </a:rPr>
                  <a:t>有</a:t>
                </a:r>
              </a:p>
              <a:p>
                <a:r>
                  <a:rPr lang="en-US" altLang="zh-CN" sz="1200" kern="1200" dirty="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lim</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𝑃</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𝑌</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𝑛−𝑛𝑝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𝑛𝑝(1−𝑝)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≤𝑥}=1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2𝜋</a:t>
                </a:r>
                <a:r>
                  <a:rPr lang="zh-CN" altLang="zh-CN" sz="1200" i="0" kern="1200">
                    <a:solidFill>
                      <a:schemeClr val="tx1"/>
                    </a:solidFill>
                    <a:effectLst/>
                    <a:latin typeface="Arial" charset="0"/>
                    <a:ea typeface="宋体" pitchFamily="2" charset="-122"/>
                    <a:cs typeface="+mn-cs"/>
                  </a:rPr>
                  <a:t> ∫2</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^𝑥▒〖𝑒</a:t>
                </a:r>
                <a:r>
                  <a:rPr lang="zh-CN" altLang="zh-CN" sz="1200" i="0" kern="1200">
                    <a:solidFill>
                      <a:schemeClr val="tx1"/>
                    </a:solidFill>
                    <a:effectLst/>
                    <a:latin typeface="Arial" charset="0"/>
                    <a:ea typeface="宋体" pitchFamily="2" charset="-122"/>
                    <a:cs typeface="+mn-cs"/>
                  </a:rPr>
                  <a:t>^(</a:t>
                </a:r>
                <a:r>
                  <a:rPr lang="zh-CN" altLang="en-US"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𝑡</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𝑑𝑡〗=𝜙</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𝑥)</a:t>
                </a:r>
                <a:endParaRPr lang="zh-CN" altLang="en-US" dirty="0"/>
              </a:p>
            </p:txBody>
          </p:sp>
        </mc:Fallback>
      </mc:AlternateContent>
      <p:sp>
        <p:nvSpPr>
          <p:cNvPr id="4" name="灯片编号占位符 3"/>
          <p:cNvSpPr>
            <a:spLocks noGrp="1"/>
          </p:cNvSpPr>
          <p:nvPr>
            <p:ph type="sldNum" sz="quarter" idx="5"/>
          </p:nvPr>
        </p:nvSpPr>
        <p:spPr/>
        <p:txBody>
          <a:bodyPr/>
          <a:lstStyle/>
          <a:p>
            <a:pPr>
              <a:defRPr/>
            </a:pPr>
            <a:fld id="{62F24034-2897-4CA4-BB81-36696BE5A73F}" type="slidenum">
              <a:rPr lang="en-US" altLang="zh-CN" smtClean="0"/>
              <a:pPr>
                <a:defRPr/>
              </a:pPr>
              <a:t>30</a:t>
            </a:fld>
            <a:endParaRPr lang="en-US" altLang="zh-CN"/>
          </a:p>
        </p:txBody>
      </p:sp>
    </p:spTree>
    <p:extLst>
      <p:ext uri="{BB962C8B-B14F-4D97-AF65-F5344CB8AC3E}">
        <p14:creationId xmlns:p14="http://schemas.microsoft.com/office/powerpoint/2010/main" val="865124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31</a:t>
            </a:fld>
            <a:endParaRPr lang="en-US" altLang="zh-CN"/>
          </a:p>
        </p:txBody>
      </p:sp>
    </p:spTree>
    <p:extLst>
      <p:ext uri="{BB962C8B-B14F-4D97-AF65-F5344CB8AC3E}">
        <p14:creationId xmlns:p14="http://schemas.microsoft.com/office/powerpoint/2010/main" val="340302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a:t>
            </a:fld>
            <a:endParaRPr lang="en-US" altLang="zh-CN"/>
          </a:p>
        </p:txBody>
      </p:sp>
    </p:spTree>
    <p:extLst>
      <p:ext uri="{BB962C8B-B14F-4D97-AF65-F5344CB8AC3E}">
        <p14:creationId xmlns:p14="http://schemas.microsoft.com/office/powerpoint/2010/main" val="2725842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32</a:t>
            </a:fld>
            <a:endParaRPr lang="en-US" altLang="zh-CN"/>
          </a:p>
        </p:txBody>
      </p:sp>
    </p:spTree>
    <p:extLst>
      <p:ext uri="{BB962C8B-B14F-4D97-AF65-F5344CB8AC3E}">
        <p14:creationId xmlns:p14="http://schemas.microsoft.com/office/powerpoint/2010/main" val="14958610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33</a:t>
            </a:fld>
            <a:endParaRPr lang="en-US" altLang="zh-CN"/>
          </a:p>
        </p:txBody>
      </p:sp>
    </p:spTree>
    <p:extLst>
      <p:ext uri="{BB962C8B-B14F-4D97-AF65-F5344CB8AC3E}">
        <p14:creationId xmlns:p14="http://schemas.microsoft.com/office/powerpoint/2010/main" val="14474178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34</a:t>
            </a:fld>
            <a:endParaRPr lang="en-US" altLang="zh-CN"/>
          </a:p>
        </p:txBody>
      </p:sp>
    </p:spTree>
    <p:extLst>
      <p:ext uri="{BB962C8B-B14F-4D97-AF65-F5344CB8AC3E}">
        <p14:creationId xmlns:p14="http://schemas.microsoft.com/office/powerpoint/2010/main" val="4050232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35</a:t>
            </a:fld>
            <a:endParaRPr lang="en-US" altLang="zh-CN"/>
          </a:p>
        </p:txBody>
      </p:sp>
    </p:spTree>
    <p:extLst>
      <p:ext uri="{BB962C8B-B14F-4D97-AF65-F5344CB8AC3E}">
        <p14:creationId xmlns:p14="http://schemas.microsoft.com/office/powerpoint/2010/main" val="1142033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36</a:t>
            </a:fld>
            <a:endParaRPr lang="en-US" altLang="zh-CN"/>
          </a:p>
        </p:txBody>
      </p:sp>
    </p:spTree>
    <p:extLst>
      <p:ext uri="{BB962C8B-B14F-4D97-AF65-F5344CB8AC3E}">
        <p14:creationId xmlns:p14="http://schemas.microsoft.com/office/powerpoint/2010/main" val="1230966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lvl="0"/>
                <a:r>
                  <a:rPr lang="zh-CN" altLang="zh-CN" sz="1200" b="0" kern="1200" dirty="0">
                    <a:solidFill>
                      <a:schemeClr val="tx1"/>
                    </a:solidFill>
                    <a:effectLst/>
                    <a:latin typeface="Arial" charset="0"/>
                    <a:ea typeface="宋体" pitchFamily="2" charset="-122"/>
                    <a:cs typeface="+mn-cs"/>
                  </a:rPr>
                  <a:t>设集合</a:t>
                </a:r>
                <a14:m>
                  <m:oMath xmlns:m="http://schemas.openxmlformats.org/officeDocument/2006/math">
                    <m:r>
                      <a:rPr lang="en-US" altLang="zh-CN" sz="1200" b="1" i="1" kern="1200">
                        <a:solidFill>
                          <a:schemeClr val="tx1"/>
                        </a:solidFill>
                        <a:effectLst/>
                        <a:latin typeface="Cambria Math" panose="02040503050406030204" pitchFamily="18" charset="0"/>
                        <a:ea typeface="宋体" pitchFamily="2" charset="-122"/>
                        <a:cs typeface="+mn-cs"/>
                      </a:rPr>
                      <m:t>𝑺</m:t>
                    </m:r>
                    <m:r>
                      <a:rPr lang="en-US" altLang="zh-CN" sz="1200" b="1" kern="1200">
                        <a:solidFill>
                          <a:schemeClr val="tx1"/>
                        </a:solidFill>
                        <a:effectLst/>
                        <a:latin typeface="Cambria Math" panose="02040503050406030204" pitchFamily="18" charset="0"/>
                        <a:ea typeface="宋体" pitchFamily="2" charset="-122"/>
                        <a:cs typeface="+mn-cs"/>
                      </a:rPr>
                      <m:t>⊂</m:t>
                    </m:r>
                    <m:sSup>
                      <m:sSupPr>
                        <m:ctrlPr>
                          <a:rPr lang="zh-CN" altLang="zh-CN" sz="1200" b="0" i="1" kern="1200">
                            <a:solidFill>
                              <a:schemeClr val="tx1"/>
                            </a:solidFill>
                            <a:effectLst/>
                            <a:latin typeface="Cambria Math" panose="02040503050406030204" pitchFamily="18" charset="0"/>
                            <a:ea typeface="宋体" pitchFamily="2" charset="-122"/>
                            <a:cs typeface="+mn-cs"/>
                          </a:rPr>
                        </m:ctrlPr>
                      </m:sSupPr>
                      <m:e>
                        <m:r>
                          <a:rPr lang="en-US" altLang="zh-CN" sz="1200" b="1" i="1" kern="1200">
                            <a:solidFill>
                              <a:schemeClr val="tx1"/>
                            </a:solidFill>
                            <a:effectLst/>
                            <a:latin typeface="Cambria Math" panose="02040503050406030204" pitchFamily="18" charset="0"/>
                            <a:ea typeface="宋体" pitchFamily="2" charset="-122"/>
                            <a:cs typeface="+mn-cs"/>
                          </a:rPr>
                          <m:t>𝑹</m:t>
                        </m:r>
                      </m:e>
                      <m:sup>
                        <m:r>
                          <a:rPr lang="en-US" altLang="zh-CN" sz="1200" b="1" i="1" kern="1200">
                            <a:solidFill>
                              <a:schemeClr val="tx1"/>
                            </a:solidFill>
                            <a:effectLst/>
                            <a:latin typeface="Cambria Math" panose="02040503050406030204" pitchFamily="18" charset="0"/>
                            <a:ea typeface="宋体" pitchFamily="2" charset="-122"/>
                            <a:cs typeface="+mn-cs"/>
                          </a:rPr>
                          <m:t>𝒏</m:t>
                        </m:r>
                      </m:sup>
                    </m:sSup>
                  </m:oMath>
                </a14:m>
                <a:r>
                  <a:rPr lang="zh-CN" altLang="zh-CN" sz="1200" b="0" kern="1200" dirty="0">
                    <a:solidFill>
                      <a:schemeClr val="tx1"/>
                    </a:solidFill>
                    <a:effectLst/>
                    <a:latin typeface="Arial" charset="0"/>
                    <a:ea typeface="宋体" pitchFamily="2" charset="-122"/>
                    <a:cs typeface="+mn-cs"/>
                  </a:rPr>
                  <a:t>是非空凸集，</a:t>
                </a:r>
                <a14:m>
                  <m:oMath xmlns:m="http://schemas.openxmlformats.org/officeDocument/2006/math">
                    <m:r>
                      <a:rPr lang="en-US" altLang="zh-CN" sz="1200" b="1" i="1" kern="1200">
                        <a:solidFill>
                          <a:schemeClr val="tx1"/>
                        </a:solidFill>
                        <a:effectLst/>
                        <a:latin typeface="Cambria Math" panose="02040503050406030204" pitchFamily="18" charset="0"/>
                        <a:ea typeface="宋体" pitchFamily="2" charset="-122"/>
                        <a:cs typeface="+mn-cs"/>
                      </a:rPr>
                      <m:t>𝒇</m:t>
                    </m:r>
                    <m:r>
                      <a:rPr lang="en-US" altLang="zh-CN" sz="1200" b="1" kern="1200">
                        <a:solidFill>
                          <a:schemeClr val="tx1"/>
                        </a:solidFill>
                        <a:effectLst/>
                        <a:latin typeface="Cambria Math" panose="02040503050406030204" pitchFamily="18" charset="0"/>
                        <a:ea typeface="宋体" pitchFamily="2" charset="-122"/>
                        <a:cs typeface="+mn-cs"/>
                      </a:rPr>
                      <m:t>:</m:t>
                    </m:r>
                    <m:r>
                      <a:rPr lang="en-US" altLang="zh-CN" sz="1200" b="1" i="1" kern="1200">
                        <a:solidFill>
                          <a:schemeClr val="tx1"/>
                        </a:solidFill>
                        <a:effectLst/>
                        <a:latin typeface="Cambria Math" panose="02040503050406030204" pitchFamily="18" charset="0"/>
                        <a:ea typeface="宋体" pitchFamily="2" charset="-122"/>
                        <a:cs typeface="+mn-cs"/>
                      </a:rPr>
                      <m:t>𝑺</m:t>
                    </m:r>
                    <m:r>
                      <a:rPr lang="en-US" altLang="zh-CN" sz="1200" b="1" kern="1200">
                        <a:solidFill>
                          <a:schemeClr val="tx1"/>
                        </a:solidFill>
                        <a:effectLst/>
                        <a:latin typeface="Cambria Math" panose="02040503050406030204" pitchFamily="18" charset="0"/>
                        <a:ea typeface="宋体" pitchFamily="2" charset="-122"/>
                        <a:cs typeface="+mn-cs"/>
                      </a:rPr>
                      <m:t>⊂</m:t>
                    </m:r>
                    <m:sSup>
                      <m:sSupPr>
                        <m:ctrlPr>
                          <a:rPr lang="zh-CN" altLang="zh-CN" sz="1200" b="0" i="1" kern="1200">
                            <a:solidFill>
                              <a:schemeClr val="tx1"/>
                            </a:solidFill>
                            <a:effectLst/>
                            <a:latin typeface="Cambria Math" panose="02040503050406030204" pitchFamily="18" charset="0"/>
                            <a:ea typeface="宋体" pitchFamily="2" charset="-122"/>
                            <a:cs typeface="+mn-cs"/>
                          </a:rPr>
                        </m:ctrlPr>
                      </m:sSupPr>
                      <m:e>
                        <m:r>
                          <a:rPr lang="en-US" altLang="zh-CN" sz="1200" b="1" i="1" kern="1200">
                            <a:solidFill>
                              <a:schemeClr val="tx1"/>
                            </a:solidFill>
                            <a:effectLst/>
                            <a:latin typeface="Cambria Math" panose="02040503050406030204" pitchFamily="18" charset="0"/>
                            <a:ea typeface="宋体" pitchFamily="2" charset="-122"/>
                            <a:cs typeface="+mn-cs"/>
                          </a:rPr>
                          <m:t>𝑹</m:t>
                        </m:r>
                      </m:e>
                      <m:sup>
                        <m:r>
                          <a:rPr lang="en-US" altLang="zh-CN" sz="1200" b="1" i="1" kern="1200">
                            <a:solidFill>
                              <a:schemeClr val="tx1"/>
                            </a:solidFill>
                            <a:effectLst/>
                            <a:latin typeface="Cambria Math" panose="02040503050406030204" pitchFamily="18" charset="0"/>
                            <a:ea typeface="宋体" pitchFamily="2" charset="-122"/>
                            <a:cs typeface="+mn-cs"/>
                          </a:rPr>
                          <m:t>𝒏</m:t>
                        </m:r>
                      </m:sup>
                    </m:sSup>
                    <m:r>
                      <a:rPr lang="en-US" altLang="zh-CN" sz="1200" b="1" kern="1200">
                        <a:solidFill>
                          <a:schemeClr val="tx1"/>
                        </a:solidFill>
                        <a:effectLst/>
                        <a:latin typeface="Cambria Math" panose="02040503050406030204" pitchFamily="18" charset="0"/>
                        <a:ea typeface="宋体" pitchFamily="2" charset="-122"/>
                        <a:cs typeface="+mn-cs"/>
                      </a:rPr>
                      <m:t>→</m:t>
                    </m:r>
                    <m:r>
                      <a:rPr lang="en-US" altLang="zh-CN" sz="1200" b="1" i="1" kern="1200">
                        <a:solidFill>
                          <a:schemeClr val="tx1"/>
                        </a:solidFill>
                        <a:effectLst/>
                        <a:latin typeface="Cambria Math" panose="02040503050406030204" pitchFamily="18" charset="0"/>
                        <a:ea typeface="宋体" pitchFamily="2" charset="-122"/>
                        <a:cs typeface="+mn-cs"/>
                      </a:rPr>
                      <m:t>𝑹</m:t>
                    </m:r>
                    <m:r>
                      <a:rPr lang="en-US" altLang="zh-CN" sz="1200" b="1" kern="1200">
                        <a:solidFill>
                          <a:schemeClr val="tx1"/>
                        </a:solidFill>
                        <a:effectLst/>
                        <a:latin typeface="Cambria Math" panose="02040503050406030204" pitchFamily="18" charset="0"/>
                        <a:ea typeface="宋体" pitchFamily="2" charset="-122"/>
                        <a:cs typeface="+mn-cs"/>
                      </a:rPr>
                      <m:t>,</m:t>
                    </m:r>
                    <m:r>
                      <a:rPr lang="en-US" altLang="zh-CN" sz="1200" b="1" i="1" kern="1200">
                        <a:solidFill>
                          <a:schemeClr val="tx1"/>
                        </a:solidFill>
                        <a:effectLst/>
                        <a:latin typeface="Cambria Math" panose="02040503050406030204" pitchFamily="18" charset="0"/>
                        <a:ea typeface="宋体" pitchFamily="2" charset="-122"/>
                        <a:cs typeface="+mn-cs"/>
                      </a:rPr>
                      <m:t> </m:t>
                    </m:r>
                  </m:oMath>
                </a14:m>
                <a:r>
                  <a:rPr lang="zh-CN" altLang="zh-CN" sz="1200" b="0" kern="1200" dirty="0">
                    <a:solidFill>
                      <a:schemeClr val="tx1"/>
                    </a:solidFill>
                    <a:effectLst/>
                    <a:latin typeface="Arial" charset="0"/>
                    <a:ea typeface="宋体" pitchFamily="2" charset="-122"/>
                    <a:cs typeface="+mn-cs"/>
                  </a:rPr>
                  <a:t>且</a:t>
                </a:r>
                <a14:m>
                  <m:oMath xmlns:m="http://schemas.openxmlformats.org/officeDocument/2006/math">
                    <m:r>
                      <a:rPr lang="en-US" altLang="zh-CN" sz="1200" b="1" i="1" kern="1200">
                        <a:solidFill>
                          <a:schemeClr val="tx1"/>
                        </a:solidFill>
                        <a:effectLst/>
                        <a:latin typeface="Cambria Math" panose="02040503050406030204" pitchFamily="18" charset="0"/>
                        <a:ea typeface="宋体" pitchFamily="2" charset="-122"/>
                        <a:cs typeface="+mn-cs"/>
                      </a:rPr>
                      <m:t>𝒇</m:t>
                    </m:r>
                    <m:r>
                      <a:rPr lang="en-US" altLang="zh-CN" sz="1200" b="1" kern="1200">
                        <a:solidFill>
                          <a:schemeClr val="tx1"/>
                        </a:solidFill>
                        <a:effectLst/>
                        <a:latin typeface="Cambria Math" panose="02040503050406030204" pitchFamily="18" charset="0"/>
                        <a:ea typeface="宋体" pitchFamily="2" charset="-122"/>
                        <a:cs typeface="+mn-cs"/>
                      </a:rPr>
                      <m:t>∈</m:t>
                    </m:r>
                    <m:sSup>
                      <m:sSupPr>
                        <m:ctrlPr>
                          <a:rPr lang="zh-CN" altLang="zh-CN" sz="1200" b="0" i="1" kern="1200">
                            <a:solidFill>
                              <a:schemeClr val="tx1"/>
                            </a:solidFill>
                            <a:effectLst/>
                            <a:latin typeface="Cambria Math" panose="02040503050406030204" pitchFamily="18" charset="0"/>
                            <a:ea typeface="宋体" pitchFamily="2" charset="-122"/>
                            <a:cs typeface="+mn-cs"/>
                          </a:rPr>
                        </m:ctrlPr>
                      </m:sSupPr>
                      <m:e>
                        <m:r>
                          <a:rPr lang="en-US" altLang="zh-CN" sz="1200" b="1" i="1" kern="1200">
                            <a:solidFill>
                              <a:schemeClr val="tx1"/>
                            </a:solidFill>
                            <a:effectLst/>
                            <a:latin typeface="Cambria Math" panose="02040503050406030204" pitchFamily="18" charset="0"/>
                            <a:ea typeface="宋体" pitchFamily="2" charset="-122"/>
                            <a:cs typeface="+mn-cs"/>
                          </a:rPr>
                          <m:t>𝑫</m:t>
                        </m:r>
                      </m:e>
                      <m:sup>
                        <m:r>
                          <a:rPr lang="en-US" altLang="zh-CN" sz="1200" b="1" i="1" kern="1200">
                            <a:solidFill>
                              <a:schemeClr val="tx1"/>
                            </a:solidFill>
                            <a:effectLst/>
                            <a:latin typeface="Cambria Math" panose="02040503050406030204" pitchFamily="18" charset="0"/>
                            <a:ea typeface="宋体" pitchFamily="2" charset="-122"/>
                            <a:cs typeface="+mn-cs"/>
                          </a:rPr>
                          <m:t>𝟐</m:t>
                        </m:r>
                      </m:sup>
                    </m:sSup>
                    <m:d>
                      <m:dPr>
                        <m:ctrlPr>
                          <a:rPr lang="zh-CN" altLang="zh-CN" sz="1200" b="0" i="1" kern="1200">
                            <a:solidFill>
                              <a:schemeClr val="tx1"/>
                            </a:solidFill>
                            <a:effectLst/>
                            <a:latin typeface="Cambria Math" panose="02040503050406030204" pitchFamily="18" charset="0"/>
                            <a:ea typeface="宋体" pitchFamily="2" charset="-122"/>
                            <a:cs typeface="+mn-cs"/>
                          </a:rPr>
                        </m:ctrlPr>
                      </m:dPr>
                      <m:e>
                        <m:r>
                          <a:rPr lang="en-US" altLang="zh-CN" sz="1200" b="1" i="1" kern="1200">
                            <a:solidFill>
                              <a:schemeClr val="tx1"/>
                            </a:solidFill>
                            <a:effectLst/>
                            <a:latin typeface="Cambria Math" panose="02040503050406030204" pitchFamily="18" charset="0"/>
                            <a:ea typeface="宋体" pitchFamily="2" charset="-122"/>
                            <a:cs typeface="+mn-cs"/>
                          </a:rPr>
                          <m:t>𝑺</m:t>
                        </m:r>
                      </m:e>
                    </m:d>
                  </m:oMath>
                </a14:m>
                <a:r>
                  <a:rPr lang="zh-CN" altLang="zh-CN" sz="1200" b="0" kern="1200" dirty="0">
                    <a:solidFill>
                      <a:schemeClr val="tx1"/>
                    </a:solidFill>
                    <a:effectLst/>
                    <a:latin typeface="Arial" charset="0"/>
                    <a:ea typeface="宋体" pitchFamily="2" charset="-122"/>
                    <a:cs typeface="+mn-cs"/>
                  </a:rPr>
                  <a:t>（</a:t>
                </a:r>
                <a14:m>
                  <m:oMath xmlns:m="http://schemas.openxmlformats.org/officeDocument/2006/math">
                    <m:r>
                      <a:rPr lang="en-US" altLang="zh-CN" sz="1200" b="1" i="1" kern="1200">
                        <a:solidFill>
                          <a:schemeClr val="tx1"/>
                        </a:solidFill>
                        <a:effectLst/>
                        <a:latin typeface="Cambria Math" panose="02040503050406030204" pitchFamily="18" charset="0"/>
                        <a:ea typeface="宋体" pitchFamily="2" charset="-122"/>
                        <a:cs typeface="+mn-cs"/>
                      </a:rPr>
                      <m:t>𝒇</m:t>
                    </m:r>
                  </m:oMath>
                </a14:m>
                <a:r>
                  <a:rPr lang="zh-CN" altLang="zh-CN" sz="1200" b="0" kern="1200" dirty="0">
                    <a:solidFill>
                      <a:schemeClr val="tx1"/>
                    </a:solidFill>
                    <a:effectLst/>
                    <a:latin typeface="Arial" charset="0"/>
                    <a:ea typeface="宋体" pitchFamily="2" charset="-122"/>
                    <a:cs typeface="+mn-cs"/>
                  </a:rPr>
                  <a:t>在</a:t>
                </a:r>
                <a14:m>
                  <m:oMath xmlns:m="http://schemas.openxmlformats.org/officeDocument/2006/math">
                    <m:r>
                      <a:rPr lang="en-US" altLang="zh-CN" sz="1200" b="1" i="1" kern="1200">
                        <a:solidFill>
                          <a:schemeClr val="tx1"/>
                        </a:solidFill>
                        <a:effectLst/>
                        <a:latin typeface="Cambria Math" panose="02040503050406030204" pitchFamily="18" charset="0"/>
                        <a:ea typeface="宋体" pitchFamily="2" charset="-122"/>
                        <a:cs typeface="+mn-cs"/>
                      </a:rPr>
                      <m:t>𝑺</m:t>
                    </m:r>
                  </m:oMath>
                </a14:m>
                <a:r>
                  <a:rPr lang="zh-CN" altLang="zh-CN" sz="1200" b="0" kern="1200" dirty="0">
                    <a:solidFill>
                      <a:schemeClr val="tx1"/>
                    </a:solidFill>
                    <a:effectLst/>
                    <a:latin typeface="Arial" charset="0"/>
                    <a:ea typeface="宋体" pitchFamily="2" charset="-122"/>
                    <a:cs typeface="+mn-cs"/>
                  </a:rPr>
                  <a:t>上二阶连续可微），</a:t>
                </a:r>
                <a14:m>
                  <m:oMath xmlns:m="http://schemas.openxmlformats.org/officeDocument/2006/math">
                    <m:sSup>
                      <m:sSupPr>
                        <m:ctrlPr>
                          <a:rPr lang="zh-CN" altLang="zh-CN" sz="1200" b="0" i="1" kern="1200">
                            <a:solidFill>
                              <a:schemeClr val="tx1"/>
                            </a:solidFill>
                            <a:effectLst/>
                            <a:latin typeface="Cambria Math" panose="02040503050406030204" pitchFamily="18" charset="0"/>
                            <a:ea typeface="宋体" pitchFamily="2" charset="-122"/>
                            <a:cs typeface="+mn-cs"/>
                          </a:rPr>
                        </m:ctrlPr>
                      </m:sSupPr>
                      <m:e>
                        <m:r>
                          <a:rPr lang="en-US" altLang="zh-CN" sz="1200" b="1" i="1" kern="1200">
                            <a:solidFill>
                              <a:schemeClr val="tx1"/>
                            </a:solidFill>
                            <a:effectLst/>
                            <a:latin typeface="Cambria Math" panose="02040503050406030204" pitchFamily="18" charset="0"/>
                            <a:ea typeface="宋体" pitchFamily="2" charset="-122"/>
                            <a:cs typeface="+mn-cs"/>
                          </a:rPr>
                          <m:t>𝜵</m:t>
                        </m:r>
                      </m:e>
                      <m:sup>
                        <m:r>
                          <a:rPr lang="en-US" altLang="zh-CN" sz="1200" b="1" i="1" kern="1200">
                            <a:solidFill>
                              <a:schemeClr val="tx1"/>
                            </a:solidFill>
                            <a:effectLst/>
                            <a:latin typeface="Cambria Math" panose="02040503050406030204" pitchFamily="18" charset="0"/>
                            <a:ea typeface="宋体" pitchFamily="2" charset="-122"/>
                            <a:cs typeface="+mn-cs"/>
                          </a:rPr>
                          <m:t>𝟐</m:t>
                        </m:r>
                      </m:sup>
                    </m:sSup>
                    <m:r>
                      <a:rPr lang="en-US" altLang="zh-CN" sz="1200" b="1" i="1" kern="1200">
                        <a:solidFill>
                          <a:schemeClr val="tx1"/>
                        </a:solidFill>
                        <a:effectLst/>
                        <a:latin typeface="Cambria Math" panose="02040503050406030204" pitchFamily="18" charset="0"/>
                        <a:ea typeface="宋体" pitchFamily="2" charset="-122"/>
                        <a:cs typeface="+mn-cs"/>
                      </a:rPr>
                      <m:t>𝒇</m:t>
                    </m:r>
                    <m:r>
                      <a:rPr lang="en-US" altLang="zh-CN" sz="1200" b="1" kern="1200">
                        <a:solidFill>
                          <a:schemeClr val="tx1"/>
                        </a:solidFill>
                        <a:effectLst/>
                        <a:latin typeface="Cambria Math" panose="02040503050406030204" pitchFamily="18" charset="0"/>
                        <a:ea typeface="宋体" pitchFamily="2" charset="-122"/>
                        <a:cs typeface="+mn-cs"/>
                      </a:rPr>
                      <m:t>(</m:t>
                    </m:r>
                    <m:r>
                      <a:rPr lang="en-US" altLang="zh-CN" sz="1200" b="1" i="1" kern="1200">
                        <a:solidFill>
                          <a:schemeClr val="tx1"/>
                        </a:solidFill>
                        <a:effectLst/>
                        <a:latin typeface="Cambria Math" panose="02040503050406030204" pitchFamily="18" charset="0"/>
                        <a:ea typeface="宋体" pitchFamily="2" charset="-122"/>
                        <a:cs typeface="+mn-cs"/>
                      </a:rPr>
                      <m:t>𝒙</m:t>
                    </m:r>
                    <m:r>
                      <a:rPr lang="en-US" altLang="zh-CN" sz="1200" b="1" kern="1200">
                        <a:solidFill>
                          <a:schemeClr val="tx1"/>
                        </a:solidFill>
                        <a:effectLst/>
                        <a:latin typeface="Cambria Math" panose="02040503050406030204" pitchFamily="18" charset="0"/>
                        <a:ea typeface="宋体" pitchFamily="2" charset="-122"/>
                        <a:cs typeface="+mn-cs"/>
                      </a:rPr>
                      <m:t>)</m:t>
                    </m:r>
                  </m:oMath>
                </a14:m>
                <a:r>
                  <a:rPr lang="zh-CN" altLang="zh-CN" sz="1200" b="0" kern="1200" dirty="0">
                    <a:solidFill>
                      <a:schemeClr val="tx1"/>
                    </a:solidFill>
                    <a:effectLst/>
                    <a:latin typeface="Arial" charset="0"/>
                    <a:ea typeface="宋体" pitchFamily="2" charset="-122"/>
                    <a:cs typeface="+mn-cs"/>
                  </a:rPr>
                  <a:t>是</a:t>
                </a:r>
                <a14:m>
                  <m:oMath xmlns:m="http://schemas.openxmlformats.org/officeDocument/2006/math">
                    <m:r>
                      <a:rPr lang="en-US" altLang="zh-CN" sz="1200" b="1" i="1" kern="1200">
                        <a:solidFill>
                          <a:schemeClr val="tx1"/>
                        </a:solidFill>
                        <a:effectLst/>
                        <a:latin typeface="Cambria Math" panose="02040503050406030204" pitchFamily="18" charset="0"/>
                        <a:ea typeface="宋体" pitchFamily="2" charset="-122"/>
                        <a:cs typeface="+mn-cs"/>
                      </a:rPr>
                      <m:t>𝒇</m:t>
                    </m:r>
                    <m:r>
                      <a:rPr lang="en-US" altLang="zh-CN" sz="1200" b="1" kern="1200">
                        <a:solidFill>
                          <a:schemeClr val="tx1"/>
                        </a:solidFill>
                        <a:effectLst/>
                        <a:latin typeface="Cambria Math" panose="02040503050406030204" pitchFamily="18" charset="0"/>
                        <a:ea typeface="宋体" pitchFamily="2" charset="-122"/>
                        <a:cs typeface="+mn-cs"/>
                      </a:rPr>
                      <m:t>(</m:t>
                    </m:r>
                    <m:r>
                      <a:rPr lang="en-US" altLang="zh-CN" sz="1200" b="1" i="1" kern="1200">
                        <a:solidFill>
                          <a:schemeClr val="tx1"/>
                        </a:solidFill>
                        <a:effectLst/>
                        <a:latin typeface="Cambria Math" panose="02040503050406030204" pitchFamily="18" charset="0"/>
                        <a:ea typeface="宋体" pitchFamily="2" charset="-122"/>
                        <a:cs typeface="+mn-cs"/>
                      </a:rPr>
                      <m:t>𝒙</m:t>
                    </m:r>
                    <m:r>
                      <a:rPr lang="en-US" altLang="zh-CN" sz="1200" b="1" kern="1200">
                        <a:solidFill>
                          <a:schemeClr val="tx1"/>
                        </a:solidFill>
                        <a:effectLst/>
                        <a:latin typeface="Cambria Math" panose="02040503050406030204" pitchFamily="18" charset="0"/>
                        <a:ea typeface="宋体" pitchFamily="2" charset="-122"/>
                        <a:cs typeface="+mn-cs"/>
                      </a:rPr>
                      <m:t>)</m:t>
                    </m:r>
                  </m:oMath>
                </a14:m>
                <a:r>
                  <a:rPr lang="zh-CN" altLang="zh-CN" sz="1200" b="0" kern="1200" dirty="0">
                    <a:solidFill>
                      <a:schemeClr val="tx1"/>
                    </a:solidFill>
                    <a:effectLst/>
                    <a:latin typeface="Arial" charset="0"/>
                    <a:ea typeface="宋体" pitchFamily="2" charset="-122"/>
                    <a:cs typeface="+mn-cs"/>
                  </a:rPr>
                  <a:t>在</a:t>
                </a:r>
                <a14:m>
                  <m:oMath xmlns:m="http://schemas.openxmlformats.org/officeDocument/2006/math">
                    <m:r>
                      <a:rPr lang="en-US" altLang="zh-CN" sz="1200" b="1" i="1" kern="1200">
                        <a:solidFill>
                          <a:schemeClr val="tx1"/>
                        </a:solidFill>
                        <a:effectLst/>
                        <a:latin typeface="Cambria Math" panose="02040503050406030204" pitchFamily="18" charset="0"/>
                        <a:ea typeface="宋体" pitchFamily="2" charset="-122"/>
                        <a:cs typeface="+mn-cs"/>
                      </a:rPr>
                      <m:t>𝒙</m:t>
                    </m:r>
                  </m:oMath>
                </a14:m>
                <a:r>
                  <a:rPr lang="zh-CN" altLang="zh-CN" sz="1200" b="0" kern="1200" dirty="0">
                    <a:solidFill>
                      <a:schemeClr val="tx1"/>
                    </a:solidFill>
                    <a:effectLst/>
                    <a:latin typeface="Arial" charset="0"/>
                    <a:ea typeface="宋体" pitchFamily="2" charset="-122"/>
                    <a:cs typeface="+mn-cs"/>
                  </a:rPr>
                  <a:t>处的二阶导数矩阵或者</a:t>
                </a:r>
                <a:r>
                  <a:rPr lang="en-US" altLang="zh-CN" sz="1200" b="0" kern="1200" dirty="0">
                    <a:solidFill>
                      <a:schemeClr val="tx1"/>
                    </a:solidFill>
                    <a:effectLst/>
                    <a:latin typeface="Arial" charset="0"/>
                    <a:ea typeface="宋体" pitchFamily="2" charset="-122"/>
                    <a:cs typeface="+mn-cs"/>
                  </a:rPr>
                  <a:t>Hessian</a:t>
                </a:r>
                <a:r>
                  <a:rPr lang="zh-CN" altLang="zh-CN" sz="1200" b="0" kern="1200" dirty="0">
                    <a:solidFill>
                      <a:schemeClr val="tx1"/>
                    </a:solidFill>
                    <a:effectLst/>
                    <a:latin typeface="Arial" charset="0"/>
                    <a:ea typeface="宋体" pitchFamily="2" charset="-122"/>
                    <a:cs typeface="+mn-cs"/>
                  </a:rPr>
                  <a:t>矩阵。则有如下结论：</a:t>
                </a:r>
                <a:endParaRPr lang="zh-CN" altLang="zh-CN" sz="1200" b="1" kern="1200" dirty="0">
                  <a:solidFill>
                    <a:schemeClr val="tx1"/>
                  </a:solidFill>
                  <a:effectLst/>
                  <a:latin typeface="Arial" charset="0"/>
                  <a:ea typeface="宋体" pitchFamily="2" charset="-122"/>
                  <a:cs typeface="+mn-cs"/>
                </a:endParaRPr>
              </a:p>
              <a:p>
                <a:pPr lvl="0"/>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𝑓</m:t>
                    </m:r>
                  </m:oMath>
                </a14:m>
                <a:r>
                  <a:rPr lang="zh-CN" altLang="zh-CN" sz="1200" kern="1200" dirty="0">
                    <a:solidFill>
                      <a:schemeClr val="tx1"/>
                    </a:solidFill>
                    <a:effectLst/>
                    <a:latin typeface="Arial" charset="0"/>
                    <a:ea typeface="宋体" pitchFamily="2" charset="-122"/>
                    <a:cs typeface="+mn-cs"/>
                  </a:rPr>
                  <a:t>是凸集</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𝑆</m:t>
                    </m:r>
                  </m:oMath>
                </a14:m>
                <a:r>
                  <a:rPr lang="zh-CN" altLang="zh-CN" sz="1200" kern="1200" dirty="0">
                    <a:solidFill>
                      <a:schemeClr val="tx1"/>
                    </a:solidFill>
                    <a:effectLst/>
                    <a:latin typeface="Arial" charset="0"/>
                    <a:ea typeface="宋体" pitchFamily="2" charset="-122"/>
                    <a:cs typeface="+mn-cs"/>
                  </a:rPr>
                  <a:t>上的凸函数</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𝑥</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𝑆</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𝑓</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𝑥</m:t>
                    </m:r>
                    <m:r>
                      <a:rPr lang="en-US" altLang="zh-CN" sz="1200" i="1" kern="1200">
                        <a:solidFill>
                          <a:schemeClr val="tx1"/>
                        </a:solidFill>
                        <a:effectLst/>
                        <a:latin typeface="Cambria Math" panose="02040503050406030204" pitchFamily="18"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半正定；</a:t>
                </a:r>
              </a:p>
              <a:p>
                <a:pPr lvl="0"/>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𝑥</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𝑆</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m:t>
                        </m:r>
                      </m:e>
                      <m:sup>
                        <m:r>
                          <a:rPr lang="en-US" altLang="zh-CN" sz="1200" i="1" kern="1200">
                            <a:solidFill>
                              <a:schemeClr val="tx1"/>
                            </a:solidFill>
                            <a:effectLst/>
                            <a:latin typeface="Cambria Math" panose="02040503050406030204" pitchFamily="18" charset="0"/>
                            <a:ea typeface="宋体" pitchFamily="2" charset="-122"/>
                            <a:cs typeface="+mn-cs"/>
                          </a:rPr>
                          <m:t>2</m:t>
                        </m:r>
                      </m:sup>
                    </m:sSup>
                    <m:r>
                      <a:rPr lang="en-US" altLang="zh-CN" sz="1200" i="1" kern="1200">
                        <a:solidFill>
                          <a:schemeClr val="tx1"/>
                        </a:solidFill>
                        <a:effectLst/>
                        <a:latin typeface="Cambria Math" panose="02040503050406030204" pitchFamily="18" charset="0"/>
                        <a:ea typeface="宋体" pitchFamily="2" charset="-122"/>
                        <a:cs typeface="+mn-cs"/>
                      </a:rPr>
                      <m:t>𝑓</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𝑥</m:t>
                    </m:r>
                    <m:r>
                      <a:rPr lang="en-US" altLang="zh-CN" sz="1200" i="1" kern="1200">
                        <a:solidFill>
                          <a:schemeClr val="tx1"/>
                        </a:solidFill>
                        <a:effectLst/>
                        <a:latin typeface="Cambria Math" panose="02040503050406030204" pitchFamily="18"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正定</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𝑓</m:t>
                    </m:r>
                  </m:oMath>
                </a14:m>
                <a:r>
                  <a:rPr lang="zh-CN" altLang="zh-CN" sz="1200" kern="1200" dirty="0">
                    <a:solidFill>
                      <a:schemeClr val="tx1"/>
                    </a:solidFill>
                    <a:effectLst/>
                    <a:latin typeface="Arial" charset="0"/>
                    <a:ea typeface="宋体" pitchFamily="2" charset="-122"/>
                    <a:cs typeface="+mn-cs"/>
                  </a:rPr>
                  <a:t>是凸集</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𝑆</m:t>
                    </m:r>
                  </m:oMath>
                </a14:m>
                <a:r>
                  <a:rPr lang="zh-CN" altLang="zh-CN" sz="1200" kern="1200" dirty="0">
                    <a:solidFill>
                      <a:schemeClr val="tx1"/>
                    </a:solidFill>
                    <a:effectLst/>
                    <a:latin typeface="Arial" charset="0"/>
                    <a:ea typeface="宋体" pitchFamily="2" charset="-122"/>
                    <a:cs typeface="+mn-cs"/>
                  </a:rPr>
                  <a:t>上的严格凸函数。</a:t>
                </a:r>
              </a:p>
              <a:p>
                <a:endParaRPr kumimoji="1" lang="zh-CN" altLang="en-US" dirty="0"/>
              </a:p>
            </p:txBody>
          </p:sp>
        </mc:Choice>
        <mc:Fallback xmlns="">
          <p:sp>
            <p:nvSpPr>
              <p:cNvPr id="3" name="备注占位符 2"/>
              <p:cNvSpPr>
                <a:spLocks noGrp="1"/>
              </p:cNvSpPr>
              <p:nvPr>
                <p:ph type="body" idx="1"/>
              </p:nvPr>
            </p:nvSpPr>
            <p:spPr/>
            <p:txBody>
              <a:bodyPr/>
              <a:lstStyle/>
              <a:p>
                <a:pPr lvl="0"/>
                <a:r>
                  <a:rPr lang="zh-CN" altLang="zh-CN" sz="1200" b="0" kern="1200" dirty="0">
                    <a:solidFill>
                      <a:schemeClr val="tx1"/>
                    </a:solidFill>
                    <a:effectLst/>
                    <a:latin typeface="Arial" charset="0"/>
                    <a:ea typeface="宋体" pitchFamily="2" charset="-122"/>
                    <a:cs typeface="+mn-cs"/>
                  </a:rPr>
                  <a:t>设集合</a:t>
                </a:r>
                <a:r>
                  <a:rPr lang="en-US" altLang="zh-CN" sz="1200" b="1" i="0" kern="1200">
                    <a:solidFill>
                      <a:schemeClr val="tx1"/>
                    </a:solidFill>
                    <a:effectLst/>
                    <a:latin typeface="Arial" charset="0"/>
                    <a:ea typeface="宋体" pitchFamily="2" charset="-122"/>
                    <a:cs typeface="+mn-cs"/>
                  </a:rPr>
                  <a:t>𝑺⊂𝑹</a:t>
                </a:r>
                <a:r>
                  <a:rPr lang="zh-CN" altLang="zh-CN" sz="1200" b="0" i="0" kern="1200">
                    <a:solidFill>
                      <a:schemeClr val="tx1"/>
                    </a:solidFill>
                    <a:effectLst/>
                    <a:latin typeface="Arial" charset="0"/>
                    <a:ea typeface="宋体" pitchFamily="2" charset="-122"/>
                    <a:cs typeface="+mn-cs"/>
                  </a:rPr>
                  <a:t>^</a:t>
                </a:r>
                <a:r>
                  <a:rPr lang="en-US" altLang="zh-CN" sz="1200" b="1" i="0" kern="1200">
                    <a:solidFill>
                      <a:schemeClr val="tx1"/>
                    </a:solidFill>
                    <a:effectLst/>
                    <a:latin typeface="Arial" charset="0"/>
                    <a:ea typeface="宋体" pitchFamily="2" charset="-122"/>
                    <a:cs typeface="+mn-cs"/>
                  </a:rPr>
                  <a:t>𝒏</a:t>
                </a:r>
                <a:r>
                  <a:rPr lang="zh-CN" altLang="zh-CN" sz="1200" b="0" kern="1200" dirty="0">
                    <a:solidFill>
                      <a:schemeClr val="tx1"/>
                    </a:solidFill>
                    <a:effectLst/>
                    <a:latin typeface="Arial" charset="0"/>
                    <a:ea typeface="宋体" pitchFamily="2" charset="-122"/>
                    <a:cs typeface="+mn-cs"/>
                  </a:rPr>
                  <a:t>是非空凸集，</a:t>
                </a:r>
                <a:r>
                  <a:rPr lang="en-US" altLang="zh-CN" sz="1200" b="1" i="0" kern="1200">
                    <a:solidFill>
                      <a:schemeClr val="tx1"/>
                    </a:solidFill>
                    <a:effectLst/>
                    <a:latin typeface="Arial" charset="0"/>
                    <a:ea typeface="宋体" pitchFamily="2" charset="-122"/>
                    <a:cs typeface="+mn-cs"/>
                  </a:rPr>
                  <a:t>𝒇:𝑺⊂𝑹</a:t>
                </a:r>
                <a:r>
                  <a:rPr lang="zh-CN" altLang="zh-CN" sz="1200" b="0" i="0" kern="1200">
                    <a:solidFill>
                      <a:schemeClr val="tx1"/>
                    </a:solidFill>
                    <a:effectLst/>
                    <a:latin typeface="Arial" charset="0"/>
                    <a:ea typeface="宋体" pitchFamily="2" charset="-122"/>
                    <a:cs typeface="+mn-cs"/>
                  </a:rPr>
                  <a:t>^</a:t>
                </a:r>
                <a:r>
                  <a:rPr lang="en-US" altLang="zh-CN" sz="1200" b="1" i="0" kern="1200">
                    <a:solidFill>
                      <a:schemeClr val="tx1"/>
                    </a:solidFill>
                    <a:effectLst/>
                    <a:latin typeface="Arial" charset="0"/>
                    <a:ea typeface="宋体" pitchFamily="2" charset="-122"/>
                    <a:cs typeface="+mn-cs"/>
                  </a:rPr>
                  <a:t>𝒏→𝑹, </a:t>
                </a:r>
                <a:r>
                  <a:rPr lang="zh-CN" altLang="zh-CN" sz="1200" b="0" kern="1200" dirty="0">
                    <a:solidFill>
                      <a:schemeClr val="tx1"/>
                    </a:solidFill>
                    <a:effectLst/>
                    <a:latin typeface="Arial" charset="0"/>
                    <a:ea typeface="宋体" pitchFamily="2" charset="-122"/>
                    <a:cs typeface="+mn-cs"/>
                  </a:rPr>
                  <a:t>且</a:t>
                </a:r>
                <a:r>
                  <a:rPr lang="en-US" altLang="zh-CN" sz="1200" b="1" i="0" kern="1200">
                    <a:solidFill>
                      <a:schemeClr val="tx1"/>
                    </a:solidFill>
                    <a:effectLst/>
                    <a:latin typeface="Arial" charset="0"/>
                    <a:ea typeface="宋体" pitchFamily="2" charset="-122"/>
                    <a:cs typeface="+mn-cs"/>
                  </a:rPr>
                  <a:t>𝒇∈𝑫</a:t>
                </a:r>
                <a:r>
                  <a:rPr lang="zh-CN" altLang="zh-CN" sz="1200" b="0" i="0" kern="1200">
                    <a:solidFill>
                      <a:schemeClr val="tx1"/>
                    </a:solidFill>
                    <a:effectLst/>
                    <a:latin typeface="Arial" charset="0"/>
                    <a:ea typeface="宋体" pitchFamily="2" charset="-122"/>
                    <a:cs typeface="+mn-cs"/>
                  </a:rPr>
                  <a:t>^</a:t>
                </a:r>
                <a:r>
                  <a:rPr lang="en-US" altLang="zh-CN" sz="1200" b="1" i="0" kern="1200">
                    <a:solidFill>
                      <a:schemeClr val="tx1"/>
                    </a:solidFill>
                    <a:effectLst/>
                    <a:latin typeface="Arial" charset="0"/>
                    <a:ea typeface="宋体" pitchFamily="2" charset="-122"/>
                    <a:cs typeface="+mn-cs"/>
                  </a:rPr>
                  <a:t>𝟐</a:t>
                </a:r>
                <a:r>
                  <a:rPr lang="zh-CN" altLang="zh-CN" sz="1200" b="0" i="0" kern="1200">
                    <a:solidFill>
                      <a:schemeClr val="tx1"/>
                    </a:solidFill>
                    <a:effectLst/>
                    <a:latin typeface="Arial" charset="0"/>
                    <a:ea typeface="宋体" pitchFamily="2" charset="-122"/>
                    <a:cs typeface="+mn-cs"/>
                  </a:rPr>
                  <a:t> (</a:t>
                </a:r>
                <a:r>
                  <a:rPr lang="en-US" altLang="zh-CN" sz="1200" b="1" i="0" kern="1200">
                    <a:solidFill>
                      <a:schemeClr val="tx1"/>
                    </a:solidFill>
                    <a:effectLst/>
                    <a:latin typeface="Arial" charset="0"/>
                    <a:ea typeface="宋体" pitchFamily="2" charset="-122"/>
                    <a:cs typeface="+mn-cs"/>
                  </a:rPr>
                  <a:t>𝑺</a:t>
                </a:r>
                <a:r>
                  <a:rPr lang="en-US" altLang="zh-CN" sz="1200" b="0" i="0" kern="1200">
                    <a:solidFill>
                      <a:schemeClr val="tx1"/>
                    </a:solidFill>
                    <a:effectLst/>
                    <a:latin typeface="Arial" charset="0"/>
                    <a:ea typeface="宋体" pitchFamily="2" charset="-122"/>
                    <a:cs typeface="+mn-cs"/>
                  </a:rPr>
                  <a:t>)</a:t>
                </a:r>
                <a:r>
                  <a:rPr lang="zh-CN" altLang="zh-CN" sz="1200" b="0" kern="1200" dirty="0">
                    <a:solidFill>
                      <a:schemeClr val="tx1"/>
                    </a:solidFill>
                    <a:effectLst/>
                    <a:latin typeface="Arial" charset="0"/>
                    <a:ea typeface="宋体" pitchFamily="2" charset="-122"/>
                    <a:cs typeface="+mn-cs"/>
                  </a:rPr>
                  <a:t>（</a:t>
                </a:r>
                <a:r>
                  <a:rPr lang="en-US" altLang="zh-CN" sz="1200" b="1" i="0" kern="1200">
                    <a:solidFill>
                      <a:schemeClr val="tx1"/>
                    </a:solidFill>
                    <a:effectLst/>
                    <a:latin typeface="Arial" charset="0"/>
                    <a:ea typeface="宋体" pitchFamily="2" charset="-122"/>
                    <a:cs typeface="+mn-cs"/>
                  </a:rPr>
                  <a:t>𝒇</a:t>
                </a:r>
                <a:r>
                  <a:rPr lang="zh-CN" altLang="zh-CN" sz="1200" b="0" kern="1200" dirty="0">
                    <a:solidFill>
                      <a:schemeClr val="tx1"/>
                    </a:solidFill>
                    <a:effectLst/>
                    <a:latin typeface="Arial" charset="0"/>
                    <a:ea typeface="宋体" pitchFamily="2" charset="-122"/>
                    <a:cs typeface="+mn-cs"/>
                  </a:rPr>
                  <a:t>在</a:t>
                </a:r>
                <a:r>
                  <a:rPr lang="en-US" altLang="zh-CN" sz="1200" b="1" i="0" kern="1200">
                    <a:solidFill>
                      <a:schemeClr val="tx1"/>
                    </a:solidFill>
                    <a:effectLst/>
                    <a:latin typeface="Arial" charset="0"/>
                    <a:ea typeface="宋体" pitchFamily="2" charset="-122"/>
                    <a:cs typeface="+mn-cs"/>
                  </a:rPr>
                  <a:t>𝑺</a:t>
                </a:r>
                <a:r>
                  <a:rPr lang="zh-CN" altLang="zh-CN" sz="1200" b="0" kern="1200" dirty="0">
                    <a:solidFill>
                      <a:schemeClr val="tx1"/>
                    </a:solidFill>
                    <a:effectLst/>
                    <a:latin typeface="Arial" charset="0"/>
                    <a:ea typeface="宋体" pitchFamily="2" charset="-122"/>
                    <a:cs typeface="+mn-cs"/>
                  </a:rPr>
                  <a:t>上二阶连续可微），</a:t>
                </a:r>
                <a:r>
                  <a:rPr lang="en-US" altLang="zh-CN" sz="1200" b="1" i="0" kern="1200">
                    <a:solidFill>
                      <a:schemeClr val="tx1"/>
                    </a:solidFill>
                    <a:effectLst/>
                    <a:latin typeface="Arial" charset="0"/>
                    <a:ea typeface="宋体" pitchFamily="2" charset="-122"/>
                    <a:cs typeface="+mn-cs"/>
                  </a:rPr>
                  <a:t>𝜵</a:t>
                </a:r>
                <a:r>
                  <a:rPr lang="zh-CN" altLang="zh-CN" sz="1200" b="0" i="0" kern="1200">
                    <a:solidFill>
                      <a:schemeClr val="tx1"/>
                    </a:solidFill>
                    <a:effectLst/>
                    <a:latin typeface="Arial" charset="0"/>
                    <a:ea typeface="宋体" pitchFamily="2" charset="-122"/>
                    <a:cs typeface="+mn-cs"/>
                  </a:rPr>
                  <a:t>^</a:t>
                </a:r>
                <a:r>
                  <a:rPr lang="en-US" altLang="zh-CN" sz="1200" b="1" i="0" kern="1200">
                    <a:solidFill>
                      <a:schemeClr val="tx1"/>
                    </a:solidFill>
                    <a:effectLst/>
                    <a:latin typeface="Arial" charset="0"/>
                    <a:ea typeface="宋体" pitchFamily="2" charset="-122"/>
                    <a:cs typeface="+mn-cs"/>
                  </a:rPr>
                  <a:t>𝟐 𝒇(𝒙)</a:t>
                </a:r>
                <a:r>
                  <a:rPr lang="zh-CN" altLang="zh-CN" sz="1200" b="0" kern="1200" dirty="0">
                    <a:solidFill>
                      <a:schemeClr val="tx1"/>
                    </a:solidFill>
                    <a:effectLst/>
                    <a:latin typeface="Arial" charset="0"/>
                    <a:ea typeface="宋体" pitchFamily="2" charset="-122"/>
                    <a:cs typeface="+mn-cs"/>
                  </a:rPr>
                  <a:t>是</a:t>
                </a:r>
                <a:r>
                  <a:rPr lang="en-US" altLang="zh-CN" sz="1200" b="1" i="0" kern="1200">
                    <a:solidFill>
                      <a:schemeClr val="tx1"/>
                    </a:solidFill>
                    <a:effectLst/>
                    <a:latin typeface="Arial" charset="0"/>
                    <a:ea typeface="宋体" pitchFamily="2" charset="-122"/>
                    <a:cs typeface="+mn-cs"/>
                  </a:rPr>
                  <a:t>𝒇(𝒙)</a:t>
                </a:r>
                <a:r>
                  <a:rPr lang="zh-CN" altLang="zh-CN" sz="1200" b="0" kern="1200" dirty="0">
                    <a:solidFill>
                      <a:schemeClr val="tx1"/>
                    </a:solidFill>
                    <a:effectLst/>
                    <a:latin typeface="Arial" charset="0"/>
                    <a:ea typeface="宋体" pitchFamily="2" charset="-122"/>
                    <a:cs typeface="+mn-cs"/>
                  </a:rPr>
                  <a:t>在</a:t>
                </a:r>
                <a:r>
                  <a:rPr lang="en-US" altLang="zh-CN" sz="1200" b="1" i="0" kern="1200">
                    <a:solidFill>
                      <a:schemeClr val="tx1"/>
                    </a:solidFill>
                    <a:effectLst/>
                    <a:latin typeface="Arial" charset="0"/>
                    <a:ea typeface="宋体" pitchFamily="2" charset="-122"/>
                    <a:cs typeface="+mn-cs"/>
                  </a:rPr>
                  <a:t>𝒙</a:t>
                </a:r>
                <a:r>
                  <a:rPr lang="zh-CN" altLang="zh-CN" sz="1200" b="0" kern="1200" dirty="0">
                    <a:solidFill>
                      <a:schemeClr val="tx1"/>
                    </a:solidFill>
                    <a:effectLst/>
                    <a:latin typeface="Arial" charset="0"/>
                    <a:ea typeface="宋体" pitchFamily="2" charset="-122"/>
                    <a:cs typeface="+mn-cs"/>
                  </a:rPr>
                  <a:t>处的二阶导数矩阵或者</a:t>
                </a:r>
                <a:r>
                  <a:rPr lang="en-US" altLang="zh-CN" sz="1200" b="0" kern="1200" dirty="0">
                    <a:solidFill>
                      <a:schemeClr val="tx1"/>
                    </a:solidFill>
                    <a:effectLst/>
                    <a:latin typeface="Arial" charset="0"/>
                    <a:ea typeface="宋体" pitchFamily="2" charset="-122"/>
                    <a:cs typeface="+mn-cs"/>
                  </a:rPr>
                  <a:t>Hessian</a:t>
                </a:r>
                <a:r>
                  <a:rPr lang="zh-CN" altLang="zh-CN" sz="1200" b="0" kern="1200" dirty="0">
                    <a:solidFill>
                      <a:schemeClr val="tx1"/>
                    </a:solidFill>
                    <a:effectLst/>
                    <a:latin typeface="Arial" charset="0"/>
                    <a:ea typeface="宋体" pitchFamily="2" charset="-122"/>
                    <a:cs typeface="+mn-cs"/>
                  </a:rPr>
                  <a:t>矩阵。则有如下结论：</a:t>
                </a:r>
                <a:endParaRPr lang="zh-CN" altLang="zh-CN" sz="1200" b="1" kern="1200" dirty="0">
                  <a:solidFill>
                    <a:schemeClr val="tx1"/>
                  </a:solidFill>
                  <a:effectLst/>
                  <a:latin typeface="Arial" charset="0"/>
                  <a:ea typeface="宋体" pitchFamily="2" charset="-122"/>
                  <a:cs typeface="+mn-cs"/>
                </a:endParaRPr>
              </a:p>
              <a:p>
                <a:pPr lvl="0"/>
                <a:r>
                  <a:rPr lang="en-US" altLang="zh-CN" sz="1200" i="0" kern="1200">
                    <a:solidFill>
                      <a:schemeClr val="tx1"/>
                    </a:solidFill>
                    <a:effectLst/>
                    <a:latin typeface="Arial"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是凸集</a:t>
                </a:r>
                <a:r>
                  <a:rPr lang="en-US" altLang="zh-CN" sz="1200" i="0" kern="1200">
                    <a:solidFill>
                      <a:schemeClr val="tx1"/>
                    </a:solidFill>
                    <a:effectLst/>
                    <a:latin typeface="Arial" charset="0"/>
                    <a:ea typeface="宋体" pitchFamily="2" charset="-122"/>
                    <a:cs typeface="+mn-cs"/>
                  </a:rPr>
                  <a:t>𝑆</a:t>
                </a:r>
                <a:r>
                  <a:rPr lang="zh-CN" altLang="zh-CN" sz="1200" kern="1200" dirty="0">
                    <a:solidFill>
                      <a:schemeClr val="tx1"/>
                    </a:solidFill>
                    <a:effectLst/>
                    <a:latin typeface="Arial" charset="0"/>
                    <a:ea typeface="宋体" pitchFamily="2" charset="-122"/>
                    <a:cs typeface="+mn-cs"/>
                  </a:rPr>
                  <a:t>上的凸函数</a:t>
                </a:r>
                <a:r>
                  <a:rPr lang="en-US" altLang="zh-CN" sz="1200" i="0" kern="1200">
                    <a:solidFill>
                      <a:schemeClr val="tx1"/>
                    </a:solidFill>
                    <a:effectLst/>
                    <a:latin typeface="Arial" charset="0"/>
                    <a:ea typeface="宋体" pitchFamily="2" charset="-122"/>
                    <a:cs typeface="+mn-cs"/>
                  </a:rPr>
                  <a:t>⇔∀𝑥∈𝑆</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𝑓(𝑥)</a:t>
                </a:r>
                <a:r>
                  <a:rPr lang="zh-CN" altLang="zh-CN" sz="1200" kern="1200" dirty="0">
                    <a:solidFill>
                      <a:schemeClr val="tx1"/>
                    </a:solidFill>
                    <a:effectLst/>
                    <a:latin typeface="Arial" charset="0"/>
                    <a:ea typeface="宋体" pitchFamily="2" charset="-122"/>
                    <a:cs typeface="+mn-cs"/>
                  </a:rPr>
                  <a:t>半正定；</a:t>
                </a:r>
              </a:p>
              <a:p>
                <a:pPr lvl="0"/>
                <a:r>
                  <a:rPr lang="en-US" altLang="zh-CN" sz="1200" i="0" kern="1200">
                    <a:solidFill>
                      <a:schemeClr val="tx1"/>
                    </a:solidFill>
                    <a:effectLst/>
                    <a:latin typeface="Arial" charset="0"/>
                    <a:ea typeface="宋体" pitchFamily="2" charset="-122"/>
                    <a:cs typeface="+mn-cs"/>
                  </a:rPr>
                  <a:t>∀𝑥∈𝑆</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𝑓(𝑥)</a:t>
                </a:r>
                <a:r>
                  <a:rPr lang="zh-CN" altLang="zh-CN" sz="1200" kern="1200" dirty="0">
                    <a:solidFill>
                      <a:schemeClr val="tx1"/>
                    </a:solidFill>
                    <a:effectLst/>
                    <a:latin typeface="Arial" charset="0"/>
                    <a:ea typeface="宋体" pitchFamily="2" charset="-122"/>
                    <a:cs typeface="+mn-cs"/>
                  </a:rPr>
                  <a:t>正定</a:t>
                </a:r>
                <a:r>
                  <a:rPr lang="en-US" altLang="zh-CN" sz="1200" i="0" kern="1200">
                    <a:solidFill>
                      <a:schemeClr val="tx1"/>
                    </a:solidFill>
                    <a:effectLst/>
                    <a:latin typeface="Arial"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是凸集</a:t>
                </a:r>
                <a:r>
                  <a:rPr lang="en-US" altLang="zh-CN" sz="1200" i="0" kern="1200">
                    <a:solidFill>
                      <a:schemeClr val="tx1"/>
                    </a:solidFill>
                    <a:effectLst/>
                    <a:latin typeface="Arial" charset="0"/>
                    <a:ea typeface="宋体" pitchFamily="2" charset="-122"/>
                    <a:cs typeface="+mn-cs"/>
                  </a:rPr>
                  <a:t>𝑆</a:t>
                </a:r>
                <a:r>
                  <a:rPr lang="zh-CN" altLang="zh-CN" sz="1200" kern="1200" dirty="0">
                    <a:solidFill>
                      <a:schemeClr val="tx1"/>
                    </a:solidFill>
                    <a:effectLst/>
                    <a:latin typeface="Arial" charset="0"/>
                    <a:ea typeface="宋体" pitchFamily="2" charset="-122"/>
                    <a:cs typeface="+mn-cs"/>
                  </a:rPr>
                  <a:t>上的严格凸函数。</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37</a:t>
            </a:fld>
            <a:endParaRPr lang="en-US" altLang="zh-CN"/>
          </a:p>
        </p:txBody>
      </p:sp>
    </p:spTree>
    <p:extLst>
      <p:ext uri="{BB962C8B-B14F-4D97-AF65-F5344CB8AC3E}">
        <p14:creationId xmlns:p14="http://schemas.microsoft.com/office/powerpoint/2010/main" val="27587536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38</a:t>
            </a:fld>
            <a:endParaRPr lang="en-US" altLang="zh-CN"/>
          </a:p>
        </p:txBody>
      </p:sp>
    </p:spTree>
    <p:extLst>
      <p:ext uri="{BB962C8B-B14F-4D97-AF65-F5344CB8AC3E}">
        <p14:creationId xmlns:p14="http://schemas.microsoft.com/office/powerpoint/2010/main" val="1523518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zh-CN" sz="1200" kern="1200" dirty="0">
                  <a:solidFill>
                    <a:schemeClr val="tx1"/>
                  </a:solidFill>
                  <a:effectLst/>
                  <a:latin typeface="Arial" charset="0"/>
                  <a:ea typeface="宋体" pitchFamily="2" charset="-122"/>
                  <a:cs typeface="+mn-cs"/>
                </a:endParaRPr>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根据上述凸函数的定义，可以给出凹函数的定义：如果函数</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是凸集</a:t>
                </a:r>
                <a:r>
                  <a:rPr lang="en-US" altLang="zh-CN" sz="1200" i="0" kern="1200">
                    <a:solidFill>
                      <a:schemeClr val="tx1"/>
                    </a:solidFill>
                    <a:effectLst/>
                    <a:latin typeface="Arial" charset="0"/>
                    <a:ea typeface="宋体" pitchFamily="2" charset="-122"/>
                    <a:cs typeface="+mn-cs"/>
                  </a:rPr>
                  <a:t>𝑆</a:t>
                </a:r>
                <a:r>
                  <a:rPr lang="zh-CN" altLang="zh-CN" sz="1200" kern="1200" dirty="0">
                    <a:solidFill>
                      <a:schemeClr val="tx1"/>
                    </a:solidFill>
                    <a:effectLst/>
                    <a:latin typeface="Arial" charset="0"/>
                    <a:ea typeface="宋体" pitchFamily="2" charset="-122"/>
                    <a:cs typeface="+mn-cs"/>
                  </a:rPr>
                  <a:t>的凸（严格凸）函数，则称函数</a:t>
                </a:r>
                <a:r>
                  <a:rPr lang="en-US" altLang="zh-CN" sz="1200" i="0" kern="1200">
                    <a:solidFill>
                      <a:schemeClr val="tx1"/>
                    </a:solidFill>
                    <a:effectLst/>
                    <a:latin typeface="Arial"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是凸集</a:t>
                </a:r>
                <a:r>
                  <a:rPr lang="en-US" altLang="zh-CN" sz="1200" i="0" kern="1200">
                    <a:solidFill>
                      <a:schemeClr val="tx1"/>
                    </a:solidFill>
                    <a:effectLst/>
                    <a:latin typeface="Arial" charset="0"/>
                    <a:ea typeface="宋体" pitchFamily="2" charset="-122"/>
                    <a:cs typeface="+mn-cs"/>
                  </a:rPr>
                  <a:t>𝑆</a:t>
                </a:r>
                <a:r>
                  <a:rPr lang="zh-CN" altLang="zh-CN" sz="1200" kern="1200" dirty="0">
                    <a:solidFill>
                      <a:schemeClr val="tx1"/>
                    </a:solidFill>
                    <a:effectLst/>
                    <a:latin typeface="Arial" charset="0"/>
                    <a:ea typeface="宋体" pitchFamily="2" charset="-122"/>
                    <a:cs typeface="+mn-cs"/>
                  </a:rPr>
                  <a:t>的凹（严格凹）函数</a:t>
                </a:r>
                <a:r>
                  <a:rPr lang="zh-CN" altLang="en-US" sz="1200" kern="1200" dirty="0">
                    <a:solidFill>
                      <a:schemeClr val="tx1"/>
                    </a:solidFill>
                    <a:effectLst/>
                    <a:latin typeface="Arial" charset="0"/>
                    <a:ea typeface="宋体" pitchFamily="2" charset="-122"/>
                    <a:cs typeface="+mn-cs"/>
                  </a:rPr>
                  <a:t>。</a:t>
                </a:r>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39</a:t>
            </a:fld>
            <a:endParaRPr lang="en-US" altLang="zh-CN"/>
          </a:p>
        </p:txBody>
      </p:sp>
    </p:spTree>
    <p:extLst>
      <p:ext uri="{BB962C8B-B14F-4D97-AF65-F5344CB8AC3E}">
        <p14:creationId xmlns:p14="http://schemas.microsoft.com/office/powerpoint/2010/main" val="20277301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zh-CN" sz="1200" kern="1200" dirty="0">
                  <a:solidFill>
                    <a:schemeClr val="tx1"/>
                  </a:solidFill>
                  <a:effectLst/>
                  <a:latin typeface="Arial" charset="0"/>
                  <a:ea typeface="宋体" pitchFamily="2" charset="-122"/>
                  <a:cs typeface="+mn-cs"/>
                </a:endParaRPr>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根据上述凸函数的定义，可以给出凹函数的定义：如果函数</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是凸集</a:t>
                </a:r>
                <a:r>
                  <a:rPr lang="en-US" altLang="zh-CN" sz="1200" i="0" kern="1200">
                    <a:solidFill>
                      <a:schemeClr val="tx1"/>
                    </a:solidFill>
                    <a:effectLst/>
                    <a:latin typeface="Arial" charset="0"/>
                    <a:ea typeface="宋体" pitchFamily="2" charset="-122"/>
                    <a:cs typeface="+mn-cs"/>
                  </a:rPr>
                  <a:t>𝑆</a:t>
                </a:r>
                <a:r>
                  <a:rPr lang="zh-CN" altLang="zh-CN" sz="1200" kern="1200" dirty="0">
                    <a:solidFill>
                      <a:schemeClr val="tx1"/>
                    </a:solidFill>
                    <a:effectLst/>
                    <a:latin typeface="Arial" charset="0"/>
                    <a:ea typeface="宋体" pitchFamily="2" charset="-122"/>
                    <a:cs typeface="+mn-cs"/>
                  </a:rPr>
                  <a:t>的凸（严格凸）函数，则称函数</a:t>
                </a:r>
                <a:r>
                  <a:rPr lang="en-US" altLang="zh-CN" sz="1200" i="0" kern="1200">
                    <a:solidFill>
                      <a:schemeClr val="tx1"/>
                    </a:solidFill>
                    <a:effectLst/>
                    <a:latin typeface="Arial"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是凸集</a:t>
                </a:r>
                <a:r>
                  <a:rPr lang="en-US" altLang="zh-CN" sz="1200" i="0" kern="1200">
                    <a:solidFill>
                      <a:schemeClr val="tx1"/>
                    </a:solidFill>
                    <a:effectLst/>
                    <a:latin typeface="Arial" charset="0"/>
                    <a:ea typeface="宋体" pitchFamily="2" charset="-122"/>
                    <a:cs typeface="+mn-cs"/>
                  </a:rPr>
                  <a:t>𝑆</a:t>
                </a:r>
                <a:r>
                  <a:rPr lang="zh-CN" altLang="zh-CN" sz="1200" kern="1200" dirty="0">
                    <a:solidFill>
                      <a:schemeClr val="tx1"/>
                    </a:solidFill>
                    <a:effectLst/>
                    <a:latin typeface="Arial" charset="0"/>
                    <a:ea typeface="宋体" pitchFamily="2" charset="-122"/>
                    <a:cs typeface="+mn-cs"/>
                  </a:rPr>
                  <a:t>的凹（严格凹）函数</a:t>
                </a:r>
                <a:r>
                  <a:rPr lang="zh-CN" altLang="en-US" sz="1200" kern="1200" dirty="0">
                    <a:solidFill>
                      <a:schemeClr val="tx1"/>
                    </a:solidFill>
                    <a:effectLst/>
                    <a:latin typeface="Arial" charset="0"/>
                    <a:ea typeface="宋体" pitchFamily="2" charset="-122"/>
                    <a:cs typeface="+mn-cs"/>
                  </a:rPr>
                  <a:t>。</a:t>
                </a:r>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40</a:t>
            </a:fld>
            <a:endParaRPr lang="en-US" altLang="zh-CN"/>
          </a:p>
        </p:txBody>
      </p:sp>
    </p:spTree>
    <p:extLst>
      <p:ext uri="{BB962C8B-B14F-4D97-AF65-F5344CB8AC3E}">
        <p14:creationId xmlns:p14="http://schemas.microsoft.com/office/powerpoint/2010/main" val="3472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梯度下降法算法如下：</a:t>
                </a:r>
              </a:p>
              <a:p>
                <a:r>
                  <a:rPr lang="zh-CN" altLang="zh-CN" sz="1200" kern="1200" dirty="0">
                    <a:solidFill>
                      <a:schemeClr val="tx1"/>
                    </a:solidFill>
                    <a:effectLst/>
                    <a:latin typeface="Arial" charset="0"/>
                    <a:ea typeface="宋体" pitchFamily="2" charset="-122"/>
                    <a:cs typeface="+mn-cs"/>
                  </a:rPr>
                  <a:t>输入：目标函数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 梯度函数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𝑔</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，计算精度</a:t>
                </a:r>
                <a14:m>
                  <m:oMath xmlns:m="http://schemas.openxmlformats.org/officeDocument/2006/math">
                    <m:r>
                      <m:rPr>
                        <m:sty m:val="p"/>
                      </m:rPr>
                      <a:rPr lang="en-US" altLang="zh-CN" sz="1200" kern="1200">
                        <a:solidFill>
                          <a:schemeClr val="tx1"/>
                        </a:solidFill>
                        <a:effectLst/>
                        <a:latin typeface="Cambria Math" charset="0"/>
                        <a:ea typeface="宋体" pitchFamily="2" charset="-122"/>
                        <a:cs typeface="+mn-cs"/>
                      </a:rPr>
                      <m:t>ϵ</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的极小点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）取初始值</a:t>
                </a:r>
                <a14:m>
                  <m:oMath xmlns:m="http://schemas.openxmlformats.org/officeDocument/2006/math">
                    <m:sSup>
                      <m:sSupPr>
                        <m:ctrlPr>
                          <a:rPr lang="zh-CN" altLang="zh-CN" sz="1200" b="1" i="1" kern="1200">
                            <a:solidFill>
                              <a:schemeClr val="tx1"/>
                            </a:solidFill>
                            <a:effectLst/>
                            <a:latin typeface="Cambria Math" panose="02040503050406030204" pitchFamily="18" charset="0"/>
                            <a:ea typeface="宋体" pitchFamily="2" charset="-122"/>
                            <a:cs typeface="+mn-cs"/>
                          </a:rPr>
                        </m:ctrlPr>
                      </m:sSupPr>
                      <m:e>
                        <m:r>
                          <a:rPr lang="en-US" altLang="zh-CN" sz="1200" b="1" i="1" kern="1200">
                            <a:solidFill>
                              <a:schemeClr val="tx1"/>
                            </a:solidFill>
                            <a:effectLst/>
                            <a:latin typeface="Cambria Math" charset="0"/>
                            <a:ea typeface="宋体" pitchFamily="2" charset="-122"/>
                            <a:cs typeface="+mn-cs"/>
                          </a:rPr>
                          <m:t>𝒙</m:t>
                        </m:r>
                      </m:e>
                      <m:sup>
                        <m:r>
                          <a:rPr lang="en-US" altLang="zh-CN" sz="1200" b="1" kern="1200">
                            <a:solidFill>
                              <a:schemeClr val="tx1"/>
                            </a:solidFill>
                            <a:effectLst/>
                            <a:latin typeface="Cambria Math" charset="0"/>
                            <a:ea typeface="宋体" pitchFamily="2" charset="-122"/>
                            <a:cs typeface="+mn-cs"/>
                          </a:rPr>
                          <m:t>(</m:t>
                        </m:r>
                        <m:r>
                          <a:rPr lang="en-US" altLang="zh-CN" sz="1200" kern="1200">
                            <a:solidFill>
                              <a:schemeClr val="tx1"/>
                            </a:solidFill>
                            <a:effectLst/>
                            <a:latin typeface="Cambria Math" charset="0"/>
                            <a:ea typeface="宋体" pitchFamily="2" charset="-122"/>
                            <a:cs typeface="+mn-cs"/>
                          </a:rPr>
                          <m:t>0</m:t>
                        </m:r>
                        <m:r>
                          <a:rPr lang="en-US" altLang="zh-CN" sz="1200" b="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𝑑</m:t>
                        </m:r>
                      </m:sup>
                    </m:sSup>
                  </m:oMath>
                </a14:m>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）计算梯度</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时， 停止迭代，令</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oMath>
                </a14:m>
                <a:r>
                  <a:rPr lang="zh-CN" altLang="zh-CN" sz="1200" kern="1200" dirty="0">
                    <a:solidFill>
                      <a:schemeClr val="tx1"/>
                    </a:solidFill>
                    <a:effectLst/>
                    <a:latin typeface="Arial" charset="0"/>
                    <a:ea typeface="宋体" pitchFamily="2" charset="-122"/>
                    <a:cs typeface="+mn-cs"/>
                  </a:rPr>
                  <a:t>；否则，令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，求</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𝜆</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，使</a:t>
                </a:r>
              </a:p>
              <a:p>
                <a:pPr/>
                <a14:m>
                  <m:oMathPara xmlns:m="http://schemas.openxmlformats.org/officeDocument/2006/math">
                    <m:oMathParaPr>
                      <m:jc m:val="centerGroup"/>
                    </m:oMathParaPr>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𝜆</m:t>
                              </m:r>
                            </m:e>
                            <m:sub>
                              <m:r>
                                <a:rPr lang="en-US" altLang="zh-CN" sz="1200" i="1" kern="1200">
                                  <a:solidFill>
                                    <a:schemeClr val="tx1"/>
                                  </a:solidFill>
                                  <a:effectLst/>
                                  <a:latin typeface="Cambria Math" charset="0"/>
                                  <a:ea typeface="宋体" pitchFamily="2" charset="-122"/>
                                  <a:cs typeface="+mn-cs"/>
                                </a:rPr>
                                <m:t>𝑘</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i="1" kern="1200">
                          <a:solidFill>
                            <a:schemeClr val="tx1"/>
                          </a:solidFill>
                          <a:effectLst/>
                          <a:latin typeface="Cambria Math" charset="0"/>
                          <a:ea typeface="宋体" pitchFamily="2" charset="-122"/>
                          <a:cs typeface="+mn-cs"/>
                        </a:rPr>
                        <m:t>=</m:t>
                      </m:r>
                      <m:limLow>
                        <m:limLowPr>
                          <m:ctrlPr>
                            <a:rPr lang="zh-CN" altLang="zh-CN" sz="1200" i="1" kern="1200">
                              <a:solidFill>
                                <a:schemeClr val="tx1"/>
                              </a:solidFill>
                              <a:effectLst/>
                              <a:latin typeface="Cambria Math" panose="02040503050406030204" pitchFamily="18" charset="0"/>
                              <a:ea typeface="宋体" pitchFamily="2" charset="-122"/>
                              <a:cs typeface="+mn-cs"/>
                            </a:rPr>
                          </m:ctrlPr>
                        </m:limLowPr>
                        <m:e>
                          <m:r>
                            <m:rPr>
                              <m:sty m:val="p"/>
                            </m:rPr>
                            <a:rPr lang="en-US" altLang="zh-CN" sz="1200" kern="1200">
                              <a:solidFill>
                                <a:schemeClr val="tx1"/>
                              </a:solidFill>
                              <a:effectLst/>
                              <a:latin typeface="Cambria Math" charset="0"/>
                              <a:ea typeface="宋体" pitchFamily="2" charset="-122"/>
                              <a:cs typeface="+mn-cs"/>
                            </a:rPr>
                            <m:t>min</m:t>
                          </m:r>
                        </m:e>
                        <m:lim>
                          <m:r>
                            <a:rPr lang="en-US" altLang="zh-CN" sz="1200" i="1" kern="1200">
                              <a:solidFill>
                                <a:schemeClr val="tx1"/>
                              </a:solidFill>
                              <a:effectLst/>
                              <a:latin typeface="Cambria Math" charset="0"/>
                              <a:ea typeface="宋体" pitchFamily="2" charset="-122"/>
                              <a:cs typeface="+mn-cs"/>
                            </a:rPr>
                            <m:t>𝜆</m:t>
                          </m:r>
                          <m:r>
                            <a:rPr lang="en-US" altLang="zh-CN" sz="1200" i="1" kern="1200">
                              <a:solidFill>
                                <a:schemeClr val="tx1"/>
                              </a:solidFill>
                              <a:effectLst/>
                              <a:latin typeface="Cambria Math" charset="0"/>
                              <a:ea typeface="宋体" pitchFamily="2" charset="-122"/>
                              <a:cs typeface="+mn-cs"/>
                            </a:rPr>
                            <m:t>⩾0</m:t>
                          </m:r>
                        </m:lim>
                      </m:limLow>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𝜆</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e>
                      </m:d>
                    </m:oMath>
                  </m:oMathPara>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𝜆</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e>
                        </m:d>
                        <m:r>
                          <a:rPr lang="zh-CN" altLang="en-US"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或</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r>
                          <a:rPr lang="zh-CN" altLang="en-US" sz="1200" i="1"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时，停止迭代，令</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oMath>
                </a14:m>
                <a:r>
                  <a:rPr lang="zh-CN" altLang="zh-CN" sz="1200" kern="1200" dirty="0">
                    <a:solidFill>
                      <a:schemeClr val="tx1"/>
                    </a:solidFill>
                    <a:effectLst/>
                    <a:latin typeface="Arial" charset="0"/>
                    <a:ea typeface="宋体" pitchFamily="2" charset="-122"/>
                    <a:cs typeface="+mn-cs"/>
                  </a:rPr>
                  <a:t>；否则置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kern="1200">
                        <a:solidFill>
                          <a:schemeClr val="tx1"/>
                        </a:solidFill>
                        <a:effectLst/>
                        <a:latin typeface="Cambria Math" charset="0"/>
                        <a:ea typeface="宋体" pitchFamily="2" charset="-122"/>
                        <a:cs typeface="+mn-cs"/>
                      </a:rPr>
                      <m:t>∎</m:t>
                    </m:r>
                  </m:oMath>
                </a14:m>
                <a:endParaRPr lang="en-US"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牛顿法：</a:t>
                </a:r>
              </a:p>
              <a:p>
                <a:r>
                  <a:rPr lang="zh-CN" altLang="zh-CN" sz="1200" kern="1200" dirty="0">
                    <a:solidFill>
                      <a:schemeClr val="tx1"/>
                    </a:solidFill>
                    <a:effectLst/>
                    <a:latin typeface="Arial" charset="0"/>
                    <a:ea typeface="宋体" pitchFamily="2" charset="-122"/>
                    <a:cs typeface="+mn-cs"/>
                  </a:rPr>
                  <a:t>输入：目标函数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，梯度函数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𝑔</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i="1"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，海赛矩阵</a:t>
                </a:r>
                <a14:m>
                  <m:oMath xmlns:m="http://schemas.openxmlformats.org/officeDocument/2006/math">
                    <m:r>
                      <m:rPr>
                        <m:sty m:val="p"/>
                      </m:rPr>
                      <a:rPr lang="en-US" altLang="zh-CN" sz="1200" kern="1200">
                        <a:solidFill>
                          <a:schemeClr val="tx1"/>
                        </a:solidFill>
                        <a:effectLst/>
                        <a:latin typeface="Cambria Math" charset="0"/>
                        <a:ea typeface="宋体" pitchFamily="2" charset="-122"/>
                        <a:cs typeface="+mn-cs"/>
                      </a:rPr>
                      <m:t>H</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b="1" i="1" kern="1200">
                            <a:solidFill>
                              <a:schemeClr val="tx1"/>
                            </a:solidFill>
                            <a:effectLst/>
                            <a:latin typeface="Cambria Math" charset="0"/>
                            <a:ea typeface="宋体" pitchFamily="2" charset="-122"/>
                            <a:cs typeface="+mn-cs"/>
                          </a:rPr>
                          <m:t>𝒙</m:t>
                        </m:r>
                      </m:e>
                    </m:d>
                  </m:oMath>
                </a14:m>
                <a:r>
                  <a:rPr lang="zh-CN" altLang="zh-CN" sz="1200" kern="1200" dirty="0">
                    <a:solidFill>
                      <a:schemeClr val="tx1"/>
                    </a:solidFill>
                    <a:effectLst/>
                    <a:latin typeface="Arial" charset="0"/>
                    <a:ea typeface="宋体" pitchFamily="2" charset="-122"/>
                    <a:cs typeface="+mn-cs"/>
                  </a:rPr>
                  <a:t>，精度要求</a:t>
                </a:r>
                <a14:m>
                  <m:oMath xmlns:m="http://schemas.openxmlformats.org/officeDocument/2006/math">
                    <m:r>
                      <a:rPr lang="zh-CN" altLang="zh-CN" sz="1200" kern="1200">
                        <a:solidFill>
                          <a:schemeClr val="tx1"/>
                        </a:solidFill>
                        <a:effectLst/>
                        <a:latin typeface="Cambria Math" charset="0"/>
                        <a:ea typeface="宋体" pitchFamily="2" charset="-122"/>
                        <a:cs typeface="+mn-cs"/>
                      </a:rPr>
                      <m:t> </m:t>
                    </m:r>
                    <m:r>
                      <a:rPr lang="en-US" altLang="zh-CN" sz="1200" i="1" kern="1200">
                        <a:solidFill>
                          <a:schemeClr val="tx1"/>
                        </a:solidFill>
                        <a:effectLst/>
                        <a:latin typeface="Cambria Math" charset="0"/>
                        <a:ea typeface="宋体" pitchFamily="2" charset="-122"/>
                        <a:cs typeface="+mn-cs"/>
                      </a:rPr>
                      <m:t>𝜖</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的极小点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0</m:t>
                            </m:r>
                          </m:e>
                        </m:d>
                      </m:sup>
                    </m:sSup>
                  </m:oMath>
                </a14:m>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）若</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i="1"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，则停止计算，得近似解</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m:rPr>
                            <m:sty m:val="p"/>
                          </m:rPr>
                          <a:rPr lang="en-US" altLang="zh-CN" sz="1200" kern="1200">
                            <a:solidFill>
                              <a:schemeClr val="tx1"/>
                            </a:solidFill>
                            <a:effectLst/>
                            <a:latin typeface="Cambria Math" charset="0"/>
                            <a:ea typeface="宋体" pitchFamily="2" charset="-122"/>
                            <a:cs typeface="+mn-cs"/>
                          </a:rPr>
                          <m:t>H</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m:rPr>
                        <m:sty m:val="p"/>
                      </m:rPr>
                      <a:rPr lang="en-US" altLang="zh-CN" sz="1200" kern="1200">
                        <a:solidFill>
                          <a:schemeClr val="tx1"/>
                        </a:solidFill>
                        <a:effectLst/>
                        <a:latin typeface="Cambria Math" charset="0"/>
                        <a:ea typeface="宋体" pitchFamily="2" charset="-122"/>
                        <a:cs typeface="+mn-cs"/>
                      </a:rPr>
                      <m:t>H</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，并求</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endParaRPr lang="zh-CN" altLang="zh-CN" sz="1200" kern="1200" dirty="0">
                  <a:solidFill>
                    <a:schemeClr val="tx1"/>
                  </a:solidFill>
                  <a:effectLst/>
                  <a:latin typeface="Arial" charset="0"/>
                  <a:ea typeface="宋体" pitchFamily="2" charset="-122"/>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𝐻</m:t>
                          </m:r>
                        </m:e>
                        <m:sub>
                          <m:r>
                            <a:rPr lang="en-US" altLang="zh-CN" sz="1200" i="1" kern="1200">
                              <a:solidFill>
                                <a:schemeClr val="tx1"/>
                              </a:solidFill>
                              <a:effectLst/>
                              <a:latin typeface="Cambria Math" charset="0"/>
                              <a:ea typeface="宋体" pitchFamily="2" charset="-122"/>
                              <a:cs typeface="+mn-cs"/>
                            </a:rPr>
                            <m:t>𝑘</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oMath>
                  </m:oMathPara>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a:t>
                </a:r>
              </a:p>
              <a:p>
                <a:endParaRPr lang="zh-CN" altLang="zh-CN" sz="1200" kern="1200" dirty="0">
                  <a:solidFill>
                    <a:schemeClr val="tx1"/>
                  </a:solidFill>
                  <a:effectLst/>
                  <a:latin typeface="Arial" charset="0"/>
                  <a:ea typeface="宋体" pitchFamily="2" charset="-122"/>
                  <a:cs typeface="+mn-cs"/>
                </a:endParaRPr>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根据上述凸函数的定义，可以给出凹函数的定义：如果函数</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是凸集</a:t>
                </a:r>
                <a:r>
                  <a:rPr lang="en-US" altLang="zh-CN" sz="1200" i="0" kern="1200">
                    <a:solidFill>
                      <a:schemeClr val="tx1"/>
                    </a:solidFill>
                    <a:effectLst/>
                    <a:latin typeface="Arial" charset="0"/>
                    <a:ea typeface="宋体" pitchFamily="2" charset="-122"/>
                    <a:cs typeface="+mn-cs"/>
                  </a:rPr>
                  <a:t>𝑆</a:t>
                </a:r>
                <a:r>
                  <a:rPr lang="zh-CN" altLang="zh-CN" sz="1200" kern="1200" dirty="0">
                    <a:solidFill>
                      <a:schemeClr val="tx1"/>
                    </a:solidFill>
                    <a:effectLst/>
                    <a:latin typeface="Arial" charset="0"/>
                    <a:ea typeface="宋体" pitchFamily="2" charset="-122"/>
                    <a:cs typeface="+mn-cs"/>
                  </a:rPr>
                  <a:t>的凸（严格凸）函数，则称函数</a:t>
                </a:r>
                <a:r>
                  <a:rPr lang="en-US" altLang="zh-CN" sz="1200" i="0" kern="1200">
                    <a:solidFill>
                      <a:schemeClr val="tx1"/>
                    </a:solidFill>
                    <a:effectLst/>
                    <a:latin typeface="Arial"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是凸集</a:t>
                </a:r>
                <a:r>
                  <a:rPr lang="en-US" altLang="zh-CN" sz="1200" i="0" kern="1200">
                    <a:solidFill>
                      <a:schemeClr val="tx1"/>
                    </a:solidFill>
                    <a:effectLst/>
                    <a:latin typeface="Arial" charset="0"/>
                    <a:ea typeface="宋体" pitchFamily="2" charset="-122"/>
                    <a:cs typeface="+mn-cs"/>
                  </a:rPr>
                  <a:t>𝑆</a:t>
                </a:r>
                <a:r>
                  <a:rPr lang="zh-CN" altLang="zh-CN" sz="1200" kern="1200" dirty="0">
                    <a:solidFill>
                      <a:schemeClr val="tx1"/>
                    </a:solidFill>
                    <a:effectLst/>
                    <a:latin typeface="Arial" charset="0"/>
                    <a:ea typeface="宋体" pitchFamily="2" charset="-122"/>
                    <a:cs typeface="+mn-cs"/>
                  </a:rPr>
                  <a:t>的凹（严格凹）函数</a:t>
                </a:r>
                <a:r>
                  <a:rPr lang="zh-CN" altLang="en-US" sz="1200" kern="1200" dirty="0">
                    <a:solidFill>
                      <a:schemeClr val="tx1"/>
                    </a:solidFill>
                    <a:effectLst/>
                    <a:latin typeface="Arial" charset="0"/>
                    <a:ea typeface="宋体" pitchFamily="2" charset="-122"/>
                    <a:cs typeface="+mn-cs"/>
                  </a:rPr>
                  <a:t>。</a:t>
                </a:r>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41</a:t>
            </a:fld>
            <a:endParaRPr lang="en-US" altLang="zh-CN"/>
          </a:p>
        </p:txBody>
      </p:sp>
    </p:spTree>
    <p:extLst>
      <p:ext uri="{BB962C8B-B14F-4D97-AF65-F5344CB8AC3E}">
        <p14:creationId xmlns:p14="http://schemas.microsoft.com/office/powerpoint/2010/main" val="2985911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设</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r>
                          <a:rPr lang="en-US" altLang="zh-CN" sz="1200" kern="1200">
                            <a:solidFill>
                              <a:schemeClr val="tx1"/>
                            </a:solidFill>
                            <a:effectLst/>
                            <a:latin typeface="Cambria Math" panose="02040503050406030204" pitchFamily="18" charset="0"/>
                            <a:ea typeface="宋体" pitchFamily="2" charset="-122"/>
                            <a:cs typeface="+mn-cs"/>
                          </a:rPr>
                          <m:t>=</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i="1" kern="1200">
                                    <a:solidFill>
                                      <a:schemeClr val="tx1"/>
                                    </a:solidFill>
                                    <a:effectLst/>
                                    <a:latin typeface="Cambria Math" panose="02040503050406030204" pitchFamily="18" charset="0"/>
                                    <a:ea typeface="宋体" pitchFamily="2" charset="-122"/>
                                    <a:cs typeface="+mn-cs"/>
                                  </a:rPr>
                                  <m:t>𝑖𝑗</m:t>
                                </m:r>
                              </m:sub>
                            </m:sSub>
                          </m:e>
                        </m:d>
                      </m:e>
                      <m:sub>
                        <m:r>
                          <a:rPr lang="en-US" altLang="zh-CN" sz="1200" i="1" kern="1200">
                            <a:solidFill>
                              <a:schemeClr val="tx1"/>
                            </a:solidFill>
                            <a:effectLst/>
                            <a:latin typeface="Cambria Math" panose="02040503050406030204" pitchFamily="18" charset="0"/>
                            <a:ea typeface="宋体" pitchFamily="2" charset="-122"/>
                            <a:cs typeface="+mn-cs"/>
                          </a:rPr>
                          <m:t>𝑚</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𝑠</m:t>
                        </m:r>
                      </m:sub>
                    </m:sSub>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𝐵</m:t>
                        </m:r>
                        <m:r>
                          <a:rPr lang="en-US" altLang="zh-CN" sz="1200" kern="1200">
                            <a:solidFill>
                              <a:schemeClr val="tx1"/>
                            </a:solidFill>
                            <a:effectLst/>
                            <a:latin typeface="Cambria Math" panose="02040503050406030204" pitchFamily="18" charset="0"/>
                            <a:ea typeface="宋体" pitchFamily="2" charset="-122"/>
                            <a:cs typeface="+mn-cs"/>
                          </a:rPr>
                          <m:t>=</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𝑏</m:t>
                                </m:r>
                              </m:e>
                              <m:sub>
                                <m:r>
                                  <a:rPr lang="en-US" altLang="zh-CN" sz="1200" i="1" kern="1200">
                                    <a:solidFill>
                                      <a:schemeClr val="tx1"/>
                                    </a:solidFill>
                                    <a:effectLst/>
                                    <a:latin typeface="Cambria Math" panose="02040503050406030204" pitchFamily="18" charset="0"/>
                                    <a:ea typeface="宋体" pitchFamily="2" charset="-122"/>
                                    <a:cs typeface="+mn-cs"/>
                                  </a:rPr>
                                  <m:t>𝑖𝑗</m:t>
                                </m:r>
                              </m:sub>
                            </m:sSub>
                          </m:e>
                        </m:d>
                      </m:e>
                      <m:sub>
                        <m:r>
                          <a:rPr lang="en-US" altLang="zh-CN" sz="1200" i="1" kern="1200">
                            <a:solidFill>
                              <a:schemeClr val="tx1"/>
                            </a:solidFill>
                            <a:effectLst/>
                            <a:latin typeface="Cambria Math" panose="02040503050406030204" pitchFamily="18" charset="0"/>
                            <a:ea typeface="宋体" pitchFamily="2" charset="-122"/>
                            <a:cs typeface="+mn-cs"/>
                          </a:rPr>
                          <m:t>𝑠</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r>
                      <a:rPr lang="zh-CN" altLang="zh-CN" sz="1200" kern="1200">
                        <a:solidFill>
                          <a:schemeClr val="tx1"/>
                        </a:solidFill>
                        <a:effectLst/>
                        <a:latin typeface="Cambria Math" panose="02040503050406030204" pitchFamily="18" charset="0"/>
                        <a:ea typeface="宋体" pitchFamily="2" charset="-122"/>
                        <a:cs typeface="+mn-cs"/>
                      </a:rPr>
                      <m:t> </m:t>
                    </m:r>
                    <m:r>
                      <a:rPr lang="en-US" altLang="zh-CN" sz="1200" i="1" kern="1200">
                        <a:solidFill>
                          <a:schemeClr val="tx1"/>
                        </a:solidFill>
                        <a:effectLst/>
                        <a:latin typeface="Cambria Math" panose="02040503050406030204" pitchFamily="18"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的行数必须与</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的列数相等时，</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𝐵</m:t>
                    </m:r>
                  </m:oMath>
                </a14:m>
                <a:r>
                  <a:rPr lang="zh-CN" altLang="zh-CN" sz="1200" kern="1200" dirty="0">
                    <a:solidFill>
                      <a:schemeClr val="tx1"/>
                    </a:solidFill>
                    <a:effectLst/>
                    <a:latin typeface="Arial" charset="0"/>
                    <a:ea typeface="宋体" pitchFamily="2" charset="-122"/>
                    <a:cs typeface="+mn-cs"/>
                  </a:rPr>
                  <a:t>可以进行乘法运算，结果是一个</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𝑚</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矩阵，记</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𝐶</m:t>
                    </m:r>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𝐴𝐵</m:t>
                        </m:r>
                        <m:r>
                          <a:rPr lang="en-US" altLang="zh-CN" sz="1200" kern="1200">
                            <a:solidFill>
                              <a:schemeClr val="tx1"/>
                            </a:solidFill>
                            <a:effectLst/>
                            <a:latin typeface="Cambria Math" panose="02040503050406030204" pitchFamily="18" charset="0"/>
                            <a:ea typeface="宋体" pitchFamily="2" charset="-122"/>
                            <a:cs typeface="+mn-cs"/>
                          </a:rPr>
                          <m:t>=</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𝑐</m:t>
                                </m:r>
                              </m:e>
                              <m:sub>
                                <m:r>
                                  <a:rPr lang="en-US" altLang="zh-CN" sz="1200" i="1" kern="1200">
                                    <a:solidFill>
                                      <a:schemeClr val="tx1"/>
                                    </a:solidFill>
                                    <a:effectLst/>
                                    <a:latin typeface="Cambria Math" panose="02040503050406030204" pitchFamily="18" charset="0"/>
                                    <a:ea typeface="宋体" pitchFamily="2" charset="-122"/>
                                    <a:cs typeface="+mn-cs"/>
                                  </a:rPr>
                                  <m:t>𝑖𝑗</m:t>
                                </m:r>
                              </m:sub>
                            </m:sSub>
                          </m:e>
                        </m:d>
                      </m:e>
                      <m:sub>
                        <m:r>
                          <a:rPr lang="en-US" altLang="zh-CN" sz="1200" i="1" kern="1200">
                            <a:solidFill>
                              <a:schemeClr val="tx1"/>
                            </a:solidFill>
                            <a:effectLst/>
                            <a:latin typeface="Cambria Math" panose="02040503050406030204" pitchFamily="18" charset="0"/>
                            <a:ea typeface="宋体" pitchFamily="2" charset="-122"/>
                            <a:cs typeface="+mn-cs"/>
                          </a:rPr>
                          <m:t>𝑚</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，其中每个元素的计算为：</a:t>
                </a:r>
              </a:p>
              <a:p>
                <a14:m>
                  <m:oMath xmlns:m="http://schemas.openxmlformats.org/officeDocument/2006/math">
                    <m:r>
                      <a:rPr lang="en-US" altLang="zh-CN" sz="1200" kern="1200">
                        <a:solidFill>
                          <a:schemeClr val="tx1"/>
                        </a:solidFill>
                        <a:effectLst/>
                        <a:latin typeface="Cambria Math" panose="02040503050406030204" pitchFamily="18" charset="0"/>
                        <a:ea typeface="宋体" pitchFamily="2" charset="-122"/>
                        <a:cs typeface="+mn-cs"/>
                      </a:rPr>
                      <m:t>.</m:t>
                    </m:r>
                  </m:oMath>
                </a14:m>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𝑐</m:t>
                        </m:r>
                      </m:e>
                      <m:sub>
                        <m:r>
                          <a:rPr lang="en-US" altLang="zh-CN" sz="1200" i="1" kern="1200">
                            <a:solidFill>
                              <a:schemeClr val="tx1"/>
                            </a:solidFill>
                            <a:effectLst/>
                            <a:latin typeface="Cambria Math" panose="02040503050406030204" pitchFamily="18" charset="0"/>
                            <a:ea typeface="宋体" pitchFamily="2" charset="-122"/>
                            <a:cs typeface="+mn-cs"/>
                          </a:rPr>
                          <m:t>𝑖𝑗</m:t>
                        </m:r>
                      </m:sub>
                    </m:sSub>
                    <m:r>
                      <a:rPr lang="en-US" altLang="zh-CN" sz="1200" kern="1200">
                        <a:solidFill>
                          <a:schemeClr val="tx1"/>
                        </a:solidFill>
                        <a:effectLst/>
                        <a:latin typeface="Cambria Math" panose="02040503050406030204" pitchFamily="18" charset="0"/>
                        <a:ea typeface="宋体" pitchFamily="2" charset="-122"/>
                        <a:cs typeface="+mn-cs"/>
                      </a:rPr>
                      <m:t>=</m:t>
                    </m:r>
                    <m:nary>
                      <m:naryPr>
                        <m:chr m:val="∑"/>
                        <m:limLoc m:val="undOv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𝑘</m:t>
                        </m:r>
                        <m:r>
                          <a:rPr lang="en-US" altLang="zh-CN" sz="1200"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𝑠</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i="1" kern="1200">
                                <a:solidFill>
                                  <a:schemeClr val="tx1"/>
                                </a:solidFill>
                                <a:effectLst/>
                                <a:latin typeface="Cambria Math" panose="02040503050406030204" pitchFamily="18" charset="0"/>
                                <a:ea typeface="宋体" pitchFamily="2" charset="-122"/>
                                <a:cs typeface="+mn-cs"/>
                              </a:rPr>
                              <m:t>𝑖𝑘</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𝑏</m:t>
                            </m:r>
                          </m:e>
                          <m:sub>
                            <m:r>
                              <a:rPr lang="en-US" altLang="zh-CN" sz="1200" i="1" kern="1200">
                                <a:solidFill>
                                  <a:schemeClr val="tx1"/>
                                </a:solidFill>
                                <a:effectLst/>
                                <a:latin typeface="Cambria Math" panose="02040503050406030204" pitchFamily="18" charset="0"/>
                                <a:ea typeface="宋体" pitchFamily="2" charset="-122"/>
                                <a:cs typeface="+mn-cs"/>
                              </a:rPr>
                              <m:t>𝑘𝑗</m:t>
                            </m:r>
                          </m:sub>
                        </m:sSub>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kern="1200">
                                <a:solidFill>
                                  <a:schemeClr val="tx1"/>
                                </a:solidFill>
                                <a:effectLst/>
                                <a:latin typeface="Cambria Math" panose="02040503050406030204" pitchFamily="18" charset="0"/>
                                <a:ea typeface="宋体" pitchFamily="2" charset="-122"/>
                                <a:cs typeface="+mn-cs"/>
                              </a:rPr>
                              <m:t>1</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𝑏</m:t>
                            </m:r>
                          </m:e>
                          <m:sub>
                            <m:r>
                              <a:rPr lang="en-US" altLang="zh-CN" sz="1200" kern="1200">
                                <a:solidFill>
                                  <a:schemeClr val="tx1"/>
                                </a:solidFill>
                                <a:effectLst/>
                                <a:latin typeface="Cambria Math" panose="02040503050406030204" pitchFamily="18" charset="0"/>
                                <a:ea typeface="宋体" pitchFamily="2" charset="-122"/>
                                <a:cs typeface="+mn-cs"/>
                              </a:rPr>
                              <m:t>1</m:t>
                            </m:r>
                            <m:r>
                              <a:rPr lang="en-US" altLang="zh-CN" sz="1200" i="1" kern="1200">
                                <a:solidFill>
                                  <a:schemeClr val="tx1"/>
                                </a:solidFill>
                                <a:effectLst/>
                                <a:latin typeface="Cambria Math" panose="02040503050406030204" pitchFamily="18" charset="0"/>
                                <a:ea typeface="宋体" pitchFamily="2" charset="-122"/>
                                <a:cs typeface="+mn-cs"/>
                              </a:rPr>
                              <m:t>𝑗</m:t>
                            </m:r>
                          </m:sub>
                        </m:sSub>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kern="1200">
                                <a:solidFill>
                                  <a:schemeClr val="tx1"/>
                                </a:solidFill>
                                <a:effectLst/>
                                <a:latin typeface="Cambria Math" panose="02040503050406030204" pitchFamily="18" charset="0"/>
                                <a:ea typeface="宋体" pitchFamily="2" charset="-122"/>
                                <a:cs typeface="+mn-cs"/>
                              </a:rPr>
                              <m:t>2</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𝑏</m:t>
                            </m:r>
                          </m:e>
                          <m:sub>
                            <m:r>
                              <a:rPr lang="en-US" altLang="zh-CN" sz="1200"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𝑗</m:t>
                            </m:r>
                          </m:sub>
                        </m:sSub>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i="1" kern="1200">
                                <a:solidFill>
                                  <a:schemeClr val="tx1"/>
                                </a:solidFill>
                                <a:effectLst/>
                                <a:latin typeface="Cambria Math" panose="02040503050406030204" pitchFamily="18" charset="0"/>
                                <a:ea typeface="宋体" pitchFamily="2" charset="-122"/>
                                <a:cs typeface="+mn-cs"/>
                              </a:rPr>
                              <m:t>𝑖𝑠</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𝑏</m:t>
                            </m:r>
                          </m:e>
                          <m:sub>
                            <m:r>
                              <a:rPr lang="en-US" altLang="zh-CN" sz="1200" i="1" kern="1200">
                                <a:solidFill>
                                  <a:schemeClr val="tx1"/>
                                </a:solidFill>
                                <a:effectLst/>
                                <a:latin typeface="Cambria Math" panose="02040503050406030204" pitchFamily="18" charset="0"/>
                                <a:ea typeface="宋体" pitchFamily="2" charset="-122"/>
                                <a:cs typeface="+mn-cs"/>
                              </a:rPr>
                              <m:t>𝑠𝑗</m:t>
                            </m:r>
                          </m:sub>
                        </m:sSub>
                      </m:e>
                    </m:nary>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kern="1200">
                            <a:solidFill>
                              <a:schemeClr val="tx1"/>
                            </a:solidFill>
                            <a:effectLst/>
                            <a:latin typeface="Cambria Math" panose="02040503050406030204" pitchFamily="18" charset="0"/>
                            <a:ea typeface="宋体" pitchFamily="2" charset="-122"/>
                            <a:cs typeface="+mn-cs"/>
                          </a:rPr>
                          <m:t>=1,2,⋯,</m:t>
                        </m:r>
                        <m:r>
                          <a:rPr lang="en-US" altLang="zh-CN" sz="1200" i="1" kern="1200">
                            <a:solidFill>
                              <a:schemeClr val="tx1"/>
                            </a:solidFill>
                            <a:effectLst/>
                            <a:latin typeface="Cambria Math" panose="02040503050406030204" pitchFamily="18" charset="0"/>
                            <a:ea typeface="宋体" pitchFamily="2" charset="-122"/>
                            <a:cs typeface="+mn-cs"/>
                          </a:rPr>
                          <m:t>𝑚</m:t>
                        </m:r>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𝑗</m:t>
                        </m:r>
                        <m:r>
                          <a:rPr lang="en-US" altLang="zh-CN" sz="1200" kern="1200">
                            <a:solidFill>
                              <a:schemeClr val="tx1"/>
                            </a:solidFill>
                            <a:effectLst/>
                            <a:latin typeface="Cambria Math" panose="02040503050406030204" pitchFamily="18" charset="0"/>
                            <a:ea typeface="宋体" pitchFamily="2" charset="-122"/>
                            <a:cs typeface="+mn-cs"/>
                          </a:rPr>
                          <m:t>=1,2⋯</m:t>
                        </m:r>
                        <m:r>
                          <a:rPr lang="en-US" altLang="zh-CN" sz="1200" i="1" kern="1200">
                            <a:solidFill>
                              <a:schemeClr val="tx1"/>
                            </a:solidFill>
                            <a:effectLst/>
                            <a:latin typeface="Cambria Math" panose="02040503050406030204" pitchFamily="18" charset="0"/>
                            <a:ea typeface="宋体" pitchFamily="2" charset="-122"/>
                            <a:cs typeface="+mn-cs"/>
                          </a:rPr>
                          <m:t>𝑛</m:t>
                        </m:r>
                      </m:e>
                    </m:d>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2-2</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矩阵的乘法满足以下规律：</a:t>
                </a:r>
              </a:p>
              <a:p>
                <a:r>
                  <a:rPr lang="zh-CN" altLang="zh-CN" sz="1200" kern="1200" dirty="0">
                    <a:solidFill>
                      <a:schemeClr val="tx1"/>
                    </a:solidFill>
                    <a:effectLst/>
                    <a:latin typeface="Arial" charset="0"/>
                    <a:ea typeface="宋体" pitchFamily="2" charset="-122"/>
                    <a:cs typeface="+mn-cs"/>
                  </a:rPr>
                  <a:t>结合律</a:t>
                </a:r>
                <a:r>
                  <a:rPr lang="en-US" altLang="zh-CN" sz="1200" kern="1200" dirty="0">
                    <a:solidFill>
                      <a:schemeClr val="tx1"/>
                    </a:solidFill>
                    <a:effectLst/>
                    <a:latin typeface="Arial" charset="0"/>
                    <a:ea typeface="宋体" pitchFamily="2" charset="-122"/>
                    <a:cs typeface="+mn-cs"/>
                  </a:rPr>
                  <a:t>:</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𝑚</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𝑠</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𝐵</m:t>
                        </m:r>
                      </m:e>
                      <m:sub>
                        <m:r>
                          <a:rPr lang="en-US" altLang="zh-CN" sz="1200" i="1" kern="1200">
                            <a:solidFill>
                              <a:schemeClr val="tx1"/>
                            </a:solidFill>
                            <a:effectLst/>
                            <a:latin typeface="Cambria Math" panose="02040503050406030204" pitchFamily="18" charset="0"/>
                            <a:ea typeface="宋体" pitchFamily="2" charset="-122"/>
                            <a:cs typeface="+mn-cs"/>
                          </a:rPr>
                          <m:t>𝑠</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𝑟</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𝑟</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𝑚</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𝑠</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𝐵</m:t>
                        </m:r>
                      </m:e>
                      <m:sub>
                        <m:r>
                          <a:rPr lang="en-US" altLang="zh-CN" sz="1200" i="1" kern="1200">
                            <a:solidFill>
                              <a:schemeClr val="tx1"/>
                            </a:solidFill>
                            <a:effectLst/>
                            <a:latin typeface="Cambria Math" panose="02040503050406030204" pitchFamily="18" charset="0"/>
                            <a:ea typeface="宋体" pitchFamily="2" charset="-122"/>
                            <a:cs typeface="+mn-cs"/>
                          </a:rPr>
                          <m:t>𝑠</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𝑟</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𝑟</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kern="1200">
                        <a:solidFill>
                          <a:schemeClr val="tx1"/>
                        </a:solidFill>
                        <a:effectLst/>
                        <a:latin typeface="Cambria Math" panose="02040503050406030204" pitchFamily="18" charset="0"/>
                        <a:ea typeface="宋体" pitchFamily="2" charset="-122"/>
                        <a:cs typeface="+mn-cs"/>
                      </a:rPr>
                      <m:t>)</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分配率</a:t>
                </a:r>
                <a14:m>
                  <m:oMath xmlns:m="http://schemas.openxmlformats.org/officeDocument/2006/math">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𝑚</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𝑠</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𝐵</m:t>
                        </m:r>
                      </m:e>
                      <m:sub>
                        <m:r>
                          <a:rPr lang="en-US" altLang="zh-CN" sz="1200" i="1" kern="1200">
                            <a:solidFill>
                              <a:schemeClr val="tx1"/>
                            </a:solidFill>
                            <a:effectLst/>
                            <a:latin typeface="Cambria Math" panose="02040503050406030204" pitchFamily="18" charset="0"/>
                            <a:ea typeface="宋体" pitchFamily="2" charset="-122"/>
                            <a:cs typeface="+mn-cs"/>
                          </a:rPr>
                          <m:t>𝑠</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𝑠</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𝑚</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𝑠</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𝐵</m:t>
                        </m:r>
                      </m:e>
                      <m:sub>
                        <m:r>
                          <a:rPr lang="en-US" altLang="zh-CN" sz="1200" i="1" kern="1200">
                            <a:solidFill>
                              <a:schemeClr val="tx1"/>
                            </a:solidFill>
                            <a:effectLst/>
                            <a:latin typeface="Cambria Math" panose="02040503050406030204" pitchFamily="18" charset="0"/>
                            <a:ea typeface="宋体" pitchFamily="2" charset="-122"/>
                            <a:cs typeface="+mn-cs"/>
                          </a:rPr>
                          <m:t>𝑠</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𝑚</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𝑠</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𝐶</m:t>
                        </m:r>
                      </m:e>
                      <m:sub>
                        <m:r>
                          <a:rPr lang="en-US" altLang="zh-CN" sz="1200" i="1" kern="1200">
                            <a:solidFill>
                              <a:schemeClr val="tx1"/>
                            </a:solidFill>
                            <a:effectLst/>
                            <a:latin typeface="Cambria Math" panose="02040503050406030204" pitchFamily="18" charset="0"/>
                            <a:ea typeface="宋体" pitchFamily="2" charset="-122"/>
                            <a:cs typeface="+mn-cs"/>
                          </a:rPr>
                          <m:t>𝑠</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数乘与矩阵乘积的结合</a:t>
                </a:r>
                <a:r>
                  <a:rPr lang="en-US"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𝑘</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𝑚</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𝑠</m:t>
                            </m:r>
                          </m:sub>
                        </m:sSub>
                      </m:e>
                    </m:d>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𝐵</m:t>
                        </m:r>
                      </m:e>
                      <m:sub>
                        <m:r>
                          <a:rPr lang="en-US" altLang="zh-CN" sz="1200" i="1" kern="1200">
                            <a:solidFill>
                              <a:schemeClr val="tx1"/>
                            </a:solidFill>
                            <a:effectLst/>
                            <a:latin typeface="Cambria Math" panose="02040503050406030204" pitchFamily="18" charset="0"/>
                            <a:ea typeface="宋体" pitchFamily="2" charset="-122"/>
                            <a:cs typeface="+mn-cs"/>
                          </a:rPr>
                          <m:t>𝑠</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𝑚</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𝑠</m:t>
                        </m:r>
                      </m:sub>
                    </m:sSub>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𝑘𝐵</m:t>
                            </m:r>
                          </m:e>
                          <m:sub>
                            <m:r>
                              <a:rPr lang="en-US" altLang="zh-CN" sz="1200" i="1" kern="1200">
                                <a:solidFill>
                                  <a:schemeClr val="tx1"/>
                                </a:solidFill>
                                <a:effectLst/>
                                <a:latin typeface="Cambria Math" panose="02040503050406030204" pitchFamily="18" charset="0"/>
                                <a:ea typeface="宋体" pitchFamily="2" charset="-122"/>
                                <a:cs typeface="+mn-cs"/>
                              </a:rPr>
                              <m:t>𝑠</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e>
                    </m:d>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𝑘</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𝐴</m:t>
                            </m:r>
                          </m:e>
                          <m:sub>
                            <m:r>
                              <a:rPr lang="en-US" altLang="zh-CN" sz="1200" i="1" kern="1200">
                                <a:solidFill>
                                  <a:schemeClr val="tx1"/>
                                </a:solidFill>
                                <a:effectLst/>
                                <a:latin typeface="Cambria Math" panose="02040503050406030204" pitchFamily="18" charset="0"/>
                                <a:ea typeface="宋体" pitchFamily="2" charset="-122"/>
                                <a:cs typeface="+mn-cs"/>
                              </a:rPr>
                              <m:t>𝑚</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𝑠</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𝐵</m:t>
                            </m:r>
                          </m:e>
                          <m:sub>
                            <m:r>
                              <a:rPr lang="en-US" altLang="zh-CN" sz="1200" i="1" kern="1200">
                                <a:solidFill>
                                  <a:schemeClr val="tx1"/>
                                </a:solidFill>
                                <a:effectLst/>
                                <a:latin typeface="Cambria Math" panose="02040503050406030204" pitchFamily="18" charset="0"/>
                                <a:ea typeface="宋体" pitchFamily="2" charset="-122"/>
                                <a:cs typeface="+mn-cs"/>
                              </a:rPr>
                              <m:t>𝑠</m:t>
                            </m:r>
                            <m:r>
                              <a:rPr lang="zh-CN"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𝑛</m:t>
                            </m:r>
                          </m:sub>
                        </m:sSub>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另外，矩阵乘法一般情况下并不满足交换律，即</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𝐴𝐵</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𝐵𝐴</m:t>
                    </m:r>
                  </m:oMath>
                </a14:m>
                <a:r>
                  <a:rPr lang="zh-CN" altLang="zh-CN" sz="1200" kern="1200" dirty="0">
                    <a:solidFill>
                      <a:schemeClr val="tx1"/>
                    </a:solidFill>
                    <a:effectLst/>
                    <a:latin typeface="Arial" charset="0"/>
                    <a:ea typeface="宋体" pitchFamily="2" charset="-122"/>
                    <a:cs typeface="+mn-cs"/>
                  </a:rPr>
                  <a:t>。</a:t>
                </a: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设</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𝑖𝑗 )</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𝑏</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𝑖𝑗 )</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，其中</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的行数必须与</a:t>
                </a:r>
                <a:r>
                  <a:rPr lang="en-US" altLang="zh-CN" sz="1200" i="0" kern="1200">
                    <a:solidFill>
                      <a:schemeClr val="tx1"/>
                    </a:solidFill>
                    <a:effectLst/>
                    <a:latin typeface="Arial" charset="0"/>
                    <a:ea typeface="宋体" pitchFamily="2" charset="-122"/>
                    <a:cs typeface="+mn-cs"/>
                  </a:rPr>
                  <a:t>𝐵</a:t>
                </a:r>
                <a:r>
                  <a:rPr lang="zh-CN" altLang="zh-CN" sz="1200" kern="1200" dirty="0">
                    <a:solidFill>
                      <a:schemeClr val="tx1"/>
                    </a:solidFill>
                    <a:effectLst/>
                    <a:latin typeface="Arial" charset="0"/>
                    <a:ea typeface="宋体" pitchFamily="2" charset="-122"/>
                    <a:cs typeface="+mn-cs"/>
                  </a:rPr>
                  <a:t>的列数相等时，</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𝐵</a:t>
                </a:r>
                <a:r>
                  <a:rPr lang="zh-CN" altLang="zh-CN" sz="1200" kern="1200" dirty="0">
                    <a:solidFill>
                      <a:schemeClr val="tx1"/>
                    </a:solidFill>
                    <a:effectLst/>
                    <a:latin typeface="Arial" charset="0"/>
                    <a:ea typeface="宋体" pitchFamily="2" charset="-122"/>
                    <a:cs typeface="+mn-cs"/>
                  </a:rPr>
                  <a:t>可以进行乘法运算，结果是一个</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矩阵，记</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𝐴𝐵=</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𝑐</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𝑖𝑗 )</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，其中每个元素的计算为：</a:t>
                </a:r>
              </a:p>
              <a:p>
                <a:r>
                  <a:rPr lang="en-US" altLang="zh-CN" sz="1200" i="0" kern="120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𝑐</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𝑖𝑗=</a:t>
                </a:r>
                <a:r>
                  <a:rPr lang="zh-CN" altLang="zh-CN" sz="1200" i="0" kern="1200">
                    <a:solidFill>
                      <a:schemeClr val="tx1"/>
                    </a:solidFill>
                    <a:effectLst/>
                    <a:latin typeface="Arial" charset="0"/>
                    <a:ea typeface="宋体" pitchFamily="2" charset="-122"/>
                    <a:cs typeface="+mn-cs"/>
                  </a:rPr>
                  <a:t>∑1</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^𝑠▒〖𝑎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𝑖𝑘</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𝑏</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𝑘𝑗=𝑎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𝑖1</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𝑏</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1𝑗+𝑎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𝑖2</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𝑏</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2𝑗+⋯+𝑎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𝑖𝑠</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𝑏</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𝑠𝑗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𝑖=1,2,⋯,𝑚;𝑗=1,2⋯𝑛)</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2-2</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矩阵的乘法满足以下规律：</a:t>
                </a:r>
              </a:p>
              <a:p>
                <a:r>
                  <a:rPr lang="zh-CN" altLang="zh-CN" sz="1200" kern="1200" dirty="0">
                    <a:solidFill>
                      <a:schemeClr val="tx1"/>
                    </a:solidFill>
                    <a:effectLst/>
                    <a:latin typeface="Arial" charset="0"/>
                    <a:ea typeface="宋体" pitchFamily="2" charset="-122"/>
                    <a:cs typeface="+mn-cs"/>
                  </a:rPr>
                  <a:t>结合律</a:t>
                </a:r>
                <a:r>
                  <a:rPr lang="en-US" altLang="zh-CN" sz="1200" kern="1200" dirty="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𝑟</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𝑟</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𝑟</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𝑟</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分配率</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𝐶</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数乘与矩阵乘积的结合</a:t>
                </a:r>
                <a:r>
                  <a:rPr lang="en-US"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𝑘</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𝑘𝐵</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)=𝑘</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𝑚</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𝐵</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𝑠</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另外，矩阵乘法一般情况下并不满足交换律，即</a:t>
                </a:r>
                <a:r>
                  <a:rPr lang="en-US" altLang="zh-CN" sz="1200" i="0" kern="1200">
                    <a:solidFill>
                      <a:schemeClr val="tx1"/>
                    </a:solidFill>
                    <a:effectLst/>
                    <a:latin typeface="Arial" charset="0"/>
                    <a:ea typeface="宋体" pitchFamily="2" charset="-122"/>
                    <a:cs typeface="+mn-cs"/>
                  </a:rPr>
                  <a:t>𝐴𝐵≠𝐵𝐴</a:t>
                </a:r>
                <a:r>
                  <a:rPr lang="zh-CN" altLang="zh-CN" sz="1200" kern="1200" dirty="0">
                    <a:solidFill>
                      <a:schemeClr val="tx1"/>
                    </a:solidFill>
                    <a:effectLst/>
                    <a:latin typeface="Arial" charset="0"/>
                    <a:ea typeface="宋体" pitchFamily="2" charset="-122"/>
                    <a:cs typeface="+mn-cs"/>
                  </a:rPr>
                  <a:t>。</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6</a:t>
            </a:fld>
            <a:endParaRPr lang="en-US" altLang="zh-CN"/>
          </a:p>
        </p:txBody>
      </p:sp>
    </p:spTree>
    <p:extLst>
      <p:ext uri="{BB962C8B-B14F-4D97-AF65-F5344CB8AC3E}">
        <p14:creationId xmlns:p14="http://schemas.microsoft.com/office/powerpoint/2010/main" val="22986651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梯度下降法算法如下：</a:t>
                </a:r>
              </a:p>
              <a:p>
                <a:r>
                  <a:rPr lang="zh-CN" altLang="zh-CN" sz="1200" kern="1200" dirty="0">
                    <a:solidFill>
                      <a:schemeClr val="tx1"/>
                    </a:solidFill>
                    <a:effectLst/>
                    <a:latin typeface="Arial" charset="0"/>
                    <a:ea typeface="宋体" pitchFamily="2" charset="-122"/>
                    <a:cs typeface="+mn-cs"/>
                  </a:rPr>
                  <a:t>输入：目标函数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 梯度函数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𝑔</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，计算精度</a:t>
                </a:r>
                <a14:m>
                  <m:oMath xmlns:m="http://schemas.openxmlformats.org/officeDocument/2006/math">
                    <m:r>
                      <m:rPr>
                        <m:sty m:val="p"/>
                      </m:rPr>
                      <a:rPr lang="en-US" altLang="zh-CN" sz="1200" kern="1200">
                        <a:solidFill>
                          <a:schemeClr val="tx1"/>
                        </a:solidFill>
                        <a:effectLst/>
                        <a:latin typeface="Cambria Math" charset="0"/>
                        <a:ea typeface="宋体" pitchFamily="2" charset="-122"/>
                        <a:cs typeface="+mn-cs"/>
                      </a:rPr>
                      <m:t>ϵ</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的极小点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）取初始值</a:t>
                </a:r>
                <a14:m>
                  <m:oMath xmlns:m="http://schemas.openxmlformats.org/officeDocument/2006/math">
                    <m:sSup>
                      <m:sSupPr>
                        <m:ctrlPr>
                          <a:rPr lang="zh-CN" altLang="zh-CN" sz="1200" b="1" i="1" kern="1200">
                            <a:solidFill>
                              <a:schemeClr val="tx1"/>
                            </a:solidFill>
                            <a:effectLst/>
                            <a:latin typeface="Cambria Math" panose="02040503050406030204" pitchFamily="18" charset="0"/>
                            <a:ea typeface="宋体" pitchFamily="2" charset="-122"/>
                            <a:cs typeface="+mn-cs"/>
                          </a:rPr>
                        </m:ctrlPr>
                      </m:sSupPr>
                      <m:e>
                        <m:r>
                          <a:rPr lang="en-US" altLang="zh-CN" sz="1200" b="1" i="1" kern="1200">
                            <a:solidFill>
                              <a:schemeClr val="tx1"/>
                            </a:solidFill>
                            <a:effectLst/>
                            <a:latin typeface="Cambria Math" charset="0"/>
                            <a:ea typeface="宋体" pitchFamily="2" charset="-122"/>
                            <a:cs typeface="+mn-cs"/>
                          </a:rPr>
                          <m:t>𝒙</m:t>
                        </m:r>
                      </m:e>
                      <m:sup>
                        <m:r>
                          <a:rPr lang="en-US" altLang="zh-CN" sz="1200" b="1" kern="1200">
                            <a:solidFill>
                              <a:schemeClr val="tx1"/>
                            </a:solidFill>
                            <a:effectLst/>
                            <a:latin typeface="Cambria Math" charset="0"/>
                            <a:ea typeface="宋体" pitchFamily="2" charset="-122"/>
                            <a:cs typeface="+mn-cs"/>
                          </a:rPr>
                          <m:t>(</m:t>
                        </m:r>
                        <m:r>
                          <a:rPr lang="en-US" altLang="zh-CN" sz="1200" kern="1200">
                            <a:solidFill>
                              <a:schemeClr val="tx1"/>
                            </a:solidFill>
                            <a:effectLst/>
                            <a:latin typeface="Cambria Math" charset="0"/>
                            <a:ea typeface="宋体" pitchFamily="2" charset="-122"/>
                            <a:cs typeface="+mn-cs"/>
                          </a:rPr>
                          <m:t>0</m:t>
                        </m:r>
                        <m:r>
                          <a:rPr lang="en-US" altLang="zh-CN" sz="1200" b="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𝑑</m:t>
                        </m:r>
                      </m:sup>
                    </m:sSup>
                  </m:oMath>
                </a14:m>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）计算梯度</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时， 停止迭代，令</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oMath>
                </a14:m>
                <a:r>
                  <a:rPr lang="zh-CN" altLang="zh-CN" sz="1200" kern="1200" dirty="0">
                    <a:solidFill>
                      <a:schemeClr val="tx1"/>
                    </a:solidFill>
                    <a:effectLst/>
                    <a:latin typeface="Arial" charset="0"/>
                    <a:ea typeface="宋体" pitchFamily="2" charset="-122"/>
                    <a:cs typeface="+mn-cs"/>
                  </a:rPr>
                  <a:t>；否则，令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，求</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𝜆</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，使</a:t>
                </a:r>
              </a:p>
              <a:p>
                <a:pPr/>
                <a14:m>
                  <m:oMathPara xmlns:m="http://schemas.openxmlformats.org/officeDocument/2006/math">
                    <m:oMathParaPr>
                      <m:jc m:val="centerGroup"/>
                    </m:oMathParaPr>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𝜆</m:t>
                              </m:r>
                            </m:e>
                            <m:sub>
                              <m:r>
                                <a:rPr lang="en-US" altLang="zh-CN" sz="1200" i="1" kern="1200">
                                  <a:solidFill>
                                    <a:schemeClr val="tx1"/>
                                  </a:solidFill>
                                  <a:effectLst/>
                                  <a:latin typeface="Cambria Math" charset="0"/>
                                  <a:ea typeface="宋体" pitchFamily="2" charset="-122"/>
                                  <a:cs typeface="+mn-cs"/>
                                </a:rPr>
                                <m:t>𝑘</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i="1" kern="1200">
                          <a:solidFill>
                            <a:schemeClr val="tx1"/>
                          </a:solidFill>
                          <a:effectLst/>
                          <a:latin typeface="Cambria Math" charset="0"/>
                          <a:ea typeface="宋体" pitchFamily="2" charset="-122"/>
                          <a:cs typeface="+mn-cs"/>
                        </a:rPr>
                        <m:t>=</m:t>
                      </m:r>
                      <m:limLow>
                        <m:limLowPr>
                          <m:ctrlPr>
                            <a:rPr lang="zh-CN" altLang="zh-CN" sz="1200" i="1" kern="1200">
                              <a:solidFill>
                                <a:schemeClr val="tx1"/>
                              </a:solidFill>
                              <a:effectLst/>
                              <a:latin typeface="Cambria Math" panose="02040503050406030204" pitchFamily="18" charset="0"/>
                              <a:ea typeface="宋体" pitchFamily="2" charset="-122"/>
                              <a:cs typeface="+mn-cs"/>
                            </a:rPr>
                          </m:ctrlPr>
                        </m:limLowPr>
                        <m:e>
                          <m:r>
                            <m:rPr>
                              <m:sty m:val="p"/>
                            </m:rPr>
                            <a:rPr lang="en-US" altLang="zh-CN" sz="1200" kern="1200">
                              <a:solidFill>
                                <a:schemeClr val="tx1"/>
                              </a:solidFill>
                              <a:effectLst/>
                              <a:latin typeface="Cambria Math" charset="0"/>
                              <a:ea typeface="宋体" pitchFamily="2" charset="-122"/>
                              <a:cs typeface="+mn-cs"/>
                            </a:rPr>
                            <m:t>min</m:t>
                          </m:r>
                        </m:e>
                        <m:lim>
                          <m:r>
                            <a:rPr lang="en-US" altLang="zh-CN" sz="1200" i="1" kern="1200">
                              <a:solidFill>
                                <a:schemeClr val="tx1"/>
                              </a:solidFill>
                              <a:effectLst/>
                              <a:latin typeface="Cambria Math" charset="0"/>
                              <a:ea typeface="宋体" pitchFamily="2" charset="-122"/>
                              <a:cs typeface="+mn-cs"/>
                            </a:rPr>
                            <m:t>𝜆</m:t>
                          </m:r>
                          <m:r>
                            <a:rPr lang="en-US" altLang="zh-CN" sz="1200" i="1" kern="1200">
                              <a:solidFill>
                                <a:schemeClr val="tx1"/>
                              </a:solidFill>
                              <a:effectLst/>
                              <a:latin typeface="Cambria Math" charset="0"/>
                              <a:ea typeface="宋体" pitchFamily="2" charset="-122"/>
                              <a:cs typeface="+mn-cs"/>
                            </a:rPr>
                            <m:t>⩾0</m:t>
                          </m:r>
                        </m:lim>
                      </m:limLow>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𝜆</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e>
                      </m:d>
                    </m:oMath>
                  </m:oMathPara>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𝜆</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e>
                        </m:d>
                        <m:r>
                          <a:rPr lang="zh-CN" altLang="en-US"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或</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r>
                          <a:rPr lang="zh-CN" altLang="en-US" sz="1200" i="1"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时，停止迭代，令</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oMath>
                </a14:m>
                <a:r>
                  <a:rPr lang="zh-CN" altLang="zh-CN" sz="1200" kern="1200" dirty="0">
                    <a:solidFill>
                      <a:schemeClr val="tx1"/>
                    </a:solidFill>
                    <a:effectLst/>
                    <a:latin typeface="Arial" charset="0"/>
                    <a:ea typeface="宋体" pitchFamily="2" charset="-122"/>
                    <a:cs typeface="+mn-cs"/>
                  </a:rPr>
                  <a:t>；否则置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kern="1200">
                        <a:solidFill>
                          <a:schemeClr val="tx1"/>
                        </a:solidFill>
                        <a:effectLst/>
                        <a:latin typeface="Cambria Math" charset="0"/>
                        <a:ea typeface="宋体" pitchFamily="2" charset="-122"/>
                        <a:cs typeface="+mn-cs"/>
                      </a:rPr>
                      <m:t>∎</m:t>
                    </m:r>
                  </m:oMath>
                </a14:m>
                <a:endParaRPr lang="en-US"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牛顿法：</a:t>
                </a:r>
              </a:p>
              <a:p>
                <a:r>
                  <a:rPr lang="zh-CN" altLang="zh-CN" sz="1200" kern="1200" dirty="0">
                    <a:solidFill>
                      <a:schemeClr val="tx1"/>
                    </a:solidFill>
                    <a:effectLst/>
                    <a:latin typeface="Arial" charset="0"/>
                    <a:ea typeface="宋体" pitchFamily="2" charset="-122"/>
                    <a:cs typeface="+mn-cs"/>
                  </a:rPr>
                  <a:t>输入：目标函数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，梯度函数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𝑔</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i="1"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，海赛矩阵</a:t>
                </a:r>
                <a14:m>
                  <m:oMath xmlns:m="http://schemas.openxmlformats.org/officeDocument/2006/math">
                    <m:r>
                      <m:rPr>
                        <m:sty m:val="p"/>
                      </m:rPr>
                      <a:rPr lang="en-US" altLang="zh-CN" sz="1200" kern="1200">
                        <a:solidFill>
                          <a:schemeClr val="tx1"/>
                        </a:solidFill>
                        <a:effectLst/>
                        <a:latin typeface="Cambria Math" charset="0"/>
                        <a:ea typeface="宋体" pitchFamily="2" charset="-122"/>
                        <a:cs typeface="+mn-cs"/>
                      </a:rPr>
                      <m:t>H</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b="1" i="1" kern="1200">
                            <a:solidFill>
                              <a:schemeClr val="tx1"/>
                            </a:solidFill>
                            <a:effectLst/>
                            <a:latin typeface="Cambria Math" charset="0"/>
                            <a:ea typeface="宋体" pitchFamily="2" charset="-122"/>
                            <a:cs typeface="+mn-cs"/>
                          </a:rPr>
                          <m:t>𝒙</m:t>
                        </m:r>
                      </m:e>
                    </m:d>
                  </m:oMath>
                </a14:m>
                <a:r>
                  <a:rPr lang="zh-CN" altLang="zh-CN" sz="1200" kern="1200" dirty="0">
                    <a:solidFill>
                      <a:schemeClr val="tx1"/>
                    </a:solidFill>
                    <a:effectLst/>
                    <a:latin typeface="Arial" charset="0"/>
                    <a:ea typeface="宋体" pitchFamily="2" charset="-122"/>
                    <a:cs typeface="+mn-cs"/>
                  </a:rPr>
                  <a:t>，精度要求</a:t>
                </a:r>
                <a14:m>
                  <m:oMath xmlns:m="http://schemas.openxmlformats.org/officeDocument/2006/math">
                    <m:r>
                      <a:rPr lang="zh-CN" altLang="zh-CN" sz="1200" kern="1200">
                        <a:solidFill>
                          <a:schemeClr val="tx1"/>
                        </a:solidFill>
                        <a:effectLst/>
                        <a:latin typeface="Cambria Math" charset="0"/>
                        <a:ea typeface="宋体" pitchFamily="2" charset="-122"/>
                        <a:cs typeface="+mn-cs"/>
                      </a:rPr>
                      <m:t> </m:t>
                    </m:r>
                    <m:r>
                      <a:rPr lang="en-US" altLang="zh-CN" sz="1200" i="1" kern="1200">
                        <a:solidFill>
                          <a:schemeClr val="tx1"/>
                        </a:solidFill>
                        <a:effectLst/>
                        <a:latin typeface="Cambria Math" charset="0"/>
                        <a:ea typeface="宋体" pitchFamily="2" charset="-122"/>
                        <a:cs typeface="+mn-cs"/>
                      </a:rPr>
                      <m:t>𝜖</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的极小点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0</m:t>
                            </m:r>
                          </m:e>
                        </m:d>
                      </m:sup>
                    </m:sSup>
                  </m:oMath>
                </a14:m>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）若</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i="1"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，则停止计算，得近似解</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m:rPr>
                            <m:sty m:val="p"/>
                          </m:rPr>
                          <a:rPr lang="en-US" altLang="zh-CN" sz="1200" kern="1200">
                            <a:solidFill>
                              <a:schemeClr val="tx1"/>
                            </a:solidFill>
                            <a:effectLst/>
                            <a:latin typeface="Cambria Math" charset="0"/>
                            <a:ea typeface="宋体" pitchFamily="2" charset="-122"/>
                            <a:cs typeface="+mn-cs"/>
                          </a:rPr>
                          <m:t>H</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m:rPr>
                        <m:sty m:val="p"/>
                      </m:rPr>
                      <a:rPr lang="en-US" altLang="zh-CN" sz="1200" kern="1200">
                        <a:solidFill>
                          <a:schemeClr val="tx1"/>
                        </a:solidFill>
                        <a:effectLst/>
                        <a:latin typeface="Cambria Math" charset="0"/>
                        <a:ea typeface="宋体" pitchFamily="2" charset="-122"/>
                        <a:cs typeface="+mn-cs"/>
                      </a:rPr>
                      <m:t>H</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，并求</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endParaRPr lang="zh-CN" altLang="zh-CN" sz="1200" kern="1200" dirty="0">
                  <a:solidFill>
                    <a:schemeClr val="tx1"/>
                  </a:solidFill>
                  <a:effectLst/>
                  <a:latin typeface="Arial" charset="0"/>
                  <a:ea typeface="宋体" pitchFamily="2" charset="-122"/>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𝐻</m:t>
                          </m:r>
                        </m:e>
                        <m:sub>
                          <m:r>
                            <a:rPr lang="en-US" altLang="zh-CN" sz="1200" i="1" kern="1200">
                              <a:solidFill>
                                <a:schemeClr val="tx1"/>
                              </a:solidFill>
                              <a:effectLst/>
                              <a:latin typeface="Cambria Math" charset="0"/>
                              <a:ea typeface="宋体" pitchFamily="2" charset="-122"/>
                              <a:cs typeface="+mn-cs"/>
                            </a:rPr>
                            <m:t>𝑘</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oMath>
                  </m:oMathPara>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a:t>
                </a:r>
              </a:p>
              <a:p>
                <a:endParaRPr lang="zh-CN" altLang="zh-CN" sz="1200" kern="1200" dirty="0">
                  <a:solidFill>
                    <a:schemeClr val="tx1"/>
                  </a:solidFill>
                  <a:effectLst/>
                  <a:latin typeface="Arial" charset="0"/>
                  <a:ea typeface="宋体" pitchFamily="2" charset="-122"/>
                  <a:cs typeface="+mn-cs"/>
                </a:endParaRPr>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梯度下降法算法如下：</a:t>
                </a:r>
              </a:p>
              <a:p>
                <a:r>
                  <a:rPr lang="zh-CN" altLang="zh-CN" sz="1200" kern="1200" dirty="0">
                    <a:solidFill>
                      <a:schemeClr val="tx1"/>
                    </a:solidFill>
                    <a:effectLst/>
                    <a:latin typeface="Arial" charset="0"/>
                    <a:ea typeface="宋体" pitchFamily="2" charset="-122"/>
                    <a:cs typeface="+mn-cs"/>
                  </a:rPr>
                  <a:t>输入：目标函数</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 梯度函数</a:t>
                </a:r>
                <a:r>
                  <a:rPr lang="en-US" altLang="zh-CN" sz="1200" i="0" kern="1200">
                    <a:solidFill>
                      <a:schemeClr val="tx1"/>
                    </a:solidFill>
                    <a:effectLst/>
                    <a:latin typeface="Cambria Math" charset="0"/>
                    <a:ea typeface="宋体" pitchFamily="2" charset="-122"/>
                    <a:cs typeface="+mn-cs"/>
                  </a:rPr>
                  <a:t>𝑔(𝑥)=𝛻𝑓(𝑥)</a:t>
                </a:r>
                <a:r>
                  <a:rPr lang="zh-CN" altLang="zh-CN" sz="1200" kern="1200" dirty="0">
                    <a:solidFill>
                      <a:schemeClr val="tx1"/>
                    </a:solidFill>
                    <a:effectLst/>
                    <a:latin typeface="Arial" charset="0"/>
                    <a:ea typeface="宋体" pitchFamily="2" charset="-122"/>
                    <a:cs typeface="+mn-cs"/>
                  </a:rPr>
                  <a:t>，计算精度</a:t>
                </a:r>
                <a:r>
                  <a:rPr lang="en-US" altLang="zh-CN" sz="1200" i="0" kern="1200">
                    <a:solidFill>
                      <a:schemeClr val="tx1"/>
                    </a:solidFill>
                    <a:effectLst/>
                    <a:latin typeface="Cambria Math" charset="0"/>
                    <a:ea typeface="宋体" pitchFamily="2" charset="-122"/>
                    <a:cs typeface="+mn-cs"/>
                  </a:rPr>
                  <a:t>ϵ</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的极小点</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）取初始值</a:t>
                </a:r>
                <a:r>
                  <a:rPr lang="en-US" altLang="zh-CN" sz="1200" b="1" i="0" kern="1200">
                    <a:solidFill>
                      <a:schemeClr val="tx1"/>
                    </a:solidFill>
                    <a:effectLst/>
                    <a:latin typeface="Cambria Math" charset="0"/>
                    <a:ea typeface="宋体" pitchFamily="2" charset="-122"/>
                    <a:cs typeface="+mn-cs"/>
                  </a:rPr>
                  <a:t>𝒙</a:t>
                </a:r>
                <a:r>
                  <a:rPr lang="zh-CN" altLang="zh-CN" sz="1200" b="1" i="0" kern="1200">
                    <a:solidFill>
                      <a:schemeClr val="tx1"/>
                    </a:solidFill>
                    <a:effectLst/>
                    <a:latin typeface="Cambria Math" panose="02040503050406030204" pitchFamily="18" charset="0"/>
                    <a:ea typeface="宋体" pitchFamily="2" charset="-122"/>
                    <a:cs typeface="+mn-cs"/>
                  </a:rPr>
                  <a:t>^(</a:t>
                </a:r>
                <a:r>
                  <a:rPr lang="en-US" altLang="zh-CN" sz="1200" b="1"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en-US" altLang="zh-CN" sz="1200" b="1" i="0" kern="1200">
                    <a:solidFill>
                      <a:schemeClr val="tx1"/>
                    </a:solidFill>
                    <a:effectLst/>
                    <a:latin typeface="Cambria Math" charset="0"/>
                    <a:ea typeface="宋体" pitchFamily="2" charset="-122"/>
                    <a:cs typeface="+mn-cs"/>
                  </a:rPr>
                  <a:t>)</a:t>
                </a:r>
                <a:r>
                  <a:rPr lang="zh-CN" altLang="zh-CN" sz="1200" b="1"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∈ℝ</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𝑑</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𝑘=0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）计算梯度</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时， 停止迭代，令</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；否则，令</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，求</a:t>
                </a:r>
                <a:r>
                  <a:rPr lang="en-US" altLang="zh-CN" sz="1200" i="0" kern="1200">
                    <a:solidFill>
                      <a:schemeClr val="tx1"/>
                    </a:solidFill>
                    <a:effectLst/>
                    <a:latin typeface="Cambria Math"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kern="1200" dirty="0">
                    <a:solidFill>
                      <a:schemeClr val="tx1"/>
                    </a:solidFill>
                    <a:effectLst/>
                    <a:latin typeface="Arial" charset="0"/>
                    <a:ea typeface="宋体" pitchFamily="2" charset="-122"/>
                    <a:cs typeface="+mn-cs"/>
                  </a:rPr>
                  <a:t>，使</a:t>
                </a:r>
              </a:p>
              <a:p>
                <a:pP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=min</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𝜆⩾0</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 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en-US"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或</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en-US"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时，停止迭代，令</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；否则置</a:t>
                </a:r>
                <a:r>
                  <a:rPr lang="en-US" altLang="zh-CN" sz="1200" i="0" kern="1200">
                    <a:solidFill>
                      <a:schemeClr val="tx1"/>
                    </a:solidFill>
                    <a:effectLst/>
                    <a:latin typeface="Cambria Math" charset="0"/>
                    <a:ea typeface="宋体" pitchFamily="2" charset="-122"/>
                    <a:cs typeface="+mn-cs"/>
                  </a:rPr>
                  <a:t>𝑘=𝑘+1</a:t>
                </a:r>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endParaRPr lang="en-US"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牛顿法：</a:t>
                </a:r>
              </a:p>
              <a:p>
                <a:r>
                  <a:rPr lang="zh-CN" altLang="zh-CN" sz="1200" kern="1200" dirty="0">
                    <a:solidFill>
                      <a:schemeClr val="tx1"/>
                    </a:solidFill>
                    <a:effectLst/>
                    <a:latin typeface="Arial" charset="0"/>
                    <a:ea typeface="宋体" pitchFamily="2" charset="-122"/>
                    <a:cs typeface="+mn-cs"/>
                  </a:rPr>
                  <a:t>输入：目标函数</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，梯度函数</a:t>
                </a:r>
                <a:r>
                  <a:rPr lang="en-US" altLang="zh-CN" sz="1200" i="0" kern="1200">
                    <a:solidFill>
                      <a:schemeClr val="tx1"/>
                    </a:solidFill>
                    <a:effectLst/>
                    <a:latin typeface="Cambria Math" charset="0"/>
                    <a:ea typeface="宋体" pitchFamily="2" charset="-122"/>
                    <a:cs typeface="+mn-cs"/>
                  </a:rPr>
                  <a:t>𝑔(𝑥)=𝛻𝑓(𝑥)</a:t>
                </a:r>
                <a:r>
                  <a:rPr lang="zh-CN" altLang="zh-CN" sz="1200" kern="1200" dirty="0">
                    <a:solidFill>
                      <a:schemeClr val="tx1"/>
                    </a:solidFill>
                    <a:effectLst/>
                    <a:latin typeface="Arial" charset="0"/>
                    <a:ea typeface="宋体" pitchFamily="2" charset="-122"/>
                    <a:cs typeface="+mn-cs"/>
                  </a:rPr>
                  <a:t>，海赛矩阵</a:t>
                </a:r>
                <a:r>
                  <a:rPr lang="en-US" altLang="zh-CN" sz="1200" i="0" kern="1200">
                    <a:solidFill>
                      <a:schemeClr val="tx1"/>
                    </a:solidFill>
                    <a:effectLst/>
                    <a:latin typeface="Cambria Math" charset="0"/>
                    <a:ea typeface="宋体" pitchFamily="2" charset="-122"/>
                    <a:cs typeface="+mn-cs"/>
                  </a:rPr>
                  <a:t>H</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b="1" i="0" kern="1200">
                    <a:solidFill>
                      <a:schemeClr val="tx1"/>
                    </a:solidFill>
                    <a:effectLst/>
                    <a:latin typeface="Cambria Math" charset="0"/>
                    <a:ea typeface="宋体" pitchFamily="2" charset="-122"/>
                    <a:cs typeface="+mn-cs"/>
                  </a:rPr>
                  <a:t>𝒙</a:t>
                </a:r>
                <a:r>
                  <a:rPr lang="en-US" altLang="zh-CN" sz="1200" b="1"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，精度要求</a:t>
                </a:r>
                <a:r>
                  <a:rPr lang="zh-CN" altLang="zh-CN" sz="1200" i="0" kern="1200">
                    <a:solidFill>
                      <a:schemeClr val="tx1"/>
                    </a:solidFill>
                    <a:effectLst/>
                    <a:latin typeface="Cambria Math"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𝜖</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的极小点</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）取初始点</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𝑘=0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，则停止计算，得近似解</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H</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𝑘=H</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，并求</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endParaRPr lang="zh-CN" altLang="zh-CN" sz="1200" kern="1200" dirty="0">
                  <a:solidFill>
                    <a:schemeClr val="tx1"/>
                  </a:solidFill>
                  <a:effectLst/>
                  <a:latin typeface="Arial" charset="0"/>
                  <a:ea typeface="宋体" pitchFamily="2" charset="-122"/>
                  <a:cs typeface="+mn-cs"/>
                </a:endParaRPr>
              </a:p>
              <a:p>
                <a:pPr/>
                <a:r>
                  <a:rPr lang="en-US" altLang="zh-CN" sz="1200" i="0" kern="1200">
                    <a:solidFill>
                      <a:schemeClr val="tx1"/>
                    </a:solidFill>
                    <a:effectLst/>
                    <a:latin typeface="Cambria Math" charset="0"/>
                    <a:ea typeface="宋体" pitchFamily="2" charset="-122"/>
                    <a:cs typeface="+mn-cs"/>
                  </a:rPr>
                  <a:t>𝐻</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𝑘=𝑘+1</a:t>
                </a:r>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a:t>
                </a:r>
              </a:p>
              <a:p>
                <a:endParaRPr lang="zh-CN" altLang="zh-CN" sz="1200" kern="1200" dirty="0">
                  <a:solidFill>
                    <a:schemeClr val="tx1"/>
                  </a:solidFill>
                  <a:effectLst/>
                  <a:latin typeface="Arial" charset="0"/>
                  <a:ea typeface="宋体" pitchFamily="2" charset="-122"/>
                  <a:cs typeface="+mn-cs"/>
                </a:endParaRPr>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42</a:t>
            </a:fld>
            <a:endParaRPr lang="en-US" altLang="zh-CN"/>
          </a:p>
        </p:txBody>
      </p:sp>
    </p:spTree>
    <p:extLst>
      <p:ext uri="{BB962C8B-B14F-4D97-AF65-F5344CB8AC3E}">
        <p14:creationId xmlns:p14="http://schemas.microsoft.com/office/powerpoint/2010/main" val="2464269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梯度下降法算法如下：</a:t>
                </a:r>
              </a:p>
              <a:p>
                <a:r>
                  <a:rPr lang="zh-CN" altLang="zh-CN" sz="1200" kern="1200" dirty="0">
                    <a:solidFill>
                      <a:schemeClr val="tx1"/>
                    </a:solidFill>
                    <a:effectLst/>
                    <a:latin typeface="Arial" charset="0"/>
                    <a:ea typeface="宋体" pitchFamily="2" charset="-122"/>
                    <a:cs typeface="+mn-cs"/>
                  </a:rPr>
                  <a:t>输入：目标函数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 梯度函数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𝑔</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，计算精度</a:t>
                </a:r>
                <a14:m>
                  <m:oMath xmlns:m="http://schemas.openxmlformats.org/officeDocument/2006/math">
                    <m:r>
                      <m:rPr>
                        <m:sty m:val="p"/>
                      </m:rPr>
                      <a:rPr lang="en-US" altLang="zh-CN" sz="1200" kern="1200">
                        <a:solidFill>
                          <a:schemeClr val="tx1"/>
                        </a:solidFill>
                        <a:effectLst/>
                        <a:latin typeface="Cambria Math" charset="0"/>
                        <a:ea typeface="宋体" pitchFamily="2" charset="-122"/>
                        <a:cs typeface="+mn-cs"/>
                      </a:rPr>
                      <m:t>ϵ</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的极小点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）取初始值</a:t>
                </a:r>
                <a14:m>
                  <m:oMath xmlns:m="http://schemas.openxmlformats.org/officeDocument/2006/math">
                    <m:sSup>
                      <m:sSupPr>
                        <m:ctrlPr>
                          <a:rPr lang="zh-CN" altLang="zh-CN" sz="1200" b="1" i="1" kern="1200">
                            <a:solidFill>
                              <a:schemeClr val="tx1"/>
                            </a:solidFill>
                            <a:effectLst/>
                            <a:latin typeface="Cambria Math" panose="02040503050406030204" pitchFamily="18" charset="0"/>
                            <a:ea typeface="宋体" pitchFamily="2" charset="-122"/>
                            <a:cs typeface="+mn-cs"/>
                          </a:rPr>
                        </m:ctrlPr>
                      </m:sSupPr>
                      <m:e>
                        <m:r>
                          <a:rPr lang="en-US" altLang="zh-CN" sz="1200" b="1" i="1" kern="1200">
                            <a:solidFill>
                              <a:schemeClr val="tx1"/>
                            </a:solidFill>
                            <a:effectLst/>
                            <a:latin typeface="Cambria Math" charset="0"/>
                            <a:ea typeface="宋体" pitchFamily="2" charset="-122"/>
                            <a:cs typeface="+mn-cs"/>
                          </a:rPr>
                          <m:t>𝒙</m:t>
                        </m:r>
                      </m:e>
                      <m:sup>
                        <m:r>
                          <a:rPr lang="en-US" altLang="zh-CN" sz="1200" b="1" kern="1200">
                            <a:solidFill>
                              <a:schemeClr val="tx1"/>
                            </a:solidFill>
                            <a:effectLst/>
                            <a:latin typeface="Cambria Math" charset="0"/>
                            <a:ea typeface="宋体" pitchFamily="2" charset="-122"/>
                            <a:cs typeface="+mn-cs"/>
                          </a:rPr>
                          <m:t>(</m:t>
                        </m:r>
                        <m:r>
                          <a:rPr lang="en-US" altLang="zh-CN" sz="1200" kern="1200">
                            <a:solidFill>
                              <a:schemeClr val="tx1"/>
                            </a:solidFill>
                            <a:effectLst/>
                            <a:latin typeface="Cambria Math" charset="0"/>
                            <a:ea typeface="宋体" pitchFamily="2" charset="-122"/>
                            <a:cs typeface="+mn-cs"/>
                          </a:rPr>
                          <m:t>0</m:t>
                        </m:r>
                        <m:r>
                          <a:rPr lang="en-US" altLang="zh-CN" sz="1200" b="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𝑑</m:t>
                        </m:r>
                      </m:sup>
                    </m:sSup>
                  </m:oMath>
                </a14:m>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）计算梯度</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时， 停止迭代，令</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oMath>
                </a14:m>
                <a:r>
                  <a:rPr lang="zh-CN" altLang="zh-CN" sz="1200" kern="1200" dirty="0">
                    <a:solidFill>
                      <a:schemeClr val="tx1"/>
                    </a:solidFill>
                    <a:effectLst/>
                    <a:latin typeface="Arial" charset="0"/>
                    <a:ea typeface="宋体" pitchFamily="2" charset="-122"/>
                    <a:cs typeface="+mn-cs"/>
                  </a:rPr>
                  <a:t>；否则，令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，求</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𝜆</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，使</a:t>
                </a:r>
              </a:p>
              <a:p>
                <a:pPr/>
                <a14:m>
                  <m:oMathPara xmlns:m="http://schemas.openxmlformats.org/officeDocument/2006/math">
                    <m:oMathParaPr>
                      <m:jc m:val="centerGroup"/>
                    </m:oMathParaPr>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𝜆</m:t>
                              </m:r>
                            </m:e>
                            <m:sub>
                              <m:r>
                                <a:rPr lang="en-US" altLang="zh-CN" sz="1200" i="1" kern="1200">
                                  <a:solidFill>
                                    <a:schemeClr val="tx1"/>
                                  </a:solidFill>
                                  <a:effectLst/>
                                  <a:latin typeface="Cambria Math" charset="0"/>
                                  <a:ea typeface="宋体" pitchFamily="2" charset="-122"/>
                                  <a:cs typeface="+mn-cs"/>
                                </a:rPr>
                                <m:t>𝑘</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i="1" kern="1200">
                          <a:solidFill>
                            <a:schemeClr val="tx1"/>
                          </a:solidFill>
                          <a:effectLst/>
                          <a:latin typeface="Cambria Math" charset="0"/>
                          <a:ea typeface="宋体" pitchFamily="2" charset="-122"/>
                          <a:cs typeface="+mn-cs"/>
                        </a:rPr>
                        <m:t>=</m:t>
                      </m:r>
                      <m:limLow>
                        <m:limLowPr>
                          <m:ctrlPr>
                            <a:rPr lang="zh-CN" altLang="zh-CN" sz="1200" i="1" kern="1200">
                              <a:solidFill>
                                <a:schemeClr val="tx1"/>
                              </a:solidFill>
                              <a:effectLst/>
                              <a:latin typeface="Cambria Math" panose="02040503050406030204" pitchFamily="18" charset="0"/>
                              <a:ea typeface="宋体" pitchFamily="2" charset="-122"/>
                              <a:cs typeface="+mn-cs"/>
                            </a:rPr>
                          </m:ctrlPr>
                        </m:limLowPr>
                        <m:e>
                          <m:r>
                            <m:rPr>
                              <m:sty m:val="p"/>
                            </m:rPr>
                            <a:rPr lang="en-US" altLang="zh-CN" sz="1200" kern="1200">
                              <a:solidFill>
                                <a:schemeClr val="tx1"/>
                              </a:solidFill>
                              <a:effectLst/>
                              <a:latin typeface="Cambria Math" charset="0"/>
                              <a:ea typeface="宋体" pitchFamily="2" charset="-122"/>
                              <a:cs typeface="+mn-cs"/>
                            </a:rPr>
                            <m:t>min</m:t>
                          </m:r>
                        </m:e>
                        <m:lim>
                          <m:r>
                            <a:rPr lang="en-US" altLang="zh-CN" sz="1200" i="1" kern="1200">
                              <a:solidFill>
                                <a:schemeClr val="tx1"/>
                              </a:solidFill>
                              <a:effectLst/>
                              <a:latin typeface="Cambria Math" charset="0"/>
                              <a:ea typeface="宋体" pitchFamily="2" charset="-122"/>
                              <a:cs typeface="+mn-cs"/>
                            </a:rPr>
                            <m:t>𝜆</m:t>
                          </m:r>
                          <m:r>
                            <a:rPr lang="en-US" altLang="zh-CN" sz="1200" i="1" kern="1200">
                              <a:solidFill>
                                <a:schemeClr val="tx1"/>
                              </a:solidFill>
                              <a:effectLst/>
                              <a:latin typeface="Cambria Math" charset="0"/>
                              <a:ea typeface="宋体" pitchFamily="2" charset="-122"/>
                              <a:cs typeface="+mn-cs"/>
                            </a:rPr>
                            <m:t>⩾0</m:t>
                          </m:r>
                        </m:lim>
                      </m:limLow>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𝜆</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e>
                      </m:d>
                    </m:oMath>
                  </m:oMathPara>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𝜆</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e>
                        </m:d>
                        <m:r>
                          <a:rPr lang="zh-CN" altLang="en-US"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或</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r>
                          <a:rPr lang="zh-CN" altLang="en-US" sz="1200" i="1"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时，停止迭代，令</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oMath>
                </a14:m>
                <a:r>
                  <a:rPr lang="zh-CN" altLang="zh-CN" sz="1200" kern="1200" dirty="0">
                    <a:solidFill>
                      <a:schemeClr val="tx1"/>
                    </a:solidFill>
                    <a:effectLst/>
                    <a:latin typeface="Arial" charset="0"/>
                    <a:ea typeface="宋体" pitchFamily="2" charset="-122"/>
                    <a:cs typeface="+mn-cs"/>
                  </a:rPr>
                  <a:t>；否则置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kern="1200">
                        <a:solidFill>
                          <a:schemeClr val="tx1"/>
                        </a:solidFill>
                        <a:effectLst/>
                        <a:latin typeface="Cambria Math" charset="0"/>
                        <a:ea typeface="宋体" pitchFamily="2" charset="-122"/>
                        <a:cs typeface="+mn-cs"/>
                      </a:rPr>
                      <m:t>∎</m:t>
                    </m:r>
                  </m:oMath>
                </a14:m>
                <a:endParaRPr lang="en-US"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牛顿法：</a:t>
                </a:r>
              </a:p>
              <a:p>
                <a:r>
                  <a:rPr lang="zh-CN" altLang="zh-CN" sz="1200" kern="1200" dirty="0">
                    <a:solidFill>
                      <a:schemeClr val="tx1"/>
                    </a:solidFill>
                    <a:effectLst/>
                    <a:latin typeface="Arial" charset="0"/>
                    <a:ea typeface="宋体" pitchFamily="2" charset="-122"/>
                    <a:cs typeface="+mn-cs"/>
                  </a:rPr>
                  <a:t>输入：目标函数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，梯度函数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𝑔</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i="1"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，海赛矩阵</a:t>
                </a:r>
                <a14:m>
                  <m:oMath xmlns:m="http://schemas.openxmlformats.org/officeDocument/2006/math">
                    <m:r>
                      <m:rPr>
                        <m:sty m:val="p"/>
                      </m:rPr>
                      <a:rPr lang="en-US" altLang="zh-CN" sz="1200" kern="1200">
                        <a:solidFill>
                          <a:schemeClr val="tx1"/>
                        </a:solidFill>
                        <a:effectLst/>
                        <a:latin typeface="Cambria Math" charset="0"/>
                        <a:ea typeface="宋体" pitchFamily="2" charset="-122"/>
                        <a:cs typeface="+mn-cs"/>
                      </a:rPr>
                      <m:t>H</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b="1" i="1" kern="1200">
                            <a:solidFill>
                              <a:schemeClr val="tx1"/>
                            </a:solidFill>
                            <a:effectLst/>
                            <a:latin typeface="Cambria Math" charset="0"/>
                            <a:ea typeface="宋体" pitchFamily="2" charset="-122"/>
                            <a:cs typeface="+mn-cs"/>
                          </a:rPr>
                          <m:t>𝒙</m:t>
                        </m:r>
                      </m:e>
                    </m:d>
                  </m:oMath>
                </a14:m>
                <a:r>
                  <a:rPr lang="zh-CN" altLang="zh-CN" sz="1200" kern="1200" dirty="0">
                    <a:solidFill>
                      <a:schemeClr val="tx1"/>
                    </a:solidFill>
                    <a:effectLst/>
                    <a:latin typeface="Arial" charset="0"/>
                    <a:ea typeface="宋体" pitchFamily="2" charset="-122"/>
                    <a:cs typeface="+mn-cs"/>
                  </a:rPr>
                  <a:t>，精度要求</a:t>
                </a:r>
                <a14:m>
                  <m:oMath xmlns:m="http://schemas.openxmlformats.org/officeDocument/2006/math">
                    <m:r>
                      <a:rPr lang="zh-CN" altLang="zh-CN" sz="1200" kern="1200">
                        <a:solidFill>
                          <a:schemeClr val="tx1"/>
                        </a:solidFill>
                        <a:effectLst/>
                        <a:latin typeface="Cambria Math" charset="0"/>
                        <a:ea typeface="宋体" pitchFamily="2" charset="-122"/>
                        <a:cs typeface="+mn-cs"/>
                      </a:rPr>
                      <m:t> </m:t>
                    </m:r>
                    <m:r>
                      <a:rPr lang="en-US" altLang="zh-CN" sz="1200" i="1" kern="1200">
                        <a:solidFill>
                          <a:schemeClr val="tx1"/>
                        </a:solidFill>
                        <a:effectLst/>
                        <a:latin typeface="Cambria Math" charset="0"/>
                        <a:ea typeface="宋体" pitchFamily="2" charset="-122"/>
                        <a:cs typeface="+mn-cs"/>
                      </a:rPr>
                      <m:t>𝜖</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的极小点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0</m:t>
                            </m:r>
                          </m:e>
                        </m:d>
                      </m:sup>
                    </m:sSup>
                  </m:oMath>
                </a14:m>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）若</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i="1"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，则停止计算，得近似解</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m:rPr>
                            <m:sty m:val="p"/>
                          </m:rPr>
                          <a:rPr lang="en-US" altLang="zh-CN" sz="1200" kern="1200">
                            <a:solidFill>
                              <a:schemeClr val="tx1"/>
                            </a:solidFill>
                            <a:effectLst/>
                            <a:latin typeface="Cambria Math" charset="0"/>
                            <a:ea typeface="宋体" pitchFamily="2" charset="-122"/>
                            <a:cs typeface="+mn-cs"/>
                          </a:rPr>
                          <m:t>H</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m:rPr>
                        <m:sty m:val="p"/>
                      </m:rPr>
                      <a:rPr lang="en-US" altLang="zh-CN" sz="1200" kern="1200">
                        <a:solidFill>
                          <a:schemeClr val="tx1"/>
                        </a:solidFill>
                        <a:effectLst/>
                        <a:latin typeface="Cambria Math" charset="0"/>
                        <a:ea typeface="宋体" pitchFamily="2" charset="-122"/>
                        <a:cs typeface="+mn-cs"/>
                      </a:rPr>
                      <m:t>H</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，并求</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endParaRPr lang="zh-CN" altLang="zh-CN" sz="1200" kern="1200" dirty="0">
                  <a:solidFill>
                    <a:schemeClr val="tx1"/>
                  </a:solidFill>
                  <a:effectLst/>
                  <a:latin typeface="Arial" charset="0"/>
                  <a:ea typeface="宋体" pitchFamily="2" charset="-122"/>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𝐻</m:t>
                          </m:r>
                        </m:e>
                        <m:sub>
                          <m:r>
                            <a:rPr lang="en-US" altLang="zh-CN" sz="1200" i="1" kern="1200">
                              <a:solidFill>
                                <a:schemeClr val="tx1"/>
                              </a:solidFill>
                              <a:effectLst/>
                              <a:latin typeface="Cambria Math" charset="0"/>
                              <a:ea typeface="宋体" pitchFamily="2" charset="-122"/>
                              <a:cs typeface="+mn-cs"/>
                            </a:rPr>
                            <m:t>𝑘</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oMath>
                  </m:oMathPara>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a:t>
                </a:r>
              </a:p>
              <a:p>
                <a:endParaRPr lang="zh-CN" altLang="zh-CN" sz="1200" kern="1200" dirty="0">
                  <a:solidFill>
                    <a:schemeClr val="tx1"/>
                  </a:solidFill>
                  <a:effectLst/>
                  <a:latin typeface="Arial" charset="0"/>
                  <a:ea typeface="宋体" pitchFamily="2" charset="-122"/>
                  <a:cs typeface="+mn-cs"/>
                </a:endParaRPr>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梯度下降法算法如下：</a:t>
                </a:r>
              </a:p>
              <a:p>
                <a:r>
                  <a:rPr lang="zh-CN" altLang="zh-CN" sz="1200" kern="1200" dirty="0">
                    <a:solidFill>
                      <a:schemeClr val="tx1"/>
                    </a:solidFill>
                    <a:effectLst/>
                    <a:latin typeface="Arial" charset="0"/>
                    <a:ea typeface="宋体" pitchFamily="2" charset="-122"/>
                    <a:cs typeface="+mn-cs"/>
                  </a:rPr>
                  <a:t>输入：目标函数</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 梯度函数</a:t>
                </a:r>
                <a:r>
                  <a:rPr lang="en-US" altLang="zh-CN" sz="1200" i="0" kern="1200">
                    <a:solidFill>
                      <a:schemeClr val="tx1"/>
                    </a:solidFill>
                    <a:effectLst/>
                    <a:latin typeface="Cambria Math" charset="0"/>
                    <a:ea typeface="宋体" pitchFamily="2" charset="-122"/>
                    <a:cs typeface="+mn-cs"/>
                  </a:rPr>
                  <a:t>𝑔(𝑥)=𝛻𝑓(𝑥)</a:t>
                </a:r>
                <a:r>
                  <a:rPr lang="zh-CN" altLang="zh-CN" sz="1200" kern="1200" dirty="0">
                    <a:solidFill>
                      <a:schemeClr val="tx1"/>
                    </a:solidFill>
                    <a:effectLst/>
                    <a:latin typeface="Arial" charset="0"/>
                    <a:ea typeface="宋体" pitchFamily="2" charset="-122"/>
                    <a:cs typeface="+mn-cs"/>
                  </a:rPr>
                  <a:t>，计算精度</a:t>
                </a:r>
                <a:r>
                  <a:rPr lang="en-US" altLang="zh-CN" sz="1200" i="0" kern="1200">
                    <a:solidFill>
                      <a:schemeClr val="tx1"/>
                    </a:solidFill>
                    <a:effectLst/>
                    <a:latin typeface="Cambria Math" charset="0"/>
                    <a:ea typeface="宋体" pitchFamily="2" charset="-122"/>
                    <a:cs typeface="+mn-cs"/>
                  </a:rPr>
                  <a:t>ϵ</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的极小点</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）取初始值</a:t>
                </a:r>
                <a:r>
                  <a:rPr lang="en-US" altLang="zh-CN" sz="1200" b="1" i="0" kern="1200">
                    <a:solidFill>
                      <a:schemeClr val="tx1"/>
                    </a:solidFill>
                    <a:effectLst/>
                    <a:latin typeface="Cambria Math" charset="0"/>
                    <a:ea typeface="宋体" pitchFamily="2" charset="-122"/>
                    <a:cs typeface="+mn-cs"/>
                  </a:rPr>
                  <a:t>𝒙</a:t>
                </a:r>
                <a:r>
                  <a:rPr lang="zh-CN" altLang="zh-CN" sz="1200" b="1" i="0" kern="1200">
                    <a:solidFill>
                      <a:schemeClr val="tx1"/>
                    </a:solidFill>
                    <a:effectLst/>
                    <a:latin typeface="Cambria Math" panose="02040503050406030204" pitchFamily="18" charset="0"/>
                    <a:ea typeface="宋体" pitchFamily="2" charset="-122"/>
                    <a:cs typeface="+mn-cs"/>
                  </a:rPr>
                  <a:t>^(</a:t>
                </a:r>
                <a:r>
                  <a:rPr lang="en-US" altLang="zh-CN" sz="1200" b="1"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en-US" altLang="zh-CN" sz="1200" b="1" i="0" kern="1200">
                    <a:solidFill>
                      <a:schemeClr val="tx1"/>
                    </a:solidFill>
                    <a:effectLst/>
                    <a:latin typeface="Cambria Math" charset="0"/>
                    <a:ea typeface="宋体" pitchFamily="2" charset="-122"/>
                    <a:cs typeface="+mn-cs"/>
                  </a:rPr>
                  <a:t>)</a:t>
                </a:r>
                <a:r>
                  <a:rPr lang="zh-CN" altLang="zh-CN" sz="1200" b="1"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∈ℝ</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𝑑</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𝑘=0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）计算梯度</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时， 停止迭代，令</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；否则，令</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，求</a:t>
                </a:r>
                <a:r>
                  <a:rPr lang="en-US" altLang="zh-CN" sz="1200" i="0" kern="1200">
                    <a:solidFill>
                      <a:schemeClr val="tx1"/>
                    </a:solidFill>
                    <a:effectLst/>
                    <a:latin typeface="Cambria Math"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kern="1200" dirty="0">
                    <a:solidFill>
                      <a:schemeClr val="tx1"/>
                    </a:solidFill>
                    <a:effectLst/>
                    <a:latin typeface="Arial" charset="0"/>
                    <a:ea typeface="宋体" pitchFamily="2" charset="-122"/>
                    <a:cs typeface="+mn-cs"/>
                  </a:rPr>
                  <a:t>，使</a:t>
                </a:r>
              </a:p>
              <a:p>
                <a:pP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=min</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𝜆⩾0</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 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en-US"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或</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en-US"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时，停止迭代，令</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；否则置</a:t>
                </a:r>
                <a:r>
                  <a:rPr lang="en-US" altLang="zh-CN" sz="1200" i="0" kern="1200">
                    <a:solidFill>
                      <a:schemeClr val="tx1"/>
                    </a:solidFill>
                    <a:effectLst/>
                    <a:latin typeface="Cambria Math" charset="0"/>
                    <a:ea typeface="宋体" pitchFamily="2" charset="-122"/>
                    <a:cs typeface="+mn-cs"/>
                  </a:rPr>
                  <a:t>𝑘=𝑘+1</a:t>
                </a:r>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endParaRPr lang="en-US"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牛顿法：</a:t>
                </a:r>
              </a:p>
              <a:p>
                <a:r>
                  <a:rPr lang="zh-CN" altLang="zh-CN" sz="1200" kern="1200" dirty="0">
                    <a:solidFill>
                      <a:schemeClr val="tx1"/>
                    </a:solidFill>
                    <a:effectLst/>
                    <a:latin typeface="Arial" charset="0"/>
                    <a:ea typeface="宋体" pitchFamily="2" charset="-122"/>
                    <a:cs typeface="+mn-cs"/>
                  </a:rPr>
                  <a:t>输入：目标函数</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，梯度函数</a:t>
                </a:r>
                <a:r>
                  <a:rPr lang="en-US" altLang="zh-CN" sz="1200" i="0" kern="1200">
                    <a:solidFill>
                      <a:schemeClr val="tx1"/>
                    </a:solidFill>
                    <a:effectLst/>
                    <a:latin typeface="Cambria Math" charset="0"/>
                    <a:ea typeface="宋体" pitchFamily="2" charset="-122"/>
                    <a:cs typeface="+mn-cs"/>
                  </a:rPr>
                  <a:t>𝑔(𝑥)=𝛻𝑓(𝑥)</a:t>
                </a:r>
                <a:r>
                  <a:rPr lang="zh-CN" altLang="zh-CN" sz="1200" kern="1200" dirty="0">
                    <a:solidFill>
                      <a:schemeClr val="tx1"/>
                    </a:solidFill>
                    <a:effectLst/>
                    <a:latin typeface="Arial" charset="0"/>
                    <a:ea typeface="宋体" pitchFamily="2" charset="-122"/>
                    <a:cs typeface="+mn-cs"/>
                  </a:rPr>
                  <a:t>，海赛矩阵</a:t>
                </a:r>
                <a:r>
                  <a:rPr lang="en-US" altLang="zh-CN" sz="1200" i="0" kern="1200">
                    <a:solidFill>
                      <a:schemeClr val="tx1"/>
                    </a:solidFill>
                    <a:effectLst/>
                    <a:latin typeface="Cambria Math" charset="0"/>
                    <a:ea typeface="宋体" pitchFamily="2" charset="-122"/>
                    <a:cs typeface="+mn-cs"/>
                  </a:rPr>
                  <a:t>H</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b="1" i="0" kern="1200">
                    <a:solidFill>
                      <a:schemeClr val="tx1"/>
                    </a:solidFill>
                    <a:effectLst/>
                    <a:latin typeface="Cambria Math" charset="0"/>
                    <a:ea typeface="宋体" pitchFamily="2" charset="-122"/>
                    <a:cs typeface="+mn-cs"/>
                  </a:rPr>
                  <a:t>𝒙</a:t>
                </a:r>
                <a:r>
                  <a:rPr lang="en-US" altLang="zh-CN" sz="1200" b="1"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，精度要求</a:t>
                </a:r>
                <a:r>
                  <a:rPr lang="zh-CN" altLang="zh-CN" sz="1200" i="0" kern="1200">
                    <a:solidFill>
                      <a:schemeClr val="tx1"/>
                    </a:solidFill>
                    <a:effectLst/>
                    <a:latin typeface="Cambria Math"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𝜖</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的极小点</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）取初始点</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𝑘=0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，则停止计算，得近似解</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H</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𝑘=H</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，并求</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endParaRPr lang="zh-CN" altLang="zh-CN" sz="1200" kern="1200" dirty="0">
                  <a:solidFill>
                    <a:schemeClr val="tx1"/>
                  </a:solidFill>
                  <a:effectLst/>
                  <a:latin typeface="Arial" charset="0"/>
                  <a:ea typeface="宋体" pitchFamily="2" charset="-122"/>
                  <a:cs typeface="+mn-cs"/>
                </a:endParaRPr>
              </a:p>
              <a:p>
                <a:pPr/>
                <a:r>
                  <a:rPr lang="en-US" altLang="zh-CN" sz="1200" i="0" kern="1200">
                    <a:solidFill>
                      <a:schemeClr val="tx1"/>
                    </a:solidFill>
                    <a:effectLst/>
                    <a:latin typeface="Cambria Math" charset="0"/>
                    <a:ea typeface="宋体" pitchFamily="2" charset="-122"/>
                    <a:cs typeface="+mn-cs"/>
                  </a:rPr>
                  <a:t>𝐻</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𝑘=𝑘+1</a:t>
                </a:r>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a:t>
                </a:r>
              </a:p>
              <a:p>
                <a:endParaRPr lang="zh-CN" altLang="zh-CN" sz="1200" kern="1200" dirty="0">
                  <a:solidFill>
                    <a:schemeClr val="tx1"/>
                  </a:solidFill>
                  <a:effectLst/>
                  <a:latin typeface="Arial" charset="0"/>
                  <a:ea typeface="宋体" pitchFamily="2" charset="-122"/>
                  <a:cs typeface="+mn-cs"/>
                </a:endParaRPr>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43</a:t>
            </a:fld>
            <a:endParaRPr lang="en-US" altLang="zh-CN"/>
          </a:p>
        </p:txBody>
      </p:sp>
    </p:spTree>
    <p:extLst>
      <p:ext uri="{BB962C8B-B14F-4D97-AF65-F5344CB8AC3E}">
        <p14:creationId xmlns:p14="http://schemas.microsoft.com/office/powerpoint/2010/main" val="12700509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梯度下降法算法如下：</a:t>
                </a:r>
              </a:p>
              <a:p>
                <a:r>
                  <a:rPr lang="zh-CN" altLang="zh-CN" sz="1200" kern="1200" dirty="0">
                    <a:solidFill>
                      <a:schemeClr val="tx1"/>
                    </a:solidFill>
                    <a:effectLst/>
                    <a:latin typeface="Arial" charset="0"/>
                    <a:ea typeface="宋体" pitchFamily="2" charset="-122"/>
                    <a:cs typeface="+mn-cs"/>
                  </a:rPr>
                  <a:t>输入：目标函数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 梯度函数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𝑔</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，计算精度</a:t>
                </a:r>
                <a14:m>
                  <m:oMath xmlns:m="http://schemas.openxmlformats.org/officeDocument/2006/math">
                    <m:r>
                      <m:rPr>
                        <m:sty m:val="p"/>
                      </m:rPr>
                      <a:rPr lang="en-US" altLang="zh-CN" sz="1200" kern="1200">
                        <a:solidFill>
                          <a:schemeClr val="tx1"/>
                        </a:solidFill>
                        <a:effectLst/>
                        <a:latin typeface="Cambria Math" charset="0"/>
                        <a:ea typeface="宋体" pitchFamily="2" charset="-122"/>
                        <a:cs typeface="+mn-cs"/>
                      </a:rPr>
                      <m:t>ϵ</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的极小点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oMath>
                </a14:m>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）取初始值</a:t>
                </a:r>
                <a14:m>
                  <m:oMath xmlns:m="http://schemas.openxmlformats.org/officeDocument/2006/math">
                    <m:sSup>
                      <m:sSupPr>
                        <m:ctrlPr>
                          <a:rPr lang="zh-CN" altLang="zh-CN" sz="1200" b="1" i="1" kern="1200">
                            <a:solidFill>
                              <a:schemeClr val="tx1"/>
                            </a:solidFill>
                            <a:effectLst/>
                            <a:latin typeface="Cambria Math" panose="02040503050406030204" pitchFamily="18" charset="0"/>
                            <a:ea typeface="宋体" pitchFamily="2" charset="-122"/>
                            <a:cs typeface="+mn-cs"/>
                          </a:rPr>
                        </m:ctrlPr>
                      </m:sSupPr>
                      <m:e>
                        <m:r>
                          <a:rPr lang="en-US" altLang="zh-CN" sz="1200" b="1" i="1" kern="1200">
                            <a:solidFill>
                              <a:schemeClr val="tx1"/>
                            </a:solidFill>
                            <a:effectLst/>
                            <a:latin typeface="Cambria Math" charset="0"/>
                            <a:ea typeface="宋体" pitchFamily="2" charset="-122"/>
                            <a:cs typeface="+mn-cs"/>
                          </a:rPr>
                          <m:t>𝒙</m:t>
                        </m:r>
                      </m:e>
                      <m:sup>
                        <m:r>
                          <a:rPr lang="en-US" altLang="zh-CN" sz="1200" b="1" kern="1200">
                            <a:solidFill>
                              <a:schemeClr val="tx1"/>
                            </a:solidFill>
                            <a:effectLst/>
                            <a:latin typeface="Cambria Math" charset="0"/>
                            <a:ea typeface="宋体" pitchFamily="2" charset="-122"/>
                            <a:cs typeface="+mn-cs"/>
                          </a:rPr>
                          <m:t>(</m:t>
                        </m:r>
                        <m:r>
                          <a:rPr lang="en-US" altLang="zh-CN" sz="1200" kern="1200">
                            <a:solidFill>
                              <a:schemeClr val="tx1"/>
                            </a:solidFill>
                            <a:effectLst/>
                            <a:latin typeface="Cambria Math" charset="0"/>
                            <a:ea typeface="宋体" pitchFamily="2" charset="-122"/>
                            <a:cs typeface="+mn-cs"/>
                          </a:rPr>
                          <m:t>0</m:t>
                        </m:r>
                        <m:r>
                          <a:rPr lang="en-US" altLang="zh-CN" sz="1200" b="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ℝ</m:t>
                        </m:r>
                      </m:e>
                      <m:sup>
                        <m:r>
                          <a:rPr lang="en-US" altLang="zh-CN" sz="1200" i="1" kern="1200">
                            <a:solidFill>
                              <a:schemeClr val="tx1"/>
                            </a:solidFill>
                            <a:effectLst/>
                            <a:latin typeface="Cambria Math" charset="0"/>
                            <a:ea typeface="宋体" pitchFamily="2" charset="-122"/>
                            <a:cs typeface="+mn-cs"/>
                          </a:rPr>
                          <m:t>𝑑</m:t>
                        </m:r>
                      </m:sup>
                    </m:sSup>
                  </m:oMath>
                </a14:m>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）计算梯度</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时， 停止迭代，令</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oMath>
                </a14:m>
                <a:r>
                  <a:rPr lang="zh-CN" altLang="zh-CN" sz="1200" kern="1200" dirty="0">
                    <a:solidFill>
                      <a:schemeClr val="tx1"/>
                    </a:solidFill>
                    <a:effectLst/>
                    <a:latin typeface="Arial" charset="0"/>
                    <a:ea typeface="宋体" pitchFamily="2" charset="-122"/>
                    <a:cs typeface="+mn-cs"/>
                  </a:rPr>
                  <a:t>；否则，令</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，求</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𝜆</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，使</a:t>
                </a:r>
              </a:p>
              <a:p>
                <a:pPr/>
                <a14:m>
                  <m:oMathPara xmlns:m="http://schemas.openxmlformats.org/officeDocument/2006/math">
                    <m:oMathParaPr>
                      <m:jc m:val="centerGroup"/>
                    </m:oMathParaPr>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𝜆</m:t>
                              </m:r>
                            </m:e>
                            <m:sub>
                              <m:r>
                                <a:rPr lang="en-US" altLang="zh-CN" sz="1200" i="1" kern="1200">
                                  <a:solidFill>
                                    <a:schemeClr val="tx1"/>
                                  </a:solidFill>
                                  <a:effectLst/>
                                  <a:latin typeface="Cambria Math" charset="0"/>
                                  <a:ea typeface="宋体" pitchFamily="2" charset="-122"/>
                                  <a:cs typeface="+mn-cs"/>
                                </a:rPr>
                                <m:t>𝑘</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i="1" kern="1200">
                          <a:solidFill>
                            <a:schemeClr val="tx1"/>
                          </a:solidFill>
                          <a:effectLst/>
                          <a:latin typeface="Cambria Math" charset="0"/>
                          <a:ea typeface="宋体" pitchFamily="2" charset="-122"/>
                          <a:cs typeface="+mn-cs"/>
                        </a:rPr>
                        <m:t>=</m:t>
                      </m:r>
                      <m:limLow>
                        <m:limLowPr>
                          <m:ctrlPr>
                            <a:rPr lang="zh-CN" altLang="zh-CN" sz="1200" i="1" kern="1200">
                              <a:solidFill>
                                <a:schemeClr val="tx1"/>
                              </a:solidFill>
                              <a:effectLst/>
                              <a:latin typeface="Cambria Math" panose="02040503050406030204" pitchFamily="18" charset="0"/>
                              <a:ea typeface="宋体" pitchFamily="2" charset="-122"/>
                              <a:cs typeface="+mn-cs"/>
                            </a:rPr>
                          </m:ctrlPr>
                        </m:limLowPr>
                        <m:e>
                          <m:r>
                            <m:rPr>
                              <m:sty m:val="p"/>
                            </m:rPr>
                            <a:rPr lang="en-US" altLang="zh-CN" sz="1200" kern="1200">
                              <a:solidFill>
                                <a:schemeClr val="tx1"/>
                              </a:solidFill>
                              <a:effectLst/>
                              <a:latin typeface="Cambria Math" charset="0"/>
                              <a:ea typeface="宋体" pitchFamily="2" charset="-122"/>
                              <a:cs typeface="+mn-cs"/>
                            </a:rPr>
                            <m:t>min</m:t>
                          </m:r>
                        </m:e>
                        <m:lim>
                          <m:r>
                            <a:rPr lang="en-US" altLang="zh-CN" sz="1200" i="1" kern="1200">
                              <a:solidFill>
                                <a:schemeClr val="tx1"/>
                              </a:solidFill>
                              <a:effectLst/>
                              <a:latin typeface="Cambria Math" charset="0"/>
                              <a:ea typeface="宋体" pitchFamily="2" charset="-122"/>
                              <a:cs typeface="+mn-cs"/>
                            </a:rPr>
                            <m:t>𝜆</m:t>
                          </m:r>
                          <m:r>
                            <a:rPr lang="en-US" altLang="zh-CN" sz="1200" i="1" kern="1200">
                              <a:solidFill>
                                <a:schemeClr val="tx1"/>
                              </a:solidFill>
                              <a:effectLst/>
                              <a:latin typeface="Cambria Math" charset="0"/>
                              <a:ea typeface="宋体" pitchFamily="2" charset="-122"/>
                              <a:cs typeface="+mn-cs"/>
                            </a:rPr>
                            <m:t>⩾0</m:t>
                          </m:r>
                        </m:lim>
                      </m:limLow>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𝜆</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e>
                      </m:d>
                    </m:oMath>
                  </m:oMathPara>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𝜆</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）当</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e>
                        </m:d>
                        <m:r>
                          <a:rPr lang="zh-CN" altLang="en-US"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或</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r>
                          <a:rPr lang="zh-CN" altLang="en-US" sz="1200" i="1"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e>
                    </m:d>
                    <m:r>
                      <a:rPr lang="en-US" altLang="zh-CN" sz="1200"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时，停止迭代，令</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e>
                        </m:d>
                      </m:sup>
                    </m:sSup>
                  </m:oMath>
                </a14:m>
                <a:r>
                  <a:rPr lang="zh-CN" altLang="zh-CN" sz="1200" kern="1200" dirty="0">
                    <a:solidFill>
                      <a:schemeClr val="tx1"/>
                    </a:solidFill>
                    <a:effectLst/>
                    <a:latin typeface="Arial" charset="0"/>
                    <a:ea typeface="宋体" pitchFamily="2" charset="-122"/>
                    <a:cs typeface="+mn-cs"/>
                  </a:rPr>
                  <a:t>；否则置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kern="1200">
                        <a:solidFill>
                          <a:schemeClr val="tx1"/>
                        </a:solidFill>
                        <a:effectLst/>
                        <a:latin typeface="Cambria Math" charset="0"/>
                        <a:ea typeface="宋体" pitchFamily="2" charset="-122"/>
                        <a:cs typeface="+mn-cs"/>
                      </a:rPr>
                      <m:t>∎</m:t>
                    </m:r>
                  </m:oMath>
                </a14:m>
                <a:endParaRPr lang="en-US"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牛顿法：</a:t>
                </a:r>
              </a:p>
              <a:p>
                <a:r>
                  <a:rPr lang="zh-CN" altLang="zh-CN" sz="1200" kern="1200" dirty="0">
                    <a:solidFill>
                      <a:schemeClr val="tx1"/>
                    </a:solidFill>
                    <a:effectLst/>
                    <a:latin typeface="Arial" charset="0"/>
                    <a:ea typeface="宋体" pitchFamily="2" charset="-122"/>
                    <a:cs typeface="+mn-cs"/>
                  </a:rPr>
                  <a:t>输入：目标函数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，梯度函数</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𝑔</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𝑥</m:t>
                    </m:r>
                    <m:r>
                      <a:rPr lang="en-US" altLang="zh-CN" sz="1200" i="1"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，海赛矩阵</a:t>
                </a:r>
                <a14:m>
                  <m:oMath xmlns:m="http://schemas.openxmlformats.org/officeDocument/2006/math">
                    <m:r>
                      <m:rPr>
                        <m:sty m:val="p"/>
                      </m:rPr>
                      <a:rPr lang="en-US" altLang="zh-CN" sz="1200" kern="1200">
                        <a:solidFill>
                          <a:schemeClr val="tx1"/>
                        </a:solidFill>
                        <a:effectLst/>
                        <a:latin typeface="Cambria Math" charset="0"/>
                        <a:ea typeface="宋体" pitchFamily="2" charset="-122"/>
                        <a:cs typeface="+mn-cs"/>
                      </a:rPr>
                      <m:t>H</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b="1" i="1" kern="1200">
                            <a:solidFill>
                              <a:schemeClr val="tx1"/>
                            </a:solidFill>
                            <a:effectLst/>
                            <a:latin typeface="Cambria Math" charset="0"/>
                            <a:ea typeface="宋体" pitchFamily="2" charset="-122"/>
                            <a:cs typeface="+mn-cs"/>
                          </a:rPr>
                          <m:t>𝒙</m:t>
                        </m:r>
                      </m:e>
                    </m:d>
                  </m:oMath>
                </a14:m>
                <a:r>
                  <a:rPr lang="zh-CN" altLang="zh-CN" sz="1200" kern="1200" dirty="0">
                    <a:solidFill>
                      <a:schemeClr val="tx1"/>
                    </a:solidFill>
                    <a:effectLst/>
                    <a:latin typeface="Arial" charset="0"/>
                    <a:ea typeface="宋体" pitchFamily="2" charset="-122"/>
                    <a:cs typeface="+mn-cs"/>
                  </a:rPr>
                  <a:t>，精度要求</a:t>
                </a:r>
                <a14:m>
                  <m:oMath xmlns:m="http://schemas.openxmlformats.org/officeDocument/2006/math">
                    <m:r>
                      <a:rPr lang="zh-CN" altLang="zh-CN" sz="1200" kern="1200">
                        <a:solidFill>
                          <a:schemeClr val="tx1"/>
                        </a:solidFill>
                        <a:effectLst/>
                        <a:latin typeface="Cambria Math" charset="0"/>
                        <a:ea typeface="宋体" pitchFamily="2" charset="-122"/>
                        <a:cs typeface="+mn-cs"/>
                      </a:rPr>
                      <m:t> </m:t>
                    </m:r>
                    <m:r>
                      <a:rPr lang="en-US" altLang="zh-CN" sz="1200" i="1" kern="1200">
                        <a:solidFill>
                          <a:schemeClr val="tx1"/>
                        </a:solidFill>
                        <a:effectLst/>
                        <a:latin typeface="Cambria Math" charset="0"/>
                        <a:ea typeface="宋体" pitchFamily="2" charset="-122"/>
                        <a:cs typeface="+mn-cs"/>
                      </a:rPr>
                      <m:t>𝜖</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𝑥</m:t>
                        </m:r>
                      </m:e>
                    </m:d>
                  </m:oMath>
                </a14:m>
                <a:r>
                  <a:rPr lang="zh-CN" altLang="zh-CN" sz="1200" kern="1200" dirty="0">
                    <a:solidFill>
                      <a:schemeClr val="tx1"/>
                    </a:solidFill>
                    <a:effectLst/>
                    <a:latin typeface="Arial" charset="0"/>
                    <a:ea typeface="宋体" pitchFamily="2" charset="-122"/>
                    <a:cs typeface="+mn-cs"/>
                  </a:rPr>
                  <a:t>的极小点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）取初始点</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0</m:t>
                            </m:r>
                          </m:e>
                        </m:d>
                      </m:sup>
                    </m:sSup>
                  </m:oMath>
                </a14:m>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i="1" kern="1200">
                        <a:solidFill>
                          <a:schemeClr val="tx1"/>
                        </a:solidFill>
                        <a:effectLst/>
                        <a:latin typeface="Cambria Math" charset="0"/>
                        <a:ea typeface="宋体" pitchFamily="2" charset="-122"/>
                        <a:cs typeface="+mn-cs"/>
                      </a:rPr>
                      <m:t>=0</m:t>
                    </m:r>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𝑔</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𝑓</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）若</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e>
                    </m:d>
                    <m:r>
                      <a:rPr lang="en-US" altLang="zh-CN" sz="1200" i="1" kern="1200">
                        <a:solidFill>
                          <a:schemeClr val="tx1"/>
                        </a:solidFill>
                        <a:effectLst/>
                        <a:latin typeface="Cambria Math" charset="0"/>
                        <a:ea typeface="宋体" pitchFamily="2" charset="-122"/>
                        <a:cs typeface="+mn-cs"/>
                      </a:rPr>
                      <m:t>&lt;</m:t>
                    </m:r>
                    <m:r>
                      <a:rPr lang="en-US" altLang="zh-CN" sz="1200" i="1" kern="1200">
                        <a:solidFill>
                          <a:schemeClr val="tx1"/>
                        </a:solidFill>
                        <a:effectLst/>
                        <a:latin typeface="Cambria Math" charset="0"/>
                        <a:ea typeface="宋体" pitchFamily="2" charset="-122"/>
                        <a:cs typeface="+mn-cs"/>
                      </a:rPr>
                      <m:t>𝜀</m:t>
                    </m:r>
                  </m:oMath>
                </a14:m>
                <a:r>
                  <a:rPr lang="zh-CN" altLang="zh-CN" sz="1200" kern="1200" dirty="0">
                    <a:solidFill>
                      <a:schemeClr val="tx1"/>
                    </a:solidFill>
                    <a:effectLst/>
                    <a:latin typeface="Arial" charset="0"/>
                    <a:ea typeface="宋体" pitchFamily="2" charset="-122"/>
                    <a:cs typeface="+mn-cs"/>
                  </a:rPr>
                  <a:t>，则停止计算，得近似解</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i="1" kern="1200">
                            <a:solidFill>
                              <a:schemeClr val="tx1"/>
                            </a:solidFill>
                            <a:effectLst/>
                            <a:latin typeface="Cambria Math" charset="0"/>
                            <a:ea typeface="宋体" pitchFamily="2" charset="-122"/>
                            <a:cs typeface="+mn-cs"/>
                          </a:rPr>
                          <m:t>∗</m:t>
                        </m:r>
                      </m:sup>
                    </m:sSup>
                    <m:r>
                      <a:rPr lang="en-US" altLang="zh-CN" sz="1200" i="1"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d>
                          <m:dPr>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𝑘</m:t>
                            </m:r>
                          </m:e>
                        </m:d>
                      </m:sup>
                    </m:sSup>
                  </m:oMath>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）计算</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m:rPr>
                            <m:sty m:val="p"/>
                          </m:rPr>
                          <a:rPr lang="en-US" altLang="zh-CN" sz="1200" kern="1200">
                            <a:solidFill>
                              <a:schemeClr val="tx1"/>
                            </a:solidFill>
                            <a:effectLst/>
                            <a:latin typeface="Cambria Math" charset="0"/>
                            <a:ea typeface="宋体" pitchFamily="2" charset="-122"/>
                            <a:cs typeface="+mn-cs"/>
                          </a:rPr>
                          <m:t>H</m:t>
                        </m:r>
                      </m:e>
                      <m:sub>
                        <m:r>
                          <a:rPr lang="en-US" altLang="zh-CN" sz="1200" i="1" kern="1200">
                            <a:solidFill>
                              <a:schemeClr val="tx1"/>
                            </a:solidFill>
                            <a:effectLst/>
                            <a:latin typeface="Cambria Math" charset="0"/>
                            <a:ea typeface="宋体" pitchFamily="2" charset="-122"/>
                            <a:cs typeface="+mn-cs"/>
                          </a:rPr>
                          <m:t>𝑘</m:t>
                        </m:r>
                      </m:sub>
                    </m:sSub>
                    <m:r>
                      <a:rPr lang="en-US" altLang="zh-CN" sz="1200" kern="1200">
                        <a:solidFill>
                          <a:schemeClr val="tx1"/>
                        </a:solidFill>
                        <a:effectLst/>
                        <a:latin typeface="Cambria Math" charset="0"/>
                        <a:ea typeface="宋体" pitchFamily="2" charset="-122"/>
                        <a:cs typeface="+mn-cs"/>
                      </a:rPr>
                      <m:t>=</m:t>
                    </m:r>
                    <m:r>
                      <m:rPr>
                        <m:sty m:val="p"/>
                      </m:rPr>
                      <a:rPr lang="en-US" altLang="zh-CN" sz="1200" kern="1200">
                        <a:solidFill>
                          <a:schemeClr val="tx1"/>
                        </a:solidFill>
                        <a:effectLst/>
                        <a:latin typeface="Cambria Math" charset="0"/>
                        <a:ea typeface="宋体" pitchFamily="2" charset="-122"/>
                        <a:cs typeface="+mn-cs"/>
                      </a:rPr>
                      <m:t>H</m:t>
                    </m:r>
                    <m:d>
                      <m:dPr>
                        <m:ctrlPr>
                          <a:rPr lang="zh-CN" altLang="zh-CN" sz="1200" i="1" kern="1200">
                            <a:solidFill>
                              <a:schemeClr val="tx1"/>
                            </a:solidFill>
                            <a:effectLst/>
                            <a:latin typeface="Cambria Math" panose="02040503050406030204" pitchFamily="18" charset="0"/>
                            <a:ea typeface="宋体" pitchFamily="2" charset="-122"/>
                            <a:cs typeface="+mn-cs"/>
                          </a:rPr>
                        </m:ctrlPr>
                      </m:dPr>
                      <m:e>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e>
                    </m:d>
                  </m:oMath>
                </a14:m>
                <a:r>
                  <a:rPr lang="zh-CN" altLang="zh-CN" sz="1200" kern="1200" dirty="0">
                    <a:solidFill>
                      <a:schemeClr val="tx1"/>
                    </a:solidFill>
                    <a:effectLst/>
                    <a:latin typeface="Arial" charset="0"/>
                    <a:ea typeface="宋体" pitchFamily="2" charset="-122"/>
                    <a:cs typeface="+mn-cs"/>
                  </a:rPr>
                  <a:t>，并求</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endParaRPr lang="zh-CN" altLang="zh-CN" sz="1200" kern="1200" dirty="0">
                  <a:solidFill>
                    <a:schemeClr val="tx1"/>
                  </a:solidFill>
                  <a:effectLst/>
                  <a:latin typeface="Arial" charset="0"/>
                  <a:ea typeface="宋体" pitchFamily="2" charset="-122"/>
                  <a:cs typeface="+mn-cs"/>
                </a:endParaRPr>
              </a:p>
              <a:p>
                <a:pPr/>
                <a14:m>
                  <m:oMathPara xmlns:m="http://schemas.openxmlformats.org/officeDocument/2006/math">
                    <m:oMathParaPr>
                      <m:jc m:val="centerGroup"/>
                    </m:oMathParaPr>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𝐻</m:t>
                          </m:r>
                        </m:e>
                        <m:sub>
                          <m:r>
                            <a:rPr lang="en-US" altLang="zh-CN" sz="1200" i="1" kern="1200">
                              <a:solidFill>
                                <a:schemeClr val="tx1"/>
                              </a:solidFill>
                              <a:effectLst/>
                              <a:latin typeface="Cambria Math" charset="0"/>
                              <a:ea typeface="宋体" pitchFamily="2" charset="-122"/>
                              <a:cs typeface="+mn-cs"/>
                            </a:rPr>
                            <m:t>𝑘</m:t>
                          </m:r>
                        </m:sub>
                      </m:sSub>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𝑔</m:t>
                          </m:r>
                        </m:e>
                        <m:sub>
                          <m:r>
                            <a:rPr lang="en-US" altLang="zh-CN" sz="1200" i="1" kern="1200">
                              <a:solidFill>
                                <a:schemeClr val="tx1"/>
                              </a:solidFill>
                              <a:effectLst/>
                              <a:latin typeface="Cambria Math" charset="0"/>
                              <a:ea typeface="宋体" pitchFamily="2" charset="-122"/>
                              <a:cs typeface="+mn-cs"/>
                            </a:rPr>
                            <m:t>𝑘</m:t>
                          </m:r>
                        </m:sub>
                      </m:sSub>
                    </m:oMath>
                  </m:oMathPara>
                </a14:m>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）置</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sup>
                    </m:sSup>
                    <m:r>
                      <a:rPr lang="en-US" altLang="zh-CN" sz="1200" kern="1200">
                        <a:solidFill>
                          <a:schemeClr val="tx1"/>
                        </a:solidFill>
                        <a:effectLst/>
                        <a:latin typeface="Cambria Math" charset="0"/>
                        <a:ea typeface="宋体" pitchFamily="2" charset="-122"/>
                        <a:cs typeface="+mn-cs"/>
                      </a:rPr>
                      <m:t>=</m:t>
                    </m:r>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charset="0"/>
                            <a:ea typeface="宋体" pitchFamily="2" charset="-122"/>
                            <a:cs typeface="+mn-cs"/>
                          </a:rPr>
                          <m:t>𝑥</m:t>
                        </m:r>
                      </m:e>
                      <m:sup>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sup>
                    </m:sSup>
                    <m:r>
                      <a:rPr lang="en-US" altLang="zh-CN" sz="1200"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𝑝</m:t>
                        </m:r>
                      </m:e>
                      <m:sub>
                        <m:r>
                          <a:rPr lang="en-US" altLang="zh-CN" sz="1200" i="1" kern="1200">
                            <a:solidFill>
                              <a:schemeClr val="tx1"/>
                            </a:solidFill>
                            <a:effectLst/>
                            <a:latin typeface="Cambria Math" charset="0"/>
                            <a:ea typeface="宋体" pitchFamily="2" charset="-122"/>
                            <a:cs typeface="+mn-cs"/>
                          </a:rPr>
                          <m:t>𝑘</m:t>
                        </m:r>
                      </m:sub>
                    </m:sSub>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𝑘</m:t>
                    </m:r>
                    <m:r>
                      <a:rPr lang="en-US" altLang="zh-CN" sz="1200" kern="1200">
                        <a:solidFill>
                          <a:schemeClr val="tx1"/>
                        </a:solidFill>
                        <a:effectLst/>
                        <a:latin typeface="Cambria Math"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a:t>
                </a:r>
              </a:p>
              <a:p>
                <a:endParaRPr lang="zh-CN" altLang="zh-CN" sz="1200" kern="1200" dirty="0">
                  <a:solidFill>
                    <a:schemeClr val="tx1"/>
                  </a:solidFill>
                  <a:effectLst/>
                  <a:latin typeface="Arial" charset="0"/>
                  <a:ea typeface="宋体" pitchFamily="2" charset="-122"/>
                  <a:cs typeface="+mn-cs"/>
                </a:endParaRPr>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梯度下降法算法如下：</a:t>
                </a:r>
              </a:p>
              <a:p>
                <a:r>
                  <a:rPr lang="zh-CN" altLang="zh-CN" sz="1200" kern="1200" dirty="0">
                    <a:solidFill>
                      <a:schemeClr val="tx1"/>
                    </a:solidFill>
                    <a:effectLst/>
                    <a:latin typeface="Arial" charset="0"/>
                    <a:ea typeface="宋体" pitchFamily="2" charset="-122"/>
                    <a:cs typeface="+mn-cs"/>
                  </a:rPr>
                  <a:t>输入：目标函数</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 梯度函数</a:t>
                </a:r>
                <a:r>
                  <a:rPr lang="en-US" altLang="zh-CN" sz="1200" i="0" kern="1200">
                    <a:solidFill>
                      <a:schemeClr val="tx1"/>
                    </a:solidFill>
                    <a:effectLst/>
                    <a:latin typeface="Cambria Math" charset="0"/>
                    <a:ea typeface="宋体" pitchFamily="2" charset="-122"/>
                    <a:cs typeface="+mn-cs"/>
                  </a:rPr>
                  <a:t>𝑔(𝑥)=𝛻𝑓(𝑥)</a:t>
                </a:r>
                <a:r>
                  <a:rPr lang="zh-CN" altLang="zh-CN" sz="1200" kern="1200" dirty="0">
                    <a:solidFill>
                      <a:schemeClr val="tx1"/>
                    </a:solidFill>
                    <a:effectLst/>
                    <a:latin typeface="Arial" charset="0"/>
                    <a:ea typeface="宋体" pitchFamily="2" charset="-122"/>
                    <a:cs typeface="+mn-cs"/>
                  </a:rPr>
                  <a:t>，计算精度</a:t>
                </a:r>
                <a:r>
                  <a:rPr lang="en-US" altLang="zh-CN" sz="1200" i="0" kern="1200">
                    <a:solidFill>
                      <a:schemeClr val="tx1"/>
                    </a:solidFill>
                    <a:effectLst/>
                    <a:latin typeface="Cambria Math" charset="0"/>
                    <a:ea typeface="宋体" pitchFamily="2" charset="-122"/>
                    <a:cs typeface="+mn-cs"/>
                  </a:rPr>
                  <a:t>ϵ</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的极小点</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）取初始值</a:t>
                </a:r>
                <a:r>
                  <a:rPr lang="en-US" altLang="zh-CN" sz="1200" b="1" i="0" kern="1200">
                    <a:solidFill>
                      <a:schemeClr val="tx1"/>
                    </a:solidFill>
                    <a:effectLst/>
                    <a:latin typeface="Cambria Math" charset="0"/>
                    <a:ea typeface="宋体" pitchFamily="2" charset="-122"/>
                    <a:cs typeface="+mn-cs"/>
                  </a:rPr>
                  <a:t>𝒙</a:t>
                </a:r>
                <a:r>
                  <a:rPr lang="zh-CN" altLang="zh-CN" sz="1200" b="1" i="0" kern="1200">
                    <a:solidFill>
                      <a:schemeClr val="tx1"/>
                    </a:solidFill>
                    <a:effectLst/>
                    <a:latin typeface="Cambria Math" panose="02040503050406030204" pitchFamily="18" charset="0"/>
                    <a:ea typeface="宋体" pitchFamily="2" charset="-122"/>
                    <a:cs typeface="+mn-cs"/>
                  </a:rPr>
                  <a:t>^(</a:t>
                </a:r>
                <a:r>
                  <a:rPr lang="en-US" altLang="zh-CN" sz="1200" b="1"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en-US" altLang="zh-CN" sz="1200" b="1" i="0" kern="1200">
                    <a:solidFill>
                      <a:schemeClr val="tx1"/>
                    </a:solidFill>
                    <a:effectLst/>
                    <a:latin typeface="Cambria Math" charset="0"/>
                    <a:ea typeface="宋体" pitchFamily="2" charset="-122"/>
                    <a:cs typeface="+mn-cs"/>
                  </a:rPr>
                  <a:t>)</a:t>
                </a:r>
                <a:r>
                  <a:rPr lang="zh-CN" altLang="zh-CN" sz="1200" b="1"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∈ℝ</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𝑑</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𝑘=0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）计算梯度</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时， 停止迭代，令</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；否则，令</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，求</a:t>
                </a:r>
                <a:r>
                  <a:rPr lang="en-US" altLang="zh-CN" sz="1200" i="0" kern="1200">
                    <a:solidFill>
                      <a:schemeClr val="tx1"/>
                    </a:solidFill>
                    <a:effectLst/>
                    <a:latin typeface="Cambria Math"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kern="1200" dirty="0">
                    <a:solidFill>
                      <a:schemeClr val="tx1"/>
                    </a:solidFill>
                    <a:effectLst/>
                    <a:latin typeface="Arial" charset="0"/>
                    <a:ea typeface="宋体" pitchFamily="2" charset="-122"/>
                    <a:cs typeface="+mn-cs"/>
                  </a:rPr>
                  <a:t>，使</a:t>
                </a:r>
              </a:p>
              <a:p>
                <a:pP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=min</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𝜆⩾0</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 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+𝜆𝑝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en-US"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或</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en-US" sz="1200" i="0" kern="1200">
                    <a:solidFill>
                      <a:schemeClr val="tx1"/>
                    </a:solidFill>
                    <a:effectLst/>
                    <a:latin typeface="Cambria Math"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时，停止迭代，令</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；否则置</a:t>
                </a:r>
                <a:r>
                  <a:rPr lang="en-US" altLang="zh-CN" sz="1200" i="0" kern="1200">
                    <a:solidFill>
                      <a:schemeClr val="tx1"/>
                    </a:solidFill>
                    <a:effectLst/>
                    <a:latin typeface="Cambria Math" charset="0"/>
                    <a:ea typeface="宋体" pitchFamily="2" charset="-122"/>
                    <a:cs typeface="+mn-cs"/>
                  </a:rPr>
                  <a:t>𝑘=𝑘+1</a:t>
                </a:r>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endParaRPr lang="en-US"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牛顿法：</a:t>
                </a:r>
              </a:p>
              <a:p>
                <a:r>
                  <a:rPr lang="zh-CN" altLang="zh-CN" sz="1200" kern="1200" dirty="0">
                    <a:solidFill>
                      <a:schemeClr val="tx1"/>
                    </a:solidFill>
                    <a:effectLst/>
                    <a:latin typeface="Arial" charset="0"/>
                    <a:ea typeface="宋体" pitchFamily="2" charset="-122"/>
                    <a:cs typeface="+mn-cs"/>
                  </a:rPr>
                  <a:t>输入：目标函数</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，梯度函数</a:t>
                </a:r>
                <a:r>
                  <a:rPr lang="en-US" altLang="zh-CN" sz="1200" i="0" kern="1200">
                    <a:solidFill>
                      <a:schemeClr val="tx1"/>
                    </a:solidFill>
                    <a:effectLst/>
                    <a:latin typeface="Cambria Math" charset="0"/>
                    <a:ea typeface="宋体" pitchFamily="2" charset="-122"/>
                    <a:cs typeface="+mn-cs"/>
                  </a:rPr>
                  <a:t>𝑔(𝑥)=𝛻𝑓(𝑥)</a:t>
                </a:r>
                <a:r>
                  <a:rPr lang="zh-CN" altLang="zh-CN" sz="1200" kern="1200" dirty="0">
                    <a:solidFill>
                      <a:schemeClr val="tx1"/>
                    </a:solidFill>
                    <a:effectLst/>
                    <a:latin typeface="Arial" charset="0"/>
                    <a:ea typeface="宋体" pitchFamily="2" charset="-122"/>
                    <a:cs typeface="+mn-cs"/>
                  </a:rPr>
                  <a:t>，海赛矩阵</a:t>
                </a:r>
                <a:r>
                  <a:rPr lang="en-US" altLang="zh-CN" sz="1200" i="0" kern="1200">
                    <a:solidFill>
                      <a:schemeClr val="tx1"/>
                    </a:solidFill>
                    <a:effectLst/>
                    <a:latin typeface="Cambria Math" charset="0"/>
                    <a:ea typeface="宋体" pitchFamily="2" charset="-122"/>
                    <a:cs typeface="+mn-cs"/>
                  </a:rPr>
                  <a:t>H</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b="1" i="0" kern="1200">
                    <a:solidFill>
                      <a:schemeClr val="tx1"/>
                    </a:solidFill>
                    <a:effectLst/>
                    <a:latin typeface="Cambria Math" charset="0"/>
                    <a:ea typeface="宋体" pitchFamily="2" charset="-122"/>
                    <a:cs typeface="+mn-cs"/>
                  </a:rPr>
                  <a:t>𝒙</a:t>
                </a:r>
                <a:r>
                  <a:rPr lang="en-US" altLang="zh-CN" sz="1200" b="1"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，精度要求</a:t>
                </a:r>
                <a:r>
                  <a:rPr lang="zh-CN" altLang="zh-CN" sz="1200" i="0" kern="1200">
                    <a:solidFill>
                      <a:schemeClr val="tx1"/>
                    </a:solidFill>
                    <a:effectLst/>
                    <a:latin typeface="Cambria Math"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𝜖</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输出</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en-US"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的极小点</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）取初始点</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0</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𝑘=0</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3</a:t>
                </a:r>
                <a:r>
                  <a:rPr lang="zh-CN" altLang="zh-CN" sz="1200" kern="1200" dirty="0">
                    <a:solidFill>
                      <a:schemeClr val="tx1"/>
                    </a:solidFill>
                    <a:effectLst/>
                    <a:latin typeface="Arial" charset="0"/>
                    <a:ea typeface="宋体" pitchFamily="2" charset="-122"/>
                    <a:cs typeface="+mn-cs"/>
                  </a:rPr>
                  <a:t>）若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&lt;𝜀</a:t>
                </a:r>
                <a:r>
                  <a:rPr lang="zh-CN" altLang="zh-CN" sz="1200" kern="1200" dirty="0">
                    <a:solidFill>
                      <a:schemeClr val="tx1"/>
                    </a:solidFill>
                    <a:effectLst/>
                    <a:latin typeface="Arial" charset="0"/>
                    <a:ea typeface="宋体" pitchFamily="2" charset="-122"/>
                    <a:cs typeface="+mn-cs"/>
                  </a:rPr>
                  <a:t>，则停止计算，得近似解</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i="0" kern="1200">
                    <a:solidFill>
                      <a:schemeClr val="tx1"/>
                    </a:solidFill>
                    <a:effectLst/>
                    <a:latin typeface="Cambria Math" panose="02040503050406030204" pitchFamily="18" charset="0"/>
                    <a:ea typeface="宋体" pitchFamily="2" charset="-122"/>
                    <a:cs typeface="+mn-cs"/>
                  </a:rPr>
                  <a:t>)</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4</a:t>
                </a:r>
                <a:r>
                  <a:rPr lang="zh-CN" altLang="zh-CN" sz="1200" kern="1200" dirty="0">
                    <a:solidFill>
                      <a:schemeClr val="tx1"/>
                    </a:solidFill>
                    <a:effectLst/>
                    <a:latin typeface="Arial" charset="0"/>
                    <a:ea typeface="宋体" pitchFamily="2" charset="-122"/>
                    <a:cs typeface="+mn-cs"/>
                  </a:rPr>
                  <a:t>）计算</a:t>
                </a:r>
                <a:r>
                  <a:rPr lang="en-US" altLang="zh-CN" sz="1200" i="0" kern="1200">
                    <a:solidFill>
                      <a:schemeClr val="tx1"/>
                    </a:solidFill>
                    <a:effectLst/>
                    <a:latin typeface="Cambria Math" charset="0"/>
                    <a:ea typeface="宋体" pitchFamily="2" charset="-122"/>
                    <a:cs typeface="+mn-cs"/>
                  </a:rPr>
                  <a:t>H</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𝑘=H</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，并求</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endParaRPr lang="zh-CN" altLang="zh-CN" sz="1200" kern="1200" dirty="0">
                  <a:solidFill>
                    <a:schemeClr val="tx1"/>
                  </a:solidFill>
                  <a:effectLst/>
                  <a:latin typeface="Arial" charset="0"/>
                  <a:ea typeface="宋体" pitchFamily="2" charset="-122"/>
                  <a:cs typeface="+mn-cs"/>
                </a:endParaRPr>
              </a:p>
              <a:p>
                <a:pPr/>
                <a:r>
                  <a:rPr lang="en-US" altLang="zh-CN" sz="1200" i="0" kern="1200">
                    <a:solidFill>
                      <a:schemeClr val="tx1"/>
                    </a:solidFill>
                    <a:effectLst/>
                    <a:latin typeface="Cambria Math" charset="0"/>
                    <a:ea typeface="宋体" pitchFamily="2" charset="-122"/>
                    <a:cs typeface="+mn-cs"/>
                  </a:rPr>
                  <a:t>𝐻</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𝑘=−𝑔</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endParaRPr lang="zh-CN" altLang="zh-CN" sz="1200" kern="1200" dirty="0">
                  <a:solidFill>
                    <a:schemeClr val="tx1"/>
                  </a:solidFill>
                  <a:effectLst/>
                  <a:latin typeface="Arial" charset="0"/>
                  <a:ea typeface="宋体" pitchFamily="2" charset="-122"/>
                  <a:cs typeface="+mn-cs"/>
                </a:endParaRPr>
              </a:p>
              <a:p>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5</a:t>
                </a:r>
                <a:r>
                  <a:rPr lang="zh-CN" altLang="zh-CN" sz="1200" kern="1200" dirty="0">
                    <a:solidFill>
                      <a:schemeClr val="tx1"/>
                    </a:solidFill>
                    <a:effectLst/>
                    <a:latin typeface="Arial" charset="0"/>
                    <a:ea typeface="宋体" pitchFamily="2" charset="-122"/>
                    <a:cs typeface="+mn-cs"/>
                  </a:rPr>
                  <a:t>）置</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(𝑘+1)</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=𝑥</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+𝑝</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charset="0"/>
                    <a:ea typeface="宋体" pitchFamily="2" charset="-122"/>
                    <a:cs typeface="+mn-cs"/>
                  </a:rPr>
                  <a:t>𝑘</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Cambria Math" charset="0"/>
                    <a:ea typeface="宋体" pitchFamily="2" charset="-122"/>
                    <a:cs typeface="+mn-cs"/>
                  </a:rPr>
                  <a:t>𝑘=𝑘+1</a:t>
                </a:r>
                <a:r>
                  <a:rPr lang="zh-CN" altLang="zh-CN" sz="1200" kern="1200" dirty="0">
                    <a:solidFill>
                      <a:schemeClr val="tx1"/>
                    </a:solidFill>
                    <a:effectLst/>
                    <a:latin typeface="Arial" charset="0"/>
                    <a:ea typeface="宋体" pitchFamily="2" charset="-122"/>
                    <a:cs typeface="+mn-cs"/>
                  </a:rPr>
                  <a:t>，转（</a:t>
                </a:r>
                <a:r>
                  <a:rPr lang="en-US" altLang="zh-CN" sz="1200" kern="1200" dirty="0">
                    <a:solidFill>
                      <a:schemeClr val="tx1"/>
                    </a:solidFill>
                    <a:effectLst/>
                    <a:latin typeface="Arial" charset="0"/>
                    <a:ea typeface="宋体" pitchFamily="2" charset="-122"/>
                    <a:cs typeface="+mn-cs"/>
                  </a:rPr>
                  <a:t>2</a:t>
                </a:r>
                <a:r>
                  <a:rPr lang="zh-CN" altLang="zh-CN" sz="1200" kern="1200" dirty="0">
                    <a:solidFill>
                      <a:schemeClr val="tx1"/>
                    </a:solidFill>
                    <a:effectLst/>
                    <a:latin typeface="Arial" charset="0"/>
                    <a:ea typeface="宋体" pitchFamily="2" charset="-122"/>
                    <a:cs typeface="+mn-cs"/>
                  </a:rPr>
                  <a:t>）</a:t>
                </a:r>
              </a:p>
              <a:p>
                <a:endParaRPr lang="zh-CN" altLang="zh-CN" sz="1200" kern="1200" dirty="0">
                  <a:solidFill>
                    <a:schemeClr val="tx1"/>
                  </a:solidFill>
                  <a:effectLst/>
                  <a:latin typeface="Arial" charset="0"/>
                  <a:ea typeface="宋体" pitchFamily="2" charset="-122"/>
                  <a:cs typeface="+mn-cs"/>
                </a:endParaRPr>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44</a:t>
            </a:fld>
            <a:endParaRPr lang="en-US" altLang="zh-CN"/>
          </a:p>
        </p:txBody>
      </p:sp>
    </p:spTree>
    <p:extLst>
      <p:ext uri="{BB962C8B-B14F-4D97-AF65-F5344CB8AC3E}">
        <p14:creationId xmlns:p14="http://schemas.microsoft.com/office/powerpoint/2010/main" val="14680670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45</a:t>
            </a:fld>
            <a:endParaRPr lang="en-US" altLang="zh-CN"/>
          </a:p>
        </p:txBody>
      </p:sp>
    </p:spTree>
    <p:extLst>
      <p:ext uri="{BB962C8B-B14F-4D97-AF65-F5344CB8AC3E}">
        <p14:creationId xmlns:p14="http://schemas.microsoft.com/office/powerpoint/2010/main" val="1791305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46</a:t>
            </a:fld>
            <a:endParaRPr lang="en-US" altLang="zh-CN"/>
          </a:p>
        </p:txBody>
      </p:sp>
    </p:spTree>
    <p:extLst>
      <p:ext uri="{BB962C8B-B14F-4D97-AF65-F5344CB8AC3E}">
        <p14:creationId xmlns:p14="http://schemas.microsoft.com/office/powerpoint/2010/main" val="4764044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47</a:t>
            </a:fld>
            <a:endParaRPr lang="en-US" altLang="zh-CN"/>
          </a:p>
        </p:txBody>
      </p:sp>
    </p:spTree>
    <p:extLst>
      <p:ext uri="{BB962C8B-B14F-4D97-AF65-F5344CB8AC3E}">
        <p14:creationId xmlns:p14="http://schemas.microsoft.com/office/powerpoint/2010/main" val="1081880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48</a:t>
            </a:fld>
            <a:endParaRPr lang="en-US" altLang="zh-CN"/>
          </a:p>
        </p:txBody>
      </p:sp>
    </p:spTree>
    <p:extLst>
      <p:ext uri="{BB962C8B-B14F-4D97-AF65-F5344CB8AC3E}">
        <p14:creationId xmlns:p14="http://schemas.microsoft.com/office/powerpoint/2010/main" val="23493797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49</a:t>
            </a:fld>
            <a:endParaRPr lang="en-US" altLang="zh-CN"/>
          </a:p>
        </p:txBody>
      </p:sp>
    </p:spTree>
    <p:extLst>
      <p:ext uri="{BB962C8B-B14F-4D97-AF65-F5344CB8AC3E}">
        <p14:creationId xmlns:p14="http://schemas.microsoft.com/office/powerpoint/2010/main" val="27770196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50</a:t>
            </a:fld>
            <a:endParaRPr lang="en-US" altLang="zh-CN"/>
          </a:p>
        </p:txBody>
      </p:sp>
    </p:spTree>
    <p:extLst>
      <p:ext uri="{BB962C8B-B14F-4D97-AF65-F5344CB8AC3E}">
        <p14:creationId xmlns:p14="http://schemas.microsoft.com/office/powerpoint/2010/main" val="10972460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b="1" kern="1200" dirty="0">
                    <a:solidFill>
                      <a:schemeClr val="tx1"/>
                    </a:solidFill>
                    <a:effectLst/>
                    <a:latin typeface="Arial" charset="0"/>
                    <a:ea typeface="宋体" pitchFamily="2" charset="-122"/>
                    <a:cs typeface="+mn-cs"/>
                  </a:rPr>
                  <a:t>邻接矩阵</a:t>
                </a:r>
                <a:r>
                  <a:rPr lang="zh-CN" altLang="zh-CN" sz="1200" kern="1200" dirty="0">
                    <a:solidFill>
                      <a:schemeClr val="tx1"/>
                    </a:solidFill>
                    <a:effectLst/>
                    <a:latin typeface="Arial" charset="0"/>
                    <a:ea typeface="宋体" pitchFamily="2" charset="-122"/>
                    <a:cs typeface="+mn-cs"/>
                  </a:rPr>
                  <a:t>用一个二维数组存储图中边的信息，设</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个顶点的图</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𝐺</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𝑉</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𝐸</m:t>
                    </m:r>
                    <m:r>
                      <a:rPr lang="en-US" altLang="zh-CN" sz="1200" i="1"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𝑉</m:t>
                    </m:r>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𝑣</m:t>
                        </m:r>
                      </m:e>
                      <m:sub>
                        <m:r>
                          <a:rPr lang="en-US" altLang="zh-CN" sz="1200" i="1" kern="1200">
                            <a:solidFill>
                              <a:schemeClr val="tx1"/>
                            </a:solidFill>
                            <a:effectLst/>
                            <a:latin typeface="Cambria Math" charset="0"/>
                            <a:ea typeface="宋体" pitchFamily="2" charset="-122"/>
                            <a:cs typeface="+mn-cs"/>
                          </a:rPr>
                          <m:t>1</m:t>
                        </m:r>
                      </m:sub>
                    </m:sSub>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𝑣</m:t>
                        </m:r>
                      </m:e>
                      <m:sub>
                        <m:r>
                          <a:rPr lang="en-US" altLang="zh-CN" sz="1200" i="1" kern="1200">
                            <a:solidFill>
                              <a:schemeClr val="tx1"/>
                            </a:solidFill>
                            <a:effectLst/>
                            <a:latin typeface="Cambria Math" charset="0"/>
                            <a:ea typeface="宋体" pitchFamily="2" charset="-122"/>
                            <a:cs typeface="+mn-cs"/>
                          </a:rPr>
                          <m:t>2</m:t>
                        </m:r>
                      </m:sub>
                    </m:sSub>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𝑣</m:t>
                        </m:r>
                      </m:e>
                      <m:sub>
                        <m:r>
                          <a:rPr lang="en-US" altLang="zh-CN" sz="1200" i="1" kern="1200">
                            <a:solidFill>
                              <a:schemeClr val="tx1"/>
                            </a:solidFill>
                            <a:effectLst/>
                            <a:latin typeface="Cambria Math" charset="0"/>
                            <a:ea typeface="宋体" pitchFamily="2" charset="-122"/>
                            <a:cs typeface="+mn-cs"/>
                          </a:rPr>
                          <m:t>𝑛</m:t>
                        </m:r>
                      </m:sub>
                    </m:sSub>
                    <m:r>
                      <a:rPr lang="en-US" altLang="zh-CN" sz="1200" i="1"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，那么</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𝐺</m:t>
                    </m:r>
                  </m:oMath>
                </a14:m>
                <a:r>
                  <a:rPr lang="zh-CN" altLang="zh-CN" sz="1200" kern="1200" dirty="0">
                    <a:solidFill>
                      <a:schemeClr val="tx1"/>
                    </a:solidFill>
                    <a:effectLst/>
                    <a:latin typeface="Arial" charset="0"/>
                    <a:ea typeface="宋体" pitchFamily="2" charset="-122"/>
                    <a:cs typeface="+mn-cs"/>
                  </a:rPr>
                  <a:t>的邻接矩阵为一个</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阶方阵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𝑎</m:t>
                                </m:r>
                              </m:e>
                              <m:sub>
                                <m:r>
                                  <a:rPr lang="en-US" altLang="zh-CN" sz="1200" i="1" kern="1200">
                                    <a:solidFill>
                                      <a:schemeClr val="tx1"/>
                                    </a:solidFill>
                                    <a:effectLst/>
                                    <a:latin typeface="Cambria Math" charset="0"/>
                                    <a:ea typeface="宋体" pitchFamily="2" charset="-122"/>
                                    <a:cs typeface="+mn-cs"/>
                                  </a:rPr>
                                  <m:t>𝑖𝑗</m:t>
                                </m:r>
                              </m:sub>
                            </m:sSub>
                          </m:e>
                        </m:d>
                      </m:e>
                      <m:sub>
                        <m:r>
                          <a:rPr lang="en-US" altLang="zh-CN" sz="1200" i="1" kern="1200">
                            <a:solidFill>
                              <a:schemeClr val="tx1"/>
                            </a:solidFill>
                            <a:effectLst/>
                            <a:latin typeface="Cambria Math" charset="0"/>
                            <a:ea typeface="宋体" pitchFamily="2" charset="-122"/>
                            <a:cs typeface="+mn-cs"/>
                          </a:rPr>
                          <m:t>𝑛</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𝑣</m:t>
                            </m:r>
                          </m:e>
                          <m:sub>
                            <m:r>
                              <a:rPr lang="en-US" altLang="zh-CN" sz="1200" i="1" kern="1200">
                                <a:solidFill>
                                  <a:schemeClr val="tx1"/>
                                </a:solidFill>
                                <a:effectLst/>
                                <a:latin typeface="Cambria Math" charset="0"/>
                                <a:ea typeface="宋体" pitchFamily="2" charset="-122"/>
                                <a:cs typeface="+mn-cs"/>
                              </a:rPr>
                              <m:t>𝑖</m:t>
                            </m:r>
                          </m:sub>
                        </m:sSub>
                        <m:r>
                          <a:rPr lang="en-US" altLang="zh-CN" sz="1200" i="1"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𝑣</m:t>
                            </m:r>
                          </m:e>
                          <m:sub>
                            <m:r>
                              <a:rPr lang="en-US" altLang="zh-CN" sz="1200" i="1" kern="1200">
                                <a:solidFill>
                                  <a:schemeClr val="tx1"/>
                                </a:solidFill>
                                <a:effectLst/>
                                <a:latin typeface="Cambria Math" charset="0"/>
                                <a:ea typeface="宋体" pitchFamily="2" charset="-122"/>
                                <a:cs typeface="+mn-cs"/>
                              </a:rPr>
                              <m:t>𝑗</m:t>
                            </m:r>
                          </m:sub>
                        </m:sSub>
                      </m:e>
                    </m:d>
                  </m:oMath>
                </a14:m>
                <a:r>
                  <a:rPr lang="zh-CN" altLang="zh-CN" sz="1200" kern="1200" dirty="0">
                    <a:solidFill>
                      <a:schemeClr val="tx1"/>
                    </a:solidFill>
                    <a:effectLst/>
                    <a:latin typeface="Arial" charset="0"/>
                    <a:ea typeface="宋体" pitchFamily="2" charset="-122"/>
                    <a:cs typeface="+mn-cs"/>
                  </a:rPr>
                  <a:t>或</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charset="0"/>
                            <a:ea typeface="宋体" pitchFamily="2" charset="-122"/>
                            <a:cs typeface="+mn-cs"/>
                          </a:rPr>
                          <m:t>𝑣</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𝑤</m:t>
                        </m:r>
                      </m:e>
                    </m:d>
                  </m:oMath>
                </a14:m>
                <a:r>
                  <a:rPr lang="zh-CN" altLang="zh-CN" sz="1200" kern="1200" dirty="0">
                    <a:solidFill>
                      <a:schemeClr val="tx1"/>
                    </a:solidFill>
                    <a:effectLst/>
                    <a:latin typeface="Arial" charset="0"/>
                    <a:ea typeface="宋体" pitchFamily="2" charset="-122"/>
                    <a:cs typeface="+mn-cs"/>
                  </a:rPr>
                  <a:t>是</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𝐸</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𝐺</m:t>
                    </m:r>
                    <m:r>
                      <a:rPr lang="en-US" altLang="zh-CN" sz="1200" i="1"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的边时，</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𝑎</m:t>
                        </m:r>
                      </m:e>
                      <m:sub>
                        <m:r>
                          <a:rPr lang="en-US" altLang="zh-CN" sz="1200" i="1" kern="1200">
                            <a:solidFill>
                              <a:schemeClr val="tx1"/>
                            </a:solidFill>
                            <a:effectLst/>
                            <a:latin typeface="Cambria Math" charset="0"/>
                            <a:ea typeface="宋体" pitchFamily="2" charset="-122"/>
                            <a:cs typeface="+mn-cs"/>
                          </a:rPr>
                          <m:t>𝑖𝑗</m:t>
                        </m:r>
                      </m:sub>
                    </m:sSub>
                    <m:r>
                      <a:rPr lang="en-US" altLang="zh-CN" sz="1200" i="1" kern="1200">
                        <a:solidFill>
                          <a:schemeClr val="tx1"/>
                        </a:solidFill>
                        <a:effectLst/>
                        <a:latin typeface="Cambria Math"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，否则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𝑎</m:t>
                        </m:r>
                      </m:e>
                      <m:sub>
                        <m:r>
                          <a:rPr lang="en-US" altLang="zh-CN" sz="1200" i="1" kern="1200">
                            <a:solidFill>
                              <a:schemeClr val="tx1"/>
                            </a:solidFill>
                            <a:effectLst/>
                            <a:latin typeface="Cambria Math" charset="0"/>
                            <a:ea typeface="宋体" pitchFamily="2" charset="-122"/>
                            <a:cs typeface="+mn-cs"/>
                          </a:rPr>
                          <m:t>𝑖𝑗</m:t>
                        </m:r>
                      </m:sub>
                    </m:sSub>
                    <m:r>
                      <a:rPr lang="en-US" altLang="zh-CN" sz="1200" i="1" kern="1200">
                        <a:solidFill>
                          <a:schemeClr val="tx1"/>
                        </a:solidFill>
                        <a:effectLst/>
                        <a:latin typeface="Cambria Math" charset="0"/>
                        <a:ea typeface="宋体" pitchFamily="2" charset="-122"/>
                        <a:cs typeface="+mn-cs"/>
                      </a:rPr>
                      <m:t>=0</m:t>
                    </m:r>
                  </m:oMath>
                </a14:m>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b="1" kern="1200" dirty="0">
                    <a:solidFill>
                      <a:schemeClr val="tx1"/>
                    </a:solidFill>
                    <a:effectLst/>
                    <a:latin typeface="Arial" charset="0"/>
                    <a:ea typeface="宋体" pitchFamily="2" charset="-122"/>
                    <a:cs typeface="+mn-cs"/>
                  </a:rPr>
                  <a:t>邻接矩阵</a:t>
                </a:r>
                <a:r>
                  <a:rPr lang="zh-CN" altLang="zh-CN" sz="1200" kern="1200" dirty="0">
                    <a:solidFill>
                      <a:schemeClr val="tx1"/>
                    </a:solidFill>
                    <a:effectLst/>
                    <a:latin typeface="Arial" charset="0"/>
                    <a:ea typeface="宋体" pitchFamily="2" charset="-122"/>
                    <a:cs typeface="+mn-cs"/>
                  </a:rPr>
                  <a:t>用一个二维数组存储图中边的信息，设</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个顶点的图</a:t>
                </a:r>
                <a:r>
                  <a:rPr lang="en-US" altLang="zh-CN" sz="1200" i="0" kern="1200">
                    <a:solidFill>
                      <a:schemeClr val="tx1"/>
                    </a:solidFill>
                    <a:effectLst/>
                    <a:latin typeface="Arial" charset="0"/>
                    <a:ea typeface="宋体" pitchFamily="2" charset="-122"/>
                    <a:cs typeface="+mn-cs"/>
                  </a:rPr>
                  <a:t>𝐺=(𝑉,𝐸)</a:t>
                </a:r>
                <a:r>
                  <a:rPr lang="zh-CN" altLang="zh-CN" sz="1200" kern="1200" dirty="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𝑉={𝑣</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1,𝑣</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2⋯𝑣</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，那么</a:t>
                </a:r>
                <a:r>
                  <a:rPr lang="en-US" altLang="zh-CN" sz="1200" i="0" kern="1200">
                    <a:solidFill>
                      <a:schemeClr val="tx1"/>
                    </a:solidFill>
                    <a:effectLst/>
                    <a:latin typeface="Arial" charset="0"/>
                    <a:ea typeface="宋体" pitchFamily="2" charset="-122"/>
                    <a:cs typeface="+mn-cs"/>
                  </a:rPr>
                  <a:t>𝐺</a:t>
                </a:r>
                <a:r>
                  <a:rPr lang="zh-CN" altLang="zh-CN" sz="1200" kern="1200" dirty="0">
                    <a:solidFill>
                      <a:schemeClr val="tx1"/>
                    </a:solidFill>
                    <a:effectLst/>
                    <a:latin typeface="Arial" charset="0"/>
                    <a:ea typeface="宋体" pitchFamily="2" charset="-122"/>
                    <a:cs typeface="+mn-cs"/>
                  </a:rPr>
                  <a:t>的邻接矩阵为一个</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阶方阵</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𝑖𝑗 )</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a:t>
                </a:r>
                <a:r>
                  <a:rPr lang="zh-CN"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。其中</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𝑣</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𝑖,𝑣</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𝑗 )</a:t>
                </a:r>
                <a:r>
                  <a:rPr lang="zh-CN" altLang="zh-CN" sz="1200" kern="1200" dirty="0">
                    <a:solidFill>
                      <a:schemeClr val="tx1"/>
                    </a:solidFill>
                    <a:effectLst/>
                    <a:latin typeface="Arial" charset="0"/>
                    <a:ea typeface="宋体" pitchFamily="2" charset="-122"/>
                    <a:cs typeface="+mn-cs"/>
                  </a:rPr>
                  <a:t>或</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𝑣,𝑤〉</a:t>
                </a:r>
                <a:r>
                  <a:rPr lang="zh-CN" altLang="zh-CN" sz="1200" kern="1200" dirty="0">
                    <a:solidFill>
                      <a:schemeClr val="tx1"/>
                    </a:solidFill>
                    <a:effectLst/>
                    <a:latin typeface="Arial" charset="0"/>
                    <a:ea typeface="宋体" pitchFamily="2" charset="-122"/>
                    <a:cs typeface="+mn-cs"/>
                  </a:rPr>
                  <a:t>是</a:t>
                </a:r>
                <a:r>
                  <a:rPr lang="en-US" altLang="zh-CN" sz="1200" i="0" kern="1200">
                    <a:solidFill>
                      <a:schemeClr val="tx1"/>
                    </a:solidFill>
                    <a:effectLst/>
                    <a:latin typeface="Arial" charset="0"/>
                    <a:ea typeface="宋体" pitchFamily="2" charset="-122"/>
                    <a:cs typeface="+mn-cs"/>
                  </a:rPr>
                  <a:t>𝐸(𝐺)</a:t>
                </a:r>
                <a:r>
                  <a:rPr lang="zh-CN" altLang="zh-CN" sz="1200" kern="1200" dirty="0">
                    <a:solidFill>
                      <a:schemeClr val="tx1"/>
                    </a:solidFill>
                    <a:effectLst/>
                    <a:latin typeface="Arial" charset="0"/>
                    <a:ea typeface="宋体" pitchFamily="2" charset="-122"/>
                    <a:cs typeface="+mn-cs"/>
                  </a:rPr>
                  <a:t>的边时，</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𝑖𝑗=1</a:t>
                </a:r>
                <a:r>
                  <a:rPr lang="zh-CN" altLang="zh-CN" sz="1200" kern="1200" dirty="0">
                    <a:solidFill>
                      <a:schemeClr val="tx1"/>
                    </a:solidFill>
                    <a:effectLst/>
                    <a:latin typeface="Arial" charset="0"/>
                    <a:ea typeface="宋体" pitchFamily="2" charset="-122"/>
                    <a:cs typeface="+mn-cs"/>
                  </a:rPr>
                  <a:t>，否则</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𝑖𝑗=0</a:t>
                </a:r>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51</a:t>
            </a:fld>
            <a:endParaRPr lang="en-US" altLang="zh-CN"/>
          </a:p>
        </p:txBody>
      </p:sp>
    </p:spTree>
    <p:extLst>
      <p:ext uri="{BB962C8B-B14F-4D97-AF65-F5344CB8AC3E}">
        <p14:creationId xmlns:p14="http://schemas.microsoft.com/office/powerpoint/2010/main" val="374855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7</a:t>
            </a:fld>
            <a:endParaRPr lang="en-US" altLang="zh-CN"/>
          </a:p>
        </p:txBody>
      </p:sp>
    </p:spTree>
    <p:extLst>
      <p:ext uri="{BB962C8B-B14F-4D97-AF65-F5344CB8AC3E}">
        <p14:creationId xmlns:p14="http://schemas.microsoft.com/office/powerpoint/2010/main" val="15615286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图</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𝐺</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𝑉</m:t>
                    </m:r>
                    <m:r>
                      <a:rPr lang="en-US" altLang="zh-CN" sz="1200" i="1"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𝐸</m:t>
                    </m:r>
                    <m:r>
                      <a:rPr lang="en-US" altLang="zh-CN" sz="1200" i="1" kern="1200">
                        <a:solidFill>
                          <a:schemeClr val="tx1"/>
                        </a:solidFill>
                        <a:effectLst/>
                        <a:latin typeface="Cambria Math" charset="0"/>
                        <a:ea typeface="宋体" pitchFamily="2" charset="-122"/>
                        <a:cs typeface="+mn-cs"/>
                      </a:rPr>
                      <m:t>)</m:t>
                    </m:r>
                  </m:oMath>
                </a14:m>
                <a:r>
                  <a:rPr lang="zh-CN" altLang="zh-CN" sz="1200" kern="1200" dirty="0">
                    <a:solidFill>
                      <a:schemeClr val="tx1"/>
                    </a:solidFill>
                    <a:effectLst/>
                    <a:latin typeface="Arial" charset="0"/>
                    <a:ea typeface="宋体" pitchFamily="2" charset="-122"/>
                    <a:cs typeface="+mn-cs"/>
                  </a:rPr>
                  <a:t>，设其有</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𝑝</m:t>
                    </m:r>
                  </m:oMath>
                </a14:m>
                <a:r>
                  <a:rPr lang="zh-CN" altLang="zh-CN" sz="1200" kern="1200" dirty="0">
                    <a:solidFill>
                      <a:schemeClr val="tx1"/>
                    </a:solidFill>
                    <a:effectLst/>
                    <a:latin typeface="Arial" charset="0"/>
                    <a:ea typeface="宋体" pitchFamily="2" charset="-122"/>
                    <a:cs typeface="+mn-cs"/>
                  </a:rPr>
                  <a:t>个顶点和</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𝑞</m:t>
                    </m:r>
                  </m:oMath>
                </a14:m>
                <a:r>
                  <a:rPr lang="zh-CN" altLang="zh-CN" sz="1200" kern="1200" dirty="0">
                    <a:solidFill>
                      <a:schemeClr val="tx1"/>
                    </a:solidFill>
                    <a:effectLst/>
                    <a:latin typeface="Arial" charset="0"/>
                    <a:ea typeface="宋体" pitchFamily="2" charset="-122"/>
                    <a:cs typeface="+mn-cs"/>
                  </a:rPr>
                  <a:t>条边</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，将行对应顶点，列对应边，令矩阵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r>
                      <a:rPr lang="en-US" altLang="zh-CN" sz="1200" kern="1200">
                        <a:solidFill>
                          <a:schemeClr val="tx1"/>
                        </a:solidFill>
                        <a:effectLst/>
                        <a:latin typeface="Cambria Math"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d>
                          <m:dPr>
                            <m:ctrlPr>
                              <a:rPr lang="zh-CN" altLang="zh-CN" sz="1200" i="1" kern="1200">
                                <a:solidFill>
                                  <a:schemeClr val="tx1"/>
                                </a:solidFill>
                                <a:effectLst/>
                                <a:latin typeface="Cambria Math" panose="02040503050406030204" pitchFamily="18" charset="0"/>
                                <a:ea typeface="宋体" pitchFamily="2" charset="-122"/>
                                <a:cs typeface="+mn-cs"/>
                              </a:rPr>
                            </m:ctrlPr>
                          </m:dP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𝑎</m:t>
                                </m:r>
                              </m:e>
                              <m:sub>
                                <m:r>
                                  <a:rPr lang="en-US" altLang="zh-CN" sz="1200" i="1" kern="1200">
                                    <a:solidFill>
                                      <a:schemeClr val="tx1"/>
                                    </a:solidFill>
                                    <a:effectLst/>
                                    <a:latin typeface="Cambria Math" charset="0"/>
                                    <a:ea typeface="宋体" pitchFamily="2" charset="-122"/>
                                    <a:cs typeface="+mn-cs"/>
                                  </a:rPr>
                                  <m:t>𝑖𝑗</m:t>
                                </m:r>
                              </m:sub>
                            </m:sSub>
                          </m:e>
                        </m:d>
                      </m:e>
                      <m:sub>
                        <m:r>
                          <a:rPr lang="en-US" altLang="zh-CN" sz="1200" i="1" kern="1200">
                            <a:solidFill>
                              <a:schemeClr val="tx1"/>
                            </a:solidFill>
                            <a:effectLst/>
                            <a:latin typeface="Cambria Math" charset="0"/>
                            <a:ea typeface="宋体" pitchFamily="2" charset="-122"/>
                            <a:cs typeface="+mn-cs"/>
                          </a:rPr>
                          <m:t>𝑝</m:t>
                        </m:r>
                        <m:r>
                          <a:rPr lang="zh-CN" altLang="zh-CN" sz="1200" kern="1200">
                            <a:solidFill>
                              <a:schemeClr val="tx1"/>
                            </a:solidFill>
                            <a:effectLst/>
                            <a:latin typeface="Cambria Math" charset="0"/>
                            <a:ea typeface="宋体" pitchFamily="2" charset="-122"/>
                            <a:cs typeface="+mn-cs"/>
                          </a:rPr>
                          <m:t>×</m:t>
                        </m:r>
                        <m:r>
                          <a:rPr lang="en-US" altLang="zh-CN" sz="1200" i="1" kern="1200">
                            <a:solidFill>
                              <a:schemeClr val="tx1"/>
                            </a:solidFill>
                            <a:effectLst/>
                            <a:latin typeface="Cambria Math" charset="0"/>
                            <a:ea typeface="宋体" pitchFamily="2" charset="-122"/>
                            <a:cs typeface="+mn-cs"/>
                          </a:rPr>
                          <m:t>𝑞</m:t>
                        </m:r>
                      </m:sub>
                    </m:sSub>
                  </m:oMath>
                </a14:m>
                <a:r>
                  <a:rPr lang="zh-CN" altLang="zh-CN" sz="1200" kern="1200" dirty="0">
                    <a:solidFill>
                      <a:schemeClr val="tx1"/>
                    </a:solidFill>
                    <a:effectLst/>
                    <a:latin typeface="Arial" charset="0"/>
                    <a:ea typeface="宋体" pitchFamily="2" charset="-122"/>
                    <a:cs typeface="+mn-cs"/>
                  </a:rPr>
                  <a:t>，其中第</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𝑗</m:t>
                    </m:r>
                  </m:oMath>
                </a14:m>
                <a:r>
                  <a:rPr lang="zh-CN" altLang="zh-CN" sz="1200" kern="1200" dirty="0">
                    <a:solidFill>
                      <a:schemeClr val="tx1"/>
                    </a:solidFill>
                    <a:effectLst/>
                    <a:latin typeface="Arial" charset="0"/>
                    <a:ea typeface="宋体" pitchFamily="2" charset="-122"/>
                    <a:cs typeface="+mn-cs"/>
                  </a:rPr>
                  <a:t>条边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𝑒</m:t>
                        </m:r>
                      </m:e>
                      <m:sub>
                        <m:r>
                          <a:rPr lang="en-US" altLang="zh-CN" sz="1200" i="1" kern="1200">
                            <a:solidFill>
                              <a:schemeClr val="tx1"/>
                            </a:solidFill>
                            <a:effectLst/>
                            <a:latin typeface="Cambria Math" charset="0"/>
                            <a:ea typeface="宋体" pitchFamily="2" charset="-122"/>
                            <a:cs typeface="+mn-cs"/>
                          </a:rPr>
                          <m:t>𝑗</m:t>
                        </m:r>
                      </m:sub>
                    </m:sSub>
                  </m:oMath>
                </a14:m>
                <a:r>
                  <a:rPr lang="zh-CN" altLang="zh-CN" sz="1200" kern="1200" dirty="0">
                    <a:solidFill>
                      <a:schemeClr val="tx1"/>
                    </a:solidFill>
                    <a:effectLst/>
                    <a:latin typeface="Arial" charset="0"/>
                    <a:ea typeface="宋体" pitchFamily="2" charset="-122"/>
                    <a:cs typeface="+mn-cs"/>
                  </a:rPr>
                  <a:t>关联第</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𝑖</m:t>
                    </m:r>
                  </m:oMath>
                </a14:m>
                <a:r>
                  <a:rPr lang="zh-CN" altLang="zh-CN" sz="1200" kern="1200" dirty="0">
                    <a:solidFill>
                      <a:schemeClr val="tx1"/>
                    </a:solidFill>
                    <a:effectLst/>
                    <a:latin typeface="Arial" charset="0"/>
                    <a:ea typeface="宋体" pitchFamily="2" charset="-122"/>
                    <a:cs typeface="+mn-cs"/>
                  </a:rPr>
                  <a:t>个顶点</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𝑣</m:t>
                        </m:r>
                      </m:e>
                      <m:sub>
                        <m:r>
                          <a:rPr lang="en-US" altLang="zh-CN" sz="1200" i="1" kern="1200">
                            <a:solidFill>
                              <a:schemeClr val="tx1"/>
                            </a:solidFill>
                            <a:effectLst/>
                            <a:latin typeface="Cambria Math" charset="0"/>
                            <a:ea typeface="宋体" pitchFamily="2" charset="-122"/>
                            <a:cs typeface="+mn-cs"/>
                          </a:rPr>
                          <m:t>𝑖</m:t>
                        </m:r>
                      </m:sub>
                    </m:sSub>
                  </m:oMath>
                </a14:m>
                <a:r>
                  <a:rPr lang="zh-CN" altLang="zh-CN" sz="1200" kern="1200" dirty="0">
                    <a:solidFill>
                      <a:schemeClr val="tx1"/>
                    </a:solidFill>
                    <a:effectLst/>
                    <a:latin typeface="Arial" charset="0"/>
                    <a:ea typeface="宋体" pitchFamily="2" charset="-122"/>
                    <a:cs typeface="+mn-cs"/>
                  </a:rPr>
                  <a:t>时，</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𝑎</m:t>
                        </m:r>
                      </m:e>
                      <m:sub>
                        <m:r>
                          <a:rPr lang="en-US" altLang="zh-CN" sz="1200" i="1" kern="1200">
                            <a:solidFill>
                              <a:schemeClr val="tx1"/>
                            </a:solidFill>
                            <a:effectLst/>
                            <a:latin typeface="Cambria Math" charset="0"/>
                            <a:ea typeface="宋体" pitchFamily="2" charset="-122"/>
                            <a:cs typeface="+mn-cs"/>
                          </a:rPr>
                          <m:t>𝑖𝑗</m:t>
                        </m:r>
                      </m:sub>
                    </m:sSub>
                    <m:r>
                      <a:rPr lang="en-US" altLang="zh-CN" sz="1200" i="1" kern="1200">
                        <a:solidFill>
                          <a:schemeClr val="tx1"/>
                        </a:solidFill>
                        <a:effectLst/>
                        <a:latin typeface="Cambria Math" charset="0"/>
                        <a:ea typeface="宋体" pitchFamily="2" charset="-122"/>
                        <a:cs typeface="+mn-cs"/>
                      </a:rPr>
                      <m:t>=1</m:t>
                    </m:r>
                  </m:oMath>
                </a14:m>
                <a:r>
                  <a:rPr lang="zh-CN" altLang="zh-CN" sz="1200" kern="1200" dirty="0">
                    <a:solidFill>
                      <a:schemeClr val="tx1"/>
                    </a:solidFill>
                    <a:effectLst/>
                    <a:latin typeface="Arial" charset="0"/>
                    <a:ea typeface="宋体" pitchFamily="2" charset="-122"/>
                    <a:cs typeface="+mn-cs"/>
                  </a:rPr>
                  <a:t>，否则</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charset="0"/>
                            <a:ea typeface="宋体" pitchFamily="2" charset="-122"/>
                            <a:cs typeface="+mn-cs"/>
                          </a:rPr>
                          <m:t>𝑎</m:t>
                        </m:r>
                      </m:e>
                      <m:sub>
                        <m:r>
                          <a:rPr lang="en-US" altLang="zh-CN" sz="1200" i="1" kern="1200">
                            <a:solidFill>
                              <a:schemeClr val="tx1"/>
                            </a:solidFill>
                            <a:effectLst/>
                            <a:latin typeface="Cambria Math" charset="0"/>
                            <a:ea typeface="宋体" pitchFamily="2" charset="-122"/>
                            <a:cs typeface="+mn-cs"/>
                          </a:rPr>
                          <m:t>𝑖𝑗</m:t>
                        </m:r>
                      </m:sub>
                    </m:sSub>
                    <m:r>
                      <a:rPr lang="en-US" altLang="zh-CN" sz="1200" i="1" kern="1200">
                        <a:solidFill>
                          <a:schemeClr val="tx1"/>
                        </a:solidFill>
                        <a:effectLst/>
                        <a:latin typeface="Cambria Math"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。称矩阵</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为图</a:t>
                </a:r>
                <a14:m>
                  <m:oMath xmlns:m="http://schemas.openxmlformats.org/officeDocument/2006/math">
                    <m:r>
                      <a:rPr lang="en-US" altLang="zh-CN" sz="1200" i="1" kern="1200">
                        <a:solidFill>
                          <a:schemeClr val="tx1"/>
                        </a:solidFill>
                        <a:effectLst/>
                        <a:latin typeface="Cambria Math" charset="0"/>
                        <a:ea typeface="宋体" pitchFamily="2" charset="-122"/>
                        <a:cs typeface="+mn-cs"/>
                      </a:rPr>
                      <m:t>𝐺</m:t>
                    </m:r>
                  </m:oMath>
                </a14:m>
                <a:r>
                  <a:rPr lang="zh-CN" altLang="zh-CN" sz="1200" kern="1200" dirty="0">
                    <a:solidFill>
                      <a:schemeClr val="tx1"/>
                    </a:solidFill>
                    <a:effectLst/>
                    <a:latin typeface="Arial" charset="0"/>
                    <a:ea typeface="宋体" pitchFamily="2" charset="-122"/>
                    <a:cs typeface="+mn-cs"/>
                  </a:rPr>
                  <a:t>的</a:t>
                </a:r>
                <a:r>
                  <a:rPr lang="zh-CN" altLang="zh-CN" sz="1200" b="1" kern="1200" dirty="0">
                    <a:solidFill>
                      <a:schemeClr val="tx1"/>
                    </a:solidFill>
                    <a:effectLst/>
                    <a:latin typeface="Arial" charset="0"/>
                    <a:ea typeface="宋体" pitchFamily="2" charset="-122"/>
                    <a:cs typeface="+mn-cs"/>
                  </a:rPr>
                  <a:t>关联矩阵</a:t>
                </a:r>
                <a:r>
                  <a:rPr lang="zh-CN" altLang="zh-CN" dirty="0">
                    <a:effectLst/>
                  </a:rPr>
                  <a:t> </a:t>
                </a:r>
                <a:r>
                  <a:rPr lang="en-US" altLang="zh-CN" sz="1200" kern="1200" dirty="0">
                    <a:solidFill>
                      <a:schemeClr val="tx1"/>
                    </a:solidFill>
                    <a:effectLst/>
                    <a:latin typeface="Arial" charset="0"/>
                    <a:ea typeface="宋体" pitchFamily="2" charset="-122"/>
                    <a:cs typeface="+mn-cs"/>
                  </a:rPr>
                  <a:t> </a:t>
                </a:r>
                <a:endParaRPr lang="zh-CN" altLang="zh-CN" sz="1200" kern="1200" dirty="0">
                  <a:solidFill>
                    <a:schemeClr val="tx1"/>
                  </a:solidFill>
                  <a:effectLst/>
                  <a:latin typeface="Arial" charset="0"/>
                  <a:ea typeface="宋体" pitchFamily="2" charset="-122"/>
                  <a:cs typeface="+mn-cs"/>
                </a:endParaRPr>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Arial" charset="0"/>
                    <a:ea typeface="宋体" pitchFamily="2" charset="-122"/>
                    <a:cs typeface="+mn-cs"/>
                  </a:rPr>
                  <a:t>图</a:t>
                </a:r>
                <a:r>
                  <a:rPr lang="en-US" altLang="zh-CN" sz="1200" i="0" kern="1200">
                    <a:solidFill>
                      <a:schemeClr val="tx1"/>
                    </a:solidFill>
                    <a:effectLst/>
                    <a:latin typeface="Arial" charset="0"/>
                    <a:ea typeface="宋体" pitchFamily="2" charset="-122"/>
                    <a:cs typeface="+mn-cs"/>
                  </a:rPr>
                  <a:t>𝐺=(𝑉,𝐸)</a:t>
                </a:r>
                <a:r>
                  <a:rPr lang="zh-CN" altLang="zh-CN" sz="1200" kern="1200" dirty="0">
                    <a:solidFill>
                      <a:schemeClr val="tx1"/>
                    </a:solidFill>
                    <a:effectLst/>
                    <a:latin typeface="Arial" charset="0"/>
                    <a:ea typeface="宋体" pitchFamily="2" charset="-122"/>
                    <a:cs typeface="+mn-cs"/>
                  </a:rPr>
                  <a:t>，设其有</a:t>
                </a:r>
                <a:r>
                  <a:rPr lang="en-US" altLang="zh-CN" sz="1200" i="0" kern="1200">
                    <a:solidFill>
                      <a:schemeClr val="tx1"/>
                    </a:solidFill>
                    <a:effectLst/>
                    <a:latin typeface="Arial" charset="0"/>
                    <a:ea typeface="宋体" pitchFamily="2" charset="-122"/>
                    <a:cs typeface="+mn-cs"/>
                  </a:rPr>
                  <a:t>𝑝</a:t>
                </a:r>
                <a:r>
                  <a:rPr lang="zh-CN" altLang="zh-CN" sz="1200" kern="1200" dirty="0">
                    <a:solidFill>
                      <a:schemeClr val="tx1"/>
                    </a:solidFill>
                    <a:effectLst/>
                    <a:latin typeface="Arial" charset="0"/>
                    <a:ea typeface="宋体" pitchFamily="2" charset="-122"/>
                    <a:cs typeface="+mn-cs"/>
                  </a:rPr>
                  <a:t>个顶点和</a:t>
                </a:r>
                <a:r>
                  <a:rPr lang="en-US" altLang="zh-CN" sz="1200" i="0" kern="1200">
                    <a:solidFill>
                      <a:schemeClr val="tx1"/>
                    </a:solidFill>
                    <a:effectLst/>
                    <a:latin typeface="Arial" charset="0"/>
                    <a:ea typeface="宋体" pitchFamily="2" charset="-122"/>
                    <a:cs typeface="+mn-cs"/>
                  </a:rPr>
                  <a:t>𝑞</a:t>
                </a:r>
                <a:r>
                  <a:rPr lang="zh-CN" altLang="zh-CN" sz="1200" kern="1200" dirty="0">
                    <a:solidFill>
                      <a:schemeClr val="tx1"/>
                    </a:solidFill>
                    <a:effectLst/>
                    <a:latin typeface="Arial" charset="0"/>
                    <a:ea typeface="宋体" pitchFamily="2" charset="-122"/>
                    <a:cs typeface="+mn-cs"/>
                  </a:rPr>
                  <a:t>条边</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，将行对应顶点，列对应边，令矩阵</a:t>
                </a:r>
                <a:r>
                  <a:rPr lang="en-US" altLang="zh-CN" sz="1200" i="0" kern="1200">
                    <a:solidFill>
                      <a:schemeClr val="tx1"/>
                    </a:solidFill>
                    <a:effectLst/>
                    <a:latin typeface="Arial" charset="0"/>
                    <a:ea typeface="宋体" pitchFamily="2" charset="-122"/>
                    <a:cs typeface="+mn-cs"/>
                  </a:rPr>
                  <a:t>𝐴=</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𝑖𝑗 )</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𝑝</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𝑞</a:t>
                </a:r>
                <a:r>
                  <a:rPr lang="zh-CN" altLang="zh-CN" sz="1200" i="0" kern="120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，其中第</a:t>
                </a:r>
                <a:r>
                  <a:rPr lang="en-US" altLang="zh-CN" sz="1200" i="0" kern="1200">
                    <a:solidFill>
                      <a:schemeClr val="tx1"/>
                    </a:solidFill>
                    <a:effectLst/>
                    <a:latin typeface="Arial" charset="0"/>
                    <a:ea typeface="宋体" pitchFamily="2" charset="-122"/>
                    <a:cs typeface="+mn-cs"/>
                  </a:rPr>
                  <a:t>𝑗</a:t>
                </a:r>
                <a:r>
                  <a:rPr lang="zh-CN" altLang="zh-CN" sz="1200" kern="1200" dirty="0">
                    <a:solidFill>
                      <a:schemeClr val="tx1"/>
                    </a:solidFill>
                    <a:effectLst/>
                    <a:latin typeface="Arial" charset="0"/>
                    <a:ea typeface="宋体" pitchFamily="2" charset="-122"/>
                    <a:cs typeface="+mn-cs"/>
                  </a:rPr>
                  <a:t>条边</a:t>
                </a:r>
                <a:r>
                  <a:rPr lang="en-US" altLang="zh-CN" sz="1200" i="0" kern="1200">
                    <a:solidFill>
                      <a:schemeClr val="tx1"/>
                    </a:solidFill>
                    <a:effectLst/>
                    <a:latin typeface="Arial" charset="0"/>
                    <a:ea typeface="宋体" pitchFamily="2" charset="-122"/>
                    <a:cs typeface="+mn-cs"/>
                  </a:rPr>
                  <a:t>𝑒</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𝑗</a:t>
                </a:r>
                <a:r>
                  <a:rPr lang="zh-CN" altLang="zh-CN" sz="1200" kern="1200" dirty="0">
                    <a:solidFill>
                      <a:schemeClr val="tx1"/>
                    </a:solidFill>
                    <a:effectLst/>
                    <a:latin typeface="Arial" charset="0"/>
                    <a:ea typeface="宋体" pitchFamily="2" charset="-122"/>
                    <a:cs typeface="+mn-cs"/>
                  </a:rPr>
                  <a:t>关联第</a:t>
                </a:r>
                <a:r>
                  <a:rPr lang="en-US" altLang="zh-CN" sz="1200" i="0" kern="1200">
                    <a:solidFill>
                      <a:schemeClr val="tx1"/>
                    </a:solidFill>
                    <a:effectLst/>
                    <a:latin typeface="Arial" charset="0"/>
                    <a:ea typeface="宋体" pitchFamily="2" charset="-122"/>
                    <a:cs typeface="+mn-cs"/>
                  </a:rPr>
                  <a:t>𝑖</a:t>
                </a:r>
                <a:r>
                  <a:rPr lang="zh-CN" altLang="zh-CN" sz="1200" kern="1200" dirty="0">
                    <a:solidFill>
                      <a:schemeClr val="tx1"/>
                    </a:solidFill>
                    <a:effectLst/>
                    <a:latin typeface="Arial" charset="0"/>
                    <a:ea typeface="宋体" pitchFamily="2" charset="-122"/>
                    <a:cs typeface="+mn-cs"/>
                  </a:rPr>
                  <a:t>个顶点</a:t>
                </a:r>
                <a:r>
                  <a:rPr lang="en-US" altLang="zh-CN" sz="1200" i="0" kern="1200">
                    <a:solidFill>
                      <a:schemeClr val="tx1"/>
                    </a:solidFill>
                    <a:effectLst/>
                    <a:latin typeface="Arial" charset="0"/>
                    <a:ea typeface="宋体" pitchFamily="2" charset="-122"/>
                    <a:cs typeface="+mn-cs"/>
                  </a:rPr>
                  <a:t>𝑣</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a:t>
                </a:r>
                <a:r>
                  <a:rPr lang="zh-CN" altLang="zh-CN" sz="1200" kern="1200" dirty="0">
                    <a:solidFill>
                      <a:schemeClr val="tx1"/>
                    </a:solidFill>
                    <a:effectLst/>
                    <a:latin typeface="Arial" charset="0"/>
                    <a:ea typeface="宋体" pitchFamily="2" charset="-122"/>
                    <a:cs typeface="+mn-cs"/>
                  </a:rPr>
                  <a:t>时，</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𝑖𝑗=1</a:t>
                </a:r>
                <a:r>
                  <a:rPr lang="zh-CN" altLang="zh-CN" sz="1200" kern="1200" dirty="0">
                    <a:solidFill>
                      <a:schemeClr val="tx1"/>
                    </a:solidFill>
                    <a:effectLst/>
                    <a:latin typeface="Arial" charset="0"/>
                    <a:ea typeface="宋体" pitchFamily="2" charset="-122"/>
                    <a:cs typeface="+mn-cs"/>
                  </a:rPr>
                  <a:t>，否则</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𝑖𝑗=0</a:t>
                </a:r>
                <a:r>
                  <a:rPr lang="zh-CN" altLang="zh-CN" sz="1200" kern="1200" dirty="0">
                    <a:solidFill>
                      <a:schemeClr val="tx1"/>
                    </a:solidFill>
                    <a:effectLst/>
                    <a:latin typeface="Arial" charset="0"/>
                    <a:ea typeface="宋体" pitchFamily="2" charset="-122"/>
                    <a:cs typeface="+mn-cs"/>
                  </a:rPr>
                  <a:t>。称矩阵</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为图</a:t>
                </a:r>
                <a:r>
                  <a:rPr lang="en-US" altLang="zh-CN" sz="1200" i="0" kern="1200">
                    <a:solidFill>
                      <a:schemeClr val="tx1"/>
                    </a:solidFill>
                    <a:effectLst/>
                    <a:latin typeface="Arial" charset="0"/>
                    <a:ea typeface="宋体" pitchFamily="2" charset="-122"/>
                    <a:cs typeface="+mn-cs"/>
                  </a:rPr>
                  <a:t>𝐺</a:t>
                </a:r>
                <a:r>
                  <a:rPr lang="zh-CN" altLang="zh-CN" sz="1200" kern="1200" dirty="0">
                    <a:solidFill>
                      <a:schemeClr val="tx1"/>
                    </a:solidFill>
                    <a:effectLst/>
                    <a:latin typeface="Arial" charset="0"/>
                    <a:ea typeface="宋体" pitchFamily="2" charset="-122"/>
                    <a:cs typeface="+mn-cs"/>
                  </a:rPr>
                  <a:t>的</a:t>
                </a:r>
                <a:r>
                  <a:rPr lang="zh-CN" altLang="zh-CN" sz="1200" b="1" kern="1200" dirty="0">
                    <a:solidFill>
                      <a:schemeClr val="tx1"/>
                    </a:solidFill>
                    <a:effectLst/>
                    <a:latin typeface="Arial" charset="0"/>
                    <a:ea typeface="宋体" pitchFamily="2" charset="-122"/>
                    <a:cs typeface="+mn-cs"/>
                  </a:rPr>
                  <a:t>关联矩阵</a:t>
                </a:r>
                <a:r>
                  <a:rPr lang="zh-CN" altLang="zh-CN" dirty="0">
                    <a:effectLst/>
                  </a:rPr>
                  <a:t> </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都要双栏对齐</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52</a:t>
            </a:fld>
            <a:endParaRPr lang="en-US" altLang="zh-CN"/>
          </a:p>
        </p:txBody>
      </p:sp>
    </p:spTree>
    <p:extLst>
      <p:ext uri="{BB962C8B-B14F-4D97-AF65-F5344CB8AC3E}">
        <p14:creationId xmlns:p14="http://schemas.microsoft.com/office/powerpoint/2010/main" val="26656783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显见，拉普拉斯矩阵是一个实对称矩阵，拉普拉斯矩阵同时还具有以下性质：</a:t>
                </a:r>
              </a:p>
              <a:p>
                <a:pPr lvl="0"/>
                <a:r>
                  <a:rPr lang="zh-CN" altLang="zh-CN" sz="1200" kern="1200" dirty="0">
                    <a:solidFill>
                      <a:schemeClr val="tx1"/>
                    </a:solidFill>
                    <a:effectLst/>
                    <a:latin typeface="Arial" charset="0"/>
                    <a:ea typeface="宋体" pitchFamily="2" charset="-122"/>
                    <a:cs typeface="+mn-cs"/>
                  </a:rPr>
                  <a:t>实对称矩阵具有的性质。</a:t>
                </a:r>
              </a:p>
              <a:p>
                <a:pPr lvl="0"/>
                <a:r>
                  <a:rPr lang="zh-CN" altLang="zh-CN" sz="1200" kern="1200" dirty="0">
                    <a:solidFill>
                      <a:schemeClr val="tx1"/>
                    </a:solidFill>
                    <a:effectLst/>
                    <a:latin typeface="Arial" charset="0"/>
                    <a:ea typeface="宋体" pitchFamily="2" charset="-122"/>
                    <a:cs typeface="+mn-cs"/>
                  </a:rPr>
                  <a:t>是一个半正定矩阵，</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个特征值均大于等于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，有</a:t>
                </a:r>
                <a14:m>
                  <m:oMath xmlns:m="http://schemas.openxmlformats.org/officeDocument/2006/math">
                    <m:r>
                      <a:rPr lang="en-US" altLang="zh-CN" sz="1200" kern="1200">
                        <a:solidFill>
                          <a:schemeClr val="tx1"/>
                        </a:solidFill>
                        <a:effectLst/>
                        <a:latin typeface="Cambria Math" panose="02040503050406030204" pitchFamily="18" charset="0"/>
                        <a:ea typeface="宋体" pitchFamily="2" charset="-122"/>
                        <a:cs typeface="+mn-cs"/>
                      </a:rPr>
                      <m:t>0=</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r>
                      <a:rPr lang="zh-CN" altLang="zh-CN" sz="1200" kern="1200">
                        <a:solidFill>
                          <a:schemeClr val="tx1"/>
                        </a:solidFill>
                        <a:effectLst/>
                        <a:latin typeface="Cambria Math" panose="02040503050406030204" pitchFamily="18" charset="0"/>
                        <a:ea typeface="宋体" pitchFamily="2" charset="-122"/>
                        <a:cs typeface="+mn-cs"/>
                      </a:rPr>
                      <m:t> </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对应的特征向量为全</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列向量。</a:t>
                </a:r>
              </a:p>
              <a:p>
                <a:pPr lvl="0"/>
                <a:r>
                  <a:rPr lang="zh-CN" altLang="zh-CN" sz="1200" kern="1200" dirty="0">
                    <a:solidFill>
                      <a:schemeClr val="tx1"/>
                    </a:solidFill>
                    <a:effectLst/>
                    <a:latin typeface="Arial" charset="0"/>
                    <a:ea typeface="宋体" pitchFamily="2" charset="-122"/>
                    <a:cs typeface="+mn-cs"/>
                  </a:rPr>
                  <a:t>对于任意一个向量</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𝑓</m:t>
                    </m:r>
                  </m:oMath>
                </a14:m>
                <a:r>
                  <a:rPr lang="zh-CN" altLang="zh-CN" sz="1200" kern="1200" dirty="0">
                    <a:solidFill>
                      <a:schemeClr val="tx1"/>
                    </a:solidFill>
                    <a:effectLst/>
                    <a:latin typeface="Arial" charset="0"/>
                    <a:ea typeface="宋体" pitchFamily="2" charset="-122"/>
                    <a:cs typeface="+mn-cs"/>
                  </a:rPr>
                  <a:t>均满足：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𝑓</m:t>
                        </m:r>
                      </m:e>
                      <m:sup>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𝐿𝑓</m:t>
                    </m:r>
                    <m:r>
                      <a:rPr lang="en-US" altLang="zh-CN" sz="1200"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kern="1200">
                            <a:solidFill>
                              <a:schemeClr val="tx1"/>
                            </a:solidFill>
                            <a:effectLst/>
                            <a:latin typeface="Cambria Math" panose="02040503050406030204" pitchFamily="18" charset="0"/>
                            <a:ea typeface="宋体" pitchFamily="2" charset="-122"/>
                            <a:cs typeface="+mn-cs"/>
                          </a:rPr>
                          <m:t>1</m:t>
                        </m:r>
                      </m:num>
                      <m:den>
                        <m:r>
                          <a:rPr lang="en-US" altLang="zh-CN" sz="1200" kern="1200">
                            <a:solidFill>
                              <a:schemeClr val="tx1"/>
                            </a:solidFill>
                            <a:effectLst/>
                            <a:latin typeface="Cambria Math" panose="02040503050406030204" pitchFamily="18" charset="0"/>
                            <a:ea typeface="宋体" pitchFamily="2" charset="-122"/>
                            <a:cs typeface="+mn-cs"/>
                          </a:rPr>
                          <m:t>2</m:t>
                        </m:r>
                      </m:den>
                    </m:f>
                    <m:nary>
                      <m:naryPr>
                        <m:chr m:val="∑"/>
                        <m:limLoc m:val="undOv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𝑗</m:t>
                        </m:r>
                        <m:r>
                          <a:rPr lang="en-US" altLang="zh-CN" sz="1200"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𝑛</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𝑤</m:t>
                            </m:r>
                          </m:e>
                          <m:sub>
                            <m:r>
                              <a:rPr lang="en-US" altLang="zh-CN" sz="1200" i="1" kern="1200">
                                <a:solidFill>
                                  <a:schemeClr val="tx1"/>
                                </a:solidFill>
                                <a:effectLst/>
                                <a:latin typeface="Cambria Math" panose="02040503050406030204" pitchFamily="18" charset="0"/>
                                <a:ea typeface="宋体" pitchFamily="2" charset="-122"/>
                                <a:cs typeface="+mn-cs"/>
                              </a:rPr>
                              <m:t>𝑖𝑗</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𝑓</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𝑓</m:t>
                                </m:r>
                              </m:e>
                              <m:sub>
                                <m:r>
                                  <a:rPr lang="en-US" altLang="zh-CN" sz="1200" i="1" kern="1200">
                                    <a:solidFill>
                                      <a:schemeClr val="tx1"/>
                                    </a:solidFill>
                                    <a:effectLst/>
                                    <a:latin typeface="Cambria Math" panose="02040503050406030204" pitchFamily="18" charset="0"/>
                                    <a:ea typeface="宋体" pitchFamily="2" charset="-122"/>
                                    <a:cs typeface="+mn-cs"/>
                                  </a:rPr>
                                  <m:t>𝑗</m:t>
                                </m:r>
                              </m:sub>
                            </m:sSub>
                            <m:r>
                              <a:rPr lang="en-US" altLang="zh-CN" sz="1200" kern="1200">
                                <a:solidFill>
                                  <a:schemeClr val="tx1"/>
                                </a:solidFill>
                                <a:effectLst/>
                                <a:latin typeface="Cambria Math" panose="02040503050406030204" pitchFamily="18" charset="0"/>
                                <a:ea typeface="宋体" pitchFamily="2" charset="-122"/>
                                <a:cs typeface="+mn-cs"/>
                              </a:rPr>
                              <m:t>)</m:t>
                            </m:r>
                          </m:e>
                          <m:sup>
                            <m:r>
                              <a:rPr lang="en-US" altLang="zh-CN" sz="1200" kern="1200">
                                <a:solidFill>
                                  <a:schemeClr val="tx1"/>
                                </a:solidFill>
                                <a:effectLst/>
                                <a:latin typeface="Cambria Math" panose="02040503050406030204" pitchFamily="18" charset="0"/>
                                <a:ea typeface="宋体" pitchFamily="2" charset="-122"/>
                                <a:cs typeface="+mn-cs"/>
                              </a:rPr>
                              <m:t>2</m:t>
                            </m:r>
                          </m:sup>
                        </m:sSup>
                      </m:e>
                    </m:nary>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2-66</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令</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𝐿</m:t>
                        </m:r>
                      </m:e>
                    </m:d>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，可解得拉普拉斯矩阵的特征值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=4,</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=3,</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3</m:t>
                        </m:r>
                      </m:sub>
                    </m:sSub>
                    <m:r>
                      <a:rPr lang="en-US" altLang="zh-CN" sz="1200" i="1" kern="1200">
                        <a:solidFill>
                          <a:schemeClr val="tx1"/>
                        </a:solidFill>
                        <a:effectLst/>
                        <a:latin typeface="Cambria Math" panose="02040503050406030204" pitchFamily="18" charset="0"/>
                        <a:ea typeface="宋体" pitchFamily="2" charset="-122"/>
                        <a:cs typeface="+mn-cs"/>
                      </a:rPr>
                      <m:t>=1,</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4</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，而图的</a:t>
                </a:r>
                <a:r>
                  <a:rPr lang="zh-CN" altLang="zh-CN" sz="1200" b="1" kern="1200" dirty="0">
                    <a:solidFill>
                      <a:schemeClr val="tx1"/>
                    </a:solidFill>
                    <a:effectLst/>
                    <a:latin typeface="Arial" charset="0"/>
                    <a:ea typeface="宋体" pitchFamily="2" charset="-122"/>
                    <a:cs typeface="+mn-cs"/>
                  </a:rPr>
                  <a:t>谱</a:t>
                </a:r>
                <a:r>
                  <a:rPr lang="zh-CN" altLang="zh-CN" sz="1200" kern="1200" dirty="0">
                    <a:solidFill>
                      <a:schemeClr val="tx1"/>
                    </a:solidFill>
                    <a:effectLst/>
                    <a:latin typeface="Arial" charset="0"/>
                    <a:ea typeface="宋体" pitchFamily="2" charset="-122"/>
                    <a:cs typeface="+mn-cs"/>
                  </a:rPr>
                  <a:t>指的就是这四个特征值的全体，即</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4,3,1,0</m:t>
                        </m:r>
                      </m:e>
                    </m:d>
                  </m:oMath>
                </a14:m>
                <a:r>
                  <a:rPr lang="zh-CN" altLang="zh-CN" sz="1200" kern="1200" dirty="0">
                    <a:solidFill>
                      <a:schemeClr val="tx1"/>
                    </a:solidFill>
                    <a:effectLst/>
                    <a:latin typeface="Arial" charset="0"/>
                    <a:ea typeface="宋体" pitchFamily="2" charset="-122"/>
                    <a:cs typeface="+mn-cs"/>
                  </a:rPr>
                  <a:t>就是上图的谱。</a:t>
                </a: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显见，拉普拉斯矩阵是一个实对称矩阵，拉普拉斯矩阵同时还具有以下性质：</a:t>
                </a:r>
              </a:p>
              <a:p>
                <a:pPr lvl="0"/>
                <a:r>
                  <a:rPr lang="zh-CN" altLang="zh-CN" sz="1200" kern="1200" dirty="0">
                    <a:solidFill>
                      <a:schemeClr val="tx1"/>
                    </a:solidFill>
                    <a:effectLst/>
                    <a:latin typeface="Arial" charset="0"/>
                    <a:ea typeface="宋体" pitchFamily="2" charset="-122"/>
                    <a:cs typeface="+mn-cs"/>
                  </a:rPr>
                  <a:t>实对称矩阵具有的性质。</a:t>
                </a:r>
              </a:p>
              <a:p>
                <a:pPr lvl="0"/>
                <a:r>
                  <a:rPr lang="zh-CN" altLang="zh-CN" sz="1200" kern="1200" dirty="0">
                    <a:solidFill>
                      <a:schemeClr val="tx1"/>
                    </a:solidFill>
                    <a:effectLst/>
                    <a:latin typeface="Arial" charset="0"/>
                    <a:ea typeface="宋体" pitchFamily="2" charset="-122"/>
                    <a:cs typeface="+mn-cs"/>
                  </a:rPr>
                  <a:t>是一个半正定矩阵，</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个特征值均大于等于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，有</a:t>
                </a:r>
                <a:r>
                  <a:rPr lang="en-US" altLang="zh-CN" sz="1200" i="0" kern="1200">
                    <a:solidFill>
                      <a:schemeClr val="tx1"/>
                    </a:solidFill>
                    <a:effectLst/>
                    <a:latin typeface="Arial" charset="0"/>
                    <a:ea typeface="宋体" pitchFamily="2" charset="-122"/>
                    <a:cs typeface="+mn-cs"/>
                  </a:rPr>
                  <a:t>0=𝜆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，其中</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1=0</a:t>
                </a:r>
                <a:r>
                  <a:rPr lang="zh-CN" altLang="zh-CN" sz="1200" kern="1200" dirty="0">
                    <a:solidFill>
                      <a:schemeClr val="tx1"/>
                    </a:solidFill>
                    <a:effectLst/>
                    <a:latin typeface="Arial" charset="0"/>
                    <a:ea typeface="宋体" pitchFamily="2" charset="-122"/>
                    <a:cs typeface="+mn-cs"/>
                  </a:rPr>
                  <a:t>对应的特征向量为全</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列向量。</a:t>
                </a:r>
              </a:p>
              <a:p>
                <a:pPr lvl="0"/>
                <a:r>
                  <a:rPr lang="zh-CN" altLang="zh-CN" sz="1200" kern="1200" dirty="0">
                    <a:solidFill>
                      <a:schemeClr val="tx1"/>
                    </a:solidFill>
                    <a:effectLst/>
                    <a:latin typeface="Arial" charset="0"/>
                    <a:ea typeface="宋体" pitchFamily="2" charset="-122"/>
                    <a:cs typeface="+mn-cs"/>
                  </a:rPr>
                  <a:t>对于任意一个向量</a:t>
                </a:r>
                <a:r>
                  <a:rPr lang="en-US" altLang="zh-CN" sz="1200" i="0" kern="1200">
                    <a:solidFill>
                      <a:schemeClr val="tx1"/>
                    </a:solidFill>
                    <a:effectLst/>
                    <a:latin typeface="Arial"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均满足：</a:t>
                </a:r>
              </a:p>
              <a:p>
                <a:r>
                  <a:rPr lang="en-US" altLang="zh-CN" sz="1200" kern="1200" dirty="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𝑓</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𝑇 𝐿𝑓=1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a:t>
                </a:r>
                <a:r>
                  <a:rPr lang="zh-CN" altLang="zh-CN" sz="1200" i="0" kern="1200">
                    <a:solidFill>
                      <a:schemeClr val="tx1"/>
                    </a:solidFill>
                    <a:effectLst/>
                    <a:latin typeface="Arial" charset="0"/>
                    <a:ea typeface="宋体" pitchFamily="2" charset="-122"/>
                    <a:cs typeface="+mn-cs"/>
                  </a:rPr>
                  <a:t> ∑1</a:t>
                </a:r>
                <a:r>
                  <a:rPr lang="en-US" altLang="zh-CN" sz="1200" i="0" kern="1200">
                    <a:solidFill>
                      <a:schemeClr val="tx1"/>
                    </a:solidFill>
                    <a:effectLst/>
                    <a:latin typeface="Arial" charset="0"/>
                    <a:ea typeface="宋体" pitchFamily="2" charset="-122"/>
                    <a:cs typeface="+mn-cs"/>
                  </a:rPr>
                  <a:t>_</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𝑖,𝑗=1</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^𝑛▒〖𝑤</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𝑖𝑗</a:t>
                </a:r>
                <a:r>
                  <a:rPr lang="zh-CN" altLang="zh-CN" sz="1200" i="0" kern="1200">
                    <a:solidFill>
                      <a:schemeClr val="tx1"/>
                    </a:solidFill>
                    <a:effectLst/>
                    <a:latin typeface="Arial" charset="0"/>
                    <a:ea typeface="宋体" pitchFamily="2" charset="-122"/>
                    <a:cs typeface="+mn-cs"/>
                  </a:rPr>
                  <a:t> 〖</a:t>
                </a:r>
                <a:r>
                  <a:rPr lang="en-US" altLang="zh-CN" sz="1200" i="0" kern="1200">
                    <a:solidFill>
                      <a:schemeClr val="tx1"/>
                    </a:solidFill>
                    <a:effectLst/>
                    <a:latin typeface="Arial" charset="0"/>
                    <a:ea typeface="宋体" pitchFamily="2" charset="-122"/>
                    <a:cs typeface="+mn-cs"/>
                  </a:rPr>
                  <a:t>(𝑓</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𝑖−𝑓</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𝑗)</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2 〗</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2-66</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令</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𝜆𝐸−𝐿|=0</a:t>
                </a:r>
                <a:r>
                  <a:rPr lang="zh-CN" altLang="zh-CN" sz="1200" kern="1200" dirty="0">
                    <a:solidFill>
                      <a:schemeClr val="tx1"/>
                    </a:solidFill>
                    <a:effectLst/>
                    <a:latin typeface="Arial" charset="0"/>
                    <a:ea typeface="宋体" pitchFamily="2" charset="-122"/>
                    <a:cs typeface="+mn-cs"/>
                  </a:rPr>
                  <a:t>，可解得拉普拉斯矩阵的特征值</a:t>
                </a:r>
                <a:r>
                  <a:rPr lang="en-US" altLang="zh-CN" sz="1200" i="0" kern="1200">
                    <a:solidFill>
                      <a:schemeClr val="tx1"/>
                    </a:solidFill>
                    <a:effectLst/>
                    <a:latin typeface="Arial" charset="0"/>
                    <a:ea typeface="宋体" pitchFamily="2" charset="-122"/>
                    <a:cs typeface="+mn-cs"/>
                  </a:rPr>
                  <a:t>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1=4,𝜆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2=3,𝜆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3=1,𝜆</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4=0</a:t>
                </a:r>
                <a:r>
                  <a:rPr lang="zh-CN" altLang="zh-CN" sz="1200" kern="1200" dirty="0">
                    <a:solidFill>
                      <a:schemeClr val="tx1"/>
                    </a:solidFill>
                    <a:effectLst/>
                    <a:latin typeface="Arial" charset="0"/>
                    <a:ea typeface="宋体" pitchFamily="2" charset="-122"/>
                    <a:cs typeface="+mn-cs"/>
                  </a:rPr>
                  <a:t>，而图的</a:t>
                </a:r>
                <a:r>
                  <a:rPr lang="zh-CN" altLang="zh-CN" sz="1200" b="1" kern="1200" dirty="0">
                    <a:solidFill>
                      <a:schemeClr val="tx1"/>
                    </a:solidFill>
                    <a:effectLst/>
                    <a:latin typeface="Arial" charset="0"/>
                    <a:ea typeface="宋体" pitchFamily="2" charset="-122"/>
                    <a:cs typeface="+mn-cs"/>
                  </a:rPr>
                  <a:t>谱</a:t>
                </a:r>
                <a:r>
                  <a:rPr lang="zh-CN" altLang="zh-CN" sz="1200" kern="1200" dirty="0">
                    <a:solidFill>
                      <a:schemeClr val="tx1"/>
                    </a:solidFill>
                    <a:effectLst/>
                    <a:latin typeface="Arial" charset="0"/>
                    <a:ea typeface="宋体" pitchFamily="2" charset="-122"/>
                    <a:cs typeface="+mn-cs"/>
                  </a:rPr>
                  <a:t>指的就是这四个特征值的全体，即</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4,3,1,0}</a:t>
                </a:r>
                <a:r>
                  <a:rPr lang="zh-CN" altLang="zh-CN" sz="1200" kern="1200" dirty="0">
                    <a:solidFill>
                      <a:schemeClr val="tx1"/>
                    </a:solidFill>
                    <a:effectLst/>
                    <a:latin typeface="Arial" charset="0"/>
                    <a:ea typeface="宋体" pitchFamily="2" charset="-122"/>
                    <a:cs typeface="+mn-cs"/>
                  </a:rPr>
                  <a:t>就是上图的谱。</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53</a:t>
            </a:fld>
            <a:endParaRPr lang="en-US" altLang="zh-CN"/>
          </a:p>
        </p:txBody>
      </p:sp>
    </p:spTree>
    <p:extLst>
      <p:ext uri="{BB962C8B-B14F-4D97-AF65-F5344CB8AC3E}">
        <p14:creationId xmlns:p14="http://schemas.microsoft.com/office/powerpoint/2010/main" val="13040001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显见，拉普拉斯矩阵是一个实对称矩阵，拉普拉斯矩阵同时还具有以下性质：</a:t>
                </a:r>
              </a:p>
              <a:p>
                <a:pPr lvl="0"/>
                <a:r>
                  <a:rPr lang="zh-CN" altLang="zh-CN" sz="1200" kern="1200" dirty="0">
                    <a:solidFill>
                      <a:schemeClr val="tx1"/>
                    </a:solidFill>
                    <a:effectLst/>
                    <a:latin typeface="Arial" charset="0"/>
                    <a:ea typeface="宋体" pitchFamily="2" charset="-122"/>
                    <a:cs typeface="+mn-cs"/>
                  </a:rPr>
                  <a:t>实对称矩阵具有的性质。</a:t>
                </a:r>
              </a:p>
              <a:p>
                <a:pPr lvl="0"/>
                <a:r>
                  <a:rPr lang="zh-CN" altLang="zh-CN" sz="1200" kern="1200" dirty="0">
                    <a:solidFill>
                      <a:schemeClr val="tx1"/>
                    </a:solidFill>
                    <a:effectLst/>
                    <a:latin typeface="Arial" charset="0"/>
                    <a:ea typeface="宋体" pitchFamily="2" charset="-122"/>
                    <a:cs typeface="+mn-cs"/>
                  </a:rPr>
                  <a:t>是一个半正定矩阵，</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个特征值均大于等于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，有</a:t>
                </a:r>
                <a14:m>
                  <m:oMath xmlns:m="http://schemas.openxmlformats.org/officeDocument/2006/math">
                    <m:r>
                      <a:rPr lang="en-US" altLang="zh-CN" sz="1200" kern="1200">
                        <a:solidFill>
                          <a:schemeClr val="tx1"/>
                        </a:solidFill>
                        <a:effectLst/>
                        <a:latin typeface="Cambria Math" panose="02040503050406030204" pitchFamily="18" charset="0"/>
                        <a:ea typeface="宋体" pitchFamily="2" charset="-122"/>
                        <a:cs typeface="+mn-cs"/>
                      </a:rPr>
                      <m:t>0=</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r>
                      <a:rPr lang="zh-CN" altLang="zh-CN" sz="1200" kern="1200">
                        <a:solidFill>
                          <a:schemeClr val="tx1"/>
                        </a:solidFill>
                        <a:effectLst/>
                        <a:latin typeface="Cambria Math" panose="02040503050406030204" pitchFamily="18" charset="0"/>
                        <a:ea typeface="宋体" pitchFamily="2" charset="-122"/>
                        <a:cs typeface="+mn-cs"/>
                      </a:rPr>
                      <m:t> </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对应的特征向量为全</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列向量。</a:t>
                </a:r>
              </a:p>
              <a:p>
                <a:pPr lvl="0"/>
                <a:r>
                  <a:rPr lang="zh-CN" altLang="zh-CN" sz="1200" kern="1200" dirty="0">
                    <a:solidFill>
                      <a:schemeClr val="tx1"/>
                    </a:solidFill>
                    <a:effectLst/>
                    <a:latin typeface="Arial" charset="0"/>
                    <a:ea typeface="宋体" pitchFamily="2" charset="-122"/>
                    <a:cs typeface="+mn-cs"/>
                  </a:rPr>
                  <a:t>对于任意一个向量</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𝑓</m:t>
                    </m:r>
                  </m:oMath>
                </a14:m>
                <a:r>
                  <a:rPr lang="zh-CN" altLang="zh-CN" sz="1200" kern="1200" dirty="0">
                    <a:solidFill>
                      <a:schemeClr val="tx1"/>
                    </a:solidFill>
                    <a:effectLst/>
                    <a:latin typeface="Arial" charset="0"/>
                    <a:ea typeface="宋体" pitchFamily="2" charset="-122"/>
                    <a:cs typeface="+mn-cs"/>
                  </a:rPr>
                  <a:t>均满足：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𝑓</m:t>
                        </m:r>
                      </m:e>
                      <m:sup>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𝐿𝑓</m:t>
                    </m:r>
                    <m:r>
                      <a:rPr lang="en-US" altLang="zh-CN" sz="1200"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kern="1200">
                            <a:solidFill>
                              <a:schemeClr val="tx1"/>
                            </a:solidFill>
                            <a:effectLst/>
                            <a:latin typeface="Cambria Math" panose="02040503050406030204" pitchFamily="18" charset="0"/>
                            <a:ea typeface="宋体" pitchFamily="2" charset="-122"/>
                            <a:cs typeface="+mn-cs"/>
                          </a:rPr>
                          <m:t>1</m:t>
                        </m:r>
                      </m:num>
                      <m:den>
                        <m:r>
                          <a:rPr lang="en-US" altLang="zh-CN" sz="1200" kern="1200">
                            <a:solidFill>
                              <a:schemeClr val="tx1"/>
                            </a:solidFill>
                            <a:effectLst/>
                            <a:latin typeface="Cambria Math" panose="02040503050406030204" pitchFamily="18" charset="0"/>
                            <a:ea typeface="宋体" pitchFamily="2" charset="-122"/>
                            <a:cs typeface="+mn-cs"/>
                          </a:rPr>
                          <m:t>2</m:t>
                        </m:r>
                      </m:den>
                    </m:f>
                    <m:nary>
                      <m:naryPr>
                        <m:chr m:val="∑"/>
                        <m:limLoc m:val="undOv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𝑗</m:t>
                        </m:r>
                        <m:r>
                          <a:rPr lang="en-US" altLang="zh-CN" sz="1200"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𝑛</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𝑤</m:t>
                            </m:r>
                          </m:e>
                          <m:sub>
                            <m:r>
                              <a:rPr lang="en-US" altLang="zh-CN" sz="1200" i="1" kern="1200">
                                <a:solidFill>
                                  <a:schemeClr val="tx1"/>
                                </a:solidFill>
                                <a:effectLst/>
                                <a:latin typeface="Cambria Math" panose="02040503050406030204" pitchFamily="18" charset="0"/>
                                <a:ea typeface="宋体" pitchFamily="2" charset="-122"/>
                                <a:cs typeface="+mn-cs"/>
                              </a:rPr>
                              <m:t>𝑖𝑗</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𝑓</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𝑓</m:t>
                                </m:r>
                              </m:e>
                              <m:sub>
                                <m:r>
                                  <a:rPr lang="en-US" altLang="zh-CN" sz="1200" i="1" kern="1200">
                                    <a:solidFill>
                                      <a:schemeClr val="tx1"/>
                                    </a:solidFill>
                                    <a:effectLst/>
                                    <a:latin typeface="Cambria Math" panose="02040503050406030204" pitchFamily="18" charset="0"/>
                                    <a:ea typeface="宋体" pitchFamily="2" charset="-122"/>
                                    <a:cs typeface="+mn-cs"/>
                                  </a:rPr>
                                  <m:t>𝑗</m:t>
                                </m:r>
                              </m:sub>
                            </m:sSub>
                            <m:r>
                              <a:rPr lang="en-US" altLang="zh-CN" sz="1200" kern="1200">
                                <a:solidFill>
                                  <a:schemeClr val="tx1"/>
                                </a:solidFill>
                                <a:effectLst/>
                                <a:latin typeface="Cambria Math" panose="02040503050406030204" pitchFamily="18" charset="0"/>
                                <a:ea typeface="宋体" pitchFamily="2" charset="-122"/>
                                <a:cs typeface="+mn-cs"/>
                              </a:rPr>
                              <m:t>)</m:t>
                            </m:r>
                          </m:e>
                          <m:sup>
                            <m:r>
                              <a:rPr lang="en-US" altLang="zh-CN" sz="1200" kern="1200">
                                <a:solidFill>
                                  <a:schemeClr val="tx1"/>
                                </a:solidFill>
                                <a:effectLst/>
                                <a:latin typeface="Cambria Math" panose="02040503050406030204" pitchFamily="18" charset="0"/>
                                <a:ea typeface="宋体" pitchFamily="2" charset="-122"/>
                                <a:cs typeface="+mn-cs"/>
                              </a:rPr>
                              <m:t>2</m:t>
                            </m:r>
                          </m:sup>
                        </m:sSup>
                      </m:e>
                    </m:nary>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2-66</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令</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𝐿</m:t>
                        </m:r>
                      </m:e>
                    </m:d>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，可解得拉普拉斯矩阵的特征值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=4,</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=3,</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3</m:t>
                        </m:r>
                      </m:sub>
                    </m:sSub>
                    <m:r>
                      <a:rPr lang="en-US" altLang="zh-CN" sz="1200" i="1" kern="1200">
                        <a:solidFill>
                          <a:schemeClr val="tx1"/>
                        </a:solidFill>
                        <a:effectLst/>
                        <a:latin typeface="Cambria Math" panose="02040503050406030204" pitchFamily="18" charset="0"/>
                        <a:ea typeface="宋体" pitchFamily="2" charset="-122"/>
                        <a:cs typeface="+mn-cs"/>
                      </a:rPr>
                      <m:t>=1,</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4</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，而图的</a:t>
                </a:r>
                <a:r>
                  <a:rPr lang="zh-CN" altLang="zh-CN" sz="1200" b="1" kern="1200" dirty="0">
                    <a:solidFill>
                      <a:schemeClr val="tx1"/>
                    </a:solidFill>
                    <a:effectLst/>
                    <a:latin typeface="Arial" charset="0"/>
                    <a:ea typeface="宋体" pitchFamily="2" charset="-122"/>
                    <a:cs typeface="+mn-cs"/>
                  </a:rPr>
                  <a:t>谱</a:t>
                </a:r>
                <a:r>
                  <a:rPr lang="zh-CN" altLang="zh-CN" sz="1200" kern="1200" dirty="0">
                    <a:solidFill>
                      <a:schemeClr val="tx1"/>
                    </a:solidFill>
                    <a:effectLst/>
                    <a:latin typeface="Arial" charset="0"/>
                    <a:ea typeface="宋体" pitchFamily="2" charset="-122"/>
                    <a:cs typeface="+mn-cs"/>
                  </a:rPr>
                  <a:t>指的就是这四个特征值的全体，即</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4,3,1,0</m:t>
                        </m:r>
                      </m:e>
                    </m:d>
                  </m:oMath>
                </a14:m>
                <a:r>
                  <a:rPr lang="zh-CN" altLang="zh-CN" sz="1200" kern="1200" dirty="0">
                    <a:solidFill>
                      <a:schemeClr val="tx1"/>
                    </a:solidFill>
                    <a:effectLst/>
                    <a:latin typeface="Arial" charset="0"/>
                    <a:ea typeface="宋体" pitchFamily="2" charset="-122"/>
                    <a:cs typeface="+mn-cs"/>
                  </a:rPr>
                  <a:t>就是上图的谱。</a:t>
                </a: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显见，拉普拉斯矩阵是一个实对称矩阵，拉普拉斯矩阵同时还具有以下性质：</a:t>
                </a:r>
              </a:p>
              <a:p>
                <a:pPr lvl="0"/>
                <a:r>
                  <a:rPr lang="zh-CN" altLang="zh-CN" sz="1200" kern="1200" dirty="0">
                    <a:solidFill>
                      <a:schemeClr val="tx1"/>
                    </a:solidFill>
                    <a:effectLst/>
                    <a:latin typeface="Arial" charset="0"/>
                    <a:ea typeface="宋体" pitchFamily="2" charset="-122"/>
                    <a:cs typeface="+mn-cs"/>
                  </a:rPr>
                  <a:t>实对称矩阵具有的性质。</a:t>
                </a:r>
              </a:p>
              <a:p>
                <a:pPr lvl="0"/>
                <a:r>
                  <a:rPr lang="zh-CN" altLang="zh-CN" sz="1200" kern="1200" dirty="0">
                    <a:solidFill>
                      <a:schemeClr val="tx1"/>
                    </a:solidFill>
                    <a:effectLst/>
                    <a:latin typeface="Arial" charset="0"/>
                    <a:ea typeface="宋体" pitchFamily="2" charset="-122"/>
                    <a:cs typeface="+mn-cs"/>
                  </a:rPr>
                  <a:t>是一个半正定矩阵，</a:t>
                </a:r>
                <a:r>
                  <a:rPr lang="en-US" altLang="zh-CN" sz="120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个特征值均大于等于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，有</a:t>
                </a:r>
                <a:r>
                  <a:rPr lang="en-US" altLang="zh-CN" sz="1200" i="0" kern="1200">
                    <a:solidFill>
                      <a:schemeClr val="tx1"/>
                    </a:solidFill>
                    <a:effectLst/>
                    <a:latin typeface="Cambria Math" panose="02040503050406030204" pitchFamily="18" charset="0"/>
                    <a:ea typeface="宋体" pitchFamily="2" charset="-122"/>
                    <a:cs typeface="+mn-cs"/>
                  </a:rPr>
                  <a:t>0=𝜆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2≤⋯≤𝜆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，其中</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1=0</a:t>
                </a:r>
                <a:r>
                  <a:rPr lang="zh-CN" altLang="zh-CN" sz="1200" kern="1200" dirty="0">
                    <a:solidFill>
                      <a:schemeClr val="tx1"/>
                    </a:solidFill>
                    <a:effectLst/>
                    <a:latin typeface="Arial" charset="0"/>
                    <a:ea typeface="宋体" pitchFamily="2" charset="-122"/>
                    <a:cs typeface="+mn-cs"/>
                  </a:rPr>
                  <a:t>对应的特征向量为全</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列向量。</a:t>
                </a:r>
              </a:p>
              <a:p>
                <a:pPr lvl="0"/>
                <a:r>
                  <a:rPr lang="zh-CN" altLang="zh-CN" sz="1200" kern="1200" dirty="0">
                    <a:solidFill>
                      <a:schemeClr val="tx1"/>
                    </a:solidFill>
                    <a:effectLst/>
                    <a:latin typeface="Arial" charset="0"/>
                    <a:ea typeface="宋体" pitchFamily="2" charset="-122"/>
                    <a:cs typeface="+mn-cs"/>
                  </a:rPr>
                  <a:t>对于任意一个向量</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均满足：</a:t>
                </a:r>
              </a:p>
              <a:p>
                <a:r>
                  <a:rPr lang="en-US" altLang="zh-CN" sz="1200" kern="1200" dirty="0">
                    <a:solidFill>
                      <a:schemeClr val="tx1"/>
                    </a:solidFill>
                    <a:effectLst/>
                    <a:latin typeface="Arial"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𝑇 𝐿𝑓=1</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2</a:t>
                </a:r>
                <a:r>
                  <a:rPr lang="zh-CN" altLang="zh-CN" sz="1200" i="0" kern="1200">
                    <a:solidFill>
                      <a:schemeClr val="tx1"/>
                    </a:solidFill>
                    <a:effectLst/>
                    <a:latin typeface="Cambria Math" panose="02040503050406030204" pitchFamily="18" charset="0"/>
                    <a:ea typeface="宋体" pitchFamily="2" charset="-122"/>
                    <a:cs typeface="+mn-cs"/>
                  </a:rPr>
                  <a:t> ∑1</a:t>
                </a:r>
                <a:r>
                  <a:rPr lang="en-US" altLang="zh-CN" sz="1200" i="0" kern="1200">
                    <a:solidFill>
                      <a:schemeClr val="tx1"/>
                    </a:solidFill>
                    <a:effectLst/>
                    <a:latin typeface="Cambria Math" panose="02040503050406030204" pitchFamily="18" charset="0"/>
                    <a:ea typeface="宋体" pitchFamily="2" charset="-122"/>
                    <a:cs typeface="+mn-cs"/>
                  </a:rPr>
                  <a:t>_</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𝑖,𝑗=1</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^𝑛▒〖𝑤</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𝑖𝑗</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𝑖−𝑓</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𝑗)</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2 〗</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2-66</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令</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𝜆𝐸−𝐿|=0</a:t>
                </a:r>
                <a:r>
                  <a:rPr lang="zh-CN" altLang="zh-CN" sz="1200" kern="1200" dirty="0">
                    <a:solidFill>
                      <a:schemeClr val="tx1"/>
                    </a:solidFill>
                    <a:effectLst/>
                    <a:latin typeface="Arial" charset="0"/>
                    <a:ea typeface="宋体" pitchFamily="2" charset="-122"/>
                    <a:cs typeface="+mn-cs"/>
                  </a:rPr>
                  <a:t>，可解得拉普拉斯矩阵的特征值</a:t>
                </a:r>
                <a:r>
                  <a:rPr lang="en-US" altLang="zh-CN" sz="1200" i="0" kern="1200">
                    <a:solidFill>
                      <a:schemeClr val="tx1"/>
                    </a:solidFill>
                    <a:effectLst/>
                    <a:latin typeface="Cambria Math" panose="02040503050406030204" pitchFamily="18"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1=4,𝜆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2=3,𝜆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3=1,𝜆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4=0</a:t>
                </a:r>
                <a:r>
                  <a:rPr lang="zh-CN" altLang="zh-CN" sz="1200" kern="1200" dirty="0">
                    <a:solidFill>
                      <a:schemeClr val="tx1"/>
                    </a:solidFill>
                    <a:effectLst/>
                    <a:latin typeface="Arial" charset="0"/>
                    <a:ea typeface="宋体" pitchFamily="2" charset="-122"/>
                    <a:cs typeface="+mn-cs"/>
                  </a:rPr>
                  <a:t>，而图的</a:t>
                </a:r>
                <a:r>
                  <a:rPr lang="zh-CN" altLang="zh-CN" sz="1200" b="1" kern="1200" dirty="0">
                    <a:solidFill>
                      <a:schemeClr val="tx1"/>
                    </a:solidFill>
                    <a:effectLst/>
                    <a:latin typeface="Arial" charset="0"/>
                    <a:ea typeface="宋体" pitchFamily="2" charset="-122"/>
                    <a:cs typeface="+mn-cs"/>
                  </a:rPr>
                  <a:t>谱</a:t>
                </a:r>
                <a:r>
                  <a:rPr lang="zh-CN" altLang="zh-CN" sz="1200" kern="1200" dirty="0">
                    <a:solidFill>
                      <a:schemeClr val="tx1"/>
                    </a:solidFill>
                    <a:effectLst/>
                    <a:latin typeface="Arial" charset="0"/>
                    <a:ea typeface="宋体" pitchFamily="2" charset="-122"/>
                    <a:cs typeface="+mn-cs"/>
                  </a:rPr>
                  <a:t>指的就是这四个特征值的全体，即</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4,3,1,0}</a:t>
                </a:r>
                <a:r>
                  <a:rPr lang="zh-CN" altLang="zh-CN" sz="1200" kern="1200" dirty="0">
                    <a:solidFill>
                      <a:schemeClr val="tx1"/>
                    </a:solidFill>
                    <a:effectLst/>
                    <a:latin typeface="Arial" charset="0"/>
                    <a:ea typeface="宋体" pitchFamily="2" charset="-122"/>
                    <a:cs typeface="+mn-cs"/>
                  </a:rPr>
                  <a:t>就是上图的谱。</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54</a:t>
            </a:fld>
            <a:endParaRPr lang="en-US" altLang="zh-CN"/>
          </a:p>
        </p:txBody>
      </p:sp>
    </p:spTree>
    <p:extLst>
      <p:ext uri="{BB962C8B-B14F-4D97-AF65-F5344CB8AC3E}">
        <p14:creationId xmlns:p14="http://schemas.microsoft.com/office/powerpoint/2010/main" val="2331451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显见，拉普拉斯矩阵是一个实对称矩阵，拉普拉斯矩阵同时还具有以下性质：</a:t>
                </a:r>
              </a:p>
              <a:p>
                <a:pPr lvl="0"/>
                <a:r>
                  <a:rPr lang="zh-CN" altLang="zh-CN" sz="1200" kern="1200" dirty="0">
                    <a:solidFill>
                      <a:schemeClr val="tx1"/>
                    </a:solidFill>
                    <a:effectLst/>
                    <a:latin typeface="Arial" charset="0"/>
                    <a:ea typeface="宋体" pitchFamily="2" charset="-122"/>
                    <a:cs typeface="+mn-cs"/>
                  </a:rPr>
                  <a:t>实对称矩阵具有的性质。</a:t>
                </a:r>
              </a:p>
              <a:p>
                <a:pPr lvl="0"/>
                <a:r>
                  <a:rPr lang="zh-CN" altLang="zh-CN" sz="1200" kern="1200" dirty="0">
                    <a:solidFill>
                      <a:schemeClr val="tx1"/>
                    </a:solidFill>
                    <a:effectLst/>
                    <a:latin typeface="Arial" charset="0"/>
                    <a:ea typeface="宋体" pitchFamily="2" charset="-122"/>
                    <a:cs typeface="+mn-cs"/>
                  </a:rPr>
                  <a:t>是一个半正定矩阵，</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个特征值均大于等于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，有</a:t>
                </a:r>
                <a14:m>
                  <m:oMath xmlns:m="http://schemas.openxmlformats.org/officeDocument/2006/math">
                    <m:r>
                      <a:rPr lang="en-US" altLang="zh-CN" sz="1200" kern="1200">
                        <a:solidFill>
                          <a:schemeClr val="tx1"/>
                        </a:solidFill>
                        <a:effectLst/>
                        <a:latin typeface="Cambria Math" panose="02040503050406030204" pitchFamily="18" charset="0"/>
                        <a:ea typeface="宋体" pitchFamily="2" charset="-122"/>
                        <a:cs typeface="+mn-cs"/>
                      </a:rPr>
                      <m:t>0=</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r>
                      <a:rPr lang="zh-CN" altLang="zh-CN" sz="1200" kern="1200">
                        <a:solidFill>
                          <a:schemeClr val="tx1"/>
                        </a:solidFill>
                        <a:effectLst/>
                        <a:latin typeface="Cambria Math" panose="02040503050406030204" pitchFamily="18" charset="0"/>
                        <a:ea typeface="宋体" pitchFamily="2" charset="-122"/>
                        <a:cs typeface="+mn-cs"/>
                      </a:rPr>
                      <m:t> </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对应的特征向量为全</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列向量。</a:t>
                </a:r>
              </a:p>
              <a:p>
                <a:pPr lvl="0"/>
                <a:r>
                  <a:rPr lang="zh-CN" altLang="zh-CN" sz="1200" kern="1200" dirty="0">
                    <a:solidFill>
                      <a:schemeClr val="tx1"/>
                    </a:solidFill>
                    <a:effectLst/>
                    <a:latin typeface="Arial" charset="0"/>
                    <a:ea typeface="宋体" pitchFamily="2" charset="-122"/>
                    <a:cs typeface="+mn-cs"/>
                  </a:rPr>
                  <a:t>对于任意一个向量</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𝑓</m:t>
                    </m:r>
                  </m:oMath>
                </a14:m>
                <a:r>
                  <a:rPr lang="zh-CN" altLang="zh-CN" sz="1200" kern="1200" dirty="0">
                    <a:solidFill>
                      <a:schemeClr val="tx1"/>
                    </a:solidFill>
                    <a:effectLst/>
                    <a:latin typeface="Arial" charset="0"/>
                    <a:ea typeface="宋体" pitchFamily="2" charset="-122"/>
                    <a:cs typeface="+mn-cs"/>
                  </a:rPr>
                  <a:t>均满足：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𝑓</m:t>
                        </m:r>
                      </m:e>
                      <m:sup>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𝐿𝑓</m:t>
                    </m:r>
                    <m:r>
                      <a:rPr lang="en-US" altLang="zh-CN" sz="1200"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kern="1200">
                            <a:solidFill>
                              <a:schemeClr val="tx1"/>
                            </a:solidFill>
                            <a:effectLst/>
                            <a:latin typeface="Cambria Math" panose="02040503050406030204" pitchFamily="18" charset="0"/>
                            <a:ea typeface="宋体" pitchFamily="2" charset="-122"/>
                            <a:cs typeface="+mn-cs"/>
                          </a:rPr>
                          <m:t>1</m:t>
                        </m:r>
                      </m:num>
                      <m:den>
                        <m:r>
                          <a:rPr lang="en-US" altLang="zh-CN" sz="1200" kern="1200">
                            <a:solidFill>
                              <a:schemeClr val="tx1"/>
                            </a:solidFill>
                            <a:effectLst/>
                            <a:latin typeface="Cambria Math" panose="02040503050406030204" pitchFamily="18" charset="0"/>
                            <a:ea typeface="宋体" pitchFamily="2" charset="-122"/>
                            <a:cs typeface="+mn-cs"/>
                          </a:rPr>
                          <m:t>2</m:t>
                        </m:r>
                      </m:den>
                    </m:f>
                    <m:nary>
                      <m:naryPr>
                        <m:chr m:val="∑"/>
                        <m:limLoc m:val="undOv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𝑗</m:t>
                        </m:r>
                        <m:r>
                          <a:rPr lang="en-US" altLang="zh-CN" sz="1200"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𝑛</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𝑤</m:t>
                            </m:r>
                          </m:e>
                          <m:sub>
                            <m:r>
                              <a:rPr lang="en-US" altLang="zh-CN" sz="1200" i="1" kern="1200">
                                <a:solidFill>
                                  <a:schemeClr val="tx1"/>
                                </a:solidFill>
                                <a:effectLst/>
                                <a:latin typeface="Cambria Math" panose="02040503050406030204" pitchFamily="18" charset="0"/>
                                <a:ea typeface="宋体" pitchFamily="2" charset="-122"/>
                                <a:cs typeface="+mn-cs"/>
                              </a:rPr>
                              <m:t>𝑖𝑗</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𝑓</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𝑓</m:t>
                                </m:r>
                              </m:e>
                              <m:sub>
                                <m:r>
                                  <a:rPr lang="en-US" altLang="zh-CN" sz="1200" i="1" kern="1200">
                                    <a:solidFill>
                                      <a:schemeClr val="tx1"/>
                                    </a:solidFill>
                                    <a:effectLst/>
                                    <a:latin typeface="Cambria Math" panose="02040503050406030204" pitchFamily="18" charset="0"/>
                                    <a:ea typeface="宋体" pitchFamily="2" charset="-122"/>
                                    <a:cs typeface="+mn-cs"/>
                                  </a:rPr>
                                  <m:t>𝑗</m:t>
                                </m:r>
                              </m:sub>
                            </m:sSub>
                            <m:r>
                              <a:rPr lang="en-US" altLang="zh-CN" sz="1200" kern="1200">
                                <a:solidFill>
                                  <a:schemeClr val="tx1"/>
                                </a:solidFill>
                                <a:effectLst/>
                                <a:latin typeface="Cambria Math" panose="02040503050406030204" pitchFamily="18" charset="0"/>
                                <a:ea typeface="宋体" pitchFamily="2" charset="-122"/>
                                <a:cs typeface="+mn-cs"/>
                              </a:rPr>
                              <m:t>)</m:t>
                            </m:r>
                          </m:e>
                          <m:sup>
                            <m:r>
                              <a:rPr lang="en-US" altLang="zh-CN" sz="1200" kern="1200">
                                <a:solidFill>
                                  <a:schemeClr val="tx1"/>
                                </a:solidFill>
                                <a:effectLst/>
                                <a:latin typeface="Cambria Math" panose="02040503050406030204" pitchFamily="18" charset="0"/>
                                <a:ea typeface="宋体" pitchFamily="2" charset="-122"/>
                                <a:cs typeface="+mn-cs"/>
                              </a:rPr>
                              <m:t>2</m:t>
                            </m:r>
                          </m:sup>
                        </m:sSup>
                      </m:e>
                    </m:nary>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2-66</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令</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𝐿</m:t>
                        </m:r>
                      </m:e>
                    </m:d>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，可解得拉普拉斯矩阵的特征值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=4,</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=3,</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3</m:t>
                        </m:r>
                      </m:sub>
                    </m:sSub>
                    <m:r>
                      <a:rPr lang="en-US" altLang="zh-CN" sz="1200" i="1" kern="1200">
                        <a:solidFill>
                          <a:schemeClr val="tx1"/>
                        </a:solidFill>
                        <a:effectLst/>
                        <a:latin typeface="Cambria Math" panose="02040503050406030204" pitchFamily="18" charset="0"/>
                        <a:ea typeface="宋体" pitchFamily="2" charset="-122"/>
                        <a:cs typeface="+mn-cs"/>
                      </a:rPr>
                      <m:t>=1,</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4</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，而图的</a:t>
                </a:r>
                <a:r>
                  <a:rPr lang="zh-CN" altLang="zh-CN" sz="1200" b="1" kern="1200" dirty="0">
                    <a:solidFill>
                      <a:schemeClr val="tx1"/>
                    </a:solidFill>
                    <a:effectLst/>
                    <a:latin typeface="Arial" charset="0"/>
                    <a:ea typeface="宋体" pitchFamily="2" charset="-122"/>
                    <a:cs typeface="+mn-cs"/>
                  </a:rPr>
                  <a:t>谱</a:t>
                </a:r>
                <a:r>
                  <a:rPr lang="zh-CN" altLang="zh-CN" sz="1200" kern="1200" dirty="0">
                    <a:solidFill>
                      <a:schemeClr val="tx1"/>
                    </a:solidFill>
                    <a:effectLst/>
                    <a:latin typeface="Arial" charset="0"/>
                    <a:ea typeface="宋体" pitchFamily="2" charset="-122"/>
                    <a:cs typeface="+mn-cs"/>
                  </a:rPr>
                  <a:t>指的就是这四个特征值的全体，即</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4,3,1,0</m:t>
                        </m:r>
                      </m:e>
                    </m:d>
                  </m:oMath>
                </a14:m>
                <a:r>
                  <a:rPr lang="zh-CN" altLang="zh-CN" sz="1200" kern="1200" dirty="0">
                    <a:solidFill>
                      <a:schemeClr val="tx1"/>
                    </a:solidFill>
                    <a:effectLst/>
                    <a:latin typeface="Arial" charset="0"/>
                    <a:ea typeface="宋体" pitchFamily="2" charset="-122"/>
                    <a:cs typeface="+mn-cs"/>
                  </a:rPr>
                  <a:t>就是上图的谱。</a:t>
                </a: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显见，拉普拉斯矩阵是一个实对称矩阵，拉普拉斯矩阵同时还具有以下性质：</a:t>
                </a:r>
              </a:p>
              <a:p>
                <a:pPr lvl="0"/>
                <a:r>
                  <a:rPr lang="zh-CN" altLang="zh-CN" sz="1200" kern="1200" dirty="0">
                    <a:solidFill>
                      <a:schemeClr val="tx1"/>
                    </a:solidFill>
                    <a:effectLst/>
                    <a:latin typeface="Arial" charset="0"/>
                    <a:ea typeface="宋体" pitchFamily="2" charset="-122"/>
                    <a:cs typeface="+mn-cs"/>
                  </a:rPr>
                  <a:t>实对称矩阵具有的性质。</a:t>
                </a:r>
              </a:p>
              <a:p>
                <a:pPr lvl="0"/>
                <a:r>
                  <a:rPr lang="zh-CN" altLang="zh-CN" sz="1200" kern="1200" dirty="0">
                    <a:solidFill>
                      <a:schemeClr val="tx1"/>
                    </a:solidFill>
                    <a:effectLst/>
                    <a:latin typeface="Arial" charset="0"/>
                    <a:ea typeface="宋体" pitchFamily="2" charset="-122"/>
                    <a:cs typeface="+mn-cs"/>
                  </a:rPr>
                  <a:t>是一个半正定矩阵，</a:t>
                </a:r>
                <a:r>
                  <a:rPr lang="en-US" altLang="zh-CN" sz="120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个特征值均大于等于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，有</a:t>
                </a:r>
                <a:r>
                  <a:rPr lang="en-US" altLang="zh-CN" sz="1200" i="0" kern="1200">
                    <a:solidFill>
                      <a:schemeClr val="tx1"/>
                    </a:solidFill>
                    <a:effectLst/>
                    <a:latin typeface="Cambria Math" panose="02040503050406030204" pitchFamily="18" charset="0"/>
                    <a:ea typeface="宋体" pitchFamily="2" charset="-122"/>
                    <a:cs typeface="+mn-cs"/>
                  </a:rPr>
                  <a:t>0=𝜆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2≤⋯≤𝜆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，其中</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1=0</a:t>
                </a:r>
                <a:r>
                  <a:rPr lang="zh-CN" altLang="zh-CN" sz="1200" kern="1200" dirty="0">
                    <a:solidFill>
                      <a:schemeClr val="tx1"/>
                    </a:solidFill>
                    <a:effectLst/>
                    <a:latin typeface="Arial" charset="0"/>
                    <a:ea typeface="宋体" pitchFamily="2" charset="-122"/>
                    <a:cs typeface="+mn-cs"/>
                  </a:rPr>
                  <a:t>对应的特征向量为全</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列向量。</a:t>
                </a:r>
              </a:p>
              <a:p>
                <a:pPr lvl="0"/>
                <a:r>
                  <a:rPr lang="zh-CN" altLang="zh-CN" sz="1200" kern="1200" dirty="0">
                    <a:solidFill>
                      <a:schemeClr val="tx1"/>
                    </a:solidFill>
                    <a:effectLst/>
                    <a:latin typeface="Arial" charset="0"/>
                    <a:ea typeface="宋体" pitchFamily="2" charset="-122"/>
                    <a:cs typeface="+mn-cs"/>
                  </a:rPr>
                  <a:t>对于任意一个向量</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均满足：</a:t>
                </a:r>
              </a:p>
              <a:p>
                <a:r>
                  <a:rPr lang="en-US" altLang="zh-CN" sz="1200" kern="1200" dirty="0">
                    <a:solidFill>
                      <a:schemeClr val="tx1"/>
                    </a:solidFill>
                    <a:effectLst/>
                    <a:latin typeface="Arial"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𝑇 𝐿𝑓=1</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2</a:t>
                </a:r>
                <a:r>
                  <a:rPr lang="zh-CN" altLang="zh-CN" sz="1200" i="0" kern="1200">
                    <a:solidFill>
                      <a:schemeClr val="tx1"/>
                    </a:solidFill>
                    <a:effectLst/>
                    <a:latin typeface="Cambria Math" panose="02040503050406030204" pitchFamily="18" charset="0"/>
                    <a:ea typeface="宋体" pitchFamily="2" charset="-122"/>
                    <a:cs typeface="+mn-cs"/>
                  </a:rPr>
                  <a:t> ∑1</a:t>
                </a:r>
                <a:r>
                  <a:rPr lang="en-US" altLang="zh-CN" sz="1200" i="0" kern="1200">
                    <a:solidFill>
                      <a:schemeClr val="tx1"/>
                    </a:solidFill>
                    <a:effectLst/>
                    <a:latin typeface="Cambria Math" panose="02040503050406030204" pitchFamily="18" charset="0"/>
                    <a:ea typeface="宋体" pitchFamily="2" charset="-122"/>
                    <a:cs typeface="+mn-cs"/>
                  </a:rPr>
                  <a:t>_</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𝑖,𝑗=1</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^𝑛▒〖𝑤</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𝑖𝑗</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𝑖−𝑓</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𝑗)</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2 〗</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2-66</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令</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𝜆𝐸−𝐿|=0</a:t>
                </a:r>
                <a:r>
                  <a:rPr lang="zh-CN" altLang="zh-CN" sz="1200" kern="1200" dirty="0">
                    <a:solidFill>
                      <a:schemeClr val="tx1"/>
                    </a:solidFill>
                    <a:effectLst/>
                    <a:latin typeface="Arial" charset="0"/>
                    <a:ea typeface="宋体" pitchFamily="2" charset="-122"/>
                    <a:cs typeface="+mn-cs"/>
                  </a:rPr>
                  <a:t>，可解得拉普拉斯矩阵的特征值</a:t>
                </a:r>
                <a:r>
                  <a:rPr lang="en-US" altLang="zh-CN" sz="1200" i="0" kern="1200">
                    <a:solidFill>
                      <a:schemeClr val="tx1"/>
                    </a:solidFill>
                    <a:effectLst/>
                    <a:latin typeface="Cambria Math" panose="02040503050406030204" pitchFamily="18"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1=4,𝜆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2=3,𝜆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3=1,𝜆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4=0</a:t>
                </a:r>
                <a:r>
                  <a:rPr lang="zh-CN" altLang="zh-CN" sz="1200" kern="1200" dirty="0">
                    <a:solidFill>
                      <a:schemeClr val="tx1"/>
                    </a:solidFill>
                    <a:effectLst/>
                    <a:latin typeface="Arial" charset="0"/>
                    <a:ea typeface="宋体" pitchFamily="2" charset="-122"/>
                    <a:cs typeface="+mn-cs"/>
                  </a:rPr>
                  <a:t>，而图的</a:t>
                </a:r>
                <a:r>
                  <a:rPr lang="zh-CN" altLang="zh-CN" sz="1200" b="1" kern="1200" dirty="0">
                    <a:solidFill>
                      <a:schemeClr val="tx1"/>
                    </a:solidFill>
                    <a:effectLst/>
                    <a:latin typeface="Arial" charset="0"/>
                    <a:ea typeface="宋体" pitchFamily="2" charset="-122"/>
                    <a:cs typeface="+mn-cs"/>
                  </a:rPr>
                  <a:t>谱</a:t>
                </a:r>
                <a:r>
                  <a:rPr lang="zh-CN" altLang="zh-CN" sz="1200" kern="1200" dirty="0">
                    <a:solidFill>
                      <a:schemeClr val="tx1"/>
                    </a:solidFill>
                    <a:effectLst/>
                    <a:latin typeface="Arial" charset="0"/>
                    <a:ea typeface="宋体" pitchFamily="2" charset="-122"/>
                    <a:cs typeface="+mn-cs"/>
                  </a:rPr>
                  <a:t>指的就是这四个特征值的全体，即</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4,3,1,0}</a:t>
                </a:r>
                <a:r>
                  <a:rPr lang="zh-CN" altLang="zh-CN" sz="1200" kern="1200" dirty="0">
                    <a:solidFill>
                      <a:schemeClr val="tx1"/>
                    </a:solidFill>
                    <a:effectLst/>
                    <a:latin typeface="Arial" charset="0"/>
                    <a:ea typeface="宋体" pitchFamily="2" charset="-122"/>
                    <a:cs typeface="+mn-cs"/>
                  </a:rPr>
                  <a:t>就是上图的谱。</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55</a:t>
            </a:fld>
            <a:endParaRPr lang="en-US" altLang="zh-CN"/>
          </a:p>
        </p:txBody>
      </p:sp>
    </p:spTree>
    <p:extLst>
      <p:ext uri="{BB962C8B-B14F-4D97-AF65-F5344CB8AC3E}">
        <p14:creationId xmlns:p14="http://schemas.microsoft.com/office/powerpoint/2010/main" val="21284244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显见，拉普拉斯矩阵是一个实对称矩阵，拉普拉斯矩阵同时还具有以下性质：</a:t>
                </a:r>
              </a:p>
              <a:p>
                <a:pPr lvl="0"/>
                <a:r>
                  <a:rPr lang="zh-CN" altLang="zh-CN" sz="1200" kern="1200" dirty="0">
                    <a:solidFill>
                      <a:schemeClr val="tx1"/>
                    </a:solidFill>
                    <a:effectLst/>
                    <a:latin typeface="Arial" charset="0"/>
                    <a:ea typeface="宋体" pitchFamily="2" charset="-122"/>
                    <a:cs typeface="+mn-cs"/>
                  </a:rPr>
                  <a:t>实对称矩阵具有的性质。</a:t>
                </a:r>
              </a:p>
              <a:p>
                <a:pPr lvl="0"/>
                <a:r>
                  <a:rPr lang="zh-CN" altLang="zh-CN" sz="1200" kern="1200" dirty="0">
                    <a:solidFill>
                      <a:schemeClr val="tx1"/>
                    </a:solidFill>
                    <a:effectLst/>
                    <a:latin typeface="Arial" charset="0"/>
                    <a:ea typeface="宋体" pitchFamily="2" charset="-122"/>
                    <a:cs typeface="+mn-cs"/>
                  </a:rPr>
                  <a:t>是一个半正定矩阵，</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个特征值均大于等于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，有</a:t>
                </a:r>
                <a14:m>
                  <m:oMath xmlns:m="http://schemas.openxmlformats.org/officeDocument/2006/math">
                    <m:r>
                      <a:rPr lang="en-US" altLang="zh-CN" sz="1200" kern="1200">
                        <a:solidFill>
                          <a:schemeClr val="tx1"/>
                        </a:solidFill>
                        <a:effectLst/>
                        <a:latin typeface="Cambria Math" panose="02040503050406030204" pitchFamily="18" charset="0"/>
                        <a:ea typeface="宋体" pitchFamily="2" charset="-122"/>
                        <a:cs typeface="+mn-cs"/>
                      </a:rPr>
                      <m:t>0=</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r>
                      <a:rPr lang="zh-CN" altLang="zh-CN" sz="1200" kern="1200">
                        <a:solidFill>
                          <a:schemeClr val="tx1"/>
                        </a:solidFill>
                        <a:effectLst/>
                        <a:latin typeface="Cambria Math" panose="02040503050406030204" pitchFamily="18" charset="0"/>
                        <a:ea typeface="宋体" pitchFamily="2" charset="-122"/>
                        <a:cs typeface="+mn-cs"/>
                      </a:rPr>
                      <m:t> </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对应的特征向量为全</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列向量。</a:t>
                </a:r>
              </a:p>
              <a:p>
                <a:pPr lvl="0"/>
                <a:r>
                  <a:rPr lang="zh-CN" altLang="zh-CN" sz="1200" kern="1200" dirty="0">
                    <a:solidFill>
                      <a:schemeClr val="tx1"/>
                    </a:solidFill>
                    <a:effectLst/>
                    <a:latin typeface="Arial" charset="0"/>
                    <a:ea typeface="宋体" pitchFamily="2" charset="-122"/>
                    <a:cs typeface="+mn-cs"/>
                  </a:rPr>
                  <a:t>对于任意一个向量</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𝑓</m:t>
                    </m:r>
                  </m:oMath>
                </a14:m>
                <a:r>
                  <a:rPr lang="zh-CN" altLang="zh-CN" sz="1200" kern="1200" dirty="0">
                    <a:solidFill>
                      <a:schemeClr val="tx1"/>
                    </a:solidFill>
                    <a:effectLst/>
                    <a:latin typeface="Arial" charset="0"/>
                    <a:ea typeface="宋体" pitchFamily="2" charset="-122"/>
                    <a:cs typeface="+mn-cs"/>
                  </a:rPr>
                  <a:t>均满足：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𝑓</m:t>
                        </m:r>
                      </m:e>
                      <m:sup>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𝐿𝑓</m:t>
                    </m:r>
                    <m:r>
                      <a:rPr lang="en-US" altLang="zh-CN" sz="1200"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kern="1200">
                            <a:solidFill>
                              <a:schemeClr val="tx1"/>
                            </a:solidFill>
                            <a:effectLst/>
                            <a:latin typeface="Cambria Math" panose="02040503050406030204" pitchFamily="18" charset="0"/>
                            <a:ea typeface="宋体" pitchFamily="2" charset="-122"/>
                            <a:cs typeface="+mn-cs"/>
                          </a:rPr>
                          <m:t>1</m:t>
                        </m:r>
                      </m:num>
                      <m:den>
                        <m:r>
                          <a:rPr lang="en-US" altLang="zh-CN" sz="1200" kern="1200">
                            <a:solidFill>
                              <a:schemeClr val="tx1"/>
                            </a:solidFill>
                            <a:effectLst/>
                            <a:latin typeface="Cambria Math" panose="02040503050406030204" pitchFamily="18" charset="0"/>
                            <a:ea typeface="宋体" pitchFamily="2" charset="-122"/>
                            <a:cs typeface="+mn-cs"/>
                          </a:rPr>
                          <m:t>2</m:t>
                        </m:r>
                      </m:den>
                    </m:f>
                    <m:nary>
                      <m:naryPr>
                        <m:chr m:val="∑"/>
                        <m:limLoc m:val="undOv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𝑗</m:t>
                        </m:r>
                        <m:r>
                          <a:rPr lang="en-US" altLang="zh-CN" sz="1200"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𝑛</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𝑤</m:t>
                            </m:r>
                          </m:e>
                          <m:sub>
                            <m:r>
                              <a:rPr lang="en-US" altLang="zh-CN" sz="1200" i="1" kern="1200">
                                <a:solidFill>
                                  <a:schemeClr val="tx1"/>
                                </a:solidFill>
                                <a:effectLst/>
                                <a:latin typeface="Cambria Math" panose="02040503050406030204" pitchFamily="18" charset="0"/>
                                <a:ea typeface="宋体" pitchFamily="2" charset="-122"/>
                                <a:cs typeface="+mn-cs"/>
                              </a:rPr>
                              <m:t>𝑖𝑗</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𝑓</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𝑓</m:t>
                                </m:r>
                              </m:e>
                              <m:sub>
                                <m:r>
                                  <a:rPr lang="en-US" altLang="zh-CN" sz="1200" i="1" kern="1200">
                                    <a:solidFill>
                                      <a:schemeClr val="tx1"/>
                                    </a:solidFill>
                                    <a:effectLst/>
                                    <a:latin typeface="Cambria Math" panose="02040503050406030204" pitchFamily="18" charset="0"/>
                                    <a:ea typeface="宋体" pitchFamily="2" charset="-122"/>
                                    <a:cs typeface="+mn-cs"/>
                                  </a:rPr>
                                  <m:t>𝑗</m:t>
                                </m:r>
                              </m:sub>
                            </m:sSub>
                            <m:r>
                              <a:rPr lang="en-US" altLang="zh-CN" sz="1200" kern="1200">
                                <a:solidFill>
                                  <a:schemeClr val="tx1"/>
                                </a:solidFill>
                                <a:effectLst/>
                                <a:latin typeface="Cambria Math" panose="02040503050406030204" pitchFamily="18" charset="0"/>
                                <a:ea typeface="宋体" pitchFamily="2" charset="-122"/>
                                <a:cs typeface="+mn-cs"/>
                              </a:rPr>
                              <m:t>)</m:t>
                            </m:r>
                          </m:e>
                          <m:sup>
                            <m:r>
                              <a:rPr lang="en-US" altLang="zh-CN" sz="1200" kern="1200">
                                <a:solidFill>
                                  <a:schemeClr val="tx1"/>
                                </a:solidFill>
                                <a:effectLst/>
                                <a:latin typeface="Cambria Math" panose="02040503050406030204" pitchFamily="18" charset="0"/>
                                <a:ea typeface="宋体" pitchFamily="2" charset="-122"/>
                                <a:cs typeface="+mn-cs"/>
                              </a:rPr>
                              <m:t>2</m:t>
                            </m:r>
                          </m:sup>
                        </m:sSup>
                      </m:e>
                    </m:nary>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2-66</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令</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𝐿</m:t>
                        </m:r>
                      </m:e>
                    </m:d>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，可解得拉普拉斯矩阵的特征值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=4,</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=3,</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3</m:t>
                        </m:r>
                      </m:sub>
                    </m:sSub>
                    <m:r>
                      <a:rPr lang="en-US" altLang="zh-CN" sz="1200" i="1" kern="1200">
                        <a:solidFill>
                          <a:schemeClr val="tx1"/>
                        </a:solidFill>
                        <a:effectLst/>
                        <a:latin typeface="Cambria Math" panose="02040503050406030204" pitchFamily="18" charset="0"/>
                        <a:ea typeface="宋体" pitchFamily="2" charset="-122"/>
                        <a:cs typeface="+mn-cs"/>
                      </a:rPr>
                      <m:t>=1,</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4</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，而图的</a:t>
                </a:r>
                <a:r>
                  <a:rPr lang="zh-CN" altLang="zh-CN" sz="1200" b="1" kern="1200" dirty="0">
                    <a:solidFill>
                      <a:schemeClr val="tx1"/>
                    </a:solidFill>
                    <a:effectLst/>
                    <a:latin typeface="Arial" charset="0"/>
                    <a:ea typeface="宋体" pitchFamily="2" charset="-122"/>
                    <a:cs typeface="+mn-cs"/>
                  </a:rPr>
                  <a:t>谱</a:t>
                </a:r>
                <a:r>
                  <a:rPr lang="zh-CN" altLang="zh-CN" sz="1200" kern="1200" dirty="0">
                    <a:solidFill>
                      <a:schemeClr val="tx1"/>
                    </a:solidFill>
                    <a:effectLst/>
                    <a:latin typeface="Arial" charset="0"/>
                    <a:ea typeface="宋体" pitchFamily="2" charset="-122"/>
                    <a:cs typeface="+mn-cs"/>
                  </a:rPr>
                  <a:t>指的就是这四个特征值的全体，即</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4,3,1,0</m:t>
                        </m:r>
                      </m:e>
                    </m:d>
                  </m:oMath>
                </a14:m>
                <a:r>
                  <a:rPr lang="zh-CN" altLang="zh-CN" sz="1200" kern="1200" dirty="0">
                    <a:solidFill>
                      <a:schemeClr val="tx1"/>
                    </a:solidFill>
                    <a:effectLst/>
                    <a:latin typeface="Arial" charset="0"/>
                    <a:ea typeface="宋体" pitchFamily="2" charset="-122"/>
                    <a:cs typeface="+mn-cs"/>
                  </a:rPr>
                  <a:t>就是上图的谱。</a:t>
                </a: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显见，拉普拉斯矩阵是一个实对称矩阵，拉普拉斯矩阵同时还具有以下性质：</a:t>
                </a:r>
              </a:p>
              <a:p>
                <a:pPr lvl="0"/>
                <a:r>
                  <a:rPr lang="zh-CN" altLang="zh-CN" sz="1200" kern="1200" dirty="0">
                    <a:solidFill>
                      <a:schemeClr val="tx1"/>
                    </a:solidFill>
                    <a:effectLst/>
                    <a:latin typeface="Arial" charset="0"/>
                    <a:ea typeface="宋体" pitchFamily="2" charset="-122"/>
                    <a:cs typeface="+mn-cs"/>
                  </a:rPr>
                  <a:t>实对称矩阵具有的性质。</a:t>
                </a:r>
              </a:p>
              <a:p>
                <a:pPr lvl="0"/>
                <a:r>
                  <a:rPr lang="zh-CN" altLang="zh-CN" sz="1200" kern="1200" dirty="0">
                    <a:solidFill>
                      <a:schemeClr val="tx1"/>
                    </a:solidFill>
                    <a:effectLst/>
                    <a:latin typeface="Arial" charset="0"/>
                    <a:ea typeface="宋体" pitchFamily="2" charset="-122"/>
                    <a:cs typeface="+mn-cs"/>
                  </a:rPr>
                  <a:t>是一个半正定矩阵，</a:t>
                </a:r>
                <a:r>
                  <a:rPr lang="en-US" altLang="zh-CN" sz="120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个特征值均大于等于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，有</a:t>
                </a:r>
                <a:r>
                  <a:rPr lang="en-US" altLang="zh-CN" sz="1200" i="0" kern="1200">
                    <a:solidFill>
                      <a:schemeClr val="tx1"/>
                    </a:solidFill>
                    <a:effectLst/>
                    <a:latin typeface="Cambria Math" panose="02040503050406030204" pitchFamily="18" charset="0"/>
                    <a:ea typeface="宋体" pitchFamily="2" charset="-122"/>
                    <a:cs typeface="+mn-cs"/>
                  </a:rPr>
                  <a:t>0=𝜆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2≤⋯≤𝜆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，其中</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1=0</a:t>
                </a:r>
                <a:r>
                  <a:rPr lang="zh-CN" altLang="zh-CN" sz="1200" kern="1200" dirty="0">
                    <a:solidFill>
                      <a:schemeClr val="tx1"/>
                    </a:solidFill>
                    <a:effectLst/>
                    <a:latin typeface="Arial" charset="0"/>
                    <a:ea typeface="宋体" pitchFamily="2" charset="-122"/>
                    <a:cs typeface="+mn-cs"/>
                  </a:rPr>
                  <a:t>对应的特征向量为全</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列向量。</a:t>
                </a:r>
              </a:p>
              <a:p>
                <a:pPr lvl="0"/>
                <a:r>
                  <a:rPr lang="zh-CN" altLang="zh-CN" sz="1200" kern="1200" dirty="0">
                    <a:solidFill>
                      <a:schemeClr val="tx1"/>
                    </a:solidFill>
                    <a:effectLst/>
                    <a:latin typeface="Arial" charset="0"/>
                    <a:ea typeface="宋体" pitchFamily="2" charset="-122"/>
                    <a:cs typeface="+mn-cs"/>
                  </a:rPr>
                  <a:t>对于任意一个向量</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均满足：</a:t>
                </a:r>
              </a:p>
              <a:p>
                <a:r>
                  <a:rPr lang="en-US" altLang="zh-CN" sz="1200" kern="1200" dirty="0">
                    <a:solidFill>
                      <a:schemeClr val="tx1"/>
                    </a:solidFill>
                    <a:effectLst/>
                    <a:latin typeface="Arial"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𝑇 𝐿𝑓=1</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2</a:t>
                </a:r>
                <a:r>
                  <a:rPr lang="zh-CN" altLang="zh-CN" sz="1200" i="0" kern="1200">
                    <a:solidFill>
                      <a:schemeClr val="tx1"/>
                    </a:solidFill>
                    <a:effectLst/>
                    <a:latin typeface="Cambria Math" panose="02040503050406030204" pitchFamily="18" charset="0"/>
                    <a:ea typeface="宋体" pitchFamily="2" charset="-122"/>
                    <a:cs typeface="+mn-cs"/>
                  </a:rPr>
                  <a:t> ∑1</a:t>
                </a:r>
                <a:r>
                  <a:rPr lang="en-US" altLang="zh-CN" sz="1200" i="0" kern="1200">
                    <a:solidFill>
                      <a:schemeClr val="tx1"/>
                    </a:solidFill>
                    <a:effectLst/>
                    <a:latin typeface="Cambria Math" panose="02040503050406030204" pitchFamily="18" charset="0"/>
                    <a:ea typeface="宋体" pitchFamily="2" charset="-122"/>
                    <a:cs typeface="+mn-cs"/>
                  </a:rPr>
                  <a:t>_</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𝑖,𝑗=1</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^𝑛▒〖𝑤</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𝑖𝑗</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𝑖−𝑓</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𝑗)</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2 〗</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2-66</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令</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𝜆𝐸−𝐿|=0</a:t>
                </a:r>
                <a:r>
                  <a:rPr lang="zh-CN" altLang="zh-CN" sz="1200" kern="1200" dirty="0">
                    <a:solidFill>
                      <a:schemeClr val="tx1"/>
                    </a:solidFill>
                    <a:effectLst/>
                    <a:latin typeface="Arial" charset="0"/>
                    <a:ea typeface="宋体" pitchFamily="2" charset="-122"/>
                    <a:cs typeface="+mn-cs"/>
                  </a:rPr>
                  <a:t>，可解得拉普拉斯矩阵的特征值</a:t>
                </a:r>
                <a:r>
                  <a:rPr lang="en-US" altLang="zh-CN" sz="1200" i="0" kern="1200">
                    <a:solidFill>
                      <a:schemeClr val="tx1"/>
                    </a:solidFill>
                    <a:effectLst/>
                    <a:latin typeface="Cambria Math" panose="02040503050406030204" pitchFamily="18"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1=4,𝜆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2=3,𝜆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3=1,𝜆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4=0</a:t>
                </a:r>
                <a:r>
                  <a:rPr lang="zh-CN" altLang="zh-CN" sz="1200" kern="1200" dirty="0">
                    <a:solidFill>
                      <a:schemeClr val="tx1"/>
                    </a:solidFill>
                    <a:effectLst/>
                    <a:latin typeface="Arial" charset="0"/>
                    <a:ea typeface="宋体" pitchFamily="2" charset="-122"/>
                    <a:cs typeface="+mn-cs"/>
                  </a:rPr>
                  <a:t>，而图的</a:t>
                </a:r>
                <a:r>
                  <a:rPr lang="zh-CN" altLang="zh-CN" sz="1200" b="1" kern="1200" dirty="0">
                    <a:solidFill>
                      <a:schemeClr val="tx1"/>
                    </a:solidFill>
                    <a:effectLst/>
                    <a:latin typeface="Arial" charset="0"/>
                    <a:ea typeface="宋体" pitchFamily="2" charset="-122"/>
                    <a:cs typeface="+mn-cs"/>
                  </a:rPr>
                  <a:t>谱</a:t>
                </a:r>
                <a:r>
                  <a:rPr lang="zh-CN" altLang="zh-CN" sz="1200" kern="1200" dirty="0">
                    <a:solidFill>
                      <a:schemeClr val="tx1"/>
                    </a:solidFill>
                    <a:effectLst/>
                    <a:latin typeface="Arial" charset="0"/>
                    <a:ea typeface="宋体" pitchFamily="2" charset="-122"/>
                    <a:cs typeface="+mn-cs"/>
                  </a:rPr>
                  <a:t>指的就是这四个特征值的全体，即</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4,3,1,0}</a:t>
                </a:r>
                <a:r>
                  <a:rPr lang="zh-CN" altLang="zh-CN" sz="1200" kern="1200" dirty="0">
                    <a:solidFill>
                      <a:schemeClr val="tx1"/>
                    </a:solidFill>
                    <a:effectLst/>
                    <a:latin typeface="Arial" charset="0"/>
                    <a:ea typeface="宋体" pitchFamily="2" charset="-122"/>
                    <a:cs typeface="+mn-cs"/>
                  </a:rPr>
                  <a:t>就是上图的谱。</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56</a:t>
            </a:fld>
            <a:endParaRPr lang="en-US" altLang="zh-CN"/>
          </a:p>
        </p:txBody>
      </p:sp>
    </p:spTree>
    <p:extLst>
      <p:ext uri="{BB962C8B-B14F-4D97-AF65-F5344CB8AC3E}">
        <p14:creationId xmlns:p14="http://schemas.microsoft.com/office/powerpoint/2010/main" val="23919006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显见，拉普拉斯矩阵是一个实对称矩阵，拉普拉斯矩阵同时还具有以下性质：</a:t>
                </a:r>
              </a:p>
              <a:p>
                <a:pPr lvl="0"/>
                <a:r>
                  <a:rPr lang="zh-CN" altLang="zh-CN" sz="1200" kern="1200" dirty="0">
                    <a:solidFill>
                      <a:schemeClr val="tx1"/>
                    </a:solidFill>
                    <a:effectLst/>
                    <a:latin typeface="Arial" charset="0"/>
                    <a:ea typeface="宋体" pitchFamily="2" charset="-122"/>
                    <a:cs typeface="+mn-cs"/>
                  </a:rPr>
                  <a:t>实对称矩阵具有的性质。</a:t>
                </a:r>
              </a:p>
              <a:p>
                <a:pPr lvl="0"/>
                <a:r>
                  <a:rPr lang="zh-CN" altLang="zh-CN" sz="1200" kern="1200" dirty="0">
                    <a:solidFill>
                      <a:schemeClr val="tx1"/>
                    </a:solidFill>
                    <a:effectLst/>
                    <a:latin typeface="Arial" charset="0"/>
                    <a:ea typeface="宋体" pitchFamily="2" charset="-122"/>
                    <a:cs typeface="+mn-cs"/>
                  </a:rPr>
                  <a:t>是一个半正定矩阵，</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个特征值均大于等于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，有</a:t>
                </a:r>
                <a14:m>
                  <m:oMath xmlns:m="http://schemas.openxmlformats.org/officeDocument/2006/math">
                    <m:r>
                      <a:rPr lang="en-US" altLang="zh-CN" sz="1200" kern="1200">
                        <a:solidFill>
                          <a:schemeClr val="tx1"/>
                        </a:solidFill>
                        <a:effectLst/>
                        <a:latin typeface="Cambria Math" panose="02040503050406030204" pitchFamily="18" charset="0"/>
                        <a:ea typeface="宋体" pitchFamily="2" charset="-122"/>
                        <a:cs typeface="+mn-cs"/>
                      </a:rPr>
                      <m:t>0=</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𝑛</m:t>
                        </m:r>
                      </m:sub>
                    </m:sSub>
                  </m:oMath>
                </a14:m>
                <a:r>
                  <a:rPr lang="zh-CN" altLang="zh-CN" sz="1200" kern="1200" dirty="0">
                    <a:solidFill>
                      <a:schemeClr val="tx1"/>
                    </a:solidFill>
                    <a:effectLst/>
                    <a:latin typeface="Arial" charset="0"/>
                    <a:ea typeface="宋体" pitchFamily="2" charset="-122"/>
                    <a:cs typeface="+mn-cs"/>
                  </a:rPr>
                  <a:t>，其中</a:t>
                </a:r>
                <a14:m>
                  <m:oMath xmlns:m="http://schemas.openxmlformats.org/officeDocument/2006/math">
                    <m:r>
                      <a:rPr lang="zh-CN" altLang="zh-CN" sz="1200" kern="1200">
                        <a:solidFill>
                          <a:schemeClr val="tx1"/>
                        </a:solidFill>
                        <a:effectLst/>
                        <a:latin typeface="Cambria Math" panose="02040503050406030204" pitchFamily="18" charset="0"/>
                        <a:ea typeface="宋体" pitchFamily="2" charset="-122"/>
                        <a:cs typeface="+mn-cs"/>
                      </a:rPr>
                      <m:t> </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对应的特征向量为全</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列向量。</a:t>
                </a:r>
              </a:p>
              <a:p>
                <a:pPr lvl="0"/>
                <a:r>
                  <a:rPr lang="zh-CN" altLang="zh-CN" sz="1200" kern="1200" dirty="0">
                    <a:solidFill>
                      <a:schemeClr val="tx1"/>
                    </a:solidFill>
                    <a:effectLst/>
                    <a:latin typeface="Arial" charset="0"/>
                    <a:ea typeface="宋体" pitchFamily="2" charset="-122"/>
                    <a:cs typeface="+mn-cs"/>
                  </a:rPr>
                  <a:t>对于任意一个向量</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𝑓</m:t>
                    </m:r>
                  </m:oMath>
                </a14:m>
                <a:r>
                  <a:rPr lang="zh-CN" altLang="zh-CN" sz="1200" kern="1200" dirty="0">
                    <a:solidFill>
                      <a:schemeClr val="tx1"/>
                    </a:solidFill>
                    <a:effectLst/>
                    <a:latin typeface="Arial" charset="0"/>
                    <a:ea typeface="宋体" pitchFamily="2" charset="-122"/>
                    <a:cs typeface="+mn-cs"/>
                  </a:rPr>
                  <a:t>均满足：</a:t>
                </a:r>
              </a:p>
              <a:p>
                <a:r>
                  <a:rPr lang="en-US" altLang="zh-CN" sz="1200" kern="1200" dirty="0">
                    <a:solidFill>
                      <a:schemeClr val="tx1"/>
                    </a:solidFill>
                    <a:effectLst/>
                    <a:latin typeface="Arial" charset="0"/>
                    <a:ea typeface="宋体" pitchFamily="2" charset="-122"/>
                    <a:cs typeface="+mn-cs"/>
                  </a:rPr>
                  <a:t>	</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i="1" kern="1200">
                            <a:solidFill>
                              <a:schemeClr val="tx1"/>
                            </a:solidFill>
                            <a:effectLst/>
                            <a:latin typeface="Cambria Math" panose="02040503050406030204" pitchFamily="18" charset="0"/>
                            <a:ea typeface="宋体" pitchFamily="2" charset="-122"/>
                            <a:cs typeface="+mn-cs"/>
                          </a:rPr>
                          <m:t>𝑓</m:t>
                        </m:r>
                      </m:e>
                      <m:sup>
                        <m:r>
                          <a:rPr lang="en-US" altLang="zh-CN" sz="1200" i="1" kern="1200">
                            <a:solidFill>
                              <a:schemeClr val="tx1"/>
                            </a:solidFill>
                            <a:effectLst/>
                            <a:latin typeface="Cambria Math" panose="02040503050406030204" pitchFamily="18" charset="0"/>
                            <a:ea typeface="宋体" pitchFamily="2" charset="-122"/>
                            <a:cs typeface="+mn-cs"/>
                          </a:rPr>
                          <m:t>𝑇</m:t>
                        </m:r>
                      </m:sup>
                    </m:sSup>
                    <m:r>
                      <a:rPr lang="en-US" altLang="zh-CN" sz="1200" i="1" kern="1200">
                        <a:solidFill>
                          <a:schemeClr val="tx1"/>
                        </a:solidFill>
                        <a:effectLst/>
                        <a:latin typeface="Cambria Math" panose="02040503050406030204" pitchFamily="18" charset="0"/>
                        <a:ea typeface="宋体" pitchFamily="2" charset="-122"/>
                        <a:cs typeface="+mn-cs"/>
                      </a:rPr>
                      <m:t>𝐿𝑓</m:t>
                    </m:r>
                    <m:r>
                      <a:rPr lang="en-US" altLang="zh-CN" sz="1200" kern="1200">
                        <a:solidFill>
                          <a:schemeClr val="tx1"/>
                        </a:solidFill>
                        <a:effectLst/>
                        <a:latin typeface="Cambria Math" panose="02040503050406030204" pitchFamily="18" charset="0"/>
                        <a:ea typeface="宋体" pitchFamily="2" charset="-122"/>
                        <a:cs typeface="+mn-cs"/>
                      </a:rPr>
                      <m:t>=</m:t>
                    </m:r>
                    <m:f>
                      <m:fPr>
                        <m:ctrlPr>
                          <a:rPr lang="zh-CN" altLang="zh-CN" sz="1200" i="1" kern="1200">
                            <a:solidFill>
                              <a:schemeClr val="tx1"/>
                            </a:solidFill>
                            <a:effectLst/>
                            <a:latin typeface="Cambria Math" panose="02040503050406030204" pitchFamily="18" charset="0"/>
                            <a:ea typeface="宋体" pitchFamily="2" charset="-122"/>
                            <a:cs typeface="+mn-cs"/>
                          </a:rPr>
                        </m:ctrlPr>
                      </m:fPr>
                      <m:num>
                        <m:r>
                          <a:rPr lang="en-US" altLang="zh-CN" sz="1200" kern="1200">
                            <a:solidFill>
                              <a:schemeClr val="tx1"/>
                            </a:solidFill>
                            <a:effectLst/>
                            <a:latin typeface="Cambria Math" panose="02040503050406030204" pitchFamily="18" charset="0"/>
                            <a:ea typeface="宋体" pitchFamily="2" charset="-122"/>
                            <a:cs typeface="+mn-cs"/>
                          </a:rPr>
                          <m:t>1</m:t>
                        </m:r>
                      </m:num>
                      <m:den>
                        <m:r>
                          <a:rPr lang="en-US" altLang="zh-CN" sz="1200" kern="1200">
                            <a:solidFill>
                              <a:schemeClr val="tx1"/>
                            </a:solidFill>
                            <a:effectLst/>
                            <a:latin typeface="Cambria Math" panose="02040503050406030204" pitchFamily="18" charset="0"/>
                            <a:ea typeface="宋体" pitchFamily="2" charset="-122"/>
                            <a:cs typeface="+mn-cs"/>
                          </a:rPr>
                          <m:t>2</m:t>
                        </m:r>
                      </m:den>
                    </m:f>
                    <m:nary>
                      <m:naryPr>
                        <m:chr m:val="∑"/>
                        <m:limLoc m:val="undOvr"/>
                        <m:ctrlPr>
                          <a:rPr lang="zh-CN" altLang="zh-CN" sz="1200" i="1" kern="1200">
                            <a:solidFill>
                              <a:schemeClr val="tx1"/>
                            </a:solidFill>
                            <a:effectLst/>
                            <a:latin typeface="Cambria Math" panose="02040503050406030204" pitchFamily="18" charset="0"/>
                            <a:ea typeface="宋体" pitchFamily="2" charset="-122"/>
                            <a:cs typeface="+mn-cs"/>
                          </a:rPr>
                        </m:ctrlPr>
                      </m:naryPr>
                      <m:sub>
                        <m:r>
                          <a:rPr lang="en-US" altLang="zh-CN" sz="1200" i="1" kern="1200">
                            <a:solidFill>
                              <a:schemeClr val="tx1"/>
                            </a:solidFill>
                            <a:effectLst/>
                            <a:latin typeface="Cambria Math" panose="02040503050406030204" pitchFamily="18" charset="0"/>
                            <a:ea typeface="宋体" pitchFamily="2" charset="-122"/>
                            <a:cs typeface="+mn-cs"/>
                          </a:rPr>
                          <m:t>𝑖</m:t>
                        </m:r>
                        <m:r>
                          <a:rPr lang="en-US" altLang="zh-CN" sz="1200"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𝑗</m:t>
                        </m:r>
                        <m:r>
                          <a:rPr lang="en-US" altLang="zh-CN" sz="1200" kern="1200">
                            <a:solidFill>
                              <a:schemeClr val="tx1"/>
                            </a:solidFill>
                            <a:effectLst/>
                            <a:latin typeface="Cambria Math" panose="02040503050406030204" pitchFamily="18" charset="0"/>
                            <a:ea typeface="宋体" pitchFamily="2" charset="-122"/>
                            <a:cs typeface="+mn-cs"/>
                          </a:rPr>
                          <m:t>=1</m:t>
                        </m:r>
                      </m:sub>
                      <m:sup>
                        <m:r>
                          <a:rPr lang="en-US" altLang="zh-CN" sz="1200" i="1" kern="1200">
                            <a:solidFill>
                              <a:schemeClr val="tx1"/>
                            </a:solidFill>
                            <a:effectLst/>
                            <a:latin typeface="Cambria Math" panose="02040503050406030204" pitchFamily="18" charset="0"/>
                            <a:ea typeface="宋体" pitchFamily="2" charset="-122"/>
                            <a:cs typeface="+mn-cs"/>
                          </a:rPr>
                          <m:t>𝑛</m:t>
                        </m:r>
                      </m:sup>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𝑤</m:t>
                            </m:r>
                          </m:e>
                          <m:sub>
                            <m:r>
                              <a:rPr lang="en-US" altLang="zh-CN" sz="1200" i="1" kern="1200">
                                <a:solidFill>
                                  <a:schemeClr val="tx1"/>
                                </a:solidFill>
                                <a:effectLst/>
                                <a:latin typeface="Cambria Math" panose="02040503050406030204" pitchFamily="18" charset="0"/>
                                <a:ea typeface="宋体" pitchFamily="2" charset="-122"/>
                                <a:cs typeface="+mn-cs"/>
                              </a:rPr>
                              <m:t>𝑖𝑗</m:t>
                            </m:r>
                          </m:sub>
                        </m:sSub>
                        <m:sSup>
                          <m:sSupPr>
                            <m:ctrlPr>
                              <a:rPr lang="zh-CN" altLang="zh-CN" sz="1200" i="1" kern="1200">
                                <a:solidFill>
                                  <a:schemeClr val="tx1"/>
                                </a:solidFill>
                                <a:effectLst/>
                                <a:latin typeface="Cambria Math" panose="02040503050406030204" pitchFamily="18" charset="0"/>
                                <a:ea typeface="宋体" pitchFamily="2" charset="-122"/>
                                <a:cs typeface="+mn-cs"/>
                              </a:rPr>
                            </m:ctrlPr>
                          </m:sSupPr>
                          <m:e>
                            <m:r>
                              <a:rPr lang="en-US" altLang="zh-CN" sz="1200"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𝑓</m:t>
                                </m:r>
                              </m:e>
                              <m:sub>
                                <m:r>
                                  <a:rPr lang="en-US" altLang="zh-CN" sz="1200" i="1" kern="1200">
                                    <a:solidFill>
                                      <a:schemeClr val="tx1"/>
                                    </a:solidFill>
                                    <a:effectLst/>
                                    <a:latin typeface="Cambria Math" panose="02040503050406030204" pitchFamily="18" charset="0"/>
                                    <a:ea typeface="宋体" pitchFamily="2" charset="-122"/>
                                    <a:cs typeface="+mn-cs"/>
                                  </a:rPr>
                                  <m:t>𝑖</m:t>
                                </m:r>
                              </m:sub>
                            </m:sSub>
                            <m:r>
                              <a:rPr lang="en-US" altLang="zh-CN"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𝑓</m:t>
                                </m:r>
                              </m:e>
                              <m:sub>
                                <m:r>
                                  <a:rPr lang="en-US" altLang="zh-CN" sz="1200" i="1" kern="1200">
                                    <a:solidFill>
                                      <a:schemeClr val="tx1"/>
                                    </a:solidFill>
                                    <a:effectLst/>
                                    <a:latin typeface="Cambria Math" panose="02040503050406030204" pitchFamily="18" charset="0"/>
                                    <a:ea typeface="宋体" pitchFamily="2" charset="-122"/>
                                    <a:cs typeface="+mn-cs"/>
                                  </a:rPr>
                                  <m:t>𝑗</m:t>
                                </m:r>
                              </m:sub>
                            </m:sSub>
                            <m:r>
                              <a:rPr lang="en-US" altLang="zh-CN" sz="1200" kern="1200">
                                <a:solidFill>
                                  <a:schemeClr val="tx1"/>
                                </a:solidFill>
                                <a:effectLst/>
                                <a:latin typeface="Cambria Math" panose="02040503050406030204" pitchFamily="18" charset="0"/>
                                <a:ea typeface="宋体" pitchFamily="2" charset="-122"/>
                                <a:cs typeface="+mn-cs"/>
                              </a:rPr>
                              <m:t>)</m:t>
                            </m:r>
                          </m:e>
                          <m:sup>
                            <m:r>
                              <a:rPr lang="en-US" altLang="zh-CN" sz="1200" kern="1200">
                                <a:solidFill>
                                  <a:schemeClr val="tx1"/>
                                </a:solidFill>
                                <a:effectLst/>
                                <a:latin typeface="Cambria Math" panose="02040503050406030204" pitchFamily="18" charset="0"/>
                                <a:ea typeface="宋体" pitchFamily="2" charset="-122"/>
                                <a:cs typeface="+mn-cs"/>
                              </a:rPr>
                              <m:t>2</m:t>
                            </m:r>
                          </m:sup>
                        </m:sSup>
                      </m:e>
                    </m:nary>
                  </m:oMath>
                </a14:m>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2-66</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令</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𝐿</m:t>
                        </m:r>
                      </m:e>
                    </m:d>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，可解得拉普拉斯矩阵的特征值</a:t>
                </a:r>
                <a14:m>
                  <m:oMath xmlns:m="http://schemas.openxmlformats.org/officeDocument/2006/math">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1</m:t>
                        </m:r>
                      </m:sub>
                    </m:sSub>
                    <m:r>
                      <a:rPr lang="en-US" altLang="zh-CN" sz="1200" i="1" kern="1200">
                        <a:solidFill>
                          <a:schemeClr val="tx1"/>
                        </a:solidFill>
                        <a:effectLst/>
                        <a:latin typeface="Cambria Math" panose="02040503050406030204" pitchFamily="18" charset="0"/>
                        <a:ea typeface="宋体" pitchFamily="2" charset="-122"/>
                        <a:cs typeface="+mn-cs"/>
                      </a:rPr>
                      <m:t>=4,</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2</m:t>
                        </m:r>
                      </m:sub>
                    </m:sSub>
                    <m:r>
                      <a:rPr lang="en-US" altLang="zh-CN" sz="1200" i="1" kern="1200">
                        <a:solidFill>
                          <a:schemeClr val="tx1"/>
                        </a:solidFill>
                        <a:effectLst/>
                        <a:latin typeface="Cambria Math" panose="02040503050406030204" pitchFamily="18" charset="0"/>
                        <a:ea typeface="宋体" pitchFamily="2" charset="-122"/>
                        <a:cs typeface="+mn-cs"/>
                      </a:rPr>
                      <m:t>=3,</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3</m:t>
                        </m:r>
                      </m:sub>
                    </m:sSub>
                    <m:r>
                      <a:rPr lang="en-US" altLang="zh-CN" sz="1200" i="1" kern="1200">
                        <a:solidFill>
                          <a:schemeClr val="tx1"/>
                        </a:solidFill>
                        <a:effectLst/>
                        <a:latin typeface="Cambria Math" panose="02040503050406030204" pitchFamily="18" charset="0"/>
                        <a:ea typeface="宋体" pitchFamily="2" charset="-122"/>
                        <a:cs typeface="+mn-cs"/>
                      </a:rPr>
                      <m:t>=1,</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e>
                      <m:sub>
                        <m:r>
                          <a:rPr lang="en-US" altLang="zh-CN" sz="1200" i="1" kern="1200">
                            <a:solidFill>
                              <a:schemeClr val="tx1"/>
                            </a:solidFill>
                            <a:effectLst/>
                            <a:latin typeface="Cambria Math" panose="02040503050406030204" pitchFamily="18" charset="0"/>
                            <a:ea typeface="宋体" pitchFamily="2" charset="-122"/>
                            <a:cs typeface="+mn-cs"/>
                          </a:rPr>
                          <m:t>4</m:t>
                        </m:r>
                      </m:sub>
                    </m:sSub>
                    <m:r>
                      <a:rPr lang="en-US" altLang="zh-CN" sz="1200" i="1" kern="1200">
                        <a:solidFill>
                          <a:schemeClr val="tx1"/>
                        </a:solidFill>
                        <a:effectLst/>
                        <a:latin typeface="Cambria Math" panose="02040503050406030204" pitchFamily="18" charset="0"/>
                        <a:ea typeface="宋体" pitchFamily="2" charset="-122"/>
                        <a:cs typeface="+mn-cs"/>
                      </a:rPr>
                      <m:t>=0</m:t>
                    </m:r>
                  </m:oMath>
                </a14:m>
                <a:r>
                  <a:rPr lang="zh-CN" altLang="zh-CN" sz="1200" kern="1200" dirty="0">
                    <a:solidFill>
                      <a:schemeClr val="tx1"/>
                    </a:solidFill>
                    <a:effectLst/>
                    <a:latin typeface="Arial" charset="0"/>
                    <a:ea typeface="宋体" pitchFamily="2" charset="-122"/>
                    <a:cs typeface="+mn-cs"/>
                  </a:rPr>
                  <a:t>，而图的</a:t>
                </a:r>
                <a:r>
                  <a:rPr lang="zh-CN" altLang="zh-CN" sz="1200" b="1" kern="1200" dirty="0">
                    <a:solidFill>
                      <a:schemeClr val="tx1"/>
                    </a:solidFill>
                    <a:effectLst/>
                    <a:latin typeface="Arial" charset="0"/>
                    <a:ea typeface="宋体" pitchFamily="2" charset="-122"/>
                    <a:cs typeface="+mn-cs"/>
                  </a:rPr>
                  <a:t>谱</a:t>
                </a:r>
                <a:r>
                  <a:rPr lang="zh-CN" altLang="zh-CN" sz="1200" kern="1200" dirty="0">
                    <a:solidFill>
                      <a:schemeClr val="tx1"/>
                    </a:solidFill>
                    <a:effectLst/>
                    <a:latin typeface="Arial" charset="0"/>
                    <a:ea typeface="宋体" pitchFamily="2" charset="-122"/>
                    <a:cs typeface="+mn-cs"/>
                  </a:rPr>
                  <a:t>指的就是这四个特征值的全体，即</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4,3,1,0</m:t>
                        </m:r>
                      </m:e>
                    </m:d>
                  </m:oMath>
                </a14:m>
                <a:r>
                  <a:rPr lang="zh-CN" altLang="zh-CN" sz="1200" kern="1200" dirty="0">
                    <a:solidFill>
                      <a:schemeClr val="tx1"/>
                    </a:solidFill>
                    <a:effectLst/>
                    <a:latin typeface="Arial" charset="0"/>
                    <a:ea typeface="宋体" pitchFamily="2" charset="-122"/>
                    <a:cs typeface="+mn-cs"/>
                  </a:rPr>
                  <a:t>就是上图的谱。</a:t>
                </a: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kern="1200" dirty="0">
                    <a:solidFill>
                      <a:schemeClr val="tx1"/>
                    </a:solidFill>
                    <a:effectLst/>
                    <a:latin typeface="Arial" charset="0"/>
                    <a:ea typeface="宋体" pitchFamily="2" charset="-122"/>
                    <a:cs typeface="+mn-cs"/>
                  </a:rPr>
                  <a:t>显见，拉普拉斯矩阵是一个实对称矩阵，拉普拉斯矩阵同时还具有以下性质：</a:t>
                </a:r>
              </a:p>
              <a:p>
                <a:pPr lvl="0"/>
                <a:r>
                  <a:rPr lang="zh-CN" altLang="zh-CN" sz="1200" kern="1200" dirty="0">
                    <a:solidFill>
                      <a:schemeClr val="tx1"/>
                    </a:solidFill>
                    <a:effectLst/>
                    <a:latin typeface="Arial" charset="0"/>
                    <a:ea typeface="宋体" pitchFamily="2" charset="-122"/>
                    <a:cs typeface="+mn-cs"/>
                  </a:rPr>
                  <a:t>实对称矩阵具有的性质。</a:t>
                </a:r>
              </a:p>
              <a:p>
                <a:pPr lvl="0"/>
                <a:r>
                  <a:rPr lang="zh-CN" altLang="zh-CN" sz="1200" kern="1200" dirty="0">
                    <a:solidFill>
                      <a:schemeClr val="tx1"/>
                    </a:solidFill>
                    <a:effectLst/>
                    <a:latin typeface="Arial" charset="0"/>
                    <a:ea typeface="宋体" pitchFamily="2" charset="-122"/>
                    <a:cs typeface="+mn-cs"/>
                  </a:rPr>
                  <a:t>是一个半正定矩阵，</a:t>
                </a:r>
                <a:r>
                  <a:rPr lang="en-US" altLang="zh-CN" sz="120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个特征值均大于等于</a:t>
                </a:r>
                <a:r>
                  <a:rPr lang="en-US" altLang="zh-CN" sz="1200" kern="1200" dirty="0">
                    <a:solidFill>
                      <a:schemeClr val="tx1"/>
                    </a:solidFill>
                    <a:effectLst/>
                    <a:latin typeface="Arial" charset="0"/>
                    <a:ea typeface="宋体" pitchFamily="2" charset="-122"/>
                    <a:cs typeface="+mn-cs"/>
                  </a:rPr>
                  <a:t>0</a:t>
                </a:r>
                <a:r>
                  <a:rPr lang="zh-CN" altLang="zh-CN" sz="1200" kern="1200" dirty="0">
                    <a:solidFill>
                      <a:schemeClr val="tx1"/>
                    </a:solidFill>
                    <a:effectLst/>
                    <a:latin typeface="Arial" charset="0"/>
                    <a:ea typeface="宋体" pitchFamily="2" charset="-122"/>
                    <a:cs typeface="+mn-cs"/>
                  </a:rPr>
                  <a:t>，有</a:t>
                </a:r>
                <a:r>
                  <a:rPr lang="en-US" altLang="zh-CN" sz="1200" i="0" kern="1200">
                    <a:solidFill>
                      <a:schemeClr val="tx1"/>
                    </a:solidFill>
                    <a:effectLst/>
                    <a:latin typeface="Cambria Math" panose="02040503050406030204" pitchFamily="18" charset="0"/>
                    <a:ea typeface="宋体" pitchFamily="2" charset="-122"/>
                    <a:cs typeface="+mn-cs"/>
                  </a:rPr>
                  <a:t>0=𝜆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2≤⋯≤𝜆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，其中</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1=0</a:t>
                </a:r>
                <a:r>
                  <a:rPr lang="zh-CN" altLang="zh-CN" sz="1200" kern="1200" dirty="0">
                    <a:solidFill>
                      <a:schemeClr val="tx1"/>
                    </a:solidFill>
                    <a:effectLst/>
                    <a:latin typeface="Arial" charset="0"/>
                    <a:ea typeface="宋体" pitchFamily="2" charset="-122"/>
                    <a:cs typeface="+mn-cs"/>
                  </a:rPr>
                  <a:t>对应的特征向量为全</a:t>
                </a:r>
                <a:r>
                  <a:rPr lang="en-US" altLang="zh-CN" sz="1200" kern="1200" dirty="0">
                    <a:solidFill>
                      <a:schemeClr val="tx1"/>
                    </a:solidFill>
                    <a:effectLst/>
                    <a:latin typeface="Arial" charset="0"/>
                    <a:ea typeface="宋体" pitchFamily="2" charset="-122"/>
                    <a:cs typeface="+mn-cs"/>
                  </a:rPr>
                  <a:t>1</a:t>
                </a:r>
                <a:r>
                  <a:rPr lang="zh-CN" altLang="zh-CN" sz="1200" kern="1200" dirty="0">
                    <a:solidFill>
                      <a:schemeClr val="tx1"/>
                    </a:solidFill>
                    <a:effectLst/>
                    <a:latin typeface="Arial" charset="0"/>
                    <a:ea typeface="宋体" pitchFamily="2" charset="-122"/>
                    <a:cs typeface="+mn-cs"/>
                  </a:rPr>
                  <a:t>列向量。</a:t>
                </a:r>
              </a:p>
              <a:p>
                <a:pPr lvl="0"/>
                <a:r>
                  <a:rPr lang="zh-CN" altLang="zh-CN" sz="1200" kern="1200" dirty="0">
                    <a:solidFill>
                      <a:schemeClr val="tx1"/>
                    </a:solidFill>
                    <a:effectLst/>
                    <a:latin typeface="Arial" charset="0"/>
                    <a:ea typeface="宋体" pitchFamily="2" charset="-122"/>
                    <a:cs typeface="+mn-cs"/>
                  </a:rPr>
                  <a:t>对于任意一个向量</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kern="1200" dirty="0">
                    <a:solidFill>
                      <a:schemeClr val="tx1"/>
                    </a:solidFill>
                    <a:effectLst/>
                    <a:latin typeface="Arial" charset="0"/>
                    <a:ea typeface="宋体" pitchFamily="2" charset="-122"/>
                    <a:cs typeface="+mn-cs"/>
                  </a:rPr>
                  <a:t>均满足：</a:t>
                </a:r>
              </a:p>
              <a:p>
                <a:r>
                  <a:rPr lang="en-US" altLang="zh-CN" sz="1200" kern="1200" dirty="0">
                    <a:solidFill>
                      <a:schemeClr val="tx1"/>
                    </a:solidFill>
                    <a:effectLst/>
                    <a:latin typeface="Arial"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𝑇 𝐿𝑓=1</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2</a:t>
                </a:r>
                <a:r>
                  <a:rPr lang="zh-CN" altLang="zh-CN" sz="1200" i="0" kern="1200">
                    <a:solidFill>
                      <a:schemeClr val="tx1"/>
                    </a:solidFill>
                    <a:effectLst/>
                    <a:latin typeface="Cambria Math" panose="02040503050406030204" pitchFamily="18" charset="0"/>
                    <a:ea typeface="宋体" pitchFamily="2" charset="-122"/>
                    <a:cs typeface="+mn-cs"/>
                  </a:rPr>
                  <a:t> ∑1</a:t>
                </a:r>
                <a:r>
                  <a:rPr lang="en-US" altLang="zh-CN" sz="1200" i="0" kern="1200">
                    <a:solidFill>
                      <a:schemeClr val="tx1"/>
                    </a:solidFill>
                    <a:effectLst/>
                    <a:latin typeface="Cambria Math" panose="02040503050406030204" pitchFamily="18" charset="0"/>
                    <a:ea typeface="宋体" pitchFamily="2" charset="-122"/>
                    <a:cs typeface="+mn-cs"/>
                  </a:rPr>
                  <a:t>_</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𝑖,𝑗=1</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^𝑛▒〖𝑤</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𝑖𝑗</a:t>
                </a:r>
                <a:r>
                  <a:rPr lang="zh-CN" altLang="zh-CN" sz="1200" i="0" kern="1200">
                    <a:solidFill>
                      <a:schemeClr val="tx1"/>
                    </a:solidFill>
                    <a:effectLst/>
                    <a:latin typeface="Cambria Math" panose="02040503050406030204" pitchFamily="18" charset="0"/>
                    <a:ea typeface="宋体" pitchFamily="2" charset="-122"/>
                    <a:cs typeface="+mn-cs"/>
                  </a:rPr>
                  <a:t> 〖</a:t>
                </a:r>
                <a:r>
                  <a:rPr lang="en-US" altLang="zh-CN" sz="1200" i="0" kern="1200">
                    <a:solidFill>
                      <a:schemeClr val="tx1"/>
                    </a:solidFill>
                    <a:effectLst/>
                    <a:latin typeface="Cambria Math" panose="02040503050406030204" pitchFamily="18" charset="0"/>
                    <a:ea typeface="宋体" pitchFamily="2" charset="-122"/>
                    <a:cs typeface="+mn-cs"/>
                  </a:rPr>
                  <a:t>(𝑓</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𝑖−𝑓</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𝑗)</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2 〗</a:t>
                </a:r>
                <a:r>
                  <a:rPr lang="en-US" altLang="zh-CN" sz="1200" kern="1200" dirty="0">
                    <a:solidFill>
                      <a:schemeClr val="tx1"/>
                    </a:solidFill>
                    <a:effectLst/>
                    <a:latin typeface="Arial" charset="0"/>
                    <a:ea typeface="宋体" pitchFamily="2" charset="-122"/>
                    <a:cs typeface="+mn-cs"/>
                  </a:rPr>
                  <a:t>	</a:t>
                </a:r>
                <a:r>
                  <a:rPr lang="zh-CN" altLang="zh-CN" sz="1200" kern="1200" dirty="0">
                    <a:solidFill>
                      <a:schemeClr val="tx1"/>
                    </a:solidFill>
                    <a:effectLst/>
                    <a:latin typeface="Arial" charset="0"/>
                    <a:ea typeface="宋体" pitchFamily="2" charset="-122"/>
                    <a:cs typeface="+mn-cs"/>
                  </a:rPr>
                  <a:t>（</a:t>
                </a:r>
                <a:r>
                  <a:rPr lang="en-US" altLang="zh-CN" sz="1200" kern="1200" dirty="0">
                    <a:solidFill>
                      <a:schemeClr val="tx1"/>
                    </a:solidFill>
                    <a:effectLst/>
                    <a:latin typeface="Arial" charset="0"/>
                    <a:ea typeface="宋体" pitchFamily="2" charset="-122"/>
                    <a:cs typeface="+mn-cs"/>
                  </a:rPr>
                  <a:t>2-66</a:t>
                </a:r>
                <a:r>
                  <a:rPr lang="zh-CN" altLang="zh-CN" sz="1200" kern="1200" dirty="0">
                    <a:solidFill>
                      <a:schemeClr val="tx1"/>
                    </a:solidFill>
                    <a:effectLst/>
                    <a:latin typeface="Arial" charset="0"/>
                    <a:ea typeface="宋体" pitchFamily="2" charset="-122"/>
                    <a:cs typeface="+mn-cs"/>
                  </a:rPr>
                  <a:t>）</a:t>
                </a:r>
              </a:p>
              <a:p>
                <a:r>
                  <a:rPr lang="zh-CN" altLang="zh-CN" sz="1200" kern="1200" dirty="0">
                    <a:solidFill>
                      <a:schemeClr val="tx1"/>
                    </a:solidFill>
                    <a:effectLst/>
                    <a:latin typeface="Arial" charset="0"/>
                    <a:ea typeface="宋体" pitchFamily="2" charset="-122"/>
                    <a:cs typeface="+mn-cs"/>
                  </a:rPr>
                  <a:t>令</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𝜆𝐸−𝐿|=0</a:t>
                </a:r>
                <a:r>
                  <a:rPr lang="zh-CN" altLang="zh-CN" sz="1200" kern="1200" dirty="0">
                    <a:solidFill>
                      <a:schemeClr val="tx1"/>
                    </a:solidFill>
                    <a:effectLst/>
                    <a:latin typeface="Arial" charset="0"/>
                    <a:ea typeface="宋体" pitchFamily="2" charset="-122"/>
                    <a:cs typeface="+mn-cs"/>
                  </a:rPr>
                  <a:t>，可解得拉普拉斯矩阵的特征值</a:t>
                </a:r>
                <a:r>
                  <a:rPr lang="en-US" altLang="zh-CN" sz="1200" i="0" kern="1200">
                    <a:solidFill>
                      <a:schemeClr val="tx1"/>
                    </a:solidFill>
                    <a:effectLst/>
                    <a:latin typeface="Cambria Math" panose="02040503050406030204" pitchFamily="18" charset="0"/>
                    <a:ea typeface="宋体" pitchFamily="2" charset="-122"/>
                    <a:cs typeface="+mn-cs"/>
                  </a:rPr>
                  <a:t>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1=4,𝜆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2=3,𝜆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3=1,𝜆</a:t>
                </a:r>
                <a:r>
                  <a:rPr lang="zh-CN" altLang="zh-CN" sz="1200" i="0" kern="1200">
                    <a:solidFill>
                      <a:schemeClr val="tx1"/>
                    </a:solidFill>
                    <a:effectLst/>
                    <a:latin typeface="Cambria Math" panose="02040503050406030204" pitchFamily="18" charset="0"/>
                    <a:ea typeface="宋体" pitchFamily="2" charset="-122"/>
                    <a:cs typeface="+mn-cs"/>
                  </a:rPr>
                  <a:t>_</a:t>
                </a:r>
                <a:r>
                  <a:rPr lang="en-US" altLang="zh-CN" sz="1200" i="0" kern="1200">
                    <a:solidFill>
                      <a:schemeClr val="tx1"/>
                    </a:solidFill>
                    <a:effectLst/>
                    <a:latin typeface="Cambria Math" panose="02040503050406030204" pitchFamily="18" charset="0"/>
                    <a:ea typeface="宋体" pitchFamily="2" charset="-122"/>
                    <a:cs typeface="+mn-cs"/>
                  </a:rPr>
                  <a:t>4=0</a:t>
                </a:r>
                <a:r>
                  <a:rPr lang="zh-CN" altLang="zh-CN" sz="1200" kern="1200" dirty="0">
                    <a:solidFill>
                      <a:schemeClr val="tx1"/>
                    </a:solidFill>
                    <a:effectLst/>
                    <a:latin typeface="Arial" charset="0"/>
                    <a:ea typeface="宋体" pitchFamily="2" charset="-122"/>
                    <a:cs typeface="+mn-cs"/>
                  </a:rPr>
                  <a:t>，而图的</a:t>
                </a:r>
                <a:r>
                  <a:rPr lang="zh-CN" altLang="zh-CN" sz="1200" b="1" kern="1200" dirty="0">
                    <a:solidFill>
                      <a:schemeClr val="tx1"/>
                    </a:solidFill>
                    <a:effectLst/>
                    <a:latin typeface="Arial" charset="0"/>
                    <a:ea typeface="宋体" pitchFamily="2" charset="-122"/>
                    <a:cs typeface="+mn-cs"/>
                  </a:rPr>
                  <a:t>谱</a:t>
                </a:r>
                <a:r>
                  <a:rPr lang="zh-CN" altLang="zh-CN" sz="1200" kern="1200" dirty="0">
                    <a:solidFill>
                      <a:schemeClr val="tx1"/>
                    </a:solidFill>
                    <a:effectLst/>
                    <a:latin typeface="Arial" charset="0"/>
                    <a:ea typeface="宋体" pitchFamily="2" charset="-122"/>
                    <a:cs typeface="+mn-cs"/>
                  </a:rPr>
                  <a:t>指的就是这四个特征值的全体，即</a:t>
                </a:r>
                <a:r>
                  <a:rPr lang="zh-CN" altLang="zh-CN" sz="1200" i="0" kern="1200">
                    <a:solidFill>
                      <a:schemeClr val="tx1"/>
                    </a:solidFill>
                    <a:effectLst/>
                    <a:latin typeface="Cambria Math" panose="02040503050406030204" pitchFamily="18" charset="0"/>
                    <a:ea typeface="宋体" pitchFamily="2" charset="-122"/>
                    <a:cs typeface="+mn-cs"/>
                  </a:rPr>
                  <a:t>{</a:t>
                </a:r>
                <a:r>
                  <a:rPr lang="en-US" altLang="zh-CN" sz="1200" i="0" kern="1200">
                    <a:solidFill>
                      <a:schemeClr val="tx1"/>
                    </a:solidFill>
                    <a:effectLst/>
                    <a:latin typeface="Cambria Math" panose="02040503050406030204" pitchFamily="18" charset="0"/>
                    <a:ea typeface="宋体" pitchFamily="2" charset="-122"/>
                    <a:cs typeface="+mn-cs"/>
                  </a:rPr>
                  <a:t>4,3,1,0}</a:t>
                </a:r>
                <a:r>
                  <a:rPr lang="zh-CN" altLang="zh-CN" sz="1200" kern="1200" dirty="0">
                    <a:solidFill>
                      <a:schemeClr val="tx1"/>
                    </a:solidFill>
                    <a:effectLst/>
                    <a:latin typeface="Arial" charset="0"/>
                    <a:ea typeface="宋体" pitchFamily="2" charset="-122"/>
                    <a:cs typeface="+mn-cs"/>
                  </a:rPr>
                  <a:t>就是上图的谱。</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57</a:t>
            </a:fld>
            <a:endParaRPr lang="en-US" altLang="zh-CN"/>
          </a:p>
        </p:txBody>
      </p:sp>
    </p:spTree>
    <p:extLst>
      <p:ext uri="{BB962C8B-B14F-4D97-AF65-F5344CB8AC3E}">
        <p14:creationId xmlns:p14="http://schemas.microsoft.com/office/powerpoint/2010/main" val="1487087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8</a:t>
            </a:fld>
            <a:endParaRPr lang="en-US" altLang="zh-CN"/>
          </a:p>
        </p:txBody>
      </p:sp>
    </p:spTree>
    <p:extLst>
      <p:ext uri="{BB962C8B-B14F-4D97-AF65-F5344CB8AC3E}">
        <p14:creationId xmlns:p14="http://schemas.microsoft.com/office/powerpoint/2010/main" val="1185935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9</a:t>
            </a:fld>
            <a:endParaRPr lang="en-US" altLang="zh-CN"/>
          </a:p>
        </p:txBody>
      </p:sp>
    </p:spTree>
    <p:extLst>
      <p:ext uri="{BB962C8B-B14F-4D97-AF65-F5344CB8AC3E}">
        <p14:creationId xmlns:p14="http://schemas.microsoft.com/office/powerpoint/2010/main" val="3414425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d>
                      <m:dPr>
                        <m:begChr m:val="|"/>
                        <m:endChr m:val="|"/>
                        <m:ctrlPr>
                          <a:rPr lang="zh-CN" altLang="zh-CN" sz="1200" i="1" kern="1200" smtClean="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𝐴</m:t>
                        </m:r>
                      </m:e>
                    </m:d>
                    <m:r>
                      <a:rPr lang="en-US" altLang="zh-CN" sz="1200" kern="1200">
                        <a:solidFill>
                          <a:schemeClr val="tx1"/>
                        </a:solidFill>
                        <a:effectLst/>
                        <a:latin typeface="Cambria Math" panose="02040503050406030204" pitchFamily="18" charset="0"/>
                        <a:ea typeface="宋体" pitchFamily="2" charset="-122"/>
                        <a:cs typeface="+mn-cs"/>
                      </a:rPr>
                      <m:t>=</m:t>
                    </m:r>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eqArr>
                          <m:eqArrPr>
                            <m:ctrlPr>
                              <a:rPr lang="zh-CN" altLang="zh-CN" sz="1200" i="1" kern="1200">
                                <a:solidFill>
                                  <a:schemeClr val="tx1"/>
                                </a:solidFill>
                                <a:effectLst/>
                                <a:latin typeface="Cambria Math" panose="02040503050406030204" pitchFamily="18" charset="0"/>
                                <a:ea typeface="宋体" pitchFamily="2" charset="-122"/>
                                <a:cs typeface="+mn-cs"/>
                              </a:rPr>
                            </m:ctrlPr>
                          </m:eqArrPr>
                          <m:e>
                            <m:m>
                              <m:mPr>
                                <m:mcs>
                                  <m:mc>
                                    <m:mcPr>
                                      <m:count m:val="3"/>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𝜆</m:t>
                                      </m:r>
                                      <m:r>
                                        <a:rPr lang="zh-CN" altLang="en-US"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kern="1200">
                                          <a:solidFill>
                                            <a:schemeClr val="tx1"/>
                                          </a:solidFill>
                                          <a:effectLst/>
                                          <a:latin typeface="Cambria Math" panose="02040503050406030204" pitchFamily="18" charset="0"/>
                                          <a:ea typeface="宋体" pitchFamily="2" charset="-122"/>
                                          <a:cs typeface="+mn-cs"/>
                                        </a:rPr>
                                        <m:t>11</m:t>
                                      </m:r>
                                    </m:sub>
                                  </m:sSub>
                                </m:e>
                                <m:e>
                                  <m:r>
                                    <a:rPr lang="zh-CN" altLang="en-US"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kern="1200">
                                          <a:solidFill>
                                            <a:schemeClr val="tx1"/>
                                          </a:solidFill>
                                          <a:effectLst/>
                                          <a:latin typeface="Cambria Math" panose="02040503050406030204" pitchFamily="18" charset="0"/>
                                          <a:ea typeface="宋体" pitchFamily="2" charset="-122"/>
                                          <a:cs typeface="+mn-cs"/>
                                        </a:rPr>
                                        <m:t>12</m:t>
                                      </m:r>
                                    </m:sub>
                                  </m:sSub>
                                </m:e>
                                <m:e>
                                  <m:m>
                                    <m:mPr>
                                      <m:mcs>
                                        <m:mc>
                                          <m:mcPr>
                                            <m:count m:val="2"/>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r>
                                          <a:rPr lang="en-US" altLang="zh-CN" sz="1200" kern="1200">
                                            <a:solidFill>
                                              <a:schemeClr val="tx1"/>
                                            </a:solidFill>
                                            <a:effectLst/>
                                            <a:latin typeface="Cambria Math" panose="02040503050406030204" pitchFamily="18" charset="0"/>
                                            <a:ea typeface="宋体" pitchFamily="2" charset="-122"/>
                                            <a:cs typeface="+mn-cs"/>
                                          </a:rPr>
                                          <m:t>…</m:t>
                                        </m:r>
                                      </m:e>
                                      <m:e>
                                        <m:r>
                                          <a:rPr lang="zh-CN" altLang="en-US"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kern="1200">
                                                <a:solidFill>
                                                  <a:schemeClr val="tx1"/>
                                                </a:solidFill>
                                                <a:effectLst/>
                                                <a:latin typeface="Cambria Math" panose="02040503050406030204" pitchFamily="18" charset="0"/>
                                                <a:ea typeface="宋体" pitchFamily="2" charset="-122"/>
                                                <a:cs typeface="+mn-cs"/>
                                              </a:rPr>
                                              <m:t>1</m:t>
                                            </m:r>
                                            <m:r>
                                              <a:rPr lang="en-US" altLang="zh-CN" sz="1200" i="1" kern="1200">
                                                <a:solidFill>
                                                  <a:schemeClr val="tx1"/>
                                                </a:solidFill>
                                                <a:effectLst/>
                                                <a:latin typeface="Cambria Math" panose="02040503050406030204" pitchFamily="18" charset="0"/>
                                                <a:ea typeface="宋体" pitchFamily="2" charset="-122"/>
                                                <a:cs typeface="+mn-cs"/>
                                              </a:rPr>
                                              <m:t>𝑛</m:t>
                                            </m:r>
                                          </m:sub>
                                        </m:sSub>
                                      </m:e>
                                    </m:mr>
                                  </m:m>
                                </m:e>
                              </m:mr>
                              <m:mr>
                                <m:e>
                                  <m:r>
                                    <a:rPr lang="zh-CN" altLang="en-US"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kern="1200">
                                          <a:solidFill>
                                            <a:schemeClr val="tx1"/>
                                          </a:solidFill>
                                          <a:effectLst/>
                                          <a:latin typeface="Cambria Math" panose="02040503050406030204" pitchFamily="18" charset="0"/>
                                          <a:ea typeface="宋体" pitchFamily="2" charset="-122"/>
                                          <a:cs typeface="+mn-cs"/>
                                        </a:rPr>
                                        <m:t>21</m:t>
                                      </m:r>
                                    </m:sub>
                                  </m:sSub>
                                </m:e>
                                <m:e>
                                  <m:r>
                                    <a:rPr lang="en-US" altLang="zh-CN" sz="1200" i="1" kern="1200">
                                      <a:solidFill>
                                        <a:schemeClr val="tx1"/>
                                      </a:solidFill>
                                      <a:effectLst/>
                                      <a:latin typeface="Cambria Math" panose="02040503050406030204" pitchFamily="18" charset="0"/>
                                      <a:ea typeface="宋体" pitchFamily="2" charset="-122"/>
                                      <a:cs typeface="+mn-cs"/>
                                    </a:rPr>
                                    <m:t>𝜆</m:t>
                                  </m:r>
                                  <m:r>
                                    <a:rPr lang="zh-CN" altLang="en-US"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kern="1200">
                                          <a:solidFill>
                                            <a:schemeClr val="tx1"/>
                                          </a:solidFill>
                                          <a:effectLst/>
                                          <a:latin typeface="Cambria Math" panose="02040503050406030204" pitchFamily="18" charset="0"/>
                                          <a:ea typeface="宋体" pitchFamily="2" charset="-122"/>
                                          <a:cs typeface="+mn-cs"/>
                                        </a:rPr>
                                        <m:t>22</m:t>
                                      </m:r>
                                    </m:sub>
                                  </m:sSub>
                                </m:e>
                                <m:e>
                                  <m:m>
                                    <m:mPr>
                                      <m:mcs>
                                        <m:mc>
                                          <m:mcPr>
                                            <m:count m:val="2"/>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r>
                                          <a:rPr lang="en-US" altLang="zh-CN" sz="1200" kern="1200">
                                            <a:solidFill>
                                              <a:schemeClr val="tx1"/>
                                            </a:solidFill>
                                            <a:effectLst/>
                                            <a:latin typeface="Cambria Math" panose="02040503050406030204" pitchFamily="18" charset="0"/>
                                            <a:ea typeface="宋体" pitchFamily="2" charset="-122"/>
                                            <a:cs typeface="+mn-cs"/>
                                          </a:rPr>
                                          <m:t>…</m:t>
                                        </m:r>
                                      </m:e>
                                      <m:e>
                                        <m:r>
                                          <a:rPr lang="zh-CN" altLang="en-US"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kern="1200">
                                                <a:solidFill>
                                                  <a:schemeClr val="tx1"/>
                                                </a:solidFill>
                                                <a:effectLst/>
                                                <a:latin typeface="Cambria Math" panose="02040503050406030204" pitchFamily="18" charset="0"/>
                                                <a:ea typeface="宋体" pitchFamily="2" charset="-122"/>
                                                <a:cs typeface="+mn-cs"/>
                                              </a:rPr>
                                              <m:t>2</m:t>
                                            </m:r>
                                            <m:r>
                                              <a:rPr lang="en-US" altLang="zh-CN" sz="1200" i="1" kern="1200">
                                                <a:solidFill>
                                                  <a:schemeClr val="tx1"/>
                                                </a:solidFill>
                                                <a:effectLst/>
                                                <a:latin typeface="Cambria Math" panose="02040503050406030204" pitchFamily="18" charset="0"/>
                                                <a:ea typeface="宋体" pitchFamily="2" charset="-122"/>
                                                <a:cs typeface="+mn-cs"/>
                                              </a:rPr>
                                              <m:t>𝑛</m:t>
                                            </m:r>
                                          </m:sub>
                                        </m:sSub>
                                      </m:e>
                                    </m:mr>
                                  </m:m>
                                </m:e>
                              </m:mr>
                              <m:mr>
                                <m:e>
                                  <m:r>
                                    <a:rPr lang="en-US" altLang="zh-CN" sz="1200" kern="1200">
                                      <a:solidFill>
                                        <a:schemeClr val="tx1"/>
                                      </a:solidFill>
                                      <a:effectLst/>
                                      <a:latin typeface="Cambria Math" panose="02040503050406030204" pitchFamily="18" charset="0"/>
                                      <a:ea typeface="宋体" pitchFamily="2" charset="-122"/>
                                      <a:cs typeface="+mn-cs"/>
                                    </a:rPr>
                                    <m:t>⋮</m:t>
                                  </m:r>
                                </m:e>
                                <m:e>
                                  <m:r>
                                    <a:rPr lang="en-US" altLang="zh-CN" sz="1200" kern="1200">
                                      <a:solidFill>
                                        <a:schemeClr val="tx1"/>
                                      </a:solidFill>
                                      <a:effectLst/>
                                      <a:latin typeface="Cambria Math" panose="02040503050406030204" pitchFamily="18" charset="0"/>
                                      <a:ea typeface="宋体" pitchFamily="2" charset="-122"/>
                                      <a:cs typeface="+mn-cs"/>
                                    </a:rPr>
                                    <m:t>⋮</m:t>
                                  </m:r>
                                </m:e>
                                <m:e>
                                  <m:r>
                                    <a:rPr lang="en-US" altLang="zh-CN" sz="1200" kern="1200">
                                      <a:solidFill>
                                        <a:schemeClr val="tx1"/>
                                      </a:solidFill>
                                      <a:effectLst/>
                                      <a:latin typeface="Cambria Math" panose="02040503050406030204" pitchFamily="18" charset="0"/>
                                      <a:ea typeface="宋体" pitchFamily="2" charset="-122"/>
                                      <a:cs typeface="+mn-cs"/>
                                    </a:rPr>
                                    <m:t>⋱</m:t>
                                  </m:r>
                                </m:e>
                              </m:mr>
                            </m:m>
                          </m:e>
                          <m:e>
                            <m:r>
                              <a:rPr lang="zh-CN" altLang="en-US" sz="1200" i="1" kern="1200">
                                <a:solidFill>
                                  <a:schemeClr val="tx1"/>
                                </a:solidFill>
                                <a:effectLst/>
                                <a:latin typeface="Cambria Math" panose="02040503050406030204" pitchFamily="18" charset="0"/>
                                <a:ea typeface="宋体" pitchFamily="2" charset="-122"/>
                                <a:cs typeface="+mn-cs"/>
                              </a:rPr>
                              <m:t>−</m:t>
                            </m:r>
                            <m:m>
                              <m:mPr>
                                <m:mcs>
                                  <m:mc>
                                    <m:mcPr>
                                      <m:count m:val="3"/>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kern="1200">
                                          <a:solidFill>
                                            <a:schemeClr val="tx1"/>
                                          </a:solidFill>
                                          <a:effectLst/>
                                          <a:latin typeface="Cambria Math" panose="02040503050406030204" pitchFamily="18" charset="0"/>
                                          <a:ea typeface="宋体" pitchFamily="2" charset="-122"/>
                                          <a:cs typeface="+mn-cs"/>
                                        </a:rPr>
                                        <m:t>1</m:t>
                                      </m:r>
                                    </m:sub>
                                  </m:sSub>
                                </m:e>
                                <m:e>
                                  <m:r>
                                    <a:rPr lang="zh-CN" altLang="en-US"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i="1" kern="1200">
                                          <a:solidFill>
                                            <a:schemeClr val="tx1"/>
                                          </a:solidFill>
                                          <a:effectLst/>
                                          <a:latin typeface="Cambria Math" panose="02040503050406030204" pitchFamily="18" charset="0"/>
                                          <a:ea typeface="宋体" pitchFamily="2" charset="-122"/>
                                          <a:cs typeface="+mn-cs"/>
                                        </a:rPr>
                                        <m:t>𝑛</m:t>
                                      </m:r>
                                      <m:r>
                                        <a:rPr lang="en-US" altLang="zh-CN" sz="1200" kern="1200">
                                          <a:solidFill>
                                            <a:schemeClr val="tx1"/>
                                          </a:solidFill>
                                          <a:effectLst/>
                                          <a:latin typeface="Cambria Math" panose="02040503050406030204" pitchFamily="18" charset="0"/>
                                          <a:ea typeface="宋体" pitchFamily="2" charset="-122"/>
                                          <a:cs typeface="+mn-cs"/>
                                        </a:rPr>
                                        <m:t>2</m:t>
                                      </m:r>
                                    </m:sub>
                                  </m:sSub>
                                </m:e>
                                <m:e>
                                  <m:m>
                                    <m:mPr>
                                      <m:mcs>
                                        <m:mc>
                                          <m:mcPr>
                                            <m:count m:val="2"/>
                                            <m:mcJc m:val="center"/>
                                          </m:mcPr>
                                        </m:mc>
                                      </m:mcs>
                                      <m:ctrlPr>
                                        <a:rPr lang="zh-CN" altLang="zh-CN" sz="1200" i="1" kern="1200">
                                          <a:solidFill>
                                            <a:schemeClr val="tx1"/>
                                          </a:solidFill>
                                          <a:effectLst/>
                                          <a:latin typeface="Cambria Math" panose="02040503050406030204" pitchFamily="18" charset="0"/>
                                          <a:ea typeface="宋体" pitchFamily="2" charset="-122"/>
                                          <a:cs typeface="+mn-cs"/>
                                        </a:rPr>
                                      </m:ctrlPr>
                                    </m:mPr>
                                    <m:mr>
                                      <m:e>
                                        <m:r>
                                          <a:rPr lang="en-US" altLang="zh-CN" sz="1200" kern="1200">
                                            <a:solidFill>
                                              <a:schemeClr val="tx1"/>
                                            </a:solidFill>
                                            <a:effectLst/>
                                            <a:latin typeface="Cambria Math" panose="02040503050406030204" pitchFamily="18" charset="0"/>
                                            <a:ea typeface="宋体" pitchFamily="2" charset="-122"/>
                                            <a:cs typeface="+mn-cs"/>
                                          </a:rPr>
                                          <m:t>…</m:t>
                                        </m:r>
                                      </m:e>
                                      <m:e>
                                        <m:r>
                                          <a:rPr lang="en-US" altLang="zh-CN" sz="1200" i="1" kern="1200">
                                            <a:solidFill>
                                              <a:schemeClr val="tx1"/>
                                            </a:solidFill>
                                            <a:effectLst/>
                                            <a:latin typeface="Cambria Math" panose="02040503050406030204" pitchFamily="18" charset="0"/>
                                            <a:ea typeface="宋体" pitchFamily="2" charset="-122"/>
                                            <a:cs typeface="+mn-cs"/>
                                          </a:rPr>
                                          <m:t>𝜆</m:t>
                                        </m:r>
                                        <m:r>
                                          <a:rPr lang="zh-CN" altLang="en-US" sz="1200" i="1" kern="1200">
                                            <a:solidFill>
                                              <a:schemeClr val="tx1"/>
                                            </a:solidFill>
                                            <a:effectLst/>
                                            <a:latin typeface="Cambria Math" panose="02040503050406030204" pitchFamily="18" charset="0"/>
                                            <a:ea typeface="宋体" pitchFamily="2" charset="-122"/>
                                            <a:cs typeface="+mn-cs"/>
                                          </a:rPr>
                                          <m:t>−</m:t>
                                        </m:r>
                                        <m:sSub>
                                          <m:sSubPr>
                                            <m:ctrlPr>
                                              <a:rPr lang="zh-CN" altLang="zh-CN" sz="1200" i="1" kern="1200">
                                                <a:solidFill>
                                                  <a:schemeClr val="tx1"/>
                                                </a:solidFill>
                                                <a:effectLst/>
                                                <a:latin typeface="Cambria Math" panose="02040503050406030204" pitchFamily="18" charset="0"/>
                                                <a:ea typeface="宋体" pitchFamily="2" charset="-122"/>
                                                <a:cs typeface="+mn-cs"/>
                                              </a:rPr>
                                            </m:ctrlPr>
                                          </m:sSubPr>
                                          <m:e>
                                            <m:r>
                                              <a:rPr lang="en-US" altLang="zh-CN" sz="1200" i="1" kern="1200">
                                                <a:solidFill>
                                                  <a:schemeClr val="tx1"/>
                                                </a:solidFill>
                                                <a:effectLst/>
                                                <a:latin typeface="Cambria Math" panose="02040503050406030204" pitchFamily="18" charset="0"/>
                                                <a:ea typeface="宋体" pitchFamily="2" charset="-122"/>
                                                <a:cs typeface="+mn-cs"/>
                                              </a:rPr>
                                              <m:t>𝑎</m:t>
                                            </m:r>
                                          </m:e>
                                          <m:sub>
                                            <m:r>
                                              <a:rPr lang="en-US" altLang="zh-CN" sz="1200" i="1" kern="1200">
                                                <a:solidFill>
                                                  <a:schemeClr val="tx1"/>
                                                </a:solidFill>
                                                <a:effectLst/>
                                                <a:latin typeface="Cambria Math" panose="02040503050406030204" pitchFamily="18" charset="0"/>
                                                <a:ea typeface="宋体" pitchFamily="2" charset="-122"/>
                                                <a:cs typeface="+mn-cs"/>
                                              </a:rPr>
                                              <m:t>𝑛𝑛</m:t>
                                            </m:r>
                                          </m:sub>
                                        </m:sSub>
                                      </m:e>
                                    </m:mr>
                                  </m:m>
                                </m:e>
                              </m:mr>
                            </m:m>
                          </m:e>
                        </m:eqArr>
                      </m:e>
                    </m:d>
                    <m:r>
                      <a:rPr lang="en-US" altLang="zh-CN" sz="1200" kern="1200">
                        <a:solidFill>
                          <a:schemeClr val="tx1"/>
                        </a:solidFill>
                        <a:effectLst/>
                        <a:latin typeface="Cambria Math" panose="02040503050406030204" pitchFamily="18" charset="0"/>
                        <a:ea typeface="宋体" pitchFamily="2" charset="-122"/>
                        <a:cs typeface="+mn-cs"/>
                      </a:rPr>
                      <m:t>=0</m:t>
                    </m:r>
                  </m:oMath>
                </a14:m>
                <a:r>
                  <a:rPr lang="en-US" altLang="zh-CN" sz="1200" kern="1200" dirty="0">
                    <a:solidFill>
                      <a:schemeClr val="tx1"/>
                    </a:solidFill>
                    <a:effectLst/>
                    <a:latin typeface="Arial" charset="0"/>
                    <a:ea typeface="宋体" pitchFamily="2" charset="-122"/>
                    <a:cs typeface="+mn-cs"/>
                  </a:rPr>
                  <a:t>	</a:t>
                </a:r>
              </a:p>
              <a:p>
                <a:r>
                  <a:rPr lang="zh-CN" altLang="zh-CN" sz="1200" kern="1200" dirty="0">
                    <a:solidFill>
                      <a:schemeClr val="tx1"/>
                    </a:solidFill>
                    <a:effectLst/>
                    <a:latin typeface="Arial" charset="0"/>
                    <a:ea typeface="宋体" pitchFamily="2" charset="-122"/>
                    <a:cs typeface="+mn-cs"/>
                  </a:rPr>
                  <a:t>此式称为</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的特征方程，是未知量</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𝜆</m:t>
                    </m:r>
                  </m:oMath>
                </a14:m>
                <a:r>
                  <a:rPr lang="zh-CN" altLang="zh-CN" sz="1200" kern="1200" dirty="0">
                    <a:solidFill>
                      <a:schemeClr val="tx1"/>
                    </a:solidFill>
                    <a:effectLst/>
                    <a:latin typeface="Arial" charset="0"/>
                    <a:ea typeface="宋体" pitchFamily="2" charset="-122"/>
                    <a:cs typeface="+mn-cs"/>
                  </a:rPr>
                  <a:t>的</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次方程，有</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个根</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包括重根</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，分别对应于</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𝑛</m:t>
                    </m:r>
                  </m:oMath>
                </a14:m>
                <a:r>
                  <a:rPr lang="zh-CN" altLang="zh-CN" sz="1200" kern="1200" dirty="0">
                    <a:solidFill>
                      <a:schemeClr val="tx1"/>
                    </a:solidFill>
                    <a:effectLst/>
                    <a:latin typeface="Arial" charset="0"/>
                    <a:ea typeface="宋体" pitchFamily="2" charset="-122"/>
                    <a:cs typeface="+mn-cs"/>
                  </a:rPr>
                  <a:t>个特征值。</a:t>
                </a:r>
                <a14:m>
                  <m:oMath xmlns:m="http://schemas.openxmlformats.org/officeDocument/2006/math">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𝐴</m:t>
                    </m:r>
                  </m:oMath>
                </a14:m>
                <a:r>
                  <a:rPr lang="zh-CN" altLang="zh-CN" sz="1200" kern="1200" dirty="0">
                    <a:solidFill>
                      <a:schemeClr val="tx1"/>
                    </a:solidFill>
                    <a:effectLst/>
                    <a:latin typeface="Arial" charset="0"/>
                    <a:ea typeface="宋体" pitchFamily="2" charset="-122"/>
                    <a:cs typeface="+mn-cs"/>
                  </a:rPr>
                  <a:t>称为特征矩阵，</a:t>
                </a:r>
                <a14:m>
                  <m:oMath xmlns:m="http://schemas.openxmlformats.org/officeDocument/2006/math">
                    <m:d>
                      <m:dPr>
                        <m:begChr m:val="|"/>
                        <m:endChr m:val="|"/>
                        <m:ctrlPr>
                          <a:rPr lang="zh-CN" altLang="zh-CN" sz="1200" i="1" kern="1200">
                            <a:solidFill>
                              <a:schemeClr val="tx1"/>
                            </a:solidFill>
                            <a:effectLst/>
                            <a:latin typeface="Cambria Math" panose="02040503050406030204" pitchFamily="18" charset="0"/>
                            <a:ea typeface="宋体" pitchFamily="2" charset="-122"/>
                            <a:cs typeface="+mn-cs"/>
                          </a:rPr>
                        </m:ctrlPr>
                      </m:dPr>
                      <m:e>
                        <m:r>
                          <a:rPr lang="en-US" altLang="zh-CN" sz="1200" i="1" kern="1200">
                            <a:solidFill>
                              <a:schemeClr val="tx1"/>
                            </a:solidFill>
                            <a:effectLst/>
                            <a:latin typeface="Cambria Math" panose="02040503050406030204" pitchFamily="18" charset="0"/>
                            <a:ea typeface="宋体" pitchFamily="2" charset="-122"/>
                            <a:cs typeface="+mn-cs"/>
                          </a:rPr>
                          <m:t>𝜆</m:t>
                        </m:r>
                        <m:r>
                          <a:rPr lang="en-US" altLang="zh-CN" sz="1200" i="1" kern="1200">
                            <a:solidFill>
                              <a:schemeClr val="tx1"/>
                            </a:solidFill>
                            <a:effectLst/>
                            <a:latin typeface="Cambria Math" panose="02040503050406030204" pitchFamily="18" charset="0"/>
                            <a:ea typeface="宋体" pitchFamily="2" charset="-122"/>
                            <a:cs typeface="+mn-cs"/>
                          </a:rPr>
                          <m:t>𝐸</m:t>
                        </m:r>
                        <m:r>
                          <a:rPr lang="en-US" altLang="zh-CN" sz="1200" i="1" kern="1200">
                            <a:solidFill>
                              <a:schemeClr val="tx1"/>
                            </a:solidFill>
                            <a:effectLst/>
                            <a:latin typeface="Cambria Math" panose="02040503050406030204" pitchFamily="18" charset="0"/>
                            <a:ea typeface="宋体" pitchFamily="2" charset="-122"/>
                            <a:cs typeface="+mn-cs"/>
                          </a:rPr>
                          <m:t>−</m:t>
                        </m:r>
                        <m:r>
                          <a:rPr lang="en-US" altLang="zh-CN" sz="1200" i="1" kern="1200">
                            <a:solidFill>
                              <a:schemeClr val="tx1"/>
                            </a:solidFill>
                            <a:effectLst/>
                            <a:latin typeface="Cambria Math" panose="02040503050406030204" pitchFamily="18" charset="0"/>
                            <a:ea typeface="宋体" pitchFamily="2" charset="-122"/>
                            <a:cs typeface="+mn-cs"/>
                          </a:rPr>
                          <m:t>𝐴</m:t>
                        </m:r>
                      </m:e>
                    </m:d>
                  </m:oMath>
                </a14:m>
                <a:r>
                  <a:rPr lang="zh-CN" altLang="zh-CN" sz="1200" kern="1200" dirty="0">
                    <a:solidFill>
                      <a:schemeClr val="tx1"/>
                    </a:solidFill>
                    <a:effectLst/>
                    <a:latin typeface="Arial" charset="0"/>
                    <a:ea typeface="宋体" pitchFamily="2" charset="-122"/>
                    <a:cs typeface="+mn-cs"/>
                  </a:rPr>
                  <a:t>称为特征多项式。</a:t>
                </a:r>
              </a:p>
              <a:p>
                <a:endParaRPr kumimoji="1" lang="zh-CN" altLang="en-US" dirty="0"/>
              </a:p>
            </p:txBody>
          </p:sp>
        </mc:Choice>
        <mc:Fallback xmlns="">
          <p:sp>
            <p:nvSpPr>
              <p:cNvPr id="3" name="备注占位符 2"/>
              <p:cNvSpPr>
                <a:spLocks noGrp="1"/>
              </p:cNvSpPr>
              <p:nvPr>
                <p:ph type="body" idx="1"/>
              </p:nvPr>
            </p:nvSpPr>
            <p:spPr/>
            <p:txBody>
              <a:bodyPr/>
              <a:lstStyle/>
              <a:p>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𝜆𝐸−𝐴|=</a:t>
                </a:r>
                <a:r>
                  <a:rPr lang="zh-CN" altLang="zh-CN" sz="1200" i="0" kern="1200">
                    <a:solidFill>
                      <a:schemeClr val="tx1"/>
                    </a:solidFill>
                    <a:effectLst/>
                    <a:latin typeface="Arial" charset="0"/>
                    <a:ea typeface="宋体" pitchFamily="2" charset="-122"/>
                    <a:cs typeface="+mn-cs"/>
                  </a:rPr>
                  <a:t>|█(■8(〖</a:t>
                </a:r>
                <a:r>
                  <a:rPr lang="en-US" altLang="zh-CN" sz="1200" i="0" kern="1200">
                    <a:solidFill>
                      <a:schemeClr val="tx1"/>
                    </a:solidFill>
                    <a:effectLst/>
                    <a:latin typeface="Arial" charset="0"/>
                    <a:ea typeface="宋体" pitchFamily="2" charset="-122"/>
                    <a:cs typeface="+mn-cs"/>
                  </a:rPr>
                  <a:t>𝜆</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11&amp;</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12&amp;</a:t>
                </a:r>
                <a:r>
                  <a:rPr lang="zh-CN" altLang="zh-CN" sz="1200" i="0" kern="1200">
                    <a:solidFill>
                      <a:schemeClr val="tx1"/>
                    </a:solidFill>
                    <a:effectLst/>
                    <a:latin typeface="Arial" charset="0"/>
                    <a:ea typeface="宋体" pitchFamily="2" charset="-122"/>
                    <a:cs typeface="+mn-cs"/>
                  </a:rPr>
                  <a:t>■8(</a:t>
                </a:r>
                <a:r>
                  <a:rPr lang="en-US" altLang="zh-CN" sz="1200" i="0" kern="1200">
                    <a:solidFill>
                      <a:schemeClr val="tx1"/>
                    </a:solidFill>
                    <a:effectLst/>
                    <a:latin typeface="Arial" charset="0"/>
                    <a:ea typeface="宋体" pitchFamily="2" charset="-122"/>
                    <a:cs typeface="+mn-cs"/>
                  </a:rPr>
                  <a:t>…&amp;</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1𝑛 )@</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21&amp;𝜆</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22&amp;</a:t>
                </a:r>
                <a:r>
                  <a:rPr lang="zh-CN" altLang="zh-CN" sz="1200" i="0" kern="1200">
                    <a:solidFill>
                      <a:schemeClr val="tx1"/>
                    </a:solidFill>
                    <a:effectLst/>
                    <a:latin typeface="Arial" charset="0"/>
                    <a:ea typeface="宋体" pitchFamily="2" charset="-122"/>
                    <a:cs typeface="+mn-cs"/>
                  </a:rPr>
                  <a:t>■8(</a:t>
                </a:r>
                <a:r>
                  <a:rPr lang="en-US" altLang="zh-CN" sz="1200" i="0" kern="1200">
                    <a:solidFill>
                      <a:schemeClr val="tx1"/>
                    </a:solidFill>
                    <a:effectLst/>
                    <a:latin typeface="Arial" charset="0"/>
                    <a:ea typeface="宋体" pitchFamily="2" charset="-122"/>
                    <a:cs typeface="+mn-cs"/>
                  </a:rPr>
                  <a:t>…&amp;</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2𝑛 )@⋮&amp;⋮&amp;⋱)@</a:t>
                </a:r>
                <a:r>
                  <a:rPr lang="zh-CN" altLang="en-US" sz="1200" i="0" kern="1200">
                    <a:solidFill>
                      <a:schemeClr val="tx1"/>
                    </a:solidFill>
                    <a:effectLst/>
                    <a:latin typeface="Arial" charset="0"/>
                    <a:ea typeface="宋体" pitchFamily="2" charset="-122"/>
                    <a:cs typeface="+mn-cs"/>
                  </a:rPr>
                  <a:t>−</a:t>
                </a:r>
                <a:r>
                  <a:rPr lang="zh-CN" altLang="zh-CN" sz="1200" i="0" kern="1200">
                    <a:solidFill>
                      <a:schemeClr val="tx1"/>
                    </a:solidFill>
                    <a:effectLst/>
                    <a:latin typeface="Arial" charset="0"/>
                    <a:ea typeface="宋体" pitchFamily="2" charset="-122"/>
                    <a:cs typeface="+mn-cs"/>
                  </a:rPr>
                  <a:t>■8(</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𝑛1&amp;</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𝑛2&amp;</a:t>
                </a:r>
                <a:r>
                  <a:rPr lang="zh-CN" altLang="zh-CN" sz="1200" i="0" kern="1200">
                    <a:solidFill>
                      <a:schemeClr val="tx1"/>
                    </a:solidFill>
                    <a:effectLst/>
                    <a:latin typeface="Arial" charset="0"/>
                    <a:ea typeface="宋体" pitchFamily="2" charset="-122"/>
                    <a:cs typeface="+mn-cs"/>
                  </a:rPr>
                  <a:t>■8(</a:t>
                </a:r>
                <a:r>
                  <a:rPr lang="en-US" altLang="zh-CN" sz="1200" i="0" kern="1200">
                    <a:solidFill>
                      <a:schemeClr val="tx1"/>
                    </a:solidFill>
                    <a:effectLst/>
                    <a:latin typeface="Arial" charset="0"/>
                    <a:ea typeface="宋体" pitchFamily="2" charset="-122"/>
                    <a:cs typeface="+mn-cs"/>
                  </a:rPr>
                  <a:t>…&amp;𝜆</a:t>
                </a:r>
                <a:r>
                  <a:rPr lang="zh-CN" altLang="en-US"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𝑎</a:t>
                </a:r>
                <a:r>
                  <a:rPr lang="zh-CN" altLang="zh-CN" sz="1200" i="0" kern="1200">
                    <a:solidFill>
                      <a:schemeClr val="tx1"/>
                    </a:solidFill>
                    <a:effectLst/>
                    <a:latin typeface="Arial" charset="0"/>
                    <a:ea typeface="宋体" pitchFamily="2" charset="-122"/>
                    <a:cs typeface="+mn-cs"/>
                  </a:rPr>
                  <a:t>_</a:t>
                </a:r>
                <a:r>
                  <a:rPr lang="en-US" altLang="zh-CN" sz="1200" i="0" kern="1200">
                    <a:solidFill>
                      <a:schemeClr val="tx1"/>
                    </a:solidFill>
                    <a:effectLst/>
                    <a:latin typeface="Arial" charset="0"/>
                    <a:ea typeface="宋体" pitchFamily="2" charset="-122"/>
                    <a:cs typeface="+mn-cs"/>
                  </a:rPr>
                  <a:t>𝑛𝑛 )))|=0</a:t>
                </a:r>
                <a:r>
                  <a:rPr lang="en-US" altLang="zh-CN" sz="1200" kern="1200" dirty="0">
                    <a:solidFill>
                      <a:schemeClr val="tx1"/>
                    </a:solidFill>
                    <a:effectLst/>
                    <a:latin typeface="Arial" charset="0"/>
                    <a:ea typeface="宋体" pitchFamily="2" charset="-122"/>
                    <a:cs typeface="+mn-cs"/>
                  </a:rPr>
                  <a:t>	</a:t>
                </a:r>
              </a:p>
              <a:p>
                <a:r>
                  <a:rPr lang="zh-CN" altLang="zh-CN" sz="1200" kern="1200" dirty="0">
                    <a:solidFill>
                      <a:schemeClr val="tx1"/>
                    </a:solidFill>
                    <a:effectLst/>
                    <a:latin typeface="Arial" charset="0"/>
                    <a:ea typeface="宋体" pitchFamily="2" charset="-122"/>
                    <a:cs typeface="+mn-cs"/>
                  </a:rPr>
                  <a:t>此式称为</a:t>
                </a:r>
                <a:r>
                  <a:rPr lang="en-US" altLang="zh-CN" sz="1200" i="0" kern="1200">
                    <a:solidFill>
                      <a:schemeClr val="tx1"/>
                    </a:solidFill>
                    <a:effectLst/>
                    <a:latin typeface="Arial" charset="0"/>
                    <a:ea typeface="宋体" pitchFamily="2" charset="-122"/>
                    <a:cs typeface="+mn-cs"/>
                  </a:rPr>
                  <a:t>𝐴</a:t>
                </a:r>
                <a:r>
                  <a:rPr lang="zh-CN" altLang="zh-CN" sz="1200" kern="1200" dirty="0">
                    <a:solidFill>
                      <a:schemeClr val="tx1"/>
                    </a:solidFill>
                    <a:effectLst/>
                    <a:latin typeface="Arial" charset="0"/>
                    <a:ea typeface="宋体" pitchFamily="2" charset="-122"/>
                    <a:cs typeface="+mn-cs"/>
                  </a:rPr>
                  <a:t>的特征方程，是未知量</a:t>
                </a:r>
                <a:r>
                  <a:rPr lang="en-US" altLang="zh-CN" sz="1200" i="0" kern="1200">
                    <a:solidFill>
                      <a:schemeClr val="tx1"/>
                    </a:solidFill>
                    <a:effectLst/>
                    <a:latin typeface="Arial" charset="0"/>
                    <a:ea typeface="宋体" pitchFamily="2" charset="-122"/>
                    <a:cs typeface="+mn-cs"/>
                  </a:rPr>
                  <a:t>𝜆</a:t>
                </a:r>
                <a:r>
                  <a:rPr lang="zh-CN" altLang="zh-CN" sz="1200" kern="1200" dirty="0">
                    <a:solidFill>
                      <a:schemeClr val="tx1"/>
                    </a:solidFill>
                    <a:effectLst/>
                    <a:latin typeface="Arial" charset="0"/>
                    <a:ea typeface="宋体" pitchFamily="2" charset="-122"/>
                    <a:cs typeface="+mn-cs"/>
                  </a:rPr>
                  <a:t>的</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次方程，有</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个根</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包括重根</a:t>
                </a:r>
                <a:r>
                  <a:rPr lang="en-US" altLang="zh-CN" sz="1200" kern="1200" dirty="0">
                    <a:solidFill>
                      <a:schemeClr val="tx1"/>
                    </a:solidFill>
                    <a:effectLst/>
                    <a:latin typeface="Arial" charset="0"/>
                    <a:ea typeface="宋体" pitchFamily="2" charset="-122"/>
                    <a:cs typeface="+mn-cs"/>
                  </a:rPr>
                  <a:t>)</a:t>
                </a:r>
                <a:r>
                  <a:rPr lang="zh-CN" altLang="zh-CN" sz="1200" kern="1200" dirty="0">
                    <a:solidFill>
                      <a:schemeClr val="tx1"/>
                    </a:solidFill>
                    <a:effectLst/>
                    <a:latin typeface="Arial" charset="0"/>
                    <a:ea typeface="宋体" pitchFamily="2" charset="-122"/>
                    <a:cs typeface="+mn-cs"/>
                  </a:rPr>
                  <a:t>，分别对应于</a:t>
                </a:r>
                <a:r>
                  <a:rPr lang="en-US" altLang="zh-CN" sz="1200" i="0" kern="1200">
                    <a:solidFill>
                      <a:schemeClr val="tx1"/>
                    </a:solidFill>
                    <a:effectLst/>
                    <a:latin typeface="Arial" charset="0"/>
                    <a:ea typeface="宋体" pitchFamily="2" charset="-122"/>
                    <a:cs typeface="+mn-cs"/>
                  </a:rPr>
                  <a:t>𝑛</a:t>
                </a:r>
                <a:r>
                  <a:rPr lang="zh-CN" altLang="zh-CN" sz="1200" kern="1200" dirty="0">
                    <a:solidFill>
                      <a:schemeClr val="tx1"/>
                    </a:solidFill>
                    <a:effectLst/>
                    <a:latin typeface="Arial" charset="0"/>
                    <a:ea typeface="宋体" pitchFamily="2" charset="-122"/>
                    <a:cs typeface="+mn-cs"/>
                  </a:rPr>
                  <a:t>个特征值。</a:t>
                </a:r>
                <a:r>
                  <a:rPr lang="en-US" altLang="zh-CN" sz="1200" i="0" kern="1200">
                    <a:solidFill>
                      <a:schemeClr val="tx1"/>
                    </a:solidFill>
                    <a:effectLst/>
                    <a:latin typeface="Arial" charset="0"/>
                    <a:ea typeface="宋体" pitchFamily="2" charset="-122"/>
                    <a:cs typeface="+mn-cs"/>
                  </a:rPr>
                  <a:t>𝜆𝐸−𝐴</a:t>
                </a:r>
                <a:r>
                  <a:rPr lang="zh-CN" altLang="zh-CN" sz="1200" kern="1200" dirty="0">
                    <a:solidFill>
                      <a:schemeClr val="tx1"/>
                    </a:solidFill>
                    <a:effectLst/>
                    <a:latin typeface="Arial" charset="0"/>
                    <a:ea typeface="宋体" pitchFamily="2" charset="-122"/>
                    <a:cs typeface="+mn-cs"/>
                  </a:rPr>
                  <a:t>称为特征矩阵，</a:t>
                </a:r>
                <a:r>
                  <a:rPr lang="zh-CN" altLang="zh-CN" sz="1200" i="0" kern="1200">
                    <a:solidFill>
                      <a:schemeClr val="tx1"/>
                    </a:solidFill>
                    <a:effectLst/>
                    <a:latin typeface="Arial" charset="0"/>
                    <a:ea typeface="宋体" pitchFamily="2" charset="-122"/>
                    <a:cs typeface="+mn-cs"/>
                  </a:rPr>
                  <a:t>|</a:t>
                </a:r>
                <a:r>
                  <a:rPr lang="en-US" altLang="zh-CN" sz="1200" i="0" kern="1200">
                    <a:solidFill>
                      <a:schemeClr val="tx1"/>
                    </a:solidFill>
                    <a:effectLst/>
                    <a:latin typeface="Arial" charset="0"/>
                    <a:ea typeface="宋体" pitchFamily="2" charset="-122"/>
                    <a:cs typeface="+mn-cs"/>
                  </a:rPr>
                  <a:t>𝜆𝐸−𝐴|</a:t>
                </a:r>
                <a:r>
                  <a:rPr lang="zh-CN" altLang="zh-CN" sz="1200" kern="1200" dirty="0">
                    <a:solidFill>
                      <a:schemeClr val="tx1"/>
                    </a:solidFill>
                    <a:effectLst/>
                    <a:latin typeface="Arial" charset="0"/>
                    <a:ea typeface="宋体" pitchFamily="2" charset="-122"/>
                    <a:cs typeface="+mn-cs"/>
                  </a:rPr>
                  <a:t>称为特征多项式。</a:t>
                </a:r>
              </a:p>
              <a:p>
                <a:endParaRPr kumimoji="1" lang="zh-CN" altLang="en-US" dirty="0"/>
              </a:p>
            </p:txBody>
          </p:sp>
        </mc:Fallback>
      </mc:AlternateContent>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10</a:t>
            </a:fld>
            <a:endParaRPr lang="en-US" altLang="zh-CN"/>
          </a:p>
        </p:txBody>
      </p:sp>
    </p:spTree>
    <p:extLst>
      <p:ext uri="{BB962C8B-B14F-4D97-AF65-F5344CB8AC3E}">
        <p14:creationId xmlns:p14="http://schemas.microsoft.com/office/powerpoint/2010/main" val="3418546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62F24034-2897-4CA4-BB81-36696BE5A73F}" type="slidenum">
              <a:rPr lang="en-US" altLang="zh-CN" smtClean="0"/>
              <a:pPr>
                <a:defRPr/>
              </a:pPr>
              <a:t>11</a:t>
            </a:fld>
            <a:endParaRPr lang="en-US" altLang="zh-CN"/>
          </a:p>
        </p:txBody>
      </p:sp>
    </p:spTree>
    <p:extLst>
      <p:ext uri="{BB962C8B-B14F-4D97-AF65-F5344CB8AC3E}">
        <p14:creationId xmlns:p14="http://schemas.microsoft.com/office/powerpoint/2010/main" val="298521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4" name="Rectangle 4"/>
          <p:cNvSpPr>
            <a:spLocks noGrp="1" noChangeArrowheads="1"/>
          </p:cNvSpPr>
          <p:nvPr>
            <p:ph type="subTitle" sz="quarter" idx="1"/>
          </p:nvPr>
        </p:nvSpPr>
        <p:spPr>
          <a:xfrm>
            <a:off x="1116013" y="3327798"/>
            <a:ext cx="6851650" cy="802481"/>
          </a:xfrm>
        </p:spPr>
        <p:txBody>
          <a:bodyPr lIns="180000" tIns="108000" rIns="144000"/>
          <a:lstStyle>
            <a:lvl1pPr marL="0" indent="0" algn="ctr">
              <a:lnSpc>
                <a:spcPct val="100000"/>
              </a:lnSpc>
              <a:spcBef>
                <a:spcPct val="0"/>
              </a:spcBef>
              <a:buClrTx/>
              <a:buFontTx/>
              <a:buNone/>
              <a:defRPr/>
            </a:lvl1pPr>
          </a:lstStyle>
          <a:p>
            <a:pPr lvl="0"/>
            <a:r>
              <a:rPr lang="fr-FR" altLang="en-US" noProof="0" dirty="0"/>
              <a:t>Sub-title and/or name (Arial bold, 24pt - maximum 2 lines)</a:t>
            </a:r>
            <a:endParaRPr lang="fr-FR" noProof="0" dirty="0"/>
          </a:p>
        </p:txBody>
      </p:sp>
      <p:sp>
        <p:nvSpPr>
          <p:cNvPr id="5125" name="Rectangle 5"/>
          <p:cNvSpPr>
            <a:spLocks noGrp="1" noChangeArrowheads="1"/>
          </p:cNvSpPr>
          <p:nvPr>
            <p:ph type="ctrTitle" sz="quarter"/>
          </p:nvPr>
        </p:nvSpPr>
        <p:spPr>
          <a:xfrm>
            <a:off x="1042988" y="1109764"/>
            <a:ext cx="6875462" cy="1711916"/>
          </a:xfrm>
          <a:extLst>
            <a:ext uri="{909E8E84-426E-40DD-AFC4-6F175D3DCCD1}">
              <a14:hiddenFill xmlns:a14="http://schemas.microsoft.com/office/drawing/2010/main">
                <a:solidFill>
                  <a:schemeClr val="bg1">
                    <a:alpha val="50000"/>
                  </a:schemeClr>
                </a:solidFill>
              </a14:hiddenFill>
            </a:ext>
          </a:extLst>
        </p:spPr>
        <p:txBody>
          <a:bodyPr lIns="360000" tIns="360000" rIns="360000" bIns="360000">
            <a:spAutoFit/>
          </a:bodyPr>
          <a:lstStyle>
            <a:lvl1pPr algn="ctr">
              <a:lnSpc>
                <a:spcPct val="100000"/>
              </a:lnSpc>
              <a:defRPr>
                <a:solidFill>
                  <a:schemeClr val="bg1"/>
                </a:solidFill>
              </a:defRPr>
            </a:lvl1pPr>
          </a:lstStyle>
          <a:p>
            <a:pPr lvl="0"/>
            <a:r>
              <a:rPr lang="fr-FR" altLang="en-US" noProof="0"/>
              <a:t>Main Title (Arial bold, 32pt -Maximum 2 lines)</a:t>
            </a:r>
            <a:endParaRPr lang="fr-FR" noProof="0"/>
          </a:p>
        </p:txBody>
      </p:sp>
      <p:sp>
        <p:nvSpPr>
          <p:cNvPr id="4" name="Rectangle 7"/>
          <p:cNvSpPr>
            <a:spLocks noGrp="1" noChangeArrowheads="1"/>
          </p:cNvSpPr>
          <p:nvPr>
            <p:ph type="ftr" sz="quarter" idx="10"/>
          </p:nvPr>
        </p:nvSpPr>
        <p:spPr>
          <a:xfrm>
            <a:off x="2320925" y="4923235"/>
            <a:ext cx="4464050" cy="220265"/>
          </a:xfrm>
        </p:spPr>
        <p:txBody>
          <a:bodyPr/>
          <a:lstStyle>
            <a:lvl1pPr>
              <a:defRPr>
                <a:solidFill>
                  <a:schemeClr val="bg1"/>
                </a:solidFill>
              </a:defRPr>
            </a:lvl1pPr>
          </a:lstStyle>
          <a:p>
            <a:pPr>
              <a:defRPr/>
            </a:pPr>
            <a:r>
              <a:rPr lang="zh-CN" altLang="en-US"/>
              <a:t>北京邮电大学 计算机学院  石川编</a:t>
            </a:r>
            <a:endParaRPr lang="en-US" altLang="zh-CN"/>
          </a:p>
        </p:txBody>
      </p:sp>
    </p:spTree>
    <p:extLst>
      <p:ext uri="{BB962C8B-B14F-4D97-AF65-F5344CB8AC3E}">
        <p14:creationId xmlns:p14="http://schemas.microsoft.com/office/powerpoint/2010/main" val="219811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89" y="0"/>
            <a:ext cx="8250197" cy="682229"/>
          </a:xfrm>
        </p:spPr>
        <p:txBody>
          <a:bodyPr/>
          <a:lstStyle>
            <a:lvl1pPr algn="l">
              <a:defRPr/>
            </a:lvl1pPr>
          </a:lstStyle>
          <a:p>
            <a:r>
              <a:rPr lang="zh-CN" altLang="en-US" dirty="0"/>
              <a:t>单击此处编辑母版标题样式</a:t>
            </a:r>
          </a:p>
        </p:txBody>
      </p:sp>
      <p:sp>
        <p:nvSpPr>
          <p:cNvPr id="3" name="内容占位符 2"/>
          <p:cNvSpPr>
            <a:spLocks noGrp="1"/>
          </p:cNvSpPr>
          <p:nvPr>
            <p:ph idx="1"/>
          </p:nvPr>
        </p:nvSpPr>
        <p:spPr>
          <a:xfrm>
            <a:off x="395537" y="843558"/>
            <a:ext cx="8568951" cy="3996444"/>
          </a:xfrm>
        </p:spPr>
        <p:txBody>
          <a:bodyPr/>
          <a:lstStyle>
            <a:lvl1pPr>
              <a:lnSpc>
                <a:spcPct val="120000"/>
              </a:lnSpc>
              <a:spcAft>
                <a:spcPts val="200"/>
              </a:spcAft>
              <a:defRPr sz="2400" baseline="0"/>
            </a:lvl1pPr>
            <a:lvl2pPr>
              <a:lnSpc>
                <a:spcPct val="120000"/>
              </a:lnSpc>
              <a:spcAft>
                <a:spcPts val="200"/>
              </a:spcAft>
              <a:buSzPct val="70000"/>
              <a:defRPr sz="2200" baseline="0"/>
            </a:lvl2pPr>
            <a:lvl3pPr>
              <a:lnSpc>
                <a:spcPct val="120000"/>
              </a:lnSpc>
              <a:spcAft>
                <a:spcPts val="200"/>
              </a:spcAft>
              <a:buSzPct val="60000"/>
              <a:defRPr sz="1800"/>
            </a:lvl3pPr>
            <a:lvl4pPr marL="1314450" indent="0">
              <a:lnSpc>
                <a:spcPct val="120000"/>
              </a:lnSpc>
              <a:spcAft>
                <a:spcPts val="200"/>
              </a:spcAft>
              <a:buNone/>
              <a:defRPr/>
            </a:lvl4pPr>
            <a:lvl5pPr>
              <a:lnSpc>
                <a:spcPct val="120000"/>
              </a:lnSpc>
              <a:spcAft>
                <a:spcPts val="200"/>
              </a:spcAft>
              <a:defRPr/>
            </a:lvl5pPr>
          </a:lstStyle>
          <a:p>
            <a:pPr lvl="0"/>
            <a:r>
              <a:rPr lang="zh-CN" altLang="en-US" dirty="0"/>
              <a:t>单击此处编辑母版文本样式</a:t>
            </a:r>
          </a:p>
          <a:p>
            <a:pPr lvl="1"/>
            <a:r>
              <a:rPr lang="zh-CN" altLang="en-US" dirty="0"/>
              <a:t>第二级</a:t>
            </a:r>
          </a:p>
          <a:p>
            <a:pPr lvl="2"/>
            <a:r>
              <a:rPr lang="zh-CN" altLang="en-US" dirty="0"/>
              <a:t>第三级</a:t>
            </a:r>
          </a:p>
          <a:p>
            <a:pPr lvl="3"/>
            <a:endParaRPr lang="zh-CN" altLang="en-US" dirty="0"/>
          </a:p>
        </p:txBody>
      </p:sp>
      <p:sp>
        <p:nvSpPr>
          <p:cNvPr id="4" name="Rectangle 6"/>
          <p:cNvSpPr>
            <a:spLocks noGrp="1" noChangeArrowheads="1"/>
          </p:cNvSpPr>
          <p:nvPr>
            <p:ph type="ftr" sz="quarter" idx="10"/>
          </p:nvPr>
        </p:nvSpPr>
        <p:spPr/>
        <p:txBody>
          <a:bodyPr/>
          <a:lstStyle>
            <a:lvl1pPr>
              <a:defRPr/>
            </a:lvl1pPr>
          </a:lstStyle>
          <a:p>
            <a:pPr>
              <a:defRPr/>
            </a:pPr>
            <a:r>
              <a:rPr lang="zh-CN" altLang="en-US"/>
              <a:t>北京邮电大学 计算机学院  石川编</a:t>
            </a:r>
            <a:endParaRPr lang="en-US" altLang="zh-CN"/>
          </a:p>
        </p:txBody>
      </p:sp>
      <p:sp>
        <p:nvSpPr>
          <p:cNvPr id="7" name="文本框 6"/>
          <p:cNvSpPr txBox="1"/>
          <p:nvPr userDrawn="1"/>
        </p:nvSpPr>
        <p:spPr bwMode="auto">
          <a:xfrm>
            <a:off x="9114253" y="5009827"/>
            <a:ext cx="184731" cy="461665"/>
          </a:xfrm>
          <a:prstGeom prst="rect">
            <a:avLst/>
          </a:prstGeom>
          <a:blipFill rotWithShape="0">
            <a:blip r:embed="rId2"/>
            <a:stretch>
              <a:fillRect l="-2093" t="-2837" b="-15603"/>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rtlCol="0">
            <a:spAutoFit/>
          </a:bodyPr>
          <a:lstStyle/>
          <a:p>
            <a:endParaRPr kumimoji="1" lang="zh-CN" altLang="en-US" dirty="0">
              <a:noFill/>
            </a:endParaRPr>
          </a:p>
        </p:txBody>
      </p:sp>
    </p:spTree>
    <p:extLst>
      <p:ext uri="{BB962C8B-B14F-4D97-AF65-F5344CB8AC3E}">
        <p14:creationId xmlns:p14="http://schemas.microsoft.com/office/powerpoint/2010/main" val="1356586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6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12700" y="1"/>
            <a:ext cx="9156700" cy="842963"/>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a:p>
        </p:txBody>
      </p:sp>
      <p:sp>
        <p:nvSpPr>
          <p:cNvPr id="4" name="矩形 3"/>
          <p:cNvSpPr/>
          <p:nvPr userDrawn="1"/>
        </p:nvSpPr>
        <p:spPr>
          <a:xfrm>
            <a:off x="0" y="4321076"/>
            <a:ext cx="9156700" cy="842963"/>
          </a:xfrm>
          <a:prstGeom prst="rect">
            <a:avLst/>
          </a:prstGeom>
          <a:solidFill>
            <a:srgbClr val="00B0F0">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20204" pitchFamily="34" charset="0"/>
              <a:buNone/>
              <a:defRPr/>
            </a:pPr>
            <a:endParaRPr lang="zh-CN" altLang="en-US"/>
          </a:p>
        </p:txBody>
      </p:sp>
    </p:spTree>
    <p:extLst>
      <p:ext uri="{BB962C8B-B14F-4D97-AF65-F5344CB8AC3E}">
        <p14:creationId xmlns:p14="http://schemas.microsoft.com/office/powerpoint/2010/main" val="324638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885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lumMod val="95000"/>
          </a:schemeClr>
        </a:solidFill>
        <a:effectLst/>
      </p:bgPr>
    </p:bg>
    <p:spTree>
      <p:nvGrpSpPr>
        <p:cNvPr id="1" name=""/>
        <p:cNvGrpSpPr/>
        <p:nvPr/>
      </p:nvGrpSpPr>
      <p:grpSpPr>
        <a:xfrm>
          <a:off x="0" y="0"/>
          <a:ext cx="0" cy="0"/>
          <a:chOff x="0" y="0"/>
          <a:chExt cx="0" cy="0"/>
        </a:xfrm>
      </p:grpSpPr>
      <p:cxnSp>
        <p:nvCxnSpPr>
          <p:cNvPr id="14" name="直接连接符 13"/>
          <p:cNvCxnSpPr/>
          <p:nvPr userDrawn="1"/>
        </p:nvCxnSpPr>
        <p:spPr bwMode="auto">
          <a:xfrm flipH="1" flipV="1">
            <a:off x="1704743" y="776625"/>
            <a:ext cx="19052" cy="4366875"/>
          </a:xfrm>
          <a:prstGeom prst="line">
            <a:avLst/>
          </a:prstGeom>
          <a:solidFill>
            <a:schemeClr val="accent1"/>
          </a:solidFill>
          <a:ln w="9525" cap="flat" cmpd="sng" algn="ctr">
            <a:solidFill>
              <a:schemeClr val="tx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灯片编号占位符 3"/>
          <p:cNvSpPr>
            <a:spLocks noGrp="1"/>
          </p:cNvSpPr>
          <p:nvPr>
            <p:ph type="sldNum" sz="quarter" idx="11"/>
          </p:nvPr>
        </p:nvSpPr>
        <p:spPr>
          <a:xfrm>
            <a:off x="8401050" y="4627563"/>
            <a:ext cx="503238" cy="377825"/>
          </a:xfrm>
          <a:prstGeom prst="ellipse">
            <a:avLst/>
          </a:prstGeom>
        </p:spPr>
        <p:txBody>
          <a:bodyPr/>
          <a:lstStyle/>
          <a:p>
            <a:pPr>
              <a:defRPr/>
            </a:pPr>
            <a:fld id="{6E2F910A-3336-4B9D-923D-41F49BEB009F}" type="slidenum">
              <a:rPr lang="zh-CN" altLang="en-US" smtClean="0"/>
              <a:pPr>
                <a:defRPr/>
              </a:pPr>
              <a:t>‹#›</a:t>
            </a:fld>
            <a:endParaRPr lang="en-US"/>
          </a:p>
        </p:txBody>
      </p:sp>
      <p:sp>
        <p:nvSpPr>
          <p:cNvPr id="5" name="矩形 4"/>
          <p:cNvSpPr/>
          <p:nvPr userDrawn="1"/>
        </p:nvSpPr>
        <p:spPr>
          <a:xfrm>
            <a:off x="0" y="0"/>
            <a:ext cx="170474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直接连接符 12"/>
          <p:cNvSpPr>
            <a:spLocks noChangeShapeType="1"/>
          </p:cNvSpPr>
          <p:nvPr userDrawn="1"/>
        </p:nvSpPr>
        <p:spPr bwMode="auto">
          <a:xfrm>
            <a:off x="1710733" y="776624"/>
            <a:ext cx="7325763" cy="1"/>
          </a:xfrm>
          <a:prstGeom prst="line">
            <a:avLst/>
          </a:prstGeom>
          <a:noFill/>
          <a:ln w="19050" cap="flat" cmpd="sng">
            <a:solidFill>
              <a:srgbClr val="00B0F0"/>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grpSp>
        <p:nvGrpSpPr>
          <p:cNvPr id="7" name="组合 6"/>
          <p:cNvGrpSpPr/>
          <p:nvPr userDrawn="1"/>
        </p:nvGrpSpPr>
        <p:grpSpPr>
          <a:xfrm>
            <a:off x="-2183" y="5075"/>
            <a:ext cx="1703390" cy="776000"/>
            <a:chOff x="-11708" y="0"/>
            <a:chExt cx="1703390" cy="776000"/>
          </a:xfrm>
        </p:grpSpPr>
        <p:sp>
          <p:nvSpPr>
            <p:cNvPr id="8" name="矩形 7"/>
            <p:cNvSpPr/>
            <p:nvPr/>
          </p:nvSpPr>
          <p:spPr>
            <a:xfrm>
              <a:off x="-11708" y="4450"/>
              <a:ext cx="1703390" cy="7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0"/>
              <a:ext cx="1224135" cy="7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6" name="表格 15">
            <a:extLst>
              <a:ext uri="{FF2B5EF4-FFF2-40B4-BE49-F238E27FC236}">
                <a16:creationId xmlns:a16="http://schemas.microsoft.com/office/drawing/2014/main" id="{F541BA42-7523-A322-58AF-7F14A9F21E44}"/>
              </a:ext>
            </a:extLst>
          </p:cNvPr>
          <p:cNvGraphicFramePr>
            <a:graphicFrameLocks noGrp="1"/>
          </p:cNvGraphicFramePr>
          <p:nvPr userDrawn="1">
            <p:extLst>
              <p:ext uri="{D42A27DB-BD31-4B8C-83A1-F6EECF244321}">
                <p14:modId xmlns:p14="http://schemas.microsoft.com/office/powerpoint/2010/main" val="3858294137"/>
              </p:ext>
            </p:extLst>
          </p:nvPr>
        </p:nvGraphicFramePr>
        <p:xfrm>
          <a:off x="35496" y="915566"/>
          <a:ext cx="1684131" cy="3360516"/>
        </p:xfrm>
        <a:graphic>
          <a:graphicData uri="http://schemas.openxmlformats.org/drawingml/2006/table">
            <a:tbl>
              <a:tblPr firstRow="1" bandRow="1">
                <a:tableStyleId>{2D5ABB26-0587-4C30-8999-92F81FD0307C}</a:tableStyleId>
              </a:tblPr>
              <a:tblGrid>
                <a:gridCol w="1684131">
                  <a:extLst>
                    <a:ext uri="{9D8B030D-6E8A-4147-A177-3AD203B41FA5}">
                      <a16:colId xmlns:a16="http://schemas.microsoft.com/office/drawing/2014/main" val="3989752847"/>
                    </a:ext>
                  </a:extLst>
                </a:gridCol>
              </a:tblGrid>
              <a:tr h="840129">
                <a:tc>
                  <a:txBody>
                    <a:bodyPr/>
                    <a:lstStyle/>
                    <a:p>
                      <a:pPr algn="ctr"/>
                      <a:r>
                        <a:rPr lang="zh-CN" altLang="en-US" sz="2000" dirty="0">
                          <a:solidFill>
                            <a:schemeClr val="bg1">
                              <a:lumMod val="65000"/>
                            </a:schemeClr>
                          </a:solidFill>
                        </a:rPr>
                        <a:t>线性代数</a:t>
                      </a:r>
                    </a:p>
                  </a:txBody>
                  <a:tcPr anchor="ctr"/>
                </a:tc>
                <a:extLst>
                  <a:ext uri="{0D108BD9-81ED-4DB2-BD59-A6C34878D82A}">
                    <a16:rowId xmlns:a16="http://schemas.microsoft.com/office/drawing/2014/main" val="1892474359"/>
                  </a:ext>
                </a:extLst>
              </a:tr>
              <a:tr h="840129">
                <a:tc>
                  <a:txBody>
                    <a:bodyPr/>
                    <a:lstStyle/>
                    <a:p>
                      <a:pPr algn="ctr"/>
                      <a:r>
                        <a:rPr lang="zh-CN" altLang="en-US" sz="2000" dirty="0">
                          <a:solidFill>
                            <a:schemeClr val="bg1">
                              <a:lumMod val="65000"/>
                            </a:schemeClr>
                          </a:solidFill>
                        </a:rPr>
                        <a:t>概率统计</a:t>
                      </a:r>
                    </a:p>
                  </a:txBody>
                  <a:tcPr anchor="ctr"/>
                </a:tc>
                <a:extLst>
                  <a:ext uri="{0D108BD9-81ED-4DB2-BD59-A6C34878D82A}">
                    <a16:rowId xmlns:a16="http://schemas.microsoft.com/office/drawing/2014/main" val="1694952610"/>
                  </a:ext>
                </a:extLst>
              </a:tr>
              <a:tr h="840129">
                <a:tc>
                  <a:txBody>
                    <a:bodyPr/>
                    <a:lstStyle/>
                    <a:p>
                      <a:pPr algn="ctr"/>
                      <a:r>
                        <a:rPr lang="zh-CN" altLang="en-US" sz="2000" dirty="0">
                          <a:solidFill>
                            <a:schemeClr val="bg1">
                              <a:lumMod val="65000"/>
                            </a:schemeClr>
                          </a:solidFill>
                        </a:rPr>
                        <a:t>优化理论</a:t>
                      </a:r>
                    </a:p>
                  </a:txBody>
                  <a:tcPr anchor="ctr"/>
                </a:tc>
                <a:extLst>
                  <a:ext uri="{0D108BD9-81ED-4DB2-BD59-A6C34878D82A}">
                    <a16:rowId xmlns:a16="http://schemas.microsoft.com/office/drawing/2014/main" val="3828412052"/>
                  </a:ext>
                </a:extLst>
              </a:tr>
              <a:tr h="840129">
                <a:tc>
                  <a:txBody>
                    <a:bodyPr/>
                    <a:lstStyle/>
                    <a:p>
                      <a:pPr algn="ctr"/>
                      <a:r>
                        <a:rPr lang="zh-CN" altLang="en-US" sz="2000" dirty="0">
                          <a:solidFill>
                            <a:schemeClr val="bg1">
                              <a:lumMod val="65000"/>
                            </a:schemeClr>
                          </a:solidFill>
                        </a:rPr>
                        <a:t>图论基础</a:t>
                      </a:r>
                    </a:p>
                  </a:txBody>
                  <a:tcPr anchor="ctr"/>
                </a:tc>
                <a:extLst>
                  <a:ext uri="{0D108BD9-81ED-4DB2-BD59-A6C34878D82A}">
                    <a16:rowId xmlns:a16="http://schemas.microsoft.com/office/drawing/2014/main" val="1495747525"/>
                  </a:ext>
                </a:extLst>
              </a:tr>
            </a:tbl>
          </a:graphicData>
        </a:graphic>
      </p:graphicFrame>
      <p:grpSp>
        <p:nvGrpSpPr>
          <p:cNvPr id="11" name="组合 9"/>
          <p:cNvGrpSpPr>
            <a:grpSpLocks/>
          </p:cNvGrpSpPr>
          <p:nvPr userDrawn="1"/>
        </p:nvGrpSpPr>
        <p:grpSpPr bwMode="auto">
          <a:xfrm>
            <a:off x="-9889" y="1059582"/>
            <a:ext cx="1725435" cy="851954"/>
            <a:chOff x="0" y="0"/>
            <a:chExt cx="1694730" cy="788186"/>
          </a:xfrm>
        </p:grpSpPr>
        <p:sp>
          <p:nvSpPr>
            <p:cNvPr id="12" name="矩形 10"/>
            <p:cNvSpPr>
              <a:spLocks noChangeArrowheads="1"/>
            </p:cNvSpPr>
            <p:nvPr/>
          </p:nvSpPr>
          <p:spPr bwMode="auto">
            <a:xfrm>
              <a:off x="0" y="0"/>
              <a:ext cx="1691680" cy="788186"/>
            </a:xfrm>
            <a:prstGeom prst="rect">
              <a:avLst/>
            </a:prstGeom>
            <a:solidFill>
              <a:srgbClr val="0070C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r>
                <a:rPr lang="zh-CN" altLang="en-US" sz="2000" dirty="0">
                  <a:solidFill>
                    <a:schemeClr val="bg1"/>
                  </a:solidFill>
                  <a:latin typeface="黑体" panose="02010609060101010101" pitchFamily="49" charset="-122"/>
                  <a:ea typeface="黑体" panose="02010609060101010101" pitchFamily="49" charset="-122"/>
                  <a:sym typeface="Times New Roman" pitchFamily="18" charset="0"/>
                </a:rPr>
                <a:t>线性代数</a:t>
              </a:r>
              <a:endParaRPr lang="zh-CN" altLang="en-US" sz="2000" b="1" dirty="0">
                <a:solidFill>
                  <a:schemeClr val="bg1"/>
                </a:solidFill>
                <a:latin typeface="黑体" panose="02010609060101010101" pitchFamily="49" charset="-122"/>
                <a:ea typeface="黑体" panose="02010609060101010101" pitchFamily="49" charset="-122"/>
                <a:sym typeface="Times New Roman" pitchFamily="18" charset="0"/>
              </a:endParaRPr>
            </a:p>
          </p:txBody>
        </p:sp>
        <p:sp>
          <p:nvSpPr>
            <p:cNvPr id="13" name="等腰三角形 11"/>
            <p:cNvSpPr>
              <a:spLocks noChangeArrowheads="1"/>
            </p:cNvSpPr>
            <p:nvPr/>
          </p:nvSpPr>
          <p:spPr bwMode="auto">
            <a:xfrm rot="16200000">
              <a:off x="1551210" y="322583"/>
              <a:ext cx="144016" cy="143024"/>
            </a:xfrm>
            <a:prstGeom prst="triangle">
              <a:avLst>
                <a:gd name="adj" fmla="val 50000"/>
              </a:avLst>
            </a:prstGeom>
            <a:solidFill>
              <a:schemeClr val="bg1">
                <a:lumMod val="95000"/>
              </a:scheme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Tree>
    <p:extLst>
      <p:ext uri="{BB962C8B-B14F-4D97-AF65-F5344CB8AC3E}">
        <p14:creationId xmlns:p14="http://schemas.microsoft.com/office/powerpoint/2010/main" val="1800504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95000"/>
          </a:schemeClr>
        </a:solidFill>
        <a:effectLst/>
      </p:bgPr>
    </p:bg>
    <p:spTree>
      <p:nvGrpSpPr>
        <p:cNvPr id="1" name=""/>
        <p:cNvGrpSpPr/>
        <p:nvPr/>
      </p:nvGrpSpPr>
      <p:grpSpPr>
        <a:xfrm>
          <a:off x="0" y="0"/>
          <a:ext cx="0" cy="0"/>
          <a:chOff x="0" y="0"/>
          <a:chExt cx="0" cy="0"/>
        </a:xfrm>
      </p:grpSpPr>
      <p:cxnSp>
        <p:nvCxnSpPr>
          <p:cNvPr id="14" name="直接连接符 13"/>
          <p:cNvCxnSpPr/>
          <p:nvPr userDrawn="1"/>
        </p:nvCxnSpPr>
        <p:spPr bwMode="auto">
          <a:xfrm flipH="1" flipV="1">
            <a:off x="1704743" y="776625"/>
            <a:ext cx="19052" cy="4366875"/>
          </a:xfrm>
          <a:prstGeom prst="line">
            <a:avLst/>
          </a:prstGeom>
          <a:solidFill>
            <a:schemeClr val="accent1"/>
          </a:solidFill>
          <a:ln w="9525" cap="flat" cmpd="sng" algn="ctr">
            <a:solidFill>
              <a:schemeClr val="tx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矩形 4"/>
          <p:cNvSpPr/>
          <p:nvPr userDrawn="1"/>
        </p:nvSpPr>
        <p:spPr>
          <a:xfrm>
            <a:off x="0" y="0"/>
            <a:ext cx="170474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直接连接符 12"/>
          <p:cNvSpPr>
            <a:spLocks noChangeShapeType="1"/>
          </p:cNvSpPr>
          <p:nvPr userDrawn="1"/>
        </p:nvSpPr>
        <p:spPr bwMode="auto">
          <a:xfrm>
            <a:off x="1710733" y="776624"/>
            <a:ext cx="7325763" cy="1"/>
          </a:xfrm>
          <a:prstGeom prst="line">
            <a:avLst/>
          </a:prstGeom>
          <a:noFill/>
          <a:ln w="19050" cap="flat" cmpd="sng">
            <a:solidFill>
              <a:srgbClr val="00B0F0"/>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grpSp>
        <p:nvGrpSpPr>
          <p:cNvPr id="7" name="组合 6"/>
          <p:cNvGrpSpPr/>
          <p:nvPr userDrawn="1"/>
        </p:nvGrpSpPr>
        <p:grpSpPr>
          <a:xfrm>
            <a:off x="-2183" y="5075"/>
            <a:ext cx="1703390" cy="776000"/>
            <a:chOff x="-11708" y="0"/>
            <a:chExt cx="1703390" cy="776000"/>
          </a:xfrm>
        </p:grpSpPr>
        <p:sp>
          <p:nvSpPr>
            <p:cNvPr id="8" name="矩形 7"/>
            <p:cNvSpPr/>
            <p:nvPr/>
          </p:nvSpPr>
          <p:spPr>
            <a:xfrm>
              <a:off x="-11708" y="4450"/>
              <a:ext cx="1703390" cy="7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0"/>
              <a:ext cx="1224135" cy="7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10" name="表格 9">
            <a:extLst>
              <a:ext uri="{FF2B5EF4-FFF2-40B4-BE49-F238E27FC236}">
                <a16:creationId xmlns:a16="http://schemas.microsoft.com/office/drawing/2014/main" id="{AA4BFCBD-0023-AB23-1564-5DA11C5F004B}"/>
              </a:ext>
            </a:extLst>
          </p:cNvPr>
          <p:cNvGraphicFramePr>
            <a:graphicFrameLocks noGrp="1"/>
          </p:cNvGraphicFramePr>
          <p:nvPr userDrawn="1">
            <p:extLst>
              <p:ext uri="{D42A27DB-BD31-4B8C-83A1-F6EECF244321}">
                <p14:modId xmlns:p14="http://schemas.microsoft.com/office/powerpoint/2010/main" val="908990773"/>
              </p:ext>
            </p:extLst>
          </p:nvPr>
        </p:nvGraphicFramePr>
        <p:xfrm>
          <a:off x="478" y="771550"/>
          <a:ext cx="1684131" cy="3360516"/>
        </p:xfrm>
        <a:graphic>
          <a:graphicData uri="http://schemas.openxmlformats.org/drawingml/2006/table">
            <a:tbl>
              <a:tblPr firstRow="1" bandRow="1">
                <a:tableStyleId>{2D5ABB26-0587-4C30-8999-92F81FD0307C}</a:tableStyleId>
              </a:tblPr>
              <a:tblGrid>
                <a:gridCol w="1684131">
                  <a:extLst>
                    <a:ext uri="{9D8B030D-6E8A-4147-A177-3AD203B41FA5}">
                      <a16:colId xmlns:a16="http://schemas.microsoft.com/office/drawing/2014/main" val="3989752847"/>
                    </a:ext>
                  </a:extLst>
                </a:gridCol>
              </a:tblGrid>
              <a:tr h="840129">
                <a:tc>
                  <a:txBody>
                    <a:bodyPr/>
                    <a:lstStyle/>
                    <a:p>
                      <a:pPr algn="ctr"/>
                      <a:r>
                        <a:rPr lang="zh-CN" altLang="en-US" sz="2000" dirty="0">
                          <a:solidFill>
                            <a:schemeClr val="bg1">
                              <a:lumMod val="65000"/>
                            </a:schemeClr>
                          </a:solidFill>
                        </a:rPr>
                        <a:t>线性代数</a:t>
                      </a:r>
                    </a:p>
                  </a:txBody>
                  <a:tcPr anchor="ctr"/>
                </a:tc>
                <a:extLst>
                  <a:ext uri="{0D108BD9-81ED-4DB2-BD59-A6C34878D82A}">
                    <a16:rowId xmlns:a16="http://schemas.microsoft.com/office/drawing/2014/main" val="1892474359"/>
                  </a:ext>
                </a:extLst>
              </a:tr>
              <a:tr h="840129">
                <a:tc>
                  <a:txBody>
                    <a:bodyPr/>
                    <a:lstStyle/>
                    <a:p>
                      <a:pPr algn="ctr"/>
                      <a:r>
                        <a:rPr lang="zh-CN" altLang="en-US" sz="2000" dirty="0">
                          <a:solidFill>
                            <a:schemeClr val="bg1">
                              <a:lumMod val="65000"/>
                            </a:schemeClr>
                          </a:solidFill>
                        </a:rPr>
                        <a:t>概率统计</a:t>
                      </a:r>
                    </a:p>
                  </a:txBody>
                  <a:tcPr anchor="ctr"/>
                </a:tc>
                <a:extLst>
                  <a:ext uri="{0D108BD9-81ED-4DB2-BD59-A6C34878D82A}">
                    <a16:rowId xmlns:a16="http://schemas.microsoft.com/office/drawing/2014/main" val="1694952610"/>
                  </a:ext>
                </a:extLst>
              </a:tr>
              <a:tr h="840129">
                <a:tc>
                  <a:txBody>
                    <a:bodyPr/>
                    <a:lstStyle/>
                    <a:p>
                      <a:pPr algn="ctr"/>
                      <a:r>
                        <a:rPr lang="zh-CN" altLang="en-US" sz="2000" dirty="0">
                          <a:solidFill>
                            <a:schemeClr val="bg1">
                              <a:lumMod val="65000"/>
                            </a:schemeClr>
                          </a:solidFill>
                        </a:rPr>
                        <a:t>优化理论</a:t>
                      </a:r>
                    </a:p>
                  </a:txBody>
                  <a:tcPr anchor="ctr"/>
                </a:tc>
                <a:extLst>
                  <a:ext uri="{0D108BD9-81ED-4DB2-BD59-A6C34878D82A}">
                    <a16:rowId xmlns:a16="http://schemas.microsoft.com/office/drawing/2014/main" val="3828412052"/>
                  </a:ext>
                </a:extLst>
              </a:tr>
              <a:tr h="840129">
                <a:tc>
                  <a:txBody>
                    <a:bodyPr/>
                    <a:lstStyle/>
                    <a:p>
                      <a:pPr algn="ctr"/>
                      <a:r>
                        <a:rPr lang="zh-CN" altLang="en-US" sz="2000" dirty="0">
                          <a:solidFill>
                            <a:schemeClr val="bg1">
                              <a:lumMod val="65000"/>
                            </a:schemeClr>
                          </a:solidFill>
                        </a:rPr>
                        <a:t>图论基础</a:t>
                      </a:r>
                    </a:p>
                  </a:txBody>
                  <a:tcPr anchor="ctr"/>
                </a:tc>
                <a:extLst>
                  <a:ext uri="{0D108BD9-81ED-4DB2-BD59-A6C34878D82A}">
                    <a16:rowId xmlns:a16="http://schemas.microsoft.com/office/drawing/2014/main" val="1495747525"/>
                  </a:ext>
                </a:extLst>
              </a:tr>
            </a:tbl>
          </a:graphicData>
        </a:graphic>
      </p:graphicFrame>
      <p:grpSp>
        <p:nvGrpSpPr>
          <p:cNvPr id="11" name="组合 9"/>
          <p:cNvGrpSpPr>
            <a:grpSpLocks/>
          </p:cNvGrpSpPr>
          <p:nvPr userDrawn="1"/>
        </p:nvGrpSpPr>
        <p:grpSpPr bwMode="auto">
          <a:xfrm>
            <a:off x="478" y="1635646"/>
            <a:ext cx="1725435" cy="851954"/>
            <a:chOff x="0" y="0"/>
            <a:chExt cx="1694730" cy="788186"/>
          </a:xfrm>
        </p:grpSpPr>
        <p:sp>
          <p:nvSpPr>
            <p:cNvPr id="12" name="矩形 10"/>
            <p:cNvSpPr>
              <a:spLocks noChangeArrowheads="1"/>
            </p:cNvSpPr>
            <p:nvPr/>
          </p:nvSpPr>
          <p:spPr bwMode="auto">
            <a:xfrm>
              <a:off x="0" y="0"/>
              <a:ext cx="1691680" cy="788186"/>
            </a:xfrm>
            <a:prstGeom prst="rect">
              <a:avLst/>
            </a:prstGeom>
            <a:solidFill>
              <a:srgbClr val="0070C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r>
                <a:rPr lang="zh-CN" altLang="en-US" sz="2000" b="1" dirty="0">
                  <a:solidFill>
                    <a:schemeClr val="bg1"/>
                  </a:solidFill>
                  <a:latin typeface="黑体" panose="02010609060101010101" pitchFamily="49" charset="-122"/>
                  <a:ea typeface="黑体" panose="02010609060101010101" pitchFamily="49" charset="-122"/>
                  <a:sym typeface="Times New Roman" pitchFamily="18" charset="0"/>
                </a:rPr>
                <a:t>概率统计</a:t>
              </a:r>
            </a:p>
          </p:txBody>
        </p:sp>
        <p:sp>
          <p:nvSpPr>
            <p:cNvPr id="13" name="等腰三角形 11"/>
            <p:cNvSpPr>
              <a:spLocks noChangeArrowheads="1"/>
            </p:cNvSpPr>
            <p:nvPr/>
          </p:nvSpPr>
          <p:spPr bwMode="auto">
            <a:xfrm rot="16200000">
              <a:off x="1551210" y="322583"/>
              <a:ext cx="144016" cy="143024"/>
            </a:xfrm>
            <a:prstGeom prst="triangle">
              <a:avLst>
                <a:gd name="adj" fmla="val 50000"/>
              </a:avLst>
            </a:prstGeom>
            <a:solidFill>
              <a:schemeClr val="bg1">
                <a:lumMod val="95000"/>
              </a:scheme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Tree>
    <p:extLst>
      <p:ext uri="{BB962C8B-B14F-4D97-AF65-F5344CB8AC3E}">
        <p14:creationId xmlns:p14="http://schemas.microsoft.com/office/powerpoint/2010/main" val="68216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lumMod val="95000"/>
          </a:schemeClr>
        </a:solidFill>
        <a:effectLst/>
      </p:bgPr>
    </p:bg>
    <p:spTree>
      <p:nvGrpSpPr>
        <p:cNvPr id="1" name=""/>
        <p:cNvGrpSpPr/>
        <p:nvPr/>
      </p:nvGrpSpPr>
      <p:grpSpPr>
        <a:xfrm>
          <a:off x="0" y="0"/>
          <a:ext cx="0" cy="0"/>
          <a:chOff x="0" y="0"/>
          <a:chExt cx="0" cy="0"/>
        </a:xfrm>
      </p:grpSpPr>
      <p:cxnSp>
        <p:nvCxnSpPr>
          <p:cNvPr id="14" name="直接连接符 13"/>
          <p:cNvCxnSpPr/>
          <p:nvPr userDrawn="1"/>
        </p:nvCxnSpPr>
        <p:spPr bwMode="auto">
          <a:xfrm flipH="1" flipV="1">
            <a:off x="1704743" y="776625"/>
            <a:ext cx="19052" cy="4366875"/>
          </a:xfrm>
          <a:prstGeom prst="line">
            <a:avLst/>
          </a:prstGeom>
          <a:solidFill>
            <a:schemeClr val="accent1"/>
          </a:solidFill>
          <a:ln w="9525" cap="flat" cmpd="sng" algn="ctr">
            <a:solidFill>
              <a:schemeClr val="tx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矩形 4"/>
          <p:cNvSpPr/>
          <p:nvPr userDrawn="1"/>
        </p:nvSpPr>
        <p:spPr>
          <a:xfrm>
            <a:off x="0" y="0"/>
            <a:ext cx="170474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直接连接符 12"/>
          <p:cNvSpPr>
            <a:spLocks noChangeShapeType="1"/>
          </p:cNvSpPr>
          <p:nvPr userDrawn="1"/>
        </p:nvSpPr>
        <p:spPr bwMode="auto">
          <a:xfrm>
            <a:off x="1710733" y="776624"/>
            <a:ext cx="7325763" cy="1"/>
          </a:xfrm>
          <a:prstGeom prst="line">
            <a:avLst/>
          </a:prstGeom>
          <a:noFill/>
          <a:ln w="19050" cap="flat" cmpd="sng">
            <a:solidFill>
              <a:srgbClr val="00B0F0"/>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grpSp>
        <p:nvGrpSpPr>
          <p:cNvPr id="7" name="组合 6"/>
          <p:cNvGrpSpPr/>
          <p:nvPr userDrawn="1"/>
        </p:nvGrpSpPr>
        <p:grpSpPr>
          <a:xfrm>
            <a:off x="-2183" y="5075"/>
            <a:ext cx="1703390" cy="776000"/>
            <a:chOff x="-11708" y="0"/>
            <a:chExt cx="1703390" cy="776000"/>
          </a:xfrm>
        </p:grpSpPr>
        <p:sp>
          <p:nvSpPr>
            <p:cNvPr id="8" name="矩形 7"/>
            <p:cNvSpPr/>
            <p:nvPr/>
          </p:nvSpPr>
          <p:spPr>
            <a:xfrm>
              <a:off x="-11708" y="4450"/>
              <a:ext cx="1703390" cy="7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0"/>
              <a:ext cx="1224135" cy="7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 name="表格 1">
            <a:extLst>
              <a:ext uri="{FF2B5EF4-FFF2-40B4-BE49-F238E27FC236}">
                <a16:creationId xmlns:a16="http://schemas.microsoft.com/office/drawing/2014/main" id="{F3F28668-65DA-197A-C295-E8687A6A477A}"/>
              </a:ext>
            </a:extLst>
          </p:cNvPr>
          <p:cNvGraphicFramePr>
            <a:graphicFrameLocks noGrp="1"/>
          </p:cNvGraphicFramePr>
          <p:nvPr userDrawn="1">
            <p:extLst>
              <p:ext uri="{D42A27DB-BD31-4B8C-83A1-F6EECF244321}">
                <p14:modId xmlns:p14="http://schemas.microsoft.com/office/powerpoint/2010/main" val="3548908339"/>
              </p:ext>
            </p:extLst>
          </p:nvPr>
        </p:nvGraphicFramePr>
        <p:xfrm>
          <a:off x="107504" y="776624"/>
          <a:ext cx="1684131" cy="3360516"/>
        </p:xfrm>
        <a:graphic>
          <a:graphicData uri="http://schemas.openxmlformats.org/drawingml/2006/table">
            <a:tbl>
              <a:tblPr firstRow="1" bandRow="1">
                <a:tableStyleId>{2D5ABB26-0587-4C30-8999-92F81FD0307C}</a:tableStyleId>
              </a:tblPr>
              <a:tblGrid>
                <a:gridCol w="1684131">
                  <a:extLst>
                    <a:ext uri="{9D8B030D-6E8A-4147-A177-3AD203B41FA5}">
                      <a16:colId xmlns:a16="http://schemas.microsoft.com/office/drawing/2014/main" val="3989752847"/>
                    </a:ext>
                  </a:extLst>
                </a:gridCol>
              </a:tblGrid>
              <a:tr h="840129">
                <a:tc>
                  <a:txBody>
                    <a:bodyPr/>
                    <a:lstStyle/>
                    <a:p>
                      <a:pPr algn="ctr"/>
                      <a:r>
                        <a:rPr lang="zh-CN" altLang="en-US" sz="2000" dirty="0">
                          <a:solidFill>
                            <a:schemeClr val="bg1">
                              <a:lumMod val="65000"/>
                            </a:schemeClr>
                          </a:solidFill>
                        </a:rPr>
                        <a:t>线性代数</a:t>
                      </a:r>
                    </a:p>
                  </a:txBody>
                  <a:tcPr anchor="ctr"/>
                </a:tc>
                <a:extLst>
                  <a:ext uri="{0D108BD9-81ED-4DB2-BD59-A6C34878D82A}">
                    <a16:rowId xmlns:a16="http://schemas.microsoft.com/office/drawing/2014/main" val="1892474359"/>
                  </a:ext>
                </a:extLst>
              </a:tr>
              <a:tr h="840129">
                <a:tc>
                  <a:txBody>
                    <a:bodyPr/>
                    <a:lstStyle/>
                    <a:p>
                      <a:pPr algn="ctr"/>
                      <a:r>
                        <a:rPr lang="zh-CN" altLang="en-US" sz="2000" dirty="0">
                          <a:solidFill>
                            <a:schemeClr val="bg1">
                              <a:lumMod val="65000"/>
                            </a:schemeClr>
                          </a:solidFill>
                        </a:rPr>
                        <a:t>概率统计</a:t>
                      </a:r>
                    </a:p>
                  </a:txBody>
                  <a:tcPr anchor="ctr"/>
                </a:tc>
                <a:extLst>
                  <a:ext uri="{0D108BD9-81ED-4DB2-BD59-A6C34878D82A}">
                    <a16:rowId xmlns:a16="http://schemas.microsoft.com/office/drawing/2014/main" val="1694952610"/>
                  </a:ext>
                </a:extLst>
              </a:tr>
              <a:tr h="840129">
                <a:tc>
                  <a:txBody>
                    <a:bodyPr/>
                    <a:lstStyle/>
                    <a:p>
                      <a:pPr algn="ctr"/>
                      <a:r>
                        <a:rPr lang="zh-CN" altLang="en-US" sz="2000" dirty="0">
                          <a:solidFill>
                            <a:schemeClr val="bg1">
                              <a:lumMod val="65000"/>
                            </a:schemeClr>
                          </a:solidFill>
                        </a:rPr>
                        <a:t>优化理论</a:t>
                      </a:r>
                    </a:p>
                  </a:txBody>
                  <a:tcPr anchor="ctr"/>
                </a:tc>
                <a:extLst>
                  <a:ext uri="{0D108BD9-81ED-4DB2-BD59-A6C34878D82A}">
                    <a16:rowId xmlns:a16="http://schemas.microsoft.com/office/drawing/2014/main" val="3828412052"/>
                  </a:ext>
                </a:extLst>
              </a:tr>
              <a:tr h="840129">
                <a:tc>
                  <a:txBody>
                    <a:bodyPr/>
                    <a:lstStyle/>
                    <a:p>
                      <a:pPr algn="ctr"/>
                      <a:r>
                        <a:rPr lang="zh-CN" altLang="en-US" sz="2000" dirty="0">
                          <a:solidFill>
                            <a:schemeClr val="bg1">
                              <a:lumMod val="65000"/>
                            </a:schemeClr>
                          </a:solidFill>
                        </a:rPr>
                        <a:t>图论基础</a:t>
                      </a:r>
                    </a:p>
                  </a:txBody>
                  <a:tcPr anchor="ctr"/>
                </a:tc>
                <a:extLst>
                  <a:ext uri="{0D108BD9-81ED-4DB2-BD59-A6C34878D82A}">
                    <a16:rowId xmlns:a16="http://schemas.microsoft.com/office/drawing/2014/main" val="1495747525"/>
                  </a:ext>
                </a:extLst>
              </a:tr>
            </a:tbl>
          </a:graphicData>
        </a:graphic>
      </p:graphicFrame>
      <p:grpSp>
        <p:nvGrpSpPr>
          <p:cNvPr id="11" name="组合 9"/>
          <p:cNvGrpSpPr>
            <a:grpSpLocks/>
          </p:cNvGrpSpPr>
          <p:nvPr userDrawn="1"/>
        </p:nvGrpSpPr>
        <p:grpSpPr bwMode="auto">
          <a:xfrm>
            <a:off x="0" y="2499742"/>
            <a:ext cx="1725435" cy="851954"/>
            <a:chOff x="0" y="0"/>
            <a:chExt cx="1694730" cy="788186"/>
          </a:xfrm>
        </p:grpSpPr>
        <p:sp>
          <p:nvSpPr>
            <p:cNvPr id="12" name="矩形 10"/>
            <p:cNvSpPr>
              <a:spLocks noChangeArrowheads="1"/>
            </p:cNvSpPr>
            <p:nvPr/>
          </p:nvSpPr>
          <p:spPr bwMode="auto">
            <a:xfrm>
              <a:off x="0" y="0"/>
              <a:ext cx="1691680" cy="788186"/>
            </a:xfrm>
            <a:prstGeom prst="rect">
              <a:avLst/>
            </a:prstGeom>
            <a:solidFill>
              <a:srgbClr val="0070C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r>
                <a:rPr lang="zh-CN" altLang="en-US" sz="2000" b="1" dirty="0">
                  <a:solidFill>
                    <a:schemeClr val="bg1"/>
                  </a:solidFill>
                  <a:latin typeface="黑体" panose="02010609060101010101" pitchFamily="49" charset="-122"/>
                  <a:ea typeface="黑体" panose="02010609060101010101" pitchFamily="49" charset="-122"/>
                  <a:sym typeface="Times New Roman" pitchFamily="18" charset="0"/>
                </a:rPr>
                <a:t>优化理论</a:t>
              </a:r>
            </a:p>
          </p:txBody>
        </p:sp>
        <p:sp>
          <p:nvSpPr>
            <p:cNvPr id="13" name="等腰三角形 11"/>
            <p:cNvSpPr>
              <a:spLocks noChangeArrowheads="1"/>
            </p:cNvSpPr>
            <p:nvPr/>
          </p:nvSpPr>
          <p:spPr bwMode="auto">
            <a:xfrm rot="16200000">
              <a:off x="1551210" y="322583"/>
              <a:ext cx="144016" cy="143024"/>
            </a:xfrm>
            <a:prstGeom prst="triangle">
              <a:avLst>
                <a:gd name="adj" fmla="val 50000"/>
              </a:avLst>
            </a:prstGeom>
            <a:solidFill>
              <a:schemeClr val="bg1">
                <a:lumMod val="95000"/>
              </a:scheme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Tree>
    <p:extLst>
      <p:ext uri="{BB962C8B-B14F-4D97-AF65-F5344CB8AC3E}">
        <p14:creationId xmlns:p14="http://schemas.microsoft.com/office/powerpoint/2010/main" val="120578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chemeClr val="bg1">
            <a:lumMod val="95000"/>
          </a:schemeClr>
        </a:solidFill>
        <a:effectLst/>
      </p:bgPr>
    </p:bg>
    <p:spTree>
      <p:nvGrpSpPr>
        <p:cNvPr id="1" name=""/>
        <p:cNvGrpSpPr/>
        <p:nvPr/>
      </p:nvGrpSpPr>
      <p:grpSpPr>
        <a:xfrm>
          <a:off x="0" y="0"/>
          <a:ext cx="0" cy="0"/>
          <a:chOff x="0" y="0"/>
          <a:chExt cx="0" cy="0"/>
        </a:xfrm>
      </p:grpSpPr>
      <p:cxnSp>
        <p:nvCxnSpPr>
          <p:cNvPr id="14" name="直接连接符 13"/>
          <p:cNvCxnSpPr/>
          <p:nvPr userDrawn="1"/>
        </p:nvCxnSpPr>
        <p:spPr bwMode="auto">
          <a:xfrm flipH="1" flipV="1">
            <a:off x="1704743" y="776625"/>
            <a:ext cx="19052" cy="4366875"/>
          </a:xfrm>
          <a:prstGeom prst="line">
            <a:avLst/>
          </a:prstGeom>
          <a:solidFill>
            <a:schemeClr val="accent1"/>
          </a:solidFill>
          <a:ln w="9525" cap="flat" cmpd="sng" algn="ctr">
            <a:solidFill>
              <a:schemeClr val="tx1">
                <a:lumMod val="60000"/>
                <a:lumOff val="4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矩形 4"/>
          <p:cNvSpPr/>
          <p:nvPr userDrawn="1"/>
        </p:nvSpPr>
        <p:spPr>
          <a:xfrm>
            <a:off x="0" y="0"/>
            <a:ext cx="1704743"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直接连接符 12"/>
          <p:cNvSpPr>
            <a:spLocks noChangeShapeType="1"/>
          </p:cNvSpPr>
          <p:nvPr userDrawn="1"/>
        </p:nvSpPr>
        <p:spPr bwMode="auto">
          <a:xfrm>
            <a:off x="1710733" y="776624"/>
            <a:ext cx="7325763" cy="1"/>
          </a:xfrm>
          <a:prstGeom prst="line">
            <a:avLst/>
          </a:prstGeom>
          <a:noFill/>
          <a:ln w="19050" cap="flat" cmpd="sng">
            <a:solidFill>
              <a:srgbClr val="00B0F0"/>
            </a:solidFill>
            <a:miter lim="800000"/>
            <a:headEnd/>
            <a:tailEnd/>
          </a:ln>
          <a:extLst>
            <a:ext uri="{909E8E84-426E-40DD-AFC4-6F175D3DCCD1}">
              <a14:hiddenFill xmlns:a14="http://schemas.microsoft.com/office/drawing/2010/main">
                <a:noFill/>
              </a14:hiddenFill>
            </a:ext>
          </a:extLst>
        </p:spPr>
        <p:txBody>
          <a:bodyPr lIns="68580" tIns="34290" rIns="68580" bIns="34290"/>
          <a:lstStyle/>
          <a:p>
            <a:endParaRPr lang="zh-CN" altLang="en-US"/>
          </a:p>
        </p:txBody>
      </p:sp>
      <p:grpSp>
        <p:nvGrpSpPr>
          <p:cNvPr id="7" name="组合 6"/>
          <p:cNvGrpSpPr/>
          <p:nvPr userDrawn="1"/>
        </p:nvGrpSpPr>
        <p:grpSpPr>
          <a:xfrm>
            <a:off x="-2183" y="5075"/>
            <a:ext cx="1703390" cy="776000"/>
            <a:chOff x="-11708" y="0"/>
            <a:chExt cx="1703390" cy="776000"/>
          </a:xfrm>
        </p:grpSpPr>
        <p:sp>
          <p:nvSpPr>
            <p:cNvPr id="8" name="矩形 7"/>
            <p:cNvSpPr/>
            <p:nvPr/>
          </p:nvSpPr>
          <p:spPr>
            <a:xfrm>
              <a:off x="-11708" y="4450"/>
              <a:ext cx="1703390" cy="7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0"/>
              <a:ext cx="1224135" cy="771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2" name="表格 1">
            <a:extLst>
              <a:ext uri="{FF2B5EF4-FFF2-40B4-BE49-F238E27FC236}">
                <a16:creationId xmlns:a16="http://schemas.microsoft.com/office/drawing/2014/main" id="{02A322DD-7043-5A40-5F64-B62C9ED1DC62}"/>
              </a:ext>
            </a:extLst>
          </p:cNvPr>
          <p:cNvGraphicFramePr>
            <a:graphicFrameLocks noGrp="1"/>
          </p:cNvGraphicFramePr>
          <p:nvPr userDrawn="1">
            <p:extLst>
              <p:ext uri="{D42A27DB-BD31-4B8C-83A1-F6EECF244321}">
                <p14:modId xmlns:p14="http://schemas.microsoft.com/office/powerpoint/2010/main" val="3821451946"/>
              </p:ext>
            </p:extLst>
          </p:nvPr>
        </p:nvGraphicFramePr>
        <p:xfrm>
          <a:off x="20644" y="771550"/>
          <a:ext cx="1684131" cy="3360516"/>
        </p:xfrm>
        <a:graphic>
          <a:graphicData uri="http://schemas.openxmlformats.org/drawingml/2006/table">
            <a:tbl>
              <a:tblPr firstRow="1" bandRow="1">
                <a:tableStyleId>{2D5ABB26-0587-4C30-8999-92F81FD0307C}</a:tableStyleId>
              </a:tblPr>
              <a:tblGrid>
                <a:gridCol w="1684131">
                  <a:extLst>
                    <a:ext uri="{9D8B030D-6E8A-4147-A177-3AD203B41FA5}">
                      <a16:colId xmlns:a16="http://schemas.microsoft.com/office/drawing/2014/main" val="3989752847"/>
                    </a:ext>
                  </a:extLst>
                </a:gridCol>
              </a:tblGrid>
              <a:tr h="840129">
                <a:tc>
                  <a:txBody>
                    <a:bodyPr/>
                    <a:lstStyle/>
                    <a:p>
                      <a:pPr algn="ctr"/>
                      <a:r>
                        <a:rPr lang="zh-CN" altLang="en-US" sz="2000" dirty="0">
                          <a:solidFill>
                            <a:schemeClr val="bg1">
                              <a:lumMod val="65000"/>
                            </a:schemeClr>
                          </a:solidFill>
                        </a:rPr>
                        <a:t>线性代数</a:t>
                      </a:r>
                    </a:p>
                  </a:txBody>
                  <a:tcPr anchor="ctr"/>
                </a:tc>
                <a:extLst>
                  <a:ext uri="{0D108BD9-81ED-4DB2-BD59-A6C34878D82A}">
                    <a16:rowId xmlns:a16="http://schemas.microsoft.com/office/drawing/2014/main" val="1892474359"/>
                  </a:ext>
                </a:extLst>
              </a:tr>
              <a:tr h="840129">
                <a:tc>
                  <a:txBody>
                    <a:bodyPr/>
                    <a:lstStyle/>
                    <a:p>
                      <a:pPr algn="ctr"/>
                      <a:r>
                        <a:rPr lang="zh-CN" altLang="en-US" sz="2000" dirty="0">
                          <a:solidFill>
                            <a:schemeClr val="bg1">
                              <a:lumMod val="65000"/>
                            </a:schemeClr>
                          </a:solidFill>
                        </a:rPr>
                        <a:t>概率统计</a:t>
                      </a:r>
                    </a:p>
                  </a:txBody>
                  <a:tcPr anchor="ctr"/>
                </a:tc>
                <a:extLst>
                  <a:ext uri="{0D108BD9-81ED-4DB2-BD59-A6C34878D82A}">
                    <a16:rowId xmlns:a16="http://schemas.microsoft.com/office/drawing/2014/main" val="1694952610"/>
                  </a:ext>
                </a:extLst>
              </a:tr>
              <a:tr h="840129">
                <a:tc>
                  <a:txBody>
                    <a:bodyPr/>
                    <a:lstStyle/>
                    <a:p>
                      <a:pPr algn="ctr"/>
                      <a:r>
                        <a:rPr lang="zh-CN" altLang="en-US" sz="2000" dirty="0">
                          <a:solidFill>
                            <a:schemeClr val="bg1">
                              <a:lumMod val="65000"/>
                            </a:schemeClr>
                          </a:solidFill>
                        </a:rPr>
                        <a:t>优化理论</a:t>
                      </a:r>
                    </a:p>
                  </a:txBody>
                  <a:tcPr anchor="ctr"/>
                </a:tc>
                <a:extLst>
                  <a:ext uri="{0D108BD9-81ED-4DB2-BD59-A6C34878D82A}">
                    <a16:rowId xmlns:a16="http://schemas.microsoft.com/office/drawing/2014/main" val="3828412052"/>
                  </a:ext>
                </a:extLst>
              </a:tr>
              <a:tr h="840129">
                <a:tc>
                  <a:txBody>
                    <a:bodyPr/>
                    <a:lstStyle/>
                    <a:p>
                      <a:pPr algn="ctr"/>
                      <a:r>
                        <a:rPr lang="zh-CN" altLang="en-US" sz="2000" dirty="0">
                          <a:solidFill>
                            <a:schemeClr val="bg1">
                              <a:lumMod val="65000"/>
                            </a:schemeClr>
                          </a:solidFill>
                        </a:rPr>
                        <a:t>图论基础</a:t>
                      </a:r>
                    </a:p>
                  </a:txBody>
                  <a:tcPr anchor="ctr"/>
                </a:tc>
                <a:extLst>
                  <a:ext uri="{0D108BD9-81ED-4DB2-BD59-A6C34878D82A}">
                    <a16:rowId xmlns:a16="http://schemas.microsoft.com/office/drawing/2014/main" val="1495747525"/>
                  </a:ext>
                </a:extLst>
              </a:tr>
            </a:tbl>
          </a:graphicData>
        </a:graphic>
      </p:graphicFrame>
      <p:grpSp>
        <p:nvGrpSpPr>
          <p:cNvPr id="11" name="组合 9"/>
          <p:cNvGrpSpPr>
            <a:grpSpLocks/>
          </p:cNvGrpSpPr>
          <p:nvPr userDrawn="1"/>
        </p:nvGrpSpPr>
        <p:grpSpPr bwMode="auto">
          <a:xfrm>
            <a:off x="-223" y="3301356"/>
            <a:ext cx="1725435" cy="851954"/>
            <a:chOff x="0" y="0"/>
            <a:chExt cx="1694730" cy="788186"/>
          </a:xfrm>
        </p:grpSpPr>
        <p:sp>
          <p:nvSpPr>
            <p:cNvPr id="12" name="矩形 10"/>
            <p:cNvSpPr>
              <a:spLocks noChangeArrowheads="1"/>
            </p:cNvSpPr>
            <p:nvPr/>
          </p:nvSpPr>
          <p:spPr bwMode="auto">
            <a:xfrm>
              <a:off x="0" y="0"/>
              <a:ext cx="1691680" cy="788186"/>
            </a:xfrm>
            <a:prstGeom prst="rect">
              <a:avLst/>
            </a:prstGeom>
            <a:solidFill>
              <a:srgbClr val="0070C0"/>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r>
                <a:rPr lang="zh-CN" altLang="en-US" sz="2000" b="1" dirty="0">
                  <a:solidFill>
                    <a:schemeClr val="bg1"/>
                  </a:solidFill>
                  <a:latin typeface="黑体" panose="02010609060101010101" pitchFamily="49" charset="-122"/>
                  <a:ea typeface="黑体" panose="02010609060101010101" pitchFamily="49" charset="-122"/>
                  <a:sym typeface="Times New Roman" pitchFamily="18" charset="0"/>
                </a:rPr>
                <a:t>图论基础</a:t>
              </a:r>
            </a:p>
          </p:txBody>
        </p:sp>
        <p:sp>
          <p:nvSpPr>
            <p:cNvPr id="13" name="等腰三角形 11"/>
            <p:cNvSpPr>
              <a:spLocks noChangeArrowheads="1"/>
            </p:cNvSpPr>
            <p:nvPr/>
          </p:nvSpPr>
          <p:spPr bwMode="auto">
            <a:xfrm rot="16200000">
              <a:off x="1551210" y="322583"/>
              <a:ext cx="144016" cy="143024"/>
            </a:xfrm>
            <a:prstGeom prst="triangle">
              <a:avLst>
                <a:gd name="adj" fmla="val 50000"/>
              </a:avLst>
            </a:prstGeom>
            <a:solidFill>
              <a:schemeClr val="bg1">
                <a:lumMod val="95000"/>
              </a:schemeClr>
            </a:solidFill>
            <a:ln>
              <a:noFill/>
            </a:ln>
            <a:extLst>
              <a:ext uri="{91240B29-F687-4F45-9708-019B960494DF}">
                <a14:hiddenLine xmlns:a14="http://schemas.microsoft.com/office/drawing/2010/main" w="25400" cap="flat" cmpd="sng">
                  <a:solidFill>
                    <a:srgbClr val="395E8A"/>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grpSp>
    </p:spTree>
    <p:extLst>
      <p:ext uri="{BB962C8B-B14F-4D97-AF65-F5344CB8AC3E}">
        <p14:creationId xmlns:p14="http://schemas.microsoft.com/office/powerpoint/2010/main" val="111421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2570164" y="0"/>
            <a:ext cx="6523037" cy="68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p>
            <a:pPr lvl="0"/>
            <a:r>
              <a:rPr lang="fr-FR" altLang="zh-CN"/>
              <a:t>Cliquez pour modifier le style du titre du masque</a:t>
            </a:r>
          </a:p>
        </p:txBody>
      </p:sp>
      <p:sp>
        <p:nvSpPr>
          <p:cNvPr id="1029" name="Rectangle 5"/>
          <p:cNvSpPr>
            <a:spLocks noGrp="1" noChangeArrowheads="1"/>
          </p:cNvSpPr>
          <p:nvPr>
            <p:ph type="body" idx="1"/>
          </p:nvPr>
        </p:nvSpPr>
        <p:spPr bwMode="auto">
          <a:xfrm>
            <a:off x="647700" y="1057276"/>
            <a:ext cx="8343900" cy="3642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altLang="zh-CN" dirty="0"/>
              <a:t>Premier niveau</a:t>
            </a:r>
          </a:p>
          <a:p>
            <a:pPr lvl="1"/>
            <a:r>
              <a:rPr lang="fr-FR" altLang="zh-CN" dirty="0"/>
              <a:t>Deuxième niveau</a:t>
            </a:r>
          </a:p>
          <a:p>
            <a:pPr lvl="2"/>
            <a:r>
              <a:rPr lang="fr-FR" altLang="zh-CN" dirty="0"/>
              <a:t>Troisième niveau</a:t>
            </a:r>
          </a:p>
          <a:p>
            <a:pPr lvl="3"/>
            <a:r>
              <a:rPr lang="fr-FR" altLang="zh-CN" dirty="0"/>
              <a:t>Quatrième niveau</a:t>
            </a:r>
          </a:p>
        </p:txBody>
      </p:sp>
      <p:sp>
        <p:nvSpPr>
          <p:cNvPr id="4102" name="Rectangle 6"/>
          <p:cNvSpPr>
            <a:spLocks noGrp="1" noChangeArrowheads="1"/>
          </p:cNvSpPr>
          <p:nvPr>
            <p:ph type="ftr" sz="quarter" idx="3"/>
          </p:nvPr>
        </p:nvSpPr>
        <p:spPr bwMode="auto">
          <a:xfrm>
            <a:off x="1979613" y="4923235"/>
            <a:ext cx="4464050" cy="22026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a:lnSpc>
                <a:spcPct val="100000"/>
              </a:lnSpc>
              <a:defRPr sz="1200">
                <a:latin typeface="Arial" charset="0"/>
                <a:ea typeface="宋体" pitchFamily="2" charset="-122"/>
              </a:defRPr>
            </a:lvl1pPr>
          </a:lstStyle>
          <a:p>
            <a:pPr>
              <a:defRPr/>
            </a:pPr>
            <a:r>
              <a:rPr lang="zh-CN" altLang="en-US"/>
              <a:t>北京邮电大学 计算机学院  石川编</a:t>
            </a:r>
            <a:endParaRPr lang="en-US" altLang="zh-CN"/>
          </a:p>
        </p:txBody>
      </p:sp>
      <p:sp>
        <p:nvSpPr>
          <p:cNvPr id="1032" name="Text Box 7"/>
          <p:cNvSpPr txBox="1">
            <a:spLocks noChangeArrowheads="1"/>
          </p:cNvSpPr>
          <p:nvPr/>
        </p:nvSpPr>
        <p:spPr bwMode="auto">
          <a:xfrm>
            <a:off x="5867400" y="4908139"/>
            <a:ext cx="3276600" cy="27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0" rIns="180000" anchor="ctr">
            <a:spAutoFit/>
          </a:bodyPr>
          <a:lstStyle>
            <a:lvl1pPr>
              <a:defRPr sz="3200" b="1">
                <a:solidFill>
                  <a:schemeClr val="tx1"/>
                </a:solidFill>
                <a:latin typeface="Arial" charset="0"/>
                <a:ea typeface="宋体" pitchFamily="2" charset="-122"/>
              </a:defRPr>
            </a:lvl1pPr>
            <a:lvl2pPr marL="742950" indent="-285750">
              <a:defRPr sz="3200" b="1">
                <a:solidFill>
                  <a:schemeClr val="tx1"/>
                </a:solidFill>
                <a:latin typeface="Arial" charset="0"/>
                <a:ea typeface="宋体" pitchFamily="2" charset="-122"/>
              </a:defRPr>
            </a:lvl2pPr>
            <a:lvl3pPr marL="1143000" indent="-228600">
              <a:defRPr sz="3200" b="1">
                <a:solidFill>
                  <a:schemeClr val="tx1"/>
                </a:solidFill>
                <a:latin typeface="Arial" charset="0"/>
                <a:ea typeface="宋体" pitchFamily="2" charset="-122"/>
              </a:defRPr>
            </a:lvl3pPr>
            <a:lvl4pPr marL="1600200" indent="-228600">
              <a:defRPr sz="3200" b="1">
                <a:solidFill>
                  <a:schemeClr val="tx1"/>
                </a:solidFill>
                <a:latin typeface="Arial" charset="0"/>
                <a:ea typeface="宋体" pitchFamily="2" charset="-122"/>
              </a:defRPr>
            </a:lvl4pPr>
            <a:lvl5pPr marL="2057400" indent="-228600">
              <a:defRPr sz="3200" b="1">
                <a:solidFill>
                  <a:schemeClr val="tx1"/>
                </a:solidFill>
                <a:latin typeface="Arial" charset="0"/>
                <a:ea typeface="宋体" pitchFamily="2" charset="-122"/>
              </a:defRPr>
            </a:lvl5pPr>
            <a:lvl6pPr marL="2514600" indent="-228600" algn="r" eaLnBrk="0" fontAlgn="base" hangingPunct="0">
              <a:lnSpc>
                <a:spcPct val="75000"/>
              </a:lnSpc>
              <a:spcBef>
                <a:spcPct val="0"/>
              </a:spcBef>
              <a:spcAft>
                <a:spcPct val="0"/>
              </a:spcAft>
              <a:defRPr sz="3200" b="1">
                <a:solidFill>
                  <a:schemeClr val="tx1"/>
                </a:solidFill>
                <a:latin typeface="Arial" charset="0"/>
                <a:ea typeface="宋体" pitchFamily="2" charset="-122"/>
              </a:defRPr>
            </a:lvl6pPr>
            <a:lvl7pPr marL="2971800" indent="-228600" algn="r" eaLnBrk="0" fontAlgn="base" hangingPunct="0">
              <a:lnSpc>
                <a:spcPct val="75000"/>
              </a:lnSpc>
              <a:spcBef>
                <a:spcPct val="0"/>
              </a:spcBef>
              <a:spcAft>
                <a:spcPct val="0"/>
              </a:spcAft>
              <a:defRPr sz="3200" b="1">
                <a:solidFill>
                  <a:schemeClr val="tx1"/>
                </a:solidFill>
                <a:latin typeface="Arial" charset="0"/>
                <a:ea typeface="宋体" pitchFamily="2" charset="-122"/>
              </a:defRPr>
            </a:lvl7pPr>
            <a:lvl8pPr marL="3429000" indent="-228600" algn="r" eaLnBrk="0" fontAlgn="base" hangingPunct="0">
              <a:lnSpc>
                <a:spcPct val="75000"/>
              </a:lnSpc>
              <a:spcBef>
                <a:spcPct val="0"/>
              </a:spcBef>
              <a:spcAft>
                <a:spcPct val="0"/>
              </a:spcAft>
              <a:defRPr sz="3200" b="1">
                <a:solidFill>
                  <a:schemeClr val="tx1"/>
                </a:solidFill>
                <a:latin typeface="Arial" charset="0"/>
                <a:ea typeface="宋体" pitchFamily="2" charset="-122"/>
              </a:defRPr>
            </a:lvl8pPr>
            <a:lvl9pPr marL="3886200" indent="-228600" algn="r" eaLnBrk="0" fontAlgn="base" hangingPunct="0">
              <a:lnSpc>
                <a:spcPct val="75000"/>
              </a:lnSpc>
              <a:spcBef>
                <a:spcPct val="0"/>
              </a:spcBef>
              <a:spcAft>
                <a:spcPct val="0"/>
              </a:spcAft>
              <a:defRPr sz="3200" b="1">
                <a:solidFill>
                  <a:schemeClr val="tx1"/>
                </a:solidFill>
                <a:latin typeface="Arial" charset="0"/>
                <a:ea typeface="宋体" pitchFamily="2" charset="-122"/>
              </a:defRPr>
            </a:lvl9pPr>
          </a:lstStyle>
          <a:p>
            <a:pPr>
              <a:lnSpc>
                <a:spcPct val="85000"/>
              </a:lnSpc>
              <a:defRPr/>
            </a:pPr>
            <a:fld id="{7A59C6E5-9EE5-4528-A2A1-D93A3D1BBAC2}" type="slidenum">
              <a:rPr lang="en-GB" altLang="en-US" sz="1400" smtClean="0"/>
              <a:pPr>
                <a:lnSpc>
                  <a:spcPct val="85000"/>
                </a:lnSpc>
                <a:defRPr/>
              </a:pPr>
              <a:t>‹#›</a:t>
            </a:fld>
            <a:endParaRPr lang="en-US" altLang="zh-CN" sz="1400"/>
          </a:p>
        </p:txBody>
      </p:sp>
    </p:spTree>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3" r:id="rId4"/>
    <p:sldLayoutId id="2147483904" r:id="rId5"/>
    <p:sldLayoutId id="2147483905" r:id="rId6"/>
    <p:sldLayoutId id="2147483906" r:id="rId7"/>
    <p:sldLayoutId id="2147483907" r:id="rId8"/>
  </p:sldLayoutIdLst>
  <p:hf sldNum="0" hdr="0" dt="0"/>
  <p:txStyles>
    <p:title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p:titleStyle>
    <p:bodyStyle>
      <a:lvl1pPr marL="457200" indent="-457200" algn="l" rtl="0" eaLnBrk="0" fontAlgn="base" hangingPunct="0">
        <a:lnSpc>
          <a:spcPct val="90000"/>
        </a:lnSpc>
        <a:spcBef>
          <a:spcPct val="50000"/>
        </a:spcBef>
        <a:spcAft>
          <a:spcPct val="0"/>
        </a:spcAft>
        <a:buClr>
          <a:schemeClr val="bg2"/>
        </a:buClr>
        <a:buSzPct val="80000"/>
        <a:buFont typeface="Wingdings" panose="05000000000000000000" pitchFamily="2" charset="2"/>
        <a:buChar char="l"/>
        <a:defRPr sz="2800">
          <a:solidFill>
            <a:schemeClr val="tx1"/>
          </a:solidFill>
          <a:latin typeface="+mn-lt"/>
          <a:ea typeface="+mn-ea"/>
          <a:cs typeface="+mn-cs"/>
        </a:defRPr>
      </a:lvl1pPr>
      <a:lvl2pPr marL="820738" indent="-342900" algn="l" rtl="0" eaLnBrk="0" fontAlgn="base" hangingPunct="0">
        <a:lnSpc>
          <a:spcPct val="90000"/>
        </a:lnSpc>
        <a:spcBef>
          <a:spcPct val="50000"/>
        </a:spcBef>
        <a:spcAft>
          <a:spcPct val="0"/>
        </a:spcAft>
        <a:buClr>
          <a:schemeClr val="bg2"/>
        </a:buClr>
        <a:buSzPct val="80000"/>
        <a:buFont typeface="Wingdings" panose="05000000000000000000" pitchFamily="2" charset="2"/>
        <a:buChar char="¢"/>
        <a:defRPr sz="2400">
          <a:solidFill>
            <a:schemeClr val="tx1"/>
          </a:solidFill>
          <a:latin typeface="+mn-lt"/>
        </a:defRPr>
      </a:lvl2pPr>
      <a:lvl3pPr marL="1198562" indent="-342900" algn="l" rtl="0" eaLnBrk="0" fontAlgn="base" hangingPunct="0">
        <a:lnSpc>
          <a:spcPct val="90000"/>
        </a:lnSpc>
        <a:spcBef>
          <a:spcPct val="50000"/>
        </a:spcBef>
        <a:spcAft>
          <a:spcPct val="0"/>
        </a:spcAft>
        <a:buClr>
          <a:schemeClr val="bg2"/>
        </a:buClr>
        <a:buSzPct val="80000"/>
        <a:buFont typeface="Wingdings" panose="05000000000000000000" pitchFamily="2" charset="2"/>
        <a:buChar char="p"/>
        <a:defRPr sz="2000">
          <a:solidFill>
            <a:schemeClr val="tx1"/>
          </a:solidFill>
          <a:latin typeface="+mn-lt"/>
        </a:defRPr>
      </a:lvl3pPr>
      <a:lvl4pPr marL="1600200" indent="-285750" algn="l" rtl="0" eaLnBrk="0" fontAlgn="base" hangingPunct="0">
        <a:spcBef>
          <a:spcPct val="20000"/>
        </a:spcBef>
        <a:spcAft>
          <a:spcPct val="0"/>
        </a:spcAft>
        <a:buClr>
          <a:schemeClr val="bg2"/>
        </a:buClr>
        <a:buFont typeface="Arial" panose="020B0604020202020204" pitchFamily="34" charset="0"/>
        <a:buChar char="›"/>
        <a:defRPr>
          <a:solidFill>
            <a:schemeClr val="tx1"/>
          </a:solidFill>
          <a:latin typeface="+mn-lt"/>
        </a:defRPr>
      </a:lvl4pPr>
      <a:lvl5pPr marL="1962150" indent="-228600" algn="l" rtl="0" eaLnBrk="0" fontAlgn="base" hangingPunct="0">
        <a:spcBef>
          <a:spcPct val="20000"/>
        </a:spcBef>
        <a:spcAft>
          <a:spcPct val="0"/>
        </a:spcAft>
        <a:buChar char="»"/>
        <a:defRPr sz="2200">
          <a:solidFill>
            <a:schemeClr val="tx1"/>
          </a:solidFill>
          <a:latin typeface="+mn-lt"/>
        </a:defRPr>
      </a:lvl5pPr>
      <a:lvl6pPr marL="2419350" indent="-228600" algn="l" rtl="0" eaLnBrk="0" fontAlgn="base" hangingPunct="0">
        <a:spcBef>
          <a:spcPct val="20000"/>
        </a:spcBef>
        <a:spcAft>
          <a:spcPct val="0"/>
        </a:spcAft>
        <a:buChar char="»"/>
        <a:defRPr sz="2200">
          <a:solidFill>
            <a:schemeClr val="tx1"/>
          </a:solidFill>
          <a:latin typeface="+mn-lt"/>
        </a:defRPr>
      </a:lvl6pPr>
      <a:lvl7pPr marL="2876550" indent="-228600" algn="l" rtl="0" eaLnBrk="0" fontAlgn="base" hangingPunct="0">
        <a:spcBef>
          <a:spcPct val="20000"/>
        </a:spcBef>
        <a:spcAft>
          <a:spcPct val="0"/>
        </a:spcAft>
        <a:buChar char="»"/>
        <a:defRPr sz="2200">
          <a:solidFill>
            <a:schemeClr val="tx1"/>
          </a:solidFill>
          <a:latin typeface="+mn-lt"/>
        </a:defRPr>
      </a:lvl7pPr>
      <a:lvl8pPr marL="3333750" indent="-228600" algn="l" rtl="0" eaLnBrk="0" fontAlgn="base" hangingPunct="0">
        <a:spcBef>
          <a:spcPct val="20000"/>
        </a:spcBef>
        <a:spcAft>
          <a:spcPct val="0"/>
        </a:spcAft>
        <a:buChar char="»"/>
        <a:defRPr sz="2200">
          <a:solidFill>
            <a:schemeClr val="tx1"/>
          </a:solidFill>
          <a:latin typeface="+mn-lt"/>
        </a:defRPr>
      </a:lvl8pPr>
      <a:lvl9pPr marL="3790950" indent="-228600" algn="l" rtl="0" eaLnBrk="0" fontAlgn="base" hangingPunct="0">
        <a:spcBef>
          <a:spcPct val="20000"/>
        </a:spcBef>
        <a:spcAft>
          <a:spcPct val="0"/>
        </a:spcAft>
        <a:buChar char="»"/>
        <a:defRPr sz="2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3.emf"/><Relationship Id="rId4" Type="http://schemas.openxmlformats.org/officeDocument/2006/relationships/package" Target="../embeddings/Microsoft_Visio___111.vsdx"/></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41.emf"/><Relationship Id="rId4" Type="http://schemas.openxmlformats.org/officeDocument/2006/relationships/package" Target="../embeddings/Microsoft_Visio___1222.vsdx"/></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6.xml"/><Relationship Id="rId1" Type="http://schemas.openxmlformats.org/officeDocument/2006/relationships/slideLayout" Target="../slideLayouts/slideLayout8.xml"/><Relationship Id="rId5" Type="http://schemas.openxmlformats.org/officeDocument/2006/relationships/image" Target="../media/image42.emf"/><Relationship Id="rId4" Type="http://schemas.openxmlformats.org/officeDocument/2006/relationships/package" Target="../embeddings/Microsoft_Visio___2333.vsdx"/></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44.emf"/><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package" Target="../embeddings/Microsoft_Visio___4555.vsdx"/><Relationship Id="rId5" Type="http://schemas.openxmlformats.org/officeDocument/2006/relationships/image" Target="../media/image43.emf"/><Relationship Id="rId4" Type="http://schemas.openxmlformats.org/officeDocument/2006/relationships/package" Target="../embeddings/Microsoft_Visio___3444.vsdx"/></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package" Target="../embeddings/Microsoft_Visio___7888.vsdx"/><Relationship Id="rId3" Type="http://schemas.openxmlformats.org/officeDocument/2006/relationships/image" Target="../media/image57.png"/><Relationship Id="rId7" Type="http://schemas.openxmlformats.org/officeDocument/2006/relationships/image" Target="../media/image46.emf"/><Relationship Id="rId12"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8.xml"/><Relationship Id="rId6" Type="http://schemas.openxmlformats.org/officeDocument/2006/relationships/package" Target="../embeddings/Microsoft_Visio___6777.vsdx"/><Relationship Id="rId11" Type="http://schemas.openxmlformats.org/officeDocument/2006/relationships/image" Target="../media/image48.emf"/><Relationship Id="rId5" Type="http://schemas.openxmlformats.org/officeDocument/2006/relationships/image" Target="../media/image45.emf"/><Relationship Id="rId10" Type="http://schemas.openxmlformats.org/officeDocument/2006/relationships/package" Target="../embeddings/Microsoft_Visio___8999.vsdx"/><Relationship Id="rId4" Type="http://schemas.openxmlformats.org/officeDocument/2006/relationships/package" Target="../embeddings/Microsoft_Visio___5666.vsdx"/><Relationship Id="rId9" Type="http://schemas.openxmlformats.org/officeDocument/2006/relationships/image" Target="../media/image47.emf"/></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50.emf"/><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package" Target="../embeddings/Microsoft_Visio___10111111.vsdx"/><Relationship Id="rId5" Type="http://schemas.openxmlformats.org/officeDocument/2006/relationships/image" Target="../media/image49.emf"/><Relationship Id="rId4" Type="http://schemas.openxmlformats.org/officeDocument/2006/relationships/package" Target="../embeddings/Microsoft_Visio___9101010.vsdx"/></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Visio___11121212.vsdx"/><Relationship Id="rId7" Type="http://schemas.openxmlformats.org/officeDocument/2006/relationships/image" Target="../media/image420.png"/><Relationship Id="rId2" Type="http://schemas.openxmlformats.org/officeDocument/2006/relationships/notesSlide" Target="../notesSlides/notesSlide50.xml"/><Relationship Id="rId1" Type="http://schemas.openxmlformats.org/officeDocument/2006/relationships/slideLayout" Target="../slideLayouts/slideLayout8.xml"/><Relationship Id="rId4" Type="http://schemas.openxmlformats.org/officeDocument/2006/relationships/image" Target="../media/image51.emf"/></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0.png"/><Relationship Id="rId2" Type="http://schemas.openxmlformats.org/officeDocument/2006/relationships/notesSlide" Target="../notesSlides/notesSlide51.xml"/><Relationship Id="rId1" Type="http://schemas.openxmlformats.org/officeDocument/2006/relationships/slideLayout" Target="../slideLayouts/slideLayout8.xml"/><Relationship Id="rId6" Type="http://schemas.openxmlformats.org/officeDocument/2006/relationships/image" Target="../media/image69.png"/><Relationship Id="rId5" Type="http://schemas.openxmlformats.org/officeDocument/2006/relationships/image" Target="../media/image52.emf"/><Relationship Id="rId4" Type="http://schemas.openxmlformats.org/officeDocument/2006/relationships/package" Target="../embeddings/Microsoft_Visio___12131313.vsdx"/></Relationships>
</file>

<file path=ppt/slides/_rels/slide5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3.xml"/><Relationship Id="rId1" Type="http://schemas.openxmlformats.org/officeDocument/2006/relationships/slideLayout" Target="../slideLayouts/slideLayout8.xml"/><Relationship Id="rId4" Type="http://schemas.openxmlformats.org/officeDocument/2006/relationships/image" Target="../media/image53.emf"/></Relationships>
</file>

<file path=ppt/slides/_rels/slide5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843558"/>
            <a:ext cx="9144000" cy="2839239"/>
          </a:xfrm>
          <a:prstGeom prst="rect">
            <a:avLst/>
          </a:prstGeom>
        </p:spPr>
        <p:txBody>
          <a:bodyPr wrap="square" lIns="68580" tIns="34290" rIns="68580" bIns="34290">
            <a:spAutoFit/>
          </a:bodyPr>
          <a:lstStyle/>
          <a:p>
            <a:pPr algn="ctr">
              <a:lnSpc>
                <a:spcPct val="250000"/>
              </a:lnSpc>
            </a:pPr>
            <a:r>
              <a:rPr lang="zh-CN" altLang="en-US" sz="3200" b="1" dirty="0">
                <a:latin typeface="微软雅黑 Light" panose="020B0502040204020203" pitchFamily="34" charset="-122"/>
                <a:ea typeface="微软雅黑 Light" panose="020B0502040204020203" pitchFamily="34" charset="-122"/>
              </a:rPr>
              <a:t>第二章</a:t>
            </a:r>
            <a:endParaRPr lang="en-US" altLang="zh-CN" sz="3200" b="1" dirty="0">
              <a:latin typeface="微软雅黑 Light" panose="020B0502040204020203" pitchFamily="34" charset="-122"/>
              <a:ea typeface="微软雅黑 Light" panose="020B0502040204020203" pitchFamily="34" charset="-122"/>
            </a:endParaRPr>
          </a:p>
          <a:p>
            <a:pPr algn="ctr">
              <a:lnSpc>
                <a:spcPct val="250000"/>
              </a:lnSpc>
            </a:pPr>
            <a:r>
              <a:rPr lang="zh-CN" altLang="en-US" sz="4000" dirty="0">
                <a:latin typeface="+mj-ea"/>
                <a:ea typeface="+mj-ea"/>
              </a:rPr>
              <a:t>数学基础</a:t>
            </a:r>
            <a:endParaRPr lang="zh-CN" altLang="en-US" sz="4000" b="1" dirty="0">
              <a:latin typeface="+mj-ea"/>
              <a:ea typeface="+mj-ea"/>
            </a:endParaRPr>
          </a:p>
        </p:txBody>
      </p:sp>
    </p:spTree>
    <p:extLst>
      <p:ext uri="{BB962C8B-B14F-4D97-AF65-F5344CB8AC3E}">
        <p14:creationId xmlns:p14="http://schemas.microsoft.com/office/powerpoint/2010/main" val="226953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9" y="771550"/>
                <a:ext cx="7348012" cy="4032448"/>
              </a:xfrm>
            </p:spPr>
            <p:txBody>
              <a:bodyPr/>
              <a:lstStyle/>
              <a:p>
                <a:pPr>
                  <a:lnSpc>
                    <a:spcPct val="150000"/>
                  </a:lnSpc>
                </a:pPr>
                <a:r>
                  <a:rPr lang="zh-CN" altLang="en-US" sz="2000" b="1" dirty="0"/>
                  <a:t>矩阵的逆：</a:t>
                </a:r>
                <a14:m>
                  <m:oMath xmlns:m="http://schemas.openxmlformats.org/officeDocument/2006/math">
                    <m:r>
                      <a:rPr lang="en-US" altLang="zh-CN" sz="2000">
                        <a:latin typeface="Cambria Math" panose="02040503050406030204" pitchFamily="18" charset="0"/>
                      </a:rPr>
                      <m:t>𝑨</m:t>
                    </m:r>
                    <m:r>
                      <a:rPr lang="en-US" altLang="zh-CN" sz="2000">
                        <a:latin typeface="Cambria Math" panose="02040503050406030204" pitchFamily="18" charset="0"/>
                      </a:rPr>
                      <m:t>,</m:t>
                    </m:r>
                    <m:r>
                      <a:rPr lang="en-US" altLang="zh-CN" sz="2000">
                        <a:latin typeface="Cambria Math" panose="02040503050406030204" pitchFamily="18" charset="0"/>
                      </a:rPr>
                      <m:t>𝑩</m:t>
                    </m:r>
                  </m:oMath>
                </a14:m>
                <a:r>
                  <a:rPr lang="zh-CN" altLang="en-US" sz="2000" dirty="0"/>
                  <a:t>是</a:t>
                </a:r>
                <a14:m>
                  <m:oMath xmlns:m="http://schemas.openxmlformats.org/officeDocument/2006/math">
                    <m:r>
                      <a:rPr lang="en-US" altLang="zh-CN" sz="2000">
                        <a:latin typeface="Cambria Math" panose="02040503050406030204" pitchFamily="18" charset="0"/>
                      </a:rPr>
                      <m:t>𝑛</m:t>
                    </m:r>
                  </m:oMath>
                </a14:m>
                <a:r>
                  <a:rPr lang="zh-CN" altLang="en-US" sz="2000" dirty="0"/>
                  <a:t>阶方阵，若</a:t>
                </a:r>
                <a14:m>
                  <m:oMath xmlns:m="http://schemas.openxmlformats.org/officeDocument/2006/math">
                    <m:r>
                      <a:rPr lang="en-US" altLang="zh-CN" sz="2000">
                        <a:latin typeface="Cambria Math" panose="02040503050406030204" pitchFamily="18" charset="0"/>
                      </a:rPr>
                      <m:t>𝑨𝑩</m:t>
                    </m:r>
                    <m:r>
                      <a:rPr lang="en-US" altLang="zh-CN" sz="2000">
                        <a:latin typeface="Cambria Math" panose="02040503050406030204" pitchFamily="18" charset="0"/>
                      </a:rPr>
                      <m:t>=</m:t>
                    </m:r>
                    <m:r>
                      <a:rPr lang="en-US" altLang="zh-CN" sz="2000">
                        <a:latin typeface="Cambria Math" panose="02040503050406030204" pitchFamily="18" charset="0"/>
                      </a:rPr>
                      <m:t>𝑩𝑨</m:t>
                    </m:r>
                    <m:r>
                      <a:rPr lang="en-US" altLang="zh-CN" sz="2000">
                        <a:latin typeface="Cambria Math" panose="02040503050406030204" pitchFamily="18" charset="0"/>
                      </a:rPr>
                      <m:t>=</m:t>
                    </m:r>
                    <m:r>
                      <a:rPr lang="en-US" altLang="zh-CN" sz="2000">
                        <a:latin typeface="Cambria Math" panose="02040503050406030204" pitchFamily="18" charset="0"/>
                      </a:rPr>
                      <m:t>𝑬</m:t>
                    </m:r>
                  </m:oMath>
                </a14:m>
                <a:r>
                  <a:rPr lang="zh-CN" altLang="en-US" sz="2000" dirty="0"/>
                  <a:t>，则称</a:t>
                </a:r>
                <a14:m>
                  <m:oMath xmlns:m="http://schemas.openxmlformats.org/officeDocument/2006/math">
                    <m:r>
                      <a:rPr lang="en-US" altLang="zh-CN" sz="2000">
                        <a:latin typeface="Cambria Math" panose="02040503050406030204" pitchFamily="18" charset="0"/>
                      </a:rPr>
                      <m:t>𝑨</m:t>
                    </m:r>
                  </m:oMath>
                </a14:m>
                <a:r>
                  <a:rPr lang="zh-CN" altLang="en-US" sz="2000" dirty="0"/>
                  <a:t>是可逆矩阵，同时</a:t>
                </a:r>
                <a14:m>
                  <m:oMath xmlns:m="http://schemas.openxmlformats.org/officeDocument/2006/math">
                    <m:r>
                      <a:rPr lang="en-US" altLang="zh-CN" sz="2000">
                        <a:latin typeface="Cambria Math" panose="02040503050406030204" pitchFamily="18" charset="0"/>
                      </a:rPr>
                      <m:t>𝑩</m:t>
                    </m:r>
                  </m:oMath>
                </a14:m>
                <a:r>
                  <a:rPr lang="zh-CN" altLang="zh-CN" sz="2000" dirty="0">
                    <a:latin typeface="Arial" panose="020B0604020202020204" pitchFamily="34" charset="0"/>
                  </a:rPr>
                  <a:t>是</a:t>
                </a:r>
                <a14:m>
                  <m:oMath xmlns:m="http://schemas.openxmlformats.org/officeDocument/2006/math">
                    <m:r>
                      <a:rPr lang="en-US" altLang="zh-CN" sz="2000">
                        <a:latin typeface="Cambria Math" panose="02040503050406030204" pitchFamily="18" charset="0"/>
                      </a:rPr>
                      <m:t>𝑨</m:t>
                    </m:r>
                  </m:oMath>
                </a14:m>
                <a:r>
                  <a:rPr lang="zh-CN" altLang="en-US" sz="2000" dirty="0"/>
                  <a:t>的逆矩阵，记为</a:t>
                </a:r>
                <a14:m>
                  <m:oMath xmlns:m="http://schemas.openxmlformats.org/officeDocument/2006/math">
                    <m:sSup>
                      <m:sSupPr>
                        <m:ctrlPr>
                          <a:rPr lang="zh-CN" altLang="zh-CN" sz="2000" b="1"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𝑨</m:t>
                        </m:r>
                      </m:e>
                      <m:sup>
                        <m:r>
                          <a:rPr lang="zh-CN" altLang="en-US" sz="2000" b="1"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2000" b="1" i="1">
                            <a:latin typeface="Cambria Math" panose="02040503050406030204" pitchFamily="18" charset="0"/>
                            <a:ea typeface="宋体" panose="02010600030101010101" pitchFamily="2" charset="-122"/>
                            <a:cs typeface="Times New Roman" panose="02020603050405020304" pitchFamily="18" charset="0"/>
                          </a:rPr>
                          <m:t>𝟏</m:t>
                        </m:r>
                      </m:sup>
                    </m:sSup>
                  </m:oMath>
                </a14:m>
                <a:r>
                  <a:rPr lang="zh-CN" altLang="en-US" sz="2000" b="1" dirty="0"/>
                  <a:t>。</a:t>
                </a:r>
                <a:endParaRPr lang="en-US" altLang="zh-CN" sz="2000" b="1" dirty="0"/>
              </a:p>
              <a:p>
                <a:pPr marL="477838" lvl="1" indent="0">
                  <a:lnSpc>
                    <a:spcPct val="150000"/>
                  </a:lnSpc>
                  <a:spcBef>
                    <a:spcPts val="0"/>
                  </a:spcBef>
                  <a:buNone/>
                </a:pPr>
                <a:r>
                  <a:rPr lang="en-US" altLang="zh-CN" sz="1800" dirty="0"/>
                  <a:t>	</a:t>
                </a:r>
                <a14:m>
                  <m:oMath xmlns:m="http://schemas.openxmlformats.org/officeDocument/2006/math">
                    <m:r>
                      <a:rPr lang="en-US" altLang="zh-CN" sz="1800">
                        <a:latin typeface="Cambria Math" panose="02040503050406030204" pitchFamily="18" charset="0"/>
                      </a:rPr>
                      <m:t>𝑨</m:t>
                    </m:r>
                    <m:r>
                      <a:rPr lang="en-US" altLang="zh-CN" sz="1800">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3"/>
                                  <m:mcJc m:val="center"/>
                                </m:mcPr>
                              </m:mc>
                            </m:mcs>
                            <m:ctrlPr>
                              <a:rPr lang="zh-CN" altLang="zh-CN" sz="1800" i="1">
                                <a:latin typeface="Cambria Math" panose="02040503050406030204" pitchFamily="18" charset="0"/>
                              </a:rPr>
                            </m:ctrlPr>
                          </m:mPr>
                          <m:mr>
                            <m:e>
                              <m:r>
                                <a:rPr lang="en-US" altLang="zh-CN" sz="1800" b="0" i="0" smtClean="0">
                                  <a:latin typeface="Cambria Math" panose="02040503050406030204" pitchFamily="18" charset="0"/>
                                </a:rPr>
                                <m:t>1</m:t>
                              </m:r>
                            </m:e>
                            <m:e>
                              <m:r>
                                <a:rPr lang="en-US" altLang="zh-CN" sz="1800" b="0" i="0" smtClean="0">
                                  <a:latin typeface="Cambria Math" panose="02040503050406030204" pitchFamily="18" charset="0"/>
                                </a:rPr>
                                <m:t>0</m:t>
                              </m:r>
                            </m:e>
                            <m:e>
                              <m:r>
                                <a:rPr lang="en-US" altLang="zh-CN" sz="1800" b="0" i="0" smtClean="0">
                                  <a:latin typeface="Cambria Math" panose="02040503050406030204" pitchFamily="18" charset="0"/>
                                </a:rPr>
                                <m:t>0</m:t>
                              </m:r>
                            </m:e>
                          </m:mr>
                          <m:mr>
                            <m:e>
                              <m:r>
                                <a:rPr lang="en-US" altLang="zh-CN" sz="1800" b="0" i="0" smtClean="0">
                                  <a:latin typeface="Cambria Math" panose="02040503050406030204" pitchFamily="18" charset="0"/>
                                </a:rPr>
                                <m:t>0</m:t>
                              </m:r>
                            </m:e>
                            <m:e>
                              <m:r>
                                <a:rPr lang="en-US" altLang="zh-CN" sz="1800" b="0" i="0" smtClean="0">
                                  <a:latin typeface="Cambria Math" panose="02040503050406030204" pitchFamily="18" charset="0"/>
                                </a:rPr>
                                <m:t>2</m:t>
                              </m:r>
                            </m:e>
                            <m:e>
                              <m:r>
                                <a:rPr lang="en-US" altLang="zh-CN" sz="1800" b="0" i="0" smtClean="0">
                                  <a:latin typeface="Cambria Math" panose="02040503050406030204" pitchFamily="18" charset="0"/>
                                </a:rPr>
                                <m:t>0</m:t>
                              </m:r>
                            </m:e>
                          </m:mr>
                          <m:mr>
                            <m:e>
                              <m:r>
                                <a:rPr lang="en-US" altLang="zh-CN" sz="1800" b="0" i="0" smtClean="0">
                                  <a:latin typeface="Cambria Math" panose="02040503050406030204" pitchFamily="18" charset="0"/>
                                </a:rPr>
                                <m:t>0</m:t>
                              </m:r>
                            </m:e>
                            <m:e>
                              <m:r>
                                <a:rPr lang="en-US" altLang="zh-CN" sz="1800" b="0" i="0" smtClean="0">
                                  <a:latin typeface="Cambria Math" panose="02040503050406030204" pitchFamily="18" charset="0"/>
                                </a:rPr>
                                <m:t>0</m:t>
                              </m:r>
                            </m:e>
                            <m:e>
                              <m:r>
                                <a:rPr lang="en-US" altLang="zh-CN" sz="1800" b="0" i="0" smtClean="0">
                                  <a:latin typeface="Cambria Math" panose="02040503050406030204" pitchFamily="18" charset="0"/>
                                </a:rPr>
                                <m:t>3</m:t>
                              </m:r>
                            </m:e>
                          </m:mr>
                        </m:m>
                      </m:e>
                    </m:d>
                    <m:r>
                      <a:rPr lang="zh-CN" altLang="en-US" sz="1800" i="1">
                        <a:latin typeface="Cambria Math" panose="02040503050406030204" pitchFamily="18" charset="0"/>
                      </a:rPr>
                      <m:t>，</m:t>
                    </m:r>
                  </m:oMath>
                </a14:m>
                <a:r>
                  <a:rPr lang="zh-CN" altLang="en-US" sz="1800" dirty="0"/>
                  <a:t>可求得</a:t>
                </a:r>
                <a14:m>
                  <m:oMath xmlns:m="http://schemas.openxmlformats.org/officeDocument/2006/math">
                    <m:sSup>
                      <m:sSupPr>
                        <m:ctrlPr>
                          <a:rPr lang="zh-CN" altLang="zh-CN" sz="1800" b="1"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latin typeface="Cambria Math" panose="02040503050406030204" pitchFamily="18" charset="0"/>
                            <a:ea typeface="宋体" panose="02010600030101010101" pitchFamily="2" charset="-122"/>
                            <a:cs typeface="Times New Roman" panose="02020603050405020304" pitchFamily="18" charset="0"/>
                          </a:rPr>
                          <m:t>𝑨</m:t>
                        </m:r>
                      </m:e>
                      <m:sup>
                        <m:r>
                          <a:rPr lang="zh-CN" altLang="en-US" sz="1800" b="1"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b="1" i="1">
                            <a:latin typeface="Cambria Math" panose="02040503050406030204" pitchFamily="18" charset="0"/>
                            <a:ea typeface="宋体" panose="02010600030101010101" pitchFamily="2" charset="-122"/>
                            <a:cs typeface="Times New Roman" panose="02020603050405020304" pitchFamily="18" charset="0"/>
                          </a:rPr>
                          <m:t>𝟏</m:t>
                        </m:r>
                      </m:sup>
                    </m:sSup>
                    <m:r>
                      <a:rPr lang="en-US" altLang="zh-CN" sz="1800">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3"/>
                                  <m:mcJc m:val="center"/>
                                </m:mcPr>
                              </m:mc>
                            </m:mcs>
                            <m:ctrlPr>
                              <a:rPr lang="zh-CN" altLang="zh-CN" sz="1800" i="1">
                                <a:latin typeface="Cambria Math" panose="02040503050406030204" pitchFamily="18" charset="0"/>
                              </a:rPr>
                            </m:ctrlPr>
                          </m:mPr>
                          <m:mr>
                            <m:e>
                              <m:r>
                                <a:rPr lang="en-US" altLang="zh-CN" sz="1800">
                                  <a:latin typeface="Cambria Math" panose="02040503050406030204" pitchFamily="18" charset="0"/>
                                </a:rPr>
                                <m:t>1</m:t>
                              </m:r>
                            </m:e>
                            <m:e>
                              <m:r>
                                <a:rPr lang="en-US" altLang="zh-CN" sz="1800">
                                  <a:latin typeface="Cambria Math" panose="02040503050406030204" pitchFamily="18" charset="0"/>
                                </a:rPr>
                                <m:t>0</m:t>
                              </m:r>
                            </m:e>
                            <m:e>
                              <m:r>
                                <a:rPr lang="en-US" altLang="zh-CN" sz="1800">
                                  <a:latin typeface="Cambria Math" panose="02040503050406030204" pitchFamily="18" charset="0"/>
                                </a:rPr>
                                <m:t>0</m:t>
                              </m:r>
                            </m:e>
                          </m:mr>
                          <m:mr>
                            <m:e>
                              <m:r>
                                <a:rPr lang="en-US" altLang="zh-CN" sz="1800">
                                  <a:latin typeface="Cambria Math" panose="02040503050406030204" pitchFamily="18" charset="0"/>
                                </a:rPr>
                                <m:t>0</m:t>
                              </m:r>
                            </m:e>
                            <m:e>
                              <m:f>
                                <m:fPr>
                                  <m:ctrlPr>
                                    <a:rPr lang="zh-CN" altLang="zh-CN" sz="1800" i="1">
                                      <a:latin typeface="Cambria Math" panose="02040503050406030204" pitchFamily="18" charset="0"/>
                                    </a:rPr>
                                  </m:ctrlPr>
                                </m:fPr>
                                <m:num>
                                  <m:r>
                                    <a:rPr lang="en-US" altLang="zh-CN" sz="1800" i="1">
                                      <a:latin typeface="Cambria Math" panose="02040503050406030204" pitchFamily="18" charset="0"/>
                                    </a:rPr>
                                    <m:t>1</m:t>
                                  </m:r>
                                </m:num>
                                <m:den>
                                  <m:r>
                                    <a:rPr lang="en-US" altLang="zh-CN" sz="1800" i="1">
                                      <a:latin typeface="Cambria Math" panose="02040503050406030204" pitchFamily="18" charset="0"/>
                                    </a:rPr>
                                    <m:t>2</m:t>
                                  </m:r>
                                </m:den>
                              </m:f>
                            </m:e>
                            <m:e>
                              <m:r>
                                <a:rPr lang="en-US" altLang="zh-CN" sz="1800">
                                  <a:latin typeface="Cambria Math" panose="02040503050406030204" pitchFamily="18" charset="0"/>
                                </a:rPr>
                                <m:t>0</m:t>
                              </m:r>
                            </m:e>
                          </m:mr>
                          <m:mr>
                            <m:e>
                              <m:r>
                                <a:rPr lang="en-US" altLang="zh-CN" sz="1800">
                                  <a:latin typeface="Cambria Math" panose="02040503050406030204" pitchFamily="18" charset="0"/>
                                </a:rPr>
                                <m:t>0</m:t>
                              </m:r>
                            </m:e>
                            <m:e>
                              <m:r>
                                <a:rPr lang="en-US" altLang="zh-CN" sz="1800">
                                  <a:latin typeface="Cambria Math" panose="02040503050406030204" pitchFamily="18" charset="0"/>
                                </a:rPr>
                                <m:t>0</m:t>
                              </m:r>
                            </m:e>
                            <m:e>
                              <m:f>
                                <m:fPr>
                                  <m:ctrlPr>
                                    <a:rPr lang="zh-CN" altLang="zh-CN" sz="1800" i="1">
                                      <a:latin typeface="Cambria Math" panose="02040503050406030204" pitchFamily="18" charset="0"/>
                                    </a:rPr>
                                  </m:ctrlPr>
                                </m:fPr>
                                <m:num>
                                  <m:r>
                                    <a:rPr lang="en-US" altLang="zh-CN" sz="1800" i="1">
                                      <a:latin typeface="Cambria Math" panose="02040503050406030204" pitchFamily="18" charset="0"/>
                                    </a:rPr>
                                    <m:t>1</m:t>
                                  </m:r>
                                </m:num>
                                <m:den>
                                  <m:r>
                                    <a:rPr lang="en-US" altLang="zh-CN" sz="1800" b="0" i="1" smtClean="0">
                                      <a:latin typeface="Cambria Math" panose="02040503050406030204" pitchFamily="18" charset="0"/>
                                    </a:rPr>
                                    <m:t>3</m:t>
                                  </m:r>
                                </m:den>
                              </m:f>
                            </m:e>
                          </m:mr>
                        </m:m>
                      </m:e>
                    </m:d>
                  </m:oMath>
                </a14:m>
                <a:endParaRPr lang="zh-CN" altLang="en-US" sz="2000" dirty="0"/>
              </a:p>
              <a:p>
                <a:pPr>
                  <a:lnSpc>
                    <a:spcPct val="200000"/>
                  </a:lnSpc>
                </a:pPr>
                <a:r>
                  <a:rPr lang="zh-CN" altLang="en-US" sz="2000" b="1" dirty="0"/>
                  <a:t>矩阵的迹：</a:t>
                </a:r>
                <a:r>
                  <a:rPr lang="zh-CN" altLang="en-US" sz="2000" dirty="0"/>
                  <a:t>一个</a:t>
                </a:r>
                <a14:m>
                  <m:oMath xmlns:m="http://schemas.openxmlformats.org/officeDocument/2006/math">
                    <m:r>
                      <a:rPr lang="en-US" altLang="zh-CN" sz="2000">
                        <a:latin typeface="Cambria Math" panose="02040503050406030204" pitchFamily="18" charset="0"/>
                      </a:rPr>
                      <m:t>𝑛</m:t>
                    </m:r>
                  </m:oMath>
                </a14:m>
                <a:r>
                  <a:rPr lang="zh-CN" altLang="en-US" sz="2000" dirty="0"/>
                  <a:t>阶方阵</a:t>
                </a:r>
                <a14:m>
                  <m:oMath xmlns:m="http://schemas.openxmlformats.org/officeDocument/2006/math">
                    <m:r>
                      <a:rPr lang="en-US" altLang="zh-CN" sz="2000">
                        <a:latin typeface="Cambria Math" panose="02040503050406030204" pitchFamily="18" charset="0"/>
                      </a:rPr>
                      <m:t>𝑨</m:t>
                    </m:r>
                  </m:oMath>
                </a14:m>
                <a:r>
                  <a:rPr lang="zh-CN" altLang="en-US" sz="2000" dirty="0"/>
                  <a:t>的主对角线上元素之和，记</a:t>
                </a:r>
                <a14:m>
                  <m:oMath xmlns:m="http://schemas.openxmlformats.org/officeDocument/2006/math">
                    <m:r>
                      <a:rPr lang="en-US" altLang="zh-CN" sz="2000">
                        <a:latin typeface="Cambria Math" panose="02040503050406030204" pitchFamily="18" charset="0"/>
                      </a:rPr>
                      <m:t>𝑡𝑟</m:t>
                    </m:r>
                    <m:d>
                      <m:dPr>
                        <m:ctrlPr>
                          <a:rPr lang="zh-CN" altLang="zh-CN" sz="2000" i="1">
                            <a:latin typeface="Cambria Math" panose="02040503050406030204" pitchFamily="18" charset="0"/>
                          </a:rPr>
                        </m:ctrlPr>
                      </m:dPr>
                      <m:e>
                        <m:r>
                          <a:rPr lang="en-US" altLang="zh-CN" sz="2000">
                            <a:latin typeface="Cambria Math" panose="02040503050406030204" pitchFamily="18" charset="0"/>
                          </a:rPr>
                          <m:t>𝑨</m:t>
                        </m:r>
                      </m:e>
                    </m:d>
                  </m:oMath>
                </a14:m>
                <a:endParaRPr lang="en-US" altLang="zh-CN" sz="2000" dirty="0">
                  <a:latin typeface="Arial" panose="020B0604020202020204" pitchFamily="34" charset="0"/>
                </a:endParaRPr>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9" y="771550"/>
                <a:ext cx="7348012" cy="4032448"/>
              </a:xfrm>
              <a:blipFill>
                <a:blip r:embed="rId3"/>
                <a:stretch>
                  <a:fillRect l="-332"/>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B5CDDA63-7D23-52D5-7613-E1D036056559}"/>
              </a:ext>
            </a:extLst>
          </p:cNvPr>
          <p:cNvSpPr txBox="1">
            <a:spLocks/>
          </p:cNvSpPr>
          <p:nvPr/>
        </p:nvSpPr>
        <p:spPr bwMode="auto">
          <a:xfrm>
            <a:off x="1694877" y="1"/>
            <a:ext cx="741682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r>
              <a:rPr kumimoji="1" lang="zh-CN" altLang="en-US" sz="2200" dirty="0">
                <a:latin typeface="微软雅黑" panose="020B0503020204020204" pitchFamily="34" charset="-122"/>
                <a:ea typeface="微软雅黑" panose="020B0503020204020204" pitchFamily="34" charset="-122"/>
              </a:rPr>
              <a:t>矩阵的性质</a:t>
            </a:r>
            <a:endParaRPr kumimoji="1"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41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272807" cy="4104456"/>
              </a:xfrm>
            </p:spPr>
            <p:txBody>
              <a:bodyPr/>
              <a:lstStyle/>
              <a:p>
                <a:pPr marL="0" indent="0">
                  <a:buNone/>
                </a:pPr>
                <a:r>
                  <a:rPr lang="zh-CN" altLang="en-US" sz="2000" b="1" dirty="0">
                    <a:latin typeface="Arial" panose="020B0604020202020204" pitchFamily="34" charset="0"/>
                  </a:rPr>
                  <a:t>特征值与特征向量：</a:t>
                </a:r>
                <a:endParaRPr lang="en-US" altLang="zh-CN" sz="2000" b="1" dirty="0">
                  <a:latin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𝑨</m:t>
                      </m:r>
                      <m:r>
                        <a:rPr lang="en-US" altLang="zh-CN" sz="2400" i="1">
                          <a:latin typeface="Cambria Math" panose="02040503050406030204" pitchFamily="18" charset="0"/>
                        </a:rPr>
                        <m:t>𝜉</m:t>
                      </m:r>
                      <m:r>
                        <a:rPr lang="en-US" altLang="zh-CN" sz="2400" i="1">
                          <a:latin typeface="Cambria Math" panose="02040503050406030204" pitchFamily="18" charset="0"/>
                        </a:rPr>
                        <m:t>=</m:t>
                      </m:r>
                      <m:r>
                        <a:rPr lang="en-US" altLang="zh-CN" sz="2400" i="1">
                          <a:latin typeface="Cambria Math" panose="02040503050406030204" pitchFamily="18" charset="0"/>
                        </a:rPr>
                        <m:t>𝜆𝜉</m:t>
                      </m:r>
                      <m:r>
                        <a:rPr lang="zh-CN" altLang="en-US" sz="2400" i="1">
                          <a:latin typeface="Cambria Math" panose="02040503050406030204" pitchFamily="18" charset="0"/>
                        </a:rPr>
                        <m:t>。</m:t>
                      </m:r>
                    </m:oMath>
                  </m:oMathPara>
                </a14:m>
                <a:endParaRPr lang="en-US" altLang="zh-CN" sz="2400" dirty="0">
                  <a:latin typeface="Arial" panose="020B0604020202020204" pitchFamily="34" charset="0"/>
                </a:endParaRPr>
              </a:p>
              <a:p>
                <a:pPr marL="477838" lvl="1" indent="0">
                  <a:buNone/>
                </a:pPr>
                <a:r>
                  <a:rPr lang="en-US" altLang="zh-CN" sz="1800" dirty="0"/>
                  <a:t>【</a:t>
                </a:r>
                <a:r>
                  <a:rPr lang="zh-CN" altLang="en-US" sz="1800" dirty="0"/>
                  <a:t>例</a:t>
                </a:r>
                <a:r>
                  <a:rPr lang="en-US" altLang="zh-CN" sz="1800" dirty="0"/>
                  <a:t>】</a:t>
                </a:r>
                <a:r>
                  <a:rPr lang="zh-CN" altLang="zh-CN" sz="1800" dirty="0"/>
                  <a:t>求矩阵</a:t>
                </a:r>
                <a14:m>
                  <m:oMath xmlns:m="http://schemas.openxmlformats.org/officeDocument/2006/math">
                    <m:r>
                      <a:rPr lang="en-US" altLang="zh-CN" sz="1800" b="1" i="1">
                        <a:latin typeface="Cambria Math" panose="02040503050406030204" pitchFamily="18" charset="0"/>
                      </a:rPr>
                      <m:t>𝑨</m:t>
                    </m:r>
                    <m:r>
                      <a:rPr lang="en-US" altLang="zh-CN" sz="1800" b="0">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3"/>
                                  <m:mcJc m:val="center"/>
                                </m:mcPr>
                              </m:mc>
                            </m:mcs>
                            <m:ctrlPr>
                              <a:rPr lang="zh-CN" altLang="zh-CN" sz="1800" i="1">
                                <a:latin typeface="Cambria Math" panose="02040503050406030204" pitchFamily="18" charset="0"/>
                              </a:rPr>
                            </m:ctrlPr>
                          </m:mPr>
                          <m:mr>
                            <m:e>
                              <m:r>
                                <a:rPr lang="en-US" altLang="zh-CN" sz="1800" b="0" i="1">
                                  <a:latin typeface="Cambria Math" panose="02040503050406030204" pitchFamily="18" charset="0"/>
                                </a:rPr>
                                <m:t>2</m:t>
                              </m:r>
                            </m:e>
                            <m:e>
                              <m:r>
                                <a:rPr lang="zh-CN" altLang="en-US" sz="1800" b="0" i="1">
                                  <a:latin typeface="Cambria Math" panose="02040503050406030204" pitchFamily="18" charset="0"/>
                                </a:rPr>
                                <m:t>−</m:t>
                              </m:r>
                              <m:r>
                                <a:rPr lang="en-US" altLang="zh-CN" sz="1800" b="0" i="1">
                                  <a:latin typeface="Cambria Math" panose="02040503050406030204" pitchFamily="18" charset="0"/>
                                </a:rPr>
                                <m:t>1</m:t>
                              </m:r>
                            </m:e>
                            <m:e>
                              <m:r>
                                <a:rPr lang="en-US" altLang="zh-CN" sz="1800" b="0" i="1">
                                  <a:latin typeface="Cambria Math" panose="02040503050406030204" pitchFamily="18" charset="0"/>
                                </a:rPr>
                                <m:t>2</m:t>
                              </m:r>
                            </m:e>
                          </m:mr>
                          <m:mr>
                            <m:e>
                              <m:r>
                                <a:rPr lang="en-US" altLang="zh-CN" sz="1800" b="0" i="1">
                                  <a:latin typeface="Cambria Math" panose="02040503050406030204" pitchFamily="18" charset="0"/>
                                </a:rPr>
                                <m:t>5</m:t>
                              </m:r>
                            </m:e>
                            <m:e>
                              <m:r>
                                <a:rPr lang="en-US" altLang="zh-CN" sz="1800" b="0" i="1">
                                  <a:latin typeface="Cambria Math" panose="02040503050406030204" pitchFamily="18" charset="0"/>
                                </a:rPr>
                                <m:t>−3</m:t>
                              </m:r>
                            </m:e>
                            <m:e>
                              <m:r>
                                <a:rPr lang="en-US" altLang="zh-CN" sz="1800" b="0" i="1">
                                  <a:latin typeface="Cambria Math" panose="02040503050406030204" pitchFamily="18" charset="0"/>
                                </a:rPr>
                                <m:t>3</m:t>
                              </m:r>
                            </m:e>
                          </m:mr>
                          <m:mr>
                            <m:e>
                              <m:r>
                                <a:rPr lang="zh-CN" altLang="en-US" sz="1800" b="0" i="1">
                                  <a:latin typeface="Cambria Math" panose="02040503050406030204" pitchFamily="18" charset="0"/>
                                </a:rPr>
                                <m:t>−</m:t>
                              </m:r>
                              <m:r>
                                <a:rPr lang="en-US" altLang="zh-CN" sz="1800" b="0" i="1">
                                  <a:latin typeface="Cambria Math" panose="02040503050406030204" pitchFamily="18" charset="0"/>
                                </a:rPr>
                                <m:t>1</m:t>
                              </m:r>
                            </m:e>
                            <m:e>
                              <m:r>
                                <a:rPr lang="en-US" altLang="zh-CN" sz="1800" b="0" i="1">
                                  <a:latin typeface="Cambria Math" panose="02040503050406030204" pitchFamily="18" charset="0"/>
                                </a:rPr>
                                <m:t>0</m:t>
                              </m:r>
                            </m:e>
                            <m:e>
                              <m:r>
                                <a:rPr lang="zh-CN" altLang="en-US" sz="1800" b="0" i="1">
                                  <a:latin typeface="Cambria Math" panose="02040503050406030204" pitchFamily="18" charset="0"/>
                                </a:rPr>
                                <m:t>−</m:t>
                              </m:r>
                              <m:r>
                                <a:rPr lang="en-US" altLang="zh-CN" sz="1800" b="0" i="1">
                                  <a:latin typeface="Cambria Math" panose="02040503050406030204" pitchFamily="18" charset="0"/>
                                </a:rPr>
                                <m:t>2</m:t>
                              </m:r>
                            </m:e>
                          </m:mr>
                        </m:m>
                      </m:e>
                    </m:d>
                  </m:oMath>
                </a14:m>
                <a:r>
                  <a:rPr lang="zh-CN" altLang="zh-CN" sz="1800" dirty="0"/>
                  <a:t>的特征值和特征向量</a:t>
                </a:r>
                <a:endParaRPr lang="en-US" altLang="zh-CN" sz="1800" dirty="0"/>
              </a:p>
              <a:p>
                <a:pPr marL="477838" lvl="1" indent="0">
                  <a:lnSpc>
                    <a:spcPct val="150000"/>
                  </a:lnSpc>
                  <a:buNone/>
                </a:pPr>
                <a:r>
                  <a:rPr lang="zh-CN" altLang="en-US" sz="1800" dirty="0"/>
                  <a:t>根据特征方程有：</a:t>
                </a:r>
                <a:endParaRPr lang="en-US" altLang="zh-CN" sz="1800" dirty="0"/>
              </a:p>
              <a:p>
                <a:pPr marL="477838" lvl="1" indent="0">
                  <a:lnSpc>
                    <a:spcPct val="150000"/>
                  </a:lnSpc>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0=</m:t>
                      </m:r>
                      <m:d>
                        <m:dPr>
                          <m:begChr m:val="|"/>
                          <m:endChr m:val="|"/>
                          <m:ctrlPr>
                            <a:rPr lang="zh-CN" altLang="zh-CN" sz="1800" i="1">
                              <a:latin typeface="Cambria Math" panose="02040503050406030204" pitchFamily="18" charset="0"/>
                            </a:rPr>
                          </m:ctrlPr>
                        </m:dPr>
                        <m:e>
                          <m:r>
                            <a:rPr lang="en-US" altLang="zh-CN" sz="1800" i="1">
                              <a:latin typeface="Cambria Math" panose="02040503050406030204" pitchFamily="18" charset="0"/>
                            </a:rPr>
                            <m:t>𝜆</m:t>
                          </m:r>
                          <m:r>
                            <a:rPr lang="en-US" altLang="zh-CN" sz="1800" b="1" i="1">
                              <a:latin typeface="Cambria Math" panose="02040503050406030204" pitchFamily="18" charset="0"/>
                            </a:rPr>
                            <m:t>𝑬</m:t>
                          </m:r>
                          <m:r>
                            <a:rPr lang="en-US" altLang="zh-CN" sz="1800" i="1">
                              <a:latin typeface="Cambria Math" panose="02040503050406030204" pitchFamily="18" charset="0"/>
                            </a:rPr>
                            <m:t>−</m:t>
                          </m:r>
                          <m:r>
                            <a:rPr lang="en-US" altLang="zh-CN" sz="1800" b="1" i="1">
                              <a:latin typeface="Cambria Math" panose="02040503050406030204" pitchFamily="18" charset="0"/>
                            </a:rPr>
                            <m:t>𝑨</m:t>
                          </m:r>
                        </m:e>
                      </m:d>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3"/>
                                    <m:mcJc m:val="center"/>
                                  </m:mcPr>
                                </m:mc>
                              </m:mcs>
                              <m:ctrlPr>
                                <a:rPr lang="zh-CN" altLang="zh-CN" sz="1800" i="1">
                                  <a:latin typeface="Cambria Math" panose="02040503050406030204" pitchFamily="18" charset="0"/>
                                </a:rPr>
                              </m:ctrlPr>
                            </m:mPr>
                            <m:mr>
                              <m:e>
                                <m:r>
                                  <a:rPr lang="en-US" altLang="zh-CN" sz="1800" i="1">
                                    <a:latin typeface="Cambria Math" panose="02040503050406030204" pitchFamily="18" charset="0"/>
                                  </a:rPr>
                                  <m:t>𝜆</m:t>
                                </m:r>
                                <m:r>
                                  <a:rPr lang="zh-CN" altLang="en-US" sz="1800" i="1">
                                    <a:latin typeface="Cambria Math" panose="02040503050406030204" pitchFamily="18" charset="0"/>
                                  </a:rPr>
                                  <m:t>−</m:t>
                                </m:r>
                                <m:r>
                                  <a:rPr lang="en-US" altLang="zh-CN" sz="1800" i="1">
                                    <a:latin typeface="Cambria Math" panose="02040503050406030204" pitchFamily="18" charset="0"/>
                                  </a:rPr>
                                  <m:t>2</m:t>
                                </m:r>
                              </m:e>
                              <m:e>
                                <m:r>
                                  <a:rPr lang="en-US" altLang="zh-CN" sz="1800">
                                    <a:latin typeface="Cambria Math" panose="02040503050406030204" pitchFamily="18" charset="0"/>
                                  </a:rPr>
                                  <m:t>1</m:t>
                                </m:r>
                              </m:e>
                              <m:e>
                                <m:r>
                                  <a:rPr lang="zh-CN" altLang="en-US" sz="1800" i="1">
                                    <a:latin typeface="Cambria Math" panose="02040503050406030204" pitchFamily="18" charset="0"/>
                                  </a:rPr>
                                  <m:t>−</m:t>
                                </m:r>
                                <m:r>
                                  <a:rPr lang="en-US" altLang="zh-CN" sz="1800" i="1">
                                    <a:latin typeface="Cambria Math" panose="02040503050406030204" pitchFamily="18" charset="0"/>
                                  </a:rPr>
                                  <m:t>2</m:t>
                                </m:r>
                              </m:e>
                            </m:mr>
                            <m:mr>
                              <m:e>
                                <m:r>
                                  <a:rPr lang="zh-CN" altLang="en-US" sz="1800" i="1">
                                    <a:latin typeface="Cambria Math" panose="02040503050406030204" pitchFamily="18" charset="0"/>
                                  </a:rPr>
                                  <m:t>−</m:t>
                                </m:r>
                                <m:r>
                                  <a:rPr lang="en-US" altLang="zh-CN" sz="1800" i="1">
                                    <a:latin typeface="Cambria Math" panose="02040503050406030204" pitchFamily="18" charset="0"/>
                                  </a:rPr>
                                  <m:t>5</m:t>
                                </m:r>
                              </m:e>
                              <m:e>
                                <m:r>
                                  <a:rPr lang="en-US" altLang="zh-CN" sz="1800" i="1">
                                    <a:latin typeface="Cambria Math" panose="02040503050406030204" pitchFamily="18" charset="0"/>
                                  </a:rPr>
                                  <m:t>𝜆</m:t>
                                </m:r>
                                <m:r>
                                  <a:rPr lang="en-US" altLang="zh-CN" sz="1800" i="1">
                                    <a:latin typeface="Cambria Math" panose="02040503050406030204" pitchFamily="18" charset="0"/>
                                  </a:rPr>
                                  <m:t>+3</m:t>
                                </m:r>
                              </m:e>
                              <m:e>
                                <m:r>
                                  <a:rPr lang="zh-CN" altLang="en-US" sz="1800" i="1">
                                    <a:latin typeface="Cambria Math" panose="02040503050406030204" pitchFamily="18" charset="0"/>
                                  </a:rPr>
                                  <m:t>−</m:t>
                                </m:r>
                                <m:r>
                                  <a:rPr lang="en-US" altLang="zh-CN" sz="1800" i="1">
                                    <a:latin typeface="Cambria Math" panose="02040503050406030204" pitchFamily="18" charset="0"/>
                                  </a:rPr>
                                  <m:t>3</m:t>
                                </m:r>
                              </m:e>
                            </m:mr>
                            <m:mr>
                              <m:e>
                                <m:r>
                                  <a:rPr lang="en-US" altLang="zh-CN" sz="1800" i="1">
                                    <a:latin typeface="Cambria Math" panose="02040503050406030204" pitchFamily="18" charset="0"/>
                                  </a:rPr>
                                  <m:t>1</m:t>
                                </m:r>
                              </m:e>
                              <m:e>
                                <m:r>
                                  <a:rPr lang="en-US" altLang="zh-CN" sz="1800" i="1">
                                    <a:latin typeface="Cambria Math" panose="02040503050406030204" pitchFamily="18" charset="0"/>
                                  </a:rPr>
                                  <m:t>0</m:t>
                                </m:r>
                              </m:e>
                              <m:e>
                                <m:r>
                                  <a:rPr lang="en-US" altLang="zh-CN" sz="1800" i="1">
                                    <a:latin typeface="Cambria Math" panose="02040503050406030204" pitchFamily="18" charset="0"/>
                                  </a:rPr>
                                  <m:t>𝜆</m:t>
                                </m:r>
                                <m:r>
                                  <a:rPr lang="en-US" altLang="zh-CN" sz="1800" i="1">
                                    <a:latin typeface="Cambria Math" panose="02040503050406030204" pitchFamily="18" charset="0"/>
                                  </a:rPr>
                                  <m:t>+2</m:t>
                                </m:r>
                              </m:e>
                            </m:mr>
                          </m:m>
                        </m:e>
                      </m:d>
                      <m: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d>
                            <m:dPr>
                              <m:ctrlPr>
                                <a:rPr lang="zh-CN" altLang="zh-CN" sz="1800" i="1">
                                  <a:latin typeface="Cambria Math" panose="02040503050406030204" pitchFamily="18" charset="0"/>
                                </a:rPr>
                              </m:ctrlPr>
                            </m:dPr>
                            <m:e>
                              <m:r>
                                <a:rPr lang="en-US" altLang="zh-CN" sz="1800" i="1">
                                  <a:latin typeface="Cambria Math" panose="02040503050406030204" pitchFamily="18" charset="0"/>
                                </a:rPr>
                                <m:t>𝜆</m:t>
                              </m:r>
                              <m:r>
                                <a:rPr lang="en-US" altLang="zh-CN" sz="1800" i="1">
                                  <a:latin typeface="Cambria Math" panose="02040503050406030204" pitchFamily="18" charset="0"/>
                                </a:rPr>
                                <m:t>+1</m:t>
                              </m:r>
                            </m:e>
                          </m:d>
                        </m:e>
                        <m:sup>
                          <m:r>
                            <a:rPr lang="en-US" altLang="zh-CN" sz="1800" i="1">
                              <a:latin typeface="Cambria Math" panose="02040503050406030204" pitchFamily="18" charset="0"/>
                            </a:rPr>
                            <m:t>3</m:t>
                          </m:r>
                        </m:sup>
                      </m:sSup>
                    </m:oMath>
                  </m:oMathPara>
                </a14:m>
                <a:endParaRPr lang="en-US" altLang="zh-CN" sz="1800" dirty="0"/>
              </a:p>
              <a:p>
                <a:pPr marL="477838" lvl="1" indent="0">
                  <a:lnSpc>
                    <a:spcPct val="150000"/>
                  </a:lnSpc>
                  <a:buNone/>
                </a:pPr>
                <a:r>
                  <a:rPr lang="zh-CN" altLang="en-US" sz="1800" dirty="0"/>
                  <a:t>得</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m:t>
                    </m:r>
                    <m:r>
                      <a:rPr lang="zh-CN" altLang="en-US" sz="1800" i="1">
                        <a:latin typeface="Cambria Math" panose="02040503050406030204" pitchFamily="18" charset="0"/>
                      </a:rPr>
                      <m:t>−</m:t>
                    </m:r>
                    <m:r>
                      <a:rPr lang="en-US" altLang="zh-CN" sz="1800" i="1">
                        <a:latin typeface="Cambria Math" panose="02040503050406030204" pitchFamily="18" charset="0"/>
                      </a:rPr>
                      <m:t>1</m:t>
                    </m:r>
                    <m:r>
                      <a:rPr lang="zh-CN" altLang="en-US" sz="1800" i="1">
                        <a:latin typeface="Cambria Math" panose="02040503050406030204" pitchFamily="18" charset="0"/>
                      </a:rPr>
                      <m:t>，</m:t>
                    </m:r>
                  </m:oMath>
                </a14:m>
                <a:r>
                  <a:rPr lang="zh-CN" altLang="en-US" sz="1800" dirty="0"/>
                  <a:t>令</a:t>
                </a:r>
                <a14:m>
                  <m:oMath xmlns:m="http://schemas.openxmlformats.org/officeDocument/2006/math">
                    <m:d>
                      <m:dPr>
                        <m:ctrlPr>
                          <a:rPr lang="zh-CN" altLang="zh-CN" sz="1800" b="1" i="1">
                            <a:latin typeface="Cambria Math" panose="02040503050406030204" pitchFamily="18" charset="0"/>
                          </a:rPr>
                        </m:ctrlPr>
                      </m:dPr>
                      <m:e>
                        <m:r>
                          <a:rPr lang="en-US" altLang="zh-CN" sz="1800" b="1" i="1">
                            <a:latin typeface="Cambria Math" panose="02040503050406030204" pitchFamily="18" charset="0"/>
                          </a:rPr>
                          <m:t>−</m:t>
                        </m:r>
                        <m:r>
                          <a:rPr lang="en-US" altLang="zh-CN" sz="1800" b="1" i="1">
                            <a:latin typeface="Cambria Math" panose="02040503050406030204" pitchFamily="18" charset="0"/>
                          </a:rPr>
                          <m:t>𝑬</m:t>
                        </m:r>
                        <m:r>
                          <a:rPr lang="en-US" altLang="zh-CN" sz="1800" b="1" i="1">
                            <a:latin typeface="Cambria Math" panose="02040503050406030204" pitchFamily="18" charset="0"/>
                          </a:rPr>
                          <m:t>−</m:t>
                        </m:r>
                        <m:r>
                          <a:rPr lang="en-US" altLang="zh-CN" sz="1800" b="1" i="1" smtClean="0">
                            <a:latin typeface="Cambria Math" panose="02040503050406030204" pitchFamily="18" charset="0"/>
                          </a:rPr>
                          <m:t>𝑨</m:t>
                        </m:r>
                      </m:e>
                    </m:d>
                    <m:r>
                      <a:rPr lang="en-US" altLang="zh-CN" sz="1800" b="1" i="1">
                        <a:latin typeface="Cambria Math" panose="02040503050406030204" pitchFamily="18" charset="0"/>
                      </a:rPr>
                      <m:t>𝒙</m:t>
                    </m:r>
                    <m:r>
                      <a:rPr lang="en-US" altLang="zh-CN" sz="1800" i="1">
                        <a:latin typeface="Cambria Math" panose="02040503050406030204" pitchFamily="18" charset="0"/>
                      </a:rPr>
                      <m:t>=</m:t>
                    </m:r>
                    <m:r>
                      <a:rPr lang="en-US" altLang="zh-CN" sz="1800" b="1" i="1">
                        <a:latin typeface="Cambria Math" panose="02040503050406030204" pitchFamily="18" charset="0"/>
                      </a:rPr>
                      <m:t>𝟎</m:t>
                    </m:r>
                    <m:r>
                      <a:rPr lang="zh-CN" altLang="en-US" sz="1800" b="1" i="1">
                        <a:latin typeface="Cambria Math" panose="02040503050406030204" pitchFamily="18" charset="0"/>
                      </a:rPr>
                      <m:t>，</m:t>
                    </m:r>
                  </m:oMath>
                </a14:m>
                <a:r>
                  <a:rPr lang="zh-CN" altLang="en-US" sz="1800" dirty="0"/>
                  <a:t>得特征向量 </a:t>
                </a:r>
                <a14:m>
                  <m:oMath xmlns:m="http://schemas.openxmlformats.org/officeDocument/2006/math">
                    <m:r>
                      <a:rPr lang="en-US" altLang="zh-CN" sz="1800" i="1">
                        <a:latin typeface="Cambria Math" panose="02040503050406030204" pitchFamily="18" charset="0"/>
                      </a:rPr>
                      <m:t>𝑘</m:t>
                    </m:r>
                    <m:sSup>
                      <m:sSupPr>
                        <m:ctrlPr>
                          <a:rPr lang="zh-CN" altLang="zh-CN" sz="1800" i="1">
                            <a:latin typeface="Cambria Math" panose="02040503050406030204" pitchFamily="18" charset="0"/>
                          </a:rPr>
                        </m:ctrlPr>
                      </m:sSupPr>
                      <m:e>
                        <m:d>
                          <m:dPr>
                            <m:begChr m:val="["/>
                            <m:endChr m:val="]"/>
                            <m:ctrlPr>
                              <a:rPr lang="zh-CN" altLang="zh-CN" sz="1800" i="1">
                                <a:latin typeface="Cambria Math" panose="02040503050406030204" pitchFamily="18" charset="0"/>
                              </a:rPr>
                            </m:ctrlPr>
                          </m:dPr>
                          <m:e>
                            <m:r>
                              <a:rPr lang="en-US" altLang="zh-CN" sz="1800" i="1">
                                <a:latin typeface="Cambria Math" panose="02040503050406030204" pitchFamily="18" charset="0"/>
                              </a:rPr>
                              <m:t>1</m:t>
                            </m:r>
                            <m:r>
                              <a:rPr lang="en-US" altLang="zh-CN" sz="1800">
                                <a:latin typeface="Cambria Math" panose="02040503050406030204" pitchFamily="18" charset="0"/>
                              </a:rPr>
                              <m:t>,</m:t>
                            </m:r>
                            <m:r>
                              <a:rPr lang="en-US" altLang="zh-CN" sz="1800" i="1">
                                <a:latin typeface="Cambria Math" panose="02040503050406030204" pitchFamily="18" charset="0"/>
                              </a:rPr>
                              <m:t>1</m:t>
                            </m:r>
                            <m:r>
                              <a:rPr lang="en-US" altLang="zh-CN" sz="1800">
                                <a:latin typeface="Cambria Math" panose="02040503050406030204" pitchFamily="18" charset="0"/>
                              </a:rPr>
                              <m:t>,</m:t>
                            </m:r>
                            <m:r>
                              <a:rPr lang="zh-CN" altLang="en-US" sz="1800" i="1">
                                <a:latin typeface="Cambria Math" panose="02040503050406030204" pitchFamily="18" charset="0"/>
                              </a:rPr>
                              <m:t>−</m:t>
                            </m:r>
                            <m:r>
                              <a:rPr lang="en-US" altLang="zh-CN" sz="1800">
                                <a:latin typeface="Cambria Math" panose="02040503050406030204" pitchFamily="18" charset="0"/>
                              </a:rPr>
                              <m:t>1</m:t>
                            </m:r>
                          </m:e>
                        </m:d>
                      </m:e>
                      <m:sup>
                        <m:r>
                          <a:rPr lang="en-US" altLang="zh-CN" sz="1800" i="1">
                            <a:latin typeface="Cambria Math" panose="02040503050406030204" pitchFamily="18" charset="0"/>
                          </a:rPr>
                          <m:t>𝑇</m:t>
                        </m:r>
                      </m:sup>
                    </m:sSup>
                  </m:oMath>
                </a14:m>
                <a:endParaRPr lang="en-US" altLang="zh-CN" sz="18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8" y="843558"/>
                <a:ext cx="7272807" cy="4104456"/>
              </a:xfrm>
              <a:blipFill>
                <a:blip r:embed="rId3"/>
                <a:stretch>
                  <a:fillRect l="-838" t="-1484"/>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E4A03366-B135-3EF8-98AC-ECBB75614E3A}"/>
              </a:ext>
            </a:extLst>
          </p:cNvPr>
          <p:cNvSpPr txBox="1">
            <a:spLocks/>
          </p:cNvSpPr>
          <p:nvPr/>
        </p:nvSpPr>
        <p:spPr bwMode="auto">
          <a:xfrm>
            <a:off x="1694877" y="1"/>
            <a:ext cx="741682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r>
              <a:rPr kumimoji="1" lang="zh-CN" altLang="en-US" sz="2200" dirty="0">
                <a:latin typeface="微软雅黑" panose="020B0503020204020204" pitchFamily="34" charset="-122"/>
                <a:ea typeface="微软雅黑" panose="020B0503020204020204" pitchFamily="34" charset="-122"/>
              </a:rPr>
              <a:t>矩阵的性质</a:t>
            </a:r>
            <a:endParaRPr kumimoji="1" lang="en-US" altLang="zh-CN"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446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907704" y="915566"/>
                <a:ext cx="6768751" cy="4104456"/>
              </a:xfrm>
            </p:spPr>
            <p:txBody>
              <a:bodyPr/>
              <a:lstStyle/>
              <a:p>
                <a:r>
                  <a:rPr lang="zh-CN" altLang="en-US" sz="2000" b="1" dirty="0"/>
                  <a:t>矩阵的秩：</a:t>
                </a:r>
                <a:endParaRPr lang="en-US" altLang="zh-CN" sz="2000" b="1" dirty="0"/>
              </a:p>
              <a:p>
                <a:pPr marL="477838" lvl="1" indent="0">
                  <a:lnSpc>
                    <a:spcPct val="150000"/>
                  </a:lnSpc>
                  <a:spcBef>
                    <a:spcPts val="0"/>
                  </a:spcBef>
                  <a:buNone/>
                </a:pPr>
                <a:r>
                  <a:rPr lang="en-US" altLang="zh-CN" sz="1800" dirty="0"/>
                  <a:t>【</a:t>
                </a:r>
                <a:r>
                  <a:rPr lang="zh-CN" altLang="en-US" sz="1800" dirty="0"/>
                  <a:t>例</a:t>
                </a:r>
                <a:r>
                  <a:rPr lang="en-US" altLang="zh-CN" sz="1800" dirty="0"/>
                  <a:t>】</a:t>
                </a:r>
                <a:r>
                  <a:rPr lang="zh-CN" altLang="en-US" sz="1800" dirty="0"/>
                  <a:t>求矩阵</a:t>
                </a:r>
                <a14:m>
                  <m:oMath xmlns:m="http://schemas.openxmlformats.org/officeDocument/2006/math">
                    <m:r>
                      <a:rPr lang="en-US" altLang="zh-CN" sz="1800">
                        <a:latin typeface="Cambria Math" panose="02040503050406030204" pitchFamily="18" charset="0"/>
                      </a:rPr>
                      <m:t>𝑨</m:t>
                    </m:r>
                    <m:r>
                      <a:rPr lang="en-US" altLang="zh-CN" sz="1800">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3"/>
                                  <m:mcJc m:val="center"/>
                                </m:mcPr>
                              </m:mc>
                            </m:mcs>
                            <m:ctrlPr>
                              <a:rPr lang="zh-CN" altLang="zh-CN" sz="1800" i="1">
                                <a:latin typeface="Cambria Math" panose="02040503050406030204" pitchFamily="18" charset="0"/>
                              </a:rPr>
                            </m:ctrlPr>
                          </m:mPr>
                          <m:mr>
                            <m:e>
                              <m:r>
                                <a:rPr lang="en-US" altLang="zh-CN" sz="1800" b="0" i="1">
                                  <a:latin typeface="Cambria Math" panose="02040503050406030204" pitchFamily="18" charset="0"/>
                                </a:rPr>
                                <m:t>1</m:t>
                              </m:r>
                            </m:e>
                            <m:e>
                              <m:r>
                                <a:rPr lang="en-US" altLang="zh-CN" sz="1800" b="0" i="1">
                                  <a:latin typeface="Cambria Math" panose="02040503050406030204" pitchFamily="18" charset="0"/>
                                </a:rPr>
                                <m:t>1</m:t>
                              </m:r>
                            </m:e>
                            <m:e>
                              <m:r>
                                <a:rPr lang="en-US" altLang="zh-CN" sz="1800" b="0" i="1">
                                  <a:latin typeface="Cambria Math" panose="02040503050406030204" pitchFamily="18" charset="0"/>
                                </a:rPr>
                                <m:t>2</m:t>
                              </m:r>
                            </m:e>
                          </m:mr>
                          <m:mr>
                            <m:e>
                              <m:r>
                                <a:rPr lang="en-US" altLang="zh-CN" sz="1800" b="0" i="1">
                                  <a:latin typeface="Cambria Math" panose="02040503050406030204" pitchFamily="18" charset="0"/>
                                </a:rPr>
                                <m:t>2</m:t>
                              </m:r>
                            </m:e>
                            <m:e>
                              <m:r>
                                <a:rPr lang="en-US" altLang="zh-CN" sz="1800" b="0" i="1">
                                  <a:latin typeface="Cambria Math" panose="02040503050406030204" pitchFamily="18" charset="0"/>
                                </a:rPr>
                                <m:t>0</m:t>
                              </m:r>
                            </m:e>
                            <m:e>
                              <m:r>
                                <a:rPr lang="en-US" altLang="zh-CN" sz="1800" b="0" i="1">
                                  <a:latin typeface="Cambria Math" panose="02040503050406030204" pitchFamily="18" charset="0"/>
                                </a:rPr>
                                <m:t>3</m:t>
                              </m:r>
                            </m:e>
                          </m:mr>
                          <m:mr>
                            <m:e>
                              <m:r>
                                <a:rPr lang="en-US" altLang="zh-CN" sz="1800" b="0" i="1">
                                  <a:latin typeface="Cambria Math" panose="02040503050406030204" pitchFamily="18" charset="0"/>
                                </a:rPr>
                                <m:t>1</m:t>
                              </m:r>
                            </m:e>
                            <m:e>
                              <m:r>
                                <a:rPr lang="zh-CN" altLang="en-US" sz="1800" b="0" i="1">
                                  <a:latin typeface="Cambria Math" panose="02040503050406030204" pitchFamily="18" charset="0"/>
                                </a:rPr>
                                <m:t>−</m:t>
                              </m:r>
                              <m:r>
                                <a:rPr lang="en-US" altLang="zh-CN" sz="1800" b="0" i="1">
                                  <a:latin typeface="Cambria Math" panose="02040503050406030204" pitchFamily="18" charset="0"/>
                                </a:rPr>
                                <m:t>1</m:t>
                              </m:r>
                            </m:e>
                            <m:e>
                              <m:r>
                                <a:rPr lang="en-US" altLang="zh-CN" sz="1800" b="0" i="1">
                                  <a:latin typeface="Cambria Math" panose="02040503050406030204" pitchFamily="18" charset="0"/>
                                </a:rPr>
                                <m:t>1</m:t>
                              </m:r>
                            </m:e>
                          </m:mr>
                        </m:m>
                      </m:e>
                    </m:d>
                  </m:oMath>
                </a14:m>
                <a:r>
                  <a:rPr lang="zh-CN" altLang="en-US" sz="1800" dirty="0"/>
                  <a:t>的秩。</a:t>
                </a:r>
                <a:endParaRPr lang="en-US" altLang="zh-CN" sz="1800" dirty="0"/>
              </a:p>
              <a:p>
                <a:pPr marL="477838" lvl="1" indent="0">
                  <a:lnSpc>
                    <a:spcPct val="200000"/>
                  </a:lnSpc>
                  <a:spcBef>
                    <a:spcPts val="0"/>
                  </a:spcBef>
                  <a:buNone/>
                </a:pPr>
                <a:r>
                  <a:rPr lang="zh-CN" altLang="en-US" sz="1800" dirty="0"/>
                  <a:t>对其进行初等变换</a:t>
                </a:r>
                <a14:m>
                  <m:oMath xmlns:m="http://schemas.openxmlformats.org/officeDocument/2006/math">
                    <m:r>
                      <a:rPr lang="en-US" altLang="zh-CN" sz="1800" i="1">
                        <a:latin typeface="Cambria Math" panose="02040503050406030204" pitchFamily="18" charset="0"/>
                      </a:rPr>
                      <m:t>𝐴</m:t>
                    </m:r>
                    <m:r>
                      <a:rPr lang="en-US" altLang="zh-CN" sz="1800">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3"/>
                                  <m:mcJc m:val="center"/>
                                </m:mcPr>
                              </m:mc>
                            </m:mcs>
                            <m:ctrlPr>
                              <a:rPr lang="zh-CN" altLang="zh-CN" sz="1800" i="1">
                                <a:latin typeface="Cambria Math" panose="02040503050406030204" pitchFamily="18" charset="0"/>
                              </a:rPr>
                            </m:ctrlPr>
                          </m:mPr>
                          <m:mr>
                            <m:e>
                              <m:r>
                                <a:rPr lang="en-US" altLang="zh-CN" sz="1800">
                                  <a:latin typeface="Cambria Math" panose="02040503050406030204" pitchFamily="18" charset="0"/>
                                </a:rPr>
                                <m:t>1</m:t>
                              </m:r>
                            </m:e>
                            <m:e>
                              <m:r>
                                <a:rPr lang="en-US" altLang="zh-CN" sz="1800">
                                  <a:latin typeface="Cambria Math" panose="02040503050406030204" pitchFamily="18" charset="0"/>
                                </a:rPr>
                                <m:t>1</m:t>
                              </m:r>
                            </m:e>
                            <m:e>
                              <m:r>
                                <a:rPr lang="en-US" altLang="zh-CN" sz="1800">
                                  <a:latin typeface="Cambria Math" panose="02040503050406030204" pitchFamily="18" charset="0"/>
                                </a:rPr>
                                <m:t>2</m:t>
                              </m:r>
                            </m:e>
                          </m:mr>
                          <m:mr>
                            <m:e>
                              <m:r>
                                <a:rPr lang="en-US" altLang="zh-CN" sz="1800">
                                  <a:latin typeface="Cambria Math" panose="02040503050406030204" pitchFamily="18" charset="0"/>
                                </a:rPr>
                                <m:t>2</m:t>
                              </m:r>
                            </m:e>
                            <m:e>
                              <m:r>
                                <a:rPr lang="en-US" altLang="zh-CN" sz="1800">
                                  <a:latin typeface="Cambria Math" panose="02040503050406030204" pitchFamily="18" charset="0"/>
                                </a:rPr>
                                <m:t>0</m:t>
                              </m:r>
                            </m:e>
                            <m:e>
                              <m:r>
                                <a:rPr lang="en-US" altLang="zh-CN" sz="1800">
                                  <a:latin typeface="Cambria Math" panose="02040503050406030204" pitchFamily="18" charset="0"/>
                                </a:rPr>
                                <m:t>3</m:t>
                              </m:r>
                            </m:e>
                          </m:mr>
                          <m:mr>
                            <m:e>
                              <m:r>
                                <a:rPr lang="en-US" altLang="zh-CN" sz="1800">
                                  <a:latin typeface="Cambria Math" panose="02040503050406030204" pitchFamily="18" charset="0"/>
                                </a:rPr>
                                <m:t>1</m:t>
                              </m:r>
                            </m:e>
                            <m:e>
                              <m:r>
                                <a:rPr lang="zh-CN" altLang="en-US" sz="1800" i="1">
                                  <a:latin typeface="Cambria Math" panose="02040503050406030204" pitchFamily="18" charset="0"/>
                                </a:rPr>
                                <m:t>−</m:t>
                              </m:r>
                              <m:r>
                                <a:rPr lang="en-US" altLang="zh-CN" sz="1800">
                                  <a:latin typeface="Cambria Math" panose="02040503050406030204" pitchFamily="18" charset="0"/>
                                </a:rPr>
                                <m:t>1</m:t>
                              </m:r>
                            </m:e>
                            <m:e>
                              <m:r>
                                <a:rPr lang="en-US" altLang="zh-CN" sz="1800">
                                  <a:latin typeface="Cambria Math" panose="02040503050406030204" pitchFamily="18" charset="0"/>
                                </a:rPr>
                                <m:t>1</m:t>
                              </m:r>
                            </m:e>
                          </m:mr>
                        </m:m>
                      </m:e>
                    </m:d>
                    <m:box>
                      <m:boxPr>
                        <m:ctrlPr>
                          <a:rPr lang="zh-CN" altLang="zh-CN" sz="1800" i="1">
                            <a:latin typeface="Cambria Math" panose="02040503050406030204" pitchFamily="18" charset="0"/>
                          </a:rPr>
                        </m:ctrlPr>
                      </m:boxPr>
                      <m:e>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3"/>
                                      <m:mcJc m:val="center"/>
                                    </m:mcPr>
                                  </m:mc>
                                </m:mcs>
                                <m:ctrlPr>
                                  <a:rPr lang="zh-CN" altLang="zh-CN" sz="1800" i="1">
                                    <a:latin typeface="Cambria Math" panose="02040503050406030204" pitchFamily="18" charset="0"/>
                                  </a:rPr>
                                </m:ctrlPr>
                              </m:mPr>
                              <m:mr>
                                <m:e>
                                  <m:r>
                                    <a:rPr lang="en-US" altLang="zh-CN" sz="1800">
                                      <a:latin typeface="Cambria Math" panose="02040503050406030204" pitchFamily="18" charset="0"/>
                                    </a:rPr>
                                    <m:t>1</m:t>
                                  </m:r>
                                </m:e>
                                <m:e>
                                  <m:r>
                                    <a:rPr lang="en-US" altLang="zh-CN" sz="1800">
                                      <a:latin typeface="Cambria Math" panose="02040503050406030204" pitchFamily="18" charset="0"/>
                                    </a:rPr>
                                    <m:t>1</m:t>
                                  </m:r>
                                </m:e>
                                <m:e>
                                  <m:r>
                                    <a:rPr lang="en-US" altLang="zh-CN" sz="1800">
                                      <a:latin typeface="Cambria Math" panose="02040503050406030204" pitchFamily="18" charset="0"/>
                                    </a:rPr>
                                    <m:t>2</m:t>
                                  </m:r>
                                </m:e>
                              </m:mr>
                              <m:mr>
                                <m:e>
                                  <m:r>
                                    <a:rPr lang="en-US" altLang="zh-CN" sz="1800">
                                      <a:latin typeface="Cambria Math" panose="02040503050406030204" pitchFamily="18" charset="0"/>
                                    </a:rPr>
                                    <m:t>0</m:t>
                                  </m:r>
                                </m:e>
                                <m:e>
                                  <m:r>
                                    <a:rPr lang="zh-CN" altLang="en-US" sz="1800" i="1">
                                      <a:latin typeface="Cambria Math" panose="02040503050406030204" pitchFamily="18" charset="0"/>
                                    </a:rPr>
                                    <m:t>−</m:t>
                                  </m:r>
                                  <m:r>
                                    <a:rPr lang="en-US" altLang="zh-CN" sz="1800">
                                      <a:latin typeface="Cambria Math" panose="02040503050406030204" pitchFamily="18" charset="0"/>
                                    </a:rPr>
                                    <m:t>2</m:t>
                                  </m:r>
                                </m:e>
                                <m:e>
                                  <m:r>
                                    <a:rPr lang="zh-CN" altLang="en-US" sz="1800" i="1">
                                      <a:latin typeface="Cambria Math" panose="02040503050406030204" pitchFamily="18" charset="0"/>
                                    </a:rPr>
                                    <m:t>−</m:t>
                                  </m:r>
                                  <m:r>
                                    <a:rPr lang="en-US" altLang="zh-CN" sz="1800">
                                      <a:latin typeface="Cambria Math" panose="02040503050406030204" pitchFamily="18" charset="0"/>
                                    </a:rPr>
                                    <m:t>1</m:t>
                                  </m:r>
                                </m:e>
                              </m:mr>
                              <m:mr>
                                <m:e>
                                  <m:r>
                                    <a:rPr lang="en-US" altLang="zh-CN" sz="1800">
                                      <a:latin typeface="Cambria Math" panose="02040503050406030204" pitchFamily="18" charset="0"/>
                                    </a:rPr>
                                    <m:t>0</m:t>
                                  </m:r>
                                </m:e>
                                <m:e>
                                  <m:r>
                                    <a:rPr lang="zh-CN" altLang="en-US" sz="1800" i="1">
                                      <a:latin typeface="Cambria Math" panose="02040503050406030204" pitchFamily="18" charset="0"/>
                                    </a:rPr>
                                    <m:t>−</m:t>
                                  </m:r>
                                  <m:r>
                                    <a:rPr lang="en-US" altLang="zh-CN" sz="1800">
                                      <a:latin typeface="Cambria Math" panose="02040503050406030204" pitchFamily="18" charset="0"/>
                                    </a:rPr>
                                    <m:t>2</m:t>
                                  </m:r>
                                </m:e>
                                <m:e>
                                  <m:r>
                                    <a:rPr lang="zh-CN" altLang="en-US" sz="1800" i="1">
                                      <a:latin typeface="Cambria Math" panose="02040503050406030204" pitchFamily="18" charset="0"/>
                                    </a:rPr>
                                    <m:t>−</m:t>
                                  </m:r>
                                  <m:r>
                                    <a:rPr lang="en-US" altLang="zh-CN" sz="1800">
                                      <a:latin typeface="Cambria Math" panose="02040503050406030204" pitchFamily="18" charset="0"/>
                                    </a:rPr>
                                    <m:t>1</m:t>
                                  </m:r>
                                </m:e>
                              </m:mr>
                            </m:m>
                          </m:e>
                        </m:d>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3"/>
                                      <m:mcJc m:val="center"/>
                                    </m:mcPr>
                                  </m:mc>
                                </m:mcs>
                                <m:ctrlPr>
                                  <a:rPr lang="zh-CN" altLang="zh-CN" sz="1800" i="1">
                                    <a:latin typeface="Cambria Math" panose="02040503050406030204" pitchFamily="18" charset="0"/>
                                  </a:rPr>
                                </m:ctrlPr>
                              </m:mPr>
                              <m:mr>
                                <m:e>
                                  <m:r>
                                    <a:rPr lang="en-US" altLang="zh-CN" sz="1800">
                                      <a:latin typeface="Cambria Math" panose="02040503050406030204" pitchFamily="18" charset="0"/>
                                    </a:rPr>
                                    <m:t>1</m:t>
                                  </m:r>
                                </m:e>
                                <m:e>
                                  <m:r>
                                    <a:rPr lang="en-US" altLang="zh-CN" sz="1800">
                                      <a:latin typeface="Cambria Math" panose="02040503050406030204" pitchFamily="18" charset="0"/>
                                    </a:rPr>
                                    <m:t>1</m:t>
                                  </m:r>
                                </m:e>
                                <m:e>
                                  <m:r>
                                    <a:rPr lang="en-US" altLang="zh-CN" sz="1800">
                                      <a:latin typeface="Cambria Math" panose="02040503050406030204" pitchFamily="18" charset="0"/>
                                    </a:rPr>
                                    <m:t>2</m:t>
                                  </m:r>
                                </m:e>
                              </m:mr>
                              <m:mr>
                                <m:e>
                                  <m:r>
                                    <a:rPr lang="en-US" altLang="zh-CN" sz="1800">
                                      <a:latin typeface="Cambria Math" panose="02040503050406030204" pitchFamily="18" charset="0"/>
                                    </a:rPr>
                                    <m:t>0</m:t>
                                  </m:r>
                                </m:e>
                                <m:e>
                                  <m:r>
                                    <a:rPr lang="zh-CN" altLang="en-US" sz="1800" i="1">
                                      <a:latin typeface="Cambria Math" panose="02040503050406030204" pitchFamily="18" charset="0"/>
                                    </a:rPr>
                                    <m:t>−</m:t>
                                  </m:r>
                                  <m:r>
                                    <a:rPr lang="en-US" altLang="zh-CN" sz="1800">
                                      <a:latin typeface="Cambria Math" panose="02040503050406030204" pitchFamily="18" charset="0"/>
                                    </a:rPr>
                                    <m:t>2</m:t>
                                  </m:r>
                                </m:e>
                                <m:e>
                                  <m:r>
                                    <a:rPr lang="zh-CN" altLang="en-US" sz="1800" i="1">
                                      <a:latin typeface="Cambria Math" panose="02040503050406030204" pitchFamily="18" charset="0"/>
                                    </a:rPr>
                                    <m:t>−</m:t>
                                  </m:r>
                                  <m:r>
                                    <a:rPr lang="en-US" altLang="zh-CN" sz="1800">
                                      <a:latin typeface="Cambria Math" panose="02040503050406030204" pitchFamily="18" charset="0"/>
                                    </a:rPr>
                                    <m:t>1</m:t>
                                  </m:r>
                                </m:e>
                              </m:mr>
                              <m:mr>
                                <m:e>
                                  <m:r>
                                    <a:rPr lang="en-US" altLang="zh-CN" sz="1800">
                                      <a:latin typeface="Cambria Math" panose="02040503050406030204" pitchFamily="18" charset="0"/>
                                    </a:rPr>
                                    <m:t>0</m:t>
                                  </m:r>
                                </m:e>
                                <m:e>
                                  <m:r>
                                    <a:rPr lang="en-US" altLang="zh-CN" sz="1800">
                                      <a:latin typeface="Cambria Math" panose="02040503050406030204" pitchFamily="18" charset="0"/>
                                    </a:rPr>
                                    <m:t>0</m:t>
                                  </m:r>
                                </m:e>
                                <m:e>
                                  <m:r>
                                    <a:rPr lang="en-US" altLang="zh-CN" sz="1800">
                                      <a:latin typeface="Cambria Math" panose="02040503050406030204" pitchFamily="18" charset="0"/>
                                    </a:rPr>
                                    <m:t>0</m:t>
                                  </m:r>
                                </m:e>
                              </m:mr>
                            </m:m>
                          </m:e>
                        </m:d>
                      </m:e>
                    </m:box>
                  </m:oMath>
                </a14:m>
                <a:r>
                  <a:rPr lang="zh-CN" altLang="en-US" sz="1800" dirty="0"/>
                  <a:t>，</a:t>
                </a:r>
                <a:endParaRPr lang="en-US" altLang="zh-CN" sz="1800" dirty="0"/>
              </a:p>
              <a:p>
                <a:pPr marL="477838" lvl="1" indent="0">
                  <a:lnSpc>
                    <a:spcPct val="200000"/>
                  </a:lnSpc>
                  <a:spcBef>
                    <a:spcPts val="0"/>
                  </a:spcBef>
                  <a:buNone/>
                </a:pPr>
                <a:r>
                  <a:rPr lang="zh-CN" altLang="en-US" sz="1800" dirty="0"/>
                  <a:t>知秩为</a:t>
                </a:r>
                <a:r>
                  <a:rPr lang="en-US" altLang="zh-CN" sz="1800" dirty="0"/>
                  <a:t>2</a:t>
                </a:r>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907704" y="915566"/>
                <a:ext cx="6768751" cy="4104456"/>
              </a:xfrm>
              <a:blipFill>
                <a:blip r:embed="rId3"/>
                <a:stretch>
                  <a:fillRect l="-360" t="-1486"/>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A698DDF8-D5E4-9A92-08DF-879D5F9A1303}"/>
              </a:ext>
            </a:extLst>
          </p:cNvPr>
          <p:cNvSpPr txBox="1">
            <a:spLocks/>
          </p:cNvSpPr>
          <p:nvPr/>
        </p:nvSpPr>
        <p:spPr bwMode="auto">
          <a:xfrm>
            <a:off x="1694877" y="1"/>
            <a:ext cx="741682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r>
              <a:rPr kumimoji="1" lang="zh-CN" altLang="en-US" sz="2400" dirty="0">
                <a:latin typeface="微软雅黑" panose="020B0503020204020204" pitchFamily="34" charset="-122"/>
                <a:ea typeface="微软雅黑" panose="020B0503020204020204" pitchFamily="34" charset="-122"/>
              </a:rPr>
              <a:t>矩阵的性质</a:t>
            </a:r>
            <a:endParaRPr kumimoji="1"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28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7" y="843558"/>
                <a:ext cx="7200799" cy="4248472"/>
              </a:xfrm>
            </p:spPr>
            <p:txBody>
              <a:bodyPr/>
              <a:lstStyle/>
              <a:p>
                <a:pPr marL="0" indent="0">
                  <a:lnSpc>
                    <a:spcPct val="150000"/>
                  </a:lnSpc>
                  <a:buNone/>
                </a:pPr>
                <a:r>
                  <a:rPr lang="zh-CN" altLang="en-US" sz="2000" b="1" dirty="0"/>
                  <a:t>矩阵的奇异值：</a:t>
                </a:r>
                <a:r>
                  <a:rPr lang="zh-CN" altLang="en-US" sz="2000" dirty="0"/>
                  <a:t>设</a:t>
                </a:r>
                <a14:m>
                  <m:oMath xmlns:m="http://schemas.openxmlformats.org/officeDocument/2006/math">
                    <m:r>
                      <a:rPr lang="en-US" altLang="zh-CN" sz="2000" b="1" i="1">
                        <a:latin typeface="Cambria Math" charset="0"/>
                      </a:rPr>
                      <m:t>𝑨</m:t>
                    </m:r>
                  </m:oMath>
                </a14:m>
                <a:r>
                  <a:rPr lang="en-US" altLang="zh-CN" sz="2000" dirty="0"/>
                  <a:t> </a:t>
                </a:r>
                <a:r>
                  <a:rPr lang="zh-CN" altLang="en-US" sz="2000" dirty="0"/>
                  <a:t>为</a:t>
                </a:r>
                <a14:m>
                  <m:oMath xmlns:m="http://schemas.openxmlformats.org/officeDocument/2006/math">
                    <m:r>
                      <a:rPr lang="en-US" altLang="zh-CN" sz="2000" i="1">
                        <a:latin typeface="Cambria Math" panose="02040503050406030204" pitchFamily="18" charset="0"/>
                      </a:rPr>
                      <m:t>𝑚</m:t>
                    </m:r>
                    <m:r>
                      <a:rPr lang="zh-CN" altLang="zh-CN" sz="2000">
                        <a:latin typeface="Cambria Math" panose="02040503050406030204" pitchFamily="18" charset="0"/>
                      </a:rPr>
                      <m:t>×</m:t>
                    </m:r>
                    <m:r>
                      <a:rPr lang="en-US" altLang="zh-CN" sz="2000" i="1">
                        <a:latin typeface="Cambria Math" panose="02040503050406030204" pitchFamily="18" charset="0"/>
                      </a:rPr>
                      <m:t>𝑛</m:t>
                    </m:r>
                  </m:oMath>
                </a14:m>
                <a:r>
                  <a:rPr lang="zh-CN" altLang="en-US" sz="2000" dirty="0"/>
                  <a:t>矩阵，</a:t>
                </a:r>
                <a:r>
                  <a:rPr lang="zh-CN" altLang="zh-CN" sz="2000" dirty="0"/>
                  <a:t> </a:t>
                </a:r>
                <a14:m>
                  <m:oMath xmlns:m="http://schemas.openxmlformats.org/officeDocument/2006/math">
                    <m:sSup>
                      <m:sSupPr>
                        <m:ctrlPr>
                          <a:rPr lang="zh-CN" altLang="zh-CN" sz="2000" b="1" i="1">
                            <a:latin typeface="Cambria Math" panose="02040503050406030204" pitchFamily="18" charset="0"/>
                          </a:rPr>
                        </m:ctrlPr>
                      </m:sSupPr>
                      <m:e>
                        <m:r>
                          <a:rPr lang="en-US" altLang="zh-CN" sz="2000" b="1" i="1">
                            <a:latin typeface="Cambria Math" charset="0"/>
                          </a:rPr>
                          <m:t>𝑨</m:t>
                        </m:r>
                      </m:e>
                      <m:sup>
                        <m:r>
                          <a:rPr lang="en-US" altLang="zh-CN" sz="2000" b="1" i="1">
                            <a:latin typeface="Cambria Math" charset="0"/>
                          </a:rPr>
                          <m:t>𝑻</m:t>
                        </m:r>
                      </m:sup>
                    </m:sSup>
                    <m:r>
                      <a:rPr lang="en-US" altLang="zh-CN" sz="2000" b="1" i="1">
                        <a:latin typeface="Cambria Math" charset="0"/>
                      </a:rPr>
                      <m:t>𝑨</m:t>
                    </m:r>
                  </m:oMath>
                </a14:m>
                <a:r>
                  <a:rPr lang="zh-CN" altLang="en-US" sz="2000" dirty="0"/>
                  <a:t>的特征值为</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charset="0"/>
                          </a:rPr>
                          <m:t>𝜆</m:t>
                        </m:r>
                      </m:e>
                      <m:sub>
                        <m:r>
                          <a:rPr lang="en-US" altLang="zh-CN" sz="2000" i="1">
                            <a:latin typeface="Cambria Math" charset="0"/>
                          </a:rPr>
                          <m:t>1</m:t>
                        </m:r>
                      </m:sub>
                    </m:sSub>
                    <m:r>
                      <a:rPr lang="en-US" altLang="zh-CN" sz="2000" i="1">
                        <a:latin typeface="Cambria Math" charset="0"/>
                      </a:rPr>
                      <m:t>≥</m:t>
                    </m:r>
                    <m:sSub>
                      <m:sSubPr>
                        <m:ctrlPr>
                          <a:rPr lang="zh-CN" altLang="zh-CN" sz="2000" i="1">
                            <a:latin typeface="Cambria Math" panose="02040503050406030204" pitchFamily="18" charset="0"/>
                          </a:rPr>
                        </m:ctrlPr>
                      </m:sSubPr>
                      <m:e>
                        <m:r>
                          <a:rPr lang="en-US" altLang="zh-CN" sz="2000" i="1">
                            <a:latin typeface="Cambria Math" charset="0"/>
                          </a:rPr>
                          <m:t>𝜆</m:t>
                        </m:r>
                      </m:e>
                      <m:sub>
                        <m:r>
                          <a:rPr lang="en-US" altLang="zh-CN" sz="2000" i="1">
                            <a:latin typeface="Cambria Math" charset="0"/>
                          </a:rPr>
                          <m:t>2</m:t>
                        </m:r>
                      </m:sub>
                    </m:sSub>
                    <m:r>
                      <a:rPr lang="en-US" altLang="zh-CN" sz="2000" i="1">
                        <a:latin typeface="Cambria Math" charset="0"/>
                      </a:rPr>
                      <m:t>≥⋯≥</m:t>
                    </m:r>
                    <m:sSub>
                      <m:sSubPr>
                        <m:ctrlPr>
                          <a:rPr lang="zh-CN" altLang="zh-CN" sz="2000" i="1">
                            <a:latin typeface="Cambria Math" panose="02040503050406030204" pitchFamily="18" charset="0"/>
                          </a:rPr>
                        </m:ctrlPr>
                      </m:sSubPr>
                      <m:e>
                        <m:r>
                          <a:rPr lang="en-US" altLang="zh-CN" sz="2000" i="1">
                            <a:latin typeface="Cambria Math" charset="0"/>
                          </a:rPr>
                          <m:t>𝜆</m:t>
                        </m:r>
                      </m:e>
                      <m:sub>
                        <m:r>
                          <a:rPr lang="en-US" altLang="zh-CN" sz="2000" i="1">
                            <a:latin typeface="Cambria Math" charset="0"/>
                          </a:rPr>
                          <m:t>𝑟</m:t>
                        </m:r>
                      </m:sub>
                    </m:sSub>
                    <m:r>
                      <a:rPr lang="en-US" altLang="zh-CN" sz="2000" i="1">
                        <a:latin typeface="Cambria Math" charset="0"/>
                      </a:rPr>
                      <m:t>&gt;</m:t>
                    </m:r>
                    <m:sSub>
                      <m:sSubPr>
                        <m:ctrlPr>
                          <a:rPr lang="zh-CN" altLang="zh-CN" sz="2000" i="1">
                            <a:latin typeface="Cambria Math" panose="02040503050406030204" pitchFamily="18" charset="0"/>
                          </a:rPr>
                        </m:ctrlPr>
                      </m:sSubPr>
                      <m:e>
                        <m:r>
                          <a:rPr lang="en-US" altLang="zh-CN" sz="2000" i="1">
                            <a:latin typeface="Cambria Math" charset="0"/>
                          </a:rPr>
                          <m:t>𝜆</m:t>
                        </m:r>
                      </m:e>
                      <m:sub>
                        <m:r>
                          <a:rPr lang="en-US" altLang="zh-CN" sz="2000" i="1">
                            <a:latin typeface="Cambria Math" charset="0"/>
                          </a:rPr>
                          <m:t>𝑟</m:t>
                        </m:r>
                        <m:r>
                          <a:rPr lang="en-US" altLang="zh-CN" sz="2000" i="1">
                            <a:latin typeface="Cambria Math" charset="0"/>
                          </a:rPr>
                          <m:t>+1</m:t>
                        </m:r>
                      </m:sub>
                    </m:sSub>
                    <m:r>
                      <a:rPr lang="en-US" altLang="zh-CN" sz="2000" i="1">
                        <a:latin typeface="Cambria Math" charset="0"/>
                      </a:rPr>
                      <m:t>=⋯=</m:t>
                    </m:r>
                    <m:sSub>
                      <m:sSubPr>
                        <m:ctrlPr>
                          <a:rPr lang="zh-CN" altLang="zh-CN" sz="2000" i="1">
                            <a:latin typeface="Cambria Math" panose="02040503050406030204" pitchFamily="18" charset="0"/>
                          </a:rPr>
                        </m:ctrlPr>
                      </m:sSubPr>
                      <m:e>
                        <m:r>
                          <a:rPr lang="en-US" altLang="zh-CN" sz="2000" i="1">
                            <a:latin typeface="Cambria Math" charset="0"/>
                          </a:rPr>
                          <m:t>𝜆</m:t>
                        </m:r>
                      </m:e>
                      <m:sub>
                        <m:r>
                          <a:rPr lang="en-US" altLang="zh-CN" sz="2000" i="1">
                            <a:latin typeface="Cambria Math" charset="0"/>
                          </a:rPr>
                          <m:t>𝑛</m:t>
                        </m:r>
                      </m:sub>
                    </m:sSub>
                    <m:r>
                      <a:rPr lang="en-US" altLang="zh-CN" sz="2000" i="1">
                        <a:latin typeface="Cambria Math" charset="0"/>
                      </a:rPr>
                      <m:t>=0</m:t>
                    </m:r>
                  </m:oMath>
                </a14:m>
                <a:r>
                  <a:rPr lang="zh-CN" altLang="en-US" sz="2000" dirty="0"/>
                  <a:t>，则称</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charset="0"/>
                          </a:rPr>
                          <m:t>𝜎</m:t>
                        </m:r>
                      </m:e>
                      <m:sub>
                        <m:r>
                          <a:rPr lang="en-US" altLang="zh-CN" sz="2000" i="1">
                            <a:latin typeface="Cambria Math" charset="0"/>
                          </a:rPr>
                          <m:t>𝑖</m:t>
                        </m:r>
                      </m:sub>
                    </m:sSub>
                    <m:r>
                      <a:rPr lang="en-US" altLang="zh-CN" sz="2000" i="1">
                        <a:latin typeface="Cambria Math" charset="0"/>
                      </a:rPr>
                      <m:t>=</m:t>
                    </m:r>
                    <m:rad>
                      <m:radPr>
                        <m:degHide m:val="on"/>
                        <m:ctrlPr>
                          <a:rPr lang="zh-CN" altLang="zh-CN" sz="2000" i="1">
                            <a:latin typeface="Cambria Math" panose="02040503050406030204" pitchFamily="18" charset="0"/>
                          </a:rPr>
                        </m:ctrlPr>
                      </m:radPr>
                      <m:deg/>
                      <m:e>
                        <m:sSub>
                          <m:sSubPr>
                            <m:ctrlPr>
                              <a:rPr lang="zh-CN" altLang="zh-CN" sz="2000" i="1">
                                <a:latin typeface="Cambria Math" panose="02040503050406030204" pitchFamily="18" charset="0"/>
                              </a:rPr>
                            </m:ctrlPr>
                          </m:sSubPr>
                          <m:e>
                            <m:r>
                              <a:rPr lang="en-US" altLang="zh-CN" sz="2000" i="1">
                                <a:latin typeface="Cambria Math" charset="0"/>
                              </a:rPr>
                              <m:t>𝜆</m:t>
                            </m:r>
                          </m:e>
                          <m:sub>
                            <m:r>
                              <a:rPr lang="en-US" altLang="zh-CN" sz="2000" i="1">
                                <a:latin typeface="Cambria Math" charset="0"/>
                              </a:rPr>
                              <m:t>𝑖</m:t>
                            </m:r>
                          </m:sub>
                        </m:sSub>
                      </m:e>
                    </m:rad>
                    <m:r>
                      <a:rPr lang="en-US" altLang="zh-CN" sz="2000" i="1">
                        <a:latin typeface="Cambria Math" charset="0"/>
                      </a:rPr>
                      <m:t>(</m:t>
                    </m:r>
                    <m:r>
                      <a:rPr lang="en-US" altLang="zh-CN" sz="2000" i="1">
                        <a:latin typeface="Cambria Math" charset="0"/>
                      </a:rPr>
                      <m:t>𝑖</m:t>
                    </m:r>
                    <m:r>
                      <a:rPr lang="en-US" altLang="zh-CN" sz="2000" i="1">
                        <a:latin typeface="Cambria Math" charset="0"/>
                      </a:rPr>
                      <m:t>=1,2,⋯,</m:t>
                    </m:r>
                    <m:r>
                      <a:rPr lang="en-US" altLang="zh-CN" sz="2000" i="1">
                        <a:latin typeface="Cambria Math" charset="0"/>
                      </a:rPr>
                      <m:t>𝑛</m:t>
                    </m:r>
                    <m:r>
                      <a:rPr lang="en-US" altLang="zh-CN" sz="2000" i="1">
                        <a:latin typeface="Cambria Math" charset="0"/>
                      </a:rPr>
                      <m:t>)</m:t>
                    </m:r>
                  </m:oMath>
                </a14:m>
                <a:r>
                  <a:rPr lang="zh-CN" altLang="en-US" sz="2000" dirty="0"/>
                  <a:t>为</a:t>
                </a:r>
                <a14:m>
                  <m:oMath xmlns:m="http://schemas.openxmlformats.org/officeDocument/2006/math">
                    <m:r>
                      <a:rPr lang="en-US" altLang="zh-CN" sz="2000" b="1" i="1">
                        <a:latin typeface="Cambria Math" panose="02040503050406030204" pitchFamily="18" charset="0"/>
                      </a:rPr>
                      <m:t>𝑨</m:t>
                    </m:r>
                  </m:oMath>
                </a14:m>
                <a:r>
                  <a:rPr lang="zh-CN" altLang="en-US" sz="2000" dirty="0"/>
                  <a:t>的奇异值，</a:t>
                </a:r>
                <a:r>
                  <a:rPr lang="en-US" altLang="zh-CN" sz="2000" b="1" dirty="0"/>
                  <a:t> </a:t>
                </a:r>
                <a14:m>
                  <m:oMath xmlns:m="http://schemas.openxmlformats.org/officeDocument/2006/math">
                    <m:r>
                      <a:rPr lang="en-US" altLang="zh-CN" sz="2000" b="1" i="1">
                        <a:latin typeface="Cambria Math" panose="02040503050406030204" pitchFamily="18" charset="0"/>
                      </a:rPr>
                      <m:t>𝑨</m:t>
                    </m:r>
                  </m:oMath>
                </a14:m>
                <a:r>
                  <a:rPr lang="zh-CN" altLang="en-US" sz="2000" dirty="0"/>
                  <a:t>为零矩阵时，它的奇异值均为</a:t>
                </a:r>
                <a:r>
                  <a:rPr lang="en-US" altLang="zh-CN" sz="2000" dirty="0"/>
                  <a:t>0</a:t>
                </a:r>
              </a:p>
              <a:p>
                <a:pPr marL="477838" lvl="1" indent="0">
                  <a:lnSpc>
                    <a:spcPct val="150000"/>
                  </a:lnSpc>
                  <a:spcBef>
                    <a:spcPts val="0"/>
                  </a:spcBef>
                  <a:buNone/>
                </a:pPr>
                <a:r>
                  <a:rPr lang="en-US" altLang="zh-CN" sz="1800" b="1" dirty="0"/>
                  <a:t>【</a:t>
                </a:r>
                <a:r>
                  <a:rPr lang="zh-CN" altLang="en-US" sz="1800" b="1" dirty="0"/>
                  <a:t>例</a:t>
                </a:r>
                <a:r>
                  <a:rPr lang="en-US" altLang="zh-CN" sz="1800" b="1" dirty="0"/>
                  <a:t>】</a:t>
                </a:r>
                <a:r>
                  <a:rPr lang="zh-CN" altLang="en-US" sz="1800" dirty="0"/>
                  <a:t>求</a:t>
                </a:r>
                <a14:m>
                  <m:oMath xmlns:m="http://schemas.openxmlformats.org/officeDocument/2006/math">
                    <m:r>
                      <a:rPr lang="en-US" altLang="zh-CN" sz="1800" b="1" i="1">
                        <a:latin typeface="Cambria Math" panose="02040503050406030204" pitchFamily="18" charset="0"/>
                      </a:rPr>
                      <m:t>𝑨</m:t>
                    </m:r>
                    <m:r>
                      <a:rPr lang="en-US" altLang="zh-CN" sz="1800" b="0">
                        <a:latin typeface="Cambria Math" panose="02040503050406030204" pitchFamily="18" charset="0"/>
                      </a:rPr>
                      <m:t>=</m:t>
                    </m:r>
                    <m:d>
                      <m:dPr>
                        <m:begChr m:val="["/>
                        <m:endChr m:val="]"/>
                        <m:ctrlPr>
                          <a:rPr lang="zh-CN" altLang="zh-CN" sz="1800" i="1">
                            <a:latin typeface="Cambria Math" panose="02040503050406030204" pitchFamily="18" charset="0"/>
                          </a:rPr>
                        </m:ctrlPr>
                      </m:dPr>
                      <m:e>
                        <m:m>
                          <m:mPr>
                            <m:plcHide m:val="on"/>
                            <m:mcs>
                              <m:mc>
                                <m:mcPr>
                                  <m:count m:val="3"/>
                                  <m:mcJc m:val="center"/>
                                </m:mcPr>
                              </m:mc>
                            </m:mcs>
                            <m:ctrlPr>
                              <a:rPr lang="zh-CN" altLang="zh-CN" sz="1800" i="1">
                                <a:latin typeface="Cambria Math" panose="02040503050406030204" pitchFamily="18" charset="0"/>
                              </a:rPr>
                            </m:ctrlPr>
                          </m:mPr>
                          <m:mr>
                            <m:e>
                              <m:r>
                                <a:rPr lang="en-US" altLang="zh-CN" sz="1800" b="0" i="1">
                                  <a:latin typeface="Cambria Math" panose="02040503050406030204" pitchFamily="18" charset="0"/>
                                </a:rPr>
                                <m:t>1</m:t>
                              </m:r>
                            </m:e>
                            <m:e>
                              <m:r>
                                <a:rPr lang="en-US" altLang="zh-CN" sz="1800" b="0" i="1">
                                  <a:latin typeface="Cambria Math" panose="02040503050406030204" pitchFamily="18" charset="0"/>
                                </a:rPr>
                                <m:t>0</m:t>
                              </m:r>
                            </m:e>
                            <m:e>
                              <m:r>
                                <a:rPr lang="en-US" altLang="zh-CN" sz="1800" b="0" i="1">
                                  <a:latin typeface="Cambria Math" panose="02040503050406030204" pitchFamily="18" charset="0"/>
                                </a:rPr>
                                <m:t>1</m:t>
                              </m:r>
                            </m:e>
                          </m:mr>
                          <m:mr>
                            <m:e>
                              <m:r>
                                <a:rPr lang="en-US" altLang="zh-CN" sz="1800" b="0" i="1">
                                  <a:latin typeface="Cambria Math" panose="02040503050406030204" pitchFamily="18" charset="0"/>
                                </a:rPr>
                                <m:t>0</m:t>
                              </m:r>
                            </m:e>
                            <m:e>
                              <m:r>
                                <a:rPr lang="en-US" altLang="zh-CN" sz="1800" b="0" i="1">
                                  <a:latin typeface="Cambria Math" panose="02040503050406030204" pitchFamily="18" charset="0"/>
                                </a:rPr>
                                <m:t>1</m:t>
                              </m:r>
                            </m:e>
                            <m:e>
                              <m:r>
                                <a:rPr lang="en-US" altLang="zh-CN" sz="1800" b="0" i="1">
                                  <a:latin typeface="Cambria Math" panose="02040503050406030204" pitchFamily="18" charset="0"/>
                                </a:rPr>
                                <m:t>1</m:t>
                              </m:r>
                            </m:e>
                          </m:mr>
                          <m:mr>
                            <m:e>
                              <m:r>
                                <a:rPr lang="en-US" altLang="zh-CN" sz="1800" b="0" i="1">
                                  <a:latin typeface="Cambria Math" panose="02040503050406030204" pitchFamily="18" charset="0"/>
                                </a:rPr>
                                <m:t>0</m:t>
                              </m:r>
                            </m:e>
                            <m:e>
                              <m:r>
                                <a:rPr lang="en-US" altLang="zh-CN" sz="1800" b="0" i="1">
                                  <a:latin typeface="Cambria Math" panose="02040503050406030204" pitchFamily="18" charset="0"/>
                                </a:rPr>
                                <m:t>0</m:t>
                              </m:r>
                            </m:e>
                            <m:e>
                              <m:r>
                                <a:rPr lang="en-US" altLang="zh-CN" sz="1800" b="0" i="1">
                                  <a:latin typeface="Cambria Math" panose="02040503050406030204" pitchFamily="18" charset="0"/>
                                </a:rPr>
                                <m:t>0</m:t>
                              </m:r>
                            </m:e>
                          </m:mr>
                        </m:m>
                      </m:e>
                    </m:d>
                  </m:oMath>
                </a14:m>
                <a:r>
                  <a:rPr lang="zh-CN" altLang="en-US" sz="1800" dirty="0"/>
                  <a:t>的奇异值。</a:t>
                </a:r>
                <a:endParaRPr lang="en-US" altLang="zh-CN" sz="1800" dirty="0"/>
              </a:p>
              <a:p>
                <a:pPr marL="477838" lvl="1" indent="0">
                  <a:lnSpc>
                    <a:spcPct val="150000"/>
                  </a:lnSpc>
                  <a:spcBef>
                    <a:spcPts val="0"/>
                  </a:spcBef>
                  <a:buNone/>
                </a:pPr>
                <a14:m>
                  <m:oMath xmlns:m="http://schemas.openxmlformats.org/officeDocument/2006/math">
                    <m:r>
                      <a:rPr lang="en-US" altLang="zh-CN" sz="1800" b="1" i="1" smtClean="0">
                        <a:latin typeface="Cambria Math" panose="02040503050406030204" pitchFamily="18" charset="0"/>
                      </a:rPr>
                      <m:t>𝑩</m:t>
                    </m:r>
                    <m: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b="1" i="1">
                            <a:latin typeface="Cambria Math" panose="02040503050406030204" pitchFamily="18" charset="0"/>
                          </a:rPr>
                          <m:t>𝑨</m:t>
                        </m:r>
                      </m:e>
                      <m:sup>
                        <m:r>
                          <m:rPr>
                            <m:sty m:val="p"/>
                          </m:rPr>
                          <a:rPr lang="en-US" altLang="zh-CN" sz="1800">
                            <a:latin typeface="Cambria Math" panose="02040503050406030204" pitchFamily="18" charset="0"/>
                          </a:rPr>
                          <m:t>T</m:t>
                        </m:r>
                      </m:sup>
                    </m:sSup>
                    <m:r>
                      <a:rPr lang="en-US" altLang="zh-CN" sz="1800" b="1" i="1">
                        <a:latin typeface="Cambria Math" panose="02040503050406030204" pitchFamily="18" charset="0"/>
                      </a:rPr>
                      <m:t>𝑨</m:t>
                    </m:r>
                    <m:r>
                      <a:rPr lang="en-US" altLang="zh-CN" sz="1800">
                        <a:latin typeface="Cambria Math" panose="02040503050406030204" pitchFamily="18" charset="0"/>
                      </a:rPr>
                      <m:t>=</m:t>
                    </m:r>
                    <m:d>
                      <m:dPr>
                        <m:begChr m:val="["/>
                        <m:endChr m:val="]"/>
                        <m:ctrlPr>
                          <a:rPr lang="zh-CN" altLang="zh-CN" sz="1800" i="1">
                            <a:latin typeface="Cambria Math" panose="02040503050406030204" pitchFamily="18" charset="0"/>
                          </a:rPr>
                        </m:ctrlPr>
                      </m:dPr>
                      <m:e>
                        <m:m>
                          <m:mPr>
                            <m:plcHide m:val="on"/>
                            <m:mcs>
                              <m:mc>
                                <m:mcPr>
                                  <m:count m:val="3"/>
                                  <m:mcJc m:val="center"/>
                                </m:mcPr>
                              </m:mc>
                            </m:mcs>
                            <m:ctrlPr>
                              <a:rPr lang="zh-CN" altLang="zh-CN" sz="1800" i="1">
                                <a:latin typeface="Cambria Math" panose="02040503050406030204" pitchFamily="18" charset="0"/>
                              </a:rPr>
                            </m:ctrlPr>
                          </m:mPr>
                          <m:mr>
                            <m:e>
                              <m:r>
                                <a:rPr lang="en-US" altLang="zh-CN" sz="1800">
                                  <a:latin typeface="Cambria Math" panose="02040503050406030204" pitchFamily="18" charset="0"/>
                                </a:rPr>
                                <m:t>1</m:t>
                              </m:r>
                            </m:e>
                            <m:e>
                              <m:r>
                                <a:rPr lang="en-US" altLang="zh-CN" sz="1800">
                                  <a:latin typeface="Cambria Math" panose="02040503050406030204" pitchFamily="18" charset="0"/>
                                </a:rPr>
                                <m:t>0</m:t>
                              </m:r>
                            </m:e>
                            <m:e>
                              <m:r>
                                <a:rPr lang="en-US" altLang="zh-CN" sz="1800">
                                  <a:latin typeface="Cambria Math" panose="02040503050406030204" pitchFamily="18" charset="0"/>
                                </a:rPr>
                                <m:t>1</m:t>
                              </m:r>
                            </m:e>
                          </m:mr>
                          <m:mr>
                            <m:e>
                              <m:r>
                                <a:rPr lang="en-US" altLang="zh-CN" sz="1800">
                                  <a:latin typeface="Cambria Math" panose="02040503050406030204" pitchFamily="18" charset="0"/>
                                </a:rPr>
                                <m:t>0</m:t>
                              </m:r>
                            </m:e>
                            <m:e>
                              <m:r>
                                <a:rPr lang="en-US" altLang="zh-CN" sz="1800">
                                  <a:latin typeface="Cambria Math" panose="02040503050406030204" pitchFamily="18" charset="0"/>
                                </a:rPr>
                                <m:t>1</m:t>
                              </m:r>
                            </m:e>
                            <m:e>
                              <m:r>
                                <a:rPr lang="en-US" altLang="zh-CN" sz="1800">
                                  <a:latin typeface="Cambria Math" panose="02040503050406030204" pitchFamily="18" charset="0"/>
                                </a:rPr>
                                <m:t>1</m:t>
                              </m:r>
                            </m:e>
                          </m:mr>
                          <m:mr>
                            <m:e>
                              <m:r>
                                <a:rPr lang="en-US" altLang="zh-CN" sz="1800">
                                  <a:latin typeface="Cambria Math" panose="02040503050406030204" pitchFamily="18" charset="0"/>
                                </a:rPr>
                                <m:t>1</m:t>
                              </m:r>
                            </m:e>
                            <m:e>
                              <m:r>
                                <a:rPr lang="en-US" altLang="zh-CN" sz="1800">
                                  <a:latin typeface="Cambria Math" panose="02040503050406030204" pitchFamily="18" charset="0"/>
                                </a:rPr>
                                <m:t>1</m:t>
                              </m:r>
                            </m:e>
                            <m:e>
                              <m:r>
                                <a:rPr lang="en-US" altLang="zh-CN" sz="1800">
                                  <a:latin typeface="Cambria Math" panose="02040503050406030204" pitchFamily="18" charset="0"/>
                                </a:rPr>
                                <m:t>2</m:t>
                              </m:r>
                            </m:e>
                          </m:mr>
                        </m:m>
                      </m:e>
                    </m:d>
                  </m:oMath>
                </a14:m>
                <a:r>
                  <a:rPr lang="zh-CN" altLang="en-US" sz="1800" dirty="0"/>
                  <a:t>，列特征方程求得</a:t>
                </a:r>
                <a14:m>
                  <m:oMath xmlns:m="http://schemas.openxmlformats.org/officeDocument/2006/math">
                    <m:r>
                      <a:rPr lang="en-US" altLang="zh-CN" sz="1800" b="1" i="1">
                        <a:latin typeface="Cambria Math" panose="02040503050406030204" pitchFamily="18" charset="0"/>
                        <a:ea typeface="宋体" panose="02010600030101010101" pitchFamily="2" charset="-122"/>
                        <a:cs typeface="Times New Roman" panose="02020603050405020304" pitchFamily="18" charset="0"/>
                      </a:rPr>
                      <m:t>𝑩</m:t>
                    </m:r>
                  </m:oMath>
                </a14:m>
                <a:r>
                  <a:rPr lang="zh-CN" altLang="en-US" sz="1800" dirty="0"/>
                  <a:t>的特征值</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=3,</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=1,</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𝜆</m:t>
                        </m:r>
                      </m:e>
                      <m:sub>
                        <m:r>
                          <a:rPr lang="en-US" altLang="zh-CN" sz="1800" i="1">
                            <a:latin typeface="Cambria Math" panose="02040503050406030204" pitchFamily="18" charset="0"/>
                          </a:rPr>
                          <m:t>3</m:t>
                        </m:r>
                      </m:sub>
                    </m:sSub>
                    <m:r>
                      <a:rPr lang="en-US" altLang="zh-CN" sz="1800" i="1">
                        <a:latin typeface="Cambria Math" panose="02040503050406030204" pitchFamily="18" charset="0"/>
                      </a:rPr>
                      <m:t>=0</m:t>
                    </m:r>
                    <m:r>
                      <a:rPr lang="zh-CN" altLang="en-US" sz="1800" i="1">
                        <a:latin typeface="Cambria Math" panose="02040503050406030204" pitchFamily="18" charset="0"/>
                      </a:rPr>
                      <m:t>，</m:t>
                    </m:r>
                  </m:oMath>
                </a14:m>
                <a:r>
                  <a:rPr lang="zh-CN" altLang="en-US" sz="1800" dirty="0"/>
                  <a:t>奇异值为</a:t>
                </a:r>
                <a14:m>
                  <m:oMath xmlns:m="http://schemas.openxmlformats.org/officeDocument/2006/math">
                    <m:rad>
                      <m:radPr>
                        <m:degHide m:val="on"/>
                        <m:ctrlPr>
                          <a:rPr lang="zh-CN" altLang="zh-CN" sz="1800" i="1">
                            <a:latin typeface="Cambria Math" panose="02040503050406030204" pitchFamily="18" charset="0"/>
                            <a:ea typeface="Cambria Math" panose="02040503050406030204" pitchFamily="18" charset="0"/>
                          </a:rPr>
                        </m:ctrlPr>
                      </m:radPr>
                      <m:deg/>
                      <m:e>
                        <m:r>
                          <a:rPr lang="en-US" altLang="zh-CN" sz="1800">
                            <a:latin typeface="Cambria Math" panose="02040503050406030204" pitchFamily="18" charset="0"/>
                            <a:ea typeface="宋体" panose="02010600030101010101" pitchFamily="2" charset="-122"/>
                            <a:cs typeface="Times New Roman" panose="02020603050405020304" pitchFamily="18" charset="0"/>
                          </a:rPr>
                          <m:t>3</m:t>
                        </m:r>
                      </m:e>
                    </m:rad>
                    <m:r>
                      <a:rPr lang="en-US" altLang="zh-CN" sz="1800" i="1">
                        <a:latin typeface="Cambria Math" panose="02040503050406030204" pitchFamily="18" charset="0"/>
                        <a:ea typeface="宋体" panose="02010600030101010101" pitchFamily="2" charset="-122"/>
                        <a:cs typeface="Times New Roman" panose="02020603050405020304" pitchFamily="18" charset="0"/>
                      </a:rPr>
                      <m:t>, 1, 0</m:t>
                    </m:r>
                  </m:oMath>
                </a14:m>
                <a:r>
                  <a:rPr lang="zh-CN" altLang="en-US" sz="1800" dirty="0"/>
                  <a:t>。</a:t>
                </a:r>
                <a:endParaRPr lang="en-US" altLang="zh-CN" sz="1800" dirty="0"/>
              </a:p>
              <a:p>
                <a:pPr marL="477838" lvl="1" indent="0">
                  <a:buNone/>
                </a:pPr>
                <a:endParaRPr lang="en-US" altLang="zh-CN" sz="16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835697" y="843558"/>
                <a:ext cx="7200799" cy="4248472"/>
              </a:xfrm>
              <a:blipFill>
                <a:blip r:embed="rId3"/>
                <a:stretch>
                  <a:fillRect l="-847"/>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AB8A99D3-B325-002D-CD90-1BE8A045EEF5}"/>
              </a:ext>
            </a:extLst>
          </p:cNvPr>
          <p:cNvSpPr txBox="1">
            <a:spLocks/>
          </p:cNvSpPr>
          <p:nvPr/>
        </p:nvSpPr>
        <p:spPr bwMode="auto">
          <a:xfrm>
            <a:off x="1694877" y="1"/>
            <a:ext cx="741682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r>
              <a:rPr kumimoji="1" lang="zh-CN" altLang="en-US" sz="2400" dirty="0">
                <a:latin typeface="微软雅黑" panose="020B0503020204020204" pitchFamily="34" charset="-122"/>
                <a:ea typeface="微软雅黑" panose="020B0503020204020204" pitchFamily="34" charset="-122"/>
              </a:rPr>
              <a:t>矩阵的性质</a:t>
            </a:r>
            <a:endParaRPr kumimoji="1"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6322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843558"/>
                <a:ext cx="7200800" cy="4176464"/>
              </a:xfrm>
            </p:spPr>
            <p:txBody>
              <a:bodyPr/>
              <a:lstStyle/>
              <a:p>
                <a:pPr>
                  <a:lnSpc>
                    <a:spcPct val="150000"/>
                  </a:lnSpc>
                </a:pPr>
                <a:r>
                  <a:rPr lang="zh-CN" altLang="en-US" sz="2000" dirty="0"/>
                  <a:t>矩阵范数：矩阵范数通俗的说是度量矩阵“大小”的概念，可看作向量长度在矩阵上的推广。常用于机器学习中的正则化，以惩罚过于“巨大化”的参数矩阵。</a:t>
                </a:r>
                <a:endParaRPr lang="en-US" altLang="zh-CN" sz="2000" dirty="0"/>
              </a:p>
              <a:p>
                <a:pPr marL="477838" lvl="1" indent="0">
                  <a:lnSpc>
                    <a:spcPct val="150000"/>
                  </a:lnSpc>
                  <a:buNone/>
                </a:pPr>
                <a:r>
                  <a:rPr lang="en-US" altLang="zh-CN" sz="2000" b="1" dirty="0"/>
                  <a:t>【</a:t>
                </a:r>
                <a:r>
                  <a:rPr lang="zh-CN" altLang="en-US" sz="2000" dirty="0"/>
                  <a:t>例</a:t>
                </a:r>
                <a:r>
                  <a:rPr lang="en-US" altLang="zh-CN" sz="2000" b="1" dirty="0"/>
                  <a:t>】 </a:t>
                </a:r>
                <a14:m>
                  <m:oMath xmlns:m="http://schemas.openxmlformats.org/officeDocument/2006/math">
                    <m:r>
                      <m:rPr>
                        <m:sty m:val="p"/>
                      </m:rPr>
                      <a:rPr lang="en-US" altLang="zh-CN" sz="2000" b="0" i="0">
                        <a:effectLst>
                          <a:glow>
                            <a:srgbClr val="000000"/>
                          </a:glow>
                          <a:outerShdw sx="0" sy="0">
                            <a:srgbClr val="000000"/>
                          </a:outerShdw>
                          <a:reflection stA="0" endPos="0" fadeDir="0" sx="0" sy="0"/>
                        </a:effectLst>
                        <a:latin typeface="Cambria Math" panose="02040503050406030204" pitchFamily="18" charset="0"/>
                      </a:rPr>
                      <m:t>Frobenius</m:t>
                    </m:r>
                  </m:oMath>
                </a14:m>
                <a:r>
                  <a:rPr lang="zh-CN" altLang="zh-CN" sz="2000" dirty="0">
                    <a:effectLst>
                      <a:glow>
                        <a:srgbClr val="000000"/>
                      </a:glow>
                      <a:outerShdw sx="0" sy="0">
                        <a:srgbClr val="000000"/>
                      </a:outerShdw>
                      <a:reflection stA="0" endPos="0" fadeDir="0" sx="0" sy="0"/>
                    </a:effectLst>
                  </a:rPr>
                  <a:t>范数</a:t>
                </a:r>
                <a:endParaRPr lang="en-US" altLang="zh-CN" sz="2000" dirty="0">
                  <a:effectLst>
                    <a:glow>
                      <a:srgbClr val="000000"/>
                    </a:glow>
                    <a:outerShdw sx="0" sy="0">
                      <a:srgbClr val="000000"/>
                    </a:outerShdw>
                    <a:reflection stA="0" endPos="0" fadeDir="0" sx="0" sy="0"/>
                  </a:effectLst>
                </a:endParaRPr>
              </a:p>
              <a:p>
                <a:pPr marL="477838" lvl="1" indent="0">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rPr>
                          </m:ctrlPr>
                        </m:sSubPr>
                        <m:e>
                          <m:d>
                            <m:dPr>
                              <m:begChr m:val="‖"/>
                              <m:endChr m:val="‖"/>
                              <m:ctrlPr>
                                <a:rPr lang="zh-CN" altLang="zh-CN" sz="1600" i="1">
                                  <a:latin typeface="Cambria Math" panose="02040503050406030204" pitchFamily="18" charset="0"/>
                                </a:rPr>
                              </m:ctrlPr>
                            </m:dPr>
                            <m:e>
                              <m:r>
                                <a:rPr lang="en-US" altLang="zh-CN" sz="1600" i="1">
                                  <a:latin typeface="Cambria Math" panose="02040503050406030204" pitchFamily="18" charset="0"/>
                                </a:rPr>
                                <m:t>𝐴</m:t>
                              </m:r>
                            </m:e>
                          </m:d>
                        </m:e>
                        <m:sub>
                          <m:r>
                            <a:rPr lang="en-US" altLang="zh-CN" sz="1600" i="1">
                              <a:latin typeface="Cambria Math" panose="02040503050406030204" pitchFamily="18" charset="0"/>
                            </a:rPr>
                            <m:t>𝐹</m:t>
                          </m:r>
                        </m:sub>
                      </m:sSub>
                      <m:r>
                        <a:rPr lang="en-US" altLang="zh-CN" sz="1600">
                          <a:latin typeface="Cambria Math" panose="02040503050406030204" pitchFamily="18" charset="0"/>
                        </a:rPr>
                        <m:t>=</m:t>
                      </m:r>
                      <m:sSup>
                        <m:sSupPr>
                          <m:ctrlPr>
                            <a:rPr lang="zh-CN" altLang="zh-CN" sz="1600" i="1">
                              <a:latin typeface="Cambria Math" panose="02040503050406030204" pitchFamily="18" charset="0"/>
                            </a:rPr>
                          </m:ctrlPr>
                        </m:sSupPr>
                        <m:e>
                          <m:d>
                            <m:dPr>
                              <m:ctrlPr>
                                <a:rPr lang="zh-CN" altLang="zh-CN" sz="1600" i="1">
                                  <a:latin typeface="Cambria Math" panose="02040503050406030204" pitchFamily="18" charset="0"/>
                                </a:rPr>
                              </m:ctrlPr>
                            </m:dPr>
                            <m:e>
                              <m:r>
                                <a:rPr lang="en-US" altLang="zh-CN" sz="1600" i="1">
                                  <a:latin typeface="Cambria Math" panose="02040503050406030204" pitchFamily="18" charset="0"/>
                                </a:rPr>
                                <m:t>𝑡𝑟</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𝐴</m:t>
                                      </m:r>
                                    </m:e>
                                    <m:sup>
                                      <m:r>
                                        <a:rPr lang="en-US" altLang="zh-CN" sz="1600" i="1">
                                          <a:latin typeface="Cambria Math" panose="02040503050406030204" pitchFamily="18" charset="0"/>
                                        </a:rPr>
                                        <m:t>𝑇</m:t>
                                      </m:r>
                                    </m:sup>
                                  </m:sSup>
                                </m:e>
                              </m:d>
                            </m:e>
                          </m:d>
                        </m:e>
                        <m:sup>
                          <m:f>
                            <m:fPr>
                              <m:ctrlPr>
                                <a:rPr lang="zh-CN" altLang="zh-CN" sz="1600" i="1">
                                  <a:latin typeface="Cambria Math" panose="02040503050406030204" pitchFamily="18" charset="0"/>
                                </a:rPr>
                              </m:ctrlPr>
                            </m:fPr>
                            <m:num>
                              <m:r>
                                <a:rPr lang="en-US" altLang="zh-CN" sz="1600">
                                  <a:latin typeface="Cambria Math" panose="02040503050406030204" pitchFamily="18" charset="0"/>
                                </a:rPr>
                                <m:t>1</m:t>
                              </m:r>
                            </m:num>
                            <m:den>
                              <m:r>
                                <a:rPr lang="en-US" altLang="zh-CN" sz="1600">
                                  <a:latin typeface="Cambria Math" panose="02040503050406030204" pitchFamily="18" charset="0"/>
                                </a:rPr>
                                <m:t>2</m:t>
                              </m:r>
                            </m:den>
                          </m:f>
                        </m:sup>
                      </m:sSup>
                      <m:r>
                        <a:rPr lang="en-US" altLang="zh-CN" sz="1600">
                          <a:latin typeface="Cambria Math" panose="02040503050406030204" pitchFamily="18" charset="0"/>
                        </a:rPr>
                        <m:t>=</m:t>
                      </m:r>
                      <m:sSup>
                        <m:sSupPr>
                          <m:ctrlPr>
                            <a:rPr lang="zh-CN" altLang="zh-CN" sz="1600" i="1">
                              <a:latin typeface="Cambria Math" panose="02040503050406030204" pitchFamily="18" charset="0"/>
                            </a:rPr>
                          </m:ctrlPr>
                        </m:sSupPr>
                        <m:e>
                          <m:d>
                            <m:dPr>
                              <m:ctrlPr>
                                <a:rPr lang="zh-CN" altLang="zh-CN" sz="1600" i="1">
                                  <a:latin typeface="Cambria Math" panose="02040503050406030204" pitchFamily="18" charset="0"/>
                                </a:rPr>
                              </m:ctrlPr>
                            </m:dPr>
                            <m:e>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𝑖</m:t>
                                  </m:r>
                                  <m:r>
                                    <a:rPr lang="en-US" altLang="zh-CN" sz="1600">
                                      <a:latin typeface="Cambria Math" panose="02040503050406030204" pitchFamily="18" charset="0"/>
                                    </a:rPr>
                                    <m:t>=1</m:t>
                                  </m:r>
                                </m:sub>
                                <m:sup>
                                  <m:r>
                                    <a:rPr lang="en-US" altLang="zh-CN" sz="1600" i="1">
                                      <a:latin typeface="Cambria Math" panose="02040503050406030204" pitchFamily="18" charset="0"/>
                                    </a:rPr>
                                    <m:t>𝑚</m:t>
                                  </m:r>
                                </m:sup>
                                <m:e>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𝑗</m:t>
                                      </m:r>
                                      <m:r>
                                        <a:rPr lang="en-US" altLang="zh-CN" sz="1600">
                                          <a:latin typeface="Cambria Math" panose="02040503050406030204" pitchFamily="18" charset="0"/>
                                        </a:rPr>
                                        <m:t>=1</m:t>
                                      </m:r>
                                    </m:sub>
                                    <m:sup>
                                      <m:r>
                                        <a:rPr lang="en-US" altLang="zh-CN" sz="1600" i="1">
                                          <a:latin typeface="Cambria Math" panose="02040503050406030204" pitchFamily="18" charset="0"/>
                                        </a:rPr>
                                        <m:t>𝑛</m:t>
                                      </m:r>
                                    </m:sup>
                                    <m:e>
                                      <m:sSup>
                                        <m:sSupPr>
                                          <m:ctrlPr>
                                            <a:rPr lang="zh-CN" altLang="zh-CN" sz="1600" i="1">
                                              <a:latin typeface="Cambria Math" panose="02040503050406030204" pitchFamily="18" charset="0"/>
                                            </a:rPr>
                                          </m:ctrlPr>
                                        </m:sSupPr>
                                        <m:e>
                                          <m:d>
                                            <m:dPr>
                                              <m:begChr m:val="|"/>
                                              <m:endChr m:val="|"/>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𝑖𝑗</m:t>
                                                  </m:r>
                                                </m:sub>
                                              </m:sSub>
                                            </m:e>
                                          </m:d>
                                        </m:e>
                                        <m:sup>
                                          <m:r>
                                            <a:rPr lang="en-US" altLang="zh-CN" sz="1600">
                                              <a:latin typeface="Cambria Math" panose="02040503050406030204" pitchFamily="18" charset="0"/>
                                            </a:rPr>
                                            <m:t>2</m:t>
                                          </m:r>
                                        </m:sup>
                                      </m:sSup>
                                    </m:e>
                                  </m:nary>
                                </m:e>
                              </m:nary>
                            </m:e>
                          </m:d>
                        </m:e>
                        <m:sup>
                          <m:f>
                            <m:fPr>
                              <m:ctrlPr>
                                <a:rPr lang="zh-CN" altLang="zh-CN" sz="1600" i="1">
                                  <a:latin typeface="Cambria Math" panose="02040503050406030204" pitchFamily="18" charset="0"/>
                                </a:rPr>
                              </m:ctrlPr>
                            </m:fPr>
                            <m:num>
                              <m:r>
                                <a:rPr lang="en-US" altLang="zh-CN" sz="1600">
                                  <a:latin typeface="Cambria Math" panose="02040503050406030204" pitchFamily="18" charset="0"/>
                                </a:rPr>
                                <m:t>1</m:t>
                              </m:r>
                            </m:num>
                            <m:den>
                              <m:r>
                                <a:rPr lang="en-US" altLang="zh-CN" sz="1600">
                                  <a:latin typeface="Cambria Math" panose="02040503050406030204" pitchFamily="18" charset="0"/>
                                </a:rPr>
                                <m:t>2</m:t>
                              </m:r>
                            </m:den>
                          </m:f>
                        </m:sup>
                      </m:sSup>
                    </m:oMath>
                  </m:oMathPara>
                </a14:m>
                <a:endParaRPr lang="zh-CN" altLang="zh-CN" sz="1600" dirty="0">
                  <a:effectLst>
                    <a:glow>
                      <a:srgbClr val="000000"/>
                    </a:glow>
                    <a:outerShdw sx="0" sy="0">
                      <a:srgbClr val="000000"/>
                    </a:outerShdw>
                    <a:reflection stA="0" endPos="0" fadeDir="0" sx="0" sy="0"/>
                  </a:effectLst>
                </a:endParaRPr>
              </a:p>
              <a:p>
                <a:pPr lvl="1"/>
                <a:endParaRPr lang="en-US" altLang="zh-CN" sz="16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835696" y="843558"/>
                <a:ext cx="7200800" cy="4176464"/>
              </a:xfrm>
              <a:blipFill>
                <a:blip r:embed="rId3"/>
                <a:stretch>
                  <a:fillRect l="-339" r="-593"/>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9C57F22F-0555-B5FB-6C3B-E2FA8CA613EA}"/>
              </a:ext>
            </a:extLst>
          </p:cNvPr>
          <p:cNvSpPr txBox="1">
            <a:spLocks/>
          </p:cNvSpPr>
          <p:nvPr/>
        </p:nvSpPr>
        <p:spPr bwMode="auto">
          <a:xfrm>
            <a:off x="1694877" y="1"/>
            <a:ext cx="741682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r>
              <a:rPr kumimoji="1" lang="zh-CN" altLang="en-US" sz="2400" dirty="0">
                <a:latin typeface="微软雅黑" panose="020B0503020204020204" pitchFamily="34" charset="-122"/>
                <a:ea typeface="微软雅黑" panose="020B0503020204020204" pitchFamily="34" charset="-122"/>
              </a:rPr>
              <a:t>矩阵的性质</a:t>
            </a:r>
            <a:endParaRPr kumimoji="1"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216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63688" y="1"/>
            <a:ext cx="7344816" cy="771550"/>
          </a:xfrm>
        </p:spPr>
        <p:txBody>
          <a:bodyPr/>
          <a:lstStyle/>
          <a:p>
            <a:pPr algn="l"/>
            <a:r>
              <a:rPr kumimoji="1" lang="en-US" altLang="zh-CN" sz="2400" dirty="0"/>
              <a:t>1.3</a:t>
            </a:r>
            <a:r>
              <a:rPr kumimoji="1" lang="zh-CN" altLang="en-US" sz="2400" dirty="0"/>
              <a:t>  矩阵导数</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272807" cy="4176464"/>
              </a:xfrm>
            </p:spPr>
            <p:txBody>
              <a:bodyPr/>
              <a:lstStyle/>
              <a:p>
                <a:pPr marL="0" indent="0">
                  <a:lnSpc>
                    <a:spcPct val="150000"/>
                  </a:lnSpc>
                  <a:spcBef>
                    <a:spcPts val="0"/>
                  </a:spcBef>
                  <a:buNone/>
                </a:pPr>
                <a:r>
                  <a:rPr lang="zh-CN" altLang="en-US" sz="2400" b="1" dirty="0"/>
                  <a:t>布局：</a:t>
                </a:r>
                <a:r>
                  <a:rPr lang="zh-CN" altLang="zh-CN" sz="2000" dirty="0"/>
                  <a:t>假定所有的向量都是列向量</a:t>
                </a:r>
                <a:r>
                  <a:rPr lang="zh-CN" altLang="en-US" sz="2000" dirty="0"/>
                  <a:t>，</a:t>
                </a:r>
                <a14:m>
                  <m:oMath xmlns:m="http://schemas.openxmlformats.org/officeDocument/2006/math">
                    <m:r>
                      <a:rPr lang="en-US" altLang="zh-CN" sz="2000">
                        <a:latin typeface="Cambria Math" panose="02040503050406030204" pitchFamily="18" charset="0"/>
                      </a:rPr>
                      <m:t>𝒚</m:t>
                    </m:r>
                    <m:r>
                      <a:rPr lang="en-US" altLang="zh-CN" sz="2000">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e>
                      <m:sup>
                        <m:r>
                          <a:rPr lang="en-US" altLang="zh-CN" sz="2000" i="1">
                            <a:latin typeface="Cambria Math" panose="02040503050406030204" pitchFamily="18" charset="0"/>
                          </a:rPr>
                          <m:t>𝑇</m:t>
                        </m:r>
                      </m:sup>
                    </m:sSup>
                  </m:oMath>
                </a14:m>
                <a:r>
                  <a:rPr lang="zh-CN" altLang="zh-CN" sz="2000" dirty="0"/>
                  <a:t>。</a:t>
                </a:r>
                <a:endParaRPr lang="en-US" altLang="zh-CN" sz="2000" dirty="0"/>
              </a:p>
              <a:p>
                <a:pPr marL="477838" lvl="1" indent="0">
                  <a:lnSpc>
                    <a:spcPct val="150000"/>
                  </a:lnSpc>
                  <a:spcBef>
                    <a:spcPts val="0"/>
                  </a:spcBef>
                  <a:buNone/>
                </a:pPr>
                <a:r>
                  <a:rPr lang="zh-CN" altLang="en-US" sz="2000" dirty="0"/>
                  <a:t>       则</a:t>
                </a:r>
                <a:r>
                  <a:rPr lang="zh-CN" altLang="zh-CN" sz="2000" dirty="0"/>
                  <a:t>向量</a:t>
                </a:r>
                <a14:m>
                  <m:oMath xmlns:m="http://schemas.openxmlformats.org/officeDocument/2006/math">
                    <m:r>
                      <a:rPr lang="en-US" altLang="zh-CN" sz="2000" b="0" i="0" smtClean="0">
                        <a:latin typeface="Cambria Math" panose="02040503050406030204" pitchFamily="18" charset="0"/>
                      </a:rPr>
                      <m:t> </m:t>
                    </m:r>
                    <m:r>
                      <a:rPr lang="en-US" altLang="zh-CN" sz="2000">
                        <a:latin typeface="Cambria Math" panose="02040503050406030204" pitchFamily="18" charset="0"/>
                      </a:rPr>
                      <m:t>𝒚</m:t>
                    </m:r>
                    <m:r>
                      <a:rPr lang="en-US" altLang="zh-CN" sz="2000" b="0" i="0" smtClean="0">
                        <a:latin typeface="Cambria Math" panose="02040503050406030204" pitchFamily="18" charset="0"/>
                      </a:rPr>
                      <m:t> </m:t>
                    </m:r>
                  </m:oMath>
                </a14:m>
                <a:r>
                  <a:rPr lang="zh-CN" altLang="zh-CN" sz="2000" dirty="0"/>
                  <a:t>对于标量</a:t>
                </a:r>
                <a14:m>
                  <m:oMath xmlns:m="http://schemas.openxmlformats.org/officeDocument/2006/math">
                    <m:r>
                      <a:rPr lang="en-US" altLang="zh-CN" sz="2000">
                        <a:latin typeface="Cambria Math" panose="02040503050406030204" pitchFamily="18" charset="0"/>
                      </a:rPr>
                      <m:t>𝑥</m:t>
                    </m:r>
                  </m:oMath>
                </a14:m>
                <a:r>
                  <a:rPr lang="zh-CN" altLang="zh-CN" sz="2000" dirty="0"/>
                  <a:t>的求导，在分子布局下</a:t>
                </a:r>
                <a:endParaRPr lang="en-US" altLang="zh-CN" sz="2000" i="1" dirty="0">
                  <a:latin typeface="Cambria Math" panose="02040503050406030204" pitchFamily="18" charset="0"/>
                </a:endParaRPr>
              </a:p>
              <a:p>
                <a:pPr marL="477838" lvl="1" indent="0">
                  <a:lnSpc>
                    <a:spcPct val="150000"/>
                  </a:lnSpc>
                  <a:spcBef>
                    <a:spcPts val="1300"/>
                  </a:spcBef>
                  <a:buNone/>
                </a:pPr>
                <a14:m>
                  <m:oMathPara xmlns:m="http://schemas.openxmlformats.org/officeDocument/2006/math">
                    <m:oMathParaPr>
                      <m:jc m:val="centerGroup"/>
                    </m:oMathParaPr>
                    <m:oMath xmlns:m="http://schemas.openxmlformats.org/officeDocument/2006/math">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r>
                            <a:rPr lang="en-US" altLang="zh-CN" sz="2000">
                              <a:latin typeface="Cambria Math" panose="02040503050406030204" pitchFamily="18" charset="0"/>
                            </a:rPr>
                            <m:t>𝒚</m:t>
                          </m:r>
                        </m:num>
                        <m:den>
                          <m:r>
                            <a:rPr lang="en-US" altLang="zh-CN" sz="2000">
                              <a:latin typeface="Cambria Math" panose="02040503050406030204" pitchFamily="18" charset="0"/>
                            </a:rPr>
                            <m:t>𝜕</m:t>
                          </m:r>
                          <m:r>
                            <a:rPr lang="en-US" altLang="zh-CN" sz="2000">
                              <a:latin typeface="Cambria Math" panose="02040503050406030204" pitchFamily="18" charset="0"/>
                            </a:rPr>
                            <m:t>𝑥</m:t>
                          </m:r>
                        </m:den>
                      </m:f>
                      <m:r>
                        <a:rPr lang="en-US" altLang="zh-CN" sz="2000">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a:latin typeface="Cambria Math" panose="02040503050406030204" pitchFamily="18" charset="0"/>
                                    </a:rPr>
                                    <m:t>1</m:t>
                                  </m:r>
                                </m:sub>
                              </m:sSub>
                            </m:num>
                            <m:den>
                              <m:r>
                                <a:rPr lang="en-US" altLang="zh-CN" sz="2000">
                                  <a:latin typeface="Cambria Math" panose="02040503050406030204" pitchFamily="18" charset="0"/>
                                </a:rPr>
                                <m:t>𝜕</m:t>
                              </m:r>
                              <m:r>
                                <a:rPr lang="en-US" altLang="zh-CN" sz="2000">
                                  <a:latin typeface="Cambria Math" panose="02040503050406030204" pitchFamily="18" charset="0"/>
                                </a:rPr>
                                <m:t>𝑥</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a:latin typeface="Cambria Math" panose="02040503050406030204" pitchFamily="18" charset="0"/>
                                    </a:rPr>
                                    <m:t>2</m:t>
                                  </m:r>
                                </m:sub>
                              </m:sSub>
                            </m:num>
                            <m:den>
                              <m:r>
                                <a:rPr lang="en-US" altLang="zh-CN" sz="2000">
                                  <a:latin typeface="Cambria Math" panose="02040503050406030204" pitchFamily="18" charset="0"/>
                                </a:rPr>
                                <m:t>𝜕</m:t>
                              </m:r>
                              <m:r>
                                <a:rPr lang="en-US" altLang="zh-CN" sz="2000">
                                  <a:latin typeface="Cambria Math" panose="02040503050406030204" pitchFamily="18" charset="0"/>
                                </a:rPr>
                                <m:t>𝑥</m:t>
                              </m:r>
                            </m:den>
                          </m:f>
                          <m:r>
                            <a:rPr lang="en-US" altLang="zh-CN" sz="2000" i="1">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a:latin typeface="Cambria Math" panose="02040503050406030204" pitchFamily="18" charset="0"/>
                                    </a:rPr>
                                    <m:t>𝑚</m:t>
                                  </m:r>
                                </m:sub>
                              </m:sSub>
                            </m:num>
                            <m:den>
                              <m:r>
                                <a:rPr lang="en-US" altLang="zh-CN" sz="2000">
                                  <a:latin typeface="Cambria Math" panose="02040503050406030204" pitchFamily="18" charset="0"/>
                                </a:rPr>
                                <m:t>𝜕</m:t>
                              </m:r>
                              <m:r>
                                <a:rPr lang="en-US" altLang="zh-CN" sz="2000">
                                  <a:latin typeface="Cambria Math" panose="02040503050406030204" pitchFamily="18" charset="0"/>
                                </a:rPr>
                                <m:t>𝑥</m:t>
                              </m:r>
                            </m:den>
                          </m:f>
                          <m:r>
                            <a:rPr lang="en-US" altLang="zh-CN" sz="2000" i="1">
                              <a:latin typeface="Cambria Math" panose="02040503050406030204" pitchFamily="18" charset="0"/>
                            </a:rPr>
                            <m:t>]</m:t>
                          </m:r>
                        </m:e>
                        <m:sup>
                          <m:r>
                            <a:rPr lang="en-US" altLang="zh-CN" sz="2000" i="1">
                              <a:latin typeface="Cambria Math" panose="02040503050406030204" pitchFamily="18" charset="0"/>
                            </a:rPr>
                            <m:t>𝑇</m:t>
                          </m:r>
                        </m:sup>
                      </m:sSup>
                    </m:oMath>
                  </m:oMathPara>
                </a14:m>
                <a:endParaRPr lang="en-US" altLang="zh-CN" sz="2000" dirty="0"/>
              </a:p>
              <a:p>
                <a:pPr marL="477838" lvl="1" indent="0">
                  <a:lnSpc>
                    <a:spcPct val="150000"/>
                  </a:lnSpc>
                  <a:spcBef>
                    <a:spcPts val="1300"/>
                  </a:spcBef>
                  <a:buNone/>
                </a:pPr>
                <a:r>
                  <a:rPr lang="zh-CN" altLang="zh-CN" sz="2000" dirty="0"/>
                  <a:t>而在分母布局下</a:t>
                </a:r>
                <a:endParaRPr lang="en-US" altLang="zh-CN" sz="2000" dirty="0"/>
              </a:p>
              <a:p>
                <a:pPr marL="477838" lvl="1" indent="0">
                  <a:lnSpc>
                    <a:spcPct val="150000"/>
                  </a:lnSpc>
                  <a:spcBef>
                    <a:spcPts val="1300"/>
                  </a:spcBef>
                  <a:buNone/>
                </a:pPr>
                <a14:m>
                  <m:oMathPara xmlns:m="http://schemas.openxmlformats.org/officeDocument/2006/math">
                    <m:oMathParaPr>
                      <m:jc m:val="centerGroup"/>
                    </m:oMathParaPr>
                    <m:oMath xmlns:m="http://schemas.openxmlformats.org/officeDocument/2006/math">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r>
                            <a:rPr lang="en-US" altLang="zh-CN" sz="2000">
                              <a:latin typeface="Cambria Math" panose="02040503050406030204" pitchFamily="18" charset="0"/>
                            </a:rPr>
                            <m:t>𝒚</m:t>
                          </m:r>
                        </m:num>
                        <m:den>
                          <m:r>
                            <a:rPr lang="en-US" altLang="zh-CN" sz="2000">
                              <a:latin typeface="Cambria Math" panose="02040503050406030204" pitchFamily="18" charset="0"/>
                            </a:rPr>
                            <m:t>𝜕</m:t>
                          </m:r>
                          <m:r>
                            <a:rPr lang="en-US" altLang="zh-CN" sz="2000">
                              <a:latin typeface="Cambria Math" panose="02040503050406030204" pitchFamily="18" charset="0"/>
                            </a:rPr>
                            <m:t>𝑥</m:t>
                          </m:r>
                        </m:den>
                      </m:f>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a:latin typeface="Cambria Math" panose="02040503050406030204" pitchFamily="18" charset="0"/>
                                </a:rPr>
                                <m:t>1</m:t>
                              </m:r>
                            </m:sub>
                          </m:sSub>
                        </m:num>
                        <m:den>
                          <m:r>
                            <a:rPr lang="en-US" altLang="zh-CN" sz="2000">
                              <a:latin typeface="Cambria Math" panose="02040503050406030204" pitchFamily="18" charset="0"/>
                            </a:rPr>
                            <m:t>𝜕</m:t>
                          </m:r>
                          <m:r>
                            <a:rPr lang="en-US" altLang="zh-CN" sz="2000">
                              <a:latin typeface="Cambria Math" panose="02040503050406030204" pitchFamily="18" charset="0"/>
                            </a:rPr>
                            <m:t>𝑥</m:t>
                          </m:r>
                        </m:den>
                      </m:f>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a:latin typeface="Cambria Math" panose="02040503050406030204" pitchFamily="18" charset="0"/>
                                </a:rPr>
                                <m:t>2</m:t>
                              </m:r>
                            </m:sub>
                          </m:sSub>
                        </m:num>
                        <m:den>
                          <m:r>
                            <a:rPr lang="en-US" altLang="zh-CN" sz="2000">
                              <a:latin typeface="Cambria Math" panose="02040503050406030204" pitchFamily="18" charset="0"/>
                            </a:rPr>
                            <m:t>𝜕</m:t>
                          </m:r>
                          <m:r>
                            <a:rPr lang="en-US" altLang="zh-CN" sz="2000">
                              <a:latin typeface="Cambria Math" panose="02040503050406030204" pitchFamily="18" charset="0"/>
                            </a:rPr>
                            <m:t>𝑥</m:t>
                          </m:r>
                        </m:den>
                      </m:f>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a:latin typeface="Cambria Math" panose="02040503050406030204" pitchFamily="18" charset="0"/>
                                </a:rPr>
                                <m:t>𝑚</m:t>
                              </m:r>
                            </m:sub>
                          </m:sSub>
                        </m:num>
                        <m:den>
                          <m:r>
                            <a:rPr lang="en-US" altLang="zh-CN" sz="2000">
                              <a:latin typeface="Cambria Math" panose="02040503050406030204" pitchFamily="18" charset="0"/>
                            </a:rPr>
                            <m:t>𝜕</m:t>
                          </m:r>
                          <m:r>
                            <a:rPr lang="en-US" altLang="zh-CN" sz="2000">
                              <a:latin typeface="Cambria Math" panose="02040503050406030204" pitchFamily="18" charset="0"/>
                            </a:rPr>
                            <m:t>𝑥</m:t>
                          </m:r>
                        </m:den>
                      </m:f>
                      <m:r>
                        <a:rPr lang="en-US" altLang="zh-CN" sz="2000">
                          <a:latin typeface="Cambria Math" panose="02040503050406030204" pitchFamily="18" charset="0"/>
                        </a:rPr>
                        <m:t>]</m:t>
                      </m:r>
                    </m:oMath>
                  </m:oMathPara>
                </a14:m>
                <a:endParaRPr lang="en-US" altLang="zh-CN" sz="2000" dirty="0"/>
              </a:p>
              <a:p>
                <a:pPr marL="477838" lvl="1" indent="0">
                  <a:spcBef>
                    <a:spcPts val="1300"/>
                  </a:spcBef>
                  <a:buNone/>
                </a:pPr>
                <a:r>
                  <a:rPr lang="zh-CN" altLang="en-US" sz="2000" dirty="0"/>
                  <a:t>后文统一</a:t>
                </a:r>
                <a:r>
                  <a:rPr lang="zh-CN" altLang="zh-CN" sz="2000" dirty="0"/>
                  <a:t>假定使用的是分子布局。</a:t>
                </a:r>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8" y="843558"/>
                <a:ext cx="7272807" cy="4176464"/>
              </a:xfrm>
              <a:blipFill>
                <a:blip r:embed="rId3"/>
                <a:stretch>
                  <a:fillRect l="-1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0568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380312" cy="4299942"/>
              </a:xfrm>
            </p:spPr>
            <p:txBody>
              <a:bodyPr/>
              <a:lstStyle/>
              <a:p>
                <a:pPr marL="0" indent="0">
                  <a:buNone/>
                </a:pPr>
                <a:r>
                  <a:rPr lang="zh-CN" altLang="en-US" sz="2200" b="1" dirty="0"/>
                  <a:t>标量有关的求导</a:t>
                </a:r>
              </a:p>
              <a:p>
                <a:pPr lvl="1">
                  <a:spcBef>
                    <a:spcPts val="1300"/>
                  </a:spcBef>
                </a:pPr>
                <a:r>
                  <a:rPr lang="zh-CN" altLang="en-US" sz="1800" dirty="0"/>
                  <a:t>向量与标量间的求导：</a:t>
                </a:r>
                <a:r>
                  <a:rPr lang="zh-CN" altLang="zh-CN" sz="1800" dirty="0"/>
                  <a:t>标量</a:t>
                </a:r>
                <a14:m>
                  <m:oMath xmlns:m="http://schemas.openxmlformats.org/officeDocument/2006/math">
                    <m:r>
                      <a:rPr lang="en-US" altLang="zh-CN" sz="1800">
                        <a:latin typeface="Cambria Math" panose="02040503050406030204" pitchFamily="18" charset="0"/>
                      </a:rPr>
                      <m:t>𝑦</m:t>
                    </m:r>
                  </m:oMath>
                </a14:m>
                <a:r>
                  <a:rPr lang="zh-CN" altLang="zh-CN" sz="1800" dirty="0"/>
                  <a:t>关于向量</a:t>
                </a:r>
                <a14:m>
                  <m:oMath xmlns:m="http://schemas.openxmlformats.org/officeDocument/2006/math">
                    <m:r>
                      <a:rPr lang="en-US" altLang="zh-CN" sz="1800">
                        <a:latin typeface="Cambria Math" panose="02040503050406030204" pitchFamily="18" charset="0"/>
                      </a:rPr>
                      <m:t>𝒙</m:t>
                    </m:r>
                  </m:oMath>
                </a14:m>
                <a:r>
                  <a:rPr lang="zh-CN" altLang="zh-CN" sz="1800" dirty="0"/>
                  <a:t>的导数定义为</a:t>
                </a:r>
                <a:r>
                  <a:rPr lang="zh-CN" altLang="en-US" sz="1800" dirty="0"/>
                  <a:t>，</a:t>
                </a:r>
                <a:endParaRPr lang="en-US" altLang="zh-CN" sz="1800" dirty="0"/>
              </a:p>
              <a:p>
                <a:pPr marL="477838" lvl="1" indent="0" algn="ctr">
                  <a:lnSpc>
                    <a:spcPct val="100000"/>
                  </a:lnSpc>
                  <a:spcBef>
                    <a:spcPts val="0"/>
                  </a:spcBef>
                  <a:buNone/>
                </a:pPr>
                <a14:m>
                  <m:oMathPara xmlns:m="http://schemas.openxmlformats.org/officeDocument/2006/math">
                    <m:oMathParaPr>
                      <m:jc m:val="centerGroup"/>
                    </m:oMathParaPr>
                    <m:oMath xmlns:m="http://schemas.openxmlformats.org/officeDocument/2006/math">
                      <m:f>
                        <m:fPr>
                          <m:ctrlPr>
                            <a:rPr lang="zh-CN" altLang="zh-CN" sz="1600" i="1" smtClean="0">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𝑦</m:t>
                          </m:r>
                        </m:num>
                        <m:den>
                          <m:r>
                            <a:rPr lang="en-US" altLang="zh-CN" sz="1600" i="1">
                              <a:latin typeface="Cambria Math" panose="02040503050406030204" pitchFamily="18" charset="0"/>
                            </a:rPr>
                            <m:t>𝜕</m:t>
                          </m:r>
                          <m:r>
                            <a:rPr lang="en-US" altLang="zh-CN" sz="1600" b="1" i="1">
                              <a:latin typeface="Cambria Math" panose="02040503050406030204" pitchFamily="18" charset="0"/>
                            </a:rPr>
                            <m:t>𝒙</m:t>
                          </m:r>
                        </m:den>
                      </m:f>
                      <m:r>
                        <a:rPr lang="en-US" altLang="zh-CN" sz="1600">
                          <a:latin typeface="Cambria Math" panose="02040503050406030204" pitchFamily="18" charset="0"/>
                        </a:rPr>
                        <m:t>=</m:t>
                      </m:r>
                      <m:sSup>
                        <m:sSupPr>
                          <m:ctrlPr>
                            <a:rPr lang="en-US" altLang="zh-CN" sz="1600" b="0" i="1" smtClean="0">
                              <a:latin typeface="Cambria Math" panose="02040503050406030204" pitchFamily="18" charset="0"/>
                            </a:rPr>
                          </m:ctrlPr>
                        </m:sSupPr>
                        <m:e>
                          <m:d>
                            <m:dPr>
                              <m:begChr m:val="["/>
                              <m:endChr m:val="]"/>
                              <m:ctrlPr>
                                <a:rPr lang="en-US" altLang="zh-CN" sz="1600" i="1">
                                  <a:latin typeface="Cambria Math" panose="02040503050406030204" pitchFamily="18" charset="0"/>
                                </a:rPr>
                              </m:ctrlPr>
                            </m:dPr>
                            <m:e>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𝑦</m:t>
                                  </m:r>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a:latin typeface="Cambria Math" panose="02040503050406030204" pitchFamily="18" charset="0"/>
                                        </a:rPr>
                                        <m:t>1</m:t>
                                      </m:r>
                                    </m:sub>
                                  </m:sSub>
                                </m:den>
                              </m:f>
                              <m:r>
                                <a:rPr lang="en-US" altLang="zh-CN" sz="1600">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𝑦</m:t>
                                  </m:r>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a:latin typeface="Cambria Math" panose="02040503050406030204" pitchFamily="18" charset="0"/>
                                        </a:rPr>
                                        <m:t>2</m:t>
                                      </m:r>
                                    </m:sub>
                                  </m:sSub>
                                </m:den>
                              </m:f>
                              <m:r>
                                <a:rPr lang="en-US" altLang="zh-CN" sz="1600">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𝑦</m:t>
                                  </m:r>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𝑛</m:t>
                                      </m:r>
                                    </m:sub>
                                  </m:sSub>
                                </m:den>
                              </m:f>
                            </m:e>
                          </m:d>
                        </m:e>
                        <m:sup>
                          <m:r>
                            <a:rPr lang="en-US" altLang="zh-CN" sz="1600" b="0" i="1" smtClean="0">
                              <a:latin typeface="Cambria Math" panose="02040503050406030204" pitchFamily="18" charset="0"/>
                            </a:rPr>
                            <m:t>𝑇</m:t>
                          </m:r>
                        </m:sup>
                      </m:sSup>
                    </m:oMath>
                  </m:oMathPara>
                </a14:m>
                <a:endParaRPr lang="en-US" altLang="zh-CN" sz="1600" dirty="0"/>
              </a:p>
              <a:p>
                <a:pPr lvl="1">
                  <a:spcBef>
                    <a:spcPts val="1300"/>
                  </a:spcBef>
                </a:pPr>
                <a:r>
                  <a:rPr lang="zh-CN" altLang="en-US" sz="1800" dirty="0"/>
                  <a:t>矩阵与标量间的求导：矩</a:t>
                </a:r>
                <a:r>
                  <a:rPr lang="zh-CN" altLang="zh-CN" sz="1800" dirty="0"/>
                  <a:t>阵</a:t>
                </a:r>
                <a14:m>
                  <m:oMath xmlns:m="http://schemas.openxmlformats.org/officeDocument/2006/math">
                    <m:r>
                      <a:rPr lang="en-US" altLang="zh-CN" sz="1800" b="1" i="1">
                        <a:latin typeface="Cambria Math" panose="02040503050406030204" pitchFamily="18" charset="0"/>
                      </a:rPr>
                      <m:t>𝒀</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𝑥</m:t>
                        </m:r>
                      </m:e>
                    </m:d>
                  </m:oMath>
                </a14:m>
                <a:r>
                  <a:rPr lang="zh-CN" altLang="zh-CN" sz="1800" dirty="0"/>
                  <a:t>对于标量</a:t>
                </a:r>
                <a14:m>
                  <m:oMath xmlns:m="http://schemas.openxmlformats.org/officeDocument/2006/math">
                    <m:r>
                      <a:rPr lang="en-US" altLang="zh-CN" sz="1800" i="1">
                        <a:latin typeface="Cambria Math" panose="02040503050406030204" pitchFamily="18" charset="0"/>
                      </a:rPr>
                      <m:t>𝑥</m:t>
                    </m:r>
                  </m:oMath>
                </a14:m>
                <a:r>
                  <a:rPr lang="zh-CN" altLang="zh-CN" sz="1800" dirty="0"/>
                  <a:t>的导数定义为</a:t>
                </a:r>
                <a:r>
                  <a:rPr lang="zh-CN" altLang="en-US" sz="1800" dirty="0"/>
                  <a:t>，</a:t>
                </a:r>
                <a:endParaRPr lang="en-US" altLang="zh-CN" sz="1800" dirty="0"/>
              </a:p>
              <a:p>
                <a:pPr marL="477838" lvl="1" indent="0">
                  <a:lnSpc>
                    <a:spcPct val="100000"/>
                  </a:lnSpc>
                  <a:spcBef>
                    <a:spcPts val="0"/>
                  </a:spcBef>
                  <a:buNone/>
                </a:pPr>
                <a14:m>
                  <m:oMathPara xmlns:m="http://schemas.openxmlformats.org/officeDocument/2006/math">
                    <m:oMathParaPr>
                      <m:jc m:val="centerGroup"/>
                    </m:oMathParaPr>
                    <m:oMath xmlns:m="http://schemas.openxmlformats.org/officeDocument/2006/math">
                      <m:f>
                        <m:fPr>
                          <m:ctrlPr>
                            <a:rPr lang="zh-CN" altLang="zh-CN" sz="1600" i="1" smtClean="0">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den>
                      </m:f>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𝒀</m:t>
                      </m:r>
                      <m:d>
                        <m:dPr>
                          <m:ctrlPr>
                            <a:rPr lang="zh-CN" altLang="zh-CN" sz="1600" i="1">
                              <a:effectLst/>
                              <a:latin typeface="Cambria Math" panose="02040503050406030204" pitchFamily="18" charset="0"/>
                              <a:ea typeface="Cambria Math" panose="020405030504060302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d>
                            <m:dPr>
                              <m:ctrlPr>
                                <a:rPr lang="zh-CN" altLang="zh-CN" sz="1600" i="1">
                                  <a:effectLst/>
                                  <a:latin typeface="Cambria Math" panose="02040503050406030204" pitchFamily="18" charset="0"/>
                                  <a:ea typeface="Cambria Math" panose="02040503050406030204" pitchFamily="18" charset="0"/>
                                </a:rPr>
                              </m:ctrlPr>
                            </m:dPr>
                            <m:e>
                              <m:f>
                                <m:fPr>
                                  <m:ctrlPr>
                                    <a:rPr lang="zh-CN" altLang="zh-CN" sz="1600" i="1">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den>
                              </m:f>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d>
                                <m:dPr>
                                  <m:ctrlPr>
                                    <a:rPr lang="zh-CN" altLang="zh-CN" sz="1600" i="1">
                                      <a:effectLst/>
                                      <a:latin typeface="Cambria Math" panose="02040503050406030204" pitchFamily="18" charset="0"/>
                                      <a:ea typeface="Cambria Math" panose="020405030504060302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d>
                            </m:e>
                          </m:d>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zh-CN" altLang="zh-CN" sz="16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sz="1600" i="1" kern="100" dirty="0">
                                  <a:latin typeface="Cambria Math" panose="02040503050406030204" pitchFamily="18" charset="0"/>
                                  <a:ea typeface="宋体" panose="02010600030101010101" pitchFamily="2" charset="-122"/>
                                  <a:cs typeface="Times New Roman" panose="02020603050405020304" pitchFamily="18" charset="0"/>
                                </a:rPr>
                              </m:ctrlPr>
                            </m:mPr>
                            <m:mr>
                              <m:e>
                                <m:f>
                                  <m:fPr>
                                    <m:ctrlPr>
                                      <a:rPr lang="zh-CN" altLang="zh-CN" sz="1600" i="1">
                                        <a:latin typeface="Cambria Math" panose="02040503050406030204" pitchFamily="18" charset="0"/>
                                        <a:ea typeface="Cambria Math" panose="020405030504060302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11</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den>
                                </m:f>
                              </m:e>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e>
                              <m:e>
                                <m:f>
                                  <m:fPr>
                                    <m:ctrlPr>
                                      <a:rPr lang="zh-CN" altLang="zh-CN" sz="1600" i="1">
                                        <a:latin typeface="Cambria Math" panose="02040503050406030204" pitchFamily="18" charset="0"/>
                                        <a:ea typeface="Cambria Math" panose="020405030504060302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den>
                                </m:f>
                              </m:e>
                            </m:mr>
                            <m:mr>
                              <m:e>
                                <m:r>
                                  <a:rPr lang="en-US" altLang="zh-CN" sz="1600" kern="100">
                                    <a:latin typeface="Cambria Math" panose="02040503050406030204" pitchFamily="18" charset="0"/>
                                    <a:ea typeface="Cambria Math" panose="02040503050406030204" pitchFamily="18" charset="0"/>
                                    <a:cs typeface="Cambria Math" panose="02040503050406030204" pitchFamily="18" charset="0"/>
                                  </a:rPr>
                                  <m:t>⋮</m:t>
                                </m:r>
                              </m:e>
                              <m:e>
                                <m:r>
                                  <a:rPr lang="en-US" altLang="zh-CN" sz="1600" kern="100">
                                    <a:latin typeface="Cambria Math" panose="02040503050406030204" pitchFamily="18" charset="0"/>
                                    <a:ea typeface="Cambria Math" panose="02040503050406030204" pitchFamily="18" charset="0"/>
                                    <a:cs typeface="Cambria Math" panose="02040503050406030204" pitchFamily="18" charset="0"/>
                                  </a:rPr>
                                  <m:t>⋱</m:t>
                                </m:r>
                              </m:e>
                              <m:e>
                                <m:r>
                                  <a:rPr lang="en-US" altLang="zh-CN" sz="1600" kern="100">
                                    <a:latin typeface="Cambria Math" panose="02040503050406030204" pitchFamily="18" charset="0"/>
                                    <a:ea typeface="Cambria Math" panose="02040503050406030204" pitchFamily="18" charset="0"/>
                                    <a:cs typeface="Cambria Math" panose="02040503050406030204" pitchFamily="18" charset="0"/>
                                  </a:rPr>
                                  <m:t>⋮</m:t>
                                </m:r>
                              </m:e>
                            </m:mr>
                            <m:mr>
                              <m:e>
                                <m:f>
                                  <m:fPr>
                                    <m:ctrlPr>
                                      <a:rPr lang="zh-CN" altLang="zh-CN" sz="1600" i="1">
                                        <a:latin typeface="Cambria Math" panose="02040503050406030204" pitchFamily="18" charset="0"/>
                                        <a:ea typeface="Cambria Math" panose="020405030504060302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den>
                                </m:f>
                              </m:e>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e>
                              <m:e>
                                <m:f>
                                  <m:fPr>
                                    <m:ctrlPr>
                                      <a:rPr lang="zh-CN" altLang="zh-CN" sz="1600" i="1">
                                        <a:latin typeface="Cambria Math" panose="02040503050406030204" pitchFamily="18" charset="0"/>
                                        <a:ea typeface="Cambria Math" panose="020405030504060302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𝑚𝑛</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den>
                                </m:f>
                              </m:e>
                            </m:mr>
                          </m:m>
                        </m:e>
                      </m:d>
                    </m:oMath>
                  </m:oMathPara>
                </a14:m>
                <a:endParaRPr lang="en-US" altLang="zh-CN" sz="1600" dirty="0"/>
              </a:p>
              <a:p>
                <a:pPr marL="477838" lvl="1" indent="0">
                  <a:lnSpc>
                    <a:spcPct val="100000"/>
                  </a:lnSpc>
                  <a:spcBef>
                    <a:spcPts val="0"/>
                  </a:spcBef>
                  <a:buNone/>
                </a:pPr>
                <a:r>
                  <a:rPr lang="zh-CN" altLang="en-US" sz="2000" dirty="0"/>
                  <a:t>    标量</a:t>
                </a:r>
                <a:r>
                  <a:rPr lang="en-US" altLang="zh-CN" sz="2000" dirty="0"/>
                  <a:t>y</a:t>
                </a:r>
                <a:r>
                  <a:rPr lang="zh-CN" altLang="en-US" sz="2000" dirty="0"/>
                  <a:t>对矩阵</a:t>
                </a:r>
                <a:r>
                  <a:rPr lang="en-US" altLang="zh-CN" sz="2000" b="1" dirty="0"/>
                  <a:t>X</a:t>
                </a:r>
                <a:r>
                  <a:rPr lang="zh-CN" altLang="en-US" sz="2000" dirty="0"/>
                  <a:t>求导：</a:t>
                </a:r>
                <a14:m>
                  <m:oMath xmlns:m="http://schemas.openxmlformats.org/officeDocument/2006/math">
                    <m:f>
                      <m:fPr>
                        <m:ctrlPr>
                          <a:rPr lang="zh-CN" altLang="zh-CN" sz="1600" i="1" smtClean="0">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𝑿</m:t>
                        </m:r>
                      </m:den>
                    </m:f>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a:effectLst/>
                            <a:latin typeface="Cambria Math" panose="02040503050406030204" pitchFamily="18" charset="0"/>
                            <a:ea typeface="Cambria Math" panose="02040503050406030204" pitchFamily="18" charset="0"/>
                          </a:rPr>
                        </m:ctrlPr>
                      </m:dPr>
                      <m:e>
                        <m:m>
                          <m:mPr>
                            <m:mcs>
                              <m:mc>
                                <m:mcPr>
                                  <m:count m:val="3"/>
                                  <m:mcJc m:val="center"/>
                                </m:mcPr>
                              </m:mc>
                            </m:mcs>
                            <m:ctrlPr>
                              <a:rPr lang="zh-CN" altLang="zh-CN" sz="1600" i="1">
                                <a:effectLst/>
                                <a:latin typeface="Cambria Math" panose="02040503050406030204" pitchFamily="18" charset="0"/>
                                <a:ea typeface="Cambria Math" panose="02040503050406030204" pitchFamily="18" charset="0"/>
                              </a:rPr>
                            </m:ctrlPr>
                          </m:mPr>
                          <m:mr>
                            <m:e>
                              <m:f>
                                <m:fPr>
                                  <m:ctrlPr>
                                    <a:rPr lang="zh-CN" altLang="zh-CN" sz="1600" i="1">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11</m:t>
                                      </m:r>
                                    </m:sub>
                                  </m:sSub>
                                </m:den>
                              </m:f>
                            </m:e>
                            <m:e>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e>
                            <m:e>
                              <m:f>
                                <m:fPr>
                                  <m:ctrlPr>
                                    <a:rPr lang="zh-CN" altLang="zh-CN" sz="1600" i="1">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den>
                              </m:f>
                            </m:e>
                          </m:mr>
                          <m:mr>
                            <m:e>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e>
                          </m:mr>
                          <m:mr>
                            <m:e>
                              <m:f>
                                <m:fPr>
                                  <m:ctrlPr>
                                    <a:rPr lang="zh-CN" altLang="zh-CN" sz="1600" i="1">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1</m:t>
                                      </m:r>
                                    </m:sub>
                                  </m:sSub>
                                </m:den>
                              </m:f>
                            </m:e>
                            <m:e>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e>
                            <m:e>
                              <m:f>
                                <m:fPr>
                                  <m:ctrlPr>
                                    <a:rPr lang="zh-CN" altLang="zh-CN" sz="1600" i="1">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𝑚𝑛</m:t>
                                      </m:r>
                                    </m:sub>
                                  </m:sSub>
                                </m:den>
                              </m:f>
                            </m:e>
                          </m:mr>
                        </m:m>
                      </m:e>
                    </m:d>
                  </m:oMath>
                </a14:m>
                <a:endParaRPr lang="zh-CN" altLang="zh-CN" sz="1600" dirty="0">
                  <a:effectLst>
                    <a:glow>
                      <a:srgbClr val="000000"/>
                    </a:glow>
                    <a:outerShdw sx="0" sy="0">
                      <a:srgbClr val="000000"/>
                    </a:outerShdw>
                    <a:reflection stA="0" endPos="0" fadeDir="0" sx="0" sy="0"/>
                  </a:effectLst>
                </a:endParaRPr>
              </a:p>
              <a:p>
                <a:pPr lvl="1"/>
                <a:endParaRPr lang="en-US" altLang="zh-CN" sz="16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8" y="843558"/>
                <a:ext cx="7380312" cy="4299942"/>
              </a:xfrm>
              <a:blipFill>
                <a:blip r:embed="rId3"/>
                <a:stretch>
                  <a:fillRect l="-1073" t="-1558"/>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B6E27726-0681-9EC9-E44E-343A3ADE290E}"/>
              </a:ext>
            </a:extLst>
          </p:cNvPr>
          <p:cNvSpPr txBox="1">
            <a:spLocks/>
          </p:cNvSpPr>
          <p:nvPr/>
        </p:nvSpPr>
        <p:spPr bwMode="auto">
          <a:xfrm>
            <a:off x="1763688" y="1"/>
            <a:ext cx="7344816"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a:t>1.3</a:t>
            </a:r>
            <a:r>
              <a:rPr kumimoji="1" lang="zh-CN" altLang="en-US" sz="2400" kern="0"/>
              <a:t>  矩阵导数</a:t>
            </a:r>
            <a:endParaRPr kumimoji="1" lang="zh-CN" altLang="en-US" sz="2400" kern="0" dirty="0"/>
          </a:p>
        </p:txBody>
      </p:sp>
    </p:spTree>
    <p:extLst>
      <p:ext uri="{BB962C8B-B14F-4D97-AF65-F5344CB8AC3E}">
        <p14:creationId xmlns:p14="http://schemas.microsoft.com/office/powerpoint/2010/main" val="122009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2963"/>
                <a:ext cx="7272808" cy="4177059"/>
              </a:xfrm>
            </p:spPr>
            <p:txBody>
              <a:bodyPr/>
              <a:lstStyle/>
              <a:p>
                <a:pPr marL="0" indent="0">
                  <a:lnSpc>
                    <a:spcPct val="150000"/>
                  </a:lnSpc>
                  <a:buNone/>
                </a:pPr>
                <a:r>
                  <a:rPr lang="zh-CN" altLang="en-US" sz="2200" b="1" dirty="0"/>
                  <a:t>向量对向量的求导：</a:t>
                </a:r>
                <a:endParaRPr lang="en-US" altLang="zh-CN" sz="2200" b="1" dirty="0"/>
              </a:p>
              <a:p>
                <a:pPr lvl="1">
                  <a:lnSpc>
                    <a:spcPct val="150000"/>
                  </a:lnSpc>
                  <a:spcBef>
                    <a:spcPts val="1300"/>
                  </a:spcBef>
                </a:pPr>
                <a:r>
                  <a:rPr lang="zh-CN" altLang="zh-CN" sz="2000" dirty="0"/>
                  <a:t>向量</a:t>
                </a:r>
                <a14:m>
                  <m:oMath xmlns:m="http://schemas.openxmlformats.org/officeDocument/2006/math">
                    <m:r>
                      <a:rPr lang="en-US" altLang="zh-CN" sz="2000" b="1" i="1">
                        <a:latin typeface="Cambria Math" panose="02040503050406030204" pitchFamily="18" charset="0"/>
                      </a:rPr>
                      <m:t>𝒙</m:t>
                    </m:r>
                  </m:oMath>
                </a14:m>
                <a:r>
                  <a:rPr lang="zh-CN" altLang="en-US" sz="2000" i="0" dirty="0">
                    <a:latin typeface="+mj-lt"/>
                  </a:rPr>
                  <a:t>和</a:t>
                </a:r>
                <a14:m>
                  <m:oMath xmlns:m="http://schemas.openxmlformats.org/officeDocument/2006/math">
                    <m:r>
                      <a:rPr lang="en-US" altLang="zh-CN" sz="2000" b="1" i="1">
                        <a:latin typeface="Cambria Math" panose="02040503050406030204" pitchFamily="18" charset="0"/>
                      </a:rPr>
                      <m:t>𝒚</m:t>
                    </m:r>
                  </m:oMath>
                </a14:m>
                <a:r>
                  <a:rPr lang="zh-CN" altLang="en-US" sz="2000" i="0" dirty="0">
                    <a:latin typeface="+mj-lt"/>
                  </a:rPr>
                  <a:t>均</a:t>
                </a:r>
                <a:r>
                  <a:rPr lang="zh-CN" altLang="zh-CN" sz="2000" dirty="0"/>
                  <a:t>是</a:t>
                </a:r>
                <a14:m>
                  <m:oMath xmlns:m="http://schemas.openxmlformats.org/officeDocument/2006/math">
                    <m:r>
                      <a:rPr lang="en-US" altLang="zh-CN" sz="2000" i="1">
                        <a:latin typeface="Cambria Math" panose="02040503050406030204" pitchFamily="18" charset="0"/>
                      </a:rPr>
                      <m:t>𝑛</m:t>
                    </m:r>
                  </m:oMath>
                </a14:m>
                <a:r>
                  <a:rPr lang="zh-CN" altLang="zh-CN" sz="2000" dirty="0"/>
                  <a:t>维列向量</a:t>
                </a:r>
                <a:r>
                  <a:rPr lang="zh-CN" altLang="en-US" sz="2000" dirty="0"/>
                  <a:t>，则</a:t>
                </a:r>
                <a:endParaRPr lang="en-US" altLang="zh-CN" sz="2000" dirty="0"/>
              </a:p>
              <a:p>
                <a:pPr marL="477838" lvl="1" indent="0">
                  <a:lnSpc>
                    <a:spcPct val="100000"/>
                  </a:lnSpc>
                  <a:spcBef>
                    <a:spcPts val="0"/>
                  </a:spcBef>
                  <a:buNone/>
                </a:pPr>
                <a14:m>
                  <m:oMathPara xmlns:m="http://schemas.openxmlformats.org/officeDocument/2006/math">
                    <m:oMathParaPr>
                      <m:jc m:val="centerGroup"/>
                    </m:oMathParaPr>
                    <m:oMath xmlns:m="http://schemas.openxmlformats.org/officeDocument/2006/math">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en-US" altLang="zh-CN" sz="1600" b="1" i="1">
                              <a:latin typeface="Cambria Math" panose="02040503050406030204" pitchFamily="18" charset="0"/>
                            </a:rPr>
                            <m:t>𝒚</m:t>
                          </m:r>
                        </m:num>
                        <m:den>
                          <m:r>
                            <a:rPr lang="en-US" altLang="zh-CN" sz="1600" i="1">
                              <a:latin typeface="Cambria Math" panose="02040503050406030204" pitchFamily="18" charset="0"/>
                            </a:rPr>
                            <m:t>𝜕</m:t>
                          </m:r>
                          <m:r>
                            <a:rPr lang="en-US" altLang="zh-CN" sz="1600" b="1" i="1">
                              <a:latin typeface="Cambria Math" panose="02040503050406030204" pitchFamily="18" charset="0"/>
                            </a:rPr>
                            <m:t>𝒙</m:t>
                          </m:r>
                        </m:den>
                      </m:f>
                      <m:r>
                        <a:rPr lang="en-US" altLang="zh-CN" sz="1600">
                          <a:latin typeface="Cambria Math" panose="02040503050406030204" pitchFamily="18" charset="0"/>
                        </a:rPr>
                        <m:t>=</m:t>
                      </m:r>
                      <m:d>
                        <m:dPr>
                          <m:begChr m:val="["/>
                          <m:endChr m:val="]"/>
                          <m:ctrlPr>
                            <a:rPr lang="zh-CN" altLang="zh-CN" sz="1600" i="1">
                              <a:latin typeface="Cambria Math" panose="02040503050406030204" pitchFamily="18" charset="0"/>
                            </a:rPr>
                          </m:ctrlPr>
                        </m:dPr>
                        <m:e>
                          <m:m>
                            <m:mPr>
                              <m:mcs>
                                <m:mc>
                                  <m:mcPr>
                                    <m:count m:val="3"/>
                                    <m:mcJc m:val="center"/>
                                  </m:mcPr>
                                </m:mc>
                              </m:mcs>
                              <m:ctrlPr>
                                <a:rPr lang="zh-CN" altLang="zh-CN" sz="1600" i="1">
                                  <a:latin typeface="Cambria Math" panose="02040503050406030204" pitchFamily="18" charset="0"/>
                                </a:rPr>
                              </m:ctrlPr>
                            </m:mPr>
                            <m:mr>
                              <m:e>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a:latin typeface="Cambria Math" panose="02040503050406030204" pitchFamily="18" charset="0"/>
                                          </a:rPr>
                                          <m:t>1</m:t>
                                        </m:r>
                                      </m:sub>
                                    </m:sSub>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a:latin typeface="Cambria Math" panose="02040503050406030204" pitchFamily="18" charset="0"/>
                                          </a:rPr>
                                          <m:t>1</m:t>
                                        </m:r>
                                      </m:sub>
                                    </m:sSub>
                                  </m:den>
                                </m:f>
                              </m:e>
                              <m:e>
                                <m:r>
                                  <a:rPr lang="en-US" altLang="zh-CN" sz="1600">
                                    <a:latin typeface="Cambria Math" panose="02040503050406030204" pitchFamily="18" charset="0"/>
                                  </a:rPr>
                                  <m:t>⋯</m:t>
                                </m:r>
                              </m:e>
                              <m:e>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a:latin typeface="Cambria Math" panose="02040503050406030204" pitchFamily="18" charset="0"/>
                                          </a:rPr>
                                          <m:t>1</m:t>
                                        </m:r>
                                      </m:sub>
                                    </m:sSub>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𝑛</m:t>
                                        </m:r>
                                      </m:sub>
                                    </m:sSub>
                                  </m:den>
                                </m:f>
                              </m:e>
                            </m:mr>
                            <m:mr>
                              <m:e>
                                <m:r>
                                  <a:rPr lang="en-US" altLang="zh-CN" sz="1600">
                                    <a:latin typeface="Cambria Math" panose="02040503050406030204" pitchFamily="18" charset="0"/>
                                  </a:rPr>
                                  <m:t>⋮</m:t>
                                </m:r>
                              </m:e>
                              <m:e>
                                <m:r>
                                  <a:rPr lang="en-US" altLang="zh-CN" sz="1600">
                                    <a:latin typeface="Cambria Math" panose="02040503050406030204" pitchFamily="18" charset="0"/>
                                  </a:rPr>
                                  <m:t>⋱</m:t>
                                </m:r>
                              </m:e>
                              <m:e>
                                <m:r>
                                  <a:rPr lang="en-US" altLang="zh-CN" sz="1600">
                                    <a:latin typeface="Cambria Math" panose="02040503050406030204" pitchFamily="18" charset="0"/>
                                  </a:rPr>
                                  <m:t>⋮</m:t>
                                </m:r>
                              </m:e>
                            </m:mr>
                            <m:mr>
                              <m:e>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𝑚</m:t>
                                        </m:r>
                                      </m:sub>
                                    </m:sSub>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a:latin typeface="Cambria Math" panose="02040503050406030204" pitchFamily="18" charset="0"/>
                                          </a:rPr>
                                          <m:t>1</m:t>
                                        </m:r>
                                      </m:sub>
                                    </m:sSub>
                                  </m:den>
                                </m:f>
                              </m:e>
                              <m:e>
                                <m:r>
                                  <a:rPr lang="en-US" altLang="zh-CN" sz="1600">
                                    <a:latin typeface="Cambria Math" panose="02040503050406030204" pitchFamily="18" charset="0"/>
                                  </a:rPr>
                                  <m:t>⋯</m:t>
                                </m:r>
                              </m:e>
                              <m:e>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𝑚</m:t>
                                        </m:r>
                                      </m:sub>
                                    </m:sSub>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𝑛</m:t>
                                        </m:r>
                                      </m:sub>
                                    </m:sSub>
                                  </m:den>
                                </m:f>
                              </m:e>
                            </m:mr>
                          </m:m>
                        </m:e>
                      </m:d>
                    </m:oMath>
                  </m:oMathPara>
                </a14:m>
                <a:endParaRPr lang="en-US" altLang="zh-CN" sz="1600" dirty="0"/>
              </a:p>
              <a:p>
                <a:pPr marL="477838" lvl="1" indent="0">
                  <a:lnSpc>
                    <a:spcPct val="150000"/>
                  </a:lnSpc>
                  <a:spcBef>
                    <a:spcPts val="1300"/>
                  </a:spcBef>
                  <a:buNone/>
                </a:pPr>
                <a:r>
                  <a:rPr lang="zh-CN" altLang="zh-CN" sz="1800" dirty="0"/>
                  <a:t>是一个</a:t>
                </a:r>
                <a14:m>
                  <m:oMath xmlns:m="http://schemas.openxmlformats.org/officeDocument/2006/math">
                    <m:r>
                      <a:rPr lang="en-US" altLang="zh-CN" sz="1800" i="1">
                        <a:latin typeface="Cambria Math" panose="02040503050406030204" pitchFamily="18" charset="0"/>
                      </a:rPr>
                      <m:t>𝑚</m:t>
                    </m:r>
                    <m:r>
                      <a:rPr lang="zh-CN" altLang="zh-CN" sz="1800" i="1">
                        <a:latin typeface="Cambria Math" panose="02040503050406030204" pitchFamily="18" charset="0"/>
                      </a:rPr>
                      <m:t>×</m:t>
                    </m:r>
                    <m:r>
                      <a:rPr lang="en-US" altLang="zh-CN" sz="1800" i="1">
                        <a:latin typeface="Cambria Math" panose="02040503050406030204" pitchFamily="18" charset="0"/>
                      </a:rPr>
                      <m:t>𝑛</m:t>
                    </m:r>
                  </m:oMath>
                </a14:m>
                <a:r>
                  <a:rPr lang="zh-CN" altLang="zh-CN" sz="1800" dirty="0"/>
                  <a:t>矩阵，在向量微积分中，像这样的一个向量函数对另一个向量的导数一般称为雅可比矩阵</a:t>
                </a:r>
                <a:r>
                  <a:rPr lang="en-US" altLang="zh-CN" sz="1800" dirty="0"/>
                  <a:t>(Jacobian Matrix)</a:t>
                </a:r>
                <a:r>
                  <a:rPr lang="zh-CN" altLang="zh-CN" sz="1800" dirty="0"/>
                  <a:t>。</a:t>
                </a:r>
                <a:endParaRPr lang="zh-CN" altLang="zh-CN" sz="1400" dirty="0">
                  <a:effectLst>
                    <a:glow>
                      <a:srgbClr val="000000"/>
                    </a:glow>
                    <a:outerShdw sx="0" sy="0">
                      <a:srgbClr val="000000"/>
                    </a:outerShdw>
                    <a:reflection stA="0" endPos="0" fadeDir="0" sx="0" sy="0"/>
                  </a:effectLst>
                </a:endParaRPr>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8" y="842963"/>
                <a:ext cx="7272808" cy="4177059"/>
              </a:xfrm>
              <a:blipFill>
                <a:blip r:embed="rId3"/>
                <a:stretch>
                  <a:fillRect l="-1090"/>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53F3CA77-EA1C-39F5-A8D6-D27477D65EF0}"/>
              </a:ext>
            </a:extLst>
          </p:cNvPr>
          <p:cNvSpPr txBox="1">
            <a:spLocks/>
          </p:cNvSpPr>
          <p:nvPr/>
        </p:nvSpPr>
        <p:spPr bwMode="auto">
          <a:xfrm>
            <a:off x="1763688" y="1"/>
            <a:ext cx="7344816"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a:t>1.3</a:t>
            </a:r>
            <a:r>
              <a:rPr kumimoji="1" lang="zh-CN" altLang="en-US" sz="2400" kern="0"/>
              <a:t>  矩阵导数</a:t>
            </a:r>
            <a:endParaRPr kumimoji="1" lang="zh-CN" altLang="en-US" sz="2400" kern="0" dirty="0"/>
          </a:p>
        </p:txBody>
      </p:sp>
    </p:spTree>
    <p:extLst>
      <p:ext uri="{BB962C8B-B14F-4D97-AF65-F5344CB8AC3E}">
        <p14:creationId xmlns:p14="http://schemas.microsoft.com/office/powerpoint/2010/main" val="3886705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6" y="843558"/>
                <a:ext cx="7200800" cy="4176464"/>
              </a:xfrm>
            </p:spPr>
            <p:txBody>
              <a:bodyPr/>
              <a:lstStyle/>
              <a:p>
                <a:pPr marL="0" indent="0">
                  <a:buNone/>
                </a:pPr>
                <a:r>
                  <a:rPr lang="zh-CN" altLang="en-US" sz="2200" b="1" dirty="0"/>
                  <a:t>函数矩阵对矩阵的导数</a:t>
                </a:r>
                <a:endParaRPr lang="en-US" altLang="zh-CN" sz="2200" b="1" dirty="0"/>
              </a:p>
              <a:p>
                <a:pPr lvl="1">
                  <a:lnSpc>
                    <a:spcPct val="150000"/>
                  </a:lnSpc>
                  <a:spcBef>
                    <a:spcPts val="1300"/>
                  </a:spcBef>
                </a:pPr>
                <a:r>
                  <a:rPr lang="zh-CN" altLang="zh-CN" sz="2000" dirty="0"/>
                  <a:t>设矩阵</a:t>
                </a:r>
                <a14:m>
                  <m:oMath xmlns:m="http://schemas.openxmlformats.org/officeDocument/2006/math">
                    <m:r>
                      <a:rPr lang="en-US" altLang="zh-CN" sz="2000" b="1" i="1">
                        <a:latin typeface="Cambria Math" panose="02040503050406030204" pitchFamily="18" charset="0"/>
                      </a:rPr>
                      <m:t>𝑨</m:t>
                    </m:r>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ℝ</m:t>
                        </m:r>
                      </m:e>
                      <m:sup>
                        <m:r>
                          <a:rPr lang="en-US" altLang="zh-CN" sz="2000" i="1">
                            <a:latin typeface="Cambria Math" panose="02040503050406030204" pitchFamily="18" charset="0"/>
                          </a:rPr>
                          <m:t>𝑟</m:t>
                        </m:r>
                        <m:r>
                          <a:rPr lang="zh-CN" altLang="zh-CN" sz="2000">
                            <a:latin typeface="Cambria Math" panose="02040503050406030204" pitchFamily="18" charset="0"/>
                          </a:rPr>
                          <m:t>×</m:t>
                        </m:r>
                        <m:r>
                          <m:rPr>
                            <m:sty m:val="p"/>
                          </m:rPr>
                          <a:rPr lang="en-US" altLang="zh-CN" sz="2000">
                            <a:latin typeface="Cambria Math" panose="02040503050406030204" pitchFamily="18" charset="0"/>
                          </a:rPr>
                          <m:t>s</m:t>
                        </m:r>
                      </m:sup>
                    </m:sSup>
                  </m:oMath>
                </a14:m>
                <a:r>
                  <a:rPr lang="zh-CN" altLang="en-US" sz="2000" dirty="0"/>
                  <a:t>，</a:t>
                </a:r>
                <a:r>
                  <a:rPr lang="zh-CN" altLang="zh-CN" sz="2000" dirty="0"/>
                  <a:t>矩阵</a:t>
                </a:r>
                <a14:m>
                  <m:oMath xmlns:m="http://schemas.openxmlformats.org/officeDocument/2006/math">
                    <m:r>
                      <a:rPr lang="en-US" altLang="zh-CN" sz="2000" b="1" i="1">
                        <a:latin typeface="Cambria Math" panose="02040503050406030204" pitchFamily="18" charset="0"/>
                      </a:rPr>
                      <m:t>𝑭</m:t>
                    </m:r>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ℝ</m:t>
                        </m:r>
                      </m:e>
                      <m:sup>
                        <m:r>
                          <a:rPr lang="en-US" altLang="zh-CN" sz="2000" i="1">
                            <a:latin typeface="Cambria Math" panose="02040503050406030204" pitchFamily="18" charset="0"/>
                          </a:rPr>
                          <m:t>𝑚</m:t>
                        </m:r>
                        <m:r>
                          <a:rPr lang="zh-CN" altLang="zh-CN" sz="2000">
                            <a:latin typeface="Cambria Math" panose="02040503050406030204" pitchFamily="18" charset="0"/>
                          </a:rPr>
                          <m:t>×</m:t>
                        </m:r>
                        <m:r>
                          <a:rPr lang="en-US" altLang="zh-CN" sz="2000" i="1">
                            <a:latin typeface="Cambria Math" panose="02040503050406030204" pitchFamily="18" charset="0"/>
                          </a:rPr>
                          <m:t>𝑛</m:t>
                        </m:r>
                      </m:sup>
                    </m:sSup>
                  </m:oMath>
                </a14:m>
                <a:r>
                  <a:rPr lang="zh-CN" altLang="zh-CN" sz="2000" dirty="0"/>
                  <a:t>的每个元素都是</a:t>
                </a:r>
                <a14:m>
                  <m:oMath xmlns:m="http://schemas.openxmlformats.org/officeDocument/2006/math">
                    <m:r>
                      <a:rPr lang="en-US" altLang="zh-CN" sz="2000" b="1" i="1">
                        <a:latin typeface="Cambria Math" panose="02040503050406030204" pitchFamily="18" charset="0"/>
                      </a:rPr>
                      <m:t>𝑨</m:t>
                    </m:r>
                  </m:oMath>
                </a14:m>
                <a:r>
                  <a:rPr lang="zh-CN" altLang="zh-CN" sz="2000" dirty="0"/>
                  <a:t>的各元纯量函数，记为</a:t>
                </a:r>
                <a14:m>
                  <m:oMath xmlns:m="http://schemas.openxmlformats.org/officeDocument/2006/math">
                    <m:r>
                      <a:rPr lang="en-US" altLang="zh-CN" sz="2000" b="1" i="1">
                        <a:latin typeface="Cambria Math" panose="02040503050406030204" pitchFamily="18" charset="0"/>
                      </a:rPr>
                      <m:t>𝑭</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𝑨</m:t>
                        </m:r>
                      </m:e>
                    </m:d>
                  </m:oMath>
                </a14:m>
                <a:r>
                  <a:rPr lang="zh-CN" altLang="en-US" sz="2000" dirty="0"/>
                  <a:t>，则</a:t>
                </a:r>
                <a14:m>
                  <m:oMath xmlns:m="http://schemas.openxmlformats.org/officeDocument/2006/math">
                    <m:r>
                      <a:rPr lang="en-US" altLang="zh-CN" sz="2000" b="1" i="1">
                        <a:latin typeface="Cambria Math" panose="02040503050406030204" pitchFamily="18" charset="0"/>
                      </a:rPr>
                      <m:t>𝑭</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𝑨</m:t>
                        </m:r>
                      </m:e>
                    </m:d>
                  </m:oMath>
                </a14:m>
                <a:r>
                  <a:rPr lang="zh-CN" altLang="zh-CN" sz="2000" dirty="0"/>
                  <a:t>对矩阵</a:t>
                </a:r>
                <a14:m>
                  <m:oMath xmlns:m="http://schemas.openxmlformats.org/officeDocument/2006/math">
                    <m:r>
                      <a:rPr lang="en-US" altLang="zh-CN" sz="2000" b="1" i="1">
                        <a:latin typeface="Cambria Math" panose="02040503050406030204" pitchFamily="18" charset="0"/>
                      </a:rPr>
                      <m:t>𝑨</m:t>
                    </m:r>
                  </m:oMath>
                </a14:m>
                <a:r>
                  <a:rPr lang="zh-CN" altLang="zh-CN" sz="2000" dirty="0"/>
                  <a:t>的导数为一个</a:t>
                </a:r>
                <a14:m>
                  <m:oMath xmlns:m="http://schemas.openxmlformats.org/officeDocument/2006/math">
                    <m:r>
                      <a:rPr lang="en-US" altLang="zh-CN" sz="2000" i="1">
                        <a:latin typeface="Cambria Math" panose="02040503050406030204" pitchFamily="18" charset="0"/>
                      </a:rPr>
                      <m:t>𝑚𝑟</m:t>
                    </m:r>
                    <m:r>
                      <a:rPr lang="zh-CN" altLang="zh-CN" sz="2000" i="1">
                        <a:latin typeface="Cambria Math" panose="02040503050406030204" pitchFamily="18" charset="0"/>
                      </a:rPr>
                      <m:t>×</m:t>
                    </m:r>
                    <m:r>
                      <a:rPr lang="en-US" altLang="zh-CN" sz="2000" i="1">
                        <a:latin typeface="Cambria Math" panose="02040503050406030204" pitchFamily="18" charset="0"/>
                      </a:rPr>
                      <m:t>𝑛𝑠</m:t>
                    </m:r>
                  </m:oMath>
                </a14:m>
                <a:r>
                  <a:rPr lang="zh-CN" altLang="zh-CN" sz="2000" dirty="0"/>
                  <a:t>的矩阵</a:t>
                </a:r>
                <a:r>
                  <a:rPr lang="zh-CN" altLang="en-US" sz="2000" dirty="0"/>
                  <a:t>：</a:t>
                </a:r>
                <a:endParaRPr lang="en-US" altLang="zh-CN" sz="2000" dirty="0"/>
              </a:p>
              <a:p>
                <a:pPr lvl="1">
                  <a:spcBef>
                    <a:spcPts val="1300"/>
                  </a:spcBef>
                </a:pPr>
                <a:endParaRPr lang="en-US" altLang="zh-CN" sz="2000" dirty="0"/>
              </a:p>
              <a:p>
                <a:pPr marL="477838" lvl="1" indent="0">
                  <a:lnSpc>
                    <a:spcPct val="100000"/>
                  </a:lnSpc>
                  <a:spcBef>
                    <a:spcPts val="0"/>
                  </a:spcBef>
                  <a:buNone/>
                </a:pPr>
                <a:r>
                  <a:rPr lang="en-US" altLang="zh-CN" sz="2000" dirty="0"/>
                  <a:t>        </a:t>
                </a:r>
                <a14:m>
                  <m:oMath xmlns:m="http://schemas.openxmlformats.org/officeDocument/2006/math">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r>
                          <a:rPr lang="en-US" altLang="zh-CN" sz="2000">
                            <a:latin typeface="Cambria Math" panose="02040503050406030204" pitchFamily="18" charset="0"/>
                          </a:rPr>
                          <m:t>𝑭</m:t>
                        </m:r>
                      </m:num>
                      <m:den>
                        <m:r>
                          <a:rPr lang="en-US" altLang="zh-CN" sz="2000">
                            <a:latin typeface="Cambria Math" panose="02040503050406030204" pitchFamily="18" charset="0"/>
                          </a:rPr>
                          <m:t>𝜕</m:t>
                        </m:r>
                        <m:r>
                          <a:rPr lang="en-US" altLang="zh-CN" sz="2000">
                            <a:latin typeface="Cambria Math" panose="02040503050406030204" pitchFamily="18" charset="0"/>
                          </a:rPr>
                          <m:t>𝑨</m:t>
                        </m:r>
                      </m:den>
                    </m:f>
                    <m:r>
                      <a:rPr lang="en-US" altLang="zh-CN" sz="2000">
                        <a:latin typeface="Cambria Math" panose="02040503050406030204" pitchFamily="18" charset="0"/>
                      </a:rPr>
                      <m:t>=</m:t>
                    </m:r>
                    <m:d>
                      <m:dPr>
                        <m:begChr m:val="["/>
                        <m:endChr m:val="]"/>
                        <m:ctrlPr>
                          <a:rPr lang="zh-CN" altLang="zh-CN" sz="2000" i="1">
                            <a:latin typeface="Cambria Math" panose="02040503050406030204" pitchFamily="18" charset="0"/>
                          </a:rPr>
                        </m:ctrlPr>
                      </m:dPr>
                      <m:e>
                        <m:m>
                          <m:mPr>
                            <m:mcs>
                              <m:mc>
                                <m:mcPr>
                                  <m:count m:val="3"/>
                                  <m:mcJc m:val="center"/>
                                </m:mcPr>
                              </m:mc>
                            </m:mcs>
                            <m:ctrlPr>
                              <a:rPr lang="zh-CN" altLang="zh-CN" sz="2000" i="1">
                                <a:latin typeface="Cambria Math" panose="02040503050406030204" pitchFamily="18" charset="0"/>
                              </a:rPr>
                            </m:ctrlPr>
                          </m:mPr>
                          <m:mr>
                            <m:e>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r>
                                    <a:rPr lang="en-US" altLang="zh-CN" sz="2000">
                                      <a:latin typeface="Cambria Math" panose="02040503050406030204" pitchFamily="18" charset="0"/>
                                    </a:rPr>
                                    <m:t>𝑭</m:t>
                                  </m:r>
                                </m:num>
                                <m:den>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11</m:t>
                                      </m:r>
                                    </m:sub>
                                  </m:sSub>
                                </m:den>
                              </m:f>
                            </m:e>
                            <m:e>
                              <m:r>
                                <a:rPr lang="en-US" altLang="zh-CN" sz="2000">
                                  <a:latin typeface="Cambria Math" panose="02040503050406030204" pitchFamily="18" charset="0"/>
                                </a:rPr>
                                <m:t>⋯</m:t>
                              </m:r>
                            </m:e>
                            <m:e>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r>
                                    <a:rPr lang="en-US" altLang="zh-CN" sz="2000">
                                      <a:latin typeface="Cambria Math" panose="02040503050406030204" pitchFamily="18" charset="0"/>
                                    </a:rPr>
                                    <m:t>𝑭</m:t>
                                  </m:r>
                                </m:num>
                                <m:den>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1</m:t>
                                      </m:r>
                                      <m:r>
                                        <a:rPr lang="en-US" altLang="zh-CN" sz="2000">
                                          <a:latin typeface="Cambria Math" panose="02040503050406030204" pitchFamily="18" charset="0"/>
                                        </a:rPr>
                                        <m:t>𝑠</m:t>
                                      </m:r>
                                    </m:sub>
                                  </m:sSub>
                                </m:den>
                              </m:f>
                            </m:e>
                          </m:mr>
                          <m:mr>
                            <m:e>
                              <m:r>
                                <a:rPr lang="en-US" altLang="zh-CN" sz="2000">
                                  <a:latin typeface="Cambria Math" panose="02040503050406030204" pitchFamily="18" charset="0"/>
                                </a:rPr>
                                <m:t>⋮</m:t>
                              </m:r>
                            </m:e>
                            <m:e>
                              <m:r>
                                <a:rPr lang="en-US" altLang="zh-CN" sz="2000">
                                  <a:latin typeface="Cambria Math" panose="02040503050406030204" pitchFamily="18" charset="0"/>
                                </a:rPr>
                                <m:t>⋱</m:t>
                              </m:r>
                            </m:e>
                            <m:e>
                              <m:r>
                                <a:rPr lang="en-US" altLang="zh-CN" sz="2000">
                                  <a:latin typeface="Cambria Math" panose="02040503050406030204" pitchFamily="18" charset="0"/>
                                </a:rPr>
                                <m:t>⋮</m:t>
                              </m:r>
                            </m:e>
                          </m:mr>
                          <m:mr>
                            <m:e>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r>
                                    <a:rPr lang="en-US" altLang="zh-CN" sz="2000">
                                      <a:latin typeface="Cambria Math" panose="02040503050406030204" pitchFamily="18" charset="0"/>
                                    </a:rPr>
                                    <m:t>𝑭</m:t>
                                  </m:r>
                                </m:num>
                                <m:den>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𝑟</m:t>
                                      </m:r>
                                      <m:r>
                                        <a:rPr lang="en-US" altLang="zh-CN" sz="2000">
                                          <a:latin typeface="Cambria Math" panose="02040503050406030204" pitchFamily="18" charset="0"/>
                                        </a:rPr>
                                        <m:t>1</m:t>
                                      </m:r>
                                    </m:sub>
                                  </m:sSub>
                                </m:den>
                              </m:f>
                            </m:e>
                            <m:e>
                              <m:r>
                                <a:rPr lang="en-US" altLang="zh-CN" sz="2000">
                                  <a:latin typeface="Cambria Math" panose="02040503050406030204" pitchFamily="18" charset="0"/>
                                </a:rPr>
                                <m:t>⋯</m:t>
                              </m:r>
                            </m:e>
                            <m:e>
                              <m:f>
                                <m:fPr>
                                  <m:ctrlPr>
                                    <a:rPr lang="zh-CN" altLang="zh-CN" sz="2000" i="1">
                                      <a:latin typeface="Cambria Math" panose="02040503050406030204" pitchFamily="18" charset="0"/>
                                    </a:rPr>
                                  </m:ctrlPr>
                                </m:fPr>
                                <m:num>
                                  <m:r>
                                    <a:rPr lang="en-US" altLang="zh-CN" sz="2000">
                                      <a:latin typeface="Cambria Math" panose="02040503050406030204" pitchFamily="18" charset="0"/>
                                    </a:rPr>
                                    <m:t>𝜕</m:t>
                                  </m:r>
                                  <m:r>
                                    <a:rPr lang="en-US" altLang="zh-CN" sz="2000">
                                      <a:latin typeface="Cambria Math" panose="02040503050406030204" pitchFamily="18" charset="0"/>
                                    </a:rPr>
                                    <m:t>𝑭</m:t>
                                  </m:r>
                                </m:num>
                                <m:den>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𝑟𝑠</m:t>
                                      </m:r>
                                    </m:sub>
                                  </m:sSub>
                                </m:den>
                              </m:f>
                            </m:e>
                          </m:mr>
                        </m:m>
                      </m:e>
                    </m:d>
                    <m:r>
                      <a:rPr lang="en-US" altLang="zh-CN" sz="2000">
                        <a:latin typeface="Cambria Math" panose="02040503050406030204" pitchFamily="18" charset="0"/>
                      </a:rPr>
                      <m:t>,  </m:t>
                    </m:r>
                    <m:r>
                      <a:rPr lang="zh-CN" altLang="en-US" sz="2000">
                        <a:latin typeface="Cambria Math" panose="02040503050406030204" pitchFamily="18" charset="0"/>
                      </a:rPr>
                      <m:t>其中</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b="1" i="1">
                            <a:latin typeface="Cambria Math" panose="02040503050406030204" pitchFamily="18" charset="0"/>
                          </a:rPr>
                          <m:t>𝑭</m:t>
                        </m:r>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𝑖𝑗</m:t>
                            </m:r>
                          </m:sub>
                        </m:sSub>
                      </m:den>
                    </m:f>
                    <m:r>
                      <a:rPr lang="en-US" altLang="zh-CN" sz="2000">
                        <a:latin typeface="Cambria Math" panose="02040503050406030204" pitchFamily="18" charset="0"/>
                      </a:rPr>
                      <m:t>=</m:t>
                    </m:r>
                    <m:d>
                      <m:dPr>
                        <m:begChr m:val="["/>
                        <m:endChr m:val="]"/>
                        <m:ctrlPr>
                          <a:rPr lang="zh-CN" altLang="zh-CN" sz="2000" i="1">
                            <a:latin typeface="Cambria Math" panose="02040503050406030204" pitchFamily="18" charset="0"/>
                          </a:rPr>
                        </m:ctrlPr>
                      </m:dPr>
                      <m:e>
                        <m:m>
                          <m:mPr>
                            <m:mcs>
                              <m:mc>
                                <m:mcPr>
                                  <m:count m:val="3"/>
                                  <m:mcJc m:val="center"/>
                                </m:mcPr>
                              </m:mc>
                            </m:mcs>
                            <m:ctrlPr>
                              <a:rPr lang="zh-CN" altLang="zh-CN" sz="2000" i="1">
                                <a:latin typeface="Cambria Math" panose="02040503050406030204" pitchFamily="18" charset="0"/>
                              </a:rPr>
                            </m:ctrlPr>
                          </m:mPr>
                          <m:mr>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a:latin typeface="Cambria Math" panose="02040503050406030204" pitchFamily="18" charset="0"/>
                                        </a:rPr>
                                        <m:t>11</m:t>
                                      </m:r>
                                    </m:sub>
                                  </m:sSub>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𝑖𝑗</m:t>
                                      </m:r>
                                    </m:sub>
                                  </m:sSub>
                                </m:den>
                              </m:f>
                            </m:e>
                            <m:e>
                              <m:r>
                                <a:rPr lang="en-US" altLang="zh-CN" sz="2000">
                                  <a:latin typeface="Cambria Math" panose="02040503050406030204" pitchFamily="18" charset="0"/>
                                </a:rPr>
                                <m:t>⋯</m:t>
                              </m:r>
                            </m:e>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a:latin typeface="Cambria Math" panose="02040503050406030204" pitchFamily="18" charset="0"/>
                                        </a:rPr>
                                        <m:t>1</m:t>
                                      </m:r>
                                      <m:r>
                                        <a:rPr lang="en-US" altLang="zh-CN" sz="2000" i="1">
                                          <a:latin typeface="Cambria Math" panose="02040503050406030204" pitchFamily="18" charset="0"/>
                                        </a:rPr>
                                        <m:t>𝑛</m:t>
                                      </m:r>
                                    </m:sub>
                                  </m:sSub>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𝑖𝑗</m:t>
                                      </m:r>
                                    </m:sub>
                                  </m:sSub>
                                </m:den>
                              </m:f>
                            </m:e>
                          </m:mr>
                          <m:mr>
                            <m:e>
                              <m:r>
                                <a:rPr lang="en-US" altLang="zh-CN" sz="2000">
                                  <a:latin typeface="Cambria Math" panose="02040503050406030204" pitchFamily="18" charset="0"/>
                                </a:rPr>
                                <m:t>⋮</m:t>
                              </m:r>
                            </m:e>
                            <m:e>
                              <m:r>
                                <a:rPr lang="en-US" altLang="zh-CN" sz="2000">
                                  <a:latin typeface="Cambria Math" panose="02040503050406030204" pitchFamily="18" charset="0"/>
                                </a:rPr>
                                <m:t>⋱</m:t>
                              </m:r>
                            </m:e>
                            <m:e>
                              <m:r>
                                <a:rPr lang="en-US" altLang="zh-CN" sz="2000">
                                  <a:latin typeface="Cambria Math" panose="02040503050406030204" pitchFamily="18" charset="0"/>
                                </a:rPr>
                                <m:t>⋮</m:t>
                              </m:r>
                            </m:e>
                          </m:mr>
                          <m:mr>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𝑚</m:t>
                                      </m:r>
                                      <m:r>
                                        <a:rPr lang="en-US" altLang="zh-CN" sz="2000">
                                          <a:latin typeface="Cambria Math" panose="02040503050406030204" pitchFamily="18" charset="0"/>
                                        </a:rPr>
                                        <m:t>1</m:t>
                                      </m:r>
                                    </m:sub>
                                  </m:sSub>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𝑖𝑗</m:t>
                                      </m:r>
                                    </m:sub>
                                  </m:sSub>
                                </m:den>
                              </m:f>
                            </m:e>
                            <m:e>
                              <m:r>
                                <a:rPr lang="en-US" altLang="zh-CN" sz="2000">
                                  <a:latin typeface="Cambria Math" panose="02040503050406030204" pitchFamily="18" charset="0"/>
                                </a:rPr>
                                <m:t>⋯</m:t>
                              </m:r>
                            </m:e>
                            <m:e>
                              <m:f>
                                <m:fPr>
                                  <m:ctrlPr>
                                    <a:rPr lang="zh-CN" altLang="zh-CN" sz="2000" i="1">
                                      <a:latin typeface="Cambria Math" panose="02040503050406030204" pitchFamily="18" charset="0"/>
                                    </a:rPr>
                                  </m:ctrlPr>
                                </m:fPr>
                                <m:num>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𝑓</m:t>
                                      </m:r>
                                    </m:e>
                                    <m:sub>
                                      <m:r>
                                        <a:rPr lang="en-US" altLang="zh-CN" sz="2000" i="1">
                                          <a:latin typeface="Cambria Math" panose="02040503050406030204" pitchFamily="18" charset="0"/>
                                        </a:rPr>
                                        <m:t>𝑚𝑛</m:t>
                                      </m:r>
                                    </m:sub>
                                  </m:sSub>
                                </m:num>
                                <m:den>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𝑖𝑗</m:t>
                                      </m:r>
                                    </m:sub>
                                  </m:sSub>
                                </m:den>
                              </m:f>
                            </m:e>
                          </m:mr>
                        </m:m>
                      </m:e>
                    </m:d>
                  </m:oMath>
                </a14:m>
                <a:endParaRPr lang="en-US" altLang="zh-CN" sz="1600" dirty="0"/>
              </a:p>
              <a:p>
                <a:pPr marL="477838" lvl="1" indent="0">
                  <a:lnSpc>
                    <a:spcPct val="100000"/>
                  </a:lnSpc>
                  <a:spcBef>
                    <a:spcPts val="0"/>
                  </a:spcBef>
                  <a:buNone/>
                </a:pPr>
                <a:endParaRPr lang="en-US" altLang="zh-CN" sz="16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835696" y="843558"/>
                <a:ext cx="7200800" cy="4176464"/>
              </a:xfrm>
              <a:blipFill>
                <a:blip r:embed="rId3"/>
                <a:stretch>
                  <a:fillRect l="-1101" t="-1606"/>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1D794917-742C-20A3-686C-1CBD0C0BF305}"/>
              </a:ext>
            </a:extLst>
          </p:cNvPr>
          <p:cNvSpPr txBox="1">
            <a:spLocks/>
          </p:cNvSpPr>
          <p:nvPr/>
        </p:nvSpPr>
        <p:spPr bwMode="auto">
          <a:xfrm>
            <a:off x="1763688" y="1"/>
            <a:ext cx="7344816"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a:t>1.3</a:t>
            </a:r>
            <a:r>
              <a:rPr kumimoji="1" lang="zh-CN" altLang="en-US" sz="2400" kern="0"/>
              <a:t>  矩阵导数</a:t>
            </a:r>
            <a:endParaRPr kumimoji="1" lang="zh-CN" altLang="en-US" sz="2400" kern="0" dirty="0"/>
          </a:p>
        </p:txBody>
      </p:sp>
    </p:spTree>
    <p:extLst>
      <p:ext uri="{BB962C8B-B14F-4D97-AF65-F5344CB8AC3E}">
        <p14:creationId xmlns:p14="http://schemas.microsoft.com/office/powerpoint/2010/main" val="2088328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15381" y="843558"/>
                <a:ext cx="7393124" cy="4299942"/>
              </a:xfrm>
            </p:spPr>
            <p:txBody>
              <a:bodyPr/>
              <a:lstStyle/>
              <a:p>
                <a:pPr marL="0" indent="0">
                  <a:buNone/>
                </a:pPr>
                <a:r>
                  <a:rPr lang="zh-CN" altLang="en-US" sz="2200" b="1" dirty="0">
                    <a:latin typeface="微软雅黑" panose="020B0503020204020204" pitchFamily="34" charset="-122"/>
                    <a:ea typeface="微软雅黑" panose="020B0503020204020204" pitchFamily="34" charset="-122"/>
                  </a:rPr>
                  <a:t>标量有关的求导</a:t>
                </a:r>
              </a:p>
              <a:p>
                <a:pPr lvl="1">
                  <a:spcBef>
                    <a:spcPts val="1300"/>
                  </a:spcBef>
                </a:pPr>
                <a:r>
                  <a:rPr lang="zh-CN" altLang="en-US" sz="2000" dirty="0"/>
                  <a:t>向量与标量间的求导：</a:t>
                </a:r>
                <a:r>
                  <a:rPr lang="zh-CN" altLang="zh-CN" sz="2000" dirty="0"/>
                  <a:t>标量</a:t>
                </a:r>
                <a14:m>
                  <m:oMath xmlns:m="http://schemas.openxmlformats.org/officeDocument/2006/math">
                    <m:r>
                      <a:rPr lang="en-US" altLang="zh-CN" sz="2000">
                        <a:latin typeface="Cambria Math" panose="02040503050406030204" pitchFamily="18" charset="0"/>
                      </a:rPr>
                      <m:t>𝑦</m:t>
                    </m:r>
                  </m:oMath>
                </a14:m>
                <a:r>
                  <a:rPr lang="zh-CN" altLang="zh-CN" sz="2000" dirty="0"/>
                  <a:t>关于向量</a:t>
                </a:r>
                <a14:m>
                  <m:oMath xmlns:m="http://schemas.openxmlformats.org/officeDocument/2006/math">
                    <m:r>
                      <a:rPr lang="en-US" altLang="zh-CN" sz="2000">
                        <a:latin typeface="Cambria Math" panose="02040503050406030204" pitchFamily="18" charset="0"/>
                      </a:rPr>
                      <m:t>𝒙</m:t>
                    </m:r>
                  </m:oMath>
                </a14:m>
                <a:r>
                  <a:rPr lang="zh-CN" altLang="zh-CN" sz="2000" dirty="0"/>
                  <a:t>的导数定义为</a:t>
                </a:r>
                <a:r>
                  <a:rPr lang="zh-CN" altLang="en-US" sz="2000" dirty="0"/>
                  <a:t>，</a:t>
                </a:r>
                <a:endParaRPr lang="en-US" altLang="zh-CN" sz="2000" dirty="0"/>
              </a:p>
              <a:p>
                <a:pPr marL="477838" lvl="1" indent="0" algn="ctr">
                  <a:lnSpc>
                    <a:spcPct val="100000"/>
                  </a:lnSpc>
                  <a:spcBef>
                    <a:spcPts val="0"/>
                  </a:spcBef>
                  <a:buNone/>
                </a:pPr>
                <a14:m>
                  <m:oMathPara xmlns:m="http://schemas.openxmlformats.org/officeDocument/2006/math">
                    <m:oMathParaPr>
                      <m:jc m:val="centerGroup"/>
                    </m:oMathParaPr>
                    <m:oMath xmlns:m="http://schemas.openxmlformats.org/officeDocument/2006/math">
                      <m:f>
                        <m:fPr>
                          <m:ctrlPr>
                            <a:rPr lang="zh-CN" altLang="zh-CN" sz="1600" i="1" smtClean="0">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𝑦</m:t>
                          </m:r>
                        </m:num>
                        <m:den>
                          <m:r>
                            <a:rPr lang="en-US" altLang="zh-CN" sz="1600" i="1">
                              <a:latin typeface="Cambria Math" panose="02040503050406030204" pitchFamily="18" charset="0"/>
                            </a:rPr>
                            <m:t>𝜕</m:t>
                          </m:r>
                          <m:r>
                            <a:rPr lang="en-US" altLang="zh-CN" sz="1600" b="1" i="1">
                              <a:latin typeface="Cambria Math" panose="02040503050406030204" pitchFamily="18" charset="0"/>
                            </a:rPr>
                            <m:t>𝒙</m:t>
                          </m:r>
                        </m:den>
                      </m:f>
                      <m:r>
                        <a:rPr lang="en-US" altLang="zh-CN" sz="1600">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𝑦</m:t>
                          </m:r>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a:latin typeface="Cambria Math" panose="02040503050406030204" pitchFamily="18" charset="0"/>
                                </a:rPr>
                                <m:t>1</m:t>
                              </m:r>
                            </m:sub>
                          </m:sSub>
                        </m:den>
                      </m:f>
                      <m:r>
                        <a:rPr lang="en-US" altLang="zh-CN" sz="1600">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𝑦</m:t>
                          </m:r>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a:latin typeface="Cambria Math" panose="02040503050406030204" pitchFamily="18" charset="0"/>
                                </a:rPr>
                                <m:t>2</m:t>
                              </m:r>
                            </m:sub>
                          </m:sSub>
                        </m:den>
                      </m:f>
                      <m:r>
                        <a:rPr lang="en-US" altLang="zh-CN" sz="1600">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𝑦</m:t>
                          </m:r>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𝑛</m:t>
                              </m:r>
                            </m:sub>
                          </m:sSub>
                        </m:den>
                      </m:f>
                      <m:r>
                        <a:rPr lang="en-US" altLang="zh-CN" sz="1600">
                          <a:latin typeface="Cambria Math" panose="02040503050406030204" pitchFamily="18" charset="0"/>
                        </a:rPr>
                        <m:t>]</m:t>
                      </m:r>
                    </m:oMath>
                  </m:oMathPara>
                </a14:m>
                <a:endParaRPr lang="en-US" altLang="zh-CN" sz="1600" dirty="0"/>
              </a:p>
              <a:p>
                <a:pPr lvl="1">
                  <a:spcBef>
                    <a:spcPts val="1300"/>
                  </a:spcBef>
                </a:pPr>
                <a:r>
                  <a:rPr lang="zh-CN" altLang="en-US" sz="2000" dirty="0"/>
                  <a:t>矩阵与标量间的求导：矩</a:t>
                </a:r>
                <a:r>
                  <a:rPr lang="zh-CN" altLang="zh-CN" sz="2000" dirty="0"/>
                  <a:t>阵</a:t>
                </a:r>
                <a14:m>
                  <m:oMath xmlns:m="http://schemas.openxmlformats.org/officeDocument/2006/math">
                    <m:r>
                      <a:rPr lang="en-US" altLang="zh-CN" sz="2000" b="1" i="1">
                        <a:latin typeface="Cambria Math" panose="02040503050406030204" pitchFamily="18" charset="0"/>
                      </a:rPr>
                      <m:t>𝒀</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zh-CN" altLang="zh-CN" sz="2000" dirty="0"/>
                  <a:t>对于标量</a:t>
                </a:r>
                <a14:m>
                  <m:oMath xmlns:m="http://schemas.openxmlformats.org/officeDocument/2006/math">
                    <m:r>
                      <a:rPr lang="en-US" altLang="zh-CN" sz="2000" i="1">
                        <a:latin typeface="Cambria Math" panose="02040503050406030204" pitchFamily="18" charset="0"/>
                      </a:rPr>
                      <m:t>𝑥</m:t>
                    </m:r>
                  </m:oMath>
                </a14:m>
                <a:r>
                  <a:rPr lang="zh-CN" altLang="zh-CN" sz="2000" dirty="0"/>
                  <a:t>的导数定义为</a:t>
                </a:r>
                <a:r>
                  <a:rPr lang="zh-CN" altLang="en-US" sz="2000" dirty="0"/>
                  <a:t>，</a:t>
                </a:r>
                <a:endParaRPr lang="en-US" altLang="zh-CN" sz="2000" dirty="0"/>
              </a:p>
              <a:p>
                <a:pPr marL="477838" lvl="1" indent="0">
                  <a:lnSpc>
                    <a:spcPct val="100000"/>
                  </a:lnSpc>
                  <a:spcBef>
                    <a:spcPts val="0"/>
                  </a:spcBef>
                  <a:buNone/>
                </a:pPr>
                <a14:m>
                  <m:oMathPara xmlns:m="http://schemas.openxmlformats.org/officeDocument/2006/math">
                    <m:oMathParaPr>
                      <m:jc m:val="centerGroup"/>
                    </m:oMathParaPr>
                    <m:oMath xmlns:m="http://schemas.openxmlformats.org/officeDocument/2006/math">
                      <m:f>
                        <m:fPr>
                          <m:ctrlPr>
                            <a:rPr lang="zh-CN" altLang="zh-CN" sz="1600" i="1" smtClean="0">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den>
                      </m:f>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𝒀</m:t>
                      </m:r>
                      <m:d>
                        <m:dPr>
                          <m:ctrlPr>
                            <a:rPr lang="zh-CN" altLang="zh-CN" sz="1600" i="1">
                              <a:effectLst/>
                              <a:latin typeface="Cambria Math" panose="02040503050406030204" pitchFamily="18" charset="0"/>
                              <a:ea typeface="Cambria Math" panose="020405030504060302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d>
                            <m:dPr>
                              <m:ctrlPr>
                                <a:rPr lang="zh-CN" altLang="zh-CN" sz="1600" i="1">
                                  <a:effectLst/>
                                  <a:latin typeface="Cambria Math" panose="02040503050406030204" pitchFamily="18" charset="0"/>
                                  <a:ea typeface="Cambria Math" panose="02040503050406030204" pitchFamily="18" charset="0"/>
                                </a:rPr>
                              </m:ctrlPr>
                            </m:dPr>
                            <m:e>
                              <m:f>
                                <m:fPr>
                                  <m:ctrlPr>
                                    <a:rPr lang="zh-CN" altLang="zh-CN" sz="1600" i="1">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den>
                              </m:f>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d>
                                <m:dPr>
                                  <m:ctrlPr>
                                    <a:rPr lang="zh-CN" altLang="zh-CN" sz="1600" i="1">
                                      <a:effectLst/>
                                      <a:latin typeface="Cambria Math" panose="02040503050406030204" pitchFamily="18" charset="0"/>
                                      <a:ea typeface="Cambria Math" panose="020405030504060302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d>
                            </m:e>
                          </m:d>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zh-CN" altLang="zh-CN" sz="16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a:latin typeface="Cambria Math" panose="02040503050406030204" pitchFamily="18" charset="0"/>
                              <a:ea typeface="Cambria Math" panose="02040503050406030204" pitchFamily="18" charset="0"/>
                            </a:rPr>
                          </m:ctrlPr>
                        </m:dPr>
                        <m:e>
                          <m:m>
                            <m:mPr>
                              <m:mcs>
                                <m:mc>
                                  <m:mcPr>
                                    <m:count m:val="3"/>
                                    <m:mcJc m:val="center"/>
                                  </m:mcPr>
                                </m:mc>
                              </m:mcs>
                              <m:ctrlPr>
                                <a:rPr lang="en-US" altLang="zh-CN" sz="1600" i="1" kern="100" dirty="0">
                                  <a:latin typeface="Cambria Math" panose="02040503050406030204" pitchFamily="18" charset="0"/>
                                  <a:ea typeface="宋体" panose="02010600030101010101" pitchFamily="2" charset="-122"/>
                                  <a:cs typeface="Times New Roman" panose="02020603050405020304" pitchFamily="18" charset="0"/>
                                </a:rPr>
                              </m:ctrlPr>
                            </m:mPr>
                            <m:mr>
                              <m:e>
                                <m:f>
                                  <m:fPr>
                                    <m:ctrlPr>
                                      <a:rPr lang="zh-CN" altLang="zh-CN" sz="1600" i="1">
                                        <a:latin typeface="Cambria Math" panose="02040503050406030204" pitchFamily="18" charset="0"/>
                                        <a:ea typeface="Cambria Math" panose="020405030504060302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11</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den>
                                </m:f>
                              </m:e>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e>
                              <m:e>
                                <m:f>
                                  <m:fPr>
                                    <m:ctrlPr>
                                      <a:rPr lang="zh-CN" altLang="zh-CN" sz="1600" i="1">
                                        <a:latin typeface="Cambria Math" panose="02040503050406030204" pitchFamily="18" charset="0"/>
                                        <a:ea typeface="Cambria Math" panose="020405030504060302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𝑛</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den>
                                </m:f>
                              </m:e>
                            </m:mr>
                            <m:mr>
                              <m:e>
                                <m:r>
                                  <a:rPr lang="en-US" altLang="zh-CN" sz="1600" kern="100">
                                    <a:latin typeface="Cambria Math" panose="02040503050406030204" pitchFamily="18" charset="0"/>
                                    <a:ea typeface="Cambria Math" panose="02040503050406030204" pitchFamily="18" charset="0"/>
                                    <a:cs typeface="Cambria Math" panose="02040503050406030204" pitchFamily="18" charset="0"/>
                                  </a:rPr>
                                  <m:t>⋮</m:t>
                                </m:r>
                              </m:e>
                              <m:e>
                                <m:r>
                                  <a:rPr lang="en-US" altLang="zh-CN" sz="1600" kern="100">
                                    <a:latin typeface="Cambria Math" panose="02040503050406030204" pitchFamily="18" charset="0"/>
                                    <a:ea typeface="Cambria Math" panose="02040503050406030204" pitchFamily="18" charset="0"/>
                                    <a:cs typeface="Cambria Math" panose="02040503050406030204" pitchFamily="18" charset="0"/>
                                  </a:rPr>
                                  <m:t>⋱</m:t>
                                </m:r>
                              </m:e>
                              <m:e>
                                <m:r>
                                  <a:rPr lang="en-US" altLang="zh-CN" sz="1600" kern="100">
                                    <a:latin typeface="Cambria Math" panose="02040503050406030204" pitchFamily="18" charset="0"/>
                                    <a:ea typeface="Cambria Math" panose="02040503050406030204" pitchFamily="18" charset="0"/>
                                    <a:cs typeface="Cambria Math" panose="02040503050406030204" pitchFamily="18" charset="0"/>
                                  </a:rPr>
                                  <m:t>⋮</m:t>
                                </m:r>
                              </m:e>
                            </m:mr>
                            <m:mr>
                              <m:e>
                                <m:f>
                                  <m:fPr>
                                    <m:ctrlPr>
                                      <a:rPr lang="zh-CN" altLang="zh-CN" sz="1600" i="1">
                                        <a:latin typeface="Cambria Math" panose="02040503050406030204" pitchFamily="18" charset="0"/>
                                        <a:ea typeface="Cambria Math" panose="020405030504060302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m:t>
                                        </m:r>
                                        <m:r>
                                          <a:rPr lang="en-US" altLang="zh-CN" sz="1600" kern="100">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den>
                                </m:f>
                              </m:e>
                              <m:e>
                                <m:r>
                                  <a:rPr lang="en-US" altLang="zh-CN" sz="1600" kern="100">
                                    <a:latin typeface="Cambria Math" panose="02040503050406030204" pitchFamily="18" charset="0"/>
                                    <a:ea typeface="宋体" panose="02010600030101010101" pitchFamily="2" charset="-122"/>
                                    <a:cs typeface="Times New Roman" panose="02020603050405020304" pitchFamily="18" charset="0"/>
                                  </a:rPr>
                                  <m:t>…</m:t>
                                </m:r>
                              </m:e>
                              <m:e>
                                <m:f>
                                  <m:fPr>
                                    <m:ctrlPr>
                                      <a:rPr lang="zh-CN" altLang="zh-CN" sz="1600" i="1">
                                        <a:latin typeface="Cambria Math" panose="02040503050406030204" pitchFamily="18" charset="0"/>
                                        <a:ea typeface="Cambria Math" panose="020405030504060302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𝑚𝑛</m:t>
                                        </m:r>
                                      </m:sub>
                                    </m:sSub>
                                  </m:num>
                                  <m:den>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𝑥</m:t>
                                    </m:r>
                                  </m:den>
                                </m:f>
                              </m:e>
                            </m:mr>
                          </m:m>
                        </m:e>
                      </m:d>
                    </m:oMath>
                  </m:oMathPara>
                </a14:m>
                <a:endParaRPr lang="en-US" altLang="zh-CN" sz="1600" dirty="0"/>
              </a:p>
              <a:p>
                <a:pPr marL="477838" lvl="1" indent="0">
                  <a:spcBef>
                    <a:spcPts val="1300"/>
                  </a:spcBef>
                  <a:buNone/>
                </a:pPr>
                <a:r>
                  <a:rPr lang="zh-CN" altLang="en-US" sz="2000" dirty="0"/>
                  <a:t>标量</a:t>
                </a:r>
                <a:r>
                  <a:rPr lang="en-US" altLang="zh-CN" sz="2000" dirty="0"/>
                  <a:t>y</a:t>
                </a:r>
                <a:r>
                  <a:rPr lang="zh-CN" altLang="en-US" sz="2000" dirty="0"/>
                  <a:t>对矩阵</a:t>
                </a:r>
                <a:r>
                  <a:rPr lang="en-US" altLang="zh-CN" sz="2000" b="1" dirty="0"/>
                  <a:t>X</a:t>
                </a:r>
                <a:r>
                  <a:rPr lang="zh-CN" altLang="en-US" sz="2000" dirty="0"/>
                  <a:t>求导：</a:t>
                </a:r>
                <a14:m>
                  <m:oMath xmlns:m="http://schemas.openxmlformats.org/officeDocument/2006/math">
                    <m:f>
                      <m:fPr>
                        <m:ctrlPr>
                          <a:rPr lang="zh-CN" altLang="zh-CN" sz="1600" i="1" smtClean="0">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𝑿</m:t>
                        </m:r>
                      </m:den>
                    </m:f>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a:effectLst/>
                            <a:latin typeface="Cambria Math" panose="02040503050406030204" pitchFamily="18" charset="0"/>
                            <a:ea typeface="Cambria Math" panose="02040503050406030204" pitchFamily="18" charset="0"/>
                          </a:rPr>
                        </m:ctrlPr>
                      </m:dPr>
                      <m:e>
                        <m:m>
                          <m:mPr>
                            <m:mcs>
                              <m:mc>
                                <m:mcPr>
                                  <m:count m:val="3"/>
                                  <m:mcJc m:val="center"/>
                                </m:mcPr>
                              </m:mc>
                            </m:mcs>
                            <m:ctrlPr>
                              <a:rPr lang="zh-CN" altLang="zh-CN" sz="1600" i="1">
                                <a:effectLst/>
                                <a:latin typeface="Cambria Math" panose="02040503050406030204" pitchFamily="18" charset="0"/>
                                <a:ea typeface="Cambria Math" panose="02040503050406030204" pitchFamily="18" charset="0"/>
                              </a:rPr>
                            </m:ctrlPr>
                          </m:mPr>
                          <m:mr>
                            <m:e>
                              <m:f>
                                <m:fPr>
                                  <m:ctrlPr>
                                    <a:rPr lang="zh-CN" altLang="zh-CN" sz="1600" i="1">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11</m:t>
                                      </m:r>
                                    </m:sub>
                                  </m:sSub>
                                </m:den>
                              </m:f>
                            </m:e>
                            <m:e>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e>
                            <m:e>
                              <m:f>
                                <m:fPr>
                                  <m:ctrlPr>
                                    <a:rPr lang="zh-CN" altLang="zh-CN" sz="1600" i="1">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den>
                              </m:f>
                            </m:e>
                          </m:mr>
                          <m:mr>
                            <m:e>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e>
                          </m:mr>
                          <m:mr>
                            <m:e>
                              <m:f>
                                <m:fPr>
                                  <m:ctrlPr>
                                    <a:rPr lang="zh-CN" altLang="zh-CN" sz="1600" i="1">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𝑚</m:t>
                                      </m:r>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1</m:t>
                                      </m:r>
                                    </m:sub>
                                  </m:sSub>
                                </m:den>
                              </m:f>
                            </m:e>
                            <m:e>
                              <m: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m:t>
                              </m:r>
                            </m:e>
                            <m:e>
                              <m:f>
                                <m:fPr>
                                  <m:ctrlPr>
                                    <a:rPr lang="zh-CN" altLang="zh-CN" sz="1600" i="1">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𝑦</m:t>
                                  </m:r>
                                </m:num>
                                <m:den>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𝑚𝑛</m:t>
                                      </m:r>
                                    </m:sub>
                                  </m:sSub>
                                </m:den>
                              </m:f>
                            </m:e>
                          </m:mr>
                        </m:m>
                      </m:e>
                    </m:d>
                  </m:oMath>
                </a14:m>
                <a:endParaRPr lang="zh-CN" altLang="zh-CN" sz="1600" dirty="0">
                  <a:effectLst>
                    <a:glow>
                      <a:srgbClr val="000000"/>
                    </a:glow>
                    <a:outerShdw sx="0" sy="0">
                      <a:srgbClr val="000000"/>
                    </a:outerShdw>
                    <a:reflection stA="0" endPos="0" fadeDir="0" sx="0" sy="0"/>
                  </a:effectLst>
                </a:endParaRPr>
              </a:p>
              <a:p>
                <a:pPr lvl="1"/>
                <a:endParaRPr lang="en-US" altLang="zh-CN" sz="16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15381" y="843558"/>
                <a:ext cx="7393124" cy="4299942"/>
              </a:xfrm>
              <a:blipFill>
                <a:blip r:embed="rId3"/>
                <a:stretch>
                  <a:fillRect l="-1072" t="-1558"/>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F8010AE3-E231-CA0D-4F9A-300B5419B7B5}"/>
              </a:ext>
            </a:extLst>
          </p:cNvPr>
          <p:cNvSpPr txBox="1">
            <a:spLocks/>
          </p:cNvSpPr>
          <p:nvPr/>
        </p:nvSpPr>
        <p:spPr bwMode="auto">
          <a:xfrm>
            <a:off x="1763688" y="1"/>
            <a:ext cx="7344816"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a:t>1.3</a:t>
            </a:r>
            <a:r>
              <a:rPr kumimoji="1" lang="zh-CN" altLang="en-US" sz="2400" kern="0"/>
              <a:t>  矩阵导数</a:t>
            </a:r>
            <a:endParaRPr kumimoji="1" lang="zh-CN" altLang="en-US" sz="2400" kern="0" dirty="0"/>
          </a:p>
        </p:txBody>
      </p:sp>
    </p:spTree>
    <p:extLst>
      <p:ext uri="{BB962C8B-B14F-4D97-AF65-F5344CB8AC3E}">
        <p14:creationId xmlns:p14="http://schemas.microsoft.com/office/powerpoint/2010/main" val="265499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33C7BF0C-CF88-628B-466C-3EC5FD5E8F11}"/>
              </a:ext>
            </a:extLst>
          </p:cNvPr>
          <p:cNvGrpSpPr/>
          <p:nvPr/>
        </p:nvGrpSpPr>
        <p:grpSpPr>
          <a:xfrm>
            <a:off x="3130153" y="915566"/>
            <a:ext cx="2006838" cy="457054"/>
            <a:chOff x="3545182" y="987574"/>
            <a:chExt cx="2006838" cy="457054"/>
          </a:xfrm>
        </p:grpSpPr>
        <p:sp>
          <p:nvSpPr>
            <p:cNvPr id="4" name="圆角矩形 4"/>
            <p:cNvSpPr>
              <a:spLocks noChangeArrowheads="1"/>
            </p:cNvSpPr>
            <p:nvPr/>
          </p:nvSpPr>
          <p:spPr bwMode="auto">
            <a:xfrm>
              <a:off x="3545182" y="987574"/>
              <a:ext cx="378619" cy="378619"/>
            </a:xfrm>
            <a:prstGeom prst="roundRect">
              <a:avLst>
                <a:gd name="adj" fmla="val 16667"/>
              </a:avLst>
            </a:prstGeom>
            <a:solidFill>
              <a:srgbClr val="0070C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lIns="68580" tIns="34290" rIns="68580" bIns="34290" anchor="ctr"/>
            <a:lstStyle/>
            <a:p>
              <a:pPr algn="ctr"/>
              <a:r>
                <a:rPr lang="en-US" sz="2800" dirty="0">
                  <a:solidFill>
                    <a:srgbClr val="FFFFFF"/>
                  </a:solidFill>
                  <a:latin typeface="微软雅黑" panose="020B0503020204020204" pitchFamily="34" charset="-122"/>
                  <a:ea typeface="微软雅黑" panose="020B0503020204020204" pitchFamily="34" charset="-122"/>
                  <a:cs typeface="Arial Unicode MS" pitchFamily="34" charset="-122"/>
                  <a:sym typeface="Arial Unicode MS" pitchFamily="34" charset="-122"/>
                </a:rPr>
                <a:t>1</a:t>
              </a:r>
              <a:endParaRPr lang="zh-CN" altLang="en-US" sz="2800" dirty="0">
                <a:solidFill>
                  <a:srgbClr val="FFFFFF"/>
                </a:solidFill>
                <a:latin typeface="微软雅黑" panose="020B0503020204020204" pitchFamily="34" charset="-122"/>
                <a:ea typeface="微软雅黑" panose="020B0503020204020204" pitchFamily="34" charset="-122"/>
                <a:cs typeface="Arial Unicode MS" pitchFamily="34" charset="-122"/>
                <a:sym typeface="Arial Unicode MS" pitchFamily="34" charset="-122"/>
              </a:endParaRPr>
            </a:p>
          </p:txBody>
        </p:sp>
        <p:sp>
          <p:nvSpPr>
            <p:cNvPr id="5" name="矩形 5"/>
            <p:cNvSpPr>
              <a:spLocks noChangeArrowheads="1"/>
            </p:cNvSpPr>
            <p:nvPr/>
          </p:nvSpPr>
          <p:spPr bwMode="auto">
            <a:xfrm>
              <a:off x="3977230" y="1047532"/>
              <a:ext cx="1574790" cy="3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l"/>
              <a:r>
                <a:rPr lang="zh-CN" altLang="en-US" sz="2800" dirty="0">
                  <a:latin typeface="微软雅黑" panose="020B0503020204020204" pitchFamily="34" charset="-122"/>
                  <a:ea typeface="微软雅黑" panose="020B0503020204020204" pitchFamily="34" charset="-122"/>
                </a:rPr>
                <a:t>线性代数</a:t>
              </a:r>
              <a:endParaRPr lang="zh-CN" altLang="zh-CN" sz="2800" dirty="0">
                <a:latin typeface="微软雅黑" panose="020B0503020204020204" pitchFamily="34" charset="-122"/>
                <a:ea typeface="微软雅黑" panose="020B0503020204020204" pitchFamily="34" charset="-122"/>
              </a:endParaRPr>
            </a:p>
          </p:txBody>
        </p:sp>
      </p:grpSp>
      <p:grpSp>
        <p:nvGrpSpPr>
          <p:cNvPr id="10" name="组合 9">
            <a:extLst>
              <a:ext uri="{FF2B5EF4-FFF2-40B4-BE49-F238E27FC236}">
                <a16:creationId xmlns:a16="http://schemas.microsoft.com/office/drawing/2014/main" id="{07683100-DD88-8745-B1A2-B08F858F04C5}"/>
              </a:ext>
            </a:extLst>
          </p:cNvPr>
          <p:cNvGrpSpPr/>
          <p:nvPr/>
        </p:nvGrpSpPr>
        <p:grpSpPr>
          <a:xfrm>
            <a:off x="3130153" y="1760037"/>
            <a:ext cx="2006838" cy="446983"/>
            <a:chOff x="3545182" y="1599671"/>
            <a:chExt cx="2006838" cy="446983"/>
          </a:xfrm>
        </p:grpSpPr>
        <p:sp>
          <p:nvSpPr>
            <p:cNvPr id="6" name="圆角矩形 6"/>
            <p:cNvSpPr>
              <a:spLocks noChangeArrowheads="1"/>
            </p:cNvSpPr>
            <p:nvPr/>
          </p:nvSpPr>
          <p:spPr bwMode="auto">
            <a:xfrm>
              <a:off x="3545182" y="1599671"/>
              <a:ext cx="378619" cy="378619"/>
            </a:xfrm>
            <a:prstGeom prst="roundRect">
              <a:avLst>
                <a:gd name="adj" fmla="val 16667"/>
              </a:avLst>
            </a:prstGeom>
            <a:solidFill>
              <a:srgbClr val="0070C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lIns="68580" tIns="34290" rIns="68580" bIns="34290" anchor="ctr"/>
            <a:lstStyle/>
            <a:p>
              <a:pPr algn="ctr"/>
              <a:r>
                <a:rPr lang="en-US" sz="2800" dirty="0">
                  <a:solidFill>
                    <a:srgbClr val="FFFFFF"/>
                  </a:solidFill>
                  <a:latin typeface="微软雅黑" panose="020B0503020204020204" pitchFamily="34" charset="-122"/>
                  <a:ea typeface="微软雅黑" panose="020B0503020204020204" pitchFamily="34" charset="-122"/>
                  <a:cs typeface="Arial Unicode MS" pitchFamily="34" charset="-122"/>
                  <a:sym typeface="Arial Unicode MS" pitchFamily="34" charset="-122"/>
                </a:rPr>
                <a:t>2</a:t>
              </a:r>
              <a:endParaRPr lang="zh-CN" altLang="en-US" sz="2800" dirty="0">
                <a:solidFill>
                  <a:srgbClr val="FFFFFF"/>
                </a:solidFill>
                <a:latin typeface="微软雅黑" panose="020B0503020204020204" pitchFamily="34" charset="-122"/>
                <a:ea typeface="微软雅黑" panose="020B0503020204020204" pitchFamily="34" charset="-122"/>
                <a:cs typeface="Arial Unicode MS" pitchFamily="34" charset="-122"/>
                <a:sym typeface="Arial Unicode MS" pitchFamily="34" charset="-122"/>
              </a:endParaRPr>
            </a:p>
          </p:txBody>
        </p:sp>
        <p:sp>
          <p:nvSpPr>
            <p:cNvPr id="7" name="矩形 7"/>
            <p:cNvSpPr>
              <a:spLocks noChangeArrowheads="1"/>
            </p:cNvSpPr>
            <p:nvPr/>
          </p:nvSpPr>
          <p:spPr bwMode="auto">
            <a:xfrm>
              <a:off x="3977230" y="1649558"/>
              <a:ext cx="1574790" cy="3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l"/>
              <a:r>
                <a:rPr lang="zh-CN" altLang="en-US" sz="2800" dirty="0">
                  <a:latin typeface="微软雅黑" panose="020B0503020204020204" pitchFamily="34" charset="-122"/>
                  <a:ea typeface="微软雅黑" panose="020B0503020204020204" pitchFamily="34" charset="-122"/>
                </a:rPr>
                <a:t>概率统计</a:t>
              </a:r>
              <a:endParaRPr lang="zh-CN" altLang="zh-CN" sz="2800" b="1" dirty="0">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6C38018B-42E2-CA31-3AE8-E7B5BA7AEB42}"/>
              </a:ext>
            </a:extLst>
          </p:cNvPr>
          <p:cNvGrpSpPr/>
          <p:nvPr/>
        </p:nvGrpSpPr>
        <p:grpSpPr>
          <a:xfrm>
            <a:off x="3130153" y="2594437"/>
            <a:ext cx="2006838" cy="456038"/>
            <a:chOff x="3545182" y="2211768"/>
            <a:chExt cx="2006838" cy="456038"/>
          </a:xfrm>
        </p:grpSpPr>
        <p:sp>
          <p:nvSpPr>
            <p:cNvPr id="8" name="圆角矩形 8"/>
            <p:cNvSpPr>
              <a:spLocks noChangeArrowheads="1"/>
            </p:cNvSpPr>
            <p:nvPr/>
          </p:nvSpPr>
          <p:spPr bwMode="auto">
            <a:xfrm>
              <a:off x="3545182" y="2211768"/>
              <a:ext cx="378619" cy="378619"/>
            </a:xfrm>
            <a:prstGeom prst="roundRect">
              <a:avLst>
                <a:gd name="adj" fmla="val 16667"/>
              </a:avLst>
            </a:prstGeom>
            <a:solidFill>
              <a:srgbClr val="0070C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lIns="68580" tIns="34290" rIns="68580" bIns="34290" anchor="ctr"/>
            <a:lstStyle/>
            <a:p>
              <a:pPr algn="ctr"/>
              <a:r>
                <a:rPr lang="en-US" sz="2800" dirty="0">
                  <a:solidFill>
                    <a:srgbClr val="FFFFFF"/>
                  </a:solidFill>
                  <a:latin typeface="微软雅黑" panose="020B0503020204020204" pitchFamily="34" charset="-122"/>
                  <a:ea typeface="微软雅黑" panose="020B0503020204020204" pitchFamily="34" charset="-122"/>
                  <a:cs typeface="Arial Unicode MS" pitchFamily="34" charset="-122"/>
                  <a:sym typeface="Arial Unicode MS" pitchFamily="34" charset="-122"/>
                </a:rPr>
                <a:t>3</a:t>
              </a:r>
              <a:endParaRPr lang="zh-CN" altLang="en-US" sz="2800" dirty="0">
                <a:solidFill>
                  <a:srgbClr val="FFFFFF"/>
                </a:solidFill>
                <a:latin typeface="微软雅黑" panose="020B0503020204020204" pitchFamily="34" charset="-122"/>
                <a:ea typeface="微软雅黑" panose="020B0503020204020204" pitchFamily="34" charset="-122"/>
                <a:cs typeface="Arial Unicode MS" pitchFamily="34" charset="-122"/>
                <a:sym typeface="Arial Unicode MS" pitchFamily="34" charset="-122"/>
              </a:endParaRPr>
            </a:p>
          </p:txBody>
        </p:sp>
        <p:sp>
          <p:nvSpPr>
            <p:cNvPr id="9" name="矩形 9"/>
            <p:cNvSpPr>
              <a:spLocks noChangeArrowheads="1"/>
            </p:cNvSpPr>
            <p:nvPr/>
          </p:nvSpPr>
          <p:spPr bwMode="auto">
            <a:xfrm>
              <a:off x="3977230" y="2270710"/>
              <a:ext cx="1574790" cy="3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l"/>
              <a:r>
                <a:rPr lang="zh-CN" altLang="en-US" sz="2800" dirty="0">
                  <a:latin typeface="微软雅黑" panose="020B0503020204020204" pitchFamily="34" charset="-122"/>
                  <a:ea typeface="微软雅黑" panose="020B0503020204020204" pitchFamily="34" charset="-122"/>
                </a:rPr>
                <a:t>优化理论</a:t>
              </a:r>
              <a:endParaRPr lang="zh-CN" altLang="en-US" sz="2800" b="1" dirty="0">
                <a:latin typeface="微软雅黑" panose="020B0503020204020204" pitchFamily="34" charset="-122"/>
                <a:ea typeface="微软雅黑" panose="020B0503020204020204" pitchFamily="34" charset="-122"/>
              </a:endParaRPr>
            </a:p>
          </p:txBody>
        </p:sp>
      </p:grpSp>
      <p:sp>
        <p:nvSpPr>
          <p:cNvPr id="14" name="矩形 33"/>
          <p:cNvSpPr>
            <a:spLocks noChangeArrowheads="1"/>
          </p:cNvSpPr>
          <p:nvPr/>
        </p:nvSpPr>
        <p:spPr bwMode="auto">
          <a:xfrm>
            <a:off x="-9525" y="0"/>
            <a:ext cx="2790825" cy="5143500"/>
          </a:xfrm>
          <a:prstGeom prst="rect">
            <a:avLst/>
          </a:prstGeom>
          <a:solidFill>
            <a:srgbClr val="0070C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lIns="68580" tIns="34290" rIns="68580" bIns="34290" anchor="ctr"/>
          <a:lstStyle/>
          <a:p>
            <a:pPr algn="ctr"/>
            <a:r>
              <a:rPr lang="en-US" sz="2400">
                <a:solidFill>
                  <a:srgbClr val="FFFFFF"/>
                </a:solidFill>
                <a:latin typeface="Times New Roman" pitchFamily="18" charset="0"/>
                <a:ea typeface="黑体" pitchFamily="49" charset="-122"/>
                <a:sym typeface="Times New Roman" pitchFamily="18" charset="0"/>
              </a:rPr>
              <a:t>          </a:t>
            </a:r>
            <a:endParaRPr lang="zh-CN" altLang="en-US">
              <a:solidFill>
                <a:srgbClr val="FFFFFF"/>
              </a:solidFill>
              <a:latin typeface="黑体" pitchFamily="49" charset="-122"/>
              <a:ea typeface="黑体" pitchFamily="49" charset="-122"/>
              <a:sym typeface="黑体" pitchFamily="49" charset="-122"/>
            </a:endParaRPr>
          </a:p>
        </p:txBody>
      </p:sp>
      <p:sp>
        <p:nvSpPr>
          <p:cNvPr id="15" name="矩形 34"/>
          <p:cNvSpPr>
            <a:spLocks noChangeArrowheads="1"/>
          </p:cNvSpPr>
          <p:nvPr/>
        </p:nvSpPr>
        <p:spPr bwMode="auto">
          <a:xfrm>
            <a:off x="846658" y="981075"/>
            <a:ext cx="1427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zh-CN" altLang="en-US" sz="5000" dirty="0">
                <a:solidFill>
                  <a:schemeClr val="bg1"/>
                </a:solidFill>
                <a:latin typeface="黑体" pitchFamily="49" charset="-122"/>
                <a:ea typeface="黑体" pitchFamily="49" charset="-122"/>
                <a:sym typeface="黑体" pitchFamily="49" charset="-122"/>
              </a:rPr>
              <a:t>目录</a:t>
            </a:r>
          </a:p>
        </p:txBody>
      </p:sp>
      <p:sp>
        <p:nvSpPr>
          <p:cNvPr id="16" name="矩形 35"/>
          <p:cNvSpPr>
            <a:spLocks noChangeArrowheads="1"/>
          </p:cNvSpPr>
          <p:nvPr/>
        </p:nvSpPr>
        <p:spPr bwMode="auto">
          <a:xfrm>
            <a:off x="942975" y="1945481"/>
            <a:ext cx="1234679"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ctr"/>
            <a:r>
              <a:rPr lang="en-US" sz="2400">
                <a:solidFill>
                  <a:schemeClr val="bg1"/>
                </a:solidFill>
                <a:latin typeface="Times New Roman" pitchFamily="18" charset="0"/>
                <a:ea typeface="黑体" pitchFamily="49" charset="-122"/>
                <a:sym typeface="Times New Roman" pitchFamily="18" charset="0"/>
              </a:rPr>
              <a:t>Contents</a:t>
            </a:r>
            <a:endParaRPr lang="zh-CN" altLang="en-US"/>
          </a:p>
        </p:txBody>
      </p:sp>
      <p:grpSp>
        <p:nvGrpSpPr>
          <p:cNvPr id="2" name="组合 1">
            <a:extLst>
              <a:ext uri="{FF2B5EF4-FFF2-40B4-BE49-F238E27FC236}">
                <a16:creationId xmlns:a16="http://schemas.microsoft.com/office/drawing/2014/main" id="{830346B7-782E-3BD3-5CCB-1BC3376E8085}"/>
              </a:ext>
            </a:extLst>
          </p:cNvPr>
          <p:cNvGrpSpPr/>
          <p:nvPr/>
        </p:nvGrpSpPr>
        <p:grpSpPr>
          <a:xfrm>
            <a:off x="3130153" y="3437893"/>
            <a:ext cx="2006838" cy="434682"/>
            <a:chOff x="3545182" y="2823865"/>
            <a:chExt cx="2006838" cy="434682"/>
          </a:xfrm>
        </p:grpSpPr>
        <p:sp>
          <p:nvSpPr>
            <p:cNvPr id="11" name="圆角矩形 8"/>
            <p:cNvSpPr>
              <a:spLocks noChangeArrowheads="1"/>
            </p:cNvSpPr>
            <p:nvPr/>
          </p:nvSpPr>
          <p:spPr bwMode="auto">
            <a:xfrm>
              <a:off x="3545182" y="2823865"/>
              <a:ext cx="378619" cy="378619"/>
            </a:xfrm>
            <a:prstGeom prst="roundRect">
              <a:avLst>
                <a:gd name="adj" fmla="val 16667"/>
              </a:avLst>
            </a:prstGeom>
            <a:solidFill>
              <a:srgbClr val="0070C0"/>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lIns="68580" tIns="34290" rIns="68580" bIns="34290" anchor="ctr"/>
            <a:lstStyle/>
            <a:p>
              <a:pPr algn="ctr"/>
              <a:r>
                <a:rPr lang="en-US" altLang="zh-CN" sz="2800" dirty="0">
                  <a:solidFill>
                    <a:srgbClr val="FFFFFF"/>
                  </a:solidFill>
                  <a:latin typeface="微软雅黑" panose="020B0503020204020204" pitchFamily="34" charset="-122"/>
                  <a:ea typeface="微软雅黑" panose="020B0503020204020204" pitchFamily="34" charset="-122"/>
                  <a:cs typeface="Arial Unicode MS" pitchFamily="34" charset="-122"/>
                  <a:sym typeface="Arial Unicode MS" pitchFamily="34" charset="-122"/>
                </a:rPr>
                <a:t>4</a:t>
              </a:r>
              <a:endParaRPr lang="zh-CN" altLang="en-US" sz="2800" dirty="0">
                <a:solidFill>
                  <a:srgbClr val="FFFFFF"/>
                </a:solidFill>
                <a:latin typeface="微软雅黑" panose="020B0503020204020204" pitchFamily="34" charset="-122"/>
                <a:ea typeface="微软雅黑" panose="020B0503020204020204" pitchFamily="34" charset="-122"/>
                <a:cs typeface="Arial Unicode MS" pitchFamily="34" charset="-122"/>
                <a:sym typeface="Arial Unicode MS" pitchFamily="34" charset="-122"/>
              </a:endParaRPr>
            </a:p>
          </p:txBody>
        </p:sp>
        <p:sp>
          <p:nvSpPr>
            <p:cNvPr id="12" name="矩形 9"/>
            <p:cNvSpPr>
              <a:spLocks noChangeArrowheads="1"/>
            </p:cNvSpPr>
            <p:nvPr/>
          </p:nvSpPr>
          <p:spPr bwMode="auto">
            <a:xfrm>
              <a:off x="3977230" y="2861451"/>
              <a:ext cx="1574790" cy="3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p>
              <a:pPr algn="l"/>
              <a:r>
                <a:rPr lang="zh-CN" altLang="en-US" sz="2800" dirty="0">
                  <a:latin typeface="微软雅黑" panose="020B0503020204020204" pitchFamily="34" charset="-122"/>
                  <a:ea typeface="微软雅黑" panose="020B0503020204020204" pitchFamily="34" charset="-122"/>
                </a:rPr>
                <a:t>图论基础</a:t>
              </a:r>
              <a:endParaRPr lang="zh-CN" altLang="en-US" sz="28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9044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19672" y="33338"/>
            <a:ext cx="6630566" cy="682625"/>
          </a:xfrm>
        </p:spPr>
        <p:txBody>
          <a:bodyPr/>
          <a:lstStyle/>
          <a:p>
            <a:pPr algn="l"/>
            <a:r>
              <a:rPr kumimoji="1" lang="en-US" altLang="zh-CN" sz="2400" dirty="0"/>
              <a:t>1.4  </a:t>
            </a:r>
            <a:r>
              <a:rPr kumimoji="1" lang="zh-CN" altLang="en-US" sz="2400" dirty="0"/>
              <a:t>实例：利用</a:t>
            </a:r>
            <a:r>
              <a:rPr kumimoji="1" lang="en-US" altLang="zh-CN" sz="2400" dirty="0"/>
              <a:t>SVD</a:t>
            </a:r>
            <a:r>
              <a:rPr kumimoji="1" lang="zh-CN" altLang="en-US" sz="2400" dirty="0"/>
              <a:t>进行评分预测</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344816" cy="4248472"/>
              </a:xfrm>
            </p:spPr>
            <p:txBody>
              <a:bodyPr/>
              <a:lstStyle/>
              <a:p>
                <a:pPr marL="0" indent="0">
                  <a:buNone/>
                </a:pPr>
                <a:r>
                  <a:rPr lang="zh-CN" altLang="en-US" sz="2000" dirty="0"/>
                  <a:t>矩阵奇异值分解</a:t>
                </a:r>
                <a:endParaRPr lang="zh-CN" altLang="zh-CN" sz="1400" dirty="0">
                  <a:effectLst>
                    <a:glow>
                      <a:srgbClr val="000000"/>
                    </a:glow>
                    <a:outerShdw sx="0" sy="0">
                      <a:srgbClr val="000000"/>
                    </a:outerShdw>
                    <a:reflection stA="0" endPos="0" fadeDir="0" sx="0" sy="0"/>
                  </a:effectLst>
                </a:endParaRPr>
              </a:p>
              <a:p>
                <a:pPr lvl="1"/>
                <a:r>
                  <a:rPr lang="zh-CN" altLang="en-US" sz="1800" dirty="0"/>
                  <a:t>在推荐系统中，一类重要的方法称为协同过滤，即根据相似度给相似的用户推荐相似的商品，其中最具代表性的算法就是矩阵分解</a:t>
                </a:r>
                <a:r>
                  <a:rPr lang="en-US" altLang="zh-CN" sz="1800" dirty="0"/>
                  <a:t>——</a:t>
                </a:r>
                <a:r>
                  <a:rPr lang="zh-CN" altLang="en-US" sz="1800" dirty="0"/>
                  <a:t>如奇异值分解（</a:t>
                </a:r>
                <a:r>
                  <a:rPr lang="en-US" altLang="zh-CN" sz="1800" dirty="0"/>
                  <a:t>SVD</a:t>
                </a:r>
                <a:r>
                  <a:rPr lang="zh-CN" altLang="en-US" sz="1800" dirty="0"/>
                  <a:t>矩阵分解）。</a:t>
                </a:r>
                <a:endParaRPr lang="en-US" altLang="zh-CN" sz="1800" dirty="0"/>
              </a:p>
              <a:p>
                <a:pPr lvl="1"/>
                <a:endParaRPr lang="en-US" altLang="zh-CN" sz="1800" dirty="0"/>
              </a:p>
              <a:p>
                <a:pPr lvl="1"/>
                <a:endParaRPr lang="en-US" altLang="zh-CN" sz="1800" dirty="0"/>
              </a:p>
              <a:p>
                <a:pPr lvl="1"/>
                <a:endParaRPr lang="en-US" altLang="zh-CN" sz="1800" dirty="0"/>
              </a:p>
              <a:p>
                <a:pPr lvl="1"/>
                <a:r>
                  <a:rPr lang="zh-CN" altLang="zh-CN" sz="1800" dirty="0"/>
                  <a:t>设矩阵</a:t>
                </a:r>
                <a14:m>
                  <m:oMath xmlns:m="http://schemas.openxmlformats.org/officeDocument/2006/math">
                    <m:r>
                      <a:rPr lang="en-US" altLang="zh-CN" sz="1800">
                        <a:latin typeface="Cambria Math" panose="02040503050406030204" pitchFamily="18" charset="0"/>
                      </a:rPr>
                      <m:t>𝑨</m:t>
                    </m:r>
                    <m: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a:latin typeface="Cambria Math" panose="02040503050406030204" pitchFamily="18" charset="0"/>
                          </a:rPr>
                          <m:t>ℝ</m:t>
                        </m:r>
                      </m:e>
                      <m:sup>
                        <m:r>
                          <a:rPr lang="en-US" altLang="zh-CN" sz="1800">
                            <a:latin typeface="Cambria Math" panose="02040503050406030204" pitchFamily="18" charset="0"/>
                          </a:rPr>
                          <m:t>𝑚</m:t>
                        </m:r>
                        <m:r>
                          <a:rPr lang="en-US" altLang="zh-CN" sz="1800">
                            <a:latin typeface="Cambria Math" panose="02040503050406030204" pitchFamily="18" charset="0"/>
                          </a:rPr>
                          <m:t>×</m:t>
                        </m:r>
                        <m:r>
                          <a:rPr lang="en-US" altLang="zh-CN" sz="1800">
                            <a:latin typeface="Cambria Math" panose="02040503050406030204" pitchFamily="18" charset="0"/>
                          </a:rPr>
                          <m:t>𝑛</m:t>
                        </m:r>
                      </m:sup>
                    </m:sSup>
                  </m:oMath>
                </a14:m>
                <a:r>
                  <a:rPr lang="zh-CN" altLang="zh-CN" sz="1800" dirty="0"/>
                  <a:t>的秩</a:t>
                </a:r>
                <a14:m>
                  <m:oMath xmlns:m="http://schemas.openxmlformats.org/officeDocument/2006/math">
                    <m:r>
                      <a:rPr lang="en-US" altLang="zh-CN" sz="1800">
                        <a:latin typeface="Cambria Math" panose="02040503050406030204" pitchFamily="18" charset="0"/>
                      </a:rPr>
                      <m:t>𝑟</m:t>
                    </m:r>
                    <m:r>
                      <a:rPr lang="en-US" altLang="zh-CN" sz="1800">
                        <a:latin typeface="Cambria Math" panose="02040503050406030204" pitchFamily="18" charset="0"/>
                      </a:rPr>
                      <m:t>&gt;0</m:t>
                    </m:r>
                  </m:oMath>
                </a14:m>
                <a:r>
                  <a:rPr lang="zh-CN" altLang="zh-CN" sz="1800" dirty="0"/>
                  <a:t>，则存在</a:t>
                </a:r>
                <a14:m>
                  <m:oMath xmlns:m="http://schemas.openxmlformats.org/officeDocument/2006/math">
                    <m:r>
                      <a:rPr lang="en-US" altLang="zh-CN" sz="1800">
                        <a:latin typeface="Cambria Math" panose="02040503050406030204" pitchFamily="18" charset="0"/>
                      </a:rPr>
                      <m:t>𝑚</m:t>
                    </m:r>
                  </m:oMath>
                </a14:m>
                <a:r>
                  <a:rPr lang="zh-CN" altLang="zh-CN" sz="1800" dirty="0"/>
                  <a:t>阶正交矩阵</a:t>
                </a:r>
                <a14:m>
                  <m:oMath xmlns:m="http://schemas.openxmlformats.org/officeDocument/2006/math">
                    <m:r>
                      <a:rPr lang="en-US" altLang="zh-CN" sz="1800">
                        <a:latin typeface="Cambria Math" panose="02040503050406030204" pitchFamily="18" charset="0"/>
                      </a:rPr>
                      <m:t>𝑼</m:t>
                    </m:r>
                  </m:oMath>
                </a14:m>
                <a:r>
                  <a:rPr lang="zh-CN" altLang="zh-CN" sz="1800" dirty="0"/>
                  <a:t>和</a:t>
                </a:r>
                <a14:m>
                  <m:oMath xmlns:m="http://schemas.openxmlformats.org/officeDocument/2006/math">
                    <m:r>
                      <a:rPr lang="en-US" altLang="zh-CN" sz="1800">
                        <a:latin typeface="Cambria Math" panose="02040503050406030204" pitchFamily="18" charset="0"/>
                      </a:rPr>
                      <m:t>𝑛</m:t>
                    </m:r>
                  </m:oMath>
                </a14:m>
                <a:r>
                  <a:rPr lang="zh-CN" altLang="zh-CN" sz="1800" dirty="0"/>
                  <a:t>阶正交矩阵</a:t>
                </a:r>
                <a14:m>
                  <m:oMath xmlns:m="http://schemas.openxmlformats.org/officeDocument/2006/math">
                    <m:r>
                      <a:rPr lang="en-US" altLang="zh-CN" sz="1800">
                        <a:latin typeface="Cambria Math" panose="02040503050406030204" pitchFamily="18" charset="0"/>
                      </a:rPr>
                      <m:t>𝑽</m:t>
                    </m:r>
                  </m:oMath>
                </a14:m>
                <a:r>
                  <a:rPr lang="zh-CN" altLang="zh-CN" sz="1800" dirty="0"/>
                  <a:t>，使得</a:t>
                </a:r>
                <a14:m>
                  <m:oMath xmlns:m="http://schemas.openxmlformats.org/officeDocument/2006/math">
                    <m:r>
                      <a:rPr lang="en-US" altLang="zh-CN" sz="1800">
                        <a:latin typeface="Cambria Math" panose="02040503050406030204" pitchFamily="18" charset="0"/>
                      </a:rPr>
                      <m:t>𝑨</m:t>
                    </m:r>
                    <m:r>
                      <a:rPr lang="en-US" altLang="zh-CN" sz="1800">
                        <a:latin typeface="Cambria Math" panose="02040503050406030204" pitchFamily="18" charset="0"/>
                      </a:rPr>
                      <m:t>=</m:t>
                    </m:r>
                    <m:r>
                      <a:rPr lang="en-US" altLang="zh-CN" sz="1800">
                        <a:latin typeface="Cambria Math" panose="02040503050406030204" pitchFamily="18" charset="0"/>
                      </a:rPr>
                      <m:t>𝑼</m:t>
                    </m:r>
                    <m:d>
                      <m:dPr>
                        <m:begChr m:val="["/>
                        <m:endChr m:val="]"/>
                        <m:ctrlPr>
                          <a:rPr lang="zh-CN" altLang="zh-CN" sz="1800" i="1">
                            <a:latin typeface="Cambria Math" panose="02040503050406030204" pitchFamily="18" charset="0"/>
                          </a:rPr>
                        </m:ctrlPr>
                      </m:dPr>
                      <m:e>
                        <m:m>
                          <m:mPr>
                            <m:plcHide m:val="on"/>
                            <m:mcs>
                              <m:mc>
                                <m:mcPr>
                                  <m:count m:val="2"/>
                                  <m:mcJc m:val="center"/>
                                </m:mcPr>
                              </m:mc>
                            </m:mcs>
                            <m:ctrlPr>
                              <a:rPr lang="zh-CN" altLang="zh-CN" sz="1800" i="1">
                                <a:latin typeface="Cambria Math" panose="02040503050406030204" pitchFamily="18" charset="0"/>
                              </a:rPr>
                            </m:ctrlPr>
                          </m:mPr>
                          <m:mr>
                            <m:e>
                              <m:r>
                                <a:rPr lang="en-US" altLang="zh-CN" sz="1800">
                                  <a:latin typeface="Cambria Math" panose="02040503050406030204" pitchFamily="18" charset="0"/>
                                </a:rPr>
                                <m:t>𝛴</m:t>
                              </m:r>
                            </m:e>
                            <m:e>
                              <m:r>
                                <a:rPr lang="en-US" altLang="zh-CN" sz="1800">
                                  <a:latin typeface="Cambria Math" panose="02040503050406030204" pitchFamily="18" charset="0"/>
                                </a:rPr>
                                <m:t>𝑂</m:t>
                              </m:r>
                            </m:e>
                          </m:mr>
                          <m:mr>
                            <m:e>
                              <m:r>
                                <a:rPr lang="en-US" altLang="zh-CN" sz="1800">
                                  <a:latin typeface="Cambria Math" panose="02040503050406030204" pitchFamily="18" charset="0"/>
                                </a:rPr>
                                <m:t>𝑂</m:t>
                              </m:r>
                            </m:e>
                            <m:e>
                              <m:r>
                                <a:rPr lang="en-US" altLang="zh-CN" sz="1800">
                                  <a:latin typeface="Cambria Math" panose="02040503050406030204" pitchFamily="18" charset="0"/>
                                </a:rPr>
                                <m:t>𝑂</m:t>
                              </m:r>
                            </m:e>
                          </m:mr>
                        </m:m>
                      </m:e>
                    </m:d>
                    <m:sSup>
                      <m:sSupPr>
                        <m:ctrlPr>
                          <a:rPr lang="zh-CN" altLang="zh-CN" sz="1800" i="1">
                            <a:latin typeface="Cambria Math" panose="02040503050406030204" pitchFamily="18" charset="0"/>
                          </a:rPr>
                        </m:ctrlPr>
                      </m:sSupPr>
                      <m:e>
                        <m:r>
                          <a:rPr lang="en-US" altLang="zh-CN" sz="1800">
                            <a:latin typeface="Cambria Math" panose="02040503050406030204" pitchFamily="18" charset="0"/>
                          </a:rPr>
                          <m:t>𝑽</m:t>
                        </m:r>
                      </m:e>
                      <m:sup>
                        <m:r>
                          <a:rPr lang="en-US" altLang="zh-CN" sz="1800">
                            <a:latin typeface="Cambria Math" panose="02040503050406030204" pitchFamily="18" charset="0"/>
                          </a:rPr>
                          <m:t>𝑇</m:t>
                        </m:r>
                      </m:sup>
                    </m:sSup>
                  </m:oMath>
                </a14:m>
                <a:r>
                  <a:rPr lang="zh-CN" altLang="en-US" sz="1800" dirty="0"/>
                  <a:t>，</a:t>
                </a:r>
                <a:r>
                  <a:rPr lang="zh-CN" altLang="zh-CN" sz="1800" dirty="0"/>
                  <a:t>其中</a:t>
                </a:r>
                <a14:m>
                  <m:oMath xmlns:m="http://schemas.openxmlformats.org/officeDocument/2006/math">
                    <m:r>
                      <a:rPr lang="en-US" altLang="zh-CN" sz="1800">
                        <a:latin typeface="Cambria Math" panose="02040503050406030204" pitchFamily="18" charset="0"/>
                      </a:rPr>
                      <m:t>𝛴</m:t>
                    </m:r>
                    <m:r>
                      <a:rPr lang="en-US" altLang="zh-CN" sz="1800">
                        <a:latin typeface="Cambria Math" panose="02040503050406030204" pitchFamily="18" charset="0"/>
                      </a:rPr>
                      <m:t>=</m:t>
                    </m:r>
                    <m:r>
                      <a:rPr lang="en-US" altLang="zh-CN" sz="1800">
                        <a:latin typeface="Cambria Math" panose="02040503050406030204" pitchFamily="18" charset="0"/>
                      </a:rPr>
                      <m:t>𝑑𝑖𝑎𝑔</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𝜎</m:t>
                            </m:r>
                          </m:e>
                          <m:sub>
                            <m:r>
                              <a:rPr lang="en-US" altLang="zh-CN" sz="1800">
                                <a:latin typeface="Cambria Math" panose="02040503050406030204" pitchFamily="18" charset="0"/>
                              </a:rPr>
                              <m:t>1</m:t>
                            </m:r>
                          </m:sub>
                        </m:sSub>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𝜎</m:t>
                            </m:r>
                          </m:e>
                          <m:sub>
                            <m:r>
                              <a:rPr lang="en-US" altLang="zh-CN" sz="1800">
                                <a:latin typeface="Cambria Math" panose="02040503050406030204" pitchFamily="18" charset="0"/>
                              </a:rPr>
                              <m:t>2</m:t>
                            </m:r>
                          </m:sub>
                        </m:sSub>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𝜎</m:t>
                            </m:r>
                          </m:e>
                          <m:sub>
                            <m:r>
                              <a:rPr lang="en-US" altLang="zh-CN" sz="1800">
                                <a:latin typeface="Cambria Math" panose="02040503050406030204" pitchFamily="18" charset="0"/>
                              </a:rPr>
                              <m:t>𝑟</m:t>
                            </m:r>
                          </m:sub>
                        </m:sSub>
                      </m:e>
                    </m:d>
                  </m:oMath>
                </a14:m>
                <a:r>
                  <a:rPr lang="zh-CN" altLang="zh-CN" sz="1800" dirty="0"/>
                  <a:t>，为矩阵</a:t>
                </a:r>
                <a14:m>
                  <m:oMath xmlns:m="http://schemas.openxmlformats.org/officeDocument/2006/math">
                    <m:r>
                      <a:rPr lang="zh-CN" altLang="zh-CN" sz="1800">
                        <a:latin typeface="Cambria Math" panose="02040503050406030204" pitchFamily="18" charset="0"/>
                      </a:rPr>
                      <m:t> </m:t>
                    </m:r>
                    <m:r>
                      <a:rPr lang="en-US" altLang="zh-CN" sz="1800">
                        <a:latin typeface="Cambria Math" panose="02040503050406030204" pitchFamily="18" charset="0"/>
                      </a:rPr>
                      <m:t>𝑨</m:t>
                    </m:r>
                  </m:oMath>
                </a14:m>
                <a:r>
                  <a:rPr lang="zh-CN" altLang="zh-CN" sz="1800" dirty="0"/>
                  <a:t>的全部非零奇异值构成的对角矩阵。称此为矩阵</a:t>
                </a:r>
                <a14:m>
                  <m:oMath xmlns:m="http://schemas.openxmlformats.org/officeDocument/2006/math">
                    <m:r>
                      <a:rPr lang="en-US" altLang="zh-CN" sz="1800">
                        <a:latin typeface="Cambria Math" panose="02040503050406030204" pitchFamily="18" charset="0"/>
                      </a:rPr>
                      <m:t>𝐴</m:t>
                    </m:r>
                  </m:oMath>
                </a14:m>
                <a:r>
                  <a:rPr lang="zh-CN" altLang="zh-CN" sz="1800" dirty="0"/>
                  <a:t>的奇异值分解（一般不唯一）。</a:t>
                </a:r>
                <a:endParaRPr lang="en-US" altLang="zh-CN" sz="18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8" y="843558"/>
                <a:ext cx="7344816" cy="4248472"/>
              </a:xfrm>
              <a:blipFill>
                <a:blip r:embed="rId3"/>
                <a:stretch>
                  <a:fillRect l="-830" t="-1435" r="-332"/>
                </a:stretch>
              </a:blipFill>
            </p:spPr>
            <p:txBody>
              <a:bodyPr/>
              <a:lstStyle/>
              <a:p>
                <a:r>
                  <a:rPr lang="zh-CN" altLang="en-US">
                    <a:noFill/>
                  </a:rPr>
                  <a:t> </a:t>
                </a:r>
              </a:p>
            </p:txBody>
          </p:sp>
        </mc:Fallback>
      </mc:AlternateContent>
      <p:pic>
        <p:nvPicPr>
          <p:cNvPr id="16388" name="Picture 4">
            <a:extLst>
              <a:ext uri="{FF2B5EF4-FFF2-40B4-BE49-F238E27FC236}">
                <a16:creationId xmlns:a16="http://schemas.microsoft.com/office/drawing/2014/main" id="{E6B83338-C8A0-4596-A642-078724A476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2067694"/>
            <a:ext cx="3609975" cy="72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21">
            <a:extLst>
              <a:ext uri="{FF2B5EF4-FFF2-40B4-BE49-F238E27FC236}">
                <a16:creationId xmlns:a16="http://schemas.microsoft.com/office/drawing/2014/main" id="{38E70EC2-10D4-4F16-BF41-7C7DC7CFBA5A}"/>
              </a:ext>
            </a:extLst>
          </p:cNvPr>
          <p:cNvSpPr txBox="1"/>
          <p:nvPr/>
        </p:nvSpPr>
        <p:spPr>
          <a:xfrm>
            <a:off x="4328951" y="2859782"/>
            <a:ext cx="2655912" cy="3323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0000"/>
              </a:lnSpc>
              <a:spcAft>
                <a:spcPts val="0"/>
              </a:spcAft>
            </a:pPr>
            <a:r>
              <a:rPr lang="zh-CN" altLang="en-US" sz="1800" b="0" kern="100" dirty="0">
                <a:latin typeface="+mn-ea"/>
                <a:ea typeface="+mn-ea"/>
                <a:cs typeface="Times New Roman" panose="02020603050405020304" pitchFamily="18" charset="0"/>
              </a:rPr>
              <a:t>图 </a:t>
            </a:r>
            <a:r>
              <a:rPr lang="en-US" altLang="zh-CN" sz="1800" b="0" kern="100" dirty="0">
                <a:latin typeface="+mn-ea"/>
                <a:ea typeface="+mn-ea"/>
                <a:cs typeface="Times New Roman" panose="02020603050405020304" pitchFamily="18" charset="0"/>
              </a:rPr>
              <a:t>2-3 </a:t>
            </a:r>
            <a:r>
              <a:rPr lang="zh-CN" altLang="en-US" sz="1800" b="0" kern="100" dirty="0">
                <a:latin typeface="+mn-ea"/>
                <a:ea typeface="+mn-ea"/>
                <a:cs typeface="Times New Roman" panose="02020603050405020304" pitchFamily="18" charset="0"/>
              </a:rPr>
              <a:t>矩阵奇异值分解</a:t>
            </a:r>
            <a:endParaRPr lang="zh-CN" altLang="en-US" sz="1800" i="1" kern="100" dirty="0">
              <a:latin typeface="Cambria Math" panose="020405030504060302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94007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691680" y="843558"/>
                <a:ext cx="7344816" cy="3996730"/>
              </a:xfrm>
            </p:spPr>
            <p:txBody>
              <a:bodyPr/>
              <a:lstStyle/>
              <a:p>
                <a:pPr marL="0" lvl="1" indent="0">
                  <a:buNone/>
                </a:pPr>
                <a:r>
                  <a:rPr lang="en-US" altLang="zh-CN" sz="1600" dirty="0"/>
                  <a:t>【</a:t>
                </a:r>
                <a:r>
                  <a:rPr lang="zh-CN" altLang="en-US" sz="1600" dirty="0"/>
                  <a:t>例</a:t>
                </a:r>
                <a:r>
                  <a:rPr lang="en-US" altLang="zh-CN" sz="1600" dirty="0"/>
                  <a:t>】</a:t>
                </a:r>
                <a:r>
                  <a:rPr lang="zh-CN" altLang="zh-CN" sz="1600" dirty="0"/>
                  <a:t>求矩阵</a:t>
                </a:r>
                <a14:m>
                  <m:oMath xmlns:m="http://schemas.openxmlformats.org/officeDocument/2006/math">
                    <m:r>
                      <a:rPr lang="en-US" altLang="zh-CN" sz="1600" b="1" i="1">
                        <a:latin typeface="Cambria Math" panose="02040503050406030204" pitchFamily="18" charset="0"/>
                      </a:rPr>
                      <m:t>𝑨</m:t>
                    </m:r>
                    <m:r>
                      <a:rPr lang="en-US" altLang="zh-CN" sz="1600" i="1">
                        <a:latin typeface="Cambria Math" panose="02040503050406030204" pitchFamily="18" charset="0"/>
                      </a:rPr>
                      <m:t>=</m:t>
                    </m:r>
                    <m:d>
                      <m:dPr>
                        <m:begChr m:val="["/>
                        <m:endChr m:val="]"/>
                        <m:ctrlPr>
                          <a:rPr lang="zh-CN" altLang="zh-CN" sz="1600" i="1">
                            <a:latin typeface="Cambria Math" panose="02040503050406030204" pitchFamily="18" charset="0"/>
                          </a:rPr>
                        </m:ctrlPr>
                      </m:dPr>
                      <m:e>
                        <m:m>
                          <m:mPr>
                            <m:plcHide m:val="on"/>
                            <m:mcs>
                              <m:mc>
                                <m:mcPr>
                                  <m:count m:val="3"/>
                                  <m:mcJc m:val="center"/>
                                </m:mcPr>
                              </m:mc>
                            </m:mcs>
                            <m:ctrlPr>
                              <a:rPr lang="zh-CN" altLang="zh-CN" sz="1600" i="1">
                                <a:latin typeface="Cambria Math" panose="02040503050406030204" pitchFamily="18" charset="0"/>
                              </a:rPr>
                            </m:ctrlPr>
                          </m:mPr>
                          <m:mr>
                            <m:e>
                              <m:r>
                                <a:rPr lang="en-US" altLang="zh-CN" sz="1600" i="1">
                                  <a:latin typeface="Cambria Math" panose="02040503050406030204" pitchFamily="18" charset="0"/>
                                </a:rPr>
                                <m:t>1</m:t>
                              </m:r>
                            </m:e>
                            <m:e>
                              <m:r>
                                <a:rPr lang="en-US" altLang="zh-CN" sz="1600" i="1">
                                  <a:latin typeface="Cambria Math" panose="02040503050406030204" pitchFamily="18" charset="0"/>
                                </a:rPr>
                                <m:t>0</m:t>
                              </m:r>
                            </m:e>
                            <m:e>
                              <m:r>
                                <a:rPr lang="en-US" altLang="zh-CN" sz="1600" i="1">
                                  <a:latin typeface="Cambria Math" panose="02040503050406030204" pitchFamily="18" charset="0"/>
                                </a:rPr>
                                <m:t>1</m:t>
                              </m:r>
                            </m:e>
                          </m:mr>
                          <m:mr>
                            <m:e>
                              <m:r>
                                <a:rPr lang="en-US" altLang="zh-CN" sz="1600" i="1">
                                  <a:latin typeface="Cambria Math" panose="02040503050406030204" pitchFamily="18" charset="0"/>
                                </a:rPr>
                                <m:t>0</m:t>
                              </m:r>
                            </m:e>
                            <m:e>
                              <m:r>
                                <a:rPr lang="en-US" altLang="zh-CN" sz="1600" i="1">
                                  <a:latin typeface="Cambria Math" panose="02040503050406030204" pitchFamily="18" charset="0"/>
                                </a:rPr>
                                <m:t>1</m:t>
                              </m:r>
                            </m:e>
                            <m:e>
                              <m:r>
                                <a:rPr lang="en-US" altLang="zh-CN" sz="1600" i="1">
                                  <a:latin typeface="Cambria Math" panose="02040503050406030204" pitchFamily="18" charset="0"/>
                                </a:rPr>
                                <m:t>1</m:t>
                              </m:r>
                            </m:e>
                          </m:mr>
                          <m:mr>
                            <m:e>
                              <m:r>
                                <a:rPr lang="en-US" altLang="zh-CN" sz="1600" i="1">
                                  <a:latin typeface="Cambria Math" panose="02040503050406030204" pitchFamily="18" charset="0"/>
                                </a:rPr>
                                <m:t>0</m:t>
                              </m:r>
                            </m:e>
                            <m:e>
                              <m:r>
                                <a:rPr lang="en-US" altLang="zh-CN" sz="1600" i="1">
                                  <a:latin typeface="Cambria Math" panose="02040503050406030204" pitchFamily="18" charset="0"/>
                                </a:rPr>
                                <m:t>0</m:t>
                              </m:r>
                            </m:e>
                            <m:e>
                              <m:r>
                                <a:rPr lang="en-US" altLang="zh-CN" sz="1600" i="1">
                                  <a:latin typeface="Cambria Math" panose="02040503050406030204" pitchFamily="18" charset="0"/>
                                </a:rPr>
                                <m:t>0</m:t>
                              </m:r>
                            </m:e>
                          </m:mr>
                        </m:m>
                      </m:e>
                    </m:d>
                  </m:oMath>
                </a14:m>
                <a:r>
                  <a:rPr lang="en-US" altLang="zh-CN" sz="1600" dirty="0"/>
                  <a:t> </a:t>
                </a:r>
                <a:r>
                  <a:rPr lang="zh-CN" altLang="zh-CN" sz="1600" dirty="0"/>
                  <a:t>的</a:t>
                </a:r>
                <a:r>
                  <a:rPr lang="en-US" altLang="zh-CN" sz="1600" dirty="0"/>
                  <a:t>SVD</a:t>
                </a:r>
                <a:r>
                  <a:rPr lang="zh-CN" altLang="zh-CN" sz="1600" dirty="0"/>
                  <a:t>分解。 </a:t>
                </a:r>
                <a:endParaRPr lang="en-US" altLang="zh-CN" sz="1600" dirty="0"/>
              </a:p>
              <a:p>
                <a:pPr marL="477838" lvl="1" indent="0">
                  <a:lnSpc>
                    <a:spcPct val="110000"/>
                  </a:lnSpc>
                  <a:spcBef>
                    <a:spcPts val="600"/>
                  </a:spcBef>
                  <a:buNone/>
                </a:pPr>
                <a:r>
                  <a:rPr lang="zh-CN" altLang="en-US" sz="1600" dirty="0"/>
                  <a:t>解：</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可知</a:t>
                </a:r>
                <a14:m>
                  <m:oMath xmlns:m="http://schemas.openxmlformats.org/officeDocument/2006/math">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𝑩</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200" i="1">
                            <a:effectLst/>
                            <a:latin typeface="Cambria Math" panose="02040503050406030204" pitchFamily="18" charset="0"/>
                            <a:ea typeface="Cambria Math" panose="02040503050406030204" pitchFamily="18" charset="0"/>
                          </a:rPr>
                        </m:ctrlPr>
                      </m:sSupPr>
                      <m:e>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𝑨</m:t>
                        </m:r>
                      </m:e>
                      <m:sup>
                        <m:r>
                          <m:rPr>
                            <m:sty m:val="p"/>
                          </m:rPr>
                          <a:rPr lang="en-US" altLang="zh-CN" sz="1600" kern="100">
                            <a:effectLst/>
                            <a:latin typeface="Cambria Math" panose="02040503050406030204" pitchFamily="18" charset="0"/>
                            <a:ea typeface="宋体" panose="02010600030101010101" pitchFamily="2" charset="-122"/>
                            <a:cs typeface="Times New Roman" panose="02020603050405020304" pitchFamily="18" charset="0"/>
                          </a:rPr>
                          <m:t>T</m:t>
                        </m:r>
                      </m:sup>
                    </m:sSup>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的特征值有</a:t>
                </a:r>
                <a14:m>
                  <m:oMath xmlns:m="http://schemas.openxmlformats.org/officeDocument/2006/math">
                    <m:sSub>
                      <m:sSubPr>
                        <m:ctrlPr>
                          <a:rPr lang="zh-CN" altLang="zh-CN" sz="12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=3,</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，对应的特征向量分别为</a:t>
                </a:r>
                <a:endPar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477838" lvl="1" indent="0">
                  <a:lnSpc>
                    <a:spcPct val="110000"/>
                  </a:lnSpc>
                  <a:spcBef>
                    <a:spcPts val="600"/>
                  </a:spcBef>
                  <a:buNone/>
                </a:pPr>
                <a14:m>
                  <m:oMathPara xmlns:m="http://schemas.openxmlformats.org/officeDocument/2006/math">
                    <m:oMathParaPr>
                      <m:jc m:val="centerGroup"/>
                    </m:oMathParaPr>
                    <m:oMath xmlns:m="http://schemas.openxmlformats.org/officeDocument/2006/math">
                      <m:sSub>
                        <m:sSubPr>
                          <m:ctrlPr>
                            <a:rPr lang="zh-CN" altLang="zh-CN"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𝝃</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e>
                          </m:eqAr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𝝃</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0</m:t>
                              </m:r>
                            </m:e>
                          </m:eqAr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𝝃</m:t>
                          </m:r>
                        </m:e>
                        <m: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3</m:t>
                          </m:r>
                        </m:sub>
                      </m:sSub>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e>
                          </m:eqArr>
                        </m:e>
                      </m:d>
                    </m:oMath>
                  </m:oMathPara>
                </a14:m>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10000"/>
                  </a:lnSpc>
                  <a:spcBef>
                    <a:spcPts val="600"/>
                  </a:spcBef>
                  <a:buNone/>
                </a:pP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于是可得</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𝑟</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𝐴</m:t>
                        </m:r>
                      </m:e>
                    </m:d>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  </m:t>
                    </m:r>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𝜮</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ad>
                                <m:radPr>
                                  <m:deg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3</m:t>
                                  </m:r>
                                </m:e>
                              </m:rad>
                            </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e>
                          </m:mr>
                        </m:m>
                      </m:e>
                    </m:d>
                  </m:oMath>
                </a14:m>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，令</a:t>
                </a:r>
                <a14:m>
                  <m:oMath xmlns:m="http://schemas.openxmlformats.org/officeDocument/2006/math">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𝑽</m:t>
                    </m:r>
                  </m:oMath>
                </a14:m>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等于归一化后的特征向量拼接构成的矩阵，即</a:t>
                </a:r>
              </a:p>
              <a:p>
                <a:pPr indent="0" algn="just">
                  <a:lnSpc>
                    <a:spcPct val="110000"/>
                  </a:lnSpc>
                  <a:spcBef>
                    <a:spcPts val="600"/>
                  </a:spcBef>
                  <a:buNone/>
                </a:pPr>
                <a14:m>
                  <m:oMathPara xmlns:m="http://schemas.openxmlformats.org/officeDocument/2006/math">
                    <m:oMathParaPr>
                      <m:jc m:val="centerGroup"/>
                    </m:oMathParaPr>
                    <m:oMath xmlns:m="http://schemas.openxmlformats.org/officeDocument/2006/math">
                      <m:r>
                        <a:rPr lang="en-US" altLang="zh-CN" sz="1600" b="1" i="1" kern="100">
                          <a:effectLst/>
                          <a:latin typeface="Cambria Math" panose="02040503050406030204" pitchFamily="18" charset="0"/>
                          <a:ea typeface="宋体" panose="02010600030101010101" pitchFamily="2" charset="-122"/>
                          <a:cs typeface="Times New Roman" panose="02020603050405020304" pitchFamily="18" charset="0"/>
                        </a:rPr>
                        <m:t>𝑽</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6</m:t>
                                        </m:r>
                                      </m:e>
                                    </m:rad>
                                  </m:den>
                                </m:f>
                              </m:e>
                              <m:e>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e>
                                    </m:rad>
                                  </m:den>
                                </m:f>
                              </m:e>
                              <m:e>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3</m:t>
                                        </m:r>
                                      </m:e>
                                    </m:rad>
                                  </m:den>
                                </m:f>
                              </m:e>
                            </m:mr>
                            <m:mr>
                              <m:e>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6</m:t>
                                        </m:r>
                                      </m:e>
                                    </m:rad>
                                  </m:den>
                                </m:f>
                              </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e>
                                    </m:rad>
                                  </m:den>
                                </m:f>
                              </m:e>
                              <m:e>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3</m:t>
                                        </m:r>
                                      </m:e>
                                    </m:rad>
                                  </m:den>
                                </m:f>
                              </m:e>
                            </m:mr>
                            <m:mr>
                              <m:e>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2</m:t>
                                    </m:r>
                                  </m:num>
                                  <m:den>
                                    <m:rad>
                                      <m:radPr>
                                        <m:deg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6</m:t>
                                        </m:r>
                                      </m:e>
                                    </m:rad>
                                  </m:den>
                                </m:f>
                              </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0</m:t>
                                </m:r>
                              </m:e>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3</m:t>
                                        </m:r>
                                      </m:e>
                                    </m:rad>
                                  </m:den>
                                </m:f>
                              </m:e>
                            </m:mr>
                          </m:m>
                        </m:e>
                      </m:d>
                    </m:oMath>
                  </m:oMathPara>
                </a14:m>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内容占位符 3">
                <a:extLst>
                  <a:ext uri="{FF2B5EF4-FFF2-40B4-BE49-F238E27FC236}">
                    <a16:creationId xmlns:a16="http://schemas.microsoft.com/office/drawing/2014/main" xmlns:a14="http://schemas.microsoft.com/office/drawing/2010/main" xmlns="" id="{D16EE22A-41EB-4A36-AA08-58721624DA42}"/>
                  </a:ext>
                </a:extLst>
              </p:cNvPr>
              <p:cNvSpPr>
                <a:spLocks noGrp="1" noRot="1" noChangeAspect="1" noMove="1" noResize="1" noEditPoints="1" noAdjustHandles="1" noChangeArrowheads="1" noChangeShapeType="1" noTextEdit="1"/>
              </p:cNvSpPr>
              <p:nvPr>
                <p:ph idx="4294967295"/>
              </p:nvPr>
            </p:nvSpPr>
            <p:spPr>
              <a:xfrm>
                <a:off x="1691680" y="843558"/>
                <a:ext cx="7344816" cy="3996730"/>
              </a:xfrm>
              <a:blipFill rotWithShape="1">
                <a:blip r:embed="rId3"/>
                <a:stretch>
                  <a:fillRect l="-498" r="-498" b="-71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7419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272808" cy="4248472"/>
              </a:xfrm>
            </p:spPr>
            <p:txBody>
              <a:bodyPr/>
              <a:lstStyle/>
              <a:p>
                <a:pPr indent="0" algn="just">
                  <a:lnSpc>
                    <a:spcPct val="110000"/>
                  </a:lnSpc>
                  <a:spcBef>
                    <a:spcPts val="600"/>
                  </a:spcBef>
                  <a:buNone/>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计算</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并构造</a:t>
                </a:r>
                <a14:m>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𝑼</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如下：</a:t>
                </a:r>
              </a:p>
              <a:p>
                <a:pPr indent="0" algn="just">
                  <a:lnSpc>
                    <a:spcPct val="110000"/>
                  </a:lnSpc>
                  <a:spcBef>
                    <a:spcPts val="600"/>
                  </a:spcBef>
                  <a:buNone/>
                </a:pPr>
                <a14:m>
                  <m:oMathPara xmlns:m="http://schemas.openxmlformats.org/officeDocument/2006/math">
                    <m:oMathParaPr>
                      <m:jc m:val="centerGroup"/>
                    </m:oMathParaPr>
                    <m:oMath xmlns:m="http://schemas.openxmlformats.org/officeDocument/2006/math">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𝑽</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𝜮</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e>
                                    </m:rad>
                                  </m:den>
                                </m:f>
                              </m:e>
                              <m:e>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e>
                                    </m:rad>
                                  </m:den>
                                </m:f>
                              </m:e>
                            </m:mr>
                            <m:mr>
                              <m:e>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e>
                                    </m:rad>
                                  </m:den>
                                </m:f>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e>
                                    </m:rad>
                                  </m:den>
                                </m:f>
                              </m:e>
                            </m:mr>
                            <m:m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mr>
                          </m:m>
                        </m:e>
                      </m:d>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e>
                          </m:eqArr>
                        </m:e>
                      </m:d>
                      <m:r>
                        <a:rPr lang="en-US" altLang="zh-CN" sz="1600" kern="100">
                          <a:latin typeface="Cambria Math" panose="02040503050406030204" pitchFamily="18" charset="0"/>
                          <a:ea typeface="宋体" panose="02010600030101010101" pitchFamily="2" charset="-122"/>
                          <a:cs typeface="Times New Roman" panose="02020603050405020304" pitchFamily="18" charset="0"/>
                        </a:rPr>
                        <m:t>,    </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𝑼</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𝑼</m:t>
                              </m:r>
                            </m:e>
                            <m:sub>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mPr>
                            <m:mr>
                              <m:e>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e>
                                    </m:rad>
                                  </m:den>
                                </m:f>
                              </m:e>
                              <m:e>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e>
                                    </m:rad>
                                  </m:den>
                                </m:f>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mr>
                            <m:mr>
                              <m:e>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e>
                                    </m:rad>
                                  </m:den>
                                </m:f>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2</m:t>
                                        </m:r>
                                      </m:e>
                                    </m:rad>
                                  </m:den>
                                </m:f>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10000"/>
                  </a:lnSpc>
                  <a:spcBef>
                    <a:spcPts val="600"/>
                  </a:spcBef>
                  <a:buNone/>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从而有</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oMath>
                </a14:m>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SVD</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分解：</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𝑨</m:t>
                    </m:r>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𝑼</m:t>
                    </m:r>
                    <m:d>
                      <m:dPr>
                        <m:begChr m:val="["/>
                        <m:end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3"/>
                                  <m:mcJc m:val="center"/>
                                </m:mcPr>
                              </m:mc>
                            </m:mcs>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mPr>
                          <m:mr>
                            <m:e>
                              <m:rad>
                                <m:radPr>
                                  <m:degHide m:val="on"/>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3</m:t>
                                  </m:r>
                                </m:e>
                              </m:rad>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m:t>
                              </m:r>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0</m:t>
                              </m:r>
                            </m:e>
                          </m:mr>
                        </m:m>
                      </m:e>
                    </m:d>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𝑽</m:t>
                        </m:r>
                      </m:e>
                      <m:sup>
                        <m:r>
                          <m:rPr>
                            <m:sty m:val="p"/>
                          </m:rPr>
                          <a:rPr lang="en-US" altLang="zh-CN" sz="1600" kern="100">
                            <a:latin typeface="Cambria Math" panose="02040503050406030204" pitchFamily="18" charset="0"/>
                            <a:ea typeface="宋体" panose="02010600030101010101" pitchFamily="2" charset="-122"/>
                            <a:cs typeface="Times New Roman" panose="02020603050405020304" pitchFamily="18" charset="0"/>
                          </a:rPr>
                          <m:t>T</m:t>
                        </m:r>
                      </m:sup>
                    </m:sSup>
                    <m:r>
                      <a:rPr lang="en-US" altLang="zh-CN" sz="1600" kern="100">
                        <a:latin typeface="Cambria Math" panose="02040503050406030204" pitchFamily="18" charset="0"/>
                        <a:ea typeface="宋体" panose="02010600030101010101" pitchFamily="2" charset="-122"/>
                        <a:cs typeface="Times New Roman" panose="02020603050405020304" pitchFamily="18" charset="0"/>
                      </a:rPr>
                      <m:t>    </m:t>
                    </m:r>
                  </m:oMath>
                </a14:m>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8" y="843558"/>
                <a:ext cx="7272808" cy="4248472"/>
              </a:xfrm>
              <a:blipFill>
                <a:blip r:embed="rId3"/>
                <a:stretch>
                  <a:fillRect t="-5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3474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907704" y="987574"/>
            <a:ext cx="5832648" cy="3529012"/>
          </a:xfrm>
        </p:spPr>
        <p:txBody>
          <a:bodyPr/>
          <a:lstStyle/>
          <a:p>
            <a:pPr marL="477838" lvl="1" indent="0">
              <a:lnSpc>
                <a:spcPct val="100000"/>
              </a:lnSpc>
              <a:spcBef>
                <a:spcPts val="2400"/>
              </a:spcBef>
              <a:buNone/>
            </a:pPr>
            <a:r>
              <a:rPr kumimoji="1" lang="en-US" altLang="zh-CN" sz="2000" dirty="0">
                <a:latin typeface="+mn-ea"/>
                <a:ea typeface="+mn-ea"/>
              </a:rPr>
              <a:t>2.1 </a:t>
            </a:r>
            <a:r>
              <a:rPr kumimoji="1" lang="zh-CN" altLang="en-US" sz="2000" dirty="0">
                <a:latin typeface="+mn-ea"/>
                <a:ea typeface="+mn-ea"/>
              </a:rPr>
              <a:t>随机事件与概率</a:t>
            </a:r>
            <a:endParaRPr kumimoji="1" lang="en-US" altLang="zh-CN" sz="2000" dirty="0">
              <a:latin typeface="+mn-ea"/>
              <a:ea typeface="+mn-ea"/>
            </a:endParaRPr>
          </a:p>
          <a:p>
            <a:pPr marL="477838" lvl="1" indent="0">
              <a:lnSpc>
                <a:spcPct val="100000"/>
              </a:lnSpc>
              <a:spcBef>
                <a:spcPts val="2400"/>
              </a:spcBef>
              <a:buNone/>
            </a:pPr>
            <a:r>
              <a:rPr kumimoji="1" lang="en-US" altLang="zh-CN" sz="2000" dirty="0">
                <a:latin typeface="+mn-ea"/>
                <a:ea typeface="+mn-ea"/>
              </a:rPr>
              <a:t>2.2 </a:t>
            </a:r>
            <a:r>
              <a:rPr kumimoji="1" lang="zh-CN" altLang="en-US" sz="2000" dirty="0">
                <a:latin typeface="+mn-ea"/>
                <a:ea typeface="+mn-ea"/>
              </a:rPr>
              <a:t>条件概率与事件独立性</a:t>
            </a:r>
            <a:endParaRPr kumimoji="1" lang="en-US" altLang="zh-CN" sz="2000" dirty="0">
              <a:latin typeface="+mn-ea"/>
              <a:ea typeface="+mn-ea"/>
            </a:endParaRPr>
          </a:p>
          <a:p>
            <a:pPr marL="477838" lvl="1" indent="0">
              <a:lnSpc>
                <a:spcPct val="100000"/>
              </a:lnSpc>
              <a:spcBef>
                <a:spcPts val="2400"/>
              </a:spcBef>
              <a:buNone/>
            </a:pPr>
            <a:r>
              <a:rPr kumimoji="1" lang="en-US" altLang="zh-CN" sz="2000" dirty="0">
                <a:latin typeface="+mn-ea"/>
                <a:ea typeface="+mn-ea"/>
              </a:rPr>
              <a:t>2.3 </a:t>
            </a:r>
            <a:r>
              <a:rPr kumimoji="1" lang="zh-CN" altLang="en-US" sz="2000" dirty="0">
                <a:latin typeface="+mn-ea"/>
                <a:ea typeface="+mn-ea"/>
              </a:rPr>
              <a:t>随机变量及其数字特征</a:t>
            </a:r>
            <a:endParaRPr kumimoji="1" lang="en-US" altLang="zh-CN" sz="2000" dirty="0">
              <a:latin typeface="+mn-ea"/>
              <a:ea typeface="+mn-ea"/>
            </a:endParaRPr>
          </a:p>
          <a:p>
            <a:pPr marL="477838" lvl="1" indent="0">
              <a:lnSpc>
                <a:spcPct val="100000"/>
              </a:lnSpc>
              <a:spcBef>
                <a:spcPts val="2400"/>
              </a:spcBef>
              <a:buNone/>
            </a:pPr>
            <a:r>
              <a:rPr kumimoji="1" lang="en-US" altLang="zh-CN" sz="2000" dirty="0">
                <a:latin typeface="+mn-ea"/>
                <a:ea typeface="+mn-ea"/>
              </a:rPr>
              <a:t>2.4 </a:t>
            </a:r>
            <a:r>
              <a:rPr kumimoji="1" lang="zh-CN" altLang="en-US" sz="2000" dirty="0">
                <a:latin typeface="+mn-ea"/>
                <a:ea typeface="+mn-ea"/>
              </a:rPr>
              <a:t>数理统计</a:t>
            </a:r>
            <a:endParaRPr kumimoji="1" lang="en-US" altLang="zh-CN" sz="2000" dirty="0">
              <a:latin typeface="+mn-ea"/>
              <a:ea typeface="+mn-ea"/>
            </a:endParaRPr>
          </a:p>
          <a:p>
            <a:pPr marL="477838" lvl="1" indent="0">
              <a:lnSpc>
                <a:spcPct val="100000"/>
              </a:lnSpc>
              <a:spcBef>
                <a:spcPts val="2400"/>
              </a:spcBef>
              <a:buNone/>
            </a:pPr>
            <a:r>
              <a:rPr kumimoji="1" lang="en-US" altLang="zh-CN" sz="2000" dirty="0">
                <a:latin typeface="+mn-ea"/>
                <a:ea typeface="+mn-ea"/>
              </a:rPr>
              <a:t>2.5 </a:t>
            </a:r>
            <a:r>
              <a:rPr kumimoji="1" lang="zh-CN" altLang="en-US" sz="2000" dirty="0">
                <a:latin typeface="+mn-ea"/>
                <a:ea typeface="+mn-ea"/>
              </a:rPr>
              <a:t>信息论</a:t>
            </a:r>
            <a:endParaRPr kumimoji="1" lang="en-US" altLang="zh-CN" sz="2000" dirty="0">
              <a:latin typeface="+mn-ea"/>
              <a:ea typeface="+mn-ea"/>
            </a:endParaRPr>
          </a:p>
          <a:p>
            <a:pPr marL="477838" lvl="1" indent="0">
              <a:lnSpc>
                <a:spcPct val="100000"/>
              </a:lnSpc>
              <a:spcBef>
                <a:spcPts val="2400"/>
              </a:spcBef>
              <a:buNone/>
            </a:pPr>
            <a:r>
              <a:rPr kumimoji="1" lang="en-US" altLang="zh-CN" sz="2000" dirty="0">
                <a:latin typeface="+mn-ea"/>
                <a:ea typeface="+mn-ea"/>
              </a:rPr>
              <a:t>2.6 </a:t>
            </a:r>
            <a:r>
              <a:rPr kumimoji="1" lang="zh-CN" altLang="en-US" sz="2000" dirty="0">
                <a:latin typeface="+mn-ea"/>
                <a:ea typeface="+mn-ea"/>
              </a:rPr>
              <a:t>实例：利用朴素贝叶斯算法进行文本分类</a:t>
            </a:r>
            <a:endParaRPr kumimoji="1" lang="en-US" altLang="zh-CN" sz="2000" dirty="0">
              <a:latin typeface="+mn-ea"/>
              <a:ea typeface="+mn-ea"/>
            </a:endParaRPr>
          </a:p>
          <a:p>
            <a:pPr>
              <a:lnSpc>
                <a:spcPct val="150000"/>
              </a:lnSpc>
            </a:pPr>
            <a:endParaRPr kumimoji="1" lang="en-US" altLang="zh-CN" sz="2400" dirty="0">
              <a:latin typeface="微软雅黑" panose="020B0503020204020204" pitchFamily="34" charset="-122"/>
              <a:ea typeface="微软雅黑" panose="020B0503020204020204" pitchFamily="34" charset="-122"/>
            </a:endParaRPr>
          </a:p>
          <a:p>
            <a:pPr>
              <a:lnSpc>
                <a:spcPct val="150000"/>
              </a:lnSpc>
            </a:pPr>
            <a:endParaRPr kumimoji="1" lang="en-US" altLang="zh-CN" sz="2400" dirty="0">
              <a:latin typeface="微软雅黑" panose="020B0503020204020204" pitchFamily="34" charset="-122"/>
              <a:ea typeface="微软雅黑" panose="020B0503020204020204" pitchFamily="34" charset="-122"/>
            </a:endParaRPr>
          </a:p>
          <a:p>
            <a:pPr>
              <a:lnSpc>
                <a:spcPct val="150000"/>
              </a:lnSpc>
            </a:pPr>
            <a:endParaRPr kumimoji="1" lang="zh-CN" altLang="en-US" sz="2400" dirty="0">
              <a:latin typeface="微软雅黑" panose="020B0503020204020204" pitchFamily="34" charset="-122"/>
              <a:ea typeface="微软雅黑" panose="020B0503020204020204" pitchFamily="34" charset="-122"/>
            </a:endParaRPr>
          </a:p>
        </p:txBody>
      </p:sp>
      <p:sp>
        <p:nvSpPr>
          <p:cNvPr id="4" name="标题 1">
            <a:extLst>
              <a:ext uri="{FF2B5EF4-FFF2-40B4-BE49-F238E27FC236}">
                <a16:creationId xmlns:a16="http://schemas.microsoft.com/office/drawing/2014/main" id="{4018BE19-1F72-D540-AA1C-F751B423EBD2}"/>
              </a:ext>
            </a:extLst>
          </p:cNvPr>
          <p:cNvSpPr txBox="1">
            <a:spLocks/>
          </p:cNvSpPr>
          <p:nvPr/>
        </p:nvSpPr>
        <p:spPr bwMode="auto">
          <a:xfrm>
            <a:off x="1763688" y="1"/>
            <a:ext cx="7344816"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r>
              <a:rPr kumimoji="1" lang="en-US" altLang="zh-CN" sz="2800" kern="0" dirty="0"/>
              <a:t>2.  </a:t>
            </a:r>
            <a:r>
              <a:rPr kumimoji="1" lang="zh-CN" altLang="en-US" sz="2800" kern="0" dirty="0"/>
              <a:t>概率统计</a:t>
            </a:r>
          </a:p>
        </p:txBody>
      </p:sp>
    </p:spTree>
    <p:extLst>
      <p:ext uri="{BB962C8B-B14F-4D97-AF65-F5344CB8AC3E}">
        <p14:creationId xmlns:p14="http://schemas.microsoft.com/office/powerpoint/2010/main" val="4228444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88925"/>
            <a:ext cx="7416824" cy="682625"/>
          </a:xfrm>
        </p:spPr>
        <p:txBody>
          <a:bodyPr/>
          <a:lstStyle/>
          <a:p>
            <a:pPr algn="l"/>
            <a:r>
              <a:rPr kumimoji="1" lang="en-US" altLang="zh-CN" sz="2400" dirty="0">
                <a:latin typeface="+mn-ea"/>
              </a:rPr>
              <a:t>2.1</a:t>
            </a:r>
            <a:r>
              <a:rPr kumimoji="1" lang="zh-CN" altLang="en-US" sz="2400" dirty="0">
                <a:latin typeface="+mn-ea"/>
              </a:rPr>
              <a:t>、随机事件与概率</a:t>
            </a:r>
            <a:endParaRPr kumimoji="1" lang="en-US" altLang="zh-CN" sz="2400" dirty="0">
              <a:latin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763688" y="771550"/>
                <a:ext cx="7344816" cy="4371950"/>
              </a:xfrm>
            </p:spPr>
            <p:txBody>
              <a:bodyPr/>
              <a:lstStyle/>
              <a:p>
                <a:pPr>
                  <a:lnSpc>
                    <a:spcPct val="150000"/>
                  </a:lnSpc>
                  <a:spcBef>
                    <a:spcPts val="0"/>
                  </a:spcBef>
                </a:pPr>
                <a:r>
                  <a:rPr kumimoji="1" lang="zh-CN" altLang="en-US" sz="2400" dirty="0">
                    <a:latin typeface="+mn-ea"/>
                    <a:ea typeface="+mn-ea"/>
                  </a:rPr>
                  <a:t>随机事件与概率</a:t>
                </a:r>
                <a:endParaRPr kumimoji="1" lang="en-US" altLang="zh-CN" sz="2400" dirty="0">
                  <a:latin typeface="+mn-ea"/>
                  <a:ea typeface="+mn-ea"/>
                </a:endParaRPr>
              </a:p>
              <a:p>
                <a:pPr lvl="1">
                  <a:lnSpc>
                    <a:spcPct val="150000"/>
                  </a:lnSpc>
                  <a:spcBef>
                    <a:spcPts val="0"/>
                  </a:spcBef>
                </a:pPr>
                <a:r>
                  <a:rPr kumimoji="1" lang="zh-CN" altLang="en-US" sz="2000" dirty="0">
                    <a:latin typeface="+mn-ea"/>
                    <a:ea typeface="+mn-ea"/>
                  </a:rPr>
                  <a:t>随机事件：自然现象和社会现象存在“不确定”的情况，</a:t>
                </a:r>
                <a:r>
                  <a:rPr lang="zh-CN" altLang="en-US" sz="2000" dirty="0"/>
                  <a:t>这些现象称为随机现象，试验或观察可能出现的某个结果称为随机事件，一般用大写字母表示。</a:t>
                </a:r>
              </a:p>
              <a:p>
                <a:pPr lvl="2">
                  <a:lnSpc>
                    <a:spcPct val="150000"/>
                  </a:lnSpc>
                  <a:spcBef>
                    <a:spcPts val="0"/>
                  </a:spcBef>
                </a:pPr>
                <a:r>
                  <a:rPr kumimoji="1" lang="zh-CN" altLang="en-US" sz="1800" dirty="0">
                    <a:latin typeface="+mn-ea"/>
                  </a:rPr>
                  <a:t>如</a:t>
                </a:r>
                <a:r>
                  <a:rPr lang="zh-CN" altLang="zh-CN" sz="1800" dirty="0"/>
                  <a:t>同一仪器多次测量同一物体的重量，结果略有差异</a:t>
                </a:r>
                <a:endParaRPr lang="zh-CN" altLang="en-US" sz="1800" dirty="0"/>
              </a:p>
              <a:p>
                <a:pPr lvl="2">
                  <a:lnSpc>
                    <a:spcPct val="150000"/>
                  </a:lnSpc>
                  <a:spcBef>
                    <a:spcPts val="0"/>
                  </a:spcBef>
                </a:pPr>
                <a:r>
                  <a:rPr lang="zh-CN" altLang="en-US" sz="1800" dirty="0"/>
                  <a:t>同一工艺生产的灯泡寿命也有差别。</a:t>
                </a:r>
                <a:endParaRPr lang="en-US" altLang="zh-CN" sz="1800" dirty="0"/>
              </a:p>
              <a:p>
                <a:pPr lvl="1">
                  <a:lnSpc>
                    <a:spcPct val="150000"/>
                  </a:lnSpc>
                  <a:spcBef>
                    <a:spcPts val="0"/>
                  </a:spcBef>
                </a:pPr>
                <a:r>
                  <a:rPr lang="zh-CN" altLang="en-US" sz="2000" dirty="0"/>
                  <a:t>概率：用一个数</a:t>
                </a:r>
                <a14:m>
                  <m:oMath xmlns:m="http://schemas.openxmlformats.org/officeDocument/2006/math">
                    <m:r>
                      <a:rPr lang="en-US" altLang="zh-CN" sz="2000">
                        <a:latin typeface="Cambria Math" panose="02040503050406030204" pitchFamily="18" charset="0"/>
                      </a:rPr>
                      <m:t>𝑃</m:t>
                    </m:r>
                    <m:r>
                      <a:rPr lang="en-US" altLang="zh-CN" sz="2000">
                        <a:latin typeface="Cambria Math" panose="02040503050406030204" pitchFamily="18" charset="0"/>
                      </a:rPr>
                      <m:t>(</m:t>
                    </m:r>
                    <m:r>
                      <a:rPr lang="en-US" altLang="zh-CN" sz="2000">
                        <a:latin typeface="Cambria Math" panose="02040503050406030204" pitchFamily="18" charset="0"/>
                      </a:rPr>
                      <m:t>𝐴</m:t>
                    </m:r>
                    <m:r>
                      <a:rPr lang="en-US" altLang="zh-CN" sz="2000">
                        <a:latin typeface="Cambria Math" panose="02040503050406030204" pitchFamily="18" charset="0"/>
                      </a:rPr>
                      <m:t>)</m:t>
                    </m:r>
                  </m:oMath>
                </a14:m>
                <a:r>
                  <a:rPr lang="zh-CN" altLang="en-US" sz="2000" dirty="0"/>
                  <a:t>表示随机事件</a:t>
                </a:r>
                <a14:m>
                  <m:oMath xmlns:m="http://schemas.openxmlformats.org/officeDocument/2006/math">
                    <m:r>
                      <a:rPr lang="en-US" altLang="zh-CN" sz="2000">
                        <a:latin typeface="Cambria Math" panose="02040503050406030204" pitchFamily="18" charset="0"/>
                      </a:rPr>
                      <m:t>𝐴</m:t>
                    </m:r>
                  </m:oMath>
                </a14:m>
                <a:r>
                  <a:rPr lang="zh-CN" altLang="en-US" sz="2000" dirty="0"/>
                  <a:t>发生的可能性大小，称为随机事件</a:t>
                </a:r>
                <a14:m>
                  <m:oMath xmlns:m="http://schemas.openxmlformats.org/officeDocument/2006/math">
                    <m:r>
                      <a:rPr lang="en-US" altLang="zh-CN" sz="2000">
                        <a:latin typeface="Cambria Math" panose="02040503050406030204" pitchFamily="18" charset="0"/>
                      </a:rPr>
                      <m:t>𝐴</m:t>
                    </m:r>
                  </m:oMath>
                </a14:m>
                <a:r>
                  <a:rPr lang="zh-CN" altLang="en-US" sz="2000" dirty="0"/>
                  <a:t>的概率。</a:t>
                </a:r>
                <a:endParaRPr lang="en-US" altLang="zh-CN" sz="2000" dirty="0"/>
              </a:p>
              <a:p>
                <a:endParaRPr kumimoji="1" lang="en-US" altLang="zh-CN" sz="2400" dirty="0">
                  <a:latin typeface="微软雅黑" panose="020B0503020204020204" pitchFamily="34" charset="-122"/>
                  <a:ea typeface="微软雅黑" panose="020B0503020204020204" pitchFamily="34" charset="-122"/>
                </a:endParaRPr>
              </a:p>
              <a:p>
                <a:endParaRPr kumimoji="1" lang="zh-CN" altLang="en-US" sz="24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763688" y="771550"/>
                <a:ext cx="7344816" cy="4371950"/>
              </a:xfrm>
              <a:blipFill>
                <a:blip r:embed="rId3"/>
                <a:stretch>
                  <a:fillRect l="-581" r="-4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9863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1"/>
            <a:ext cx="7416824" cy="771550"/>
          </a:xfrm>
        </p:spPr>
        <p:txBody>
          <a:bodyPr/>
          <a:lstStyle/>
          <a:p>
            <a:pPr algn="l"/>
            <a:r>
              <a:rPr kumimoji="1" lang="en-US" altLang="zh-CN" sz="2400" dirty="0"/>
              <a:t>2.2  </a:t>
            </a:r>
            <a:r>
              <a:rPr kumimoji="1" lang="zh-CN" altLang="en-US" sz="2400" dirty="0"/>
              <a:t>条件概率与事件独立性</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59412" y="798310"/>
                <a:ext cx="7308304" cy="4299941"/>
              </a:xfrm>
            </p:spPr>
            <p:txBody>
              <a:bodyPr/>
              <a:lstStyle/>
              <a:p>
                <a:pPr marL="0" indent="0">
                  <a:buNone/>
                </a:pPr>
                <a:r>
                  <a:rPr lang="zh-CN" altLang="en-US" sz="2200" dirty="0"/>
                  <a:t>条件概率</a:t>
                </a:r>
                <a:endParaRPr lang="en-US" altLang="zh-CN" sz="2200" dirty="0"/>
              </a:p>
              <a:p>
                <a:pPr marL="0" indent="0">
                  <a:buNone/>
                </a:pPr>
                <a:r>
                  <a:rPr lang="en-US" altLang="zh-CN" sz="2200" dirty="0"/>
                  <a:t>     </a:t>
                </a:r>
                <a:r>
                  <a:rPr lang="zh-CN" altLang="en-US" sz="2000" dirty="0"/>
                  <a:t>在已知事件</a:t>
                </a:r>
                <a14:m>
                  <m:oMath xmlns:m="http://schemas.openxmlformats.org/officeDocument/2006/math">
                    <m:r>
                      <a:rPr lang="en-US" altLang="zh-CN" sz="2000" i="1">
                        <a:latin typeface="Cambria Math" panose="02040503050406030204" pitchFamily="18" charset="0"/>
                      </a:rPr>
                      <m:t>𝐴</m:t>
                    </m:r>
                  </m:oMath>
                </a14:m>
                <a:r>
                  <a:rPr lang="zh-CN" altLang="en-US" sz="2000" dirty="0"/>
                  <a:t>发生的概率下计算</a:t>
                </a:r>
                <a14:m>
                  <m:oMath xmlns:m="http://schemas.openxmlformats.org/officeDocument/2006/math">
                    <m:r>
                      <a:rPr lang="en-US" altLang="zh-CN" sz="2000" i="1">
                        <a:latin typeface="Cambria Math" panose="02040503050406030204" pitchFamily="18" charset="0"/>
                      </a:rPr>
                      <m:t>𝐵</m:t>
                    </m:r>
                  </m:oMath>
                </a14:m>
                <a:r>
                  <a:rPr lang="zh-CN" altLang="en-US" sz="2000" dirty="0"/>
                  <a:t>发生的概率记为</a:t>
                </a:r>
                <a14:m>
                  <m:oMath xmlns:m="http://schemas.openxmlformats.org/officeDocument/2006/math">
                    <m:r>
                      <a:rPr lang="en-US" altLang="zh-CN" sz="2000" i="1">
                        <a:latin typeface="Cambria Math" panose="02040503050406030204" pitchFamily="18" charset="0"/>
                      </a:rPr>
                      <m:t>𝑃</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𝐵</m:t>
                        </m:r>
                        <m:r>
                          <a:rPr lang="en-US" altLang="zh-CN" sz="2000">
                            <a:latin typeface="Cambria Math" panose="02040503050406030204" pitchFamily="18" charset="0"/>
                          </a:rPr>
                          <m:t>|</m:t>
                        </m:r>
                        <m:r>
                          <a:rPr lang="en-US" altLang="zh-CN" sz="2000" i="1">
                            <a:latin typeface="Cambria Math" panose="02040503050406030204" pitchFamily="18" charset="0"/>
                          </a:rPr>
                          <m:t>𝐴</m:t>
                        </m:r>
                      </m:e>
                    </m:d>
                  </m:oMath>
                </a14:m>
                <a:endParaRPr lang="en-US" altLang="zh-CN" sz="2000" dirty="0"/>
              </a:p>
              <a:p>
                <a:pPr marL="477838" lvl="1" indent="0">
                  <a:lnSpc>
                    <a:spcPct val="150000"/>
                  </a:lnSpc>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𝐵</m:t>
                          </m:r>
                          <m:r>
                            <a:rPr lang="en-US" altLang="zh-CN" sz="1800">
                              <a:latin typeface="Cambria Math" panose="02040503050406030204" pitchFamily="18" charset="0"/>
                            </a:rPr>
                            <m:t>|</m:t>
                          </m:r>
                          <m:r>
                            <a:rPr lang="en-US" altLang="zh-CN" sz="1800" i="1">
                              <a:latin typeface="Cambria Math" panose="02040503050406030204" pitchFamily="18" charset="0"/>
                            </a:rPr>
                            <m:t>𝐴</m:t>
                          </m:r>
                        </m:e>
                      </m:d>
                      <m:r>
                        <a:rPr lang="en-US" altLang="zh-CN" sz="1800">
                          <a:latin typeface="Cambria Math" panose="02040503050406030204" pitchFamily="18" charset="0"/>
                        </a:rPr>
                        <m:t>=</m:t>
                      </m:r>
                      <m:f>
                        <m:fPr>
                          <m:ctrlPr>
                            <a:rPr lang="zh-CN" altLang="zh-CN" sz="1800" i="1">
                              <a:latin typeface="Cambria Math" panose="02040503050406030204" pitchFamily="18" charset="0"/>
                            </a:rPr>
                          </m:ctrlPr>
                        </m:fPr>
                        <m:num>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𝐴𝐵</m:t>
                              </m:r>
                            </m:e>
                          </m:d>
                        </m:num>
                        <m:den>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𝐴</m:t>
                              </m:r>
                            </m:e>
                          </m:d>
                        </m:den>
                      </m:f>
                    </m:oMath>
                  </m:oMathPara>
                </a14:m>
                <a:endParaRPr lang="en-US" altLang="zh-CN" sz="1800" dirty="0"/>
              </a:p>
              <a:p>
                <a:pPr marL="477838" lvl="1" indent="0">
                  <a:buNone/>
                </a:pPr>
                <a:r>
                  <a:rPr lang="en-US" altLang="zh-CN" sz="1600" dirty="0"/>
                  <a:t>【</a:t>
                </a:r>
                <a:r>
                  <a:rPr lang="zh-CN" altLang="en-US" sz="1600" dirty="0"/>
                  <a:t>例</a:t>
                </a:r>
                <a:r>
                  <a:rPr lang="en-US" altLang="zh-CN" sz="1600" dirty="0"/>
                  <a:t>】</a:t>
                </a:r>
                <a14:m>
                  <m:oMath xmlns:m="http://schemas.openxmlformats.org/officeDocument/2006/math">
                    <m:r>
                      <a:rPr lang="en-US" altLang="zh-CN" sz="1600" b="0" i="1">
                        <a:latin typeface="Cambria Math" panose="02040503050406030204" pitchFamily="18" charset="0"/>
                      </a:rPr>
                      <m:t>𝑃</m:t>
                    </m:r>
                    <m:d>
                      <m:dPr>
                        <m:ctrlPr>
                          <a:rPr lang="zh-CN" altLang="zh-CN" sz="1600" i="1">
                            <a:latin typeface="Cambria Math" panose="02040503050406030204" pitchFamily="18" charset="0"/>
                          </a:rPr>
                        </m:ctrlPr>
                      </m:dPr>
                      <m:e>
                        <m:bar>
                          <m:barPr>
                            <m:pos m:val="top"/>
                            <m:ctrlPr>
                              <a:rPr lang="zh-CN" altLang="zh-CN" sz="1600" i="1">
                                <a:latin typeface="Cambria Math" panose="02040503050406030204" pitchFamily="18" charset="0"/>
                              </a:rPr>
                            </m:ctrlPr>
                          </m:barPr>
                          <m:e>
                            <m:r>
                              <a:rPr lang="en-US" altLang="zh-CN" sz="1600" b="0" i="1">
                                <a:latin typeface="Cambria Math" panose="02040503050406030204" pitchFamily="18" charset="0"/>
                              </a:rPr>
                              <m:t>𝐴</m:t>
                            </m:r>
                          </m:e>
                        </m:bar>
                      </m:e>
                    </m:d>
                    <m:r>
                      <a:rPr lang="en-US" altLang="zh-CN" sz="1600" b="0" i="1">
                        <a:latin typeface="Cambria Math" panose="02040503050406030204" pitchFamily="18" charset="0"/>
                      </a:rPr>
                      <m:t>=0.4</m:t>
                    </m:r>
                  </m:oMath>
                </a14:m>
                <a:r>
                  <a:rPr lang="en-US" altLang="zh-CN" sz="1600" dirty="0"/>
                  <a:t>,</a:t>
                </a:r>
                <a14:m>
                  <m:oMath xmlns:m="http://schemas.openxmlformats.org/officeDocument/2006/math">
                    <m:r>
                      <a:rPr lang="en-US" altLang="zh-CN" sz="1600" b="0" i="1">
                        <a:latin typeface="Cambria Math" panose="02040503050406030204" pitchFamily="18" charset="0"/>
                      </a:rPr>
                      <m:t> </m:t>
                    </m:r>
                    <m:r>
                      <a:rPr lang="en-US" altLang="zh-CN" sz="1600" b="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b="0" i="1">
                            <a:latin typeface="Cambria Math" panose="02040503050406030204" pitchFamily="18" charset="0"/>
                          </a:rPr>
                          <m:t>𝐵</m:t>
                        </m:r>
                      </m:e>
                    </m:d>
                    <m:r>
                      <a:rPr lang="en-US" altLang="zh-CN" sz="1600" b="0" i="1">
                        <a:latin typeface="Cambria Math" panose="02040503050406030204" pitchFamily="18" charset="0"/>
                      </a:rPr>
                      <m:t>=0.3</m:t>
                    </m:r>
                  </m:oMath>
                </a14:m>
                <a:r>
                  <a:rPr lang="en-US" altLang="zh-CN" sz="1600" dirty="0"/>
                  <a:t>,</a:t>
                </a:r>
                <a14:m>
                  <m:oMath xmlns:m="http://schemas.openxmlformats.org/officeDocument/2006/math">
                    <m:r>
                      <a:rPr lang="en-US" altLang="zh-CN" sz="1600" b="0" i="1">
                        <a:latin typeface="Cambria Math" panose="02040503050406030204" pitchFamily="18" charset="0"/>
                      </a:rPr>
                      <m:t> </m:t>
                    </m:r>
                    <m:r>
                      <a:rPr lang="en-US" altLang="zh-CN" sz="1600" b="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b="0" i="1">
                            <a:latin typeface="Cambria Math" panose="02040503050406030204" pitchFamily="18" charset="0"/>
                          </a:rPr>
                          <m:t>𝐴</m:t>
                        </m:r>
                        <m:bar>
                          <m:barPr>
                            <m:pos m:val="top"/>
                            <m:ctrlPr>
                              <a:rPr lang="zh-CN" altLang="zh-CN" sz="1600" i="1">
                                <a:latin typeface="Cambria Math" panose="02040503050406030204" pitchFamily="18" charset="0"/>
                              </a:rPr>
                            </m:ctrlPr>
                          </m:barPr>
                          <m:e>
                            <m:r>
                              <a:rPr lang="en-US" altLang="zh-CN" sz="1600" b="0" i="1">
                                <a:latin typeface="Cambria Math" panose="02040503050406030204" pitchFamily="18" charset="0"/>
                              </a:rPr>
                              <m:t>𝐵</m:t>
                            </m:r>
                          </m:e>
                        </m:bar>
                      </m:e>
                    </m:d>
                    <m:r>
                      <a:rPr lang="en-US" altLang="zh-CN" sz="1600" b="0" i="1">
                        <a:latin typeface="Cambria Math" panose="02040503050406030204" pitchFamily="18" charset="0"/>
                      </a:rPr>
                      <m:t>=0.5</m:t>
                    </m:r>
                  </m:oMath>
                </a14:m>
                <a:r>
                  <a:rPr lang="en-US" altLang="zh-CN" sz="1600" dirty="0"/>
                  <a:t>,</a:t>
                </a:r>
                <a:r>
                  <a:rPr lang="zh-CN" altLang="zh-CN" sz="1600" dirty="0"/>
                  <a:t>求</a:t>
                </a:r>
                <a14:m>
                  <m:oMath xmlns:m="http://schemas.openxmlformats.org/officeDocument/2006/math">
                    <m:r>
                      <a:rPr lang="en-US" altLang="zh-CN" sz="1600" b="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b="0" i="1">
                            <a:latin typeface="Cambria Math" panose="02040503050406030204" pitchFamily="18" charset="0"/>
                          </a:rPr>
                          <m:t>𝐵</m:t>
                        </m:r>
                        <m:r>
                          <a:rPr lang="en-US" altLang="zh-CN" sz="1600" b="0" i="1">
                            <a:latin typeface="Cambria Math" panose="02040503050406030204" pitchFamily="18" charset="0"/>
                          </a:rPr>
                          <m:t>|</m:t>
                        </m:r>
                        <m:r>
                          <a:rPr lang="en-US" altLang="zh-CN" sz="1600" b="0" i="1">
                            <a:latin typeface="Cambria Math" panose="02040503050406030204" pitchFamily="18" charset="0"/>
                          </a:rPr>
                          <m:t>𝐴</m:t>
                        </m:r>
                        <m:r>
                          <a:rPr lang="en-US" altLang="zh-CN" sz="1600" b="0">
                            <a:latin typeface="Cambria Math" panose="02040503050406030204" pitchFamily="18" charset="0"/>
                          </a:rPr>
                          <m:t>∪</m:t>
                        </m:r>
                        <m:bar>
                          <m:barPr>
                            <m:pos m:val="top"/>
                            <m:ctrlPr>
                              <a:rPr lang="zh-CN" altLang="zh-CN" sz="1600" i="1">
                                <a:latin typeface="Cambria Math" panose="02040503050406030204" pitchFamily="18" charset="0"/>
                              </a:rPr>
                            </m:ctrlPr>
                          </m:barPr>
                          <m:e>
                            <m:r>
                              <a:rPr lang="en-US" altLang="zh-CN" sz="1600" b="0" i="1">
                                <a:latin typeface="Cambria Math" panose="02040503050406030204" pitchFamily="18" charset="0"/>
                              </a:rPr>
                              <m:t>𝐵</m:t>
                            </m:r>
                          </m:e>
                        </m:bar>
                      </m:e>
                    </m:d>
                  </m:oMath>
                </a14:m>
                <a:r>
                  <a:rPr lang="zh-CN" altLang="en-US" sz="1600" dirty="0"/>
                  <a:t>。</a:t>
                </a:r>
                <a:endParaRPr lang="en-US" altLang="zh-CN" sz="1600" dirty="0"/>
              </a:p>
              <a:p>
                <a:pPr marL="477838" lvl="1" indent="457200">
                  <a:spcBef>
                    <a:spcPts val="0"/>
                  </a:spcBef>
                  <a:buNone/>
                </a:pPr>
                <a14:m>
                  <m:oMath xmlns:m="http://schemas.openxmlformats.org/officeDocument/2006/math">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𝐵</m:t>
                        </m:r>
                        <m:r>
                          <a:rPr lang="en-US" altLang="zh-CN" sz="1600">
                            <a:latin typeface="Cambria Math" panose="02040503050406030204" pitchFamily="18" charset="0"/>
                          </a:rPr>
                          <m:t>|</m:t>
                        </m:r>
                        <m:r>
                          <a:rPr lang="en-US" altLang="zh-CN" sz="1600" i="1">
                            <a:latin typeface="Cambria Math" panose="02040503050406030204" pitchFamily="18" charset="0"/>
                          </a:rPr>
                          <m:t>𝐴</m:t>
                        </m:r>
                        <m:r>
                          <a:rPr lang="en-US" altLang="zh-CN" sz="1600">
                            <a:latin typeface="Cambria Math" panose="02040503050406030204" pitchFamily="18" charset="0"/>
                          </a:rPr>
                          <m:t>∪</m:t>
                        </m:r>
                        <m:bar>
                          <m:barPr>
                            <m:pos m:val="top"/>
                            <m:ctrlPr>
                              <a:rPr lang="zh-CN" altLang="zh-CN" sz="1600" i="1">
                                <a:latin typeface="Cambria Math" panose="02040503050406030204" pitchFamily="18" charset="0"/>
                              </a:rPr>
                            </m:ctrlPr>
                          </m:barPr>
                          <m:e>
                            <m:r>
                              <a:rPr lang="en-US" altLang="zh-CN" sz="1600" i="1">
                                <a:latin typeface="Cambria Math" panose="02040503050406030204" pitchFamily="18" charset="0"/>
                              </a:rPr>
                              <m:t>𝐵</m:t>
                            </m:r>
                          </m:e>
                        </m:bar>
                      </m:e>
                    </m:d>
                    <m:r>
                      <a:rPr lang="en-US" altLang="zh-CN" sz="1600">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𝐴𝐵</m:t>
                            </m:r>
                          </m:e>
                        </m:d>
                      </m:num>
                      <m:den>
                        <m:r>
                          <a:rPr lang="en-US" altLang="zh-CN" sz="1600" i="1">
                            <a:latin typeface="Cambria Math" panose="02040503050406030204" pitchFamily="18" charset="0"/>
                          </a:rPr>
                          <m:t>𝑃</m:t>
                        </m:r>
                        <m:r>
                          <a:rPr lang="en-US" altLang="zh-CN" sz="1600">
                            <a:latin typeface="Cambria Math" panose="02040503050406030204" pitchFamily="18" charset="0"/>
                          </a:rPr>
                          <m:t>(</m:t>
                        </m:r>
                        <m:r>
                          <a:rPr lang="en-US" altLang="zh-CN" sz="1600" i="1">
                            <a:latin typeface="Cambria Math" panose="02040503050406030204" pitchFamily="18" charset="0"/>
                          </a:rPr>
                          <m:t>𝐴</m:t>
                        </m:r>
                        <m:r>
                          <a:rPr lang="en-US" altLang="zh-CN" sz="1600">
                            <a:latin typeface="Cambria Math" panose="02040503050406030204" pitchFamily="18" charset="0"/>
                          </a:rPr>
                          <m:t>∪</m:t>
                        </m:r>
                        <m:bar>
                          <m:barPr>
                            <m:pos m:val="top"/>
                            <m:ctrlPr>
                              <a:rPr lang="zh-CN" altLang="zh-CN" sz="1600" i="1">
                                <a:latin typeface="Cambria Math" panose="02040503050406030204" pitchFamily="18" charset="0"/>
                              </a:rPr>
                            </m:ctrlPr>
                          </m:barPr>
                          <m:e>
                            <m:r>
                              <a:rPr lang="en-US" altLang="zh-CN" sz="1600" i="1">
                                <a:latin typeface="Cambria Math" panose="02040503050406030204" pitchFamily="18" charset="0"/>
                              </a:rPr>
                              <m:t>𝐵</m:t>
                            </m:r>
                          </m:e>
                        </m:bar>
                        <m:r>
                          <a:rPr lang="en-US" altLang="zh-CN" sz="1600">
                            <a:latin typeface="Cambria Math" panose="02040503050406030204" pitchFamily="18" charset="0"/>
                          </a:rPr>
                          <m:t>)</m:t>
                        </m:r>
                      </m:den>
                    </m:f>
                  </m:oMath>
                </a14:m>
                <a:r>
                  <a:rPr lang="zh-CN" altLang="en-US" sz="1600" dirty="0"/>
                  <a:t>，其中</a:t>
                </a:r>
                <a14:m>
                  <m:oMath xmlns:m="http://schemas.openxmlformats.org/officeDocument/2006/math">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r>
                          <a:rPr lang="en-US" altLang="zh-CN" sz="1600">
                            <a:latin typeface="Cambria Math" panose="02040503050406030204" pitchFamily="18" charset="0"/>
                          </a:rPr>
                          <m:t>∪</m:t>
                        </m:r>
                        <m:bar>
                          <m:barPr>
                            <m:pos m:val="top"/>
                            <m:ctrlPr>
                              <a:rPr lang="zh-CN" altLang="zh-CN" sz="1600" i="1">
                                <a:latin typeface="Cambria Math" panose="02040503050406030204" pitchFamily="18" charset="0"/>
                              </a:rPr>
                            </m:ctrlPr>
                          </m:barPr>
                          <m:e>
                            <m:r>
                              <a:rPr lang="en-US" altLang="zh-CN" sz="1600" i="1">
                                <a:latin typeface="Cambria Math" panose="02040503050406030204" pitchFamily="18" charset="0"/>
                              </a:rPr>
                              <m:t>𝐵</m:t>
                            </m:r>
                          </m:e>
                        </m:bar>
                      </m:e>
                    </m:d>
                    <m:r>
                      <a:rPr lang="en-US" altLang="zh-CN" sz="1600">
                        <a:latin typeface="Cambria Math" panose="02040503050406030204" pitchFamily="18" charset="0"/>
                      </a:rPr>
                      <m:t>=</m:t>
                    </m:r>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e>
                    </m:d>
                    <m:r>
                      <a:rPr lang="en-US" altLang="zh-CN" sz="1600">
                        <a:latin typeface="Cambria Math" panose="02040503050406030204" pitchFamily="18" charset="0"/>
                      </a:rPr>
                      <m:t>+</m:t>
                    </m:r>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bar>
                          <m:barPr>
                            <m:pos m:val="top"/>
                            <m:ctrlPr>
                              <a:rPr lang="zh-CN" altLang="zh-CN" sz="1600" i="1">
                                <a:latin typeface="Cambria Math" panose="02040503050406030204" pitchFamily="18" charset="0"/>
                              </a:rPr>
                            </m:ctrlPr>
                          </m:barPr>
                          <m:e>
                            <m:r>
                              <a:rPr lang="en-US" altLang="zh-CN" sz="1600" i="1">
                                <a:latin typeface="Cambria Math" panose="02040503050406030204" pitchFamily="18" charset="0"/>
                              </a:rPr>
                              <m:t>𝐵</m:t>
                            </m:r>
                          </m:e>
                        </m:bar>
                      </m:e>
                    </m:d>
                    <m:r>
                      <a:rPr lang="zh-CN" altLang="en-US" sz="1600" i="1">
                        <a:latin typeface="Cambria Math" panose="02040503050406030204" pitchFamily="18" charset="0"/>
                      </a:rPr>
                      <m:t>−</m:t>
                    </m:r>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bar>
                          <m:barPr>
                            <m:pos m:val="top"/>
                            <m:ctrlPr>
                              <a:rPr lang="zh-CN" altLang="zh-CN" sz="1600" i="1">
                                <a:latin typeface="Cambria Math" panose="02040503050406030204" pitchFamily="18" charset="0"/>
                              </a:rPr>
                            </m:ctrlPr>
                          </m:barPr>
                          <m:e>
                            <m:r>
                              <a:rPr lang="en-US" altLang="zh-CN" sz="1600" i="1">
                                <a:latin typeface="Cambria Math" panose="02040503050406030204" pitchFamily="18" charset="0"/>
                              </a:rPr>
                              <m:t>𝐵</m:t>
                            </m:r>
                          </m:e>
                        </m:bar>
                      </m:e>
                    </m:d>
                    <m:r>
                      <a:rPr lang="en-US" altLang="zh-CN" sz="1600">
                        <a:latin typeface="Cambria Math" panose="02040503050406030204" pitchFamily="18" charset="0"/>
                      </a:rPr>
                      <m:t>=0.6+0.7</m:t>
                    </m:r>
                    <m:r>
                      <a:rPr lang="zh-CN" altLang="en-US" sz="1600" i="1">
                        <a:latin typeface="Cambria Math" panose="02040503050406030204" pitchFamily="18" charset="0"/>
                      </a:rPr>
                      <m:t>−</m:t>
                    </m:r>
                    <m:r>
                      <a:rPr lang="en-US" altLang="zh-CN" sz="1600">
                        <a:latin typeface="Cambria Math" panose="02040503050406030204" pitchFamily="18" charset="0"/>
                      </a:rPr>
                      <m:t>0.5=0.8</m:t>
                    </m:r>
                  </m:oMath>
                </a14:m>
                <a:r>
                  <a:rPr lang="zh-CN" altLang="en-US" sz="1600" dirty="0"/>
                  <a:t>，又</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𝐴</m:t>
                        </m:r>
                        <m:bar>
                          <m:barPr>
                            <m:pos m:val="top"/>
                            <m:ctrlPr>
                              <a:rPr lang="zh-CN" altLang="zh-CN" sz="1600" i="1">
                                <a:latin typeface="Cambria Math" panose="02040503050406030204" pitchFamily="18" charset="0"/>
                                <a:ea typeface="Cambria Math" panose="02040503050406030204" pitchFamily="18" charset="0"/>
                              </a:rPr>
                            </m:ctrlPr>
                          </m:bar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𝐵</m:t>
                            </m:r>
                          </m:e>
                        </m:bar>
                      </m:e>
                    </m:d>
                    <m:r>
                      <a:rPr lang="en-US" altLang="zh-CN" sz="1600" i="1">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𝐴</m:t>
                        </m:r>
                      </m:e>
                    </m:d>
                    <m:r>
                      <a:rPr lang="zh-CN" altLang="en-US" sz="1600"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𝐴𝐵</m:t>
                        </m:r>
                      </m:e>
                    </m:d>
                  </m:oMath>
                </a14:m>
                <a:r>
                  <a:rPr lang="zh-CN" altLang="en-US" sz="1600" dirty="0"/>
                  <a:t>，</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𝐴𝐵</m:t>
                        </m:r>
                      </m:e>
                    </m:d>
                    <m:r>
                      <a:rPr lang="en-US" altLang="zh-CN" sz="1600" i="1">
                        <a:latin typeface="Cambria Math" panose="02040503050406030204" pitchFamily="18" charset="0"/>
                        <a:ea typeface="宋体" panose="02010600030101010101" pitchFamily="2" charset="-122"/>
                        <a:cs typeface="Times New Roman" panose="02020603050405020304" pitchFamily="18" charset="0"/>
                      </a:rPr>
                      <m:t>=0.1</m:t>
                    </m:r>
                  </m:oMath>
                </a14:m>
                <a:r>
                  <a:rPr lang="zh-CN" altLang="en-US" sz="1600" dirty="0"/>
                  <a:t>，代回原式得</a:t>
                </a:r>
                <a14:m>
                  <m:oMath xmlns:m="http://schemas.openxmlformats.org/officeDocument/2006/math">
                    <m:r>
                      <a:rPr lang="en-US" altLang="zh-CN" sz="1600" i="1">
                        <a:latin typeface="Cambria Math" panose="02040503050406030204" pitchFamily="18" charset="0"/>
                      </a:rPr>
                      <m:t>𝑃</m:t>
                    </m:r>
                    <m:d>
                      <m:dPr>
                        <m:ctrlPr>
                          <a:rPr lang="zh-CN" altLang="zh-CN" sz="1600" i="1" smtClean="0">
                            <a:latin typeface="Cambria Math" panose="02040503050406030204" pitchFamily="18" charset="0"/>
                          </a:rPr>
                        </m:ctrlPr>
                      </m:dPr>
                      <m:e>
                        <m:r>
                          <a:rPr lang="en-US" altLang="zh-CN" sz="1600" i="1">
                            <a:latin typeface="Cambria Math" panose="02040503050406030204" pitchFamily="18" charset="0"/>
                          </a:rPr>
                          <m:t>𝐵</m:t>
                        </m:r>
                        <m:r>
                          <a:rPr lang="en-US" altLang="zh-CN" sz="1600">
                            <a:latin typeface="Cambria Math" panose="02040503050406030204" pitchFamily="18" charset="0"/>
                          </a:rPr>
                          <m:t>|</m:t>
                        </m:r>
                        <m:r>
                          <a:rPr lang="en-US" altLang="zh-CN" sz="1600" i="1">
                            <a:latin typeface="Cambria Math" panose="02040503050406030204" pitchFamily="18" charset="0"/>
                          </a:rPr>
                          <m:t>𝐴</m:t>
                        </m:r>
                        <m:r>
                          <a:rPr lang="en-US" altLang="zh-CN" sz="1600">
                            <a:latin typeface="Cambria Math" panose="02040503050406030204" pitchFamily="18" charset="0"/>
                          </a:rPr>
                          <m:t>∪</m:t>
                        </m:r>
                        <m:bar>
                          <m:barPr>
                            <m:pos m:val="top"/>
                            <m:ctrlPr>
                              <a:rPr lang="zh-CN" altLang="zh-CN" sz="1600" i="1">
                                <a:latin typeface="Cambria Math" panose="02040503050406030204" pitchFamily="18" charset="0"/>
                              </a:rPr>
                            </m:ctrlPr>
                          </m:barPr>
                          <m:e>
                            <m:r>
                              <a:rPr lang="en-US" altLang="zh-CN" sz="1600" i="1">
                                <a:latin typeface="Cambria Math" panose="02040503050406030204" pitchFamily="18" charset="0"/>
                              </a:rPr>
                              <m:t>𝐵</m:t>
                            </m:r>
                          </m:e>
                        </m:bar>
                      </m:e>
                    </m:d>
                    <m:r>
                      <a:rPr lang="en-US" altLang="zh-CN" sz="1600">
                        <a:latin typeface="Cambria Math" panose="02040503050406030204" pitchFamily="18" charset="0"/>
                      </a:rPr>
                      <m:t>=</m:t>
                    </m:r>
                    <m:r>
                      <a:rPr lang="en-US" altLang="zh-CN" sz="1600" b="0" i="0" smtClean="0">
                        <a:latin typeface="Cambria Math" panose="02040503050406030204" pitchFamily="18" charset="0"/>
                      </a:rPr>
                      <m:t>0.125</m:t>
                    </m:r>
                  </m:oMath>
                </a14:m>
                <a:r>
                  <a:rPr lang="en-US" altLang="zh-CN" sz="1600" dirty="0"/>
                  <a:t>.</a:t>
                </a:r>
              </a:p>
              <a:p>
                <a:pPr marL="477838" lvl="1" indent="457200">
                  <a:spcBef>
                    <a:spcPts val="0"/>
                  </a:spcBef>
                  <a:buNone/>
                </a:pPr>
                <a:endParaRPr lang="en-US" altLang="zh-CN" sz="1600" dirty="0"/>
              </a:p>
              <a:p>
                <a:pPr marL="0" indent="0">
                  <a:buNone/>
                </a:pPr>
                <a:r>
                  <a:rPr lang="zh-CN" altLang="en-US" sz="2000" dirty="0"/>
                  <a:t>事件独立性</a:t>
                </a:r>
                <a:endParaRPr lang="en-US" altLang="zh-CN" sz="2000" dirty="0"/>
              </a:p>
              <a:p>
                <a:pPr marL="477838" lvl="1" indent="0">
                  <a:buNone/>
                </a:pPr>
                <a:r>
                  <a:rPr lang="zh-CN" altLang="en-US" sz="2000" dirty="0"/>
                  <a:t>一个事件发生的概率不受其他事件的影响</a:t>
                </a:r>
                <a:endParaRPr lang="en-US" altLang="zh-CN" sz="2000" dirty="0"/>
              </a:p>
              <a:p>
                <a:pPr lvl="1"/>
                <a:endParaRPr lang="en-US" altLang="zh-CN" sz="2000" dirty="0"/>
              </a:p>
              <a:p>
                <a:pPr lvl="1"/>
                <a:endParaRPr lang="zh-CN" altLang="en-US" sz="2000" dirty="0"/>
              </a:p>
            </p:txBody>
          </p:sp>
        </mc:Choice>
        <mc:Fallback>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59412" y="798310"/>
                <a:ext cx="7308304" cy="4299941"/>
              </a:xfrm>
              <a:blipFill>
                <a:blip r:embed="rId3"/>
                <a:stretch>
                  <a:fillRect l="-1085" t="-17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8216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344816" cy="4248472"/>
              </a:xfrm>
            </p:spPr>
            <p:txBody>
              <a:bodyPr/>
              <a:lstStyle/>
              <a:p>
                <a:pPr marL="0" indent="0">
                  <a:lnSpc>
                    <a:spcPct val="150000"/>
                  </a:lnSpc>
                  <a:buNone/>
                </a:pPr>
                <a:r>
                  <a:rPr lang="zh-CN" altLang="en-US" sz="2000" dirty="0"/>
                  <a:t>全概率公式</a:t>
                </a:r>
                <a:endParaRPr lang="en-US" altLang="zh-CN" sz="2000" dirty="0"/>
              </a:p>
              <a:p>
                <a:pPr lvl="1"/>
                <a:r>
                  <a:rPr lang="zh-CN" altLang="en-US" sz="2000" dirty="0"/>
                  <a:t>如果</a:t>
                </a:r>
                <a14:m>
                  <m:oMath xmlns:m="http://schemas.openxmlformats.org/officeDocument/2006/math">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r>
                      <a:rPr lang="en-US" altLang="zh-CN" sz="2000" i="1">
                        <a:latin typeface="Cambria Math" panose="02040503050406030204" pitchFamily="18" charset="0"/>
                      </a:rPr>
                      <m:t>𝛺</m:t>
                    </m:r>
                  </m:oMath>
                </a14:m>
                <a:r>
                  <a:rPr lang="zh-CN" altLang="zh-CN" sz="2000"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=1,2</m:t>
                    </m:r>
                    <m:r>
                      <a:rPr lang="en-US" altLang="zh-CN" sz="2000">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m:t>
                    </m:r>
                  </m:oMath>
                </a14:m>
                <a:r>
                  <a:rPr lang="zh-CN" altLang="zh-CN" sz="2000" dirty="0"/>
                  <a:t>，</a:t>
                </a:r>
                <a14:m>
                  <m:oMath xmlns:m="http://schemas.openxmlformats.org/officeDocument/2006/math">
                    <m:r>
                      <a:rPr lang="en-US" altLang="zh-CN" sz="2000" i="1">
                        <a:latin typeface="Cambria Math" panose="02040503050406030204" pitchFamily="18" charset="0"/>
                      </a:rPr>
                      <m:t>𝑃</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&gt;0 </m:t>
                    </m:r>
                  </m:oMath>
                </a14:m>
                <a:r>
                  <a:rPr lang="zh-CN" altLang="en-US" sz="2000" dirty="0"/>
                  <a:t>，对任意事件</a:t>
                </a:r>
                <a14:m>
                  <m:oMath xmlns:m="http://schemas.openxmlformats.org/officeDocument/2006/math">
                    <m:r>
                      <a:rPr lang="en-US" altLang="zh-CN" sz="2000" i="1">
                        <a:latin typeface="Cambria Math" panose="02040503050406030204" pitchFamily="18" charset="0"/>
                      </a:rPr>
                      <m:t>𝐵</m:t>
                    </m:r>
                  </m:oMath>
                </a14:m>
                <a:r>
                  <a:rPr lang="zh-CN" altLang="en-US" sz="2000" dirty="0"/>
                  <a:t>有：</a:t>
                </a:r>
                <a:endParaRPr lang="en-US" altLang="zh-CN" sz="2000" dirty="0"/>
              </a:p>
              <a:p>
                <a:pPr marL="477838" lvl="1" indent="0">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𝐵</m:t>
                      </m:r>
                      <m:r>
                        <a:rPr lang="en-US" altLang="zh-CN" sz="1800">
                          <a:latin typeface="Cambria Math" panose="02040503050406030204" pitchFamily="18" charset="0"/>
                        </a:rPr>
                        <m:t>=</m:t>
                      </m:r>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a:latin typeface="Cambria Math" panose="02040503050406030204" pitchFamily="18" charset="0"/>
                            </a:rPr>
                            <m:t>=</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𝐵</m:t>
                          </m:r>
                        </m:e>
                      </m:nary>
                      <m:r>
                        <a:rPr lang="en-US" altLang="zh-CN" sz="1800">
                          <a:latin typeface="Cambria Math" panose="02040503050406030204" pitchFamily="18" charset="0"/>
                        </a:rPr>
                        <m:t>,  </m:t>
                      </m:r>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𝐵</m:t>
                          </m:r>
                        </m:e>
                      </m:d>
                      <m:r>
                        <a:rPr lang="en-US" altLang="zh-CN" sz="1800">
                          <a:latin typeface="Cambria Math" panose="02040503050406030204" pitchFamily="18" charset="0"/>
                        </a:rPr>
                        <m:t>=</m:t>
                      </m:r>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a:latin typeface="Cambria Math" panose="02040503050406030204" pitchFamily="18" charset="0"/>
                            </a:rPr>
                            <m:t>=</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𝑖</m:t>
                                  </m:r>
                                </m:sub>
                              </m:sSub>
                            </m:e>
                          </m:d>
                          <m:r>
                            <a:rPr lang="en-US" altLang="zh-CN" sz="1800" i="1">
                              <a:latin typeface="Cambria Math" panose="02040503050406030204" pitchFamily="18" charset="0"/>
                            </a:rPr>
                            <m:t>𝑃</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𝐵</m:t>
                              </m:r>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𝑖</m:t>
                                  </m:r>
                                </m:sub>
                              </m:sSub>
                            </m:e>
                          </m:d>
                        </m:e>
                      </m:nary>
                    </m:oMath>
                  </m:oMathPara>
                </a14:m>
                <a:endParaRPr lang="en-US" altLang="zh-CN" sz="1800" dirty="0"/>
              </a:p>
              <a:p>
                <a:pPr marL="0" indent="0">
                  <a:lnSpc>
                    <a:spcPct val="150000"/>
                  </a:lnSpc>
                  <a:buNone/>
                </a:pPr>
                <a:r>
                  <a:rPr lang="zh-CN" altLang="en-US" sz="2000" dirty="0"/>
                  <a:t>贝叶斯公式（逆概公式）</a:t>
                </a:r>
                <a:endParaRPr lang="en-US" altLang="zh-CN" sz="2000" dirty="0"/>
              </a:p>
              <a:p>
                <a:pPr lvl="1"/>
                <a:r>
                  <a:rPr lang="zh-CN" altLang="en-US" sz="2000" dirty="0"/>
                  <a:t>如果</a:t>
                </a:r>
                <a14:m>
                  <m:oMath xmlns:m="http://schemas.openxmlformats.org/officeDocument/2006/math">
                    <m:nary>
                      <m:naryPr>
                        <m:chr m:val="⋃"/>
                        <m:limLoc m:val="undOvr"/>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r>
                      <a:rPr lang="en-US" altLang="zh-CN" sz="2000" i="1">
                        <a:latin typeface="Cambria Math" panose="02040503050406030204" pitchFamily="18" charset="0"/>
                      </a:rPr>
                      <m:t>𝛺</m:t>
                    </m:r>
                  </m:oMath>
                </a14:m>
                <a:r>
                  <a:rPr lang="zh-CN" altLang="zh-CN" sz="2000" dirty="0"/>
                  <a:t>，</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=1,2</m:t>
                    </m:r>
                    <m:r>
                      <a:rPr lang="en-US" altLang="zh-CN" sz="2000">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m:t>
                    </m:r>
                  </m:oMath>
                </a14:m>
                <a:r>
                  <a:rPr lang="zh-CN" altLang="zh-CN" sz="2000" dirty="0"/>
                  <a:t>，</a:t>
                </a:r>
                <a14:m>
                  <m:oMath xmlns:m="http://schemas.openxmlformats.org/officeDocument/2006/math">
                    <m:r>
                      <a:rPr lang="en-US" altLang="zh-CN" sz="2000" i="1">
                        <a:latin typeface="Cambria Math" panose="02040503050406030204" pitchFamily="18" charset="0"/>
                      </a:rPr>
                      <m:t>𝑃</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&gt;0 </m:t>
                    </m:r>
                  </m:oMath>
                </a14:m>
                <a:r>
                  <a:rPr lang="zh-CN" altLang="en-US" sz="2000" dirty="0"/>
                  <a:t>，若任意事件</a:t>
                </a:r>
                <a14:m>
                  <m:oMath xmlns:m="http://schemas.openxmlformats.org/officeDocument/2006/math">
                    <m:r>
                      <a:rPr lang="en-US" altLang="zh-CN" sz="2000" i="1">
                        <a:latin typeface="Cambria Math" panose="02040503050406030204" pitchFamily="18" charset="0"/>
                      </a:rPr>
                      <m:t>𝐵</m:t>
                    </m:r>
                  </m:oMath>
                </a14:m>
                <a:r>
                  <a:rPr lang="zh-CN" altLang="en-US" sz="2000" dirty="0"/>
                  <a:t>，</a:t>
                </a:r>
                <a:r>
                  <a:rPr lang="en-US" altLang="zh-CN" sz="2000" dirty="0"/>
                  <a:t> </a:t>
                </a:r>
                <a14:m>
                  <m:oMath xmlns:m="http://schemas.openxmlformats.org/officeDocument/2006/math">
                    <m:r>
                      <a:rPr lang="en-US" altLang="zh-CN" sz="2000" i="1">
                        <a:latin typeface="Cambria Math" panose="02040503050406030204" pitchFamily="18" charset="0"/>
                      </a:rPr>
                      <m:t>𝑃</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𝐵</m:t>
                        </m:r>
                      </m:e>
                    </m:d>
                    <m:r>
                      <a:rPr lang="en-US" altLang="zh-CN" sz="2000" i="1">
                        <a:latin typeface="Cambria Math" panose="02040503050406030204" pitchFamily="18" charset="0"/>
                      </a:rPr>
                      <m:t>&gt;0</m:t>
                    </m:r>
                  </m:oMath>
                </a14:m>
                <a:r>
                  <a:rPr lang="zh-CN" altLang="en-US" sz="2000" dirty="0"/>
                  <a:t>有：</a:t>
                </a:r>
                <a:endParaRPr lang="en-US" altLang="zh-CN" sz="2000" dirty="0"/>
              </a:p>
              <a:p>
                <a:pPr marL="477838" lvl="1" indent="0">
                  <a:buNone/>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𝑗</m:t>
                              </m:r>
                            </m:sub>
                          </m:sSub>
                          <m:r>
                            <a:rPr lang="en-US" altLang="zh-CN" sz="1600">
                              <a:latin typeface="Cambria Math" panose="02040503050406030204" pitchFamily="18" charset="0"/>
                            </a:rPr>
                            <m:t>|</m:t>
                          </m:r>
                          <m:r>
                            <a:rPr lang="en-US" altLang="zh-CN" sz="1600" i="1">
                              <a:latin typeface="Cambria Math" panose="02040503050406030204" pitchFamily="18" charset="0"/>
                            </a:rPr>
                            <m:t>𝐵</m:t>
                          </m:r>
                        </m:e>
                      </m:d>
                      <m:r>
                        <a:rPr lang="en-US" altLang="zh-CN" sz="1600">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𝑗</m:t>
                                  </m:r>
                                </m:sub>
                              </m:sSub>
                            </m:e>
                          </m:d>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𝐵</m:t>
                              </m:r>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𝑗</m:t>
                                  </m:r>
                                </m:sub>
                              </m:sSub>
                            </m:e>
                          </m:d>
                        </m:num>
                        <m:den>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𝑖</m:t>
                              </m:r>
                              <m:r>
                                <a:rPr lang="en-US" altLang="zh-CN" sz="1600">
                                  <a:latin typeface="Cambria Math" panose="02040503050406030204" pitchFamily="18" charset="0"/>
                                </a:rPr>
                                <m:t>=</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𝑖</m:t>
                                      </m:r>
                                    </m:sub>
                                  </m:sSub>
                                </m:e>
                              </m:d>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𝐵</m:t>
                                  </m:r>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𝑖</m:t>
                                      </m:r>
                                    </m:sub>
                                  </m:sSub>
                                </m:e>
                              </m:d>
                            </m:e>
                          </m:nary>
                        </m:den>
                      </m:f>
                    </m:oMath>
                  </m:oMathPara>
                </a14:m>
                <a:endParaRPr lang="en-US" altLang="zh-CN" sz="2000" dirty="0"/>
              </a:p>
              <a:p>
                <a:pPr lvl="1"/>
                <a:endParaRPr lang="zh-CN" altLang="en-US" sz="2000" dirty="0"/>
              </a:p>
            </p:txBody>
          </p:sp>
        </mc:Choice>
        <mc:Fallback>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8" y="843558"/>
                <a:ext cx="7344816" cy="4248472"/>
              </a:xfrm>
              <a:blipFill>
                <a:blip r:embed="rId3"/>
                <a:stretch>
                  <a:fillRect l="-830"/>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7D59DCEE-BBE3-73A5-9F9E-DA886D993B3A}"/>
              </a:ext>
            </a:extLst>
          </p:cNvPr>
          <p:cNvSpPr txBox="1">
            <a:spLocks/>
          </p:cNvSpPr>
          <p:nvPr/>
        </p:nvSpPr>
        <p:spPr bwMode="auto">
          <a:xfrm>
            <a:off x="1691680" y="1"/>
            <a:ext cx="7416824"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dirty="0"/>
              <a:t>2.2  </a:t>
            </a:r>
            <a:r>
              <a:rPr kumimoji="1" lang="zh-CN" altLang="en-US" sz="2400" kern="0" dirty="0"/>
              <a:t>条件概率与事件独立性</a:t>
            </a:r>
          </a:p>
        </p:txBody>
      </p:sp>
    </p:spTree>
    <p:extLst>
      <p:ext uri="{BB962C8B-B14F-4D97-AF65-F5344CB8AC3E}">
        <p14:creationId xmlns:p14="http://schemas.microsoft.com/office/powerpoint/2010/main" val="660989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63688" y="33338"/>
            <a:ext cx="6486550" cy="682625"/>
          </a:xfrm>
        </p:spPr>
        <p:txBody>
          <a:bodyPr/>
          <a:lstStyle/>
          <a:p>
            <a:pPr algn="l"/>
            <a:r>
              <a:rPr kumimoji="1" lang="en-US" altLang="zh-CN" dirty="0"/>
              <a:t>2.2 </a:t>
            </a:r>
            <a:r>
              <a:rPr kumimoji="1" lang="zh-CN" altLang="en-US" dirty="0"/>
              <a:t>条件概率与事件独立性</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753418"/>
                <a:ext cx="7344816" cy="4356744"/>
              </a:xfrm>
            </p:spPr>
            <p:txBody>
              <a:bodyPr/>
              <a:lstStyle/>
              <a:p>
                <a:pPr marL="0" indent="0">
                  <a:lnSpc>
                    <a:spcPct val="150000"/>
                  </a:lnSpc>
                  <a:buNone/>
                </a:pPr>
                <a:r>
                  <a:rPr lang="en-US" altLang="zh-CN" sz="1600" dirty="0"/>
                  <a:t>【</a:t>
                </a:r>
                <a:r>
                  <a:rPr lang="zh-CN" altLang="en-US" sz="1600" dirty="0"/>
                  <a:t>例</a:t>
                </a:r>
                <a:r>
                  <a:rPr lang="en-US" altLang="zh-CN" sz="1600" dirty="0"/>
                  <a:t>】</a:t>
                </a:r>
                <a:r>
                  <a:rPr lang="zh-CN" altLang="zh-CN" sz="1600" dirty="0"/>
                  <a:t>两个口袋各</a:t>
                </a:r>
                <a:r>
                  <a:rPr lang="en-US" altLang="zh-CN" sz="1600" dirty="0"/>
                  <a:t>10</a:t>
                </a:r>
                <a:r>
                  <a:rPr lang="zh-CN" altLang="zh-CN" sz="1600" dirty="0"/>
                  <a:t>个球，第一个</a:t>
                </a:r>
                <a:r>
                  <a:rPr lang="zh-CN" altLang="en-US" sz="1600" dirty="0"/>
                  <a:t>有</a:t>
                </a:r>
                <a:r>
                  <a:rPr lang="en-US" altLang="zh-CN" sz="1600" dirty="0"/>
                  <a:t>10</a:t>
                </a:r>
                <a:r>
                  <a:rPr lang="zh-CN" altLang="zh-CN" sz="1600" dirty="0"/>
                  <a:t>个白球，第二个有</a:t>
                </a:r>
                <a:r>
                  <a:rPr lang="en-US" altLang="zh-CN" sz="1600" dirty="0"/>
                  <a:t>7</a:t>
                </a:r>
                <a:r>
                  <a:rPr lang="zh-CN" altLang="zh-CN" sz="1600" dirty="0"/>
                  <a:t>个白球，</a:t>
                </a:r>
                <a:r>
                  <a:rPr lang="en-US" altLang="zh-CN" sz="1600" dirty="0"/>
                  <a:t>3</a:t>
                </a:r>
                <a:r>
                  <a:rPr lang="zh-CN" altLang="zh-CN" sz="1600" dirty="0"/>
                  <a:t>个黑球，所有球除颜色外无其他区别，从一个口袋中取出一个球，已知为白球，放回原口袋。再从该口袋中取一个球，求该球是黑球的概率。</a:t>
                </a:r>
                <a:endParaRPr lang="en-US" altLang="zh-CN" sz="1600" dirty="0"/>
              </a:p>
              <a:p>
                <a:pPr marL="0" indent="0">
                  <a:buNone/>
                </a:pPr>
                <a:r>
                  <a:rPr lang="zh-CN" altLang="en-US" sz="1600" dirty="0"/>
                  <a:t>解：假设</a:t>
                </a:r>
                <a14:m>
                  <m:oMath xmlns:m="http://schemas.openxmlformats.org/officeDocument/2006/math">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600" i="1">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1600" i="1">
                        <a:latin typeface="Cambria Math" panose="02040503050406030204" pitchFamily="18" charset="0"/>
                        <a:ea typeface="宋体" panose="02010600030101010101" pitchFamily="2" charset="-122"/>
                        <a:cs typeface="Times New Roman" panose="02020603050405020304" pitchFamily="18" charset="0"/>
                      </a:rPr>
                      <m:t>=1,2)</m:t>
                    </m:r>
                  </m:oMath>
                </a14:m>
                <a:r>
                  <a:rPr lang="zh-CN" altLang="en-US" sz="1600" dirty="0"/>
                  <a:t>为</a:t>
                </a:r>
                <a:r>
                  <a:rPr lang="zh-CN" altLang="zh-CN" sz="1600" dirty="0"/>
                  <a:t>“从第</a:t>
                </a:r>
                <a14:m>
                  <m:oMath xmlns:m="http://schemas.openxmlformats.org/officeDocument/2006/math">
                    <m:r>
                      <a:rPr lang="en-US" altLang="zh-CN" sz="1600" i="1">
                        <a:latin typeface="Cambria Math" panose="02040503050406030204" pitchFamily="18" charset="0"/>
                      </a:rPr>
                      <m:t>𝑖</m:t>
                    </m:r>
                  </m:oMath>
                </a14:m>
                <a:r>
                  <a:rPr lang="zh-CN" altLang="zh-CN" sz="1600" dirty="0"/>
                  <a:t>个口袋中取球”，</a:t>
                </a:r>
                <a14:m>
                  <m:oMath xmlns:m="http://schemas.openxmlformats.org/officeDocument/2006/math">
                    <m:r>
                      <a:rPr lang="en-US" altLang="zh-CN" sz="1600" i="1">
                        <a:latin typeface="Cambria Math" panose="02040503050406030204" pitchFamily="18" charset="0"/>
                      </a:rPr>
                      <m:t>𝐴</m:t>
                    </m:r>
                  </m:oMath>
                </a14:m>
                <a:r>
                  <a:rPr lang="zh-CN" altLang="zh-CN" sz="1600" dirty="0"/>
                  <a:t>为“取白球”，则：</a:t>
                </a:r>
                <a:endParaRPr lang="en-US" altLang="zh-CN" sz="1600" dirty="0"/>
              </a:p>
              <a:p>
                <a:pPr marL="0" indent="0" algn="ctr">
                  <a:lnSpc>
                    <a:spcPct val="150000"/>
                  </a:lnSpc>
                  <a:buNone/>
                </a:pPr>
                <a14:m>
                  <m:oMath xmlns:m="http://schemas.openxmlformats.org/officeDocument/2006/math">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1</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2</m:t>
                            </m:r>
                          </m:sub>
                        </m:sSub>
                      </m:e>
                    </m:d>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2</m:t>
                        </m:r>
                      </m:den>
                    </m:f>
                  </m:oMath>
                </a14:m>
                <a:r>
                  <a:rPr lang="zh-CN" altLang="zh-CN" sz="1600" dirty="0"/>
                  <a:t>，</a:t>
                </a:r>
                <a14:m>
                  <m:oMath xmlns:m="http://schemas.openxmlformats.org/officeDocument/2006/math">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1</m:t>
                            </m:r>
                          </m:sub>
                        </m:sSub>
                      </m:e>
                    </m:d>
                    <m:r>
                      <a:rPr lang="en-US" altLang="zh-CN" sz="1600" i="1">
                        <a:latin typeface="Cambria Math" panose="02040503050406030204" pitchFamily="18" charset="0"/>
                      </a:rPr>
                      <m:t>=1</m:t>
                    </m:r>
                  </m:oMath>
                </a14:m>
                <a:r>
                  <a:rPr lang="zh-CN" altLang="zh-CN" sz="1600" dirty="0"/>
                  <a:t>，</a:t>
                </a:r>
                <a14:m>
                  <m:oMath xmlns:m="http://schemas.openxmlformats.org/officeDocument/2006/math">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2</m:t>
                            </m:r>
                          </m:sub>
                        </m:sSub>
                      </m:e>
                    </m:d>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7</m:t>
                        </m:r>
                      </m:num>
                      <m:den>
                        <m:r>
                          <a:rPr lang="en-US" altLang="zh-CN" sz="1600" i="1">
                            <a:latin typeface="Cambria Math" panose="02040503050406030204" pitchFamily="18" charset="0"/>
                          </a:rPr>
                          <m:t>10</m:t>
                        </m:r>
                      </m:den>
                    </m:f>
                  </m:oMath>
                </a14:m>
                <a:endParaRPr lang="en-US" altLang="zh-CN" sz="1600"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e>
                      </m:d>
                      <m:r>
                        <a:rPr lang="en-US" altLang="zh-CN" sz="1600" i="1">
                          <a:latin typeface="Cambria Math" panose="02040503050406030204" pitchFamily="18" charset="0"/>
                        </a:rPr>
                        <m:t>=</m:t>
                      </m:r>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1</m:t>
                              </m:r>
                            </m:sub>
                          </m:sSub>
                        </m:e>
                      </m:d>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1</m:t>
                              </m:r>
                            </m:sub>
                          </m:sSub>
                        </m:e>
                      </m:d>
                      <m:r>
                        <a:rPr lang="en-US" altLang="zh-CN" sz="1600" i="1">
                          <a:latin typeface="Cambria Math" panose="02040503050406030204" pitchFamily="18" charset="0"/>
                        </a:rPr>
                        <m:t>+</m:t>
                      </m:r>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2</m:t>
                              </m:r>
                            </m:sub>
                          </m:sSub>
                        </m:e>
                      </m:d>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2</m:t>
                              </m:r>
                            </m:sub>
                          </m:sSub>
                        </m:e>
                      </m:d>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17</m:t>
                          </m:r>
                        </m:num>
                        <m:den>
                          <m:r>
                            <a:rPr lang="en-US" altLang="zh-CN" sz="1600" i="1">
                              <a:latin typeface="Cambria Math" panose="02040503050406030204" pitchFamily="18" charset="0"/>
                            </a:rPr>
                            <m:t>20</m:t>
                          </m:r>
                        </m:den>
                      </m:f>
                    </m:oMath>
                  </m:oMathPara>
                </a14:m>
                <a:endParaRPr lang="zh-CN" altLang="zh-CN" sz="1600" dirty="0"/>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𝐴</m:t>
                          </m:r>
                        </m:e>
                      </m:d>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1</m:t>
                                  </m:r>
                                </m:sub>
                              </m:sSub>
                            </m:e>
                          </m:d>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1</m:t>
                                  </m:r>
                                </m:sub>
                              </m:sSub>
                            </m:e>
                          </m:d>
                        </m:num>
                        <m:den>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e>
                          </m:d>
                        </m:den>
                      </m:f>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10</m:t>
                          </m:r>
                        </m:num>
                        <m:den>
                          <m:r>
                            <a:rPr lang="en-US" altLang="zh-CN" sz="1600" i="1">
                              <a:latin typeface="Cambria Math" panose="02040503050406030204" pitchFamily="18" charset="0"/>
                            </a:rPr>
                            <m:t>17</m:t>
                          </m:r>
                        </m:den>
                      </m:f>
                      <m:r>
                        <a:rPr lang="zh-CN" altLang="en-US" sz="1600" i="1">
                          <a:latin typeface="Cambria Math" panose="02040503050406030204" pitchFamily="18" charset="0"/>
                        </a:rPr>
                        <m:t>，</m:t>
                      </m:r>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r>
                            <a:rPr lang="en-US" altLang="zh-CN" sz="1600" i="1">
                              <a:latin typeface="Cambria Math" panose="02040503050406030204" pitchFamily="18" charset="0"/>
                            </a:rPr>
                            <m:t>𝐴</m:t>
                          </m:r>
                        </m:e>
                      </m:d>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2</m:t>
                                  </m:r>
                                </m:sub>
                              </m:sSub>
                            </m:e>
                          </m:d>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𝐻</m:t>
                                  </m:r>
                                </m:e>
                                <m:sub>
                                  <m:r>
                                    <a:rPr lang="en-US" altLang="zh-CN" sz="1600" i="1">
                                      <a:latin typeface="Cambria Math" panose="02040503050406030204" pitchFamily="18" charset="0"/>
                                    </a:rPr>
                                    <m:t>2</m:t>
                                  </m:r>
                                </m:sub>
                              </m:sSub>
                            </m:e>
                          </m:d>
                        </m:num>
                        <m:den>
                          <m:r>
                            <a:rPr lang="en-US" altLang="zh-CN" sz="1600" i="1">
                              <a:latin typeface="Cambria Math" panose="02040503050406030204" pitchFamily="18" charset="0"/>
                            </a:rPr>
                            <m:t>𝑃</m:t>
                          </m:r>
                          <m:d>
                            <m:dPr>
                              <m:ctrlPr>
                                <a:rPr lang="zh-CN" altLang="zh-CN" sz="1600" i="1">
                                  <a:latin typeface="Cambria Math" panose="02040503050406030204" pitchFamily="18" charset="0"/>
                                </a:rPr>
                              </m:ctrlPr>
                            </m:dPr>
                            <m:e>
                              <m:r>
                                <a:rPr lang="en-US" altLang="zh-CN" sz="1600" i="1">
                                  <a:latin typeface="Cambria Math" panose="02040503050406030204" pitchFamily="18" charset="0"/>
                                </a:rPr>
                                <m:t>𝐴</m:t>
                              </m:r>
                            </m:e>
                          </m:d>
                        </m:den>
                      </m:f>
                      <m:r>
                        <a:rPr lang="en-US" altLang="zh-CN" sz="1600" i="1">
                          <a:latin typeface="Cambria Math" panose="02040503050406030204" pitchFamily="18" charset="0"/>
                        </a:rPr>
                        <m:t>=</m:t>
                      </m:r>
                      <m:f>
                        <m:fPr>
                          <m:ctrlPr>
                            <a:rPr lang="zh-CN" altLang="zh-CN" sz="1600" i="1">
                              <a:latin typeface="Cambria Math" panose="02040503050406030204" pitchFamily="18" charset="0"/>
                            </a:rPr>
                          </m:ctrlPr>
                        </m:fPr>
                        <m:num>
                          <m:r>
                            <a:rPr lang="en-US" altLang="zh-CN" sz="1600" i="1">
                              <a:latin typeface="Cambria Math" panose="02040503050406030204" pitchFamily="18" charset="0"/>
                            </a:rPr>
                            <m:t>7</m:t>
                          </m:r>
                        </m:num>
                        <m:den>
                          <m:r>
                            <a:rPr lang="en-US" altLang="zh-CN" sz="1600" i="1">
                              <a:latin typeface="Cambria Math" panose="02040503050406030204" pitchFamily="18" charset="0"/>
                            </a:rPr>
                            <m:t>17</m:t>
                          </m:r>
                        </m:den>
                      </m:f>
                    </m:oMath>
                  </m:oMathPara>
                </a14:m>
                <a:endParaRPr lang="en-US" altLang="zh-CN" sz="1600" dirty="0"/>
              </a:p>
              <a:p>
                <a:pPr marL="0" indent="0">
                  <a:buNone/>
                </a:pPr>
                <a:r>
                  <a:rPr lang="zh-CN" altLang="en-US" sz="1400" dirty="0"/>
                  <a:t>已知第一次取的是白球，而且从同一袋中去处，则有：</a:t>
                </a:r>
                <a:endParaRPr lang="en-US" altLang="zh-CN" sz="1400" dirty="0"/>
              </a:p>
              <a:p>
                <a:pPr marL="0" indent="0">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𝑃</m:t>
                      </m:r>
                      <m:d>
                        <m:dPr>
                          <m:ctrlPr>
                            <a:rPr lang="zh-CN" altLang="zh-CN" sz="1400" i="1">
                              <a:latin typeface="Cambria Math" panose="02040503050406030204" pitchFamily="18" charset="0"/>
                            </a:rPr>
                          </m:ctrlPr>
                        </m:dPr>
                        <m:e>
                          <m:bar>
                            <m:barPr>
                              <m:pos m:val="top"/>
                              <m:ctrlPr>
                                <a:rPr lang="zh-CN" altLang="zh-CN" sz="1400" i="1">
                                  <a:latin typeface="Cambria Math" panose="02040503050406030204" pitchFamily="18" charset="0"/>
                                </a:rPr>
                              </m:ctrlPr>
                            </m:barPr>
                            <m:e>
                              <m:r>
                                <a:rPr lang="en-US" altLang="zh-CN" sz="1400" i="1">
                                  <a:latin typeface="Cambria Math" panose="02040503050406030204" pitchFamily="18" charset="0"/>
                                </a:rPr>
                                <m:t>𝐴</m:t>
                              </m:r>
                            </m:e>
                          </m:bar>
                          <m:r>
                            <a:rPr lang="en-US" altLang="zh-CN" sz="1400" b="0" i="1" smtClean="0">
                              <a:latin typeface="Cambria Math" charset="0"/>
                            </a:rPr>
                            <m:t>|</m:t>
                          </m:r>
                          <m:r>
                            <a:rPr lang="en-US" altLang="zh-CN" sz="1400" b="0" i="1" smtClean="0">
                              <a:latin typeface="Cambria Math" charset="0"/>
                            </a:rPr>
                            <m:t>𝐴</m:t>
                          </m:r>
                        </m:e>
                      </m:d>
                      <m:r>
                        <a:rPr lang="en-US" altLang="zh-CN" sz="1400" i="1">
                          <a:latin typeface="Cambria Math" panose="02040503050406030204" pitchFamily="18" charset="0"/>
                        </a:rPr>
                        <m:t>=</m:t>
                      </m:r>
                      <m:r>
                        <a:rPr lang="en-US" altLang="zh-CN" sz="1400" i="1">
                          <a:latin typeface="Cambria Math" panose="02040503050406030204" pitchFamily="18" charset="0"/>
                        </a:rPr>
                        <m:t>𝑃</m:t>
                      </m:r>
                      <m:d>
                        <m:dPr>
                          <m:ctrlPr>
                            <a:rPr lang="zh-CN" altLang="zh-CN" sz="1400" i="1">
                              <a:latin typeface="Cambria Math" panose="02040503050406030204" pitchFamily="18" charset="0"/>
                            </a:rPr>
                          </m:ctrlPr>
                        </m:dPr>
                        <m:e>
                          <m:bar>
                            <m:barPr>
                              <m:pos m:val="top"/>
                              <m:ctrlPr>
                                <a:rPr lang="zh-CN" altLang="zh-CN" sz="1400" i="1">
                                  <a:latin typeface="Cambria Math" panose="02040503050406030204" pitchFamily="18" charset="0"/>
                                </a:rPr>
                              </m:ctrlPr>
                            </m:barPr>
                            <m:e>
                              <m:r>
                                <a:rPr lang="en-US" altLang="zh-CN" sz="1400" i="1">
                                  <a:latin typeface="Cambria Math" panose="02040503050406030204" pitchFamily="18" charset="0"/>
                                </a:rPr>
                                <m:t>𝐴</m:t>
                              </m:r>
                            </m:e>
                          </m:ba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b="0" i="1" smtClean="0">
                                  <a:latin typeface="Cambria Math" charset="0"/>
                                </a:rPr>
                                <m:t>𝐻</m:t>
                              </m:r>
                            </m:e>
                            <m:sub>
                              <m:r>
                                <a:rPr lang="en-US" altLang="zh-CN" sz="1400" i="1">
                                  <a:latin typeface="Cambria Math" panose="02040503050406030204" pitchFamily="18" charset="0"/>
                                </a:rPr>
                                <m:t>1</m:t>
                              </m:r>
                            </m:sub>
                          </m:sSub>
                        </m:e>
                      </m:d>
                      <m:r>
                        <a:rPr lang="en-US" altLang="zh-CN" sz="1400" i="1">
                          <a:latin typeface="Cambria Math" panose="02040503050406030204" pitchFamily="18" charset="0"/>
                        </a:rPr>
                        <m:t>𝑃</m:t>
                      </m:r>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b="0" i="1" smtClean="0">
                                  <a:latin typeface="Cambria Math" charset="0"/>
                                </a:rPr>
                                <m:t>𝐻</m:t>
                              </m:r>
                            </m:e>
                            <m:sub>
                              <m:r>
                                <a:rPr lang="en-US" altLang="zh-CN" sz="1400" i="1">
                                  <a:latin typeface="Cambria Math" panose="02040503050406030204" pitchFamily="18" charset="0"/>
                                </a:rPr>
                                <m:t>1</m:t>
                              </m:r>
                            </m:sub>
                          </m:sSub>
                          <m:r>
                            <a:rPr lang="en-US" altLang="zh-CN" sz="1400" b="0" i="1" smtClean="0">
                              <a:latin typeface="Cambria Math" charset="0"/>
                            </a:rPr>
                            <m:t>|</m:t>
                          </m:r>
                          <m:r>
                            <a:rPr lang="en-US" altLang="zh-CN" sz="1400" b="0" i="1" smtClean="0">
                              <a:latin typeface="Cambria Math" charset="0"/>
                            </a:rPr>
                            <m:t>𝐴</m:t>
                          </m:r>
                        </m:e>
                      </m:d>
                      <m:r>
                        <a:rPr lang="en-US" altLang="zh-CN" sz="1400" i="1">
                          <a:latin typeface="Cambria Math" panose="02040503050406030204" pitchFamily="18" charset="0"/>
                        </a:rPr>
                        <m:t>+</m:t>
                      </m:r>
                      <m:r>
                        <a:rPr lang="en-US" altLang="zh-CN" sz="1400" i="1">
                          <a:latin typeface="Cambria Math" panose="02040503050406030204" pitchFamily="18" charset="0"/>
                        </a:rPr>
                        <m:t>𝑃</m:t>
                      </m:r>
                      <m:d>
                        <m:dPr>
                          <m:ctrlPr>
                            <a:rPr lang="zh-CN" altLang="zh-CN" sz="1400" i="1">
                              <a:latin typeface="Cambria Math" panose="02040503050406030204" pitchFamily="18" charset="0"/>
                            </a:rPr>
                          </m:ctrlPr>
                        </m:dPr>
                        <m:e>
                          <m:bar>
                            <m:barPr>
                              <m:pos m:val="top"/>
                              <m:ctrlPr>
                                <a:rPr lang="zh-CN" altLang="zh-CN" sz="1400" i="1">
                                  <a:latin typeface="Cambria Math" panose="02040503050406030204" pitchFamily="18" charset="0"/>
                                </a:rPr>
                              </m:ctrlPr>
                            </m:barPr>
                            <m:e>
                              <m:r>
                                <a:rPr lang="en-US" altLang="zh-CN" sz="1400" i="1">
                                  <a:latin typeface="Cambria Math" panose="02040503050406030204" pitchFamily="18" charset="0"/>
                                </a:rPr>
                                <m:t>𝐴</m:t>
                              </m:r>
                            </m:e>
                          </m:ba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b="0" i="1" smtClean="0">
                                  <a:latin typeface="Cambria Math" charset="0"/>
                                </a:rPr>
                                <m:t>𝐻</m:t>
                              </m:r>
                            </m:e>
                            <m:sub>
                              <m:r>
                                <a:rPr lang="en-US" altLang="zh-CN" sz="1400" i="1">
                                  <a:latin typeface="Cambria Math" panose="02040503050406030204" pitchFamily="18" charset="0"/>
                                </a:rPr>
                                <m:t>2</m:t>
                              </m:r>
                            </m:sub>
                          </m:sSub>
                        </m:e>
                      </m:d>
                      <m:r>
                        <a:rPr lang="en-US" altLang="zh-CN" sz="1400" i="1">
                          <a:latin typeface="Cambria Math" panose="02040503050406030204" pitchFamily="18" charset="0"/>
                        </a:rPr>
                        <m:t>𝑃</m:t>
                      </m:r>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b="0" i="1" smtClean="0">
                                  <a:latin typeface="Cambria Math" charset="0"/>
                                </a:rPr>
                                <m:t>𝐻</m:t>
                              </m:r>
                            </m:e>
                            <m:sub>
                              <m:r>
                                <a:rPr lang="en-US" altLang="zh-CN" sz="1400" i="1">
                                  <a:latin typeface="Cambria Math" panose="02040503050406030204" pitchFamily="18" charset="0"/>
                                </a:rPr>
                                <m:t>2</m:t>
                              </m:r>
                            </m:sub>
                          </m:sSub>
                          <m:r>
                            <a:rPr lang="en-US" altLang="zh-CN" sz="1400" b="0" i="1" smtClean="0">
                              <a:latin typeface="Cambria Math" charset="0"/>
                            </a:rPr>
                            <m:t>|</m:t>
                          </m:r>
                          <m:r>
                            <a:rPr lang="en-US" altLang="zh-CN" sz="1400" b="0" i="1" smtClean="0">
                              <a:latin typeface="Cambria Math" charset="0"/>
                            </a:rPr>
                            <m:t>𝐴</m:t>
                          </m:r>
                        </m:e>
                      </m:d>
                      <m:r>
                        <a:rPr lang="en-US" altLang="zh-CN" sz="1400" i="1">
                          <a:latin typeface="Cambria Math" panose="02040503050406030204" pitchFamily="18" charset="0"/>
                        </a:rPr>
                        <m:t>=0×</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10</m:t>
                          </m:r>
                        </m:num>
                        <m:den>
                          <m:r>
                            <a:rPr lang="en-US" altLang="zh-CN" sz="1400" i="1">
                              <a:latin typeface="Cambria Math" panose="02040503050406030204" pitchFamily="18" charset="0"/>
                            </a:rPr>
                            <m:t>17</m:t>
                          </m:r>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3</m:t>
                          </m:r>
                        </m:num>
                        <m:den>
                          <m:r>
                            <a:rPr lang="en-US" altLang="zh-CN" sz="1400" i="1">
                              <a:latin typeface="Cambria Math" panose="02040503050406030204" pitchFamily="18" charset="0"/>
                            </a:rPr>
                            <m:t>10</m:t>
                          </m:r>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7</m:t>
                          </m:r>
                        </m:num>
                        <m:den>
                          <m:r>
                            <a:rPr lang="en-US" altLang="zh-CN" sz="1400" i="1">
                              <a:latin typeface="Cambria Math" panose="02040503050406030204" pitchFamily="18" charset="0"/>
                            </a:rPr>
                            <m:t>17</m:t>
                          </m:r>
                        </m:den>
                      </m:f>
                      <m:r>
                        <a:rPr lang="en-US" altLang="zh-CN" sz="1400" i="1">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21</m:t>
                          </m:r>
                        </m:num>
                        <m:den>
                          <m:r>
                            <a:rPr lang="en-US" altLang="zh-CN" sz="1400" i="1">
                              <a:latin typeface="Cambria Math" panose="02040503050406030204" pitchFamily="18" charset="0"/>
                            </a:rPr>
                            <m:t>170</m:t>
                          </m:r>
                        </m:den>
                      </m:f>
                    </m:oMath>
                  </m:oMathPara>
                </a14:m>
                <a:endParaRPr lang="en-US" altLang="zh-CN" sz="1600" dirty="0"/>
              </a:p>
              <a:p>
                <a:pPr marL="0" indent="0">
                  <a:buNone/>
                </a:pPr>
                <a:endParaRPr lang="zh-CN" altLang="zh-CN" sz="1600" dirty="0"/>
              </a:p>
              <a:p>
                <a:pPr marL="0" indent="0">
                  <a:buNone/>
                </a:pPr>
                <a:endParaRPr lang="en-US" altLang="zh-CN" sz="16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8" y="753418"/>
                <a:ext cx="7344816" cy="4356744"/>
              </a:xfrm>
              <a:blipFill>
                <a:blip r:embed="rId3"/>
                <a:stretch>
                  <a:fillRect l="-4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3882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96359-40AB-4F2B-BEB2-BA818AE9BDA7}"/>
              </a:ext>
            </a:extLst>
          </p:cNvPr>
          <p:cNvSpPr>
            <a:spLocks noGrp="1"/>
          </p:cNvSpPr>
          <p:nvPr>
            <p:ph type="title" idx="4294967295"/>
          </p:nvPr>
        </p:nvSpPr>
        <p:spPr>
          <a:xfrm>
            <a:off x="1763688" y="0"/>
            <a:ext cx="7344816" cy="771550"/>
          </a:xfrm>
        </p:spPr>
        <p:txBody>
          <a:bodyPr/>
          <a:lstStyle/>
          <a:p>
            <a:pPr algn="l"/>
            <a:r>
              <a:rPr lang="en-US" altLang="zh-CN" sz="2400" b="0" dirty="0">
                <a:latin typeface="微软雅黑" panose="020B0503020204020204" pitchFamily="34" charset="-122"/>
                <a:ea typeface="微软雅黑" panose="020B0503020204020204" pitchFamily="34" charset="-122"/>
              </a:rPr>
              <a:t>2.3 </a:t>
            </a:r>
            <a:r>
              <a:rPr lang="zh-CN" altLang="en-US" sz="2400" b="0" dirty="0">
                <a:latin typeface="微软雅黑" panose="020B0503020204020204" pitchFamily="34" charset="-122"/>
                <a:ea typeface="微软雅黑" panose="020B0503020204020204" pitchFamily="34" charset="-122"/>
              </a:rPr>
              <a:t>随机变量及其数字特征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015950-B23E-4CC4-B568-E1F2FA519983}"/>
                  </a:ext>
                </a:extLst>
              </p:cNvPr>
              <p:cNvSpPr>
                <a:spLocks noGrp="1"/>
              </p:cNvSpPr>
              <p:nvPr>
                <p:ph idx="4294967295"/>
              </p:nvPr>
            </p:nvSpPr>
            <p:spPr>
              <a:xfrm>
                <a:off x="1655838" y="843558"/>
                <a:ext cx="7452666" cy="4248472"/>
              </a:xfrm>
            </p:spPr>
            <p:txBody>
              <a:bodyPr/>
              <a:lstStyle/>
              <a:p>
                <a:r>
                  <a:rPr lang="zh-CN" altLang="en-US" sz="2000" dirty="0"/>
                  <a:t>随机变量</a:t>
                </a:r>
                <a:endParaRPr lang="en-US" altLang="zh-CN" sz="2000" dirty="0"/>
              </a:p>
              <a:p>
                <a:pPr lvl="1"/>
                <a:r>
                  <a:rPr lang="zh-CN" altLang="en-US" sz="2000" dirty="0"/>
                  <a:t>“其值会随机而定”的变量。</a:t>
                </a:r>
                <a:endParaRPr lang="en-US" altLang="zh-CN" sz="2000" dirty="0"/>
              </a:p>
              <a:p>
                <a:pPr lvl="1"/>
                <a:r>
                  <a:rPr lang="zh-CN" altLang="en-US" sz="2000" dirty="0"/>
                  <a:t>随机变量的分布函数：设</a:t>
                </a:r>
                <a14:m>
                  <m:oMath xmlns:m="http://schemas.openxmlformats.org/officeDocument/2006/math">
                    <m:r>
                      <a:rPr lang="en-US" altLang="zh-CN" sz="2000" i="1">
                        <a:latin typeface="Cambria Math" panose="02040503050406030204" pitchFamily="18" charset="0"/>
                      </a:rPr>
                      <m:t>𝑋</m:t>
                    </m:r>
                  </m:oMath>
                </a14:m>
                <a:r>
                  <a:rPr lang="zh-CN" altLang="en-US" sz="2000" dirty="0"/>
                  <a:t>为随机变量，</a:t>
                </a:r>
                <a:r>
                  <a:rPr lang="en-US" altLang="zh-CN" sz="2000" dirty="0"/>
                  <a:t> </a:t>
                </a:r>
                <a14:m>
                  <m:oMath xmlns:m="http://schemas.openxmlformats.org/officeDocument/2006/math">
                    <m:r>
                      <a:rPr lang="en-US" altLang="zh-CN" sz="2000" i="1">
                        <a:latin typeface="Cambria Math" charset="0"/>
                      </a:rPr>
                      <m:t>𝑥</m:t>
                    </m:r>
                  </m:oMath>
                </a14:m>
                <a:r>
                  <a:rPr lang="zh-CN" altLang="en-US" sz="2000" dirty="0"/>
                  <a:t>为任意实数，称函数</a:t>
                </a:r>
                <a14:m>
                  <m:oMath xmlns:m="http://schemas.openxmlformats.org/officeDocument/2006/math">
                    <m:r>
                      <a:rPr lang="en-US" altLang="zh-CN" sz="2000" i="1">
                        <a:latin typeface="Cambria Math" charset="0"/>
                      </a:rPr>
                      <m:t>𝐹</m:t>
                    </m:r>
                    <m:d>
                      <m:dPr>
                        <m:ctrlPr>
                          <a:rPr lang="zh-CN" altLang="zh-CN" sz="2000" i="1">
                            <a:latin typeface="Cambria Math" panose="02040503050406030204" pitchFamily="18" charset="0"/>
                          </a:rPr>
                        </m:ctrlPr>
                      </m:dPr>
                      <m:e>
                        <m:r>
                          <a:rPr lang="en-US" altLang="zh-CN" sz="2000" i="1">
                            <a:latin typeface="Cambria Math" charset="0"/>
                          </a:rPr>
                          <m:t>𝑥</m:t>
                        </m:r>
                      </m:e>
                    </m:d>
                    <m:r>
                      <a:rPr lang="en-US" altLang="zh-CN" sz="2000" i="1">
                        <a:latin typeface="Cambria Math" charset="0"/>
                      </a:rPr>
                      <m:t>=</m:t>
                    </m:r>
                    <m:r>
                      <a:rPr lang="en-US" altLang="zh-CN" sz="2000" i="1">
                        <a:latin typeface="Cambria Math" charset="0"/>
                      </a:rPr>
                      <m:t>𝑃</m:t>
                    </m:r>
                    <m:d>
                      <m:dPr>
                        <m:ctrlPr>
                          <a:rPr lang="zh-CN" altLang="zh-CN" sz="2000" i="1">
                            <a:latin typeface="Cambria Math" panose="02040503050406030204" pitchFamily="18" charset="0"/>
                          </a:rPr>
                        </m:ctrlPr>
                      </m:dPr>
                      <m:e>
                        <m:r>
                          <a:rPr lang="en-US" altLang="zh-CN" sz="2000" i="1">
                            <a:latin typeface="Cambria Math" charset="0"/>
                          </a:rPr>
                          <m:t>𝑋</m:t>
                        </m:r>
                        <m:r>
                          <a:rPr lang="en-US" altLang="zh-CN" sz="2000" i="1">
                            <a:latin typeface="Cambria Math" charset="0"/>
                          </a:rPr>
                          <m:t>≤</m:t>
                        </m:r>
                        <m:r>
                          <a:rPr lang="en-US" altLang="zh-CN" sz="2000" i="1">
                            <a:latin typeface="Cambria Math" charset="0"/>
                          </a:rPr>
                          <m:t>𝑥</m:t>
                        </m:r>
                      </m:e>
                    </m:d>
                    <m:r>
                      <a:rPr lang="en-US" altLang="zh-CN" sz="2000" i="1">
                        <a:latin typeface="Cambria Math" charset="0"/>
                      </a:rPr>
                      <m:t>(</m:t>
                    </m:r>
                    <m:r>
                      <a:rPr lang="en-US" altLang="zh-CN" sz="2000" i="1">
                        <a:latin typeface="Cambria Math" charset="0"/>
                      </a:rPr>
                      <m:t>𝑥</m:t>
                    </m:r>
                    <m:r>
                      <a:rPr lang="en-US" altLang="zh-CN" sz="2000" i="1">
                        <a:latin typeface="Cambria Math" charset="0"/>
                      </a:rPr>
                      <m:t>∈</m:t>
                    </m:r>
                    <m:r>
                      <a:rPr lang="en-US" altLang="zh-CN" sz="2000" i="1">
                        <a:latin typeface="Cambria Math" charset="0"/>
                      </a:rPr>
                      <m:t>𝑅</m:t>
                    </m:r>
                    <m:r>
                      <a:rPr lang="en-US" altLang="zh-CN" sz="2000" i="1">
                        <a:latin typeface="Cambria Math" charset="0"/>
                      </a:rPr>
                      <m:t>)</m:t>
                    </m:r>
                  </m:oMath>
                </a14:m>
                <a:r>
                  <a:rPr lang="zh-CN" altLang="en-US" sz="2000" dirty="0"/>
                  <a:t>为随机变量</a:t>
                </a:r>
                <a14:m>
                  <m:oMath xmlns:m="http://schemas.openxmlformats.org/officeDocument/2006/math">
                    <m:r>
                      <a:rPr lang="en-US" altLang="zh-CN" sz="2000" i="1">
                        <a:latin typeface="Cambria Math" panose="02040503050406030204" pitchFamily="18" charset="0"/>
                      </a:rPr>
                      <m:t>𝑋</m:t>
                    </m:r>
                  </m:oMath>
                </a14:m>
                <a:r>
                  <a:rPr lang="zh-CN" altLang="en-US" sz="2000" dirty="0"/>
                  <a:t>的分布函数，或称服从分布</a:t>
                </a:r>
                <a14:m>
                  <m:oMath xmlns:m="http://schemas.openxmlformats.org/officeDocument/2006/math">
                    <m:r>
                      <a:rPr lang="en-US" altLang="zh-CN" sz="2000" i="1">
                        <a:latin typeface="Cambria Math" charset="0"/>
                      </a:rPr>
                      <m:t>𝐹</m:t>
                    </m:r>
                    <m:d>
                      <m:dPr>
                        <m:ctrlPr>
                          <a:rPr lang="zh-CN" altLang="zh-CN" sz="2000" i="1">
                            <a:latin typeface="Cambria Math" panose="02040503050406030204" pitchFamily="18" charset="0"/>
                          </a:rPr>
                        </m:ctrlPr>
                      </m:dPr>
                      <m:e>
                        <m:r>
                          <a:rPr lang="en-US" altLang="zh-CN" sz="2000" i="1">
                            <a:latin typeface="Cambria Math" charset="0"/>
                          </a:rPr>
                          <m:t>𝑥</m:t>
                        </m:r>
                      </m:e>
                    </m:d>
                  </m:oMath>
                </a14:m>
                <a:r>
                  <a:rPr lang="zh-CN" altLang="en-US" sz="2000" dirty="0"/>
                  <a:t>。</a:t>
                </a:r>
                <a:endParaRPr lang="en-US" altLang="zh-CN" sz="2000" dirty="0"/>
              </a:p>
              <a:p>
                <a:pPr lvl="2"/>
                <a:r>
                  <a:rPr lang="zh-CN" altLang="en-US" dirty="0"/>
                  <a:t>离散型随机变量：随机变量</a:t>
                </a:r>
                <a14:m>
                  <m:oMath xmlns:m="http://schemas.openxmlformats.org/officeDocument/2006/math">
                    <m:r>
                      <a:rPr lang="en-US" altLang="zh-CN" i="1">
                        <a:latin typeface="Cambria Math" panose="02040503050406030204" pitchFamily="18" charset="0"/>
                      </a:rPr>
                      <m:t>𝑋</m:t>
                    </m:r>
                  </m:oMath>
                </a14:m>
                <a:r>
                  <a:rPr lang="zh-CN" altLang="en-US" dirty="0"/>
                  <a:t>只有有限个取值</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zh-CN"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zh-CN" altLang="zh-CN">
                        <a:latin typeface="Cambria Math" panose="02040503050406030204" pitchFamily="18" charset="0"/>
                      </a:rPr>
                      <m:t>，</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𝑛</m:t>
                        </m:r>
                      </m:sub>
                    </m:sSub>
                  </m:oMath>
                </a14:m>
                <a:r>
                  <a:rPr lang="zh-CN" altLang="en-US" dirty="0"/>
                  <a:t>。</a:t>
                </a:r>
                <a:endParaRPr lang="en-US" altLang="zh-CN" dirty="0"/>
              </a:p>
              <a:p>
                <a:pPr marL="855662" lvl="2" indent="0">
                  <a:spcBef>
                    <a:spcPts val="0"/>
                  </a:spcBef>
                  <a:buNone/>
                </a:pPr>
                <a:r>
                  <a:rPr lang="en-US" altLang="zh-CN" dirty="0"/>
                  <a:t> </a:t>
                </a:r>
                <a14:m>
                  <m:oMath xmlns:m="http://schemas.openxmlformats.org/officeDocument/2006/math">
                    <m:r>
                      <a:rPr lang="en-US" altLang="zh-CN" i="1">
                        <a:latin typeface="Cambria Math" panose="02040503050406030204" pitchFamily="18" charset="0"/>
                      </a:rPr>
                      <m:t>𝑋</m:t>
                    </m:r>
                    <m:r>
                      <a:rPr lang="en-US" altLang="zh-CN" i="1">
                        <a:latin typeface="Cambria Math" panose="02040503050406030204" pitchFamily="18" charset="0"/>
                      </a:rPr>
                      <m:t>~</m:t>
                    </m:r>
                    <m:d>
                      <m:dPr>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r>
                              <a:rPr lang="en-US" altLang="zh-CN" i="1">
                                <a:latin typeface="Cambria Math" panose="02040503050406030204" pitchFamily="18" charset="0"/>
                              </a:rPr>
                              <m:t>  </m:t>
                            </m:r>
                          </m:e>
                          <m:e>
                            <m:m>
                              <m:mPr>
                                <m:mcs>
                                  <m:mc>
                                    <m:mcPr>
                                      <m:count m:val="3"/>
                                      <m:mcJc m:val="center"/>
                                    </m:mcPr>
                                  </m:mc>
                                </m:mcs>
                                <m:ctrlPr>
                                  <a:rPr lang="zh-CN" altLang="zh-CN" i="1">
                                    <a:latin typeface="Cambria Math" panose="02040503050406030204" pitchFamily="18" charset="0"/>
                                  </a:rPr>
                                </m:ctrlPr>
                              </m:mP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e>
                                <m:e>
                                  <m:r>
                                    <a:rPr lang="en-US" altLang="zh-CN">
                                      <a:latin typeface="Cambria Math" panose="02040503050406030204" pitchFamily="18" charset="0"/>
                                    </a:rPr>
                                    <m:t>⋯</m:t>
                                  </m:r>
                                </m:e>
                              </m:mr>
                              <m:mr>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e>
                                <m:e>
                                  <m:r>
                                    <a:rPr lang="en-US" altLang="zh-CN">
                                      <a:latin typeface="Cambria Math" panose="02040503050406030204" pitchFamily="18" charset="0"/>
                                    </a:rPr>
                                    <m:t>⋯</m:t>
                                  </m:r>
                                </m:e>
                              </m:mr>
                            </m:m>
                          </m:e>
                        </m:eqArr>
                      </m:e>
                    </m:d>
                  </m:oMath>
                </a14:m>
                <a:r>
                  <a:rPr lang="zh-CN" altLang="en-US" dirty="0"/>
                  <a:t>     或</a:t>
                </a:r>
                <a:endParaRPr lang="en-US" altLang="zh-CN" dirty="0"/>
              </a:p>
              <a:p>
                <a:pPr lvl="2"/>
                <a:r>
                  <a:rPr lang="zh-CN" altLang="en-US" dirty="0"/>
                  <a:t>连续型随机变量：</a:t>
                </a:r>
                <a:endParaRPr lang="en-US" altLang="zh-CN" dirty="0"/>
              </a:p>
              <a:p>
                <a:pPr marL="855662" lvl="2"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m:t>
                      </m:r>
                      <m:d>
                        <m:dPr>
                          <m:ctrlPr>
                            <a:rPr lang="zh-CN" altLang="zh-CN" i="1">
                              <a:latin typeface="Cambria Math" panose="02040503050406030204" pitchFamily="18" charset="0"/>
                            </a:rPr>
                          </m:ctrlPr>
                        </m:dPr>
                        <m:e>
                          <m:r>
                            <a:rPr lang="en-US" altLang="zh-CN" i="1">
                              <a:latin typeface="Cambria Math" panose="02040503050406030204" pitchFamily="18" charset="0"/>
                            </a:rPr>
                            <m:t>𝑥</m:t>
                          </m:r>
                        </m:e>
                      </m:d>
                      <m:r>
                        <a:rPr lang="en-US" altLang="zh-CN">
                          <a:latin typeface="Cambria Math" panose="02040503050406030204" pitchFamily="18" charset="0"/>
                        </a:rPr>
                        <m:t>=</m:t>
                      </m:r>
                      <m:nary>
                        <m:naryPr>
                          <m:limLoc m:val="subSup"/>
                          <m:ctrlPr>
                            <a:rPr lang="zh-CN" altLang="zh-CN" i="1">
                              <a:latin typeface="Cambria Math" panose="02040503050406030204" pitchFamily="18" charset="0"/>
                            </a:rPr>
                          </m:ctrlPr>
                        </m:naryPr>
                        <m:sub>
                          <m:r>
                            <a:rPr lang="zh-CN" altLang="en-US" i="1">
                              <a:latin typeface="Cambria Math" panose="02040503050406030204" pitchFamily="18" charset="0"/>
                            </a:rPr>
                            <m:t>−</m:t>
                          </m:r>
                          <m:r>
                            <a:rPr lang="en-US" altLang="zh-CN">
                              <a:latin typeface="Cambria Math" panose="02040503050406030204" pitchFamily="18" charset="0"/>
                            </a:rPr>
                            <m:t>∞</m:t>
                          </m:r>
                        </m:sub>
                        <m:sup>
                          <m:r>
                            <a:rPr lang="en-US" altLang="zh-CN" i="1">
                              <a:latin typeface="Cambria Math" panose="02040503050406030204" pitchFamily="18" charset="0"/>
                            </a:rPr>
                            <m:t>𝑥</m:t>
                          </m:r>
                        </m:sup>
                        <m:e>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𝑑𝑡</m:t>
                          </m:r>
                          <m:r>
                            <a:rPr lang="en-US" altLang="zh-CN">
                              <a:latin typeface="Cambria Math" panose="02040503050406030204" pitchFamily="18" charset="0"/>
                            </a:rPr>
                            <m:t>(</m:t>
                          </m:r>
                          <m:r>
                            <a:rPr lang="en-US" altLang="zh-CN" i="1">
                              <a:latin typeface="Cambria Math" panose="02040503050406030204" pitchFamily="18" charset="0"/>
                            </a:rPr>
                            <m:t>𝑥</m:t>
                          </m:r>
                          <m:r>
                            <a:rPr lang="en-US" altLang="zh-CN">
                              <a:latin typeface="Cambria Math" panose="02040503050406030204" pitchFamily="18" charset="0"/>
                            </a:rPr>
                            <m:t>∈</m:t>
                          </m:r>
                          <m:r>
                            <a:rPr lang="en-US" altLang="zh-CN" i="1">
                              <a:latin typeface="Cambria Math" panose="02040503050406030204" pitchFamily="18" charset="0"/>
                            </a:rPr>
                            <m:t>𝑅</m:t>
                          </m:r>
                          <m:r>
                            <a:rPr lang="en-US" altLang="zh-CN">
                              <a:latin typeface="Cambria Math" panose="02040503050406030204" pitchFamily="18" charset="0"/>
                            </a:rPr>
                            <m:t>)</m:t>
                          </m:r>
                        </m:e>
                      </m:nary>
                    </m:oMath>
                  </m:oMathPara>
                </a14:m>
                <a:endParaRPr lang="en-US" altLang="zh-CN" dirty="0"/>
              </a:p>
              <a:p>
                <a:pPr lvl="2"/>
                <a:endParaRPr lang="en-US" altLang="zh-CN" dirty="0"/>
              </a:p>
              <a:p>
                <a:pPr lvl="1"/>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6015950-B23E-4CC4-B568-E1F2FA519983}"/>
                  </a:ext>
                </a:extLst>
              </p:cNvPr>
              <p:cNvSpPr>
                <a:spLocks noGrp="1" noRot="1" noChangeAspect="1" noMove="1" noResize="1" noEditPoints="1" noAdjustHandles="1" noChangeArrowheads="1" noChangeShapeType="1" noTextEdit="1"/>
              </p:cNvSpPr>
              <p:nvPr>
                <p:ph idx="4294967295"/>
              </p:nvPr>
            </p:nvSpPr>
            <p:spPr>
              <a:xfrm>
                <a:off x="1655838" y="843558"/>
                <a:ext cx="7452666" cy="4248472"/>
              </a:xfrm>
              <a:blipFill>
                <a:blip r:embed="rId3"/>
                <a:stretch>
                  <a:fillRect l="-327" t="-1435" r="-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8F543C09-139A-4623-A3E3-B1FD4A47630F}"/>
                  </a:ext>
                </a:extLst>
              </p:cNvPr>
              <p:cNvGraphicFramePr>
                <a:graphicFrameLocks noGrp="1"/>
              </p:cNvGraphicFramePr>
              <p:nvPr>
                <p:extLst>
                  <p:ext uri="{D42A27DB-BD31-4B8C-83A1-F6EECF244321}">
                    <p14:modId xmlns:p14="http://schemas.microsoft.com/office/powerpoint/2010/main" val="430218371"/>
                  </p:ext>
                </p:extLst>
              </p:nvPr>
            </p:nvGraphicFramePr>
            <p:xfrm>
              <a:off x="5695329" y="3291830"/>
              <a:ext cx="2520604" cy="512064"/>
            </p:xfrm>
            <a:graphic>
              <a:graphicData uri="http://schemas.openxmlformats.org/drawingml/2006/table">
                <a:tbl>
                  <a:tblPr firstRow="1" firstCol="1" lastRow="1" lastCol="1" bandRow="1" bandCol="1"/>
                  <a:tblGrid>
                    <a:gridCol w="630151">
                      <a:extLst>
                        <a:ext uri="{9D8B030D-6E8A-4147-A177-3AD203B41FA5}">
                          <a16:colId xmlns:a16="http://schemas.microsoft.com/office/drawing/2014/main" val="3078333045"/>
                        </a:ext>
                      </a:extLst>
                    </a:gridCol>
                    <a:gridCol w="630151">
                      <a:extLst>
                        <a:ext uri="{9D8B030D-6E8A-4147-A177-3AD203B41FA5}">
                          <a16:colId xmlns:a16="http://schemas.microsoft.com/office/drawing/2014/main" val="460337852"/>
                        </a:ext>
                      </a:extLst>
                    </a:gridCol>
                    <a:gridCol w="630151">
                      <a:extLst>
                        <a:ext uri="{9D8B030D-6E8A-4147-A177-3AD203B41FA5}">
                          <a16:colId xmlns:a16="http://schemas.microsoft.com/office/drawing/2014/main" val="3009312953"/>
                        </a:ext>
                      </a:extLst>
                    </a:gridCol>
                    <a:gridCol w="630151">
                      <a:extLst>
                        <a:ext uri="{9D8B030D-6E8A-4147-A177-3AD203B41FA5}">
                          <a16:colId xmlns:a16="http://schemas.microsoft.com/office/drawing/2014/main" val="1904236815"/>
                        </a:ext>
                      </a:extLst>
                    </a:gridCol>
                  </a:tblGrid>
                  <a:tr h="246888">
                    <a:tc>
                      <a:txBody>
                        <a:bodyPr/>
                        <a:lstStyle/>
                        <a:p>
                          <a:pPr indent="266700" algn="ctr">
                            <a:lnSpc>
                              <a:spcPct val="120000"/>
                            </a:lnSpc>
                            <a:spcAft>
                              <a:spcPts val="0"/>
                            </a:spcAft>
                          </a:pPr>
                          <a14:m>
                            <m:oMathPara xmlns:m="http://schemas.openxmlformats.org/officeDocument/2006/math">
                              <m:oMathParaPr>
                                <m:jc m:val="centerGroup"/>
                              </m:oMathParaPr>
                              <m:oMath xmlns:m="http://schemas.openxmlformats.org/officeDocument/2006/math">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𝑋</m:t>
                                </m:r>
                              </m:oMath>
                            </m:oMathPara>
                          </a14:m>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14:m>
                            <m:oMathPara xmlns:m="http://schemas.openxmlformats.org/officeDocument/2006/math">
                              <m:oMathParaPr>
                                <m:jc m:val="centerGroup"/>
                              </m:oMathParaPr>
                              <m:oMath xmlns:m="http://schemas.openxmlformats.org/officeDocument/2006/math">
                                <m:r>
                                  <a:rPr lang="en-US" sz="1400"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3637555"/>
                      </a:ext>
                    </a:extLst>
                  </a:tr>
                  <a:tr h="246888">
                    <a:tc>
                      <a:txBody>
                        <a:bodyPr/>
                        <a:lstStyle/>
                        <a:p>
                          <a:pPr indent="266700" algn="ctr">
                            <a:lnSpc>
                              <a:spcPct val="120000"/>
                            </a:lnSpc>
                            <a:spcAft>
                              <a:spcPts val="0"/>
                            </a:spcAft>
                          </a:pPr>
                          <a14:m>
                            <m:oMathPara xmlns:m="http://schemas.openxmlformats.org/officeDocument/2006/math">
                              <m:oMathParaPr>
                                <m:jc m:val="centerGroup"/>
                              </m:oMathParaPr>
                              <m:oMath xmlns:m="http://schemas.openxmlformats.org/officeDocument/2006/math">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𝑃</m:t>
                                </m:r>
                              </m:oMath>
                            </m:oMathPara>
                          </a14:m>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m:oMathPara>
                          </a14:m>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m:oMathPara>
                          </a14:m>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indent="266700" algn="ctr">
                            <a:lnSpc>
                              <a:spcPct val="120000"/>
                            </a:lnSpc>
                            <a:spcAft>
                              <a:spcPts val="0"/>
                            </a:spcAft>
                          </a:pPr>
                          <a14:m>
                            <m:oMathPara xmlns:m="http://schemas.openxmlformats.org/officeDocument/2006/math">
                              <m:oMathParaPr>
                                <m:jc m:val="centerGroup"/>
                              </m:oMathParaPr>
                              <m:oMath xmlns:m="http://schemas.openxmlformats.org/officeDocument/2006/math">
                                <m:r>
                                  <a:rPr lang="en-US" sz="1400"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8831368"/>
                      </a:ext>
                    </a:extLst>
                  </a:tr>
                </a:tbl>
              </a:graphicData>
            </a:graphic>
          </p:graphicFrame>
        </mc:Choice>
        <mc:Fallback xmlns="">
          <p:graphicFrame>
            <p:nvGraphicFramePr>
              <p:cNvPr id="7" name="表格 6">
                <a:extLst>
                  <a:ext uri="{FF2B5EF4-FFF2-40B4-BE49-F238E27FC236}">
                    <a16:creationId xmlns:a16="http://schemas.microsoft.com/office/drawing/2014/main" id="{8F543C09-139A-4623-A3E3-B1FD4A47630F}"/>
                  </a:ext>
                </a:extLst>
              </p:cNvPr>
              <p:cNvGraphicFramePr>
                <a:graphicFrameLocks noGrp="1"/>
              </p:cNvGraphicFramePr>
              <p:nvPr>
                <p:extLst>
                  <p:ext uri="{D42A27DB-BD31-4B8C-83A1-F6EECF244321}">
                    <p14:modId xmlns:p14="http://schemas.microsoft.com/office/powerpoint/2010/main" val="430218371"/>
                  </p:ext>
                </p:extLst>
              </p:nvPr>
            </p:nvGraphicFramePr>
            <p:xfrm>
              <a:off x="5695329" y="3291830"/>
              <a:ext cx="2520604" cy="512064"/>
            </p:xfrm>
            <a:graphic>
              <a:graphicData uri="http://schemas.openxmlformats.org/drawingml/2006/table">
                <a:tbl>
                  <a:tblPr firstRow="1" firstCol="1" lastRow="1" lastCol="1" bandRow="1" bandCol="1"/>
                  <a:tblGrid>
                    <a:gridCol w="630151">
                      <a:extLst>
                        <a:ext uri="{9D8B030D-6E8A-4147-A177-3AD203B41FA5}">
                          <a16:colId xmlns:a16="http://schemas.microsoft.com/office/drawing/2014/main" val="3078333045"/>
                        </a:ext>
                      </a:extLst>
                    </a:gridCol>
                    <a:gridCol w="630151">
                      <a:extLst>
                        <a:ext uri="{9D8B030D-6E8A-4147-A177-3AD203B41FA5}">
                          <a16:colId xmlns:a16="http://schemas.microsoft.com/office/drawing/2014/main" val="460337852"/>
                        </a:ext>
                      </a:extLst>
                    </a:gridCol>
                    <a:gridCol w="630151">
                      <a:extLst>
                        <a:ext uri="{9D8B030D-6E8A-4147-A177-3AD203B41FA5}">
                          <a16:colId xmlns:a16="http://schemas.microsoft.com/office/drawing/2014/main" val="3009312953"/>
                        </a:ext>
                      </a:extLst>
                    </a:gridCol>
                    <a:gridCol w="630151">
                      <a:extLst>
                        <a:ext uri="{9D8B030D-6E8A-4147-A177-3AD203B41FA5}">
                          <a16:colId xmlns:a16="http://schemas.microsoft.com/office/drawing/2014/main" val="1904236815"/>
                        </a:ext>
                      </a:extLst>
                    </a:gridCol>
                  </a:tblGrid>
                  <a:tr h="256032">
                    <a:tc>
                      <a:txBody>
                        <a:bodyPr/>
                        <a:lstStyle/>
                        <a:p>
                          <a:endParaRPr lang="zh-CN"/>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t="-2326" r="-300000" b="-111628"/>
                          </a:stretch>
                        </a:blipFill>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00971" t="-2326" r="-202913" b="-111628"/>
                          </a:stretch>
                        </a:blipFill>
                      </a:tcPr>
                    </a:tc>
                    <a:tc>
                      <a:txBody>
                        <a:bodyPr/>
                        <a:lstStyle/>
                        <a:p>
                          <a:endParaRPr lang="zh-CN"/>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99038" t="-2326" r="-100962" b="-111628"/>
                          </a:stretch>
                        </a:blipFill>
                      </a:tcPr>
                    </a:tc>
                    <a:tc>
                      <a:txBody>
                        <a:bodyPr/>
                        <a:lstStyle/>
                        <a:p>
                          <a:endParaRPr lang="zh-CN"/>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301942" t="-2326" r="-1942" b="-111628"/>
                          </a:stretch>
                        </a:blipFill>
                      </a:tcPr>
                    </a:tc>
                    <a:extLst>
                      <a:ext uri="{0D108BD9-81ED-4DB2-BD59-A6C34878D82A}">
                        <a16:rowId xmlns:a16="http://schemas.microsoft.com/office/drawing/2014/main" val="953637555"/>
                      </a:ext>
                    </a:extLst>
                  </a:tr>
                  <a:tr h="256032">
                    <a:tc>
                      <a:txBody>
                        <a:bodyPr/>
                        <a:lstStyle/>
                        <a:p>
                          <a:endParaRPr lang="zh-CN"/>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4"/>
                          <a:stretch>
                            <a:fillRect t="-104762" r="-300000" b="-14286"/>
                          </a:stretch>
                        </a:blipFill>
                      </a:tcPr>
                    </a:tc>
                    <a:tc>
                      <a:txBody>
                        <a:bodyPr/>
                        <a:lstStyle/>
                        <a:p>
                          <a:endParaRPr lang="zh-CN"/>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4"/>
                          <a:stretch>
                            <a:fillRect l="-100971" t="-104762" r="-202913" b="-14286"/>
                          </a:stretch>
                        </a:blipFill>
                      </a:tcPr>
                    </a:tc>
                    <a:tc>
                      <a:txBody>
                        <a:bodyPr/>
                        <a:lstStyle/>
                        <a:p>
                          <a:endParaRPr lang="zh-CN"/>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4"/>
                          <a:stretch>
                            <a:fillRect l="-199038" t="-104762" r="-100962" b="-14286"/>
                          </a:stretch>
                        </a:blipFill>
                      </a:tcPr>
                    </a:tc>
                    <a:tc>
                      <a:txBody>
                        <a:bodyPr/>
                        <a:lstStyle/>
                        <a:p>
                          <a:endParaRPr lang="zh-CN"/>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4"/>
                          <a:stretch>
                            <a:fillRect l="-301942" t="-104762" r="-1942" b="-14286"/>
                          </a:stretch>
                        </a:blipFill>
                      </a:tcPr>
                    </a:tc>
                    <a:extLst>
                      <a:ext uri="{0D108BD9-81ED-4DB2-BD59-A6C34878D82A}">
                        <a16:rowId xmlns:a16="http://schemas.microsoft.com/office/drawing/2014/main" val="3098831368"/>
                      </a:ext>
                    </a:extLst>
                  </a:tr>
                </a:tbl>
              </a:graphicData>
            </a:graphic>
          </p:graphicFrame>
        </mc:Fallback>
      </mc:AlternateContent>
    </p:spTree>
    <p:extLst>
      <p:ext uri="{BB962C8B-B14F-4D97-AF65-F5344CB8AC3E}">
        <p14:creationId xmlns:p14="http://schemas.microsoft.com/office/powerpoint/2010/main" val="2242720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DBE5AFFE-6EC5-4103-A80F-57D8EBC7A20C}"/>
                  </a:ext>
                </a:extLst>
              </p:cNvPr>
              <p:cNvGraphicFramePr>
                <a:graphicFrameLocks noGrp="1"/>
              </p:cNvGraphicFramePr>
              <p:nvPr>
                <p:extLst>
                  <p:ext uri="{D42A27DB-BD31-4B8C-83A1-F6EECF244321}">
                    <p14:modId xmlns:p14="http://schemas.microsoft.com/office/powerpoint/2010/main" val="2549138998"/>
                  </p:ext>
                </p:extLst>
              </p:nvPr>
            </p:nvGraphicFramePr>
            <p:xfrm>
              <a:off x="2411760" y="1189029"/>
              <a:ext cx="6264696" cy="3906859"/>
            </p:xfrm>
            <a:graphic>
              <a:graphicData uri="http://schemas.openxmlformats.org/drawingml/2006/table">
                <a:tbl>
                  <a:tblPr firstRow="1" firstCol="1" lastRow="1" lastCol="1" bandRow="1" bandCol="1"/>
                  <a:tblGrid>
                    <a:gridCol w="1182889">
                      <a:extLst>
                        <a:ext uri="{9D8B030D-6E8A-4147-A177-3AD203B41FA5}">
                          <a16:colId xmlns:a16="http://schemas.microsoft.com/office/drawing/2014/main" val="3623942964"/>
                        </a:ext>
                      </a:extLst>
                    </a:gridCol>
                    <a:gridCol w="2958288">
                      <a:extLst>
                        <a:ext uri="{9D8B030D-6E8A-4147-A177-3AD203B41FA5}">
                          <a16:colId xmlns:a16="http://schemas.microsoft.com/office/drawing/2014/main" val="3775410542"/>
                        </a:ext>
                      </a:extLst>
                    </a:gridCol>
                    <a:gridCol w="645796">
                      <a:extLst>
                        <a:ext uri="{9D8B030D-6E8A-4147-A177-3AD203B41FA5}">
                          <a16:colId xmlns:a16="http://schemas.microsoft.com/office/drawing/2014/main" val="820980084"/>
                        </a:ext>
                      </a:extLst>
                    </a:gridCol>
                    <a:gridCol w="1477723">
                      <a:extLst>
                        <a:ext uri="{9D8B030D-6E8A-4147-A177-3AD203B41FA5}">
                          <a16:colId xmlns:a16="http://schemas.microsoft.com/office/drawing/2014/main" val="1407978125"/>
                        </a:ext>
                      </a:extLst>
                    </a:gridCol>
                  </a:tblGrid>
                  <a:tr h="410028">
                    <a:tc>
                      <a:txBody>
                        <a:bodyPr/>
                        <a:lstStyle/>
                        <a:p>
                          <a:pPr indent="125730" algn="ctr">
                            <a:lnSpc>
                              <a:spcPct val="150000"/>
                            </a:lnSpc>
                            <a:spcAft>
                              <a:spcPts val="0"/>
                            </a:spcAft>
                          </a:pPr>
                          <a:r>
                            <a:rPr lang="zh-CN" altLang="en-US" sz="1200" dirty="0"/>
                            <a:t>分布</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spcAft>
                              <a:spcPts val="0"/>
                            </a:spcAft>
                          </a:pPr>
                          <a:r>
                            <a:rPr lang="zh-CN" altLang="en-US" sz="1200" dirty="0"/>
                            <a:t>随机分布列或概率密度</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spcAft>
                              <a:spcPts val="0"/>
                            </a:spcAft>
                          </a:pPr>
                          <a:r>
                            <a:rPr lang="zh-CN" altLang="en-US" sz="1200" dirty="0"/>
                            <a:t>期望</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indent="0" algn="ctr">
                            <a:lnSpc>
                              <a:spcPct val="150000"/>
                            </a:lnSpc>
                            <a:spcAft>
                              <a:spcPts val="0"/>
                            </a:spcAft>
                          </a:pPr>
                          <a:r>
                            <a:rPr lang="zh-CN" altLang="en-US" sz="1200" dirty="0"/>
                            <a:t>方差</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0006281"/>
                      </a:ext>
                    </a:extLst>
                  </a:tr>
                  <a:tr h="529492">
                    <a:tc>
                      <a:txBody>
                        <a:bodyPr/>
                        <a:lstStyle/>
                        <a:p>
                          <a:pPr indent="127000" algn="ctr">
                            <a:lnSpc>
                              <a:spcPct val="150000"/>
                            </a:lnSpc>
                            <a:spcAft>
                              <a:spcPts val="0"/>
                            </a:spcAft>
                          </a:pPr>
                          <a:r>
                            <a:rPr lang="zh-CN" sz="1200" kern="1200" dirty="0">
                              <a:solidFill>
                                <a:schemeClr val="tx1"/>
                              </a:solidFill>
                              <a:latin typeface="+mn-lt"/>
                              <a:ea typeface="+mn-ea"/>
                              <a:cs typeface="+mn-cs"/>
                            </a:rPr>
                            <a:t>均匀分布</a:t>
                          </a:r>
                          <a14:m>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𝑈</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d>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zh-CN" altLang="en-US" sz="12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𝑎</m:t>
                                    </m:r>
                                  </m:den>
                                </m:f>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f>
                                  <m:f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𝑏</m:t>
                                    </m:r>
                                  </m:num>
                                  <m:den>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2</m:t>
                                    </m:r>
                                  </m:den>
                                </m:f>
                              </m:oMath>
                            </m:oMathPara>
                          </a14:m>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f>
                                  <m:f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𝑎</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2</m:t>
                                        </m:r>
                                      </m:sup>
                                    </m:sSup>
                                  </m:num>
                                  <m:den>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12</m:t>
                                    </m:r>
                                  </m:den>
                                </m:f>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3349917"/>
                      </a:ext>
                    </a:extLst>
                  </a:tr>
                  <a:tr h="534272">
                    <a:tc>
                      <a:txBody>
                        <a:bodyPr/>
                        <a:lstStyle/>
                        <a:p>
                          <a:pPr indent="127000" algn="ctr">
                            <a:lnSpc>
                              <a:spcPct val="120000"/>
                            </a:lnSpc>
                            <a:spcAft>
                              <a:spcPts val="0"/>
                            </a:spcAft>
                          </a:pPr>
                          <a:r>
                            <a:rPr lang="zh-CN" sz="1200" kern="1200" dirty="0">
                              <a:solidFill>
                                <a:schemeClr val="tx1"/>
                              </a:solidFill>
                              <a:latin typeface="+mn-lt"/>
                              <a:ea typeface="+mn-ea"/>
                              <a:cs typeface="+mn-cs"/>
                            </a:rPr>
                            <a:t>二项分布</a:t>
                          </a:r>
                          <a14:m>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𝐵</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sz="1200" kern="100" dirty="0">
                            <a:effectLst/>
                            <a:latin typeface="+mn-lt"/>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spcAft>
                              <a:spcPts val="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𝑘</m:t>
                                    </m:r>
                                  </m:e>
                                </m:d>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𝑛</m:t>
                                    </m:r>
                                  </m:sub>
                                  <m:sup>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𝑘</m:t>
                                    </m:r>
                                  </m:sup>
                                </m:sSubSup>
                                <m:sSup>
                                  <m:s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𝑝</m:t>
                                    </m:r>
                                  </m:e>
                                  <m:sup>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𝑘</m:t>
                                    </m:r>
                                  </m:sup>
                                </m:sSup>
                                <m:sSup>
                                  <m:s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𝑝</m:t>
                                        </m:r>
                                      </m:e>
                                    </m:d>
                                  </m:e>
                                  <m:sup>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𝑘</m:t>
                                    </m:r>
                                  </m:sup>
                                </m:sSup>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=0,1,</m:t>
                                </m:r>
                                <m:r>
                                  <a:rPr lang="en-US" sz="1200"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𝑛</m:t>
                                </m:r>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𝑛𝑝</m:t>
                                </m:r>
                              </m:oMath>
                            </m:oMathPara>
                          </a14:m>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𝑛𝑝</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𝑝</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1505445"/>
                      </a:ext>
                    </a:extLst>
                  </a:tr>
                  <a:tr h="536785">
                    <a:tc>
                      <a:txBody>
                        <a:bodyPr/>
                        <a:lstStyle/>
                        <a:p>
                          <a:pPr indent="127000" algn="ctr">
                            <a:lnSpc>
                              <a:spcPct val="120000"/>
                            </a:lnSpc>
                            <a:spcAft>
                              <a:spcPts val="0"/>
                            </a:spcAft>
                          </a:pPr>
                          <a:r>
                            <a:rPr lang="zh-CN" sz="1200" kern="1200" dirty="0">
                              <a:solidFill>
                                <a:schemeClr val="tx1"/>
                              </a:solidFill>
                              <a:latin typeface="+mn-lt"/>
                              <a:ea typeface="+mn-ea"/>
                              <a:cs typeface="+mn-cs"/>
                            </a:rPr>
                            <a:t>泊松分布</a:t>
                          </a:r>
                          <a14:m>
                            <m:oMath xmlns:m="http://schemas.openxmlformats.org/officeDocument/2006/math">
                              <m:r>
                                <a:rPr lang="en-US" sz="1200" kern="1200">
                                  <a:solidFill>
                                    <a:schemeClr val="tx1"/>
                                  </a:solidFill>
                                  <a:latin typeface="Cambria Math" panose="02040503050406030204" pitchFamily="18" charset="0"/>
                                  <a:ea typeface="+mn-ea"/>
                                  <a:cs typeface="+mn-cs"/>
                                </a:rPr>
                                <m:t>𝑃</m:t>
                              </m:r>
                              <m:r>
                                <a:rPr lang="en-US" sz="1200" kern="1200">
                                  <a:solidFill>
                                    <a:schemeClr val="tx1"/>
                                  </a:solidFill>
                                  <a:latin typeface="Cambria Math" panose="02040503050406030204" pitchFamily="18" charset="0"/>
                                  <a:ea typeface="+mn-ea"/>
                                  <a:cs typeface="+mn-cs"/>
                                </a:rPr>
                                <m:t>(</m:t>
                              </m:r>
                              <m:r>
                                <a:rPr lang="en-US" sz="1200" kern="1200">
                                  <a:solidFill>
                                    <a:schemeClr val="tx1"/>
                                  </a:solidFill>
                                  <a:latin typeface="Cambria Math" panose="02040503050406030204" pitchFamily="18" charset="0"/>
                                  <a:ea typeface="+mn-ea"/>
                                  <a:cs typeface="+mn-cs"/>
                                </a:rPr>
                                <m:t>𝜆</m:t>
                              </m:r>
                              <m:r>
                                <a:rPr lang="en-US" sz="1200" kern="1200">
                                  <a:solidFill>
                                    <a:schemeClr val="tx1"/>
                                  </a:solidFill>
                                  <a:latin typeface="Cambria Math" panose="02040503050406030204" pitchFamily="18" charset="0"/>
                                  <a:ea typeface="+mn-ea"/>
                                  <a:cs typeface="+mn-cs"/>
                                </a:rPr>
                                <m:t>)</m:t>
                              </m:r>
                            </m:oMath>
                          </a14:m>
                          <a:endParaRPr lang="zh-CN" sz="1200" kern="1200" dirty="0">
                            <a:solidFill>
                              <a:schemeClr val="tx1"/>
                            </a:solidFill>
                            <a:latin typeface="+mn-lt"/>
                            <a:ea typeface="+mn-ea"/>
                            <a:cs typeface="+mn-cs"/>
                          </a:endParaRPr>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𝑘</m:t>
                                    </m:r>
                                  </m:e>
                                </m:d>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𝜆</m:t>
                                        </m:r>
                                      </m:e>
                                      <m:sup>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𝑘</m:t>
                                        </m:r>
                                      </m:sup>
                                    </m:sSup>
                                  </m:num>
                                  <m:den>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den>
                                </m:f>
                                <m:sSup>
                                  <m:s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𝑒</m:t>
                                    </m:r>
                                  </m:e>
                                  <m:sup>
                                    <m:r>
                                      <a:rPr lang="zh-CN" altLang="en-US" sz="12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𝜆</m:t>
                                    </m:r>
                                  </m:sup>
                                </m:sSup>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=0,1,</m:t>
                                </m:r>
                                <m:r>
                                  <a:rPr lang="en-US" sz="1200"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𝜆</m:t>
                                </m:r>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𝜆</m:t>
                                </m:r>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5562810"/>
                      </a:ext>
                    </a:extLst>
                  </a:tr>
                  <a:tr h="497318">
                    <a:tc>
                      <a:txBody>
                        <a:bodyPr/>
                        <a:lstStyle/>
                        <a:p>
                          <a:pPr indent="127000" algn="ctr">
                            <a:lnSpc>
                              <a:spcPct val="120000"/>
                            </a:lnSpc>
                            <a:spcAft>
                              <a:spcPts val="0"/>
                            </a:spcAft>
                          </a:pPr>
                          <a:r>
                            <a:rPr lang="zh-CN" altLang="zh-CN" sz="1200" kern="1200" dirty="0">
                              <a:solidFill>
                                <a:schemeClr val="tx1"/>
                              </a:solidFill>
                              <a:latin typeface="+mn-lt"/>
                              <a:ea typeface="+mn-ea"/>
                              <a:cs typeface="+mn-cs"/>
                            </a:rPr>
                            <a:t>指数分布</a:t>
                          </a:r>
                          <a14:m>
                            <m:oMath xmlns:m="http://schemas.openxmlformats.org/officeDocument/2006/math">
                              <m:r>
                                <a:rPr lang="en-US" altLang="zh-CN" sz="1200" kern="1200">
                                  <a:solidFill>
                                    <a:schemeClr val="tx1"/>
                                  </a:solidFill>
                                  <a:latin typeface="Cambria Math" panose="02040503050406030204" pitchFamily="18" charset="0"/>
                                  <a:ea typeface="+mn-ea"/>
                                  <a:cs typeface="+mn-cs"/>
                                </a:rPr>
                                <m:t>𝐸</m:t>
                              </m:r>
                              <m:r>
                                <a:rPr lang="en-US" altLang="zh-CN" sz="1200" kern="1200">
                                  <a:solidFill>
                                    <a:schemeClr val="tx1"/>
                                  </a:solidFill>
                                  <a:latin typeface="Cambria Math" panose="02040503050406030204" pitchFamily="18" charset="0"/>
                                  <a:ea typeface="+mn-ea"/>
                                  <a:cs typeface="+mn-cs"/>
                                </a:rPr>
                                <m:t>(</m:t>
                              </m:r>
                              <m:r>
                                <a:rPr lang="en-US" altLang="zh-CN" sz="1200" kern="1200">
                                  <a:solidFill>
                                    <a:schemeClr val="tx1"/>
                                  </a:solidFill>
                                  <a:latin typeface="Cambria Math" panose="02040503050406030204" pitchFamily="18" charset="0"/>
                                  <a:ea typeface="+mn-ea"/>
                                  <a:cs typeface="+mn-cs"/>
                                </a:rPr>
                                <m:t>𝜆</m:t>
                              </m:r>
                              <m:r>
                                <a:rPr lang="en-US" altLang="zh-CN" sz="1200" kern="1200">
                                  <a:solidFill>
                                    <a:schemeClr val="tx1"/>
                                  </a:solidFill>
                                  <a:latin typeface="Cambria Math" panose="02040503050406030204" pitchFamily="18" charset="0"/>
                                  <a:ea typeface="+mn-ea"/>
                                  <a:cs typeface="+mn-cs"/>
                                </a:rPr>
                                <m:t>)</m:t>
                              </m:r>
                            </m:oMath>
                          </a14:m>
                          <a:endParaRPr lang="zh-CN" sz="1200" kern="1200" dirty="0">
                            <a:solidFill>
                              <a:schemeClr val="tx1"/>
                            </a:solidFill>
                            <a:latin typeface="+mn-lt"/>
                            <a:ea typeface="+mn-ea"/>
                            <a:cs typeface="+mn-cs"/>
                          </a:endParaRPr>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d>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𝜆</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𝑒</m:t>
                                    </m:r>
                                  </m:e>
                                  <m:sup>
                                    <m:r>
                                      <a:rPr lang="zh-CN" altLang="en-US" sz="12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𝜆</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sup>
                                </m:sSup>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f>
                                  <m:fPr>
                                    <m:ctrlPr>
                                      <a:rPr lang="zh-CN" altLang="zh-CN" sz="1200" i="1" kern="1200" smtClean="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r>
                                      <a:rPr lang="en-US" altLang="zh-CN" sz="1200" i="1" kern="1200">
                                        <a:solidFill>
                                          <a:schemeClr val="tx1"/>
                                        </a:solidFill>
                                        <a:effectLst/>
                                        <a:latin typeface="Cambria Math" panose="02040503050406030204" pitchFamily="18" charset="0"/>
                                        <a:ea typeface="+mn-ea"/>
                                        <a:cs typeface="+mn-cs"/>
                                      </a:rPr>
                                      <m:t>𝜆</m:t>
                                    </m:r>
                                  </m:den>
                                </m:f>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f>
                                  <m:fPr>
                                    <m:ctrlPr>
                                      <a:rPr lang="zh-CN" altLang="zh-CN" sz="1200" i="1" kern="1200" smtClean="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1</m:t>
                                    </m:r>
                                  </m:num>
                                  <m:den>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𝜆</m:t>
                                        </m:r>
                                      </m:e>
                                      <m:sup>
                                        <m:r>
                                          <a:rPr lang="en-US" altLang="zh-CN" sz="1200" i="1" kern="1200">
                                            <a:solidFill>
                                              <a:schemeClr val="tx1"/>
                                            </a:solidFill>
                                            <a:effectLst/>
                                            <a:latin typeface="Cambria Math" panose="02040503050406030204" pitchFamily="18" charset="0"/>
                                            <a:ea typeface="+mn-ea"/>
                                            <a:cs typeface="+mn-cs"/>
                                          </a:rPr>
                                          <m:t>2</m:t>
                                        </m:r>
                                      </m:sup>
                                    </m:sSup>
                                  </m:den>
                                </m:f>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6818918"/>
                      </a:ext>
                    </a:extLst>
                  </a:tr>
                  <a:tr h="909574">
                    <a:tc>
                      <a:txBody>
                        <a:bodyPr/>
                        <a:lstStyle/>
                        <a:p>
                          <a:pPr marL="0" marR="0" lvl="0" indent="127000" algn="ctr" defTabSz="914400" rtl="0" eaLnBrk="1" fontAlgn="auto" latinLnBrk="0" hangingPunct="1">
                            <a:lnSpc>
                              <a:spcPct val="120000"/>
                            </a:lnSpc>
                            <a:spcBef>
                              <a:spcPts val="0"/>
                            </a:spcBef>
                            <a:spcAft>
                              <a:spcPts val="0"/>
                            </a:spcAft>
                            <a:buClrTx/>
                            <a:buSzTx/>
                            <a:buFontTx/>
                            <a:buNone/>
                            <a:tabLst/>
                            <a:defRPr/>
                          </a:pPr>
                          <a:r>
                            <a:rPr lang="zh-CN" altLang="zh-CN" sz="1200" kern="1200" dirty="0">
                              <a:solidFill>
                                <a:schemeClr val="tx1"/>
                              </a:solidFill>
                              <a:latin typeface="+mn-lt"/>
                              <a:ea typeface="+mn-ea"/>
                              <a:cs typeface="+mn-cs"/>
                            </a:rPr>
                            <a:t>正态分布</a:t>
                          </a:r>
                          <a14:m>
                            <m:oMath xmlns:m="http://schemas.openxmlformats.org/officeDocument/2006/math">
                              <m:r>
                                <a:rPr lang="en-US" altLang="zh-CN" sz="1200" kern="1200">
                                  <a:solidFill>
                                    <a:schemeClr val="tx1"/>
                                  </a:solidFill>
                                  <a:latin typeface="Cambria Math" panose="02040503050406030204" pitchFamily="18" charset="0"/>
                                  <a:ea typeface="+mn-ea"/>
                                  <a:cs typeface="+mn-cs"/>
                                </a:rPr>
                                <m:t>𝑁</m:t>
                              </m:r>
                              <m:r>
                                <a:rPr lang="en-US" altLang="zh-CN" sz="1200" kern="1200">
                                  <a:solidFill>
                                    <a:schemeClr val="tx1"/>
                                  </a:solidFill>
                                  <a:latin typeface="Cambria Math" panose="02040503050406030204" pitchFamily="18" charset="0"/>
                                  <a:ea typeface="+mn-ea"/>
                                  <a:cs typeface="+mn-cs"/>
                                </a:rPr>
                                <m:t>(</m:t>
                              </m:r>
                              <m:r>
                                <a:rPr lang="en-US" altLang="zh-CN" sz="1200" kern="1200">
                                  <a:solidFill>
                                    <a:schemeClr val="tx1"/>
                                  </a:solidFill>
                                  <a:latin typeface="Cambria Math" panose="02040503050406030204" pitchFamily="18" charset="0"/>
                                  <a:ea typeface="+mn-ea"/>
                                  <a:cs typeface="+mn-cs"/>
                                </a:rPr>
                                <m:t>𝜇</m:t>
                              </m:r>
                              <m:r>
                                <a:rPr lang="en-US" altLang="zh-CN" sz="1200" kern="1200">
                                  <a:solidFill>
                                    <a:schemeClr val="tx1"/>
                                  </a:solidFill>
                                  <a:latin typeface="Cambria Math" panose="02040503050406030204" pitchFamily="18" charset="0"/>
                                  <a:ea typeface="+mn-ea"/>
                                  <a:cs typeface="+mn-cs"/>
                                </a:rPr>
                                <m:t>,</m:t>
                              </m:r>
                              <m:sSup>
                                <m:sSupPr>
                                  <m:ctrlPr>
                                    <a:rPr lang="zh-CN" altLang="zh-CN" sz="1200" i="1" kern="1200">
                                      <a:solidFill>
                                        <a:schemeClr val="tx1"/>
                                      </a:solidFill>
                                      <a:latin typeface="Cambria Math" panose="02040503050406030204" pitchFamily="18" charset="0"/>
                                      <a:ea typeface="+mn-ea"/>
                                      <a:cs typeface="+mn-cs"/>
                                    </a:rPr>
                                  </m:ctrlPr>
                                </m:sSupPr>
                                <m:e>
                                  <m:r>
                                    <a:rPr lang="en-US" altLang="zh-CN" sz="1200" kern="1200">
                                      <a:solidFill>
                                        <a:schemeClr val="tx1"/>
                                      </a:solidFill>
                                      <a:latin typeface="Cambria Math" panose="02040503050406030204" pitchFamily="18" charset="0"/>
                                      <a:ea typeface="+mn-ea"/>
                                      <a:cs typeface="+mn-cs"/>
                                    </a:rPr>
                                    <m:t>𝜎</m:t>
                                  </m:r>
                                </m:e>
                                <m:sup>
                                  <m:r>
                                    <a:rPr lang="en-US" altLang="zh-CN" sz="1200" kern="1200">
                                      <a:solidFill>
                                        <a:schemeClr val="tx1"/>
                                      </a:solidFill>
                                      <a:latin typeface="Cambria Math" panose="02040503050406030204" pitchFamily="18" charset="0"/>
                                      <a:ea typeface="+mn-ea"/>
                                      <a:cs typeface="+mn-cs"/>
                                    </a:rPr>
                                    <m:t>2</m:t>
                                  </m:r>
                                </m:sup>
                              </m:sSup>
                              <m:r>
                                <a:rPr lang="en-US" altLang="zh-CN" sz="1200" kern="1200">
                                  <a:solidFill>
                                    <a:schemeClr val="tx1"/>
                                  </a:solidFill>
                                  <a:latin typeface="Cambria Math" panose="02040503050406030204" pitchFamily="18" charset="0"/>
                                  <a:ea typeface="+mn-ea"/>
                                  <a:cs typeface="+mn-cs"/>
                                </a:rPr>
                                <m:t>)</m:t>
                              </m:r>
                            </m:oMath>
                          </a14:m>
                          <a:endParaRPr lang="zh-CN" altLang="zh-CN" sz="1200" kern="1200" dirty="0">
                            <a:solidFill>
                              <a:schemeClr val="tx1"/>
                            </a:solidFill>
                            <a:latin typeface="+mn-lt"/>
                            <a:ea typeface="+mn-ea"/>
                            <a:cs typeface="+mn-cs"/>
                          </a:endParaRPr>
                        </a:p>
                        <a:p>
                          <a:pPr indent="127000" algn="ctr">
                            <a:lnSpc>
                              <a:spcPct val="120000"/>
                            </a:lnSpc>
                            <a:spcAft>
                              <a:spcPts val="0"/>
                            </a:spcAft>
                          </a:pPr>
                          <a:endParaRPr lang="zh-CN" sz="1200" kern="1200" dirty="0">
                            <a:solidFill>
                              <a:schemeClr val="tx1"/>
                            </a:solidFill>
                            <a:latin typeface="+mn-lt"/>
                            <a:ea typeface="+mn-ea"/>
                            <a:cs typeface="+mn-cs"/>
                          </a:endParaRPr>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20000"/>
                            </a:lnSpc>
                            <a:spcAft>
                              <a:spcPts val="0"/>
                            </a:spcAft>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e>
                                </m:d>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𝜋</m:t>
                                        </m:r>
                                      </m:e>
                                    </m:rad>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𝜎</m:t>
                                    </m:r>
                                  </m:den>
                                </m:f>
                                <m:sSup>
                                  <m:s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𝑒</m:t>
                                    </m:r>
                                  </m:e>
                                  <m:sup>
                                    <m:r>
                                      <a:rPr lang="zh-CN" altLang="en-US" sz="1200" i="1" kern="100">
                                        <a:effectLst/>
                                        <a:latin typeface="Cambria Math" panose="02040503050406030204" pitchFamily="18" charset="0"/>
                                        <a:ea typeface="微软雅黑" panose="020B0503020204020204" pitchFamily="34" charset="-122"/>
                                        <a:cs typeface="微软雅黑" panose="020B0503020204020204" pitchFamily="34" charset="-122"/>
                                      </a:rPr>
                                      <m:t>−</m:t>
                                    </m:r>
                                    <m:sSup>
                                      <m:s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f>
                                          <m:f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2</m:t>
                                            </m:r>
                                          </m:den>
                                        </m:f>
                                        <m:d>
                                          <m:d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𝜇</m:t>
                                                </m:r>
                                              </m:num>
                                              <m:den>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𝜎</m:t>
                                                </m:r>
                                              </m:den>
                                            </m:f>
                                          </m:e>
                                        </m:d>
                                      </m:e>
                                      <m:sup>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2</m:t>
                                        </m:r>
                                      </m:sup>
                                    </m:sSup>
                                  </m:sup>
                                </m:sSup>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(−∞&lt;</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𝑥</m:t>
                                </m:r>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&lt;+∞)</m:t>
                                </m:r>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ctr">
                            <a:lnSpc>
                              <a:spcPct val="150000"/>
                            </a:lnSpc>
                            <a:spcAft>
                              <a:spcPts val="0"/>
                            </a:spcAft>
                          </a:pPr>
                          <a:r>
                            <a:rPr lang="en-US" sz="1200" kern="100" dirty="0">
                              <a:effectLst/>
                              <a:latin typeface="宋体" panose="02010600030101010101" pitchFamily="2" charset="-122"/>
                              <a:ea typeface="宋体" panose="02010600030101010101" pitchFamily="2" charset="-122"/>
                              <a:cs typeface="Times New Roman" panose="02020603050405020304" pitchFamily="18" charset="0"/>
                            </a:rPr>
                            <a:t>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200" i="1" kern="1200" smtClean="0">
                                    <a:solidFill>
                                      <a:schemeClr val="tx1"/>
                                    </a:solidFill>
                                    <a:effectLst/>
                                    <a:latin typeface="Cambria Math" panose="02040503050406030204" pitchFamily="18" charset="0"/>
                                    <a:ea typeface="+mn-ea"/>
                                    <a:cs typeface="+mn-cs"/>
                                  </a:rPr>
                                  <m:t>𝜇</m:t>
                                </m:r>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sSup>
                                  <m:sSupPr>
                                    <m:ctrlPr>
                                      <a:rPr lang="zh-CN" altLang="zh-CN" sz="1200" i="1" kern="1200" smtClean="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𝜎</m:t>
                                    </m:r>
                                  </m:e>
                                  <m:sup>
                                    <m:r>
                                      <a:rPr lang="en-US" altLang="zh-CN" sz="1200" i="1" kern="1200">
                                        <a:solidFill>
                                          <a:schemeClr val="tx1"/>
                                        </a:solidFill>
                                        <a:effectLst/>
                                        <a:latin typeface="Cambria Math" panose="02040503050406030204" pitchFamily="18" charset="0"/>
                                        <a:ea typeface="+mn-ea"/>
                                        <a:cs typeface="+mn-cs"/>
                                      </a:rPr>
                                      <m:t>2</m:t>
                                    </m:r>
                                  </m:sup>
                                </m:sSup>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949097"/>
                      </a:ext>
                    </a:extLst>
                  </a:tr>
                  <a:tr h="413524">
                    <a:tc>
                      <a:txBody>
                        <a:bodyPr/>
                        <a:lstStyle/>
                        <a:p>
                          <a:pPr indent="127000" algn="ctr">
                            <a:lnSpc>
                              <a:spcPct val="120000"/>
                            </a:lnSpc>
                            <a:spcAft>
                              <a:spcPts val="0"/>
                            </a:spcAft>
                          </a:pPr>
                          <a14:m>
                            <m:oMath xmlns:m="http://schemas.openxmlformats.org/officeDocument/2006/math">
                              <m:sSup>
                                <m:sSupPr>
                                  <m:ctrlPr>
                                    <a:rPr lang="zh-CN" altLang="zh-CN" sz="1200" i="1" kern="1200" smtClean="0">
                                      <a:solidFill>
                                        <a:schemeClr val="tx1"/>
                                      </a:solidFill>
                                      <a:latin typeface="Cambria Math" panose="02040503050406030204" pitchFamily="18" charset="0"/>
                                      <a:ea typeface="+mn-ea"/>
                                      <a:cs typeface="+mn-cs"/>
                                    </a:rPr>
                                  </m:ctrlPr>
                                </m:sSupPr>
                                <m:e>
                                  <m:r>
                                    <a:rPr lang="en-US" altLang="zh-CN" sz="1200" kern="1200">
                                      <a:solidFill>
                                        <a:schemeClr val="tx1"/>
                                      </a:solidFill>
                                      <a:latin typeface="Cambria Math" panose="02040503050406030204" pitchFamily="18" charset="0"/>
                                      <a:ea typeface="+mn-ea"/>
                                      <a:cs typeface="+mn-cs"/>
                                    </a:rPr>
                                    <m:t>𝜒</m:t>
                                  </m:r>
                                </m:e>
                                <m:sup>
                                  <m:r>
                                    <a:rPr lang="en-US" altLang="zh-CN" sz="1200" kern="1200">
                                      <a:solidFill>
                                        <a:schemeClr val="tx1"/>
                                      </a:solidFill>
                                      <a:latin typeface="Cambria Math" panose="02040503050406030204" pitchFamily="18" charset="0"/>
                                      <a:ea typeface="+mn-ea"/>
                                      <a:cs typeface="+mn-cs"/>
                                    </a:rPr>
                                    <m:t>2</m:t>
                                  </m:r>
                                </m:sup>
                              </m:sSup>
                              <m:r>
                                <a:rPr lang="en-US" altLang="zh-CN" sz="1200" kern="1200">
                                  <a:solidFill>
                                    <a:schemeClr val="tx1"/>
                                  </a:solidFill>
                                  <a:latin typeface="Cambria Math" panose="02040503050406030204" pitchFamily="18" charset="0"/>
                                  <a:ea typeface="+mn-ea"/>
                                  <a:cs typeface="+mn-cs"/>
                                </a:rPr>
                                <m:t>(</m:t>
                              </m:r>
                              <m:r>
                                <a:rPr lang="en-US" altLang="zh-CN" sz="1200" kern="1200">
                                  <a:solidFill>
                                    <a:schemeClr val="tx1"/>
                                  </a:solidFill>
                                  <a:latin typeface="Cambria Math" panose="02040503050406030204" pitchFamily="18" charset="0"/>
                                  <a:ea typeface="+mn-ea"/>
                                  <a:cs typeface="+mn-cs"/>
                                </a:rPr>
                                <m:t>𝑛</m:t>
                              </m:r>
                              <m:r>
                                <a:rPr lang="en-US" altLang="zh-CN" sz="1200" kern="1200">
                                  <a:solidFill>
                                    <a:schemeClr val="tx1"/>
                                  </a:solidFill>
                                  <a:latin typeface="Cambria Math" panose="02040503050406030204" pitchFamily="18" charset="0"/>
                                  <a:ea typeface="+mn-ea"/>
                                  <a:cs typeface="+mn-cs"/>
                                </a:rPr>
                                <m:t>)</m:t>
                              </m:r>
                            </m:oMath>
                          </a14:m>
                          <a:r>
                            <a:rPr lang="zh-CN" altLang="zh-CN" sz="1200" kern="1200" dirty="0">
                              <a:solidFill>
                                <a:schemeClr val="tx1"/>
                              </a:solidFill>
                              <a:latin typeface="+mn-lt"/>
                              <a:ea typeface="+mn-ea"/>
                              <a:cs typeface="+mn-cs"/>
                            </a:rPr>
                            <a:t>分布</a:t>
                          </a:r>
                          <a:endParaRPr lang="zh-CN" sz="1200" kern="1200" dirty="0">
                            <a:solidFill>
                              <a:schemeClr val="tx1"/>
                            </a:solidFill>
                            <a:latin typeface="+mn-lt"/>
                            <a:ea typeface="+mn-ea"/>
                            <a:cs typeface="+mn-cs"/>
                          </a:endParaRPr>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200" i="1" kern="1200" smtClean="0">
                                    <a:solidFill>
                                      <a:schemeClr val="tx1"/>
                                    </a:solidFill>
                                    <a:effectLst/>
                                    <a:latin typeface="Cambria Math" panose="02040503050406030204" pitchFamily="18" charset="0"/>
                                    <a:ea typeface="+mn-ea"/>
                                    <a:cs typeface="+mn-cs"/>
                                  </a:rPr>
                                  <m:t>𝑛</m:t>
                                </m:r>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ctr">
                            <a:lnSpc>
                              <a:spcPct val="150000"/>
                            </a:lnSpc>
                            <a:spcAft>
                              <a:spcPts val="0"/>
                            </a:spcAft>
                          </a:pPr>
                          <a14:m>
                            <m:oMathPara xmlns:m="http://schemas.openxmlformats.org/officeDocument/2006/math">
                              <m:oMathParaPr>
                                <m:jc m:val="centerGroup"/>
                              </m:oMathParaPr>
                              <m:oMath xmlns:m="http://schemas.openxmlformats.org/officeDocument/2006/math">
                                <m:r>
                                  <a:rPr lang="en-US" altLang="zh-CN" sz="1200" i="1" kern="1200" smtClean="0">
                                    <a:solidFill>
                                      <a:schemeClr val="tx1"/>
                                    </a:solidFill>
                                    <a:effectLst/>
                                    <a:latin typeface="Cambria Math" panose="02040503050406030204" pitchFamily="18" charset="0"/>
                                    <a:ea typeface="+mn-ea"/>
                                    <a:cs typeface="+mn-cs"/>
                                  </a:rPr>
                                  <m:t>2</m:t>
                                </m:r>
                                <m:r>
                                  <a:rPr lang="en-US" altLang="zh-CN" sz="1200" i="1" kern="1200" smtClean="0">
                                    <a:solidFill>
                                      <a:schemeClr val="tx1"/>
                                    </a:solidFill>
                                    <a:effectLst/>
                                    <a:latin typeface="Cambria Math" panose="02040503050406030204" pitchFamily="18" charset="0"/>
                                    <a:ea typeface="+mn-ea"/>
                                    <a:cs typeface="+mn-cs"/>
                                  </a:rPr>
                                  <m:t>𝑛</m:t>
                                </m:r>
                              </m:oMath>
                            </m:oMathPara>
                          </a14:m>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476924"/>
                      </a:ext>
                    </a:extLst>
                  </a:tr>
                </a:tbl>
              </a:graphicData>
            </a:graphic>
          </p:graphicFrame>
        </mc:Choice>
        <mc:Fallback xmlns="">
          <p:graphicFrame>
            <p:nvGraphicFramePr>
              <p:cNvPr id="7" name="表格 6">
                <a:extLst>
                  <a:ext uri="{FF2B5EF4-FFF2-40B4-BE49-F238E27FC236}">
                    <a16:creationId xmlns:a16="http://schemas.microsoft.com/office/drawing/2014/main" id="{DBE5AFFE-6EC5-4103-A80F-57D8EBC7A20C}"/>
                  </a:ext>
                </a:extLst>
              </p:cNvPr>
              <p:cNvGraphicFramePr>
                <a:graphicFrameLocks noGrp="1"/>
              </p:cNvGraphicFramePr>
              <p:nvPr>
                <p:extLst>
                  <p:ext uri="{D42A27DB-BD31-4B8C-83A1-F6EECF244321}">
                    <p14:modId xmlns:p14="http://schemas.microsoft.com/office/powerpoint/2010/main" val="2549138998"/>
                  </p:ext>
                </p:extLst>
              </p:nvPr>
            </p:nvGraphicFramePr>
            <p:xfrm>
              <a:off x="2411760" y="1189029"/>
              <a:ext cx="6264696" cy="3906859"/>
            </p:xfrm>
            <a:graphic>
              <a:graphicData uri="http://schemas.openxmlformats.org/drawingml/2006/table">
                <a:tbl>
                  <a:tblPr firstRow="1" firstCol="1" lastRow="1" lastCol="1" bandRow="1" bandCol="1"/>
                  <a:tblGrid>
                    <a:gridCol w="1182889">
                      <a:extLst>
                        <a:ext uri="{9D8B030D-6E8A-4147-A177-3AD203B41FA5}">
                          <a16:colId xmlns:a16="http://schemas.microsoft.com/office/drawing/2014/main" val="3623942964"/>
                        </a:ext>
                      </a:extLst>
                    </a:gridCol>
                    <a:gridCol w="2958288">
                      <a:extLst>
                        <a:ext uri="{9D8B030D-6E8A-4147-A177-3AD203B41FA5}">
                          <a16:colId xmlns:a16="http://schemas.microsoft.com/office/drawing/2014/main" val="3775410542"/>
                        </a:ext>
                      </a:extLst>
                    </a:gridCol>
                    <a:gridCol w="645796">
                      <a:extLst>
                        <a:ext uri="{9D8B030D-6E8A-4147-A177-3AD203B41FA5}">
                          <a16:colId xmlns:a16="http://schemas.microsoft.com/office/drawing/2014/main" val="820980084"/>
                        </a:ext>
                      </a:extLst>
                    </a:gridCol>
                    <a:gridCol w="1477723">
                      <a:extLst>
                        <a:ext uri="{9D8B030D-6E8A-4147-A177-3AD203B41FA5}">
                          <a16:colId xmlns:a16="http://schemas.microsoft.com/office/drawing/2014/main" val="1407978125"/>
                        </a:ext>
                      </a:extLst>
                    </a:gridCol>
                  </a:tblGrid>
                  <a:tr h="410028">
                    <a:tc>
                      <a:txBody>
                        <a:bodyPr/>
                        <a:lstStyle/>
                        <a:p>
                          <a:pPr indent="125730" algn="ctr">
                            <a:lnSpc>
                              <a:spcPct val="150000"/>
                            </a:lnSpc>
                            <a:spcAft>
                              <a:spcPts val="0"/>
                            </a:spcAft>
                          </a:pPr>
                          <a:r>
                            <a:rPr lang="zh-CN" altLang="en-US" sz="1200" dirty="0"/>
                            <a:t>分布</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spcAft>
                              <a:spcPts val="0"/>
                            </a:spcAft>
                          </a:pPr>
                          <a:r>
                            <a:rPr lang="zh-CN" altLang="en-US" sz="1200" dirty="0"/>
                            <a:t>随机分布列或概率密度</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spcAft>
                              <a:spcPts val="0"/>
                            </a:spcAft>
                          </a:pPr>
                          <a:r>
                            <a:rPr lang="zh-CN" altLang="en-US" sz="1200" dirty="0"/>
                            <a:t>期望</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indent="0" algn="ctr">
                            <a:lnSpc>
                              <a:spcPct val="150000"/>
                            </a:lnSpc>
                            <a:spcAft>
                              <a:spcPts val="0"/>
                            </a:spcAft>
                          </a:pPr>
                          <a:r>
                            <a:rPr lang="zh-CN" altLang="en-US" sz="1200" dirty="0"/>
                            <a:t>方差</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0006281"/>
                      </a:ext>
                    </a:extLst>
                  </a:tr>
                  <a:tr h="548640">
                    <a:tc>
                      <a:txBody>
                        <a:bodyPr/>
                        <a:lstStyle/>
                        <a:p>
                          <a:endParaRPr lang="zh-CN"/>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75556" r="-430928" b="-538889"/>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9918" t="-75556" r="-72016" b="-538889"/>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41509" t="-75556" r="-230189" b="-538889"/>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23457" t="-75556" r="-412" b="-538889"/>
                          </a:stretch>
                        </a:blipFill>
                      </a:tcPr>
                    </a:tc>
                    <a:extLst>
                      <a:ext uri="{0D108BD9-81ED-4DB2-BD59-A6C34878D82A}">
                        <a16:rowId xmlns:a16="http://schemas.microsoft.com/office/drawing/2014/main" val="2463349917"/>
                      </a:ext>
                    </a:extLst>
                  </a:tr>
                  <a:tr h="553593">
                    <a:tc>
                      <a:txBody>
                        <a:bodyPr/>
                        <a:lstStyle/>
                        <a:p>
                          <a:endParaRPr lang="zh-CN"/>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73626" r="-430928" b="-432967"/>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9918" t="-173626" r="-72016" b="-432967"/>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41509" t="-173626" r="-230189" b="-432967"/>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23457" t="-173626" r="-412" b="-432967"/>
                          </a:stretch>
                        </a:blipFill>
                      </a:tcPr>
                    </a:tc>
                    <a:extLst>
                      <a:ext uri="{0D108BD9-81ED-4DB2-BD59-A6C34878D82A}">
                        <a16:rowId xmlns:a16="http://schemas.microsoft.com/office/drawing/2014/main" val="1701505445"/>
                      </a:ext>
                    </a:extLst>
                  </a:tr>
                  <a:tr h="556197">
                    <a:tc>
                      <a:txBody>
                        <a:bodyPr/>
                        <a:lstStyle/>
                        <a:p>
                          <a:endParaRPr lang="zh-CN"/>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73626" r="-430928" b="-332967"/>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9918" t="-273626" r="-72016" b="-332967"/>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41509" t="-273626" r="-230189" b="-332967"/>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23457" t="-273626" r="-412" b="-332967"/>
                          </a:stretch>
                        </a:blipFill>
                      </a:tcPr>
                    </a:tc>
                    <a:extLst>
                      <a:ext uri="{0D108BD9-81ED-4DB2-BD59-A6C34878D82A}">
                        <a16:rowId xmlns:a16="http://schemas.microsoft.com/office/drawing/2014/main" val="865562810"/>
                      </a:ext>
                    </a:extLst>
                  </a:tr>
                  <a:tr h="515303">
                    <a:tc>
                      <a:txBody>
                        <a:bodyPr/>
                        <a:lstStyle/>
                        <a:p>
                          <a:endParaRPr lang="zh-CN"/>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400000" r="-430928" b="-256471"/>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9918" t="-400000" r="-72016" b="-256471"/>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41509" t="-400000" r="-230189" b="-256471"/>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23457" t="-400000" r="-412" b="-256471"/>
                          </a:stretch>
                        </a:blipFill>
                      </a:tcPr>
                    </a:tc>
                    <a:extLst>
                      <a:ext uri="{0D108BD9-81ED-4DB2-BD59-A6C34878D82A}">
                        <a16:rowId xmlns:a16="http://schemas.microsoft.com/office/drawing/2014/main" val="2816818918"/>
                      </a:ext>
                    </a:extLst>
                  </a:tr>
                  <a:tr h="909574">
                    <a:tc>
                      <a:txBody>
                        <a:bodyPr/>
                        <a:lstStyle/>
                        <a:p>
                          <a:endParaRPr lang="zh-CN"/>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85235" r="-430928" b="-46309"/>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9918" t="-285235" r="-72016" b="-46309"/>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41509" t="-285235" r="-230189" b="-46309"/>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23457" t="-285235" r="-412" b="-46309"/>
                          </a:stretch>
                        </a:blipFill>
                      </a:tcPr>
                    </a:tc>
                    <a:extLst>
                      <a:ext uri="{0D108BD9-81ED-4DB2-BD59-A6C34878D82A}">
                        <a16:rowId xmlns:a16="http://schemas.microsoft.com/office/drawing/2014/main" val="2531949097"/>
                      </a:ext>
                    </a:extLst>
                  </a:tr>
                  <a:tr h="413524">
                    <a:tc>
                      <a:txBody>
                        <a:bodyPr/>
                        <a:lstStyle/>
                        <a:p>
                          <a:endParaRPr lang="zh-CN"/>
                        </a:p>
                      </a:txBody>
                      <a:tcPr marL="68580" marR="6858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t="-844118" r="-430928" b="-1471"/>
                          </a:stretch>
                        </a:blipFill>
                      </a:tcPr>
                    </a:tc>
                    <a:tc>
                      <a:txBody>
                        <a:bodyPr/>
                        <a:lstStyle/>
                        <a:p>
                          <a:pPr indent="266700" algn="ctr">
                            <a:lnSpc>
                              <a:spcPct val="150000"/>
                            </a:lnSpc>
                            <a:spcAft>
                              <a:spcPts val="0"/>
                            </a:spcAft>
                          </a:pP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41509" t="-844118" r="-230189" b="-1471"/>
                          </a:stretch>
                        </a:blipFill>
                      </a:tcPr>
                    </a:tc>
                    <a:tc>
                      <a:txBody>
                        <a:bodyPr/>
                        <a:lstStyle/>
                        <a:p>
                          <a:endParaRPr lang="zh-CN"/>
                        </a:p>
                      </a:txBody>
                      <a:tcPr marL="68580" marR="6858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23457" t="-844118" r="-412" b="-1471"/>
                          </a:stretch>
                        </a:blipFill>
                      </a:tcPr>
                    </a:tc>
                    <a:extLst>
                      <a:ext uri="{0D108BD9-81ED-4DB2-BD59-A6C34878D82A}">
                        <a16:rowId xmlns:a16="http://schemas.microsoft.com/office/drawing/2014/main" val="350476924"/>
                      </a:ext>
                    </a:extLst>
                  </a:tr>
                </a:tbl>
              </a:graphicData>
            </a:graphic>
          </p:graphicFrame>
        </mc:Fallback>
      </mc:AlternateContent>
      <p:sp>
        <p:nvSpPr>
          <p:cNvPr id="8" name="文本框 21">
            <a:extLst>
              <a:ext uri="{FF2B5EF4-FFF2-40B4-BE49-F238E27FC236}">
                <a16:creationId xmlns:a16="http://schemas.microsoft.com/office/drawing/2014/main" id="{A8E033FF-6260-4BD8-A2B3-9BF11DC24897}"/>
              </a:ext>
            </a:extLst>
          </p:cNvPr>
          <p:cNvSpPr txBox="1"/>
          <p:nvPr/>
        </p:nvSpPr>
        <p:spPr>
          <a:xfrm>
            <a:off x="3635896" y="832213"/>
            <a:ext cx="3564718" cy="2993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0000"/>
              </a:lnSpc>
              <a:spcAft>
                <a:spcPts val="0"/>
              </a:spcAft>
            </a:pPr>
            <a:r>
              <a:rPr lang="zh-CN" altLang="en-US" sz="1800" dirty="0"/>
              <a:t>常见分布及其数字特征</a:t>
            </a:r>
            <a:endParaRPr lang="zh-CN" altLang="en-US" sz="1800" i="1" kern="100" dirty="0">
              <a:latin typeface="Cambria Math" panose="02040503050406030204" pitchFamily="18" charset="0"/>
              <a:ea typeface="+mn-ea"/>
              <a:cs typeface="Times New Roman" panose="02020603050405020304" pitchFamily="18" charset="0"/>
            </a:endParaRPr>
          </a:p>
        </p:txBody>
      </p:sp>
      <p:sp>
        <p:nvSpPr>
          <p:cNvPr id="3" name="标题 1">
            <a:extLst>
              <a:ext uri="{FF2B5EF4-FFF2-40B4-BE49-F238E27FC236}">
                <a16:creationId xmlns:a16="http://schemas.microsoft.com/office/drawing/2014/main" id="{2AECE52C-C0A1-AB7C-CA70-FEFBA5F37129}"/>
              </a:ext>
            </a:extLst>
          </p:cNvPr>
          <p:cNvSpPr txBox="1">
            <a:spLocks/>
          </p:cNvSpPr>
          <p:nvPr/>
        </p:nvSpPr>
        <p:spPr bwMode="auto">
          <a:xfrm>
            <a:off x="1763688" y="0"/>
            <a:ext cx="7344816"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lang="en-US" altLang="zh-CN" sz="2400" b="0" kern="0">
                <a:latin typeface="微软雅黑" panose="020B0503020204020204" pitchFamily="34" charset="-122"/>
                <a:ea typeface="微软雅黑" panose="020B0503020204020204" pitchFamily="34" charset="-122"/>
              </a:rPr>
              <a:t>2.3 </a:t>
            </a:r>
            <a:r>
              <a:rPr lang="zh-CN" altLang="en-US" sz="2400" b="0" kern="0">
                <a:latin typeface="微软雅黑" panose="020B0503020204020204" pitchFamily="34" charset="-122"/>
                <a:ea typeface="微软雅黑" panose="020B0503020204020204" pitchFamily="34" charset="-122"/>
              </a:rPr>
              <a:t>随机变量及其数字特征</a:t>
            </a:r>
            <a:endParaRPr lang="zh-CN" altLang="en-US" sz="24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8942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63688" y="1059582"/>
            <a:ext cx="6192688" cy="3528392"/>
          </a:xfrm>
        </p:spPr>
        <p:txBody>
          <a:bodyPr/>
          <a:lstStyle/>
          <a:p>
            <a:pPr marL="477838" lvl="1" indent="0">
              <a:lnSpc>
                <a:spcPct val="150000"/>
              </a:lnSpc>
              <a:buNone/>
            </a:pPr>
            <a:r>
              <a:rPr kumimoji="1" lang="en-US" altLang="zh-CN" dirty="0">
                <a:latin typeface="微软雅黑" panose="020B0503020204020204" pitchFamily="34" charset="-122"/>
                <a:ea typeface="微软雅黑" panose="020B0503020204020204" pitchFamily="34" charset="-122"/>
              </a:rPr>
              <a:t>1.1 </a:t>
            </a:r>
            <a:r>
              <a:rPr kumimoji="1" lang="zh-CN" altLang="en-US" dirty="0">
                <a:latin typeface="微软雅黑" panose="020B0503020204020204" pitchFamily="34" charset="-122"/>
                <a:ea typeface="微软雅黑" panose="020B0503020204020204" pitchFamily="34" charset="-122"/>
              </a:rPr>
              <a:t>向量</a:t>
            </a:r>
            <a:endParaRPr kumimoji="1" lang="en-US" altLang="zh-CN" dirty="0">
              <a:latin typeface="微软雅黑" panose="020B0503020204020204" pitchFamily="34" charset="-122"/>
              <a:ea typeface="微软雅黑" panose="020B0503020204020204" pitchFamily="34" charset="-122"/>
            </a:endParaRPr>
          </a:p>
          <a:p>
            <a:pPr marL="477838" lvl="1" indent="0">
              <a:lnSpc>
                <a:spcPct val="150000"/>
              </a:lnSpc>
              <a:buNone/>
            </a:pPr>
            <a:r>
              <a:rPr kumimoji="1" lang="en-US" altLang="zh-CN" dirty="0">
                <a:latin typeface="微软雅黑" panose="020B0503020204020204" pitchFamily="34" charset="-122"/>
                <a:ea typeface="微软雅黑" panose="020B0503020204020204" pitchFamily="34" charset="-122"/>
              </a:rPr>
              <a:t>1.2 </a:t>
            </a:r>
            <a:r>
              <a:rPr kumimoji="1" lang="zh-CN" altLang="en-US" dirty="0">
                <a:latin typeface="微软雅黑" panose="020B0503020204020204" pitchFamily="34" charset="-122"/>
                <a:ea typeface="微软雅黑" panose="020B0503020204020204" pitchFamily="34" charset="-122"/>
              </a:rPr>
              <a:t>矩阵</a:t>
            </a:r>
            <a:endParaRPr kumimoji="1" lang="en-US" altLang="zh-CN" dirty="0">
              <a:latin typeface="微软雅黑" panose="020B0503020204020204" pitchFamily="34" charset="-122"/>
              <a:ea typeface="微软雅黑" panose="020B0503020204020204" pitchFamily="34" charset="-122"/>
            </a:endParaRPr>
          </a:p>
          <a:p>
            <a:pPr marL="477838" lvl="1" indent="0">
              <a:lnSpc>
                <a:spcPct val="150000"/>
              </a:lnSpc>
              <a:buNone/>
            </a:pPr>
            <a:r>
              <a:rPr kumimoji="1" lang="en-US" altLang="zh-CN" dirty="0">
                <a:latin typeface="微软雅黑" panose="020B0503020204020204" pitchFamily="34" charset="-122"/>
                <a:ea typeface="微软雅黑" panose="020B0503020204020204" pitchFamily="34" charset="-122"/>
              </a:rPr>
              <a:t>1.3 </a:t>
            </a:r>
            <a:r>
              <a:rPr kumimoji="1" lang="zh-CN" altLang="en-US" dirty="0">
                <a:latin typeface="微软雅黑" panose="020B0503020204020204" pitchFamily="34" charset="-122"/>
                <a:ea typeface="微软雅黑" panose="020B0503020204020204" pitchFamily="34" charset="-122"/>
              </a:rPr>
              <a:t>矩阵导数</a:t>
            </a:r>
            <a:endParaRPr kumimoji="1" lang="en-US" altLang="zh-CN" dirty="0">
              <a:latin typeface="微软雅黑" panose="020B0503020204020204" pitchFamily="34" charset="-122"/>
              <a:ea typeface="微软雅黑" panose="020B0503020204020204" pitchFamily="34" charset="-122"/>
            </a:endParaRPr>
          </a:p>
          <a:p>
            <a:pPr marL="477838" lvl="1" indent="0">
              <a:lnSpc>
                <a:spcPct val="150000"/>
              </a:lnSpc>
              <a:buNone/>
            </a:pPr>
            <a:r>
              <a:rPr kumimoji="1" lang="en-US" altLang="zh-CN" dirty="0">
                <a:latin typeface="微软雅黑" panose="020B0503020204020204" pitchFamily="34" charset="-122"/>
                <a:ea typeface="微软雅黑" panose="020B0503020204020204" pitchFamily="34" charset="-122"/>
              </a:rPr>
              <a:t>1.4 </a:t>
            </a:r>
            <a:r>
              <a:rPr kumimoji="1" lang="zh-CN" altLang="en-US" dirty="0">
                <a:latin typeface="微软雅黑" panose="020B0503020204020204" pitchFamily="34" charset="-122"/>
                <a:ea typeface="微软雅黑" panose="020B0503020204020204" pitchFamily="34" charset="-122"/>
              </a:rPr>
              <a:t>实例：利用</a:t>
            </a:r>
            <a:r>
              <a:rPr kumimoji="1" lang="en-US" altLang="zh-CN" dirty="0">
                <a:latin typeface="微软雅黑" panose="020B0503020204020204" pitchFamily="34" charset="-122"/>
                <a:ea typeface="微软雅黑" panose="020B0503020204020204" pitchFamily="34" charset="-122"/>
              </a:rPr>
              <a:t>SVD</a:t>
            </a:r>
            <a:r>
              <a:rPr kumimoji="1" lang="zh-CN" altLang="en-US" dirty="0">
                <a:latin typeface="微软雅黑" panose="020B0503020204020204" pitchFamily="34" charset="-122"/>
                <a:ea typeface="微软雅黑" panose="020B0503020204020204" pitchFamily="34" charset="-122"/>
              </a:rPr>
              <a:t>进行评分预测</a:t>
            </a:r>
            <a:endParaRPr kumimoji="1" lang="en-US" altLang="zh-CN" dirty="0">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0A584F7F-5D19-FBE1-57FA-164F38805E2C}"/>
              </a:ext>
            </a:extLst>
          </p:cNvPr>
          <p:cNvSpPr txBox="1">
            <a:spLocks/>
          </p:cNvSpPr>
          <p:nvPr/>
        </p:nvSpPr>
        <p:spPr bwMode="auto">
          <a:xfrm>
            <a:off x="1763688" y="1"/>
            <a:ext cx="7344816"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r>
              <a:rPr kumimoji="1" lang="en-US" altLang="zh-CN" sz="2800" kern="0" dirty="0"/>
              <a:t>1.  </a:t>
            </a:r>
            <a:r>
              <a:rPr kumimoji="1" lang="zh-CN" altLang="en-US" sz="2800" kern="0" dirty="0"/>
              <a:t>线性代数</a:t>
            </a:r>
          </a:p>
        </p:txBody>
      </p:sp>
    </p:spTree>
    <p:extLst>
      <p:ext uri="{BB962C8B-B14F-4D97-AF65-F5344CB8AC3E}">
        <p14:creationId xmlns:p14="http://schemas.microsoft.com/office/powerpoint/2010/main" val="554319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1E8E8-3A11-4F59-807B-BA5ABCC7E1A0}"/>
              </a:ext>
            </a:extLst>
          </p:cNvPr>
          <p:cNvSpPr>
            <a:spLocks noGrp="1"/>
          </p:cNvSpPr>
          <p:nvPr>
            <p:ph type="title" idx="4294967295"/>
          </p:nvPr>
        </p:nvSpPr>
        <p:spPr>
          <a:xfrm>
            <a:off x="1691680" y="0"/>
            <a:ext cx="7452320" cy="760413"/>
          </a:xfrm>
        </p:spPr>
        <p:txBody>
          <a:bodyPr/>
          <a:lstStyle/>
          <a:p>
            <a:pPr algn="l"/>
            <a:r>
              <a:rPr lang="en-US" altLang="zh-CN" sz="2400" b="0" dirty="0"/>
              <a:t>2.4 </a:t>
            </a:r>
            <a:r>
              <a:rPr lang="zh-CN" altLang="en-US" sz="2400" b="0" dirty="0"/>
              <a:t>数理统计</a:t>
            </a:r>
          </a:p>
        </p:txBody>
      </p:sp>
      <p:sp>
        <p:nvSpPr>
          <p:cNvPr id="3" name="内容占位符 2">
            <a:extLst>
              <a:ext uri="{FF2B5EF4-FFF2-40B4-BE49-F238E27FC236}">
                <a16:creationId xmlns:a16="http://schemas.microsoft.com/office/drawing/2014/main" id="{8F1827E9-F649-49C5-AA2F-9E7F5F65FFEB}"/>
              </a:ext>
            </a:extLst>
          </p:cNvPr>
          <p:cNvSpPr>
            <a:spLocks noGrp="1"/>
          </p:cNvSpPr>
          <p:nvPr>
            <p:ph idx="4294967295"/>
          </p:nvPr>
        </p:nvSpPr>
        <p:spPr>
          <a:xfrm>
            <a:off x="1835696" y="843558"/>
            <a:ext cx="7200800" cy="4248472"/>
          </a:xfrm>
        </p:spPr>
        <p:txBody>
          <a:bodyPr/>
          <a:lstStyle/>
          <a:p>
            <a:r>
              <a:rPr lang="zh-CN" altLang="en-US" sz="2000" dirty="0"/>
              <a:t>中心极限定理</a:t>
            </a:r>
            <a:endParaRPr lang="en-US" altLang="zh-CN" sz="2000" dirty="0"/>
          </a:p>
          <a:p>
            <a:pPr lvl="1"/>
            <a:r>
              <a:rPr lang="zh-CN" altLang="en-US" sz="2000" dirty="0"/>
              <a:t>中心极限定理揭示大量随机变量的平均结果无关随机变量的分布，其说明的是在一定条件下，大量独立随机变量是以正态分布为极限的。</a:t>
            </a:r>
            <a:endParaRPr lang="en-US" altLang="zh-CN" sz="2000" dirty="0"/>
          </a:p>
          <a:p>
            <a:r>
              <a:rPr lang="zh-CN" altLang="en-US" sz="2000" dirty="0"/>
              <a:t>参数估计与假设检验</a:t>
            </a:r>
            <a:endParaRPr lang="en-US" altLang="zh-CN" sz="2000" dirty="0"/>
          </a:p>
          <a:p>
            <a:pPr lvl="1"/>
            <a:r>
              <a:rPr lang="zh-CN" altLang="en-US" sz="2000" dirty="0"/>
              <a:t>参数估计是统计推断的一种，根据总体从样本中抽取的随机样本来估计总体分布中未知参数的一个过程，具体可分为点估计和区间估计。</a:t>
            </a:r>
            <a:endParaRPr lang="en-US" altLang="zh-CN" sz="2000" dirty="0"/>
          </a:p>
          <a:p>
            <a:pPr lvl="1"/>
            <a:r>
              <a:rPr lang="zh-CN" altLang="en-US" sz="2000" dirty="0"/>
              <a:t>关于总体的每一种论断或看法，称为统计假设，然后根据样本数据去推断这个假设是否成立称为假设检验问题。</a:t>
            </a:r>
            <a:endParaRPr lang="en-US" altLang="zh-CN" sz="2000" dirty="0"/>
          </a:p>
          <a:p>
            <a:endParaRPr lang="en-US" altLang="zh-CN" sz="2000" dirty="0"/>
          </a:p>
          <a:p>
            <a:pPr lvl="1"/>
            <a:endParaRPr lang="en-US" altLang="zh-CN" sz="2000" dirty="0"/>
          </a:p>
          <a:p>
            <a:pPr lvl="1"/>
            <a:endParaRPr lang="en-US" altLang="zh-CN" sz="2000" dirty="0"/>
          </a:p>
          <a:p>
            <a:endParaRPr lang="zh-CN" altLang="en-US" sz="2000" dirty="0"/>
          </a:p>
        </p:txBody>
      </p:sp>
    </p:spTree>
    <p:extLst>
      <p:ext uri="{BB962C8B-B14F-4D97-AF65-F5344CB8AC3E}">
        <p14:creationId xmlns:p14="http://schemas.microsoft.com/office/powerpoint/2010/main" val="980240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63688" y="0"/>
            <a:ext cx="7308304" cy="771550"/>
          </a:xfrm>
        </p:spPr>
        <p:txBody>
          <a:bodyPr/>
          <a:lstStyle/>
          <a:p>
            <a:pPr algn="l"/>
            <a:r>
              <a:rPr kumimoji="1" lang="en-US" altLang="zh-CN" sz="2400" dirty="0">
                <a:latin typeface="+mn-ea"/>
              </a:rPr>
              <a:t>2.5 </a:t>
            </a:r>
            <a:r>
              <a:rPr kumimoji="1" lang="zh-CN" altLang="en-US" sz="2400" dirty="0">
                <a:latin typeface="+mn-ea"/>
              </a:rPr>
              <a:t>信息论</a:t>
            </a:r>
            <a:endParaRPr kumimoji="1" lang="en-US" altLang="zh-CN" sz="2400" dirty="0">
              <a:latin typeface="+mn-ea"/>
            </a:endParaRPr>
          </a:p>
        </p:txBody>
      </p:sp>
      <p:sp>
        <p:nvSpPr>
          <p:cNvPr id="3" name="内容占位符 2"/>
          <p:cNvSpPr>
            <a:spLocks noGrp="1"/>
          </p:cNvSpPr>
          <p:nvPr>
            <p:ph idx="4294967295"/>
          </p:nvPr>
        </p:nvSpPr>
        <p:spPr>
          <a:xfrm>
            <a:off x="0" y="896938"/>
            <a:ext cx="6913563" cy="2808287"/>
          </a:xfrm>
        </p:spPr>
        <p:txBody>
          <a:bodyPr/>
          <a:lstStyle/>
          <a:p>
            <a:endParaRPr kumimoji="1" lang="en-US" altLang="zh-CN" dirty="0">
              <a:latin typeface="微软雅黑" panose="020B0503020204020204" pitchFamily="34" charset="-122"/>
              <a:ea typeface="微软雅黑" panose="020B0503020204020204" pitchFamily="34" charset="-122"/>
            </a:endParaRPr>
          </a:p>
          <a:p>
            <a:endParaRPr kumimoji="1" lang="en-US" altLang="zh-CN"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93F7C8BE-19C2-41AE-A098-FB1A292CFCE4}"/>
                  </a:ext>
                </a:extLst>
              </p:cNvPr>
              <p:cNvSpPr txBox="1">
                <a:spLocks/>
              </p:cNvSpPr>
              <p:nvPr/>
            </p:nvSpPr>
            <p:spPr bwMode="auto">
              <a:xfrm>
                <a:off x="1817440" y="843558"/>
                <a:ext cx="7200800" cy="417646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lnSpc>
                    <a:spcPct val="120000"/>
                  </a:lnSpc>
                  <a:spcBef>
                    <a:spcPct val="50000"/>
                  </a:spcBef>
                  <a:spcAft>
                    <a:spcPts val="200"/>
                  </a:spcAft>
                  <a:buClr>
                    <a:schemeClr val="bg2"/>
                  </a:buClr>
                  <a:buSzPct val="80000"/>
                  <a:buFont typeface="Wingdings" panose="05000000000000000000" pitchFamily="2" charset="2"/>
                  <a:buChar char="l"/>
                  <a:defRPr sz="2400" baseline="0">
                    <a:solidFill>
                      <a:schemeClr val="tx1"/>
                    </a:solidFill>
                    <a:latin typeface="+mn-lt"/>
                    <a:ea typeface="+mn-ea"/>
                    <a:cs typeface="+mn-cs"/>
                  </a:defRPr>
                </a:lvl1pPr>
                <a:lvl2pPr marL="820738" indent="-342900" algn="l" rtl="0" eaLnBrk="0" fontAlgn="base" hangingPunct="0">
                  <a:lnSpc>
                    <a:spcPct val="120000"/>
                  </a:lnSpc>
                  <a:spcBef>
                    <a:spcPct val="50000"/>
                  </a:spcBef>
                  <a:spcAft>
                    <a:spcPts val="200"/>
                  </a:spcAft>
                  <a:buClr>
                    <a:schemeClr val="bg2"/>
                  </a:buClr>
                  <a:buSzPct val="70000"/>
                  <a:buFont typeface="Wingdings" panose="05000000000000000000" pitchFamily="2" charset="2"/>
                  <a:buChar char="¢"/>
                  <a:defRPr sz="2200" baseline="0">
                    <a:solidFill>
                      <a:schemeClr val="tx1"/>
                    </a:solidFill>
                    <a:latin typeface="+mn-lt"/>
                  </a:defRPr>
                </a:lvl2pPr>
                <a:lvl3pPr marL="1198562" indent="-342900" algn="l" rtl="0" eaLnBrk="0" fontAlgn="base" hangingPunct="0">
                  <a:lnSpc>
                    <a:spcPct val="120000"/>
                  </a:lnSpc>
                  <a:spcBef>
                    <a:spcPct val="50000"/>
                  </a:spcBef>
                  <a:spcAft>
                    <a:spcPts val="200"/>
                  </a:spcAft>
                  <a:buClr>
                    <a:schemeClr val="bg2"/>
                  </a:buClr>
                  <a:buSzPct val="60000"/>
                  <a:buFont typeface="Wingdings" panose="05000000000000000000" pitchFamily="2" charset="2"/>
                  <a:buChar char="p"/>
                  <a:defRPr sz="1800">
                    <a:solidFill>
                      <a:schemeClr val="tx1"/>
                    </a:solidFill>
                    <a:latin typeface="+mn-lt"/>
                  </a:defRPr>
                </a:lvl3pPr>
                <a:lvl4pPr marL="1314450" indent="0" algn="l" rtl="0" eaLnBrk="0" fontAlgn="base" hangingPunct="0">
                  <a:lnSpc>
                    <a:spcPct val="120000"/>
                  </a:lnSpc>
                  <a:spcBef>
                    <a:spcPct val="20000"/>
                  </a:spcBef>
                  <a:spcAft>
                    <a:spcPts val="200"/>
                  </a:spcAft>
                  <a:buClr>
                    <a:schemeClr val="bg2"/>
                  </a:buClr>
                  <a:buFont typeface="Arial" panose="020B0604020202020204" pitchFamily="34" charset="0"/>
                  <a:buNone/>
                  <a:defRPr>
                    <a:solidFill>
                      <a:schemeClr val="tx1"/>
                    </a:solidFill>
                    <a:latin typeface="+mn-lt"/>
                  </a:defRPr>
                </a:lvl4pPr>
                <a:lvl5pPr marL="1962150" indent="-228600" algn="l" rtl="0" eaLnBrk="0" fontAlgn="base" hangingPunct="0">
                  <a:lnSpc>
                    <a:spcPct val="120000"/>
                  </a:lnSpc>
                  <a:spcBef>
                    <a:spcPct val="20000"/>
                  </a:spcBef>
                  <a:spcAft>
                    <a:spcPts val="200"/>
                  </a:spcAft>
                  <a:buChar char="»"/>
                  <a:defRPr sz="2200">
                    <a:solidFill>
                      <a:schemeClr val="tx1"/>
                    </a:solidFill>
                    <a:latin typeface="+mn-lt"/>
                  </a:defRPr>
                </a:lvl5pPr>
                <a:lvl6pPr marL="2419350" indent="-228600" algn="l" rtl="0" eaLnBrk="0" fontAlgn="base" hangingPunct="0">
                  <a:spcBef>
                    <a:spcPct val="20000"/>
                  </a:spcBef>
                  <a:spcAft>
                    <a:spcPct val="0"/>
                  </a:spcAft>
                  <a:buChar char="»"/>
                  <a:defRPr sz="2200">
                    <a:solidFill>
                      <a:schemeClr val="tx1"/>
                    </a:solidFill>
                    <a:latin typeface="+mn-lt"/>
                  </a:defRPr>
                </a:lvl6pPr>
                <a:lvl7pPr marL="2876550" indent="-228600" algn="l" rtl="0" eaLnBrk="0" fontAlgn="base" hangingPunct="0">
                  <a:spcBef>
                    <a:spcPct val="20000"/>
                  </a:spcBef>
                  <a:spcAft>
                    <a:spcPct val="0"/>
                  </a:spcAft>
                  <a:buChar char="»"/>
                  <a:defRPr sz="2200">
                    <a:solidFill>
                      <a:schemeClr val="tx1"/>
                    </a:solidFill>
                    <a:latin typeface="+mn-lt"/>
                  </a:defRPr>
                </a:lvl7pPr>
                <a:lvl8pPr marL="3333750" indent="-228600" algn="l" rtl="0" eaLnBrk="0" fontAlgn="base" hangingPunct="0">
                  <a:spcBef>
                    <a:spcPct val="20000"/>
                  </a:spcBef>
                  <a:spcAft>
                    <a:spcPct val="0"/>
                  </a:spcAft>
                  <a:buChar char="»"/>
                  <a:defRPr sz="2200">
                    <a:solidFill>
                      <a:schemeClr val="tx1"/>
                    </a:solidFill>
                    <a:latin typeface="+mn-lt"/>
                  </a:defRPr>
                </a:lvl8pPr>
                <a:lvl9pPr marL="3790950" indent="-228600" algn="l" rtl="0" eaLnBrk="0" fontAlgn="base" hangingPunct="0">
                  <a:spcBef>
                    <a:spcPct val="20000"/>
                  </a:spcBef>
                  <a:spcAft>
                    <a:spcPct val="0"/>
                  </a:spcAft>
                  <a:buChar char="»"/>
                  <a:defRPr sz="2200">
                    <a:solidFill>
                      <a:schemeClr val="tx1"/>
                    </a:solidFill>
                    <a:latin typeface="+mn-lt"/>
                  </a:defRPr>
                </a:lvl9pPr>
              </a:lstStyle>
              <a:p>
                <a:pPr>
                  <a:spcAft>
                    <a:spcPts val="0"/>
                  </a:spcAft>
                </a:pPr>
                <a:r>
                  <a:rPr lang="zh-CN" altLang="en-US" sz="1800" b="0" dirty="0"/>
                  <a:t>熵</a:t>
                </a:r>
                <a:endParaRPr lang="en-US" altLang="zh-CN" sz="1800" b="0" dirty="0"/>
              </a:p>
              <a:p>
                <a:pPr lvl="1">
                  <a:spcBef>
                    <a:spcPts val="600"/>
                  </a:spcBef>
                </a:pPr>
                <a:r>
                  <a:rPr lang="zh-CN" altLang="en-US" sz="1800" b="0" dirty="0"/>
                  <a:t>热力学中，熵表示分子状态程度的物理量，香农用信息熵表示随机变量不确定度的度量，一个离散型的随机变量</a:t>
                </a:r>
                <a14:m>
                  <m:oMath xmlns:m="http://schemas.openxmlformats.org/officeDocument/2006/math">
                    <m:r>
                      <a:rPr lang="en-US" altLang="zh-CN" sz="1800" b="0" i="1">
                        <a:latin typeface="Cambria Math" panose="02040503050406030204" pitchFamily="18" charset="0"/>
                      </a:rPr>
                      <m:t>𝑋</m:t>
                    </m:r>
                  </m:oMath>
                </a14:m>
                <a:r>
                  <a:rPr lang="zh-CN" altLang="en-US" sz="1800" b="0" dirty="0"/>
                  <a:t>的熵为</a:t>
                </a:r>
                <a:endParaRPr lang="en-US" altLang="zh-CN" sz="1800" b="0" dirty="0"/>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altLang="zh-CN" sz="1800" b="0" i="1">
                          <a:latin typeface="Cambria Math" charset="0"/>
                        </a:rPr>
                        <m:t>𝐻</m:t>
                      </m:r>
                      <m:d>
                        <m:dPr>
                          <m:ctrlPr>
                            <a:rPr lang="zh-CN" altLang="zh-CN" sz="1800" b="0" i="1">
                              <a:latin typeface="Cambria Math" panose="02040503050406030204" pitchFamily="18" charset="0"/>
                            </a:rPr>
                          </m:ctrlPr>
                        </m:dPr>
                        <m:e>
                          <m:r>
                            <a:rPr lang="en-US" altLang="zh-CN" sz="1800" b="0" i="1">
                              <a:latin typeface="Cambria Math" charset="0"/>
                            </a:rPr>
                            <m:t>𝑋</m:t>
                          </m:r>
                        </m:e>
                      </m:d>
                      <m:r>
                        <a:rPr lang="en-US" altLang="zh-CN" sz="1800" b="0">
                          <a:latin typeface="Cambria Math" charset="0"/>
                        </a:rPr>
                        <m:t>=</m:t>
                      </m:r>
                      <m:r>
                        <a:rPr lang="zh-CN" altLang="en-US" sz="1800" b="0" i="1">
                          <a:latin typeface="Cambria Math" charset="0"/>
                        </a:rPr>
                        <m:t>−</m:t>
                      </m:r>
                      <m:nary>
                        <m:naryPr>
                          <m:chr m:val="∑"/>
                          <m:limLoc m:val="undOvr"/>
                          <m:supHide m:val="on"/>
                          <m:ctrlPr>
                            <a:rPr lang="zh-CN" altLang="zh-CN" sz="1800" b="0" i="1">
                              <a:latin typeface="Cambria Math" panose="02040503050406030204" pitchFamily="18" charset="0"/>
                            </a:rPr>
                          </m:ctrlPr>
                        </m:naryPr>
                        <m:sub>
                          <m:r>
                            <a:rPr lang="en-US" altLang="zh-CN" sz="1800" b="0" i="1">
                              <a:latin typeface="Cambria Math" charset="0"/>
                            </a:rPr>
                            <m:t>𝑥</m:t>
                          </m:r>
                          <m:r>
                            <a:rPr lang="en-US" altLang="zh-CN" sz="1800" b="0">
                              <a:latin typeface="Cambria Math" charset="0"/>
                            </a:rPr>
                            <m:t>∈</m:t>
                          </m:r>
                          <m:r>
                            <a:rPr lang="en-US" altLang="zh-CN" sz="1800" b="0" i="1">
                              <a:latin typeface="Cambria Math" charset="0"/>
                            </a:rPr>
                            <m:t>𝑋</m:t>
                          </m:r>
                        </m:sub>
                        <m:sup/>
                        <m:e>
                          <m:r>
                            <a:rPr lang="en-US" altLang="zh-CN" sz="1800" b="0" i="1">
                              <a:latin typeface="Cambria Math" charset="0"/>
                            </a:rPr>
                            <m:t>𝑝</m:t>
                          </m:r>
                          <m:r>
                            <a:rPr lang="en-US" altLang="zh-CN" sz="1800" b="0">
                              <a:latin typeface="Cambria Math" charset="0"/>
                            </a:rPr>
                            <m:t>(</m:t>
                          </m:r>
                          <m:r>
                            <a:rPr lang="en-US" altLang="zh-CN" sz="1800" b="0" i="1">
                              <a:latin typeface="Cambria Math" charset="0"/>
                            </a:rPr>
                            <m:t>𝑥</m:t>
                          </m:r>
                          <m:r>
                            <a:rPr lang="en-US" altLang="zh-CN" sz="1800" b="0">
                              <a:latin typeface="Cambria Math" charset="0"/>
                            </a:rPr>
                            <m:t>)</m:t>
                          </m:r>
                        </m:e>
                      </m:nary>
                      <m:r>
                        <a:rPr lang="en-US" altLang="zh-CN" sz="1800" b="0" i="1">
                          <a:latin typeface="Cambria Math" charset="0"/>
                        </a:rPr>
                        <m:t>𝑙𝑜𝑔𝑝</m:t>
                      </m:r>
                      <m:r>
                        <a:rPr lang="en-US" altLang="zh-CN" sz="1800" b="0">
                          <a:latin typeface="Cambria Math" charset="0"/>
                        </a:rPr>
                        <m:t>(</m:t>
                      </m:r>
                      <m:r>
                        <a:rPr lang="en-US" altLang="zh-CN" sz="1800" b="0" i="1">
                          <a:latin typeface="Cambria Math" charset="0"/>
                        </a:rPr>
                        <m:t>𝑥</m:t>
                      </m:r>
                      <m:r>
                        <a:rPr lang="en-US" altLang="zh-CN" sz="1800" b="0">
                          <a:latin typeface="Cambria Math" charset="0"/>
                        </a:rPr>
                        <m:t>)</m:t>
                      </m:r>
                    </m:oMath>
                  </m:oMathPara>
                </a14:m>
                <a:endParaRPr kumimoji="1" lang="en-US" altLang="zh-CN" sz="1800" b="0" kern="0" dirty="0">
                  <a:ea typeface="微软雅黑" panose="020B0503020204020204" pitchFamily="34" charset="-122"/>
                </a:endParaRPr>
              </a:p>
              <a:p>
                <a:pPr>
                  <a:spcBef>
                    <a:spcPts val="1200"/>
                  </a:spcBef>
                </a:pPr>
                <a:r>
                  <a:rPr lang="en-US" altLang="zh-CN" sz="1800" b="0" dirty="0"/>
                  <a:t>KL</a:t>
                </a:r>
                <a:r>
                  <a:rPr lang="zh-CN" altLang="en-US" sz="1800" b="0" dirty="0"/>
                  <a:t>散度（相对熵）</a:t>
                </a:r>
                <a:endParaRPr lang="en-US" altLang="zh-CN" sz="1800" b="0" dirty="0"/>
              </a:p>
              <a:p>
                <a:pPr lvl="1">
                  <a:spcBef>
                    <a:spcPts val="600"/>
                  </a:spcBef>
                </a:pPr>
                <a:r>
                  <a:rPr lang="zh-CN" altLang="en-US" sz="1800" b="0" dirty="0"/>
                  <a:t>对于同一变量</a:t>
                </a:r>
                <a14:m>
                  <m:oMath xmlns:m="http://schemas.openxmlformats.org/officeDocument/2006/math">
                    <m:r>
                      <a:rPr lang="en-US" altLang="zh-CN" sz="1800" b="0" i="1">
                        <a:latin typeface="Cambria Math" panose="02040503050406030204" pitchFamily="18" charset="0"/>
                      </a:rPr>
                      <m:t>𝑥</m:t>
                    </m:r>
                  </m:oMath>
                </a14:m>
                <a:r>
                  <a:rPr lang="zh-CN" altLang="en-US" sz="1800" b="0" dirty="0"/>
                  <a:t>有两个单独的概率分布</a:t>
                </a:r>
                <a14:m>
                  <m:oMath xmlns:m="http://schemas.openxmlformats.org/officeDocument/2006/math">
                    <m:r>
                      <a:rPr lang="en-US" altLang="zh-CN" sz="1800" b="0" i="1">
                        <a:latin typeface="Cambria Math" panose="02040503050406030204" pitchFamily="18" charset="0"/>
                      </a:rPr>
                      <m:t>𝑃</m:t>
                    </m:r>
                    <m:r>
                      <a:rPr lang="en-US" altLang="zh-CN" sz="1800" b="0">
                        <a:latin typeface="Cambria Math" panose="02040503050406030204" pitchFamily="18" charset="0"/>
                      </a:rPr>
                      <m:t>(</m:t>
                    </m:r>
                    <m:r>
                      <a:rPr lang="en-US" altLang="zh-CN" sz="1800" b="0" i="1">
                        <a:latin typeface="Cambria Math" panose="02040503050406030204" pitchFamily="18" charset="0"/>
                      </a:rPr>
                      <m:t>𝑥</m:t>
                    </m:r>
                    <m:r>
                      <a:rPr lang="en-US" altLang="zh-CN" sz="1800" b="0">
                        <a:latin typeface="Cambria Math" panose="02040503050406030204" pitchFamily="18" charset="0"/>
                      </a:rPr>
                      <m:t>)</m:t>
                    </m:r>
                  </m:oMath>
                </a14:m>
                <a:r>
                  <a:rPr lang="zh-CN" altLang="zh-CN" sz="1800" b="0" dirty="0"/>
                  <a:t>和</a:t>
                </a:r>
                <a14:m>
                  <m:oMath xmlns:m="http://schemas.openxmlformats.org/officeDocument/2006/math">
                    <m:r>
                      <a:rPr lang="en-US" altLang="zh-CN" sz="1800" b="0" i="1">
                        <a:latin typeface="Cambria Math" panose="02040503050406030204" pitchFamily="18" charset="0"/>
                      </a:rPr>
                      <m:t>𝑄</m:t>
                    </m:r>
                    <m:r>
                      <a:rPr lang="en-US" altLang="zh-CN" sz="1800" b="0">
                        <a:latin typeface="Cambria Math" panose="02040503050406030204" pitchFamily="18" charset="0"/>
                      </a:rPr>
                      <m:t>(</m:t>
                    </m:r>
                    <m:r>
                      <a:rPr lang="en-US" altLang="zh-CN" sz="1800" b="0" i="1">
                        <a:latin typeface="Cambria Math" panose="02040503050406030204" pitchFamily="18" charset="0"/>
                      </a:rPr>
                      <m:t>𝑥</m:t>
                    </m:r>
                    <m:r>
                      <a:rPr lang="en-US" altLang="zh-CN" sz="1800" b="0">
                        <a:latin typeface="Cambria Math" panose="02040503050406030204" pitchFamily="18" charset="0"/>
                      </a:rPr>
                      <m:t>)</m:t>
                    </m:r>
                  </m:oMath>
                </a14:m>
                <a:r>
                  <a:rPr lang="zh-CN" altLang="en-US" sz="1800" b="0" dirty="0"/>
                  <a:t>，用</a:t>
                </a:r>
                <a:endParaRPr lang="en-US" altLang="zh-CN" sz="1800" b="0" dirty="0"/>
              </a:p>
              <a:p>
                <a:pPr marL="477838" lvl="1" indent="0">
                  <a:lnSpc>
                    <a:spcPct val="100000"/>
                  </a:lnSpc>
                  <a:buNone/>
                </a:pPr>
                <a14:m>
                  <m:oMathPara xmlns:m="http://schemas.openxmlformats.org/officeDocument/2006/math">
                    <m:oMathParaPr>
                      <m:jc m:val="centerGroup"/>
                    </m:oMathParaPr>
                    <m:oMath xmlns:m="http://schemas.openxmlformats.org/officeDocument/2006/math">
                      <m:r>
                        <a:rPr lang="en-US" altLang="zh-CN" sz="1800" b="0" i="1">
                          <a:latin typeface="Cambria Math" charset="0"/>
                        </a:rPr>
                        <m:t>𝐾𝐿</m:t>
                      </m:r>
                      <m:d>
                        <m:dPr>
                          <m:ctrlPr>
                            <a:rPr lang="zh-CN" altLang="zh-CN" sz="1800" b="0" i="1">
                              <a:latin typeface="Cambria Math" panose="02040503050406030204" pitchFamily="18" charset="0"/>
                            </a:rPr>
                          </m:ctrlPr>
                        </m:dPr>
                        <m:e>
                          <m:r>
                            <a:rPr lang="en-US" altLang="zh-CN" sz="1800" b="0" i="1">
                              <a:latin typeface="Cambria Math" charset="0"/>
                            </a:rPr>
                            <m:t>𝑃</m:t>
                          </m:r>
                          <m:r>
                            <a:rPr lang="en-US" altLang="zh-CN" sz="1800" b="0">
                              <a:latin typeface="Cambria Math" charset="0"/>
                            </a:rPr>
                            <m:t>||</m:t>
                          </m:r>
                          <m:r>
                            <a:rPr lang="en-US" altLang="zh-CN" sz="1800" b="0" i="1">
                              <a:latin typeface="Cambria Math" charset="0"/>
                            </a:rPr>
                            <m:t>𝑄</m:t>
                          </m:r>
                        </m:e>
                      </m:d>
                      <m:r>
                        <a:rPr lang="en-US" altLang="zh-CN" sz="1800" b="0">
                          <a:latin typeface="Cambria Math" charset="0"/>
                        </a:rPr>
                        <m:t>=</m:t>
                      </m:r>
                      <m:nary>
                        <m:naryPr>
                          <m:limLoc m:val="subSup"/>
                          <m:ctrlPr>
                            <a:rPr lang="zh-CN" altLang="zh-CN" sz="1800" b="0" i="1">
                              <a:latin typeface="Cambria Math" panose="02040503050406030204" pitchFamily="18" charset="0"/>
                            </a:rPr>
                          </m:ctrlPr>
                        </m:naryPr>
                        <m:sub>
                          <m:r>
                            <a:rPr lang="zh-CN" altLang="en-US" sz="1800" b="0">
                              <a:latin typeface="Cambria Math" charset="0"/>
                            </a:rPr>
                            <m:t>−</m:t>
                          </m:r>
                          <m:r>
                            <a:rPr lang="en-US" altLang="zh-CN" sz="1800" b="0">
                              <a:latin typeface="Cambria Math" charset="0"/>
                            </a:rPr>
                            <m:t>∞</m:t>
                          </m:r>
                        </m:sub>
                        <m:sup>
                          <m:r>
                            <a:rPr lang="en-US" altLang="zh-CN" sz="1800" b="0">
                              <a:latin typeface="Cambria Math" charset="0"/>
                            </a:rPr>
                            <m:t>∞</m:t>
                          </m:r>
                        </m:sup>
                        <m:e>
                          <m:r>
                            <a:rPr lang="en-US" altLang="zh-CN" sz="1800" b="0" i="1">
                              <a:latin typeface="Cambria Math" charset="0"/>
                            </a:rPr>
                            <m:t>𝑝</m:t>
                          </m:r>
                          <m:r>
                            <a:rPr lang="en-US" altLang="zh-CN" sz="1800" b="0">
                              <a:latin typeface="Cambria Math" charset="0"/>
                            </a:rPr>
                            <m:t>(</m:t>
                          </m:r>
                          <m:r>
                            <a:rPr lang="en-US" altLang="zh-CN" sz="1800" b="0" i="1">
                              <a:latin typeface="Cambria Math" charset="0"/>
                            </a:rPr>
                            <m:t>𝑥</m:t>
                          </m:r>
                          <m:r>
                            <a:rPr lang="en-US" altLang="zh-CN" sz="1800" b="0">
                              <a:latin typeface="Cambria Math" charset="0"/>
                            </a:rPr>
                            <m:t>)</m:t>
                          </m:r>
                        </m:e>
                      </m:nary>
                      <m:r>
                        <a:rPr lang="en-US" altLang="zh-CN" sz="1800" b="0" i="1">
                          <a:latin typeface="Cambria Math" charset="0"/>
                        </a:rPr>
                        <m:t>𝑙𝑜𝑔</m:t>
                      </m:r>
                      <m:f>
                        <m:fPr>
                          <m:ctrlPr>
                            <a:rPr lang="zh-CN" altLang="zh-CN" sz="1800" b="0" i="1">
                              <a:latin typeface="Cambria Math" panose="02040503050406030204" pitchFamily="18" charset="0"/>
                            </a:rPr>
                          </m:ctrlPr>
                        </m:fPr>
                        <m:num>
                          <m:r>
                            <a:rPr lang="en-US" altLang="zh-CN" sz="1800" b="0" i="1">
                              <a:latin typeface="Cambria Math" charset="0"/>
                            </a:rPr>
                            <m:t>𝑝</m:t>
                          </m:r>
                          <m:r>
                            <a:rPr lang="en-US" altLang="zh-CN" sz="1800" b="0">
                              <a:latin typeface="Cambria Math" charset="0"/>
                            </a:rPr>
                            <m:t>(</m:t>
                          </m:r>
                          <m:r>
                            <a:rPr lang="en-US" altLang="zh-CN" sz="1800" b="0" i="1">
                              <a:latin typeface="Cambria Math" charset="0"/>
                            </a:rPr>
                            <m:t>𝑥</m:t>
                          </m:r>
                          <m:r>
                            <a:rPr lang="en-US" altLang="zh-CN" sz="1800" b="0">
                              <a:latin typeface="Cambria Math" charset="0"/>
                            </a:rPr>
                            <m:t>)</m:t>
                          </m:r>
                        </m:num>
                        <m:den>
                          <m:r>
                            <a:rPr lang="en-US" altLang="zh-CN" sz="1800" b="0" i="1">
                              <a:latin typeface="Cambria Math" charset="0"/>
                            </a:rPr>
                            <m:t>𝑞</m:t>
                          </m:r>
                          <m:r>
                            <a:rPr lang="en-US" altLang="zh-CN" sz="1800" b="0">
                              <a:latin typeface="Cambria Math" charset="0"/>
                            </a:rPr>
                            <m:t>(</m:t>
                          </m:r>
                          <m:r>
                            <a:rPr lang="en-US" altLang="zh-CN" sz="1800" b="0" i="1">
                              <a:latin typeface="Cambria Math" charset="0"/>
                            </a:rPr>
                            <m:t>𝑥</m:t>
                          </m:r>
                          <m:r>
                            <a:rPr lang="en-US" altLang="zh-CN" sz="1800" b="0">
                              <a:latin typeface="Cambria Math" charset="0"/>
                            </a:rPr>
                            <m:t>)</m:t>
                          </m:r>
                        </m:den>
                      </m:f>
                      <m:r>
                        <a:rPr lang="en-US" altLang="zh-CN" sz="1800" b="0" i="1">
                          <a:latin typeface="Cambria Math" charset="0"/>
                        </a:rPr>
                        <m:t>𝑑𝑥</m:t>
                      </m:r>
                    </m:oMath>
                  </m:oMathPara>
                </a14:m>
                <a:endParaRPr lang="en-US" altLang="zh-CN" sz="1800" b="0" dirty="0"/>
              </a:p>
              <a:p>
                <a:pPr marL="477838" lvl="1" indent="0">
                  <a:spcBef>
                    <a:spcPts val="600"/>
                  </a:spcBef>
                  <a:buNone/>
                </a:pPr>
                <a:r>
                  <a:rPr lang="zh-CN" altLang="en-US" sz="1800" b="0" dirty="0"/>
                  <a:t>描述其概率分布的差异，可以认为表示使用基于</a:t>
                </a:r>
                <a14:m>
                  <m:oMath xmlns:m="http://schemas.openxmlformats.org/officeDocument/2006/math">
                    <m:r>
                      <a:rPr lang="en-US" altLang="zh-CN" sz="1800" b="0" i="1">
                        <a:latin typeface="Cambria Math" panose="02040503050406030204" pitchFamily="18" charset="0"/>
                      </a:rPr>
                      <m:t>𝑄</m:t>
                    </m:r>
                  </m:oMath>
                </a14:m>
                <a:r>
                  <a:rPr lang="zh-CN" altLang="en-US" sz="1800" b="0" dirty="0"/>
                  <a:t>的编码对</a:t>
                </a:r>
                <a14:m>
                  <m:oMath xmlns:m="http://schemas.openxmlformats.org/officeDocument/2006/math">
                    <m:r>
                      <a:rPr lang="en-US" altLang="zh-CN" sz="1800" b="0" i="1">
                        <a:latin typeface="Cambria Math" panose="02040503050406030204" pitchFamily="18" charset="0"/>
                      </a:rPr>
                      <m:t>𝑃</m:t>
                    </m:r>
                  </m:oMath>
                </a14:m>
                <a:r>
                  <a:rPr lang="zh-CN" altLang="en-US" sz="1800" b="0" dirty="0"/>
                  <a:t>的编码需要的额外字节数。</a:t>
                </a:r>
                <a:endParaRPr lang="en-US" altLang="zh-CN" sz="1800" b="0" dirty="0"/>
              </a:p>
              <a:p>
                <a:pPr lvl="1"/>
                <a:endParaRPr kumimoji="1" lang="zh-CN" altLang="en-US" sz="1800" b="0" kern="0" dirty="0">
                  <a:latin typeface="微软雅黑" panose="020B0503020204020204" pitchFamily="34" charset="-122"/>
                  <a:ea typeface="微软雅黑" panose="020B0503020204020204" pitchFamily="34" charset="-122"/>
                </a:endParaRPr>
              </a:p>
            </p:txBody>
          </p:sp>
        </mc:Choice>
        <mc:Fallback xmlns="">
          <p:sp>
            <p:nvSpPr>
              <p:cNvPr id="4" name="内容占位符 2">
                <a:extLst>
                  <a:ext uri="{FF2B5EF4-FFF2-40B4-BE49-F238E27FC236}">
                    <a16:creationId xmlns:a16="http://schemas.microsoft.com/office/drawing/2014/main" id="{93F7C8BE-19C2-41AE-A098-FB1A292CFCE4}"/>
                  </a:ext>
                </a:extLst>
              </p:cNvPr>
              <p:cNvSpPr txBox="1">
                <a:spLocks noRot="1" noChangeAspect="1" noMove="1" noResize="1" noEditPoints="1" noAdjustHandles="1" noChangeArrowheads="1" noChangeShapeType="1" noTextEdit="1"/>
              </p:cNvSpPr>
              <p:nvPr/>
            </p:nvSpPr>
            <p:spPr bwMode="auto">
              <a:xfrm>
                <a:off x="1817440" y="843558"/>
                <a:ext cx="7200800" cy="4176464"/>
              </a:xfrm>
              <a:prstGeom prst="rect">
                <a:avLst/>
              </a:prstGeom>
              <a:blipFill>
                <a:blip r:embed="rId3"/>
                <a:stretch>
                  <a:fillRect l="-169" r="-677" b="-8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3348295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63688" y="0"/>
            <a:ext cx="7344816" cy="771550"/>
          </a:xfrm>
        </p:spPr>
        <p:txBody>
          <a:bodyPr/>
          <a:lstStyle/>
          <a:p>
            <a:pPr algn="l"/>
            <a:r>
              <a:rPr kumimoji="1" lang="en-US" altLang="zh-CN" sz="2400" b="0" dirty="0">
                <a:latin typeface="+mn-ea"/>
              </a:rPr>
              <a:t>2.6 </a:t>
            </a:r>
            <a:r>
              <a:rPr kumimoji="1" lang="zh-CN" altLang="en-US" sz="2400" b="0" dirty="0">
                <a:latin typeface="+mn-ea"/>
              </a:rPr>
              <a:t>实例：利用朴素贝叶斯算法进行文本分类</a:t>
            </a:r>
            <a:endParaRPr kumimoji="1" lang="en-US" altLang="zh-CN" sz="2400" b="0" dirty="0">
              <a:latin typeface="+mn-ea"/>
            </a:endParaRPr>
          </a:p>
        </p:txBody>
      </p:sp>
      <p:sp>
        <p:nvSpPr>
          <p:cNvPr id="3" name="内容占位符 2"/>
          <p:cNvSpPr>
            <a:spLocks noGrp="1"/>
          </p:cNvSpPr>
          <p:nvPr>
            <p:ph idx="4294967295"/>
          </p:nvPr>
        </p:nvSpPr>
        <p:spPr>
          <a:xfrm>
            <a:off x="0" y="896938"/>
            <a:ext cx="6913563" cy="2808287"/>
          </a:xfrm>
        </p:spPr>
        <p:txBody>
          <a:bodyPr/>
          <a:lstStyle/>
          <a:p>
            <a:endParaRPr kumimoji="1" lang="en-US" altLang="zh-CN" dirty="0">
              <a:latin typeface="微软雅黑" panose="020B0503020204020204" pitchFamily="34" charset="-122"/>
              <a:ea typeface="微软雅黑" panose="020B0503020204020204" pitchFamily="34" charset="-122"/>
            </a:endParaRPr>
          </a:p>
          <a:p>
            <a:endParaRPr kumimoji="1" lang="en-US" altLang="zh-CN"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内容占位符 2">
                <a:extLst>
                  <a:ext uri="{FF2B5EF4-FFF2-40B4-BE49-F238E27FC236}">
                    <a16:creationId xmlns:a16="http://schemas.microsoft.com/office/drawing/2014/main" id="{93F7C8BE-19C2-41AE-A098-FB1A292CFCE4}"/>
                  </a:ext>
                </a:extLst>
              </p:cNvPr>
              <p:cNvSpPr txBox="1">
                <a:spLocks/>
              </p:cNvSpPr>
              <p:nvPr/>
            </p:nvSpPr>
            <p:spPr bwMode="auto">
              <a:xfrm>
                <a:off x="1763688" y="843558"/>
                <a:ext cx="7272808" cy="417646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lnSpc>
                    <a:spcPct val="120000"/>
                  </a:lnSpc>
                  <a:spcBef>
                    <a:spcPct val="50000"/>
                  </a:spcBef>
                  <a:spcAft>
                    <a:spcPts val="200"/>
                  </a:spcAft>
                  <a:buClr>
                    <a:schemeClr val="bg2"/>
                  </a:buClr>
                  <a:buSzPct val="80000"/>
                  <a:buFont typeface="Wingdings" panose="05000000000000000000" pitchFamily="2" charset="2"/>
                  <a:buChar char="l"/>
                  <a:defRPr sz="2400" baseline="0">
                    <a:solidFill>
                      <a:schemeClr val="tx1"/>
                    </a:solidFill>
                    <a:latin typeface="+mn-lt"/>
                    <a:ea typeface="+mn-ea"/>
                    <a:cs typeface="+mn-cs"/>
                  </a:defRPr>
                </a:lvl1pPr>
                <a:lvl2pPr marL="820738" indent="-342900" algn="l" rtl="0" eaLnBrk="0" fontAlgn="base" hangingPunct="0">
                  <a:lnSpc>
                    <a:spcPct val="120000"/>
                  </a:lnSpc>
                  <a:spcBef>
                    <a:spcPct val="50000"/>
                  </a:spcBef>
                  <a:spcAft>
                    <a:spcPts val="200"/>
                  </a:spcAft>
                  <a:buClr>
                    <a:schemeClr val="bg2"/>
                  </a:buClr>
                  <a:buSzPct val="70000"/>
                  <a:buFont typeface="Wingdings" panose="05000000000000000000" pitchFamily="2" charset="2"/>
                  <a:buChar char="¢"/>
                  <a:defRPr sz="2200" baseline="0">
                    <a:solidFill>
                      <a:schemeClr val="tx1"/>
                    </a:solidFill>
                    <a:latin typeface="+mn-lt"/>
                  </a:defRPr>
                </a:lvl2pPr>
                <a:lvl3pPr marL="1198562" indent="-342900" algn="l" rtl="0" eaLnBrk="0" fontAlgn="base" hangingPunct="0">
                  <a:lnSpc>
                    <a:spcPct val="120000"/>
                  </a:lnSpc>
                  <a:spcBef>
                    <a:spcPct val="50000"/>
                  </a:spcBef>
                  <a:spcAft>
                    <a:spcPts val="200"/>
                  </a:spcAft>
                  <a:buClr>
                    <a:schemeClr val="bg2"/>
                  </a:buClr>
                  <a:buSzPct val="60000"/>
                  <a:buFont typeface="Wingdings" panose="05000000000000000000" pitchFamily="2" charset="2"/>
                  <a:buChar char="p"/>
                  <a:defRPr sz="1800">
                    <a:solidFill>
                      <a:schemeClr val="tx1"/>
                    </a:solidFill>
                    <a:latin typeface="+mn-lt"/>
                  </a:defRPr>
                </a:lvl3pPr>
                <a:lvl4pPr marL="1314450" indent="0" algn="l" rtl="0" eaLnBrk="0" fontAlgn="base" hangingPunct="0">
                  <a:lnSpc>
                    <a:spcPct val="120000"/>
                  </a:lnSpc>
                  <a:spcBef>
                    <a:spcPct val="20000"/>
                  </a:spcBef>
                  <a:spcAft>
                    <a:spcPts val="200"/>
                  </a:spcAft>
                  <a:buClr>
                    <a:schemeClr val="bg2"/>
                  </a:buClr>
                  <a:buFont typeface="Arial" panose="020B0604020202020204" pitchFamily="34" charset="0"/>
                  <a:buNone/>
                  <a:defRPr>
                    <a:solidFill>
                      <a:schemeClr val="tx1"/>
                    </a:solidFill>
                    <a:latin typeface="+mn-lt"/>
                  </a:defRPr>
                </a:lvl4pPr>
                <a:lvl5pPr marL="1962150" indent="-228600" algn="l" rtl="0" eaLnBrk="0" fontAlgn="base" hangingPunct="0">
                  <a:lnSpc>
                    <a:spcPct val="120000"/>
                  </a:lnSpc>
                  <a:spcBef>
                    <a:spcPct val="20000"/>
                  </a:spcBef>
                  <a:spcAft>
                    <a:spcPts val="200"/>
                  </a:spcAft>
                  <a:buChar char="»"/>
                  <a:defRPr sz="2200">
                    <a:solidFill>
                      <a:schemeClr val="tx1"/>
                    </a:solidFill>
                    <a:latin typeface="+mn-lt"/>
                  </a:defRPr>
                </a:lvl5pPr>
                <a:lvl6pPr marL="2419350" indent="-228600" algn="l" rtl="0" eaLnBrk="0" fontAlgn="base" hangingPunct="0">
                  <a:spcBef>
                    <a:spcPct val="20000"/>
                  </a:spcBef>
                  <a:spcAft>
                    <a:spcPct val="0"/>
                  </a:spcAft>
                  <a:buChar char="»"/>
                  <a:defRPr sz="2200">
                    <a:solidFill>
                      <a:schemeClr val="tx1"/>
                    </a:solidFill>
                    <a:latin typeface="+mn-lt"/>
                  </a:defRPr>
                </a:lvl6pPr>
                <a:lvl7pPr marL="2876550" indent="-228600" algn="l" rtl="0" eaLnBrk="0" fontAlgn="base" hangingPunct="0">
                  <a:spcBef>
                    <a:spcPct val="20000"/>
                  </a:spcBef>
                  <a:spcAft>
                    <a:spcPct val="0"/>
                  </a:spcAft>
                  <a:buChar char="»"/>
                  <a:defRPr sz="2200">
                    <a:solidFill>
                      <a:schemeClr val="tx1"/>
                    </a:solidFill>
                    <a:latin typeface="+mn-lt"/>
                  </a:defRPr>
                </a:lvl7pPr>
                <a:lvl8pPr marL="3333750" indent="-228600" algn="l" rtl="0" eaLnBrk="0" fontAlgn="base" hangingPunct="0">
                  <a:spcBef>
                    <a:spcPct val="20000"/>
                  </a:spcBef>
                  <a:spcAft>
                    <a:spcPct val="0"/>
                  </a:spcAft>
                  <a:buChar char="»"/>
                  <a:defRPr sz="2200">
                    <a:solidFill>
                      <a:schemeClr val="tx1"/>
                    </a:solidFill>
                    <a:latin typeface="+mn-lt"/>
                  </a:defRPr>
                </a:lvl8pPr>
                <a:lvl9pPr marL="3790950" indent="-228600" algn="l" rtl="0" eaLnBrk="0" fontAlgn="base" hangingPunct="0">
                  <a:spcBef>
                    <a:spcPct val="20000"/>
                  </a:spcBef>
                  <a:spcAft>
                    <a:spcPct val="0"/>
                  </a:spcAft>
                  <a:buChar char="»"/>
                  <a:defRPr sz="2200">
                    <a:solidFill>
                      <a:schemeClr val="tx1"/>
                    </a:solidFill>
                    <a:latin typeface="+mn-lt"/>
                  </a:defRPr>
                </a:lvl9pPr>
              </a:lstStyle>
              <a:p>
                <a:r>
                  <a:rPr kumimoji="1" lang="zh-CN" altLang="en-US" sz="2000" b="0" dirty="0">
                    <a:latin typeface="+mn-ea"/>
                  </a:rPr>
                  <a:t>利用朴素贝叶斯算法进行文本分类</a:t>
                </a:r>
                <a:endParaRPr kumimoji="1" lang="en-US" altLang="zh-CN" sz="2000" b="0" dirty="0">
                  <a:latin typeface="+mn-ea"/>
                </a:endParaRPr>
              </a:p>
              <a:p>
                <a:pPr lvl="1">
                  <a:spcBef>
                    <a:spcPts val="1300"/>
                  </a:spcBef>
                </a:pPr>
                <a:r>
                  <a:rPr lang="en-US" altLang="zh-CN" sz="2000" b="0" dirty="0"/>
                  <a:t>N-gram</a:t>
                </a:r>
                <a:r>
                  <a:rPr lang="zh-CN" altLang="en-US" sz="2000" b="0" dirty="0"/>
                  <a:t>是一种基于概率的判别的语言模型，基于这样一种假设：</a:t>
                </a:r>
                <a:r>
                  <a:rPr lang="zh-CN" altLang="zh-CN" sz="2000" b="0" dirty="0"/>
                  <a:t>第</a:t>
                </a:r>
                <a:r>
                  <a:rPr lang="en-US" altLang="zh-CN" sz="2000" b="0" dirty="0"/>
                  <a:t>N</a:t>
                </a:r>
                <a:r>
                  <a:rPr lang="zh-CN" altLang="zh-CN" sz="2000" b="0" dirty="0"/>
                  <a:t>个词的出现只与前面</a:t>
                </a:r>
                <a:r>
                  <a:rPr lang="en-US" altLang="zh-CN" sz="2000" b="0" dirty="0"/>
                  <a:t>N-1</a:t>
                </a:r>
                <a:r>
                  <a:rPr lang="zh-CN" altLang="zh-CN" sz="2000" b="0" dirty="0"/>
                  <a:t>个词相关，而与其它任何词都不相关。</a:t>
                </a:r>
                <a:r>
                  <a:rPr lang="zh-CN" altLang="en-US" sz="2000" b="0" dirty="0"/>
                  <a:t>因此</a:t>
                </a:r>
                <a:r>
                  <a:rPr lang="zh-CN" altLang="zh-CN" sz="2000" b="0" dirty="0"/>
                  <a:t>词序列</a:t>
                </a:r>
                <a14:m>
                  <m:oMath xmlns:m="http://schemas.openxmlformats.org/officeDocument/2006/math">
                    <m:sSub>
                      <m:sSubPr>
                        <m:ctrlPr>
                          <a:rPr lang="zh-CN" altLang="zh-CN" sz="2000" b="0" i="1">
                            <a:latin typeface="Cambria Math" panose="02040503050406030204" pitchFamily="18" charset="0"/>
                          </a:rPr>
                        </m:ctrlPr>
                      </m:sSubPr>
                      <m:e>
                        <m:r>
                          <a:rPr lang="en-US" altLang="zh-CN" sz="2000" b="0">
                            <a:latin typeface="Cambria Math" panose="02040503050406030204" pitchFamily="18" charset="0"/>
                          </a:rPr>
                          <m:t>𝑤</m:t>
                        </m:r>
                      </m:e>
                      <m:sub>
                        <m:r>
                          <a:rPr lang="en-US" altLang="zh-CN" sz="2000" b="0">
                            <a:latin typeface="Cambria Math" panose="02040503050406030204" pitchFamily="18" charset="0"/>
                          </a:rPr>
                          <m:t>1</m:t>
                        </m:r>
                      </m:sub>
                    </m:sSub>
                    <m:r>
                      <a:rPr lang="en-US" altLang="zh-CN" sz="2000" b="0">
                        <a:latin typeface="Cambria Math" panose="02040503050406030204" pitchFamily="18" charset="0"/>
                      </a:rPr>
                      <m:t>,</m:t>
                    </m:r>
                    <m:sSub>
                      <m:sSubPr>
                        <m:ctrlPr>
                          <a:rPr lang="zh-CN" altLang="zh-CN" sz="2000" b="0" i="1">
                            <a:latin typeface="Cambria Math" panose="02040503050406030204" pitchFamily="18" charset="0"/>
                          </a:rPr>
                        </m:ctrlPr>
                      </m:sSubPr>
                      <m:e>
                        <m:r>
                          <a:rPr lang="en-US" altLang="zh-CN" sz="2000" b="0">
                            <a:latin typeface="Cambria Math" panose="02040503050406030204" pitchFamily="18" charset="0"/>
                          </a:rPr>
                          <m:t>𝑤</m:t>
                        </m:r>
                      </m:e>
                      <m:sub>
                        <m:r>
                          <a:rPr lang="en-US" altLang="zh-CN" sz="2000" b="0">
                            <a:latin typeface="Cambria Math" panose="02040503050406030204" pitchFamily="18" charset="0"/>
                          </a:rPr>
                          <m:t>2</m:t>
                        </m:r>
                      </m:sub>
                    </m:sSub>
                    <m:r>
                      <a:rPr lang="en-US" altLang="zh-CN" sz="2000" b="0">
                        <a:latin typeface="Cambria Math" panose="02040503050406030204" pitchFamily="18" charset="0"/>
                      </a:rPr>
                      <m:t>,…,</m:t>
                    </m:r>
                    <m:sSub>
                      <m:sSubPr>
                        <m:ctrlPr>
                          <a:rPr lang="zh-CN" altLang="zh-CN" sz="2000" b="0" i="1">
                            <a:latin typeface="Cambria Math" panose="02040503050406030204" pitchFamily="18" charset="0"/>
                          </a:rPr>
                        </m:ctrlPr>
                      </m:sSubPr>
                      <m:e>
                        <m:r>
                          <a:rPr lang="en-US" altLang="zh-CN" sz="2000" b="0">
                            <a:latin typeface="Cambria Math" panose="02040503050406030204" pitchFamily="18" charset="0"/>
                          </a:rPr>
                          <m:t>𝑤</m:t>
                        </m:r>
                      </m:e>
                      <m:sub>
                        <m:r>
                          <a:rPr lang="en-US" altLang="zh-CN" sz="2000" b="0">
                            <a:latin typeface="Cambria Math" panose="02040503050406030204" pitchFamily="18" charset="0"/>
                          </a:rPr>
                          <m:t>𝑚</m:t>
                        </m:r>
                      </m:sub>
                    </m:sSub>
                  </m:oMath>
                </a14:m>
                <a:r>
                  <a:rPr lang="zh-CN" altLang="zh-CN" sz="2000" b="0" dirty="0"/>
                  <a:t>出现的概率</a:t>
                </a:r>
                <a:r>
                  <a:rPr lang="zh-CN" altLang="en-US" sz="2000" b="0" dirty="0"/>
                  <a:t>：</a:t>
                </a:r>
                <a:endParaRPr lang="en-US" altLang="zh-CN" sz="2000" b="0" dirty="0"/>
              </a:p>
              <a:p>
                <a:pPr marL="0" lvl="1" indent="0">
                  <a:spcBef>
                    <a:spcPts val="1300"/>
                  </a:spcBef>
                  <a:buNone/>
                </a:pPr>
                <a14:m>
                  <m:oMathPara xmlns:m="http://schemas.openxmlformats.org/officeDocument/2006/math">
                    <m:oMathParaPr>
                      <m:jc m:val="center"/>
                    </m:oMathParaPr>
                    <m:oMath xmlns:m="http://schemas.openxmlformats.org/officeDocument/2006/math">
                      <m:r>
                        <a:rPr lang="en-US" altLang="zh-CN" sz="1600" b="0">
                          <a:latin typeface="Cambria Math" panose="02040503050406030204" pitchFamily="18" charset="0"/>
                        </a:rPr>
                        <m:t>𝑝</m:t>
                      </m:r>
                      <m:d>
                        <m:dPr>
                          <m:ctrlPr>
                            <a:rPr lang="zh-CN" altLang="zh-CN" sz="1600" b="0" i="1">
                              <a:latin typeface="Cambria Math" panose="02040503050406030204" pitchFamily="18" charset="0"/>
                            </a:rPr>
                          </m:ctrlPr>
                        </m:dPr>
                        <m:e>
                          <m:sSub>
                            <m:sSubPr>
                              <m:ctrlPr>
                                <a:rPr lang="zh-CN" altLang="zh-CN" sz="1600" b="0" i="1">
                                  <a:latin typeface="Cambria Math" panose="02040503050406030204" pitchFamily="18" charset="0"/>
                                </a:rPr>
                              </m:ctrlPr>
                            </m:sSubPr>
                            <m:e>
                              <m:r>
                                <a:rPr lang="en-US" altLang="zh-CN" sz="1600" b="0">
                                  <a:latin typeface="Cambria Math" panose="02040503050406030204" pitchFamily="18" charset="0"/>
                                </a:rPr>
                                <m:t>𝑤</m:t>
                              </m:r>
                            </m:e>
                            <m:sub>
                              <m:r>
                                <a:rPr lang="en-US" altLang="zh-CN" sz="1600" b="0">
                                  <a:latin typeface="Cambria Math" panose="02040503050406030204" pitchFamily="18" charset="0"/>
                                </a:rPr>
                                <m:t>1</m:t>
                              </m:r>
                            </m:sub>
                          </m:sSub>
                          <m:r>
                            <a:rPr lang="en-US" altLang="zh-CN" sz="1600" b="0">
                              <a:latin typeface="Cambria Math" panose="02040503050406030204" pitchFamily="18" charset="0"/>
                            </a:rPr>
                            <m:t>,</m:t>
                          </m:r>
                          <m:sSub>
                            <m:sSubPr>
                              <m:ctrlPr>
                                <a:rPr lang="zh-CN" altLang="zh-CN" sz="1600" b="0" i="1">
                                  <a:latin typeface="Cambria Math" panose="02040503050406030204" pitchFamily="18" charset="0"/>
                                </a:rPr>
                              </m:ctrlPr>
                            </m:sSubPr>
                            <m:e>
                              <m:r>
                                <a:rPr lang="en-US" altLang="zh-CN" sz="1600" b="0">
                                  <a:latin typeface="Cambria Math" panose="02040503050406030204" pitchFamily="18" charset="0"/>
                                </a:rPr>
                                <m:t>𝑤</m:t>
                              </m:r>
                            </m:e>
                            <m:sub>
                              <m:r>
                                <a:rPr lang="en-US" altLang="zh-CN" sz="1600" b="0">
                                  <a:latin typeface="Cambria Math" panose="02040503050406030204" pitchFamily="18" charset="0"/>
                                </a:rPr>
                                <m:t>2</m:t>
                              </m:r>
                            </m:sub>
                          </m:sSub>
                          <m:r>
                            <a:rPr lang="en-US" altLang="zh-CN" sz="1600" b="0">
                              <a:latin typeface="Cambria Math" panose="02040503050406030204" pitchFamily="18" charset="0"/>
                            </a:rPr>
                            <m:t>,…,</m:t>
                          </m:r>
                          <m:sSub>
                            <m:sSubPr>
                              <m:ctrlPr>
                                <a:rPr lang="zh-CN" altLang="zh-CN" sz="1600" b="0" i="1">
                                  <a:latin typeface="Cambria Math" panose="02040503050406030204" pitchFamily="18" charset="0"/>
                                </a:rPr>
                              </m:ctrlPr>
                            </m:sSubPr>
                            <m:e>
                              <m:r>
                                <a:rPr lang="en-US" altLang="zh-CN" sz="1600" b="0">
                                  <a:latin typeface="Cambria Math" panose="02040503050406030204" pitchFamily="18" charset="0"/>
                                </a:rPr>
                                <m:t>𝑤</m:t>
                              </m:r>
                            </m:e>
                            <m:sub>
                              <m:r>
                                <a:rPr lang="en-US" altLang="zh-CN" sz="1600" b="0">
                                  <a:latin typeface="Cambria Math" panose="02040503050406030204" pitchFamily="18" charset="0"/>
                                </a:rPr>
                                <m:t>𝑚</m:t>
                              </m:r>
                            </m:sub>
                          </m:sSub>
                        </m:e>
                      </m:d>
                      <m:r>
                        <a:rPr lang="en-US" altLang="zh-CN" sz="1600" b="0">
                          <a:latin typeface="Cambria Math" panose="02040503050406030204" pitchFamily="18" charset="0"/>
                        </a:rPr>
                        <m:t>=</m:t>
                      </m:r>
                      <m:r>
                        <a:rPr lang="en-US" altLang="zh-CN" sz="1600" b="0">
                          <a:latin typeface="Cambria Math" panose="02040503050406030204" pitchFamily="18" charset="0"/>
                        </a:rPr>
                        <m:t>𝑝</m:t>
                      </m:r>
                      <m:d>
                        <m:dPr>
                          <m:ctrlPr>
                            <a:rPr lang="zh-CN" altLang="zh-CN" sz="1600" b="0" i="1">
                              <a:latin typeface="Cambria Math" panose="02040503050406030204" pitchFamily="18" charset="0"/>
                            </a:rPr>
                          </m:ctrlPr>
                        </m:dPr>
                        <m:e>
                          <m:sSub>
                            <m:sSubPr>
                              <m:ctrlPr>
                                <a:rPr lang="zh-CN" altLang="zh-CN" sz="1600" b="0" i="1">
                                  <a:latin typeface="Cambria Math" panose="02040503050406030204" pitchFamily="18" charset="0"/>
                                </a:rPr>
                              </m:ctrlPr>
                            </m:sSubPr>
                            <m:e>
                              <m:r>
                                <a:rPr lang="en-US" altLang="zh-CN" sz="1600" b="0">
                                  <a:latin typeface="Cambria Math" panose="02040503050406030204" pitchFamily="18" charset="0"/>
                                </a:rPr>
                                <m:t>𝑤</m:t>
                              </m:r>
                            </m:e>
                            <m:sub>
                              <m:r>
                                <a:rPr lang="en-US" altLang="zh-CN" sz="1600" b="0">
                                  <a:latin typeface="Cambria Math" panose="02040503050406030204" pitchFamily="18" charset="0"/>
                                </a:rPr>
                                <m:t>1</m:t>
                              </m:r>
                            </m:sub>
                          </m:sSub>
                        </m:e>
                      </m:d>
                      <m:r>
                        <a:rPr lang="en-US" altLang="zh-CN" sz="1600" b="0">
                          <a:latin typeface="Cambria Math" panose="02040503050406030204" pitchFamily="18" charset="0"/>
                        </a:rPr>
                        <m:t>∗</m:t>
                      </m:r>
                      <m:r>
                        <a:rPr lang="en-US" altLang="zh-CN" sz="1600" b="0">
                          <a:latin typeface="Cambria Math" panose="02040503050406030204" pitchFamily="18" charset="0"/>
                        </a:rPr>
                        <m:t>𝑝</m:t>
                      </m:r>
                      <m:d>
                        <m:dPr>
                          <m:ctrlPr>
                            <a:rPr lang="zh-CN" altLang="zh-CN" sz="1600" b="0" i="1">
                              <a:latin typeface="Cambria Math" panose="02040503050406030204" pitchFamily="18" charset="0"/>
                            </a:rPr>
                          </m:ctrlPr>
                        </m:dPr>
                        <m:e>
                          <m:sSub>
                            <m:sSubPr>
                              <m:ctrlPr>
                                <a:rPr lang="zh-CN" altLang="zh-CN" sz="1600" b="0" i="1">
                                  <a:latin typeface="Cambria Math" panose="02040503050406030204" pitchFamily="18" charset="0"/>
                                </a:rPr>
                              </m:ctrlPr>
                            </m:sSubPr>
                            <m:e>
                              <m:r>
                                <a:rPr lang="en-US" altLang="zh-CN" sz="1600" b="0">
                                  <a:latin typeface="Cambria Math" panose="02040503050406030204" pitchFamily="18" charset="0"/>
                                </a:rPr>
                                <m:t>𝑤</m:t>
                              </m:r>
                            </m:e>
                            <m:sub>
                              <m:r>
                                <a:rPr lang="en-US" altLang="zh-CN" sz="1600" b="0">
                                  <a:latin typeface="Cambria Math" panose="02040503050406030204" pitchFamily="18" charset="0"/>
                                </a:rPr>
                                <m:t>2</m:t>
                              </m:r>
                            </m:sub>
                          </m:sSub>
                          <m:r>
                            <a:rPr lang="en-US" altLang="zh-CN" sz="1600" b="0">
                              <a:latin typeface="Cambria Math" panose="02040503050406030204" pitchFamily="18" charset="0"/>
                            </a:rPr>
                            <m:t>|</m:t>
                          </m:r>
                          <m:sSub>
                            <m:sSubPr>
                              <m:ctrlPr>
                                <a:rPr lang="zh-CN" altLang="zh-CN" sz="1600" b="0" i="1">
                                  <a:latin typeface="Cambria Math" panose="02040503050406030204" pitchFamily="18" charset="0"/>
                                </a:rPr>
                              </m:ctrlPr>
                            </m:sSubPr>
                            <m:e>
                              <m:r>
                                <a:rPr lang="en-US" altLang="zh-CN" sz="1600" b="0">
                                  <a:latin typeface="Cambria Math" panose="02040503050406030204" pitchFamily="18" charset="0"/>
                                </a:rPr>
                                <m:t>𝑤</m:t>
                              </m:r>
                            </m:e>
                            <m:sub>
                              <m:r>
                                <a:rPr lang="en-US" altLang="zh-CN" sz="1600" b="0">
                                  <a:latin typeface="Cambria Math" panose="02040503050406030204" pitchFamily="18" charset="0"/>
                                </a:rPr>
                                <m:t>1</m:t>
                              </m:r>
                            </m:sub>
                          </m:sSub>
                        </m:e>
                      </m:d>
                      <m:r>
                        <a:rPr lang="en-US" altLang="zh-CN" sz="1600" b="0">
                          <a:latin typeface="Cambria Math" panose="02040503050406030204" pitchFamily="18" charset="0"/>
                        </a:rPr>
                        <m:t>….</m:t>
                      </m:r>
                      <m:r>
                        <a:rPr lang="en-US" altLang="zh-CN" sz="1600" b="0">
                          <a:latin typeface="Cambria Math" panose="02040503050406030204" pitchFamily="18" charset="0"/>
                        </a:rPr>
                        <m:t>𝑝</m:t>
                      </m:r>
                      <m:d>
                        <m:dPr>
                          <m:ctrlPr>
                            <a:rPr lang="zh-CN" altLang="zh-CN" sz="1600" b="0" i="1">
                              <a:latin typeface="Cambria Math" panose="02040503050406030204" pitchFamily="18" charset="0"/>
                            </a:rPr>
                          </m:ctrlPr>
                        </m:dPr>
                        <m:e>
                          <m:sSub>
                            <m:sSubPr>
                              <m:ctrlPr>
                                <a:rPr lang="zh-CN" altLang="zh-CN" sz="1600" b="0" i="1">
                                  <a:latin typeface="Cambria Math" panose="02040503050406030204" pitchFamily="18" charset="0"/>
                                </a:rPr>
                              </m:ctrlPr>
                            </m:sSubPr>
                            <m:e>
                              <m:r>
                                <a:rPr lang="en-US" altLang="zh-CN" sz="1600" b="0">
                                  <a:latin typeface="Cambria Math" panose="02040503050406030204" pitchFamily="18" charset="0"/>
                                </a:rPr>
                                <m:t>𝑤</m:t>
                              </m:r>
                            </m:e>
                            <m:sub>
                              <m:r>
                                <a:rPr lang="en-US" altLang="zh-CN" sz="1600" b="0">
                                  <a:latin typeface="Cambria Math" panose="02040503050406030204" pitchFamily="18" charset="0"/>
                                </a:rPr>
                                <m:t>𝑚</m:t>
                              </m:r>
                            </m:sub>
                          </m:sSub>
                          <m:r>
                            <a:rPr lang="en-US" altLang="zh-CN" sz="1600" b="0">
                              <a:latin typeface="Cambria Math" panose="02040503050406030204" pitchFamily="18" charset="0"/>
                            </a:rPr>
                            <m:t>|</m:t>
                          </m:r>
                          <m:sSub>
                            <m:sSubPr>
                              <m:ctrlPr>
                                <a:rPr lang="zh-CN" altLang="zh-CN" sz="1600" b="0" i="1">
                                  <a:latin typeface="Cambria Math" panose="02040503050406030204" pitchFamily="18" charset="0"/>
                                </a:rPr>
                              </m:ctrlPr>
                            </m:sSubPr>
                            <m:e>
                              <m:r>
                                <a:rPr lang="en-US" altLang="zh-CN" sz="1600" b="0">
                                  <a:latin typeface="Cambria Math" panose="02040503050406030204" pitchFamily="18" charset="0"/>
                                </a:rPr>
                                <m:t>𝑤</m:t>
                              </m:r>
                            </m:e>
                            <m:sub>
                              <m:r>
                                <a:rPr lang="en-US" altLang="zh-CN" sz="1600" b="0">
                                  <a:latin typeface="Cambria Math" panose="02040503050406030204" pitchFamily="18" charset="0"/>
                                </a:rPr>
                                <m:t>1</m:t>
                              </m:r>
                            </m:sub>
                          </m:sSub>
                          <m:r>
                            <a:rPr lang="en-US" altLang="zh-CN" sz="1600" b="0">
                              <a:latin typeface="Cambria Math" panose="02040503050406030204" pitchFamily="18" charset="0"/>
                            </a:rPr>
                            <m:t>,…,</m:t>
                          </m:r>
                          <m:sSub>
                            <m:sSubPr>
                              <m:ctrlPr>
                                <a:rPr lang="zh-CN" altLang="zh-CN" sz="1600" b="0" i="1">
                                  <a:latin typeface="Cambria Math" panose="02040503050406030204" pitchFamily="18" charset="0"/>
                                </a:rPr>
                              </m:ctrlPr>
                            </m:sSubPr>
                            <m:e>
                              <m:r>
                                <a:rPr lang="en-US" altLang="zh-CN" sz="1600" b="0">
                                  <a:latin typeface="Cambria Math" panose="02040503050406030204" pitchFamily="18" charset="0"/>
                                </a:rPr>
                                <m:t>𝑤</m:t>
                              </m:r>
                            </m:e>
                            <m:sub>
                              <m:r>
                                <a:rPr lang="en-US" altLang="zh-CN" sz="1600" b="0">
                                  <a:latin typeface="Cambria Math" panose="02040503050406030204" pitchFamily="18" charset="0"/>
                                </a:rPr>
                                <m:t>𝑚</m:t>
                              </m:r>
                              <m:r>
                                <a:rPr lang="en-US" altLang="zh-CN" sz="1600" b="0">
                                  <a:latin typeface="Cambria Math" panose="02040503050406030204" pitchFamily="18" charset="0"/>
                                </a:rPr>
                                <m:t>−1</m:t>
                              </m:r>
                            </m:sub>
                          </m:sSub>
                        </m:e>
                      </m:d>
                    </m:oMath>
                  </m:oMathPara>
                </a14:m>
                <a:endParaRPr lang="en-US" altLang="zh-CN" sz="2000" b="0" dirty="0"/>
              </a:p>
              <a:p>
                <a:pPr lvl="1">
                  <a:spcBef>
                    <a:spcPts val="1300"/>
                  </a:spcBef>
                </a:pPr>
                <a:r>
                  <a:rPr lang="zh-CN" altLang="zh-CN" sz="2000" b="0" dirty="0"/>
                  <a:t>当</a:t>
                </a:r>
                <a:r>
                  <a:rPr lang="en-US" altLang="zh-CN" sz="2000" b="0" dirty="0"/>
                  <a:t>N=1</a:t>
                </a:r>
                <a:r>
                  <a:rPr lang="zh-CN" altLang="zh-CN" sz="2000" b="0" dirty="0"/>
                  <a:t>时，称为一元语言模型，此时模型简化为</a:t>
                </a:r>
                <a14:m>
                  <m:oMath xmlns:m="http://schemas.openxmlformats.org/officeDocument/2006/math">
                    <m:r>
                      <a:rPr lang="en-US" altLang="zh-CN" sz="2000" b="0">
                        <a:latin typeface="Cambria Math" panose="02040503050406030204" pitchFamily="18" charset="0"/>
                      </a:rPr>
                      <m:t>𝑃</m:t>
                    </m:r>
                    <m:r>
                      <a:rPr lang="en-US" altLang="zh-CN" sz="2000" b="0">
                        <a:latin typeface="Cambria Math" panose="02040503050406030204" pitchFamily="18" charset="0"/>
                      </a:rPr>
                      <m:t>(</m:t>
                    </m:r>
                    <m:sSub>
                      <m:sSubPr>
                        <m:ctrlPr>
                          <a:rPr lang="zh-CN" altLang="zh-CN" sz="2000" b="0" i="1">
                            <a:latin typeface="Cambria Math" panose="02040503050406030204" pitchFamily="18" charset="0"/>
                          </a:rPr>
                        </m:ctrlPr>
                      </m:sSubPr>
                      <m:e>
                        <m:r>
                          <a:rPr lang="en-US" altLang="zh-CN" sz="2000" b="0">
                            <a:latin typeface="Cambria Math" panose="02040503050406030204" pitchFamily="18" charset="0"/>
                          </a:rPr>
                          <m:t>𝑤</m:t>
                        </m:r>
                      </m:e>
                      <m:sub>
                        <m:r>
                          <a:rPr lang="en-US" altLang="zh-CN" sz="2000" b="0">
                            <a:latin typeface="Cambria Math" panose="02040503050406030204" pitchFamily="18" charset="0"/>
                          </a:rPr>
                          <m:t>1</m:t>
                        </m:r>
                      </m:sub>
                    </m:sSub>
                    <m:r>
                      <a:rPr lang="en-US" altLang="zh-CN" sz="2000" b="0">
                        <a:latin typeface="Cambria Math" panose="02040503050406030204" pitchFamily="18" charset="0"/>
                      </a:rPr>
                      <m:t>,</m:t>
                    </m:r>
                    <m:sSub>
                      <m:sSubPr>
                        <m:ctrlPr>
                          <a:rPr lang="zh-CN" altLang="zh-CN" sz="2000" b="0" i="1">
                            <a:latin typeface="Cambria Math" panose="02040503050406030204" pitchFamily="18" charset="0"/>
                          </a:rPr>
                        </m:ctrlPr>
                      </m:sSubPr>
                      <m:e>
                        <m:r>
                          <a:rPr lang="en-US" altLang="zh-CN" sz="2000" b="0">
                            <a:latin typeface="Cambria Math" panose="02040503050406030204" pitchFamily="18" charset="0"/>
                          </a:rPr>
                          <m:t>𝑤</m:t>
                        </m:r>
                      </m:e>
                      <m:sub>
                        <m:r>
                          <a:rPr lang="en-US" altLang="zh-CN" sz="2000" b="0">
                            <a:latin typeface="Cambria Math" panose="02040503050406030204" pitchFamily="18" charset="0"/>
                          </a:rPr>
                          <m:t>2</m:t>
                        </m:r>
                      </m:sub>
                    </m:sSub>
                    <m:r>
                      <a:rPr lang="en-US" altLang="zh-CN" sz="2000" b="0">
                        <a:latin typeface="Cambria Math" panose="02040503050406030204" pitchFamily="18" charset="0"/>
                      </a:rPr>
                      <m:t>,⋯,</m:t>
                    </m:r>
                    <m:sSub>
                      <m:sSubPr>
                        <m:ctrlPr>
                          <a:rPr lang="zh-CN" altLang="zh-CN" sz="2000" b="0" i="1">
                            <a:latin typeface="Cambria Math" panose="02040503050406030204" pitchFamily="18" charset="0"/>
                          </a:rPr>
                        </m:ctrlPr>
                      </m:sSubPr>
                      <m:e>
                        <m:r>
                          <a:rPr lang="en-US" altLang="zh-CN" sz="2000" b="0">
                            <a:latin typeface="Cambria Math" panose="02040503050406030204" pitchFamily="18" charset="0"/>
                          </a:rPr>
                          <m:t>𝑤</m:t>
                        </m:r>
                      </m:e>
                      <m:sub>
                        <m:r>
                          <a:rPr lang="en-US" altLang="zh-CN" sz="2000" b="0">
                            <a:latin typeface="Cambria Math" panose="02040503050406030204" pitchFamily="18" charset="0"/>
                          </a:rPr>
                          <m:t>𝑚</m:t>
                        </m:r>
                      </m:sub>
                    </m:sSub>
                    <m:r>
                      <a:rPr lang="en-US" altLang="zh-CN" sz="2000" b="0">
                        <a:latin typeface="Cambria Math" panose="02040503050406030204" pitchFamily="18" charset="0"/>
                      </a:rPr>
                      <m:t>)=</m:t>
                    </m:r>
                    <m:nary>
                      <m:naryPr>
                        <m:chr m:val="∏"/>
                        <m:limLoc m:val="undOvr"/>
                        <m:grow m:val="on"/>
                        <m:ctrlPr>
                          <a:rPr lang="zh-CN" altLang="zh-CN" sz="2000" b="0" i="1">
                            <a:latin typeface="Cambria Math" panose="02040503050406030204" pitchFamily="18" charset="0"/>
                          </a:rPr>
                        </m:ctrlPr>
                      </m:naryPr>
                      <m:sub>
                        <m:r>
                          <a:rPr lang="en-US" altLang="zh-CN" sz="2000" b="0">
                            <a:latin typeface="Cambria Math" panose="02040503050406030204" pitchFamily="18" charset="0"/>
                          </a:rPr>
                          <m:t>𝑖</m:t>
                        </m:r>
                        <m:r>
                          <a:rPr lang="en-US" altLang="zh-CN" sz="2000" b="0">
                            <a:latin typeface="Cambria Math" panose="02040503050406030204" pitchFamily="18" charset="0"/>
                          </a:rPr>
                          <m:t>=1</m:t>
                        </m:r>
                      </m:sub>
                      <m:sup>
                        <m:r>
                          <a:rPr lang="en-US" altLang="zh-CN" sz="2000" b="0">
                            <a:latin typeface="Cambria Math" panose="02040503050406030204" pitchFamily="18" charset="0"/>
                          </a:rPr>
                          <m:t>𝑚</m:t>
                        </m:r>
                      </m:sup>
                      <m:e>
                        <m:r>
                          <a:rPr lang="en-US" altLang="zh-CN" sz="2000" b="0">
                            <a:latin typeface="Cambria Math" panose="02040503050406030204" pitchFamily="18" charset="0"/>
                          </a:rPr>
                          <m:t>𝑃</m:t>
                        </m:r>
                        <m:r>
                          <a:rPr lang="en-US" altLang="zh-CN" sz="2000" b="0">
                            <a:latin typeface="Cambria Math" panose="02040503050406030204" pitchFamily="18" charset="0"/>
                          </a:rPr>
                          <m:t>(</m:t>
                        </m:r>
                        <m:sSub>
                          <m:sSubPr>
                            <m:ctrlPr>
                              <a:rPr lang="zh-CN" altLang="zh-CN" sz="2000" b="0" i="1">
                                <a:latin typeface="Cambria Math" panose="02040503050406030204" pitchFamily="18" charset="0"/>
                              </a:rPr>
                            </m:ctrlPr>
                          </m:sSubPr>
                          <m:e>
                            <m:r>
                              <a:rPr lang="en-US" altLang="zh-CN" sz="2000" b="0">
                                <a:latin typeface="Cambria Math" panose="02040503050406030204" pitchFamily="18" charset="0"/>
                              </a:rPr>
                              <m:t>𝑤</m:t>
                            </m:r>
                          </m:e>
                          <m:sub>
                            <m:r>
                              <a:rPr lang="en-US" altLang="zh-CN" sz="2000" b="0">
                                <a:latin typeface="Cambria Math" panose="02040503050406030204" pitchFamily="18" charset="0"/>
                              </a:rPr>
                              <m:t>𝑖</m:t>
                            </m:r>
                          </m:sub>
                        </m:sSub>
                        <m:r>
                          <a:rPr lang="en-US" altLang="zh-CN" sz="2000" b="0">
                            <a:latin typeface="Cambria Math" panose="02040503050406030204" pitchFamily="18" charset="0"/>
                          </a:rPr>
                          <m:t>)</m:t>
                        </m:r>
                      </m:e>
                    </m:nary>
                  </m:oMath>
                </a14:m>
                <a:r>
                  <a:rPr lang="zh-CN" altLang="zh-CN" sz="2000" b="0" dirty="0"/>
                  <a:t>，其中</a:t>
                </a:r>
                <a14:m>
                  <m:oMath xmlns:m="http://schemas.openxmlformats.org/officeDocument/2006/math">
                    <m:r>
                      <a:rPr lang="en-US" altLang="zh-CN" sz="2000" b="0">
                        <a:latin typeface="Cambria Math" panose="02040503050406030204" pitchFamily="18" charset="0"/>
                      </a:rPr>
                      <m:t>𝑃</m:t>
                    </m:r>
                    <m:r>
                      <a:rPr lang="en-US" altLang="zh-CN" sz="2000" b="0">
                        <a:latin typeface="Cambria Math" panose="02040503050406030204" pitchFamily="18" charset="0"/>
                      </a:rPr>
                      <m:t>(</m:t>
                    </m:r>
                    <m:sSub>
                      <m:sSubPr>
                        <m:ctrlPr>
                          <a:rPr lang="zh-CN" altLang="zh-CN" sz="2000" b="0" i="1">
                            <a:latin typeface="Cambria Math" panose="02040503050406030204" pitchFamily="18" charset="0"/>
                          </a:rPr>
                        </m:ctrlPr>
                      </m:sSubPr>
                      <m:e>
                        <m:r>
                          <a:rPr lang="en-US" altLang="zh-CN" sz="2000" b="0">
                            <a:latin typeface="Cambria Math" panose="02040503050406030204" pitchFamily="18" charset="0"/>
                          </a:rPr>
                          <m:t>𝑤</m:t>
                        </m:r>
                      </m:e>
                      <m:sub>
                        <m:r>
                          <a:rPr lang="en-US" altLang="zh-CN" sz="2000" b="0">
                            <a:latin typeface="Cambria Math" panose="02040503050406030204" pitchFamily="18" charset="0"/>
                          </a:rPr>
                          <m:t>𝑖</m:t>
                        </m:r>
                      </m:sub>
                    </m:sSub>
                    <m:r>
                      <a:rPr lang="en-US" altLang="zh-CN" sz="2000" b="0">
                        <a:latin typeface="Cambria Math" panose="02040503050406030204" pitchFamily="18" charset="0"/>
                      </a:rPr>
                      <m:t>)=</m:t>
                    </m:r>
                    <m:f>
                      <m:fPr>
                        <m:ctrlPr>
                          <a:rPr lang="zh-CN" altLang="zh-CN" sz="2000" b="0" i="1">
                            <a:latin typeface="Cambria Math" panose="02040503050406030204" pitchFamily="18" charset="0"/>
                          </a:rPr>
                        </m:ctrlPr>
                      </m:fPr>
                      <m:num>
                        <m:r>
                          <a:rPr lang="en-US" altLang="zh-CN" sz="2000" b="0">
                            <a:latin typeface="Cambria Math" panose="02040503050406030204" pitchFamily="18" charset="0"/>
                          </a:rPr>
                          <m:t>𝐶</m:t>
                        </m:r>
                        <m:r>
                          <a:rPr lang="en-US" altLang="zh-CN" sz="2000" b="0">
                            <a:latin typeface="Cambria Math" panose="02040503050406030204" pitchFamily="18" charset="0"/>
                          </a:rPr>
                          <m:t>(</m:t>
                        </m:r>
                        <m:sSub>
                          <m:sSubPr>
                            <m:ctrlPr>
                              <a:rPr lang="zh-CN" altLang="zh-CN" sz="2000" b="0" i="1">
                                <a:latin typeface="Cambria Math" panose="02040503050406030204" pitchFamily="18" charset="0"/>
                              </a:rPr>
                            </m:ctrlPr>
                          </m:sSubPr>
                          <m:e>
                            <m:r>
                              <a:rPr lang="en-US" altLang="zh-CN" sz="2000" b="0">
                                <a:latin typeface="Cambria Math" panose="02040503050406030204" pitchFamily="18" charset="0"/>
                              </a:rPr>
                              <m:t>𝑤</m:t>
                            </m:r>
                          </m:e>
                          <m:sub>
                            <m:r>
                              <a:rPr lang="en-US" altLang="zh-CN" sz="2000" b="0">
                                <a:latin typeface="Cambria Math" panose="02040503050406030204" pitchFamily="18" charset="0"/>
                              </a:rPr>
                              <m:t>𝑖</m:t>
                            </m:r>
                          </m:sub>
                        </m:sSub>
                        <m:r>
                          <a:rPr lang="en-US" altLang="zh-CN" sz="2000" b="0">
                            <a:latin typeface="Cambria Math" panose="02040503050406030204" pitchFamily="18" charset="0"/>
                          </a:rPr>
                          <m:t>)</m:t>
                        </m:r>
                      </m:num>
                      <m:den>
                        <m:r>
                          <a:rPr lang="en-US" altLang="zh-CN" sz="2000" b="0">
                            <a:latin typeface="Cambria Math" panose="02040503050406030204" pitchFamily="18" charset="0"/>
                          </a:rPr>
                          <m:t>𝑀</m:t>
                        </m:r>
                      </m:den>
                    </m:f>
                  </m:oMath>
                </a14:m>
                <a:r>
                  <a:rPr lang="zh-CN" altLang="zh-CN" sz="2000" b="0" dirty="0"/>
                  <a:t>，</a:t>
                </a:r>
                <a14:m>
                  <m:oMath xmlns:m="http://schemas.openxmlformats.org/officeDocument/2006/math">
                    <m:r>
                      <a:rPr lang="en-US" altLang="zh-CN" sz="2000" b="0">
                        <a:latin typeface="Cambria Math" panose="02040503050406030204" pitchFamily="18" charset="0"/>
                      </a:rPr>
                      <m:t>𝐶</m:t>
                    </m:r>
                    <m:r>
                      <a:rPr lang="en-US" altLang="zh-CN" sz="2000" b="0">
                        <a:latin typeface="Cambria Math" panose="02040503050406030204" pitchFamily="18" charset="0"/>
                      </a:rPr>
                      <m:t>(∙)</m:t>
                    </m:r>
                  </m:oMath>
                </a14:m>
                <a:r>
                  <a:rPr lang="zh-CN" altLang="zh-CN" sz="2000" b="0" dirty="0"/>
                  <a:t>表示词在训练语料中出现的次数，</a:t>
                </a:r>
                <a:r>
                  <a:rPr lang="en-US" altLang="zh-CN" sz="2000" b="0" dirty="0"/>
                  <a:t>M</a:t>
                </a:r>
                <a:r>
                  <a:rPr lang="zh-CN" altLang="zh-CN" sz="2000" b="0" dirty="0"/>
                  <a:t>是语料库中的总字数。</a:t>
                </a:r>
              </a:p>
            </p:txBody>
          </p:sp>
        </mc:Choice>
        <mc:Fallback xmlns="">
          <p:sp>
            <p:nvSpPr>
              <p:cNvPr id="4" name="内容占位符 2">
                <a:extLst>
                  <a:ext uri="{FF2B5EF4-FFF2-40B4-BE49-F238E27FC236}">
                    <a16:creationId xmlns:a16="http://schemas.microsoft.com/office/drawing/2014/main" id="{93F7C8BE-19C2-41AE-A098-FB1A292CFCE4}"/>
                  </a:ext>
                </a:extLst>
              </p:cNvPr>
              <p:cNvSpPr txBox="1">
                <a:spLocks noRot="1" noChangeAspect="1" noMove="1" noResize="1" noEditPoints="1" noAdjustHandles="1" noChangeArrowheads="1" noChangeShapeType="1" noTextEdit="1"/>
              </p:cNvSpPr>
              <p:nvPr/>
            </p:nvSpPr>
            <p:spPr bwMode="auto">
              <a:xfrm>
                <a:off x="1763688" y="843558"/>
                <a:ext cx="7272808" cy="4176464"/>
              </a:xfrm>
              <a:prstGeom prst="rect">
                <a:avLst/>
              </a:prstGeom>
              <a:blipFill>
                <a:blip r:embed="rId3"/>
                <a:stretch>
                  <a:fillRect l="-335" b="-32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961201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96938"/>
            <a:ext cx="6913563" cy="2808287"/>
          </a:xfrm>
        </p:spPr>
        <p:txBody>
          <a:bodyPr/>
          <a:lstStyle/>
          <a:p>
            <a:endParaRPr kumimoji="1" lang="en-US" altLang="zh-CN" dirty="0">
              <a:latin typeface="微软雅黑" panose="020B0503020204020204" pitchFamily="34" charset="-122"/>
              <a:ea typeface="微软雅黑" panose="020B0503020204020204" pitchFamily="34" charset="-122"/>
            </a:endParaRPr>
          </a:p>
          <a:p>
            <a:endParaRPr kumimoji="1" lang="en-US" altLang="zh-CN"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p:sp>
        <p:nvSpPr>
          <p:cNvPr id="6" name="内容占位符 3">
            <a:extLst>
              <a:ext uri="{FF2B5EF4-FFF2-40B4-BE49-F238E27FC236}">
                <a16:creationId xmlns:a16="http://schemas.microsoft.com/office/drawing/2014/main" id="{9ED35246-7EC0-42AC-9988-0BDACB0420E7}"/>
              </a:ext>
            </a:extLst>
          </p:cNvPr>
          <p:cNvSpPr txBox="1">
            <a:spLocks/>
          </p:cNvSpPr>
          <p:nvPr/>
        </p:nvSpPr>
        <p:spPr bwMode="auto">
          <a:xfrm>
            <a:off x="1763688" y="843558"/>
            <a:ext cx="6984776" cy="270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lnSpc>
                <a:spcPct val="120000"/>
              </a:lnSpc>
              <a:spcBef>
                <a:spcPct val="50000"/>
              </a:spcBef>
              <a:spcAft>
                <a:spcPts val="200"/>
              </a:spcAft>
              <a:buClr>
                <a:schemeClr val="bg2"/>
              </a:buClr>
              <a:buSzPct val="80000"/>
              <a:buFont typeface="Wingdings" panose="05000000000000000000" pitchFamily="2" charset="2"/>
              <a:buChar char="l"/>
              <a:defRPr sz="2400" baseline="0">
                <a:solidFill>
                  <a:schemeClr val="tx1"/>
                </a:solidFill>
                <a:latin typeface="+mn-lt"/>
                <a:ea typeface="+mn-ea"/>
                <a:cs typeface="+mn-cs"/>
              </a:defRPr>
            </a:lvl1pPr>
            <a:lvl2pPr marL="820738" indent="-342900" algn="l" rtl="0" eaLnBrk="0" fontAlgn="base" hangingPunct="0">
              <a:lnSpc>
                <a:spcPct val="120000"/>
              </a:lnSpc>
              <a:spcBef>
                <a:spcPct val="50000"/>
              </a:spcBef>
              <a:spcAft>
                <a:spcPts val="200"/>
              </a:spcAft>
              <a:buClr>
                <a:schemeClr val="bg2"/>
              </a:buClr>
              <a:buSzPct val="70000"/>
              <a:buFont typeface="Wingdings" panose="05000000000000000000" pitchFamily="2" charset="2"/>
              <a:buChar char="¢"/>
              <a:defRPr sz="2200" baseline="0">
                <a:solidFill>
                  <a:schemeClr val="tx1"/>
                </a:solidFill>
                <a:latin typeface="+mn-lt"/>
              </a:defRPr>
            </a:lvl2pPr>
            <a:lvl3pPr marL="1198562" indent="-342900" algn="l" rtl="0" eaLnBrk="0" fontAlgn="base" hangingPunct="0">
              <a:lnSpc>
                <a:spcPct val="120000"/>
              </a:lnSpc>
              <a:spcBef>
                <a:spcPct val="50000"/>
              </a:spcBef>
              <a:spcAft>
                <a:spcPts val="200"/>
              </a:spcAft>
              <a:buClr>
                <a:schemeClr val="bg2"/>
              </a:buClr>
              <a:buSzPct val="60000"/>
              <a:buFont typeface="Wingdings" panose="05000000000000000000" pitchFamily="2" charset="2"/>
              <a:buChar char="p"/>
              <a:defRPr sz="1800">
                <a:solidFill>
                  <a:schemeClr val="tx1"/>
                </a:solidFill>
                <a:latin typeface="+mn-lt"/>
              </a:defRPr>
            </a:lvl3pPr>
            <a:lvl4pPr marL="1314450" indent="0" algn="l" rtl="0" eaLnBrk="0" fontAlgn="base" hangingPunct="0">
              <a:lnSpc>
                <a:spcPct val="120000"/>
              </a:lnSpc>
              <a:spcBef>
                <a:spcPct val="20000"/>
              </a:spcBef>
              <a:spcAft>
                <a:spcPts val="200"/>
              </a:spcAft>
              <a:buClr>
                <a:schemeClr val="bg2"/>
              </a:buClr>
              <a:buFont typeface="Arial" panose="020B0604020202020204" pitchFamily="34" charset="0"/>
              <a:buNone/>
              <a:defRPr>
                <a:solidFill>
                  <a:schemeClr val="tx1"/>
                </a:solidFill>
                <a:latin typeface="+mn-lt"/>
              </a:defRPr>
            </a:lvl4pPr>
            <a:lvl5pPr marL="1962150" indent="-228600" algn="l" rtl="0" eaLnBrk="0" fontAlgn="base" hangingPunct="0">
              <a:lnSpc>
                <a:spcPct val="120000"/>
              </a:lnSpc>
              <a:spcBef>
                <a:spcPct val="20000"/>
              </a:spcBef>
              <a:spcAft>
                <a:spcPts val="200"/>
              </a:spcAft>
              <a:buChar char="»"/>
              <a:defRPr sz="2200">
                <a:solidFill>
                  <a:schemeClr val="tx1"/>
                </a:solidFill>
                <a:latin typeface="+mn-lt"/>
              </a:defRPr>
            </a:lvl5pPr>
            <a:lvl6pPr marL="2419350" indent="-228600" algn="l" rtl="0" eaLnBrk="0" fontAlgn="base" hangingPunct="0">
              <a:spcBef>
                <a:spcPct val="20000"/>
              </a:spcBef>
              <a:spcAft>
                <a:spcPct val="0"/>
              </a:spcAft>
              <a:buChar char="»"/>
              <a:defRPr sz="2200">
                <a:solidFill>
                  <a:schemeClr val="tx1"/>
                </a:solidFill>
                <a:latin typeface="+mn-lt"/>
              </a:defRPr>
            </a:lvl6pPr>
            <a:lvl7pPr marL="2876550" indent="-228600" algn="l" rtl="0" eaLnBrk="0" fontAlgn="base" hangingPunct="0">
              <a:spcBef>
                <a:spcPct val="20000"/>
              </a:spcBef>
              <a:spcAft>
                <a:spcPct val="0"/>
              </a:spcAft>
              <a:buChar char="»"/>
              <a:defRPr sz="2200">
                <a:solidFill>
                  <a:schemeClr val="tx1"/>
                </a:solidFill>
                <a:latin typeface="+mn-lt"/>
              </a:defRPr>
            </a:lvl7pPr>
            <a:lvl8pPr marL="3333750" indent="-228600" algn="l" rtl="0" eaLnBrk="0" fontAlgn="base" hangingPunct="0">
              <a:spcBef>
                <a:spcPct val="20000"/>
              </a:spcBef>
              <a:spcAft>
                <a:spcPct val="0"/>
              </a:spcAft>
              <a:buChar char="»"/>
              <a:defRPr sz="2200">
                <a:solidFill>
                  <a:schemeClr val="tx1"/>
                </a:solidFill>
                <a:latin typeface="+mn-lt"/>
              </a:defRPr>
            </a:lvl8pPr>
            <a:lvl9pPr marL="3790950" indent="-228600" algn="l" rtl="0" eaLnBrk="0" fontAlgn="base" hangingPunct="0">
              <a:spcBef>
                <a:spcPct val="20000"/>
              </a:spcBef>
              <a:spcAft>
                <a:spcPct val="0"/>
              </a:spcAft>
              <a:buChar char="»"/>
              <a:defRPr sz="2200">
                <a:solidFill>
                  <a:schemeClr val="tx1"/>
                </a:solidFill>
                <a:latin typeface="+mn-lt"/>
              </a:defRPr>
            </a:lvl9pPr>
          </a:lstStyle>
          <a:p>
            <a:pPr marL="0" lvl="1" indent="0">
              <a:buNone/>
            </a:pPr>
            <a:r>
              <a:rPr lang="en-US" altLang="zh-CN" sz="1600" dirty="0">
                <a:latin typeface="等线" panose="02010600030101010101" pitchFamily="2" charset="-122"/>
                <a:ea typeface="等线" panose="02010600030101010101" pitchFamily="2" charset="-122"/>
                <a:cs typeface="Arial" panose="020B0604020202020204" pitchFamily="34" charset="0"/>
              </a:rPr>
              <a:t>【</a:t>
            </a:r>
            <a:r>
              <a:rPr lang="zh-CN" altLang="en-US" sz="1600" dirty="0">
                <a:latin typeface="等线" panose="02010600030101010101" pitchFamily="2" charset="-122"/>
                <a:ea typeface="等线" panose="02010600030101010101" pitchFamily="2" charset="-122"/>
                <a:cs typeface="Arial" panose="020B0604020202020204" pitchFamily="34" charset="0"/>
              </a:rPr>
              <a:t>例</a:t>
            </a:r>
            <a:r>
              <a:rPr lang="en-US" altLang="zh-CN" sz="1600" dirty="0">
                <a:latin typeface="等线" panose="02010600030101010101" pitchFamily="2" charset="-122"/>
                <a:ea typeface="等线" panose="02010600030101010101" pitchFamily="2" charset="-122"/>
                <a:cs typeface="Arial" panose="020B0604020202020204" pitchFamily="34" charset="0"/>
              </a:rPr>
              <a:t>】</a:t>
            </a:r>
            <a:r>
              <a:rPr lang="zh-CN" altLang="en-US" sz="1600" b="0" dirty="0">
                <a:latin typeface="等线" panose="02010600030101010101" pitchFamily="2" charset="-122"/>
                <a:ea typeface="等线" panose="02010600030101010101" pitchFamily="2" charset="-122"/>
                <a:cs typeface="Arial" panose="020B0604020202020204" pitchFamily="34" charset="0"/>
              </a:rPr>
              <a:t>现在假设有语料，左三句为侮辱性句子，右三句非侮辱性句子：</a:t>
            </a:r>
          </a:p>
        </p:txBody>
      </p:sp>
      <p:sp>
        <p:nvSpPr>
          <p:cNvPr id="8" name="文本框 7">
            <a:extLst>
              <a:ext uri="{FF2B5EF4-FFF2-40B4-BE49-F238E27FC236}">
                <a16:creationId xmlns:a16="http://schemas.microsoft.com/office/drawing/2014/main" id="{E01A17E9-38F1-4247-ACE5-7026AAB9DCE4}"/>
              </a:ext>
            </a:extLst>
          </p:cNvPr>
          <p:cNvSpPr txBox="1"/>
          <p:nvPr/>
        </p:nvSpPr>
        <p:spPr bwMode="auto">
          <a:xfrm>
            <a:off x="2051720" y="1269747"/>
            <a:ext cx="3600400" cy="8454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20000"/>
              </a:lnSpc>
            </a:pPr>
            <a:r>
              <a:rPr lang="en-US" altLang="zh-CN" sz="1400" b="0" kern="100" dirty="0">
                <a:effectLst/>
                <a:latin typeface="Times New Roman" panose="02020603050405020304" pitchFamily="18" charset="0"/>
                <a:ea typeface="宋体" panose="02010600030101010101" pitchFamily="2" charset="-122"/>
                <a:cs typeface="Times New Roman" panose="02020603050405020304" pitchFamily="18" charset="0"/>
              </a:rPr>
              <a:t>Maybe not take him to dog park, stupid.</a:t>
            </a:r>
            <a:endParaRPr lang="zh-CN" alt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lnSpc>
                <a:spcPct val="120000"/>
              </a:lnSpc>
            </a:pPr>
            <a:r>
              <a:rPr lang="en-US" altLang="zh-CN" sz="1400" b="0" kern="100" dirty="0">
                <a:effectLst/>
                <a:latin typeface="Times New Roman" panose="02020603050405020304" pitchFamily="18" charset="0"/>
                <a:ea typeface="宋体" panose="02010600030101010101" pitchFamily="2" charset="-122"/>
                <a:cs typeface="Times New Roman" panose="02020603050405020304" pitchFamily="18" charset="0"/>
              </a:rPr>
              <a:t>Stop posting stupid worthless </a:t>
            </a:r>
            <a:r>
              <a:rPr lang="en-US" altLang="zh-CN" sz="1200" b="0" kern="100" dirty="0">
                <a:effectLst/>
                <a:latin typeface="Times New Roman" panose="02020603050405020304" pitchFamily="18" charset="0"/>
                <a:ea typeface="宋体" panose="02010600030101010101" pitchFamily="2" charset="-122"/>
                <a:cs typeface="Times New Roman" panose="02020603050405020304" pitchFamily="18" charset="0"/>
              </a:rPr>
              <a:t>garbage</a:t>
            </a:r>
            <a:r>
              <a:rPr lang="en-US" altLang="zh-CN" sz="1400" b="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l">
              <a:lnSpc>
                <a:spcPct val="120000"/>
              </a:lnSpc>
            </a:pPr>
            <a:r>
              <a:rPr lang="en-US" altLang="zh-CN" sz="1400" b="0" kern="100" dirty="0">
                <a:effectLst/>
                <a:latin typeface="Times New Roman" panose="02020603050405020304" pitchFamily="18" charset="0"/>
                <a:ea typeface="宋体" panose="02010600030101010101" pitchFamily="2" charset="-122"/>
                <a:cs typeface="Times New Roman" panose="02020603050405020304" pitchFamily="18" charset="0"/>
              </a:rPr>
              <a:t>My dog has flea problems, help please.</a:t>
            </a:r>
            <a:endParaRPr lang="zh-CN" altLang="zh-CN" sz="1400" b="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2EE85C34-A365-4B82-8ADB-BA3CA4E9DDC5}"/>
              </a:ext>
            </a:extLst>
          </p:cNvPr>
          <p:cNvSpPr txBox="1"/>
          <p:nvPr/>
        </p:nvSpPr>
        <p:spPr bwMode="auto">
          <a:xfrm>
            <a:off x="5762391" y="1269747"/>
            <a:ext cx="3346113" cy="8454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20000"/>
              </a:lnSpc>
            </a:pPr>
            <a:r>
              <a:rPr lang="en-US" altLang="zh-CN" sz="1400" b="0" kern="100" dirty="0">
                <a:effectLst/>
                <a:latin typeface="Times New Roman" panose="02020603050405020304" pitchFamily="18" charset="0"/>
                <a:ea typeface="宋体" panose="02010600030101010101" pitchFamily="2" charset="-122"/>
                <a:cs typeface="Times New Roman" panose="02020603050405020304" pitchFamily="18" charset="0"/>
              </a:rPr>
              <a:t>My dalmatian is so cute. I love him.</a:t>
            </a:r>
          </a:p>
          <a:p>
            <a:pPr algn="l">
              <a:lnSpc>
                <a:spcPct val="120000"/>
              </a:lnSpc>
            </a:pPr>
            <a:r>
              <a:rPr lang="en-US" altLang="zh-CN" sz="1400" b="0" kern="100" dirty="0">
                <a:effectLst/>
                <a:latin typeface="Times New Roman" panose="02020603050405020304" pitchFamily="18" charset="0"/>
                <a:ea typeface="宋体" panose="02010600030101010101" pitchFamily="2" charset="-122"/>
                <a:cs typeface="Times New Roman" panose="02020603050405020304" pitchFamily="18" charset="0"/>
              </a:rPr>
              <a:t>Quit buying worthless dog food, stupid.  </a:t>
            </a:r>
          </a:p>
          <a:p>
            <a:pPr algn="l">
              <a:lnSpc>
                <a:spcPct val="120000"/>
              </a:lnSpc>
            </a:pPr>
            <a:r>
              <a:rPr lang="en-US" altLang="zh-CN" sz="1400" b="0" kern="100" dirty="0">
                <a:effectLst/>
                <a:latin typeface="Times New Roman" panose="02020603050405020304" pitchFamily="18" charset="0"/>
                <a:ea typeface="宋体" panose="02010600030101010101" pitchFamily="2" charset="-122"/>
                <a:cs typeface="Times New Roman" panose="02020603050405020304" pitchFamily="18" charset="0"/>
              </a:rPr>
              <a:t>Mr. Licks ate my steak. How to stop him?</a:t>
            </a:r>
          </a:p>
        </p:txBody>
      </p:sp>
      <mc:AlternateContent xmlns:mc="http://schemas.openxmlformats.org/markup-compatibility/2006" xmlns:a14="http://schemas.microsoft.com/office/drawing/2010/main">
        <mc:Choice Requires="a14">
          <p:sp>
            <p:nvSpPr>
              <p:cNvPr id="10" name="内容占位符 3">
                <a:extLst>
                  <a:ext uri="{FF2B5EF4-FFF2-40B4-BE49-F238E27FC236}">
                    <a16:creationId xmlns:a16="http://schemas.microsoft.com/office/drawing/2014/main" id="{DCFB5AFD-D3E7-4517-8FDB-05199C88D61A}"/>
                  </a:ext>
                </a:extLst>
              </p:cNvPr>
              <p:cNvSpPr txBox="1">
                <a:spLocks/>
              </p:cNvSpPr>
              <p:nvPr/>
            </p:nvSpPr>
            <p:spPr bwMode="auto">
              <a:xfrm>
                <a:off x="1727684" y="2301081"/>
                <a:ext cx="7416824" cy="26609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lnSpc>
                    <a:spcPct val="120000"/>
                  </a:lnSpc>
                  <a:spcBef>
                    <a:spcPct val="50000"/>
                  </a:spcBef>
                  <a:spcAft>
                    <a:spcPts val="200"/>
                  </a:spcAft>
                  <a:buClr>
                    <a:schemeClr val="bg2"/>
                  </a:buClr>
                  <a:buSzPct val="80000"/>
                  <a:buFont typeface="Wingdings" panose="05000000000000000000" pitchFamily="2" charset="2"/>
                  <a:buChar char="l"/>
                  <a:defRPr sz="2400" baseline="0">
                    <a:solidFill>
                      <a:schemeClr val="tx1"/>
                    </a:solidFill>
                    <a:latin typeface="+mn-lt"/>
                    <a:ea typeface="+mn-ea"/>
                    <a:cs typeface="+mn-cs"/>
                  </a:defRPr>
                </a:lvl1pPr>
                <a:lvl2pPr marL="820738" indent="-342900" algn="l" rtl="0" eaLnBrk="0" fontAlgn="base" hangingPunct="0">
                  <a:lnSpc>
                    <a:spcPct val="120000"/>
                  </a:lnSpc>
                  <a:spcBef>
                    <a:spcPct val="50000"/>
                  </a:spcBef>
                  <a:spcAft>
                    <a:spcPts val="200"/>
                  </a:spcAft>
                  <a:buClr>
                    <a:schemeClr val="bg2"/>
                  </a:buClr>
                  <a:buSzPct val="70000"/>
                  <a:buFont typeface="Wingdings" panose="05000000000000000000" pitchFamily="2" charset="2"/>
                  <a:buChar char="¢"/>
                  <a:defRPr sz="2200" baseline="0">
                    <a:solidFill>
                      <a:schemeClr val="tx1"/>
                    </a:solidFill>
                    <a:latin typeface="+mn-lt"/>
                  </a:defRPr>
                </a:lvl2pPr>
                <a:lvl3pPr marL="1198562" indent="-342900" algn="l" rtl="0" eaLnBrk="0" fontAlgn="base" hangingPunct="0">
                  <a:lnSpc>
                    <a:spcPct val="120000"/>
                  </a:lnSpc>
                  <a:spcBef>
                    <a:spcPct val="50000"/>
                  </a:spcBef>
                  <a:spcAft>
                    <a:spcPts val="200"/>
                  </a:spcAft>
                  <a:buClr>
                    <a:schemeClr val="bg2"/>
                  </a:buClr>
                  <a:buSzPct val="60000"/>
                  <a:buFont typeface="Wingdings" panose="05000000000000000000" pitchFamily="2" charset="2"/>
                  <a:buChar char="p"/>
                  <a:defRPr sz="1800">
                    <a:solidFill>
                      <a:schemeClr val="tx1"/>
                    </a:solidFill>
                    <a:latin typeface="+mn-lt"/>
                  </a:defRPr>
                </a:lvl3pPr>
                <a:lvl4pPr marL="1314450" indent="0" algn="l" rtl="0" eaLnBrk="0" fontAlgn="base" hangingPunct="0">
                  <a:lnSpc>
                    <a:spcPct val="120000"/>
                  </a:lnSpc>
                  <a:spcBef>
                    <a:spcPct val="20000"/>
                  </a:spcBef>
                  <a:spcAft>
                    <a:spcPts val="200"/>
                  </a:spcAft>
                  <a:buClr>
                    <a:schemeClr val="bg2"/>
                  </a:buClr>
                  <a:buFont typeface="Arial" panose="020B0604020202020204" pitchFamily="34" charset="0"/>
                  <a:buNone/>
                  <a:defRPr>
                    <a:solidFill>
                      <a:schemeClr val="tx1"/>
                    </a:solidFill>
                    <a:latin typeface="+mn-lt"/>
                  </a:defRPr>
                </a:lvl4pPr>
                <a:lvl5pPr marL="1962150" indent="-228600" algn="l" rtl="0" eaLnBrk="0" fontAlgn="base" hangingPunct="0">
                  <a:lnSpc>
                    <a:spcPct val="120000"/>
                  </a:lnSpc>
                  <a:spcBef>
                    <a:spcPct val="20000"/>
                  </a:spcBef>
                  <a:spcAft>
                    <a:spcPts val="200"/>
                  </a:spcAft>
                  <a:buChar char="»"/>
                  <a:defRPr sz="2200">
                    <a:solidFill>
                      <a:schemeClr val="tx1"/>
                    </a:solidFill>
                    <a:latin typeface="+mn-lt"/>
                  </a:defRPr>
                </a:lvl5pPr>
                <a:lvl6pPr marL="2419350" indent="-228600" algn="l" rtl="0" eaLnBrk="0" fontAlgn="base" hangingPunct="0">
                  <a:spcBef>
                    <a:spcPct val="20000"/>
                  </a:spcBef>
                  <a:spcAft>
                    <a:spcPct val="0"/>
                  </a:spcAft>
                  <a:buChar char="»"/>
                  <a:defRPr sz="2200">
                    <a:solidFill>
                      <a:schemeClr val="tx1"/>
                    </a:solidFill>
                    <a:latin typeface="+mn-lt"/>
                  </a:defRPr>
                </a:lvl6pPr>
                <a:lvl7pPr marL="2876550" indent="-228600" algn="l" rtl="0" eaLnBrk="0" fontAlgn="base" hangingPunct="0">
                  <a:spcBef>
                    <a:spcPct val="20000"/>
                  </a:spcBef>
                  <a:spcAft>
                    <a:spcPct val="0"/>
                  </a:spcAft>
                  <a:buChar char="»"/>
                  <a:defRPr sz="2200">
                    <a:solidFill>
                      <a:schemeClr val="tx1"/>
                    </a:solidFill>
                    <a:latin typeface="+mn-lt"/>
                  </a:defRPr>
                </a:lvl7pPr>
                <a:lvl8pPr marL="3333750" indent="-228600" algn="l" rtl="0" eaLnBrk="0" fontAlgn="base" hangingPunct="0">
                  <a:spcBef>
                    <a:spcPct val="20000"/>
                  </a:spcBef>
                  <a:spcAft>
                    <a:spcPct val="0"/>
                  </a:spcAft>
                  <a:buChar char="»"/>
                  <a:defRPr sz="2200">
                    <a:solidFill>
                      <a:schemeClr val="tx1"/>
                    </a:solidFill>
                    <a:latin typeface="+mn-lt"/>
                  </a:defRPr>
                </a:lvl8pPr>
                <a:lvl9pPr marL="3790950" indent="-228600" algn="l" rtl="0" eaLnBrk="0" fontAlgn="base" hangingPunct="0">
                  <a:spcBef>
                    <a:spcPct val="20000"/>
                  </a:spcBef>
                  <a:spcAft>
                    <a:spcPct val="0"/>
                  </a:spcAft>
                  <a:buChar char="»"/>
                  <a:defRPr sz="2200">
                    <a:solidFill>
                      <a:schemeClr val="tx1"/>
                    </a:solidFill>
                    <a:latin typeface="+mn-lt"/>
                  </a:defRPr>
                </a:lvl9pPr>
              </a:lstStyle>
              <a:p>
                <a:pPr marL="0" lvl="1" indent="0">
                  <a:buSzPct val="80000"/>
                  <a:buNone/>
                </a:pPr>
                <a:r>
                  <a:rPr lang="zh-CN" altLang="zh-CN" sz="1400" b="0" dirty="0">
                    <a:latin typeface="等线" panose="02010600030101010101" pitchFamily="2" charset="-122"/>
                    <a:ea typeface="等线" panose="02010600030101010101" pitchFamily="2" charset="-122"/>
                    <a:cs typeface="Arial" panose="020B0604020202020204" pitchFamily="34" charset="0"/>
                  </a:rPr>
                  <a:t>为了避免测试中出现某些未在训练语料中出现过的词，从而造成概率值归零的情形出现，将每个词的出现次数都自增</a:t>
                </a:r>
                <a:r>
                  <a:rPr lang="en-US" altLang="zh-CN" sz="1400" b="0" dirty="0">
                    <a:latin typeface="等线" panose="02010600030101010101" pitchFamily="2" charset="-122"/>
                    <a:ea typeface="等线" panose="02010600030101010101" pitchFamily="2" charset="-122"/>
                    <a:cs typeface="Arial" panose="020B0604020202020204" pitchFamily="34" charset="0"/>
                  </a:rPr>
                  <a:t>1</a:t>
                </a:r>
                <a:r>
                  <a:rPr lang="zh-CN" altLang="zh-CN" sz="1400" b="0" dirty="0">
                    <a:latin typeface="等线" panose="02010600030101010101" pitchFamily="2" charset="-122"/>
                    <a:ea typeface="等线" panose="02010600030101010101" pitchFamily="2" charset="-122"/>
                    <a:cs typeface="Arial" panose="020B0604020202020204" pitchFamily="34" charset="0"/>
                  </a:rPr>
                  <a:t>，以词“</a:t>
                </a:r>
                <a:r>
                  <a:rPr lang="en-US" altLang="zh-CN" sz="1400" b="0" dirty="0">
                    <a:latin typeface="等线" panose="02010600030101010101" pitchFamily="2" charset="-122"/>
                    <a:ea typeface="等线" panose="02010600030101010101" pitchFamily="2" charset="-122"/>
                    <a:cs typeface="Arial" panose="020B0604020202020204" pitchFamily="34" charset="0"/>
                  </a:rPr>
                  <a:t>stupid</a:t>
                </a:r>
                <a:r>
                  <a:rPr lang="zh-CN" altLang="zh-CN" sz="1400" b="0" dirty="0">
                    <a:latin typeface="等线" panose="02010600030101010101" pitchFamily="2" charset="-122"/>
                    <a:ea typeface="等线" panose="02010600030101010101" pitchFamily="2" charset="-122"/>
                    <a:cs typeface="Arial" panose="020B0604020202020204" pitchFamily="34" charset="0"/>
                  </a:rPr>
                  <a:t>”为例，计算其在侮辱性句子和非侮辱性句子中出现的概率。</a:t>
                </a:r>
                <a:endParaRPr lang="en-US" altLang="zh-CN" sz="1400" b="0" dirty="0">
                  <a:latin typeface="等线" panose="02010600030101010101" pitchFamily="2" charset="-122"/>
                  <a:ea typeface="等线" panose="02010600030101010101" pitchFamily="2" charset="-122"/>
                  <a:cs typeface="Arial" panose="020B0604020202020204" pitchFamily="34" charset="0"/>
                </a:endParaRPr>
              </a:p>
              <a:p>
                <a:pPr indent="0" algn="ctr">
                  <a:lnSpc>
                    <a:spcPct val="120000"/>
                  </a:lnSpc>
                  <a:buNone/>
                </a:pPr>
                <a14:m>
                  <m:oMathPara xmlns:m="http://schemas.openxmlformats.org/officeDocument/2006/math">
                    <m:oMathParaPr>
                      <m:jc m:val="centerGroup"/>
                    </m:oMathParaPr>
                    <m:oMath xmlns:m="http://schemas.openxmlformats.org/officeDocument/2006/math">
                      <m:r>
                        <a:rPr lang="en-US" altLang="zh-CN" sz="1400" b="0">
                          <a:latin typeface="Cambria Math" panose="02040503050406030204" pitchFamily="18" charset="0"/>
                        </a:rPr>
                        <m:t>𝑃</m:t>
                      </m:r>
                      <m:d>
                        <m:dPr>
                          <m:ctrlPr>
                            <a:rPr lang="zh-CN" altLang="zh-CN" sz="1400" b="0" i="1">
                              <a:latin typeface="Cambria Math" panose="02040503050406030204" pitchFamily="18" charset="0"/>
                            </a:rPr>
                          </m:ctrlPr>
                        </m:dPr>
                        <m:e>
                          <m:r>
                            <m:rPr>
                              <m:sty m:val="p"/>
                            </m:rPr>
                            <a:rPr lang="en-US" altLang="zh-CN" sz="1400" b="0">
                              <a:latin typeface="Cambria Math" panose="02040503050406030204" pitchFamily="18" charset="0"/>
                            </a:rPr>
                            <m:t>stupid</m:t>
                          </m:r>
                          <m:r>
                            <a:rPr lang="en-US" altLang="zh-CN" sz="1400" b="0">
                              <a:latin typeface="Cambria Math" panose="02040503050406030204" pitchFamily="18" charset="0"/>
                            </a:rPr>
                            <m:t>|</m:t>
                          </m:r>
                          <m:r>
                            <a:rPr lang="en-US" altLang="zh-CN" sz="1400" b="0">
                              <a:latin typeface="Cambria Math" panose="02040503050406030204" pitchFamily="18" charset="0"/>
                            </a:rPr>
                            <m:t>侮辱性</m:t>
                          </m:r>
                        </m:e>
                      </m:d>
                      <m:r>
                        <a:rPr lang="en-US" altLang="zh-CN" sz="1400" b="0">
                          <a:latin typeface="Cambria Math" panose="02040503050406030204" pitchFamily="18" charset="0"/>
                        </a:rPr>
                        <m:t>=</m:t>
                      </m:r>
                      <m:f>
                        <m:fPr>
                          <m:ctrlPr>
                            <a:rPr lang="zh-CN" altLang="zh-CN" sz="1400" b="0" i="1">
                              <a:latin typeface="Cambria Math" panose="02040503050406030204" pitchFamily="18" charset="0"/>
                            </a:rPr>
                          </m:ctrlPr>
                        </m:fPr>
                        <m:num>
                          <m:r>
                            <a:rPr lang="en-US" altLang="zh-CN" sz="1400" b="0">
                              <a:latin typeface="Cambria Math" panose="02040503050406030204" pitchFamily="18" charset="0"/>
                            </a:rPr>
                            <m:t>3+1</m:t>
                          </m:r>
                        </m:num>
                        <m:den>
                          <m:r>
                            <a:rPr lang="en-US" altLang="zh-CN" sz="1400" b="0">
                              <a:latin typeface="Cambria Math" panose="02040503050406030204" pitchFamily="18" charset="0"/>
                            </a:rPr>
                            <m:t>19</m:t>
                          </m:r>
                        </m:den>
                      </m:f>
                      <m:r>
                        <a:rPr lang="en-US" altLang="zh-CN" sz="1400" b="0">
                          <a:latin typeface="Cambria Math" panose="02040503050406030204" pitchFamily="18" charset="0"/>
                        </a:rPr>
                        <m:t>≈0.2105</m:t>
                      </m:r>
                    </m:oMath>
                  </m:oMathPara>
                </a14:m>
                <a:endParaRPr lang="zh-CN" altLang="zh-CN" sz="1400" b="0" dirty="0">
                  <a:latin typeface="等线" panose="02010600030101010101" pitchFamily="2" charset="-122"/>
                  <a:ea typeface="等线" panose="02010600030101010101" pitchFamily="2" charset="-122"/>
                  <a:cs typeface="Arial" panose="020B0604020202020204" pitchFamily="34" charset="0"/>
                </a:endParaRPr>
              </a:p>
              <a:p>
                <a:pPr indent="0" algn="ctr">
                  <a:lnSpc>
                    <a:spcPct val="120000"/>
                  </a:lnSpc>
                  <a:buNone/>
                </a:pPr>
                <a14:m>
                  <m:oMathPara xmlns:m="http://schemas.openxmlformats.org/officeDocument/2006/math">
                    <m:oMathParaPr>
                      <m:jc m:val="centerGroup"/>
                    </m:oMathParaPr>
                    <m:oMath xmlns:m="http://schemas.openxmlformats.org/officeDocument/2006/math">
                      <m:r>
                        <a:rPr lang="en-US" altLang="zh-CN" sz="1400" b="0">
                          <a:latin typeface="Cambria Math" panose="02040503050406030204" pitchFamily="18" charset="0"/>
                        </a:rPr>
                        <m:t>𝑃</m:t>
                      </m:r>
                      <m:d>
                        <m:dPr>
                          <m:ctrlPr>
                            <a:rPr lang="zh-CN" altLang="zh-CN" sz="1400" b="0" i="1">
                              <a:latin typeface="Cambria Math" panose="02040503050406030204" pitchFamily="18" charset="0"/>
                            </a:rPr>
                          </m:ctrlPr>
                        </m:dPr>
                        <m:e>
                          <m:r>
                            <m:rPr>
                              <m:sty m:val="p"/>
                            </m:rPr>
                            <a:rPr lang="en-US" altLang="zh-CN" sz="1400" b="0">
                              <a:latin typeface="Cambria Math" panose="02040503050406030204" pitchFamily="18" charset="0"/>
                            </a:rPr>
                            <m:t>stupid</m:t>
                          </m:r>
                          <m:r>
                            <a:rPr lang="en-US" altLang="zh-CN" sz="1400" b="0">
                              <a:latin typeface="Cambria Math" panose="02040503050406030204" pitchFamily="18" charset="0"/>
                            </a:rPr>
                            <m:t>|</m:t>
                          </m:r>
                          <m:r>
                            <a:rPr lang="en-US" altLang="zh-CN" sz="1400" b="0">
                              <a:latin typeface="Cambria Math" panose="02040503050406030204" pitchFamily="18" charset="0"/>
                            </a:rPr>
                            <m:t>非侮辱</m:t>
                          </m:r>
                        </m:e>
                      </m:d>
                      <m:r>
                        <a:rPr lang="en-US" altLang="zh-CN" sz="1400" b="0">
                          <a:latin typeface="Cambria Math" panose="02040503050406030204" pitchFamily="18" charset="0"/>
                        </a:rPr>
                        <m:t>=</m:t>
                      </m:r>
                      <m:f>
                        <m:fPr>
                          <m:ctrlPr>
                            <a:rPr lang="zh-CN" altLang="zh-CN" sz="1400" b="0" i="1">
                              <a:latin typeface="Cambria Math" panose="02040503050406030204" pitchFamily="18" charset="0"/>
                            </a:rPr>
                          </m:ctrlPr>
                        </m:fPr>
                        <m:num>
                          <m:r>
                            <a:rPr lang="en-US" altLang="zh-CN" sz="1400" b="0">
                              <a:latin typeface="Cambria Math" panose="02040503050406030204" pitchFamily="18" charset="0"/>
                            </a:rPr>
                            <m:t>0+1</m:t>
                          </m:r>
                        </m:num>
                        <m:den>
                          <m:r>
                            <a:rPr lang="en-US" altLang="zh-CN" sz="1400" b="0">
                              <a:latin typeface="Cambria Math" panose="02040503050406030204" pitchFamily="18" charset="0"/>
                            </a:rPr>
                            <m:t>24</m:t>
                          </m:r>
                        </m:den>
                      </m:f>
                      <m:r>
                        <a:rPr lang="en-US" altLang="zh-CN" sz="1400" b="0">
                          <a:latin typeface="Cambria Math" panose="02040503050406030204" pitchFamily="18" charset="0"/>
                        </a:rPr>
                        <m:t>≈0.0417</m:t>
                      </m:r>
                    </m:oMath>
                  </m:oMathPara>
                </a14:m>
                <a:endParaRPr lang="en-US" altLang="zh-CN" sz="1400" b="0" dirty="0">
                  <a:latin typeface="等线" panose="02010600030101010101" pitchFamily="2" charset="-122"/>
                  <a:ea typeface="等线" panose="02010600030101010101" pitchFamily="2" charset="-122"/>
                  <a:cs typeface="Arial" panose="020B0604020202020204" pitchFamily="34" charset="0"/>
                </a:endParaRPr>
              </a:p>
              <a:p>
                <a:pPr marL="0" indent="0">
                  <a:lnSpc>
                    <a:spcPct val="120000"/>
                  </a:lnSpc>
                  <a:buNone/>
                </a:pPr>
                <a:r>
                  <a:rPr lang="zh-CN" altLang="zh-CN" sz="1400" b="0" dirty="0">
                    <a:latin typeface="等线" panose="02010600030101010101" pitchFamily="2" charset="-122"/>
                    <a:ea typeface="等线" panose="02010600030101010101" pitchFamily="2" charset="-122"/>
                    <a:cs typeface="Arial" panose="020B0604020202020204" pitchFamily="34" charset="0"/>
                  </a:rPr>
                  <a:t>可以看出，两种类别下的词分布有着明显的差异，从而使得分类器可以生效</a:t>
                </a:r>
                <a:r>
                  <a:rPr lang="zh-CN" altLang="en-US" sz="1400" b="0" dirty="0">
                    <a:latin typeface="等线" panose="02010600030101010101" pitchFamily="2" charset="-122"/>
                    <a:ea typeface="等线" panose="02010600030101010101" pitchFamily="2" charset="-122"/>
                    <a:cs typeface="Arial" panose="020B0604020202020204" pitchFamily="34" charset="0"/>
                  </a:rPr>
                  <a:t>。</a:t>
                </a:r>
                <a:endParaRPr lang="en-US" altLang="zh-CN" sz="1400" b="0" dirty="0">
                  <a:latin typeface="等线" panose="02010600030101010101" pitchFamily="2" charset="-122"/>
                  <a:ea typeface="等线" panose="02010600030101010101" pitchFamily="2" charset="-122"/>
                  <a:cs typeface="Arial" panose="020B0604020202020204" pitchFamily="34" charset="0"/>
                </a:endParaRPr>
              </a:p>
            </p:txBody>
          </p:sp>
        </mc:Choice>
        <mc:Fallback xmlns="">
          <p:sp>
            <p:nvSpPr>
              <p:cNvPr id="10" name="内容占位符 3">
                <a:extLst>
                  <a:ext uri="{FF2B5EF4-FFF2-40B4-BE49-F238E27FC236}">
                    <a16:creationId xmlns:a16="http://schemas.microsoft.com/office/drawing/2014/main" id="{DCFB5AFD-D3E7-4517-8FDB-05199C88D61A}"/>
                  </a:ext>
                </a:extLst>
              </p:cNvPr>
              <p:cNvSpPr txBox="1">
                <a:spLocks noRot="1" noChangeAspect="1" noMove="1" noResize="1" noEditPoints="1" noAdjustHandles="1" noChangeArrowheads="1" noChangeShapeType="1" noTextEdit="1"/>
              </p:cNvSpPr>
              <p:nvPr/>
            </p:nvSpPr>
            <p:spPr bwMode="auto">
              <a:xfrm>
                <a:off x="1727684" y="2301081"/>
                <a:ext cx="7416824" cy="2660974"/>
              </a:xfrm>
              <a:prstGeom prst="rect">
                <a:avLst/>
              </a:prstGeom>
              <a:blipFill>
                <a:blip r:embed="rId3"/>
                <a:stretch>
                  <a:fillRect l="-2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85A83533-7F56-18B3-9F96-0C54BCF48DC0}"/>
              </a:ext>
            </a:extLst>
          </p:cNvPr>
          <p:cNvSpPr txBox="1">
            <a:spLocks/>
          </p:cNvSpPr>
          <p:nvPr/>
        </p:nvSpPr>
        <p:spPr bwMode="auto">
          <a:xfrm>
            <a:off x="1763688" y="0"/>
            <a:ext cx="7344816"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b="0" kern="0">
                <a:latin typeface="+mn-ea"/>
              </a:rPr>
              <a:t>2.6 </a:t>
            </a:r>
            <a:r>
              <a:rPr kumimoji="1" lang="zh-CN" altLang="en-US" sz="2400" b="0" kern="0">
                <a:latin typeface="+mn-ea"/>
              </a:rPr>
              <a:t>实例：利用朴素贝叶斯算法进行文本分类</a:t>
            </a:r>
            <a:endParaRPr kumimoji="1" lang="en-US" altLang="zh-CN" sz="2400" b="0" kern="0" dirty="0">
              <a:latin typeface="+mn-ea"/>
            </a:endParaRPr>
          </a:p>
        </p:txBody>
      </p:sp>
    </p:spTree>
    <p:extLst>
      <p:ext uri="{BB962C8B-B14F-4D97-AF65-F5344CB8AC3E}">
        <p14:creationId xmlns:p14="http://schemas.microsoft.com/office/powerpoint/2010/main" val="3489976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96938"/>
            <a:ext cx="6913563" cy="2808287"/>
          </a:xfrm>
        </p:spPr>
        <p:txBody>
          <a:bodyPr/>
          <a:lstStyle/>
          <a:p>
            <a:endParaRPr kumimoji="1" lang="en-US" altLang="zh-CN" dirty="0">
              <a:latin typeface="微软雅黑" panose="020B0503020204020204" pitchFamily="34" charset="-122"/>
              <a:ea typeface="微软雅黑" panose="020B0503020204020204" pitchFamily="34" charset="-122"/>
            </a:endParaRPr>
          </a:p>
          <a:p>
            <a:endParaRPr kumimoji="1" lang="en-US" altLang="zh-CN" dirty="0">
              <a:latin typeface="微软雅黑" panose="020B0503020204020204" pitchFamily="34" charset="-122"/>
              <a:ea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内容占位符 3">
                <a:extLst>
                  <a:ext uri="{FF2B5EF4-FFF2-40B4-BE49-F238E27FC236}">
                    <a16:creationId xmlns:a16="http://schemas.microsoft.com/office/drawing/2014/main" id="{9ED35246-7EC0-42AC-9988-0BDACB0420E7}"/>
                  </a:ext>
                </a:extLst>
              </p:cNvPr>
              <p:cNvSpPr txBox="1">
                <a:spLocks/>
              </p:cNvSpPr>
              <p:nvPr/>
            </p:nvSpPr>
            <p:spPr bwMode="auto">
              <a:xfrm>
                <a:off x="1870545" y="879476"/>
                <a:ext cx="6696744" cy="388905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lnSpc>
                    <a:spcPct val="120000"/>
                  </a:lnSpc>
                  <a:spcBef>
                    <a:spcPct val="50000"/>
                  </a:spcBef>
                  <a:spcAft>
                    <a:spcPts val="200"/>
                  </a:spcAft>
                  <a:buClr>
                    <a:schemeClr val="bg2"/>
                  </a:buClr>
                  <a:buSzPct val="80000"/>
                  <a:buFont typeface="Wingdings" panose="05000000000000000000" pitchFamily="2" charset="2"/>
                  <a:buChar char="l"/>
                  <a:defRPr sz="2400" baseline="0">
                    <a:solidFill>
                      <a:schemeClr val="tx1"/>
                    </a:solidFill>
                    <a:latin typeface="+mn-lt"/>
                    <a:ea typeface="+mn-ea"/>
                    <a:cs typeface="+mn-cs"/>
                  </a:defRPr>
                </a:lvl1pPr>
                <a:lvl2pPr marL="820738" indent="-342900" algn="l" rtl="0" eaLnBrk="0" fontAlgn="base" hangingPunct="0">
                  <a:lnSpc>
                    <a:spcPct val="120000"/>
                  </a:lnSpc>
                  <a:spcBef>
                    <a:spcPct val="50000"/>
                  </a:spcBef>
                  <a:spcAft>
                    <a:spcPts val="200"/>
                  </a:spcAft>
                  <a:buClr>
                    <a:schemeClr val="bg2"/>
                  </a:buClr>
                  <a:buSzPct val="70000"/>
                  <a:buFont typeface="Wingdings" panose="05000000000000000000" pitchFamily="2" charset="2"/>
                  <a:buChar char="¢"/>
                  <a:defRPr sz="2200" baseline="0">
                    <a:solidFill>
                      <a:schemeClr val="tx1"/>
                    </a:solidFill>
                    <a:latin typeface="+mn-lt"/>
                  </a:defRPr>
                </a:lvl2pPr>
                <a:lvl3pPr marL="1198562" indent="-342900" algn="l" rtl="0" eaLnBrk="0" fontAlgn="base" hangingPunct="0">
                  <a:lnSpc>
                    <a:spcPct val="120000"/>
                  </a:lnSpc>
                  <a:spcBef>
                    <a:spcPct val="50000"/>
                  </a:spcBef>
                  <a:spcAft>
                    <a:spcPts val="200"/>
                  </a:spcAft>
                  <a:buClr>
                    <a:schemeClr val="bg2"/>
                  </a:buClr>
                  <a:buSzPct val="60000"/>
                  <a:buFont typeface="Wingdings" panose="05000000000000000000" pitchFamily="2" charset="2"/>
                  <a:buChar char="p"/>
                  <a:defRPr sz="1800">
                    <a:solidFill>
                      <a:schemeClr val="tx1"/>
                    </a:solidFill>
                    <a:latin typeface="+mn-lt"/>
                  </a:defRPr>
                </a:lvl3pPr>
                <a:lvl4pPr marL="1314450" indent="0" algn="l" rtl="0" eaLnBrk="0" fontAlgn="base" hangingPunct="0">
                  <a:lnSpc>
                    <a:spcPct val="120000"/>
                  </a:lnSpc>
                  <a:spcBef>
                    <a:spcPct val="20000"/>
                  </a:spcBef>
                  <a:spcAft>
                    <a:spcPts val="200"/>
                  </a:spcAft>
                  <a:buClr>
                    <a:schemeClr val="bg2"/>
                  </a:buClr>
                  <a:buFont typeface="Arial" panose="020B0604020202020204" pitchFamily="34" charset="0"/>
                  <a:buNone/>
                  <a:defRPr>
                    <a:solidFill>
                      <a:schemeClr val="tx1"/>
                    </a:solidFill>
                    <a:latin typeface="+mn-lt"/>
                  </a:defRPr>
                </a:lvl4pPr>
                <a:lvl5pPr marL="1962150" indent="-228600" algn="l" rtl="0" eaLnBrk="0" fontAlgn="base" hangingPunct="0">
                  <a:lnSpc>
                    <a:spcPct val="120000"/>
                  </a:lnSpc>
                  <a:spcBef>
                    <a:spcPct val="20000"/>
                  </a:spcBef>
                  <a:spcAft>
                    <a:spcPts val="200"/>
                  </a:spcAft>
                  <a:buChar char="»"/>
                  <a:defRPr sz="2200">
                    <a:solidFill>
                      <a:schemeClr val="tx1"/>
                    </a:solidFill>
                    <a:latin typeface="+mn-lt"/>
                  </a:defRPr>
                </a:lvl5pPr>
                <a:lvl6pPr marL="2419350" indent="-228600" algn="l" rtl="0" eaLnBrk="0" fontAlgn="base" hangingPunct="0">
                  <a:spcBef>
                    <a:spcPct val="20000"/>
                  </a:spcBef>
                  <a:spcAft>
                    <a:spcPct val="0"/>
                  </a:spcAft>
                  <a:buChar char="»"/>
                  <a:defRPr sz="2200">
                    <a:solidFill>
                      <a:schemeClr val="tx1"/>
                    </a:solidFill>
                    <a:latin typeface="+mn-lt"/>
                  </a:defRPr>
                </a:lvl6pPr>
                <a:lvl7pPr marL="2876550" indent="-228600" algn="l" rtl="0" eaLnBrk="0" fontAlgn="base" hangingPunct="0">
                  <a:spcBef>
                    <a:spcPct val="20000"/>
                  </a:spcBef>
                  <a:spcAft>
                    <a:spcPct val="0"/>
                  </a:spcAft>
                  <a:buChar char="»"/>
                  <a:defRPr sz="2200">
                    <a:solidFill>
                      <a:schemeClr val="tx1"/>
                    </a:solidFill>
                    <a:latin typeface="+mn-lt"/>
                  </a:defRPr>
                </a:lvl7pPr>
                <a:lvl8pPr marL="3333750" indent="-228600" algn="l" rtl="0" eaLnBrk="0" fontAlgn="base" hangingPunct="0">
                  <a:spcBef>
                    <a:spcPct val="20000"/>
                  </a:spcBef>
                  <a:spcAft>
                    <a:spcPct val="0"/>
                  </a:spcAft>
                  <a:buChar char="»"/>
                  <a:defRPr sz="2200">
                    <a:solidFill>
                      <a:schemeClr val="tx1"/>
                    </a:solidFill>
                    <a:latin typeface="+mn-lt"/>
                  </a:defRPr>
                </a:lvl8pPr>
                <a:lvl9pPr marL="3790950" indent="-228600" algn="l" rtl="0" eaLnBrk="0" fontAlgn="base" hangingPunct="0">
                  <a:spcBef>
                    <a:spcPct val="20000"/>
                  </a:spcBef>
                  <a:spcAft>
                    <a:spcPct val="0"/>
                  </a:spcAft>
                  <a:buChar char="»"/>
                  <a:defRPr sz="2200">
                    <a:solidFill>
                      <a:schemeClr val="tx1"/>
                    </a:solidFill>
                    <a:latin typeface="+mn-lt"/>
                  </a:defRPr>
                </a:lvl9pPr>
              </a:lstStyle>
              <a:p>
                <a:pPr indent="0" algn="just">
                  <a:lnSpc>
                    <a:spcPct val="120000"/>
                  </a:lnSpc>
                  <a:buNone/>
                </a:pPr>
                <a:r>
                  <a:rPr lang="zh-CN" altLang="zh-CN" sz="1600" b="0" kern="100" dirty="0">
                    <a:effectLst/>
                    <a:latin typeface="Times New Roman" panose="02020603050405020304" pitchFamily="18" charset="0"/>
                    <a:ea typeface="宋体" panose="02010600030101010101" pitchFamily="2" charset="-122"/>
                    <a:cs typeface="Times New Roman" panose="02020603050405020304" pitchFamily="18" charset="0"/>
                  </a:rPr>
                  <a:t>考虑测试用例：</a:t>
                </a:r>
                <a:r>
                  <a:rPr lang="en-US" altLang="zh-CN" sz="1600" b="0" kern="100" dirty="0">
                    <a:effectLst/>
                    <a:latin typeface="Times New Roman" panose="02020603050405020304" pitchFamily="18" charset="0"/>
                    <a:ea typeface="宋体" panose="02010600030101010101" pitchFamily="2" charset="-122"/>
                    <a:cs typeface="Times New Roman" panose="02020603050405020304" pitchFamily="18" charset="0"/>
                  </a:rPr>
                  <a:t>Stupid garbage</a:t>
                </a:r>
                <a:r>
                  <a:rPr lang="zh-CN" altLang="zh-CN" sz="1600" b="0" kern="100" dirty="0">
                    <a:effectLst/>
                    <a:latin typeface="Times New Roman" panose="02020603050405020304" pitchFamily="18" charset="0"/>
                    <a:ea typeface="宋体" panose="02010600030101010101" pitchFamily="2" charset="-122"/>
                    <a:cs typeface="Times New Roman" panose="02020603050405020304" pitchFamily="18" charset="0"/>
                  </a:rPr>
                  <a:t>，我们应用朴素贝叶斯公式计算此句是侮辱性句子的概率。</a:t>
                </a:r>
              </a:p>
              <a:p>
                <a:pPr indent="0" algn="just">
                  <a:lnSpc>
                    <a:spcPct val="120000"/>
                  </a:lnSpc>
                  <a:buNone/>
                </a:pPr>
                <a14:m>
                  <m:oMathPara xmlns:m="http://schemas.openxmlformats.org/officeDocument/2006/math">
                    <m:oMathParaPr>
                      <m:jc m:val="centerGroup"/>
                    </m:oMathParaPr>
                    <m:oMath xmlns:m="http://schemas.openxmlformats.org/officeDocument/2006/math">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zh-CN"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侮辱性</m:t>
                          </m:r>
                          <m: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Stupid</m:t>
                          </m:r>
                          <m: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garbage</m:t>
                          </m:r>
                        </m:e>
                      </m:d>
                      <m:r>
                        <m:rPr>
                          <m:aln/>
                        </m:rP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zh-CN"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侮辱性</m:t>
                              </m:r>
                            </m:e>
                          </m:d>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stupid</m:t>
                              </m:r>
                              <m: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 </m:t>
                              </m:r>
                            </m:e>
                            <m:e>
                              <m:r>
                                <a:rPr lang="zh-CN"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侮辱性</m:t>
                              </m:r>
                            </m:e>
                          </m:d>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garbage</m:t>
                              </m:r>
                            </m:e>
                            <m:e>
                              <m:r>
                                <a:rPr lang="zh-CN"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侮辱性</m:t>
                              </m:r>
                            </m:e>
                          </m:d>
                        </m:num>
                        <m:den>
                          <m:nary>
                            <m:naryPr>
                              <m:chr m:val="∑"/>
                              <m:supHide m:val="on"/>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𝑌</m:t>
                              </m:r>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侮辱性</m:t>
                              </m:r>
                              <m: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非侮辱</m:t>
                              </m:r>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sub>
                            <m:sup/>
                            <m:e>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stupid</m:t>
                                  </m:r>
                                  <m: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 </m:t>
                                  </m:r>
                                </m:e>
                                <m:e>
                                  <m:r>
                                    <m:rPr>
                                      <m:sty m:val="p"/>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Y</m:t>
                                  </m:r>
                                </m:e>
                              </m:d>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garbage</m:t>
                                  </m:r>
                                </m:e>
                                <m:e>
                                  <m:r>
                                    <m:rPr>
                                      <m:sty m:val="p"/>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Y</m:t>
                                  </m:r>
                                </m:e>
                              </m:d>
                            </m:e>
                          </m:nary>
                        </m:den>
                      </m:f>
                    </m:oMath>
                    <m:oMath xmlns:m="http://schemas.openxmlformats.org/officeDocument/2006/math">
                      <m:r>
                        <m:rPr>
                          <m:aln/>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fPr>
                        <m:num>
                          <m:f>
                            <m:f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3</m:t>
                              </m:r>
                            </m:num>
                            <m:den>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6</m:t>
                              </m:r>
                            </m:den>
                          </m:f>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19</m:t>
                              </m:r>
                            </m:den>
                          </m:f>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2</m:t>
                              </m:r>
                            </m:num>
                            <m:den>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19</m:t>
                              </m:r>
                            </m:den>
                          </m:f>
                        </m:num>
                        <m:den>
                          <m:f>
                            <m:f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4</m:t>
                              </m:r>
                            </m:num>
                            <m:den>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19</m:t>
                              </m:r>
                            </m:den>
                          </m:f>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2</m:t>
                              </m:r>
                            </m:num>
                            <m:den>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19</m:t>
                              </m:r>
                            </m:den>
                          </m:f>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24</m:t>
                              </m:r>
                            </m:den>
                          </m:f>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b="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24</m:t>
                              </m:r>
                            </m:den>
                          </m:f>
                        </m:den>
                      </m:f>
                    </m:oMath>
                    <m:oMath xmlns:m="http://schemas.openxmlformats.org/officeDocument/2006/math">
                      <m:r>
                        <m:rPr>
                          <m:aln/>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0.9274</m:t>
                      </m:r>
                    </m:oMath>
                  </m:oMathPara>
                </a14:m>
                <a:endParaRPr lang="zh-CN" altLang="zh-CN" sz="1600" b="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3538" lvl="1" indent="0">
                  <a:buNone/>
                </a:pPr>
                <a:r>
                  <a:rPr lang="zh-CN" altLang="zh-CN" sz="1600" b="0" kern="100" dirty="0">
                    <a:effectLst/>
                    <a:latin typeface="Times New Roman" panose="02020603050405020304" pitchFamily="18" charset="0"/>
                    <a:ea typeface="宋体" panose="02010600030101010101" pitchFamily="2" charset="-122"/>
                    <a:cs typeface="Times New Roman" panose="02020603050405020304" pitchFamily="18" charset="0"/>
                  </a:rPr>
                  <a:t>同理</a:t>
                </a:r>
                <a14:m>
                  <m:oMath xmlns:m="http://schemas.openxmlformats.org/officeDocument/2006/math">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𝑃</m:t>
                    </m:r>
                    <m:d>
                      <m:dPr>
                        <m:ctrlPr>
                          <a:rPr lang="zh-CN" altLang="zh-CN" sz="1200" b="0" i="1">
                            <a:effectLst/>
                            <a:latin typeface="Cambria Math" panose="02040503050406030204" pitchFamily="18" charset="0"/>
                            <a:ea typeface="Cambria Math" panose="02040503050406030204" pitchFamily="18" charset="0"/>
                          </a:rPr>
                        </m:ctrlPr>
                      </m:dPr>
                      <m:e>
                        <m:r>
                          <a:rPr lang="zh-CN"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非侮辱</m:t>
                        </m:r>
                        <m: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Stupid</m:t>
                        </m:r>
                        <m: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1600" b="0" kern="100" smtClean="0">
                            <a:effectLst/>
                            <a:latin typeface="Cambria Math" panose="02040503050406030204" pitchFamily="18" charset="0"/>
                            <a:ea typeface="宋体" panose="02010600030101010101" pitchFamily="2" charset="-122"/>
                            <a:cs typeface="Times New Roman" panose="02020603050405020304" pitchFamily="18" charset="0"/>
                          </a:rPr>
                          <m:t>garbage</m:t>
                        </m:r>
                      </m:e>
                    </m:d>
                    <m:r>
                      <a:rPr lang="en-US" altLang="zh-CN" sz="1600" b="0" i="1" kern="100" smtClean="0">
                        <a:effectLst/>
                        <a:latin typeface="Cambria Math" panose="02040503050406030204" pitchFamily="18" charset="0"/>
                        <a:ea typeface="宋体" panose="02010600030101010101" pitchFamily="2" charset="-122"/>
                        <a:cs typeface="Times New Roman" panose="02020603050405020304" pitchFamily="18" charset="0"/>
                      </a:rPr>
                      <m:t>=0.0726</m:t>
                    </m:r>
                  </m:oMath>
                </a14:m>
                <a:r>
                  <a:rPr lang="zh-CN" altLang="zh-CN" sz="1600" b="0" kern="100" dirty="0">
                    <a:effectLst/>
                    <a:latin typeface="Times New Roman" panose="02020603050405020304" pitchFamily="18" charset="0"/>
                    <a:ea typeface="宋体" panose="02010600030101010101" pitchFamily="2" charset="-122"/>
                    <a:cs typeface="Times New Roman" panose="02020603050405020304" pitchFamily="18" charset="0"/>
                  </a:rPr>
                  <a:t>，从而将其正确分类为“侮辱性句子”。</a:t>
                </a:r>
                <a:endParaRPr lang="zh-CN" altLang="en-US" sz="1400" b="0" dirty="0">
                  <a:latin typeface="等线" panose="02010600030101010101" pitchFamily="2" charset="-122"/>
                  <a:ea typeface="等线" panose="02010600030101010101" pitchFamily="2" charset="-122"/>
                  <a:cs typeface="Arial" panose="020B0604020202020204" pitchFamily="34" charset="0"/>
                </a:endParaRPr>
              </a:p>
            </p:txBody>
          </p:sp>
        </mc:Choice>
        <mc:Fallback xmlns="">
          <p:sp>
            <p:nvSpPr>
              <p:cNvPr id="6" name="内容占位符 3">
                <a:extLst>
                  <a:ext uri="{FF2B5EF4-FFF2-40B4-BE49-F238E27FC236}">
                    <a16:creationId xmlns:a16="http://schemas.microsoft.com/office/drawing/2014/main" id="{9ED35246-7EC0-42AC-9988-0BDACB0420E7}"/>
                  </a:ext>
                </a:extLst>
              </p:cNvPr>
              <p:cNvSpPr txBox="1">
                <a:spLocks noRot="1" noChangeAspect="1" noMove="1" noResize="1" noEditPoints="1" noAdjustHandles="1" noChangeArrowheads="1" noChangeShapeType="1" noTextEdit="1"/>
              </p:cNvSpPr>
              <p:nvPr/>
            </p:nvSpPr>
            <p:spPr bwMode="auto">
              <a:xfrm>
                <a:off x="1870545" y="879476"/>
                <a:ext cx="6696744" cy="3889058"/>
              </a:xfrm>
              <a:prstGeom prst="rect">
                <a:avLst/>
              </a:prstGeom>
              <a:blipFill>
                <a:blip r:embed="rId3"/>
                <a:stretch>
                  <a:fillRect t="-157" r="-4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FE775A99-70B7-7057-F211-9B568BDCF057}"/>
              </a:ext>
            </a:extLst>
          </p:cNvPr>
          <p:cNvSpPr txBox="1">
            <a:spLocks/>
          </p:cNvSpPr>
          <p:nvPr/>
        </p:nvSpPr>
        <p:spPr bwMode="auto">
          <a:xfrm>
            <a:off x="1763688" y="0"/>
            <a:ext cx="7344816"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b="0" kern="0">
                <a:latin typeface="+mn-ea"/>
              </a:rPr>
              <a:t>2.6 </a:t>
            </a:r>
            <a:r>
              <a:rPr kumimoji="1" lang="zh-CN" altLang="en-US" sz="2400" b="0" kern="0">
                <a:latin typeface="+mn-ea"/>
              </a:rPr>
              <a:t>实例：利用朴素贝叶斯算法进行文本分类</a:t>
            </a:r>
            <a:endParaRPr kumimoji="1" lang="en-US" altLang="zh-CN" sz="2400" b="0" kern="0" dirty="0">
              <a:latin typeface="+mn-ea"/>
            </a:endParaRPr>
          </a:p>
        </p:txBody>
      </p:sp>
    </p:spTree>
    <p:extLst>
      <p:ext uri="{BB962C8B-B14F-4D97-AF65-F5344CB8AC3E}">
        <p14:creationId xmlns:p14="http://schemas.microsoft.com/office/powerpoint/2010/main" val="534519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907704" y="1203598"/>
            <a:ext cx="5040560" cy="2952328"/>
          </a:xfrm>
        </p:spPr>
        <p:txBody>
          <a:bodyPr/>
          <a:lstStyle/>
          <a:p>
            <a:pPr marL="477838" lvl="1" indent="0">
              <a:lnSpc>
                <a:spcPct val="150000"/>
              </a:lnSpc>
              <a:buNone/>
            </a:pPr>
            <a:r>
              <a:rPr kumimoji="1" lang="en-US" altLang="zh-CN" dirty="0">
                <a:latin typeface="+mn-ea"/>
                <a:ea typeface="+mn-ea"/>
              </a:rPr>
              <a:t>3.1 </a:t>
            </a:r>
            <a:r>
              <a:rPr kumimoji="1" lang="zh-CN" altLang="en-US" dirty="0">
                <a:latin typeface="+mn-ea"/>
                <a:ea typeface="+mn-ea"/>
              </a:rPr>
              <a:t>基本概念</a:t>
            </a:r>
            <a:endParaRPr kumimoji="1" lang="en-US" altLang="zh-CN" dirty="0">
              <a:latin typeface="+mn-ea"/>
              <a:ea typeface="+mn-ea"/>
            </a:endParaRPr>
          </a:p>
          <a:p>
            <a:pPr marL="477838" lvl="1" indent="0">
              <a:lnSpc>
                <a:spcPct val="150000"/>
              </a:lnSpc>
              <a:buNone/>
            </a:pPr>
            <a:r>
              <a:rPr kumimoji="1" lang="en-US" altLang="zh-CN" dirty="0">
                <a:latin typeface="+mn-ea"/>
                <a:ea typeface="+mn-ea"/>
              </a:rPr>
              <a:t>3.2 </a:t>
            </a:r>
            <a:r>
              <a:rPr kumimoji="1" lang="zh-CN" altLang="en-US" dirty="0">
                <a:latin typeface="+mn-ea"/>
                <a:ea typeface="+mn-ea"/>
              </a:rPr>
              <a:t>优化问题的一般形式</a:t>
            </a:r>
            <a:endParaRPr kumimoji="1" lang="en-US" altLang="zh-CN" dirty="0">
              <a:latin typeface="+mn-ea"/>
              <a:ea typeface="+mn-ea"/>
            </a:endParaRPr>
          </a:p>
          <a:p>
            <a:pPr marL="477838" lvl="1" indent="0">
              <a:lnSpc>
                <a:spcPct val="150000"/>
              </a:lnSpc>
              <a:buNone/>
            </a:pPr>
            <a:r>
              <a:rPr kumimoji="1" lang="en-US" altLang="zh-CN" dirty="0">
                <a:latin typeface="+mn-ea"/>
                <a:ea typeface="+mn-ea"/>
              </a:rPr>
              <a:t>3.3 </a:t>
            </a:r>
            <a:r>
              <a:rPr kumimoji="1" lang="zh-CN" altLang="en-US" dirty="0">
                <a:latin typeface="+mn-ea"/>
                <a:ea typeface="+mn-ea"/>
              </a:rPr>
              <a:t>优化方法</a:t>
            </a:r>
            <a:endParaRPr kumimoji="1" lang="en-US" altLang="zh-CN" dirty="0">
              <a:latin typeface="+mn-ea"/>
              <a:ea typeface="+mn-ea"/>
            </a:endParaRPr>
          </a:p>
          <a:p>
            <a:pPr marL="477838" lvl="1" indent="0">
              <a:lnSpc>
                <a:spcPct val="150000"/>
              </a:lnSpc>
              <a:buNone/>
            </a:pPr>
            <a:r>
              <a:rPr kumimoji="1" lang="en-US" altLang="zh-CN" dirty="0">
                <a:latin typeface="+mn-ea"/>
                <a:ea typeface="+mn-ea"/>
              </a:rPr>
              <a:t>3.4 </a:t>
            </a:r>
            <a:r>
              <a:rPr kumimoji="1" lang="zh-CN" altLang="en-US" dirty="0">
                <a:latin typeface="+mn-ea"/>
                <a:ea typeface="+mn-ea"/>
              </a:rPr>
              <a:t>实例：</a:t>
            </a:r>
            <a:r>
              <a:rPr kumimoji="1" lang="en-US" altLang="zh-CN" dirty="0">
                <a:latin typeface="+mn-ea"/>
                <a:ea typeface="+mn-ea"/>
              </a:rPr>
              <a:t>SVM</a:t>
            </a:r>
            <a:r>
              <a:rPr kumimoji="1" lang="zh-CN" altLang="en-US" dirty="0">
                <a:latin typeface="+mn-ea"/>
                <a:ea typeface="+mn-ea"/>
              </a:rPr>
              <a:t>分类器</a:t>
            </a:r>
            <a:endParaRPr kumimoji="1" lang="en-US" altLang="zh-CN" dirty="0">
              <a:latin typeface="+mn-ea"/>
              <a:ea typeface="+mn-ea"/>
            </a:endParaRPr>
          </a:p>
          <a:p>
            <a:pPr lvl="1">
              <a:lnSpc>
                <a:spcPct val="150000"/>
              </a:lnSpc>
            </a:pPr>
            <a:endParaRPr kumimoji="1" lang="en-US" altLang="zh-CN" dirty="0">
              <a:latin typeface="+mn-ea"/>
              <a:ea typeface="+mn-ea"/>
            </a:endParaRPr>
          </a:p>
          <a:p>
            <a:pPr>
              <a:lnSpc>
                <a:spcPct val="150000"/>
              </a:lnSpc>
            </a:pPr>
            <a:endParaRPr kumimoji="1" lang="en-US" altLang="zh-CN" dirty="0">
              <a:latin typeface="微软雅黑" panose="020B0503020204020204" pitchFamily="34" charset="-122"/>
              <a:ea typeface="微软雅黑" panose="020B0503020204020204" pitchFamily="34" charset="-122"/>
            </a:endParaRPr>
          </a:p>
          <a:p>
            <a:pPr>
              <a:lnSpc>
                <a:spcPct val="150000"/>
              </a:lnSpc>
            </a:pPr>
            <a:endParaRPr kumimoji="1" lang="en-US" altLang="zh-CN" dirty="0">
              <a:latin typeface="微软雅黑" panose="020B0503020204020204" pitchFamily="34" charset="-122"/>
              <a:ea typeface="微软雅黑" panose="020B0503020204020204" pitchFamily="34" charset="-122"/>
            </a:endParaRPr>
          </a:p>
          <a:p>
            <a:pPr>
              <a:lnSpc>
                <a:spcPct val="150000"/>
              </a:lnSpc>
            </a:pPr>
            <a:endParaRPr kumimoji="1" lang="zh-CN" altLang="en-US"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47887477-9145-45EE-B1D9-374DCAEBB1E9}"/>
              </a:ext>
            </a:extLst>
          </p:cNvPr>
          <p:cNvSpPr txBox="1">
            <a:spLocks/>
          </p:cNvSpPr>
          <p:nvPr/>
        </p:nvSpPr>
        <p:spPr bwMode="auto">
          <a:xfrm>
            <a:off x="1763688" y="1"/>
            <a:ext cx="7344816"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r>
              <a:rPr kumimoji="1" lang="en-US" altLang="zh-CN" sz="2800" kern="0" dirty="0"/>
              <a:t>3.  </a:t>
            </a:r>
            <a:r>
              <a:rPr kumimoji="1" lang="zh-CN" altLang="en-US" sz="2800" kern="0" dirty="0"/>
              <a:t>优化理论</a:t>
            </a:r>
          </a:p>
        </p:txBody>
      </p:sp>
    </p:spTree>
    <p:extLst>
      <p:ext uri="{BB962C8B-B14F-4D97-AF65-F5344CB8AC3E}">
        <p14:creationId xmlns:p14="http://schemas.microsoft.com/office/powerpoint/2010/main" val="2396931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51470"/>
            <a:ext cx="7452320" cy="720080"/>
          </a:xfrm>
        </p:spPr>
        <p:txBody>
          <a:bodyPr/>
          <a:lstStyle/>
          <a:p>
            <a:pPr algn="l"/>
            <a:r>
              <a:rPr kumimoji="1" lang="en-US" altLang="zh-CN" sz="2400" dirty="0">
                <a:latin typeface="+mn-ea"/>
              </a:rPr>
              <a:t>3.1 </a:t>
            </a:r>
            <a:r>
              <a:rPr kumimoji="1" lang="zh-CN" altLang="en-US" sz="2400" dirty="0">
                <a:latin typeface="+mn-ea"/>
              </a:rPr>
              <a:t>基本概念</a:t>
            </a:r>
            <a:endParaRPr kumimoji="1" lang="en-US" altLang="zh-CN" sz="2400" dirty="0">
              <a:latin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4294967295"/>
              </p:nvPr>
            </p:nvSpPr>
            <p:spPr>
              <a:xfrm>
                <a:off x="1763688" y="843558"/>
                <a:ext cx="7236296" cy="2376264"/>
              </a:xfrm>
            </p:spPr>
            <p:txBody>
              <a:bodyPr/>
              <a:lstStyle/>
              <a:p>
                <a:r>
                  <a:rPr lang="zh-CN" altLang="en-US" sz="2000" dirty="0"/>
                  <a:t>优化问题</a:t>
                </a:r>
                <a:endParaRPr kumimoji="1" lang="en-US" altLang="zh-CN" sz="2000" dirty="0">
                  <a:latin typeface="+mn-ea"/>
                </a:endParaRPr>
              </a:p>
              <a:p>
                <a:pPr lvl="1">
                  <a:lnSpc>
                    <a:spcPct val="150000"/>
                  </a:lnSpc>
                </a:pPr>
                <a:r>
                  <a:rPr lang="zh-CN" altLang="en-US" sz="1800" dirty="0"/>
                  <a:t>形式化的</a:t>
                </a:r>
                <a14:m>
                  <m:oMath xmlns:m="http://schemas.openxmlformats.org/officeDocument/2006/math">
                    <m:r>
                      <a:rPr lang="en-US" altLang="zh-CN" sz="1800" i="1">
                        <a:latin typeface="Cambria Math" charset="0"/>
                      </a:rPr>
                      <m:t>𝑚𝑖𝑛</m:t>
                    </m:r>
                    <m:r>
                      <a:rPr lang="en-US" altLang="zh-CN" sz="1800" i="1">
                        <a:latin typeface="Cambria Math" charset="0"/>
                      </a:rPr>
                      <m:t> </m:t>
                    </m:r>
                    <m:r>
                      <a:rPr lang="en-US" altLang="zh-CN" sz="1800" i="1">
                        <a:latin typeface="Cambria Math" charset="0"/>
                      </a:rPr>
                      <m:t>𝑓</m:t>
                    </m:r>
                    <m:d>
                      <m:dPr>
                        <m:ctrlPr>
                          <a:rPr lang="zh-CN" altLang="zh-CN" sz="1800" i="1">
                            <a:latin typeface="Cambria Math" panose="02040503050406030204" pitchFamily="18" charset="0"/>
                          </a:rPr>
                        </m:ctrlPr>
                      </m:dPr>
                      <m:e>
                        <m:r>
                          <a:rPr lang="en-US" altLang="zh-CN" sz="1800" i="1">
                            <a:latin typeface="Cambria Math" charset="0"/>
                          </a:rPr>
                          <m:t>𝑥</m:t>
                        </m:r>
                      </m:e>
                    </m:d>
                    <m:r>
                      <a:rPr lang="zh-CN" altLang="en-US" sz="1800" i="1">
                        <a:latin typeface="Cambria Math" panose="02040503050406030204" pitchFamily="18" charset="0"/>
                      </a:rPr>
                      <m:t>，</m:t>
                    </m:r>
                    <m:r>
                      <a:rPr lang="en-US" altLang="zh-CN" sz="1800" i="1">
                        <a:latin typeface="Cambria Math" charset="0"/>
                      </a:rPr>
                      <m:t>𝑠</m:t>
                    </m:r>
                    <m:r>
                      <a:rPr lang="en-US" altLang="zh-CN" sz="1800" i="1">
                        <a:latin typeface="Cambria Math" charset="0"/>
                      </a:rPr>
                      <m:t>.</m:t>
                    </m:r>
                    <m:r>
                      <a:rPr lang="en-US" altLang="zh-CN" sz="1800" i="1">
                        <a:latin typeface="Cambria Math" charset="0"/>
                      </a:rPr>
                      <m:t>𝑡</m:t>
                    </m:r>
                    <m:r>
                      <a:rPr lang="en-US" altLang="zh-CN" sz="1800" i="1">
                        <a:latin typeface="Cambria Math" charset="0"/>
                      </a:rPr>
                      <m:t>.   </m:t>
                    </m:r>
                    <m:r>
                      <a:rPr lang="en-US" altLang="zh-CN" sz="1800" i="1">
                        <a:latin typeface="Cambria Math" charset="0"/>
                      </a:rPr>
                      <m:t>𝑥</m:t>
                    </m:r>
                    <m:r>
                      <a:rPr lang="en-US" altLang="zh-CN" sz="1800" i="1">
                        <a:latin typeface="Cambria Math" charset="0"/>
                      </a:rPr>
                      <m:t>∈</m:t>
                    </m:r>
                    <m:r>
                      <a:rPr lang="en-US" altLang="zh-CN" sz="1800" i="1">
                        <a:latin typeface="Cambria Math" charset="0"/>
                      </a:rPr>
                      <m:t>𝑆</m:t>
                    </m:r>
                  </m:oMath>
                </a14:m>
                <a:r>
                  <a:rPr lang="zh-CN" altLang="en-US" sz="1800" dirty="0"/>
                  <a:t>，我们希望找出一个满足约束条件的</a:t>
                </a:r>
                <a14:m>
                  <m:oMath xmlns:m="http://schemas.openxmlformats.org/officeDocument/2006/math">
                    <m:sSup>
                      <m:sSupPr>
                        <m:ctrlPr>
                          <a:rPr lang="zh-CN" altLang="zh-CN" sz="1800" i="1">
                            <a:latin typeface="Cambria Math" panose="02040503050406030204" pitchFamily="18" charset="0"/>
                          </a:rPr>
                        </m:ctrlPr>
                      </m:sSupPr>
                      <m:e>
                        <m:r>
                          <a:rPr lang="en-US" altLang="zh-CN" sz="1800" i="1">
                            <a:latin typeface="Cambria Math" charset="0"/>
                          </a:rPr>
                          <m:t>𝑥</m:t>
                        </m:r>
                      </m:e>
                      <m:sup>
                        <m:r>
                          <a:rPr lang="en-US" altLang="zh-CN" sz="1800" i="1">
                            <a:latin typeface="Cambria Math" charset="0"/>
                          </a:rPr>
                          <m:t>∗</m:t>
                        </m:r>
                      </m:sup>
                    </m:sSup>
                    <m:r>
                      <a:rPr lang="en-US" altLang="zh-CN" sz="1800" i="1">
                        <a:latin typeface="Cambria Math" charset="0"/>
                      </a:rPr>
                      <m:t>∈</m:t>
                    </m:r>
                    <m:r>
                      <a:rPr lang="en-US" altLang="zh-CN" sz="1800" i="1">
                        <a:latin typeface="Cambria Math" charset="0"/>
                      </a:rPr>
                      <m:t>𝑆</m:t>
                    </m:r>
                  </m:oMath>
                </a14:m>
                <a:r>
                  <a:rPr lang="zh-CN" altLang="en-US" sz="1800" dirty="0"/>
                  <a:t>，使对于</a:t>
                </a:r>
                <a:r>
                  <a:rPr lang="zh-CN" altLang="zh-CN" sz="1800" dirty="0"/>
                  <a:t>任意的</a:t>
                </a:r>
                <a14:m>
                  <m:oMath xmlns:m="http://schemas.openxmlformats.org/officeDocument/2006/math">
                    <m:r>
                      <a:rPr lang="en-US" altLang="zh-CN" sz="1800" i="1">
                        <a:latin typeface="Cambria Math" charset="0"/>
                      </a:rPr>
                      <m:t>𝑥</m:t>
                    </m:r>
                    <m:r>
                      <a:rPr lang="en-US" altLang="zh-CN" sz="1800" i="1">
                        <a:latin typeface="Cambria Math" charset="0"/>
                      </a:rPr>
                      <m:t>∈</m:t>
                    </m:r>
                    <m:r>
                      <a:rPr lang="en-US" altLang="zh-CN" sz="1800" i="1">
                        <a:latin typeface="Cambria Math" charset="0"/>
                      </a:rPr>
                      <m:t>𝑆</m:t>
                    </m:r>
                  </m:oMath>
                </a14:m>
                <a:r>
                  <a:rPr lang="zh-CN" altLang="zh-CN" sz="1800" dirty="0"/>
                  <a:t>，都有</a:t>
                </a:r>
                <a14:m>
                  <m:oMath xmlns:m="http://schemas.openxmlformats.org/officeDocument/2006/math">
                    <m:r>
                      <a:rPr lang="en-US" altLang="zh-CN" sz="1800" i="1">
                        <a:latin typeface="Cambria Math" charset="0"/>
                      </a:rPr>
                      <m:t>𝑓</m:t>
                    </m:r>
                    <m:d>
                      <m:dPr>
                        <m:ctrlPr>
                          <a:rPr lang="zh-CN" altLang="zh-CN" sz="1800" i="1">
                            <a:latin typeface="Cambria Math" panose="02040503050406030204" pitchFamily="18" charset="0"/>
                          </a:rPr>
                        </m:ctrlPr>
                      </m:dPr>
                      <m:e>
                        <m:r>
                          <a:rPr lang="en-US" altLang="zh-CN" sz="1800" i="1">
                            <a:latin typeface="Cambria Math" charset="0"/>
                          </a:rPr>
                          <m:t>𝑥</m:t>
                        </m:r>
                      </m:e>
                    </m:d>
                    <m:r>
                      <a:rPr lang="en-US" altLang="zh-CN" sz="1800" i="1">
                        <a:latin typeface="Cambria Math" charset="0"/>
                      </a:rPr>
                      <m:t>⩾</m:t>
                    </m:r>
                    <m:sSub>
                      <m:sSubPr>
                        <m:ctrlPr>
                          <a:rPr lang="zh-CN" altLang="zh-CN" sz="1800" i="1">
                            <a:latin typeface="Cambria Math" panose="02040503050406030204" pitchFamily="18" charset="0"/>
                          </a:rPr>
                        </m:ctrlPr>
                      </m:sSubPr>
                      <m:e>
                        <m:r>
                          <a:rPr lang="en-US" altLang="zh-CN" sz="1800" i="1">
                            <a:latin typeface="Cambria Math" charset="0"/>
                          </a:rPr>
                          <m:t>𝑓</m:t>
                        </m:r>
                      </m:e>
                      <m:sub>
                        <m:r>
                          <a:rPr lang="en-US" altLang="zh-CN" sz="1800" i="1">
                            <a:latin typeface="Cambria Math" charset="0"/>
                          </a:rPr>
                          <m:t> </m:t>
                        </m:r>
                      </m:sub>
                    </m:sSub>
                    <m:r>
                      <a:rPr lang="en-US" altLang="zh-CN" sz="1800" i="1">
                        <a:latin typeface="Cambria Math" charset="0"/>
                      </a:rPr>
                      <m:t>(</m:t>
                    </m:r>
                    <m:sSup>
                      <m:sSupPr>
                        <m:ctrlPr>
                          <a:rPr lang="zh-CN" altLang="zh-CN" sz="1800" i="1">
                            <a:latin typeface="Cambria Math" panose="02040503050406030204" pitchFamily="18" charset="0"/>
                          </a:rPr>
                        </m:ctrlPr>
                      </m:sSupPr>
                      <m:e>
                        <m:r>
                          <a:rPr lang="en-US" altLang="zh-CN" sz="1800" i="1">
                            <a:latin typeface="Cambria Math" charset="0"/>
                          </a:rPr>
                          <m:t>𝑥</m:t>
                        </m:r>
                      </m:e>
                      <m:sup>
                        <m:r>
                          <a:rPr lang="en-US" altLang="zh-CN" sz="1800" i="1">
                            <a:latin typeface="Cambria Math" charset="0"/>
                          </a:rPr>
                          <m:t>∗</m:t>
                        </m:r>
                      </m:sup>
                    </m:sSup>
                    <m:r>
                      <a:rPr lang="en-US" altLang="zh-CN" sz="1800" i="1">
                        <a:latin typeface="Cambria Math" charset="0"/>
                      </a:rPr>
                      <m:t>)</m:t>
                    </m:r>
                  </m:oMath>
                </a14:m>
                <a:r>
                  <a:rPr lang="zh-CN" altLang="en-US" sz="1800" dirty="0"/>
                  <a:t>。</a:t>
                </a:r>
                <a:endParaRPr lang="en-US" altLang="zh-CN" sz="1800" dirty="0"/>
              </a:p>
              <a:p>
                <a:r>
                  <a:rPr kumimoji="1" lang="zh-CN" altLang="en-US" sz="2000" dirty="0">
                    <a:latin typeface="+mn-ea"/>
                  </a:rPr>
                  <a:t>凸集合</a:t>
                </a:r>
                <a:endParaRPr kumimoji="1" lang="en-US" altLang="zh-CN" sz="2000" dirty="0">
                  <a:latin typeface="+mn-ea"/>
                </a:endParaRPr>
              </a:p>
              <a:p>
                <a:pPr lvl="1"/>
                <a:r>
                  <a:rPr lang="zh-CN" altLang="en-US" sz="1800" dirty="0"/>
                  <a:t>设集合</a:t>
                </a:r>
                <a14:m>
                  <m:oMath xmlns:m="http://schemas.openxmlformats.org/officeDocument/2006/math">
                    <m:r>
                      <a:rPr lang="en-US" altLang="zh-CN" sz="1800" b="1" i="1">
                        <a:latin typeface="Cambria Math" panose="02040503050406030204" pitchFamily="18" charset="0"/>
                      </a:rPr>
                      <m:t>𝑺</m:t>
                    </m:r>
                    <m:r>
                      <a:rPr lang="en-US" altLang="zh-CN" sz="1800" b="1">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b="1" i="1">
                            <a:latin typeface="Cambria Math" panose="02040503050406030204" pitchFamily="18" charset="0"/>
                          </a:rPr>
                          <m:t>ℝ</m:t>
                        </m:r>
                      </m:e>
                      <m:sup>
                        <m:r>
                          <a:rPr lang="en-US" altLang="zh-CN" sz="1800" b="1" i="1">
                            <a:latin typeface="Cambria Math" panose="02040503050406030204" pitchFamily="18" charset="0"/>
                          </a:rPr>
                          <m:t>𝒏</m:t>
                        </m:r>
                      </m:sup>
                    </m:sSup>
                  </m:oMath>
                </a14:m>
                <a:r>
                  <a:rPr lang="zh-CN" altLang="en-US" sz="1800" dirty="0"/>
                  <a:t>，如果对任意的</a:t>
                </a:r>
                <a14:m>
                  <m:oMath xmlns:m="http://schemas.openxmlformats.org/officeDocument/2006/math">
                    <m:sSub>
                      <m:sSubPr>
                        <m:ctrlPr>
                          <a:rPr lang="zh-CN" altLang="zh-CN" sz="1800" i="1">
                            <a:latin typeface="Cambria Math" panose="02040503050406030204" pitchFamily="18" charset="0"/>
                          </a:rPr>
                        </m:ctrlPr>
                      </m:sSubPr>
                      <m:e>
                        <m:r>
                          <a:rPr lang="en-US" altLang="zh-CN" sz="1800" b="1" i="1">
                            <a:latin typeface="Cambria Math" panose="02040503050406030204" pitchFamily="18" charset="0"/>
                          </a:rPr>
                          <m:t>𝒙</m:t>
                        </m:r>
                      </m:e>
                      <m:sub>
                        <m:r>
                          <a:rPr lang="en-US" altLang="zh-CN" sz="1800" b="1" i="1">
                            <a:latin typeface="Cambria Math" panose="02040503050406030204" pitchFamily="18" charset="0"/>
                          </a:rPr>
                          <m:t>𝟏</m:t>
                        </m:r>
                      </m:sub>
                    </m:sSub>
                    <m:r>
                      <a:rPr lang="en-US" altLang="zh-CN" sz="1800" b="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b="1" i="1">
                            <a:latin typeface="Cambria Math" panose="02040503050406030204" pitchFamily="18" charset="0"/>
                          </a:rPr>
                          <m:t>𝒙</m:t>
                        </m:r>
                      </m:e>
                      <m:sub>
                        <m:r>
                          <a:rPr lang="en-US" altLang="zh-CN" sz="1800" b="1" i="1">
                            <a:latin typeface="Cambria Math" panose="02040503050406030204" pitchFamily="18" charset="0"/>
                          </a:rPr>
                          <m:t>𝟐</m:t>
                        </m:r>
                      </m:sub>
                    </m:sSub>
                    <m:r>
                      <a:rPr lang="en-US" altLang="zh-CN" sz="1800" b="1">
                        <a:latin typeface="Cambria Math" panose="02040503050406030204" pitchFamily="18" charset="0"/>
                      </a:rPr>
                      <m:t>∈</m:t>
                    </m:r>
                    <m:r>
                      <a:rPr lang="en-US" altLang="zh-CN" sz="1800" b="1" i="1">
                        <a:latin typeface="Cambria Math" panose="02040503050406030204" pitchFamily="18" charset="0"/>
                      </a:rPr>
                      <m:t>𝑺</m:t>
                    </m:r>
                  </m:oMath>
                </a14:m>
                <a:r>
                  <a:rPr lang="zh-CN" altLang="en-US" sz="1800" dirty="0"/>
                  <a:t>，有</a:t>
                </a:r>
                <a:endParaRPr lang="en-US" altLang="zh-CN" sz="1800" dirty="0"/>
              </a:p>
              <a:p>
                <a:pPr marL="477838" lvl="1" indent="0" algn="ctr">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𝜆</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a:latin typeface="Cambria Math" panose="02040503050406030204" pitchFamily="18" charset="0"/>
                            </a:rPr>
                            <m:t>1</m:t>
                          </m:r>
                        </m:sub>
                      </m:sSub>
                      <m:r>
                        <a:rPr lang="en-US" altLang="zh-CN" sz="1800">
                          <a:latin typeface="Cambria Math" panose="02040503050406030204" pitchFamily="18" charset="0"/>
                        </a:rPr>
                        <m:t>+</m:t>
                      </m:r>
                      <m:d>
                        <m:dPr>
                          <m:ctrlPr>
                            <a:rPr lang="zh-CN" altLang="zh-CN" sz="1800" i="1">
                              <a:latin typeface="Cambria Math" panose="02040503050406030204" pitchFamily="18" charset="0"/>
                            </a:rPr>
                          </m:ctrlPr>
                        </m:dPr>
                        <m:e>
                          <m:r>
                            <a:rPr lang="en-US" altLang="zh-CN" sz="1800">
                              <a:latin typeface="Cambria Math" panose="02040503050406030204" pitchFamily="18" charset="0"/>
                            </a:rPr>
                            <m:t>1</m:t>
                          </m:r>
                          <m:r>
                            <a:rPr lang="en-US" altLang="zh-CN" sz="1800" i="1">
                              <a:latin typeface="Cambria Math" panose="02040503050406030204" pitchFamily="18" charset="0"/>
                            </a:rPr>
                            <m:t>−</m:t>
                          </m:r>
                          <m:r>
                            <a:rPr lang="en-US" altLang="zh-CN" sz="1800" i="1">
                              <a:latin typeface="Cambria Math" panose="02040503050406030204" pitchFamily="18" charset="0"/>
                            </a:rPr>
                            <m:t>𝜆</m:t>
                          </m:r>
                        </m:e>
                      </m:d>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a:latin typeface="Cambria Math" panose="02040503050406030204" pitchFamily="18" charset="0"/>
                            </a:rPr>
                            <m:t>2</m:t>
                          </m:r>
                        </m:sub>
                      </m:sSub>
                      <m:r>
                        <a:rPr lang="en-US" altLang="zh-CN" sz="1800">
                          <a:latin typeface="Cambria Math" panose="02040503050406030204" pitchFamily="18" charset="0"/>
                        </a:rPr>
                        <m:t>∈</m:t>
                      </m:r>
                      <m:r>
                        <a:rPr lang="en-US" altLang="zh-CN" sz="1800" i="1">
                          <a:latin typeface="Cambria Math" panose="02040503050406030204" pitchFamily="18" charset="0"/>
                        </a:rPr>
                        <m:t>𝑆</m:t>
                      </m:r>
                      <m:r>
                        <a:rPr lang="en-US" altLang="zh-CN" sz="1800">
                          <a:latin typeface="Cambria Math" panose="02040503050406030204" pitchFamily="18" charset="0"/>
                        </a:rPr>
                        <m:t>,      ∀</m:t>
                      </m:r>
                      <m:r>
                        <a:rPr lang="en-US" altLang="zh-CN" sz="1800" i="1">
                          <a:latin typeface="Cambria Math" panose="02040503050406030204" pitchFamily="18" charset="0"/>
                        </a:rPr>
                        <m:t>𝜆</m:t>
                      </m:r>
                      <m:r>
                        <a:rPr lang="en-US" altLang="zh-CN" sz="1800">
                          <a:latin typeface="Cambria Math" panose="02040503050406030204" pitchFamily="18" charset="0"/>
                        </a:rPr>
                        <m:t>∈</m:t>
                      </m:r>
                      <m:d>
                        <m:dPr>
                          <m:begChr m:val="["/>
                          <m:endChr m:val="]"/>
                          <m:ctrlPr>
                            <a:rPr lang="zh-CN" altLang="zh-CN" sz="1800" i="1">
                              <a:latin typeface="Cambria Math" panose="02040503050406030204" pitchFamily="18" charset="0"/>
                            </a:rPr>
                          </m:ctrlPr>
                        </m:dPr>
                        <m:e>
                          <m:r>
                            <a:rPr lang="en-US" altLang="zh-CN" sz="1800">
                              <a:latin typeface="Cambria Math" panose="02040503050406030204" pitchFamily="18" charset="0"/>
                            </a:rPr>
                            <m:t>0, 1</m:t>
                          </m:r>
                        </m:e>
                      </m:d>
                    </m:oMath>
                  </m:oMathPara>
                </a14:m>
                <a:endParaRPr lang="en-US" altLang="zh-CN" sz="1800" dirty="0"/>
              </a:p>
            </p:txBody>
          </p:sp>
        </mc:Choice>
        <mc:Fallback>
          <p:sp>
            <p:nvSpPr>
              <p:cNvPr id="3" name="内容占位符 2"/>
              <p:cNvSpPr>
                <a:spLocks noGrp="1" noRot="1" noChangeAspect="1" noMove="1" noResize="1" noEditPoints="1" noAdjustHandles="1" noChangeArrowheads="1" noChangeShapeType="1" noTextEdit="1"/>
              </p:cNvSpPr>
              <p:nvPr>
                <p:ph idx="4294967295"/>
              </p:nvPr>
            </p:nvSpPr>
            <p:spPr>
              <a:xfrm>
                <a:off x="1763688" y="843558"/>
                <a:ext cx="7236296" cy="2376264"/>
              </a:xfrm>
              <a:blipFill>
                <a:blip r:embed="rId3"/>
                <a:stretch>
                  <a:fillRect l="-337" t="-2564" b="-513"/>
                </a:stretch>
              </a:blipFill>
            </p:spPr>
            <p:txBody>
              <a:bodyPr/>
              <a:lstStyle/>
              <a:p>
                <a:r>
                  <a:rPr lang="zh-CN" altLang="en-US">
                    <a:noFill/>
                  </a:rPr>
                  <a:t> </a:t>
                </a:r>
              </a:p>
            </p:txBody>
          </p:sp>
        </mc:Fallback>
      </mc:AlternateContent>
      <p:sp>
        <p:nvSpPr>
          <p:cNvPr id="5" name="文本框 21">
            <a:extLst>
              <a:ext uri="{FF2B5EF4-FFF2-40B4-BE49-F238E27FC236}">
                <a16:creationId xmlns:a16="http://schemas.microsoft.com/office/drawing/2014/main" id="{552EB587-7061-4DAD-9BD7-3AD4A08BDF1B}"/>
              </a:ext>
            </a:extLst>
          </p:cNvPr>
          <p:cNvSpPr txBox="1"/>
          <p:nvPr/>
        </p:nvSpPr>
        <p:spPr>
          <a:xfrm>
            <a:off x="4211960" y="4710237"/>
            <a:ext cx="3168816" cy="2993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0000"/>
              </a:lnSpc>
              <a:spcAft>
                <a:spcPts val="0"/>
              </a:spcAft>
            </a:pPr>
            <a:r>
              <a:rPr lang="zh-CN" altLang="en-US" sz="1800" b="0" kern="100" dirty="0">
                <a:effectLst/>
                <a:latin typeface="+mn-ea"/>
                <a:ea typeface="+mn-ea"/>
                <a:cs typeface="Times New Roman" panose="02020603050405020304" pitchFamily="18" charset="0"/>
              </a:rPr>
              <a:t>凸集合与非凸集合</a:t>
            </a:r>
            <a:endParaRPr lang="zh-CN" altLang="en-US" sz="1800" i="1" kern="100" dirty="0">
              <a:latin typeface="Cambria Math" panose="02040503050406030204" pitchFamily="18" charset="0"/>
              <a:ea typeface="+mn-ea"/>
              <a:cs typeface="Times New Roman" panose="02020603050405020304" pitchFamily="18" charset="0"/>
            </a:endParaRPr>
          </a:p>
        </p:txBody>
      </p:sp>
      <p:pic>
        <p:nvPicPr>
          <p:cNvPr id="7" name="图片 6">
            <a:extLst>
              <a:ext uri="{FF2B5EF4-FFF2-40B4-BE49-F238E27FC236}">
                <a16:creationId xmlns:a16="http://schemas.microsoft.com/office/drawing/2014/main" id="{69C4A5BF-9E05-43D2-860B-9CD800FD218B}"/>
              </a:ext>
            </a:extLst>
          </p:cNvPr>
          <p:cNvPicPr>
            <a:picLocks noChangeAspect="1"/>
          </p:cNvPicPr>
          <p:nvPr/>
        </p:nvPicPr>
        <p:blipFill rotWithShape="1">
          <a:blip r:embed="rId4"/>
          <a:srcRect t="19851"/>
          <a:stretch/>
        </p:blipFill>
        <p:spPr>
          <a:xfrm>
            <a:off x="3411239" y="3382528"/>
            <a:ext cx="3977705" cy="1349462"/>
          </a:xfrm>
          <a:prstGeom prst="rect">
            <a:avLst/>
          </a:prstGeom>
        </p:spPr>
      </p:pic>
    </p:spTree>
    <p:extLst>
      <p:ext uri="{BB962C8B-B14F-4D97-AF65-F5344CB8AC3E}">
        <p14:creationId xmlns:p14="http://schemas.microsoft.com/office/powerpoint/2010/main" val="2237275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763688" y="735980"/>
                <a:ext cx="7272808" cy="2483842"/>
              </a:xfrm>
            </p:spPr>
            <p:txBody>
              <a:bodyPr/>
              <a:lstStyle/>
              <a:p>
                <a:pPr>
                  <a:lnSpc>
                    <a:spcPct val="150000"/>
                  </a:lnSpc>
                </a:pPr>
                <a:r>
                  <a:rPr lang="zh-CN" altLang="en-US" sz="2000" dirty="0"/>
                  <a:t>在最优化问题中，目标函数往往具有凸性，这使算法能很快求得最优解。设集合</a:t>
                </a:r>
                <a14:m>
                  <m:oMath xmlns:m="http://schemas.openxmlformats.org/officeDocument/2006/math">
                    <m:r>
                      <a:rPr lang="en-US" altLang="zh-CN" sz="2000" b="1" i="1">
                        <a:latin typeface="Cambria Math" panose="02040503050406030204" pitchFamily="18" charset="0"/>
                      </a:rPr>
                      <m:t>𝑺</m:t>
                    </m:r>
                    <m:r>
                      <a:rPr lang="en-US" altLang="zh-CN" sz="2000" b="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b="1" i="1">
                            <a:latin typeface="Cambria Math" panose="02040503050406030204" pitchFamily="18" charset="0"/>
                          </a:rPr>
                          <m:t>ℝ</m:t>
                        </m:r>
                      </m:e>
                      <m:sup>
                        <m:r>
                          <a:rPr lang="en-US" altLang="zh-CN" sz="2000" b="1" i="1">
                            <a:latin typeface="Cambria Math" panose="02040503050406030204" pitchFamily="18" charset="0"/>
                          </a:rPr>
                          <m:t>𝒏</m:t>
                        </m:r>
                      </m:sup>
                    </m:sSup>
                  </m:oMath>
                </a14:m>
                <a:r>
                  <a:rPr lang="zh-CN" altLang="en-US" sz="2000" dirty="0"/>
                  <a:t>是非空凸集，</a:t>
                </a:r>
                <a14:m>
                  <m:oMath xmlns:m="http://schemas.openxmlformats.org/officeDocument/2006/math">
                    <m:r>
                      <a:rPr lang="en-US" altLang="zh-CN" sz="2000" b="1" i="1">
                        <a:latin typeface="Cambria Math" panose="02040503050406030204" pitchFamily="18" charset="0"/>
                      </a:rPr>
                      <m:t>𝜶</m:t>
                    </m:r>
                    <m:r>
                      <a:rPr lang="en-US" altLang="zh-CN" sz="2000" b="1" i="1">
                        <a:latin typeface="Cambria Math" panose="02040503050406030204" pitchFamily="18" charset="0"/>
                      </a:rPr>
                      <m:t>∈(</m:t>
                    </m:r>
                    <m:r>
                      <a:rPr lang="en-US" altLang="zh-CN" sz="2000" b="1" i="1">
                        <a:latin typeface="Cambria Math" panose="02040503050406030204" pitchFamily="18" charset="0"/>
                      </a:rPr>
                      <m:t>𝟎</m:t>
                    </m:r>
                    <m:r>
                      <a:rPr lang="en-US" altLang="zh-CN" sz="2000" b="1" i="1">
                        <a:latin typeface="Cambria Math" panose="02040503050406030204" pitchFamily="18" charset="0"/>
                      </a:rPr>
                      <m:t>,</m:t>
                    </m:r>
                    <m:r>
                      <a:rPr lang="en-US" altLang="zh-CN" sz="2000" b="1" i="1">
                        <a:latin typeface="Cambria Math" panose="02040503050406030204" pitchFamily="18" charset="0"/>
                      </a:rPr>
                      <m:t>𝟏</m:t>
                    </m:r>
                    <m:r>
                      <a:rPr lang="en-US" altLang="zh-CN" sz="2000" b="1" i="1">
                        <a:latin typeface="Cambria Math" panose="02040503050406030204" pitchFamily="18" charset="0"/>
                      </a:rPr>
                      <m:t>)</m:t>
                    </m:r>
                  </m:oMath>
                </a14:m>
                <a:r>
                  <a:rPr lang="zh-CN" altLang="en-US" sz="2000" dirty="0"/>
                  <a:t>，</a:t>
                </a:r>
                <a14:m>
                  <m:oMath xmlns:m="http://schemas.openxmlformats.org/officeDocument/2006/math">
                    <m:r>
                      <a:rPr lang="en-US" altLang="zh-CN" sz="2000" b="1" i="1">
                        <a:effectLst>
                          <a:glow>
                            <a:srgbClr val="000000"/>
                          </a:glow>
                          <a:outerShdw sx="0" sy="0">
                            <a:srgbClr val="000000"/>
                          </a:outerShdw>
                          <a:reflection stA="0" endPos="0" fadeDir="0" sx="0" sy="0"/>
                        </a:effectLst>
                        <a:latin typeface="Cambria Math" panose="02040503050406030204" pitchFamily="18" charset="0"/>
                      </a:rPr>
                      <m:t>𝒇</m:t>
                    </m:r>
                  </m:oMath>
                </a14:m>
                <a:r>
                  <a:rPr lang="zh-CN" altLang="en-US" sz="2000" dirty="0">
                    <a:effectLst>
                      <a:glow>
                        <a:srgbClr val="000000"/>
                      </a:glow>
                      <a:outerShdw sx="0" sy="0">
                        <a:srgbClr val="000000"/>
                      </a:outerShdw>
                      <a:reflection stA="0" endPos="0" fadeDir="0" sx="0" sy="0"/>
                    </a:effectLst>
                  </a:rPr>
                  <a:t>是定义在</a:t>
                </a:r>
                <a14:m>
                  <m:oMath xmlns:m="http://schemas.openxmlformats.org/officeDocument/2006/math">
                    <m:r>
                      <a:rPr lang="en-US" altLang="zh-CN" sz="2000" b="1" i="1">
                        <a:latin typeface="Cambria Math" panose="02040503050406030204" pitchFamily="18" charset="0"/>
                      </a:rPr>
                      <m:t>𝑺</m:t>
                    </m:r>
                  </m:oMath>
                </a14:m>
                <a:r>
                  <a:rPr lang="zh-CN" altLang="zh-CN" sz="2000" dirty="0"/>
                  <a:t>上的函数</a:t>
                </a:r>
                <a:r>
                  <a:rPr lang="zh-CN" altLang="en-US" sz="2000" dirty="0"/>
                  <a:t>如果对任意的</a:t>
                </a:r>
                <a14:m>
                  <m:oMath xmlns:m="http://schemas.openxmlformats.org/officeDocument/2006/math">
                    <m:sSub>
                      <m:sSubPr>
                        <m:ctrlPr>
                          <a:rPr lang="zh-CN" altLang="zh-CN" sz="2000"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b="1" i="1">
                            <a:latin typeface="Cambria Math" panose="02040503050406030204" pitchFamily="18" charset="0"/>
                          </a:rPr>
                          <m:t>𝟏</m:t>
                        </m:r>
                      </m:sub>
                    </m:sSub>
                    <m:r>
                      <a:rPr lang="en-US" altLang="zh-CN" sz="2000" b="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b="1" i="1">
                            <a:latin typeface="Cambria Math" panose="02040503050406030204" pitchFamily="18" charset="0"/>
                          </a:rPr>
                          <m:t>𝒙</m:t>
                        </m:r>
                      </m:e>
                      <m:sub>
                        <m:r>
                          <a:rPr lang="en-US" altLang="zh-CN" sz="2000" b="1" i="1">
                            <a:latin typeface="Cambria Math" panose="02040503050406030204" pitchFamily="18" charset="0"/>
                          </a:rPr>
                          <m:t>𝟐</m:t>
                        </m:r>
                      </m:sub>
                    </m:sSub>
                    <m:r>
                      <a:rPr lang="en-US" altLang="zh-CN" sz="2000" b="1">
                        <a:latin typeface="Cambria Math" panose="02040503050406030204" pitchFamily="18" charset="0"/>
                      </a:rPr>
                      <m:t>∈</m:t>
                    </m:r>
                    <m:r>
                      <a:rPr lang="en-US" altLang="zh-CN" sz="2000" b="1" i="1">
                        <a:latin typeface="Cambria Math" panose="02040503050406030204" pitchFamily="18" charset="0"/>
                      </a:rPr>
                      <m:t>𝑺</m:t>
                    </m:r>
                  </m:oMath>
                </a14:m>
                <a:r>
                  <a:rPr lang="zh-CN" altLang="en-US" sz="2000" dirty="0"/>
                  <a:t>，有</a:t>
                </a:r>
                <a:endParaRPr lang="en-US" altLang="zh-CN" sz="2000" i="1" dirty="0"/>
              </a:p>
              <a:p>
                <a:pPr marL="477838" lvl="1" indent="0">
                  <a:lnSpc>
                    <a:spcPct val="150000"/>
                  </a:lnSpc>
                  <a:buNone/>
                </a:pPr>
                <a14:m>
                  <m:oMathPara xmlns:m="http://schemas.openxmlformats.org/officeDocument/2006/math">
                    <m:oMathParaPr>
                      <m:jc m:val="center"/>
                    </m:oMathParaPr>
                    <m:oMath xmlns:m="http://schemas.openxmlformats.org/officeDocument/2006/math">
                      <m:r>
                        <a:rPr lang="en-US" altLang="zh-CN" sz="1800" i="1">
                          <a:latin typeface="Cambria Math" panose="02040503050406030204" pitchFamily="18" charset="0"/>
                        </a:rPr>
                        <m:t>𝑓</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𝛼</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a:latin typeface="Cambria Math" panose="02040503050406030204" pitchFamily="18" charset="0"/>
                                </a:rPr>
                                <m:t>1</m:t>
                              </m:r>
                            </m:sub>
                          </m:sSub>
                          <m:r>
                            <a:rPr lang="en-US" altLang="zh-CN" sz="1800">
                              <a:latin typeface="Cambria Math" panose="02040503050406030204" pitchFamily="18" charset="0"/>
                            </a:rPr>
                            <m:t>+(1</m:t>
                          </m:r>
                          <m:r>
                            <a:rPr lang="en-US" altLang="zh-CN" sz="1800" i="1">
                              <a:latin typeface="Cambria Math" panose="02040503050406030204" pitchFamily="18" charset="0"/>
                            </a:rPr>
                            <m:t>−</m:t>
                          </m:r>
                          <m:r>
                            <a:rPr lang="en-US" altLang="zh-CN" sz="1800" i="1">
                              <a:latin typeface="Cambria Math" panose="02040503050406030204" pitchFamily="18" charset="0"/>
                            </a:rPr>
                            <m:t>𝛼</m:t>
                          </m:r>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a:latin typeface="Cambria Math" panose="02040503050406030204" pitchFamily="18" charset="0"/>
                                </a:rPr>
                                <m:t>2</m:t>
                              </m:r>
                            </m:sub>
                          </m:sSub>
                        </m:e>
                      </m:d>
                      <m:r>
                        <a:rPr lang="en-US" altLang="zh-CN" sz="1800">
                          <a:latin typeface="Cambria Math" panose="02040503050406030204" pitchFamily="18" charset="0"/>
                        </a:rPr>
                        <m:t>⩽</m:t>
                      </m:r>
                      <m:r>
                        <a:rPr lang="en-US" altLang="zh-CN" sz="1800" i="1">
                          <a:latin typeface="Cambria Math" panose="02040503050406030204" pitchFamily="18" charset="0"/>
                        </a:rPr>
                        <m:t>𝛼</m:t>
                      </m:r>
                      <m:r>
                        <a:rPr lang="en-US" altLang="zh-CN" sz="1800" i="1">
                          <a:latin typeface="Cambria Math" panose="02040503050406030204" pitchFamily="18" charset="0"/>
                        </a:rPr>
                        <m:t>𝑓</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a:latin typeface="Cambria Math" panose="02040503050406030204" pitchFamily="18" charset="0"/>
                                </a:rPr>
                                <m:t>1</m:t>
                              </m:r>
                            </m:sub>
                          </m:sSub>
                        </m:e>
                      </m:d>
                      <m:r>
                        <a:rPr lang="en-US" altLang="zh-CN" sz="1800">
                          <a:latin typeface="Cambria Math" panose="02040503050406030204" pitchFamily="18" charset="0"/>
                        </a:rPr>
                        <m:t>+</m:t>
                      </m:r>
                      <m:d>
                        <m:dPr>
                          <m:ctrlPr>
                            <a:rPr lang="zh-CN" altLang="zh-CN" sz="1800" i="1">
                              <a:latin typeface="Cambria Math" panose="02040503050406030204" pitchFamily="18" charset="0"/>
                            </a:rPr>
                          </m:ctrlPr>
                        </m:dPr>
                        <m:e>
                          <m:r>
                            <a:rPr lang="en-US" altLang="zh-CN" sz="1800">
                              <a:latin typeface="Cambria Math" panose="02040503050406030204" pitchFamily="18" charset="0"/>
                            </a:rPr>
                            <m:t>1</m:t>
                          </m:r>
                          <m:r>
                            <a:rPr lang="en-US" altLang="zh-CN" sz="1800" i="1">
                              <a:latin typeface="Cambria Math" panose="02040503050406030204" pitchFamily="18" charset="0"/>
                            </a:rPr>
                            <m:t>−</m:t>
                          </m:r>
                          <m:r>
                            <a:rPr lang="en-US" altLang="zh-CN" sz="1800" i="1">
                              <a:latin typeface="Cambria Math" panose="02040503050406030204" pitchFamily="18" charset="0"/>
                            </a:rPr>
                            <m:t>𝛼</m:t>
                          </m:r>
                        </m:e>
                      </m:d>
                      <m:r>
                        <a:rPr lang="en-US" altLang="zh-CN" sz="1800" i="1">
                          <a:latin typeface="Cambria Math" panose="02040503050406030204" pitchFamily="18" charset="0"/>
                        </a:rPr>
                        <m:t>𝑓</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a:latin typeface="Cambria Math" panose="02040503050406030204" pitchFamily="18" charset="0"/>
                                </a:rPr>
                                <m:t>2</m:t>
                              </m:r>
                            </m:sub>
                          </m:sSub>
                        </m:e>
                      </m:d>
                    </m:oMath>
                  </m:oMathPara>
                </a14:m>
                <a:endParaRPr lang="en-US" altLang="zh-CN" sz="1800" dirty="0"/>
              </a:p>
              <a:p>
                <a:pPr indent="0" algn="just">
                  <a:lnSpc>
                    <a:spcPct val="150000"/>
                  </a:lnSpc>
                  <a:spcAft>
                    <a:spcPts val="0"/>
                  </a:spcAft>
                  <a:buNone/>
                </a:pPr>
                <a:r>
                  <a:rPr lang="zh-CN" altLang="en-US" sz="2000" dirty="0"/>
                  <a:t> </a:t>
                </a:r>
                <a:r>
                  <a:rPr lang="en-US" altLang="zh-CN" sz="2000" dirty="0"/>
                  <a:t>   </a:t>
                </a:r>
                <a:r>
                  <a:rPr lang="zh-CN" altLang="en-US" sz="1800" dirty="0"/>
                  <a:t>则称</a:t>
                </a:r>
                <a:r>
                  <a:rPr lang="zh-CN" altLang="zh-CN" sz="1800" dirty="0"/>
                  <a:t>函数</a:t>
                </a:r>
                <a14:m>
                  <m:oMath xmlns:m="http://schemas.openxmlformats.org/officeDocument/2006/math">
                    <m:r>
                      <a:rPr lang="en-US" altLang="zh-CN" sz="1800" i="1">
                        <a:latin typeface="Cambria Math" panose="02040503050406030204" pitchFamily="18" charset="0"/>
                      </a:rPr>
                      <m:t>𝑓</m:t>
                    </m:r>
                  </m:oMath>
                </a14:m>
                <a:r>
                  <a:rPr lang="zh-CN" altLang="zh-CN" sz="1800" dirty="0"/>
                  <a:t>是凸集</a:t>
                </a:r>
                <a14:m>
                  <m:oMath xmlns:m="http://schemas.openxmlformats.org/officeDocument/2006/math">
                    <m:r>
                      <a:rPr lang="en-US" altLang="zh-CN" sz="1800" i="1">
                        <a:latin typeface="Cambria Math" panose="02040503050406030204" pitchFamily="18" charset="0"/>
                      </a:rPr>
                      <m:t>𝑆</m:t>
                    </m:r>
                  </m:oMath>
                </a14:m>
                <a:r>
                  <a:rPr lang="zh-CN" altLang="zh-CN" sz="1800" dirty="0"/>
                  <a:t>的</a:t>
                </a:r>
                <a:r>
                  <a:rPr lang="zh-CN" altLang="en-US" sz="1800" dirty="0"/>
                  <a:t>凸函数</a:t>
                </a:r>
                <a:r>
                  <a:rPr lang="zh-CN" altLang="en-US" sz="2000" dirty="0"/>
                  <a:t>。</a:t>
                </a:r>
                <a:endParaRPr kumimoji="1" lang="en-US" altLang="zh-CN" sz="2000" dirty="0">
                  <a:latin typeface="微软雅黑" panose="020B0503020204020204" pitchFamily="34" charset="-122"/>
                  <a:ea typeface="微软雅黑" panose="020B0503020204020204" pitchFamily="34" charset="-122"/>
                </a:endParaRPr>
              </a:p>
              <a:p>
                <a:endParaRPr kumimoji="1" lang="zh-CN" altLang="en-US" sz="20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763688" y="735980"/>
                <a:ext cx="7272808" cy="2483842"/>
              </a:xfrm>
              <a:blipFill>
                <a:blip r:embed="rId3"/>
                <a:stretch>
                  <a:fillRect l="-335" r="-754" b="-245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840F32AA-2331-43CD-B02A-25DA1C363A1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83968" y="3264718"/>
            <a:ext cx="2448272" cy="1422375"/>
          </a:xfrm>
          <a:prstGeom prst="rect">
            <a:avLst/>
          </a:prstGeom>
          <a:noFill/>
          <a:ln>
            <a:noFill/>
          </a:ln>
        </p:spPr>
      </p:pic>
      <p:sp>
        <p:nvSpPr>
          <p:cNvPr id="7" name="文本框 21">
            <a:extLst>
              <a:ext uri="{FF2B5EF4-FFF2-40B4-BE49-F238E27FC236}">
                <a16:creationId xmlns:a16="http://schemas.microsoft.com/office/drawing/2014/main" id="{315C6194-6417-45D8-8901-9EFDA24D3E0C}"/>
              </a:ext>
            </a:extLst>
          </p:cNvPr>
          <p:cNvSpPr txBox="1"/>
          <p:nvPr/>
        </p:nvSpPr>
        <p:spPr>
          <a:xfrm>
            <a:off x="3995936" y="4731990"/>
            <a:ext cx="3168816" cy="30425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0000"/>
              </a:lnSpc>
              <a:spcAft>
                <a:spcPts val="0"/>
              </a:spcAft>
            </a:pPr>
            <a:r>
              <a:rPr lang="zh-CN" altLang="en-US" sz="1800" b="0" kern="100" dirty="0">
                <a:effectLst/>
                <a:latin typeface="微软雅黑" panose="020B0503020204020204" pitchFamily="34" charset="-122"/>
                <a:ea typeface="微软雅黑" panose="020B0503020204020204" pitchFamily="34" charset="-122"/>
                <a:cs typeface="Times New Roman" panose="02020603050405020304" pitchFamily="18" charset="0"/>
              </a:rPr>
              <a:t>凸函数</a:t>
            </a:r>
            <a:endParaRPr lang="zh-CN" altLang="en-US" sz="1800" i="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标题 1">
            <a:extLst>
              <a:ext uri="{FF2B5EF4-FFF2-40B4-BE49-F238E27FC236}">
                <a16:creationId xmlns:a16="http://schemas.microsoft.com/office/drawing/2014/main" id="{4E5AE6D7-07ED-69DE-F2D5-05157BD5E4AF}"/>
              </a:ext>
            </a:extLst>
          </p:cNvPr>
          <p:cNvSpPr txBox="1">
            <a:spLocks/>
          </p:cNvSpPr>
          <p:nvPr/>
        </p:nvSpPr>
        <p:spPr bwMode="auto">
          <a:xfrm>
            <a:off x="1691680" y="51470"/>
            <a:ext cx="745232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dirty="0">
                <a:latin typeface="+mn-ea"/>
              </a:rPr>
              <a:t>3.1  </a:t>
            </a:r>
            <a:r>
              <a:rPr kumimoji="1" lang="zh-CN" altLang="en-US" sz="2400" kern="0" dirty="0">
                <a:latin typeface="+mn-ea"/>
              </a:rPr>
              <a:t>基本概念</a:t>
            </a:r>
            <a:endParaRPr kumimoji="1" lang="en-US" altLang="zh-CN" sz="2400" kern="0" dirty="0">
              <a:latin typeface="+mn-ea"/>
            </a:endParaRPr>
          </a:p>
        </p:txBody>
      </p:sp>
    </p:spTree>
    <p:extLst>
      <p:ext uri="{BB962C8B-B14F-4D97-AF65-F5344CB8AC3E}">
        <p14:creationId xmlns:p14="http://schemas.microsoft.com/office/powerpoint/2010/main" val="1895264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63688" y="51470"/>
            <a:ext cx="7272808" cy="664493"/>
          </a:xfrm>
        </p:spPr>
        <p:txBody>
          <a:bodyPr/>
          <a:lstStyle/>
          <a:p>
            <a:pPr algn="l"/>
            <a:r>
              <a:rPr kumimoji="1" lang="en-US" altLang="zh-CN" sz="2400" b="0" dirty="0"/>
              <a:t>3.1 </a:t>
            </a:r>
            <a:r>
              <a:rPr kumimoji="1" lang="zh-CN" altLang="en-US" sz="2400" b="0" dirty="0"/>
              <a:t>基本概念</a:t>
            </a:r>
          </a:p>
        </p:txBody>
      </p:sp>
      <mc:AlternateContent xmlns:mc="http://schemas.openxmlformats.org/markup-compatibility/2006">
        <mc:Choice xmlns:a14="http://schemas.microsoft.com/office/drawing/2010/main"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699542"/>
                <a:ext cx="7272808" cy="4392488"/>
              </a:xfrm>
            </p:spPr>
            <p:txBody>
              <a:bodyPr/>
              <a:lstStyle/>
              <a:p>
                <a:pPr marL="0" indent="0">
                  <a:lnSpc>
                    <a:spcPct val="150000"/>
                  </a:lnSpc>
                  <a:spcBef>
                    <a:spcPts val="0"/>
                  </a:spcBef>
                  <a:buNone/>
                </a:pPr>
                <a:r>
                  <a:rPr lang="en-US" altLang="zh-CN" sz="2000" dirty="0"/>
                  <a:t>【</a:t>
                </a:r>
                <a:r>
                  <a:rPr lang="zh-CN" altLang="en-US" sz="2000" dirty="0"/>
                  <a:t>例</a:t>
                </a:r>
                <a:r>
                  <a:rPr lang="en-US" altLang="zh-CN" sz="2000" dirty="0"/>
                  <a:t>】</a:t>
                </a:r>
                <a:r>
                  <a:rPr lang="zh-CN" altLang="en-US" sz="2000" dirty="0"/>
                  <a:t>试证</a:t>
                </a:r>
                <a:r>
                  <a:rPr lang="en-US" altLang="zh-CN" sz="2000" dirty="0"/>
                  <a:t>log-sum-</a:t>
                </a:r>
                <a:r>
                  <a:rPr lang="en-US" altLang="zh-CN" sz="2000" dirty="0" err="1"/>
                  <a:t>exp</a:t>
                </a:r>
                <a:r>
                  <a:rPr lang="zh-CN" altLang="en-US" sz="2000" dirty="0"/>
                  <a:t>函数</a:t>
                </a:r>
                <a14:m>
                  <m:oMath xmlns:m="http://schemas.openxmlformats.org/officeDocument/2006/math">
                    <m:r>
                      <a:rPr lang="en-US" altLang="zh-CN" sz="2000" i="1">
                        <a:latin typeface="Cambria Math" panose="02040503050406030204" pitchFamily="18" charset="0"/>
                      </a:rPr>
                      <m:t>𝑓</m:t>
                    </m:r>
                    <m:r>
                      <a:rPr lang="en-US" altLang="zh-CN" sz="2000">
                        <a:latin typeface="Cambria Math" panose="02040503050406030204" pitchFamily="18" charset="0"/>
                      </a:rPr>
                      <m:t>(</m:t>
                    </m:r>
                    <m:r>
                      <a:rPr lang="en-US" altLang="zh-CN" sz="2000" i="1">
                        <a:latin typeface="Cambria Math" panose="02040503050406030204" pitchFamily="18" charset="0"/>
                      </a:rPr>
                      <m:t>𝑥</m:t>
                    </m:r>
                    <m:r>
                      <a:rPr lang="en-US" altLang="zh-CN" sz="2000">
                        <a:latin typeface="Cambria Math" panose="02040503050406030204" pitchFamily="18" charset="0"/>
                      </a:rPr>
                      <m:t>)=</m:t>
                    </m:r>
                    <m:r>
                      <a:rPr lang="en-US" altLang="zh-CN" sz="2000" i="1">
                        <a:latin typeface="Cambria Math" panose="02040503050406030204" pitchFamily="18" charset="0"/>
                      </a:rPr>
                      <m:t>𝑙𝑜𝑔</m:t>
                    </m:r>
                    <m:r>
                      <a:rPr lang="en-US" altLang="zh-CN" sz="2000">
                        <a:latin typeface="Cambria Math" panose="02040503050406030204" pitchFamily="18" charset="0"/>
                      </a:rPr>
                      <m:t>(</m:t>
                    </m:r>
                    <m:nary>
                      <m:naryPr>
                        <m:chr m:val="∑"/>
                        <m:limLoc m:val="undOvr"/>
                        <m:grow m:val="on"/>
                        <m:ctrlPr>
                          <a:rPr lang="zh-CN" altLang="zh-CN"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a:latin typeface="Cambria Math" panose="02040503050406030204" pitchFamily="18" charset="0"/>
                          </a:rPr>
                          <m:t>=</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𝑒</m:t>
                            </m:r>
                          </m:e>
                          <m:sup>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up>
                        </m:sSup>
                      </m:e>
                    </m:nary>
                    <m:r>
                      <a:rPr lang="en-US" altLang="zh-CN" sz="2000">
                        <a:latin typeface="Cambria Math" panose="02040503050406030204" pitchFamily="18" charset="0"/>
                      </a:rPr>
                      <m:t>)</m:t>
                    </m:r>
                  </m:oMath>
                </a14:m>
                <a:r>
                  <a:rPr lang="zh-CN" altLang="en-US" sz="2000" dirty="0"/>
                  <a:t>是凸函数</a:t>
                </a:r>
                <a:r>
                  <a:rPr lang="en-US" altLang="zh-CN" sz="2000" dirty="0"/>
                  <a:t>.</a:t>
                </a:r>
                <a:r>
                  <a:rPr lang="zh-CN" altLang="en-US" sz="2000" dirty="0"/>
                  <a:t> </a:t>
                </a:r>
                <a:r>
                  <a:rPr lang="en-US" altLang="zh-CN" sz="2000" dirty="0"/>
                  <a:t>(</a:t>
                </a:r>
                <a:r>
                  <a:rPr lang="zh-CN" altLang="en-US" sz="2000" dirty="0"/>
                  <a:t>常称为</a:t>
                </a:r>
                <a:r>
                  <a:rPr lang="en-US" altLang="zh-CN" sz="2000" dirty="0" err="1"/>
                  <a:t>softmax</a:t>
                </a:r>
                <a:r>
                  <a:rPr lang="zh-CN" altLang="en-US" sz="2000" dirty="0"/>
                  <a:t>函数</a:t>
                </a:r>
                <a:r>
                  <a:rPr lang="en-US" altLang="zh-CN" sz="2000" dirty="0"/>
                  <a:t>)</a:t>
                </a:r>
              </a:p>
              <a:p>
                <a:pPr marL="363538" lvl="1" indent="0">
                  <a:lnSpc>
                    <a:spcPct val="150000"/>
                  </a:lnSpc>
                  <a:spcBef>
                    <a:spcPts val="0"/>
                  </a:spcBef>
                  <a:buNone/>
                </a:pPr>
                <a:r>
                  <a:rPr lang="zh-CN" altLang="en-US" sz="1800" dirty="0"/>
                  <a:t>证：利用凸函数的二阶微分的性质，计算一阶微分和二阶微分</a:t>
                </a:r>
                <a:endParaRPr lang="en-US" altLang="zh-CN" sz="1800" dirty="0"/>
              </a:p>
              <a:p>
                <a:pPr marL="363538" lvl="1" indent="0">
                  <a:lnSpc>
                    <a:spcPct val="15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𝑓</m:t>
                      </m:r>
                      <m:r>
                        <a:rPr lang="en-US" altLang="zh-CN" sz="1800" i="1">
                          <a:latin typeface="Cambria Math" panose="02040503050406030204" pitchFamily="18" charset="0"/>
                        </a:rPr>
                        <m:t>(</m:t>
                      </m:r>
                      <m:r>
                        <a:rPr lang="en-US" altLang="zh-CN" sz="1800" i="1">
                          <a:latin typeface="Cambria Math" panose="02040503050406030204" pitchFamily="18" charset="0"/>
                        </a:rPr>
                        <m:t>𝑥</m:t>
                      </m:r>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up>
                          </m:sSup>
                        </m:num>
                        <m:den>
                          <m:nary>
                            <m:naryPr>
                              <m:chr m:val="∑"/>
                              <m:limLoc m:val="undOvr"/>
                              <m:grow m:val="on"/>
                              <m:ctrlPr>
                                <a:rPr lang="zh-CN" altLang="zh-CN" sz="1800" i="1">
                                  <a:latin typeface="Cambria Math" panose="02040503050406030204" pitchFamily="18" charset="0"/>
                                </a:rPr>
                              </m:ctrlPr>
                            </m:naryPr>
                            <m:sub>
                              <m:r>
                                <a:rPr lang="en-US" altLang="zh-CN" sz="1800" i="1">
                                  <a:latin typeface="Cambria Math" panose="02040503050406030204" pitchFamily="18" charset="0"/>
                                </a:rPr>
                                <m:t>𝑙</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𝑙</m:t>
                                      </m:r>
                                    </m:sub>
                                  </m:sSub>
                                </m:sup>
                              </m:sSup>
                            </m:e>
                          </m:nary>
                        </m:den>
                      </m:f>
                    </m:oMath>
                  </m:oMathPara>
                </a14:m>
                <a:endParaRPr lang="zh-CN" altLang="zh-CN" sz="1800" dirty="0"/>
              </a:p>
              <a:p>
                <a:pPr marL="363538" lvl="1" indent="0">
                  <a:lnSpc>
                    <a:spcPct val="150000"/>
                  </a:lnSpc>
                  <a:spcBef>
                    <a:spcPts val="0"/>
                  </a:spcBef>
                  <a:buNone/>
                </a:pPr>
                <a14:m>
                  <m:oMathPara xmlns:m="http://schemas.openxmlformats.org/officeDocument/2006/math">
                    <m:oMathParaPr>
                      <m:jc m:val="centerGroup"/>
                    </m:oMathParaPr>
                    <m:oMath xmlns:m="http://schemas.openxmlformats.org/officeDocument/2006/math">
                      <m:sSubSup>
                        <m:sSubSupPr>
                          <m:ctrlPr>
                            <a:rPr lang="zh-CN" altLang="zh-CN" sz="1800" i="1">
                              <a:latin typeface="Cambria Math" panose="02040503050406030204" pitchFamily="18" charset="0"/>
                            </a:rPr>
                          </m:ctrlPr>
                        </m:sSubSupPr>
                        <m:e>
                          <m:r>
                            <a:rPr lang="en-US" altLang="zh-CN" sz="1800">
                              <a:latin typeface="Cambria Math" panose="02040503050406030204" pitchFamily="18" charset="0"/>
                            </a:rPr>
                            <m:t>𝛻</m:t>
                          </m:r>
                        </m:e>
                        <m:sub>
                          <m:r>
                            <a:rPr lang="en-US" altLang="zh-CN" sz="1800" i="1">
                              <a:latin typeface="Cambria Math" panose="02040503050406030204" pitchFamily="18" charset="0"/>
                            </a:rPr>
                            <m:t>𝑖𝑗</m:t>
                          </m:r>
                        </m:sub>
                        <m:sup>
                          <m:r>
                            <a:rPr lang="en-US" altLang="zh-CN" sz="1800" i="1">
                              <a:latin typeface="Cambria Math" panose="02040503050406030204" pitchFamily="18" charset="0"/>
                            </a:rPr>
                            <m:t>2</m:t>
                          </m:r>
                        </m:sup>
                      </m:sSubSup>
                      <m:r>
                        <a:rPr lang="en-US" altLang="zh-CN" sz="1800" i="1">
                          <a:latin typeface="Cambria Math" panose="02040503050406030204" pitchFamily="18" charset="0"/>
                        </a:rPr>
                        <m:t>𝑓</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𝑥</m:t>
                          </m:r>
                        </m:e>
                      </m:d>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up>
                          </m:sSup>
                        </m:num>
                        <m:den>
                          <m:nary>
                            <m:naryPr>
                              <m:chr m:val="∑"/>
                              <m:limLoc m:val="undOvr"/>
                              <m:grow m:val="on"/>
                              <m:ctrlPr>
                                <a:rPr lang="zh-CN" altLang="zh-CN" sz="1800" i="1">
                                  <a:latin typeface="Cambria Math" panose="02040503050406030204" pitchFamily="18" charset="0"/>
                                </a:rPr>
                              </m:ctrlPr>
                            </m:naryPr>
                            <m:sub>
                              <m:r>
                                <a:rPr lang="en-US" altLang="zh-CN" sz="1800" i="1">
                                  <a:latin typeface="Cambria Math" panose="02040503050406030204" pitchFamily="18" charset="0"/>
                                </a:rPr>
                                <m:t>𝑙</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𝑙</m:t>
                                      </m:r>
                                    </m:sub>
                                  </m:sSub>
                                </m:sup>
                              </m:sSup>
                            </m:e>
                          </m:nary>
                        </m:den>
                      </m:f>
                      <m:r>
                        <a:rPr lang="en-US" altLang="zh-CN" sz="1800" b="1" i="1" smtClean="0">
                          <a:latin typeface="Cambria Math" charset="0"/>
                        </a:rPr>
                        <m:t>·</m:t>
                      </m:r>
                      <m:r>
                        <a:rPr lang="en-US" altLang="zh-CN" sz="1800" b="1" i="1" smtClean="0">
                          <a:latin typeface="Cambria Math" charset="0"/>
                        </a:rPr>
                        <m:t>𝟏</m:t>
                      </m:r>
                      <m:r>
                        <a:rPr lang="en-US" altLang="zh-CN" sz="1800" b="0" i="1" smtClean="0">
                          <a:latin typeface="Cambria Math"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r>
                        <a:rPr lang="en-US" altLang="zh-CN" sz="1800" b="0" i="1" smtClean="0">
                          <a:latin typeface="Cambria Math" charset="0"/>
                        </a:rPr>
                        <m:t>}</m:t>
                      </m:r>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up>
                          </m:sSup>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𝑗</m:t>
                                  </m:r>
                                </m:sub>
                              </m:sSub>
                            </m:sup>
                          </m:sSup>
                        </m:num>
                        <m:den>
                          <m:r>
                            <a:rPr lang="en-US" altLang="zh-CN" sz="1800" i="1">
                              <a:latin typeface="Cambria Math" panose="02040503050406030204" pitchFamily="18" charset="0"/>
                            </a:rPr>
                            <m:t>(</m:t>
                          </m:r>
                          <m:nary>
                            <m:naryPr>
                              <m:chr m:val="∑"/>
                              <m:limLoc m:val="undOvr"/>
                              <m:grow m:val="on"/>
                              <m:ctrlPr>
                                <a:rPr lang="zh-CN" altLang="zh-CN" sz="1800" i="1">
                                  <a:latin typeface="Cambria Math" panose="02040503050406030204" pitchFamily="18" charset="0"/>
                                </a:rPr>
                              </m:ctrlPr>
                            </m:naryPr>
                            <m:sub>
                              <m:r>
                                <a:rPr lang="en-US" altLang="zh-CN" sz="1800" i="1">
                                  <a:latin typeface="Cambria Math" panose="02040503050406030204" pitchFamily="18" charset="0"/>
                                </a:rPr>
                                <m:t>𝑙</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𝑙</m:t>
                                      </m:r>
                                    </m:sub>
                                  </m:sSub>
                                </m:sup>
                              </m:sSup>
                            </m:e>
                          </m:nary>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m:t>
                              </m:r>
                            </m:e>
                            <m:sup>
                              <m:r>
                                <a:rPr lang="en-US" altLang="zh-CN" sz="1800" i="1">
                                  <a:latin typeface="Cambria Math" panose="02040503050406030204" pitchFamily="18" charset="0"/>
                                </a:rPr>
                                <m:t>2</m:t>
                              </m:r>
                            </m:sup>
                          </m:sSup>
                        </m:den>
                      </m:f>
                      <m:r>
                        <a:rPr lang="zh-CN" altLang="zh-CN" sz="1800" i="1">
                          <a:latin typeface="Cambria Math" panose="02040503050406030204" pitchFamily="18" charset="0"/>
                        </a:rPr>
                        <m:t>＝</m:t>
                      </m:r>
                      <m:r>
                        <a:rPr lang="en-US" altLang="zh-CN" sz="1800" i="1">
                          <a:latin typeface="Cambria Math" panose="02040503050406030204" pitchFamily="18" charset="0"/>
                        </a:rPr>
                        <m:t>𝑑𝑖𝑎𝑔</m:t>
                      </m:r>
                      <m:r>
                        <a:rPr lang="en-US" altLang="zh-CN" sz="1800" i="1">
                          <a:latin typeface="Cambria Math" panose="02040503050406030204" pitchFamily="18" charset="0"/>
                        </a:rPr>
                        <m:t>(</m:t>
                      </m:r>
                      <m:r>
                        <a:rPr lang="en-US" altLang="zh-CN" sz="1800" i="1">
                          <a:latin typeface="Cambria Math" panose="02040503050406030204" pitchFamily="18" charset="0"/>
                        </a:rPr>
                        <m:t>𝑧</m:t>
                      </m:r>
                      <m:r>
                        <a:rPr lang="en-US" altLang="zh-CN" sz="1800" i="1">
                          <a:latin typeface="Cambria Math" panose="02040503050406030204" pitchFamily="18" charset="0"/>
                        </a:rPr>
                        <m:t>)−</m:t>
                      </m:r>
                      <m:r>
                        <a:rPr lang="en-US" altLang="zh-CN" sz="1800" i="1">
                          <a:latin typeface="Cambria Math" panose="02040503050406030204" pitchFamily="18" charset="0"/>
                        </a:rPr>
                        <m:t>𝑧</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𝑧</m:t>
                          </m:r>
                        </m:e>
                        <m:sup>
                          <m:r>
                            <a:rPr lang="en-US" altLang="zh-CN" sz="1800" i="1">
                              <a:latin typeface="Cambria Math" panose="02040503050406030204" pitchFamily="18" charset="0"/>
                            </a:rPr>
                            <m:t>𝑇</m:t>
                          </m:r>
                        </m:sup>
                      </m:sSup>
                    </m:oMath>
                  </m:oMathPara>
                </a14:m>
                <a:endParaRPr lang="en-US" altLang="zh-CN" sz="1800" dirty="0"/>
              </a:p>
              <a:p>
                <a:pPr marL="363538" lvl="1" indent="0">
                  <a:lnSpc>
                    <a:spcPct val="150000"/>
                  </a:lnSpc>
                  <a:spcBef>
                    <a:spcPts val="0"/>
                  </a:spcBef>
                  <a:buNone/>
                </a:pPr>
                <a:r>
                  <a:rPr lang="zh-CN" altLang="en-US" sz="1800" dirty="0"/>
                  <a:t>其中</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𝑧</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f>
                      <m:fPr>
                        <m:ctrlPr>
                          <a:rPr lang="en-US" altLang="zh-CN" sz="1800" i="1">
                            <a:latin typeface="Cambria Math" panose="02040503050406030204" pitchFamily="18" charset="0"/>
                          </a:rPr>
                        </m:ctrlPr>
                      </m:fPr>
                      <m:num>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𝑖</m:t>
                                </m:r>
                              </m:sub>
                            </m:sSub>
                          </m:sup>
                        </m:sSup>
                      </m:num>
                      <m:den>
                        <m:nary>
                          <m:naryPr>
                            <m:chr m:val="∑"/>
                            <m:limLoc m:val="undOvr"/>
                            <m:grow m:val="on"/>
                            <m:ctrlPr>
                              <a:rPr lang="zh-CN" altLang="zh-CN" sz="1800" i="1">
                                <a:latin typeface="Cambria Math" panose="02040503050406030204" pitchFamily="18" charset="0"/>
                              </a:rPr>
                            </m:ctrlPr>
                          </m:naryPr>
                          <m:sub>
                            <m:r>
                              <a:rPr lang="en-US" altLang="zh-CN" sz="1800" i="1">
                                <a:latin typeface="Cambria Math" panose="02040503050406030204" pitchFamily="18" charset="0"/>
                              </a:rPr>
                              <m:t>𝑙</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𝑒</m:t>
                                </m:r>
                              </m:e>
                              <m:sup>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𝑙</m:t>
                                    </m:r>
                                  </m:sub>
                                </m:sSub>
                              </m:sup>
                            </m:sSup>
                          </m:e>
                        </m:nary>
                      </m:den>
                    </m:f>
                  </m:oMath>
                </a14:m>
                <a:r>
                  <a:rPr lang="zh-CN" altLang="en-US" sz="1800" dirty="0"/>
                  <a:t>，</a:t>
                </a:r>
                <a:r>
                  <a:rPr lang="en-US" altLang="zh-CN" sz="1800" b="1" dirty="0"/>
                  <a:t> </a:t>
                </a:r>
                <a14:m>
                  <m:oMath xmlns:m="http://schemas.openxmlformats.org/officeDocument/2006/math">
                    <m:r>
                      <a:rPr lang="en-US" altLang="zh-CN" sz="1800" b="1" i="1">
                        <a:latin typeface="Cambria Math" charset="0"/>
                      </a:rPr>
                      <m:t>𝟏</m:t>
                    </m:r>
                    <m:r>
                      <a:rPr lang="en-US" altLang="zh-CN" sz="1800" i="1">
                        <a:latin typeface="Cambria Math" charset="0"/>
                      </a:rPr>
                      <m:t>{</m:t>
                    </m:r>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r>
                      <a:rPr lang="en-US" altLang="zh-CN" sz="1800" i="1">
                        <a:latin typeface="Cambria Math" charset="0"/>
                      </a:rPr>
                      <m:t>}</m:t>
                    </m:r>
                  </m:oMath>
                </a14:m>
                <a:r>
                  <a:rPr lang="zh-CN" altLang="en-US" sz="1800" dirty="0"/>
                  <a:t>是示性函数，当且仅当</a:t>
                </a:r>
                <a14:m>
                  <m:oMath xmlns:m="http://schemas.openxmlformats.org/officeDocument/2006/math">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oMath>
                </a14:m>
                <a:r>
                  <a:rPr lang="zh-CN" altLang="en-US" sz="1800" dirty="0"/>
                  <a:t>时取值为</a:t>
                </a:r>
                <a:r>
                  <a:rPr lang="en-US" altLang="zh-CN" sz="1800" dirty="0"/>
                  <a:t>1</a:t>
                </a:r>
                <a:r>
                  <a:rPr lang="zh-CN" altLang="en-US" sz="1800" dirty="0"/>
                  <a:t>，否则为</a:t>
                </a:r>
                <a:r>
                  <a:rPr lang="en-US" altLang="zh-CN" sz="1800" dirty="0"/>
                  <a:t>0</a:t>
                </a:r>
                <a:r>
                  <a:rPr lang="zh-CN" altLang="en-US" sz="1800" dirty="0"/>
                  <a:t>。通过计算得</a:t>
                </a:r>
                <a14:m>
                  <m:oMath xmlns:m="http://schemas.openxmlformats.org/officeDocument/2006/math">
                    <m:sSup>
                      <m:sSupPr>
                        <m:ctrlPr>
                          <a:rPr lang="zh-CN" altLang="zh-CN" sz="1800" i="1">
                            <a:latin typeface="Cambria Math" panose="02040503050406030204" pitchFamily="18" charset="0"/>
                          </a:rPr>
                        </m:ctrlPr>
                      </m:sSupPr>
                      <m:e>
                        <m:r>
                          <a:rPr lang="en-US" altLang="zh-CN" sz="1800">
                            <a:latin typeface="Cambria Math" panose="02040503050406030204" pitchFamily="18" charset="0"/>
                          </a:rPr>
                          <m:t>𝛻</m:t>
                        </m:r>
                      </m:e>
                      <m:sup>
                        <m:r>
                          <a:rPr lang="en-US" altLang="zh-CN" sz="1800" i="1">
                            <a:latin typeface="Cambria Math" panose="02040503050406030204" pitchFamily="18" charset="0"/>
                          </a:rPr>
                          <m:t>2</m:t>
                        </m:r>
                      </m:sup>
                    </m:sSup>
                    <m:r>
                      <a:rPr lang="en-US" altLang="zh-CN" sz="1800" i="1">
                        <a:latin typeface="Cambria Math" panose="02040503050406030204" pitchFamily="18" charset="0"/>
                      </a:rPr>
                      <m:t>𝑓</m:t>
                    </m:r>
                    <m:r>
                      <a:rPr lang="en-US" altLang="zh-CN" sz="1800" i="1">
                        <a:latin typeface="Cambria Math" panose="02040503050406030204" pitchFamily="18" charset="0"/>
                      </a:rPr>
                      <m:t>(</m:t>
                    </m:r>
                    <m:r>
                      <a:rPr lang="en-US" altLang="zh-CN" sz="1800" i="1">
                        <a:latin typeface="Cambria Math" panose="02040503050406030204" pitchFamily="18" charset="0"/>
                      </a:rPr>
                      <m:t>𝑥</m:t>
                    </m:r>
                    <m:r>
                      <a:rPr lang="en-US" altLang="zh-CN" sz="1800" i="1">
                        <a:latin typeface="Cambria Math" panose="02040503050406030204" pitchFamily="18" charset="0"/>
                      </a:rPr>
                      <m:t>)</m:t>
                    </m:r>
                  </m:oMath>
                </a14:m>
                <a:r>
                  <a:rPr lang="zh-CN" altLang="en-US" sz="1800" dirty="0"/>
                  <a:t>是半正定矩阵，得</a:t>
                </a:r>
                <a:r>
                  <a:rPr lang="zh-CN" altLang="en-US" sz="1800" dirty="0">
                    <a:latin typeface="Times New Roman" panose="02020603050405020304" pitchFamily="18" charset="0"/>
                    <a:ea typeface="宋体" panose="02010600030101010101" pitchFamily="2" charset="-122"/>
                  </a:rPr>
                  <a:t>该</a:t>
                </a:r>
                <a:r>
                  <a:rPr lang="zh-CN" altLang="en-US" sz="1800" dirty="0"/>
                  <a:t>函数为凸函数</a:t>
                </a:r>
                <a:endParaRPr lang="zh-CN" altLang="zh-CN" sz="1800" dirty="0"/>
              </a:p>
              <a:p>
                <a:pPr marL="0" indent="0">
                  <a:lnSpc>
                    <a:spcPct val="150000"/>
                  </a:lnSpc>
                  <a:spcBef>
                    <a:spcPts val="0"/>
                  </a:spcBef>
                  <a:buNone/>
                </a:pPr>
                <a:endParaRPr lang="en-US" altLang="zh-CN" sz="1600" dirty="0"/>
              </a:p>
            </p:txBody>
          </p:sp>
        </mc:Choice>
        <mc:Fallback>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8" y="699542"/>
                <a:ext cx="7272808" cy="4392488"/>
              </a:xfrm>
              <a:blipFill>
                <a:blip r:embed="rId3"/>
                <a:stretch>
                  <a:fillRect l="-838" t="-8889" b="-4444"/>
                </a:stretch>
              </a:blipFill>
            </p:spPr>
            <p:txBody>
              <a:bodyPr/>
              <a:lstStyle/>
              <a:p>
                <a:r>
                  <a:rPr lang="zh-CN" altLang="en-US">
                    <a:noFill/>
                  </a:rPr>
                  <a:t> </a:t>
                </a:r>
              </a:p>
            </p:txBody>
          </p:sp>
        </mc:Fallback>
      </mc:AlternateContent>
      <p:sp>
        <p:nvSpPr>
          <p:cNvPr id="10" name="Rectangle 6">
            <a:extLst>
              <a:ext uri="{FF2B5EF4-FFF2-40B4-BE49-F238E27FC236}">
                <a16:creationId xmlns:a16="http://schemas.microsoft.com/office/drawing/2014/main" id="{1CFC15EA-1E2F-4A16-B916-B5709A01EA13}"/>
              </a:ext>
            </a:extLst>
          </p:cNvPr>
          <p:cNvSpPr>
            <a:spLocks noChangeArrowheads="1"/>
          </p:cNvSpPr>
          <p:nvPr/>
        </p:nvSpPr>
        <p:spPr bwMode="auto">
          <a:xfrm>
            <a:off x="12840706" y="228691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31310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16824" cy="771550"/>
          </a:xfrm>
        </p:spPr>
        <p:txBody>
          <a:bodyPr/>
          <a:lstStyle/>
          <a:p>
            <a:pPr algn="l"/>
            <a:r>
              <a:rPr kumimoji="1" lang="en-US" altLang="zh-CN" sz="2400" dirty="0">
                <a:latin typeface="+mn-ea"/>
              </a:rPr>
              <a:t>3.2 </a:t>
            </a:r>
            <a:r>
              <a:rPr kumimoji="1" lang="zh-CN" altLang="en-US" sz="2400" dirty="0">
                <a:latin typeface="+mn-ea"/>
              </a:rPr>
              <a:t>优化问题的一般形式</a:t>
            </a:r>
            <a:endParaRPr kumimoji="1" lang="en-US" altLang="zh-CN" sz="2400" dirty="0">
              <a:latin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763688" y="843558"/>
                <a:ext cx="7344815" cy="4079280"/>
              </a:xfrm>
            </p:spPr>
            <p:txBody>
              <a:bodyPr/>
              <a:lstStyle/>
              <a:p>
                <a:r>
                  <a:rPr lang="zh-CN" altLang="en-US" sz="2400" dirty="0"/>
                  <a:t>无约束的优化问题</a:t>
                </a:r>
                <a:endParaRPr lang="en-US" altLang="zh-CN" sz="2400" dirty="0"/>
              </a:p>
              <a:p>
                <a:pPr lvl="1"/>
                <a:r>
                  <a:rPr lang="zh-CN" altLang="en-US" sz="2000" dirty="0"/>
                  <a:t>假设</a:t>
                </a:r>
                <a14:m>
                  <m:oMath xmlns:m="http://schemas.openxmlformats.org/officeDocument/2006/math">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zh-CN" altLang="en-US" sz="2000" dirty="0"/>
                  <a:t>是一元函数，</a:t>
                </a:r>
                <a:r>
                  <a:rPr lang="zh-CN" altLang="zh-CN" sz="2000" dirty="0"/>
                  <a:t>具有连续一阶导数和二阶导数，无约束的优化问题，任务</a:t>
                </a:r>
                <a:r>
                  <a:rPr lang="zh-CN" altLang="en-US" sz="2000" dirty="0"/>
                  <a:t>为</a:t>
                </a:r>
                <a:r>
                  <a:rPr lang="zh-CN" altLang="zh-CN" sz="2000" dirty="0"/>
                  <a:t>找出最小化（最大化）</a:t>
                </a:r>
                <a14:m>
                  <m:oMath xmlns:m="http://schemas.openxmlformats.org/officeDocument/2006/math">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𝑥</m:t>
                        </m:r>
                      </m:e>
                    </m:d>
                  </m:oMath>
                </a14:m>
                <a:r>
                  <a:rPr lang="zh-CN" altLang="zh-CN" sz="2000" dirty="0"/>
                  <a:t>的解</a:t>
                </a:r>
                <a14:m>
                  <m:oMath xmlns:m="http://schemas.openxmlformats.org/officeDocument/2006/math">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sup>
                    </m:sSup>
                  </m:oMath>
                </a14:m>
                <a:r>
                  <a:rPr lang="zh-CN" altLang="zh-CN" sz="2000" dirty="0"/>
                  <a:t>，而不对</a:t>
                </a:r>
                <a14:m>
                  <m:oMath xmlns:m="http://schemas.openxmlformats.org/officeDocument/2006/math">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𝑥</m:t>
                        </m:r>
                      </m:e>
                      <m:sup>
                        <m:r>
                          <a:rPr lang="en-US" altLang="zh-CN" sz="2000" i="1">
                            <a:latin typeface="Cambria Math" panose="02040503050406030204" pitchFamily="18" charset="0"/>
                          </a:rPr>
                          <m:t>∗</m:t>
                        </m:r>
                      </m:sup>
                    </m:sSup>
                  </m:oMath>
                </a14:m>
                <a:r>
                  <a:rPr lang="zh-CN" altLang="zh-CN" sz="2000" dirty="0"/>
                  <a:t>施加任何约束。形式化为</a:t>
                </a:r>
                <a:r>
                  <a:rPr lang="zh-CN" altLang="en-US" sz="2000" dirty="0"/>
                  <a:t>：</a:t>
                </a:r>
                <a:endParaRPr lang="zh-CN" altLang="zh-CN" sz="2000" dirty="0"/>
              </a:p>
              <a:p>
                <a:pPr marL="477838" lvl="1" indent="0">
                  <a:buNone/>
                </a:pPr>
                <a14:m>
                  <m:oMathPara xmlns:m="http://schemas.openxmlformats.org/officeDocument/2006/math">
                    <m:oMathParaPr>
                      <m:jc m:val="centerGroup"/>
                    </m:oMathParaPr>
                    <m:oMath xmlns:m="http://schemas.openxmlformats.org/officeDocument/2006/math">
                      <m:limLow>
                        <m:limLowPr>
                          <m:ctrlPr>
                            <a:rPr lang="zh-CN" altLang="zh-CN" sz="2000" i="1">
                              <a:latin typeface="Cambria Math" panose="02040503050406030204" pitchFamily="18" charset="0"/>
                            </a:rPr>
                          </m:ctrlPr>
                        </m:limLowPr>
                        <m:e>
                          <m:r>
                            <m:rPr>
                              <m:sty m:val="p"/>
                            </m:rPr>
                            <a:rPr lang="en-US" altLang="zh-CN" sz="2000">
                              <a:latin typeface="Cambria Math" panose="02040503050406030204" pitchFamily="18" charset="0"/>
                            </a:rPr>
                            <m:t>min</m:t>
                          </m:r>
                        </m:e>
                        <m:lim>
                          <m:r>
                            <a:rPr lang="en-US" altLang="zh-CN" sz="2000" b="1" i="1">
                              <a:latin typeface="Cambria Math" panose="02040503050406030204" pitchFamily="18" charset="0"/>
                            </a:rPr>
                            <m:t>𝒙</m:t>
                          </m:r>
                        </m:lim>
                      </m:limLow>
                      <m:r>
                        <a:rPr lang="en-US" altLang="zh-CN" sz="2000" i="1">
                          <a:latin typeface="Cambria Math" panose="02040503050406030204" pitchFamily="18" charset="0"/>
                        </a:rPr>
                        <m:t>  </m:t>
                      </m:r>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𝑥</m:t>
                          </m:r>
                        </m:e>
                      </m:d>
                    </m:oMath>
                  </m:oMathPara>
                </a14:m>
                <a:endParaRPr lang="en-US" altLang="zh-CN" sz="2000" dirty="0"/>
              </a:p>
              <a:p>
                <a:r>
                  <a:rPr lang="zh-CN" altLang="en-US" sz="2400" dirty="0"/>
                  <a:t>等式约束的优化问题</a:t>
                </a:r>
                <a:endParaRPr lang="en-US" altLang="zh-CN" sz="2400" dirty="0"/>
              </a:p>
              <a:p>
                <a:pPr lvl="1"/>
                <a:r>
                  <a:rPr lang="zh-CN" altLang="en-US" sz="2000" dirty="0"/>
                  <a:t>实际中，常对可行域加以限制，等式约束的形式化为：</a:t>
                </a:r>
                <a:endParaRPr lang="en-US" altLang="zh-CN" sz="2000" dirty="0"/>
              </a:p>
              <a:p>
                <a:pPr marL="0" indent="0">
                  <a:buNone/>
                </a:pPr>
                <a14:m>
                  <m:oMathPara xmlns:m="http://schemas.openxmlformats.org/officeDocument/2006/math">
                    <m:oMathParaPr>
                      <m:jc m:val="centerGroup"/>
                    </m:oMathParaPr>
                    <m:oMath xmlns:m="http://schemas.openxmlformats.org/officeDocument/2006/math">
                      <m:func>
                        <m:funcPr>
                          <m:ctrlPr>
                            <a:rPr lang="zh-CN" altLang="zh-CN" sz="2000" i="1">
                              <a:latin typeface="Cambria Math" panose="02040503050406030204" pitchFamily="18" charset="0"/>
                            </a:rPr>
                          </m:ctrlPr>
                        </m:funcPr>
                        <m:fName>
                          <m:limLow>
                            <m:limLowPr>
                              <m:ctrlPr>
                                <a:rPr lang="zh-CN" altLang="zh-CN" sz="2000" i="1">
                                  <a:latin typeface="Cambria Math" panose="02040503050406030204" pitchFamily="18" charset="0"/>
                                </a:rPr>
                              </m:ctrlPr>
                            </m:limLowPr>
                            <m:e>
                              <m:r>
                                <m:rPr>
                                  <m:sty m:val="p"/>
                                </m:rPr>
                                <a:rPr lang="en-US" altLang="zh-CN" sz="2000">
                                  <a:latin typeface="Cambria Math" panose="02040503050406030204" pitchFamily="18" charset="0"/>
                                </a:rPr>
                                <m:t>min</m:t>
                              </m:r>
                            </m:e>
                            <m:lim>
                              <m:r>
                                <a:rPr lang="en-US" altLang="zh-CN" sz="2000" b="1" i="1">
                                  <a:latin typeface="Cambria Math" panose="02040503050406030204" pitchFamily="18" charset="0"/>
                                </a:rPr>
                                <m:t>𝒙</m:t>
                              </m:r>
                            </m:lim>
                          </m:limLow>
                        </m:fName>
                        <m:e>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e>
                          </m:d>
                        </m:e>
                      </m:func>
                    </m:oMath>
                  </m:oMathPara>
                </a14:m>
                <a:endParaRPr lang="zh-CN" altLang="zh-CN" sz="2000" dirty="0"/>
              </a:p>
              <a:p>
                <a:pPr marL="0" indent="0" algn="ctr">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  </m:t>
                      </m:r>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d>
                        <m:dPr>
                          <m:ctrlPr>
                            <a:rPr lang="zh-CN" altLang="zh-CN" sz="2000" b="1" i="1">
                              <a:latin typeface="Cambria Math" panose="02040503050406030204" pitchFamily="18" charset="0"/>
                            </a:rPr>
                          </m:ctrlPr>
                        </m:dPr>
                        <m:e>
                          <m:r>
                            <a:rPr lang="en-US" altLang="zh-CN" sz="2000" b="1" i="1">
                              <a:latin typeface="Cambria Math" panose="02040503050406030204" pitchFamily="18" charset="0"/>
                            </a:rPr>
                            <m:t>𝒙</m:t>
                          </m:r>
                        </m:e>
                      </m:d>
                      <m:r>
                        <a:rPr lang="en-US" altLang="zh-CN" sz="2000" b="1">
                          <a:latin typeface="Cambria Math" panose="02040503050406030204" pitchFamily="18" charset="0"/>
                        </a:rPr>
                        <m:t>=</m:t>
                      </m:r>
                      <m:r>
                        <a:rPr lang="en-US" altLang="zh-CN" sz="2000" b="1" i="1">
                          <a:latin typeface="Cambria Math" panose="02040503050406030204" pitchFamily="18" charset="0"/>
                        </a:rPr>
                        <m:t>𝟎</m:t>
                      </m:r>
                      <m:r>
                        <a:rPr lang="en-US" altLang="zh-CN" sz="2000" b="1">
                          <a:latin typeface="Cambria Math" panose="02040503050406030204" pitchFamily="18" charset="0"/>
                        </a:rPr>
                        <m:t> , </m:t>
                      </m:r>
                      <m:r>
                        <a:rPr lang="en-US" altLang="zh-CN" sz="2000" i="1">
                          <a:latin typeface="Cambria Math" panose="02040503050406030204" pitchFamily="18" charset="0"/>
                        </a:rPr>
                        <m:t>𝑖</m:t>
                      </m:r>
                      <m:r>
                        <a:rPr lang="en-US" altLang="zh-CN" sz="2000">
                          <a:latin typeface="Cambria Math" panose="02040503050406030204" pitchFamily="18" charset="0"/>
                        </a:rPr>
                        <m:t>=1,2,…,</m:t>
                      </m:r>
                      <m:r>
                        <a:rPr lang="en-US" altLang="zh-CN" sz="2000" i="1">
                          <a:latin typeface="Cambria Math" panose="02040503050406030204" pitchFamily="18" charset="0"/>
                        </a:rPr>
                        <m:t>𝑚</m:t>
                      </m:r>
                    </m:oMath>
                  </m:oMathPara>
                </a14:m>
                <a:endParaRPr lang="en-US" altLang="zh-CN" sz="2000" dirty="0"/>
              </a:p>
              <a:p>
                <a:pPr lvl="1"/>
                <a:endParaRPr kumimoji="1" lang="en-US" altLang="zh-CN" sz="2000" dirty="0">
                  <a:latin typeface="+mn-ea"/>
                  <a:ea typeface="+mn-ea"/>
                </a:endParaRPr>
              </a:p>
              <a:p>
                <a:endParaRPr kumimoji="1" lang="en-US" altLang="zh-CN" sz="2400" dirty="0">
                  <a:latin typeface="微软雅黑" panose="020B0503020204020204" pitchFamily="34" charset="-122"/>
                  <a:ea typeface="微软雅黑" panose="020B0503020204020204" pitchFamily="34" charset="-122"/>
                </a:endParaRPr>
              </a:p>
              <a:p>
                <a:endParaRPr kumimoji="1" lang="en-US" altLang="zh-CN" sz="2400" dirty="0">
                  <a:latin typeface="微软雅黑" panose="020B0503020204020204" pitchFamily="34" charset="-122"/>
                  <a:ea typeface="微软雅黑" panose="020B0503020204020204" pitchFamily="34" charset="-122"/>
                </a:endParaRPr>
              </a:p>
              <a:p>
                <a:endParaRPr kumimoji="1" lang="zh-CN" altLang="en-US" sz="24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763688" y="843558"/>
                <a:ext cx="7344815" cy="4079280"/>
              </a:xfrm>
              <a:blipFill>
                <a:blip r:embed="rId3"/>
                <a:stretch>
                  <a:fillRect l="-581" t="-20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44649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33338"/>
            <a:ext cx="7452320" cy="738212"/>
          </a:xfrm>
        </p:spPr>
        <p:txBody>
          <a:bodyPr/>
          <a:lstStyle/>
          <a:p>
            <a:pPr algn="l"/>
            <a:r>
              <a:rPr kumimoji="1" lang="en-US" altLang="zh-CN" sz="2400" dirty="0"/>
              <a:t>1</a:t>
            </a:r>
            <a:r>
              <a:rPr kumimoji="1" lang="zh-CN" altLang="en-US" sz="2400" dirty="0"/>
              <a:t>、向量</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843558"/>
                <a:ext cx="7344816" cy="4248472"/>
              </a:xfrm>
            </p:spPr>
            <p:txBody>
              <a:bodyPr/>
              <a:lstStyle/>
              <a:p>
                <a:pPr marL="0" indent="0">
                  <a:lnSpc>
                    <a:spcPct val="150000"/>
                  </a:lnSpc>
                  <a:buNone/>
                </a:pPr>
                <a:r>
                  <a:rPr lang="zh-CN" altLang="en-US" sz="2000" b="1" dirty="0">
                    <a:latin typeface="微软雅黑" panose="020B0503020204020204" pitchFamily="34" charset="-122"/>
                    <a:ea typeface="微软雅黑" panose="020B0503020204020204" pitchFamily="34" charset="-122"/>
                  </a:rPr>
                  <a:t>    定义：</a:t>
                </a:r>
                <a:r>
                  <a:rPr lang="zh-CN" altLang="zh-CN" sz="1800" dirty="0"/>
                  <a:t>一个</a:t>
                </a:r>
                <a:r>
                  <a:rPr lang="zh-CN" altLang="zh-CN" sz="1800" dirty="0">
                    <a:ea typeface="+mn-ea"/>
                  </a:rPr>
                  <a:t>向量用一个有向线段表示。其中，有向线段的长度表示向量的大小，指向表示向量的方向</a:t>
                </a:r>
                <a:r>
                  <a:rPr lang="zh-CN" altLang="en-US" sz="1800" dirty="0">
                    <a:ea typeface="+mn-ea"/>
                  </a:rPr>
                  <a:t>。</a:t>
                </a:r>
                <a:endParaRPr lang="en-US" altLang="zh-CN" sz="1800" dirty="0">
                  <a:ea typeface="+mn-ea"/>
                </a:endParaRPr>
              </a:p>
              <a:p>
                <a:pPr lvl="1"/>
                <a:endParaRPr lang="en-US" altLang="zh-CN" sz="1800" dirty="0"/>
              </a:p>
              <a:p>
                <a:pPr lvl="1"/>
                <a:endParaRPr lang="en-US" altLang="zh-CN" sz="1800" dirty="0"/>
              </a:p>
              <a:p>
                <a:pPr marL="477838" lvl="1" indent="0">
                  <a:lnSpc>
                    <a:spcPct val="150000"/>
                  </a:lnSpc>
                  <a:buNone/>
                </a:pPr>
                <a:endParaRPr lang="en-US" altLang="zh-CN" sz="1800" dirty="0"/>
              </a:p>
              <a:p>
                <a:pPr marL="477838" lvl="1" indent="0">
                  <a:lnSpc>
                    <a:spcPct val="150000"/>
                  </a:lnSpc>
                  <a:buNone/>
                </a:pPr>
                <a14:m>
                  <m:oMath xmlns:m="http://schemas.openxmlformats.org/officeDocument/2006/math">
                    <m:r>
                      <a:rPr lang="en-US" altLang="zh-CN" sz="1800">
                        <a:latin typeface="Cambria Math" panose="02040503050406030204" pitchFamily="18" charset="0"/>
                      </a:rPr>
                      <m:t>𝑛</m:t>
                    </m:r>
                  </m:oMath>
                </a14:m>
                <a:r>
                  <a:rPr lang="zh-CN" altLang="zh-CN" sz="1800" dirty="0"/>
                  <a:t>维向量：一个由</a:t>
                </a:r>
                <a14:m>
                  <m:oMath xmlns:m="http://schemas.openxmlformats.org/officeDocument/2006/math">
                    <m:r>
                      <a:rPr lang="en-US" altLang="zh-CN" sz="1800">
                        <a:latin typeface="Cambria Math" panose="02040503050406030204" pitchFamily="18" charset="0"/>
                      </a:rPr>
                      <m:t>𝑛</m:t>
                    </m:r>
                  </m:oMath>
                </a14:m>
                <a:r>
                  <a:rPr lang="zh-CN" altLang="zh-CN" sz="1800" dirty="0"/>
                  <a:t>个数构成的一个有序数组</a:t>
                </a:r>
                <a14:m>
                  <m:oMath xmlns:m="http://schemas.openxmlformats.org/officeDocument/2006/math">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𝑎</m:t>
                        </m:r>
                      </m:e>
                      <m:sub>
                        <m:r>
                          <a:rPr lang="en-US" altLang="zh-CN" sz="1800">
                            <a:latin typeface="Cambria Math" panose="02040503050406030204" pitchFamily="18" charset="0"/>
                          </a:rPr>
                          <m:t>1</m:t>
                        </m:r>
                      </m:sub>
                    </m:sSub>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𝑎</m:t>
                        </m:r>
                      </m:e>
                      <m:sub>
                        <m:r>
                          <a:rPr lang="en-US" altLang="zh-CN" sz="1800">
                            <a:latin typeface="Cambria Math" panose="02040503050406030204" pitchFamily="18" charset="0"/>
                          </a:rPr>
                          <m:t>2</m:t>
                        </m:r>
                      </m:sub>
                    </m:sSub>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𝑎</m:t>
                        </m:r>
                      </m:e>
                      <m:sub>
                        <m:r>
                          <a:rPr lang="en-US" altLang="zh-CN" sz="1800">
                            <a:latin typeface="Cambria Math" panose="02040503050406030204" pitchFamily="18" charset="0"/>
                          </a:rPr>
                          <m:t>𝑛</m:t>
                        </m:r>
                      </m:sub>
                    </m:sSub>
                    <m:r>
                      <a:rPr lang="en-US" altLang="zh-CN" sz="1800">
                        <a:latin typeface="Cambria Math" panose="02040503050406030204" pitchFamily="18" charset="0"/>
                      </a:rPr>
                      <m:t>]</m:t>
                    </m:r>
                  </m:oMath>
                </a14:m>
                <a:r>
                  <a:rPr lang="zh-CN" altLang="en-US" sz="1800" dirty="0"/>
                  <a:t>记</a:t>
                </a:r>
                <a:r>
                  <a:rPr lang="zh-CN" altLang="zh-CN" sz="1800" dirty="0"/>
                  <a:t>为一个</a:t>
                </a:r>
                <a14:m>
                  <m:oMath xmlns:m="http://schemas.openxmlformats.org/officeDocument/2006/math">
                    <m:r>
                      <a:rPr lang="en-US" altLang="zh-CN" sz="1800">
                        <a:latin typeface="Cambria Math" panose="02040503050406030204" pitchFamily="18" charset="0"/>
                      </a:rPr>
                      <m:t>𝑛</m:t>
                    </m:r>
                  </m:oMath>
                </a14:m>
                <a:r>
                  <a:rPr lang="zh-CN" altLang="zh-CN" sz="1800" dirty="0"/>
                  <a:t>维向量</a:t>
                </a:r>
                <a14:m>
                  <m:oMath xmlns:m="http://schemas.openxmlformats.org/officeDocument/2006/math">
                    <m:r>
                      <a:rPr lang="en-US" altLang="zh-CN" sz="1800" b="0" i="0" smtClean="0">
                        <a:latin typeface="Cambria Math" panose="02040503050406030204" pitchFamily="18" charset="0"/>
                      </a:rPr>
                      <m:t> </m:t>
                    </m:r>
                    <m:r>
                      <a:rPr lang="en-US" altLang="zh-CN" sz="1800">
                        <a:latin typeface="Cambria Math" panose="02040503050406030204" pitchFamily="18" charset="0"/>
                      </a:rPr>
                      <m:t>𝒂</m:t>
                    </m:r>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𝑎</m:t>
                        </m:r>
                      </m:e>
                      <m:sub>
                        <m:r>
                          <a:rPr lang="en-US" altLang="zh-CN" sz="1800">
                            <a:latin typeface="Cambria Math" panose="02040503050406030204" pitchFamily="18" charset="0"/>
                          </a:rPr>
                          <m:t>1</m:t>
                        </m:r>
                      </m:sub>
                    </m:sSub>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𝑎</m:t>
                        </m:r>
                      </m:e>
                      <m:sub>
                        <m:r>
                          <a:rPr lang="en-US" altLang="zh-CN" sz="1800">
                            <a:latin typeface="Cambria Math" panose="02040503050406030204" pitchFamily="18" charset="0"/>
                          </a:rPr>
                          <m:t>2</m:t>
                        </m:r>
                      </m:sub>
                    </m:sSub>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𝑎</m:t>
                        </m:r>
                      </m:e>
                      <m:sub>
                        <m:r>
                          <a:rPr lang="en-US" altLang="zh-CN" sz="1800">
                            <a:latin typeface="Cambria Math" panose="02040503050406030204" pitchFamily="18" charset="0"/>
                          </a:rPr>
                          <m:t>𝑛</m:t>
                        </m:r>
                      </m:sub>
                    </m:sSub>
                    <m:r>
                      <a:rPr lang="en-US" altLang="zh-CN" sz="1800">
                        <a:latin typeface="Cambria Math" panose="02040503050406030204" pitchFamily="18" charset="0"/>
                      </a:rPr>
                      <m:t>]</m:t>
                    </m:r>
                  </m:oMath>
                </a14:m>
                <a:r>
                  <a:rPr lang="zh-CN" altLang="zh-CN" sz="1800" dirty="0"/>
                  <a:t>，称</a:t>
                </a:r>
                <a14:m>
                  <m:oMath xmlns:m="http://schemas.openxmlformats.org/officeDocument/2006/math">
                    <m:r>
                      <a:rPr lang="en-US" altLang="zh-CN" sz="1800" b="0" i="0" smtClean="0">
                        <a:latin typeface="Cambria Math" panose="02040503050406030204" pitchFamily="18" charset="0"/>
                      </a:rPr>
                      <m:t> </m:t>
                    </m:r>
                    <m:r>
                      <a:rPr lang="en-US" altLang="zh-CN" sz="1800">
                        <a:latin typeface="Cambria Math" panose="02040503050406030204" pitchFamily="18" charset="0"/>
                      </a:rPr>
                      <m:t>𝒂</m:t>
                    </m:r>
                    <m:r>
                      <a:rPr lang="en-US" altLang="zh-CN" sz="1800" b="0" i="0" smtClean="0">
                        <a:latin typeface="Cambria Math" panose="02040503050406030204" pitchFamily="18" charset="0"/>
                      </a:rPr>
                      <m:t> </m:t>
                    </m:r>
                  </m:oMath>
                </a14:m>
                <a:r>
                  <a:rPr lang="zh-CN" altLang="zh-CN" sz="1800" dirty="0"/>
                  <a:t>为</a:t>
                </a:r>
                <a14:m>
                  <m:oMath xmlns:m="http://schemas.openxmlformats.org/officeDocument/2006/math">
                    <m:r>
                      <a:rPr lang="en-US" altLang="zh-CN" sz="1800" b="0" i="0" smtClean="0">
                        <a:latin typeface="Cambria Math" panose="02040503050406030204" pitchFamily="18" charset="0"/>
                      </a:rPr>
                      <m:t> </m:t>
                    </m:r>
                    <m:r>
                      <a:rPr lang="en-US" altLang="zh-CN" sz="1800">
                        <a:latin typeface="Cambria Math" panose="02040503050406030204" pitchFamily="18" charset="0"/>
                      </a:rPr>
                      <m:t>𝑛</m:t>
                    </m:r>
                    <m:r>
                      <a:rPr lang="en-US" altLang="zh-CN" sz="1800" b="0" i="0" smtClean="0">
                        <a:latin typeface="Cambria Math" panose="02040503050406030204" pitchFamily="18" charset="0"/>
                      </a:rPr>
                      <m:t> </m:t>
                    </m:r>
                  </m:oMath>
                </a14:m>
                <a:r>
                  <a:rPr lang="zh-CN" altLang="zh-CN" sz="1800" dirty="0"/>
                  <a:t>维行向量，</a:t>
                </a:r>
                <a:r>
                  <a:rPr lang="en-US" altLang="zh-CN" sz="1800" dirty="0"/>
                  <a:t> </a:t>
                </a:r>
                <a14:m>
                  <m:oMath xmlns:m="http://schemas.openxmlformats.org/officeDocument/2006/math">
                    <m:r>
                      <a:rPr lang="en-US" altLang="zh-CN" sz="1800">
                        <a:latin typeface="Cambria Math" panose="02040503050406030204" pitchFamily="18" charset="0"/>
                      </a:rPr>
                      <m:t>𝒂</m:t>
                    </m:r>
                    <m:r>
                      <a:rPr lang="en-US" altLang="zh-CN" sz="1800" b="0" i="0" smtClean="0">
                        <a:latin typeface="Cambria Math" panose="02040503050406030204" pitchFamily="18" charset="0"/>
                      </a:rPr>
                      <m:t> </m:t>
                    </m:r>
                  </m:oMath>
                </a14:m>
                <a:r>
                  <a:rPr lang="zh-CN" altLang="en-US" sz="1800" dirty="0"/>
                  <a:t>的转置</a:t>
                </a:r>
                <a:r>
                  <a:rPr lang="en-US" altLang="zh-CN" sz="1800" dirty="0"/>
                  <a:t> </a:t>
                </a:r>
                <a14:m>
                  <m:oMath xmlns:m="http://schemas.openxmlformats.org/officeDocument/2006/math">
                    <m:sSup>
                      <m:sSupPr>
                        <m:ctrlPr>
                          <a:rPr lang="zh-CN" altLang="zh-CN" sz="1800" i="1">
                            <a:latin typeface="Cambria Math" panose="02040503050406030204" pitchFamily="18" charset="0"/>
                          </a:rPr>
                        </m:ctrlPr>
                      </m:sSupPr>
                      <m:e>
                        <m:r>
                          <a:rPr lang="en-US" altLang="zh-CN" sz="1800">
                            <a:latin typeface="Cambria Math" panose="02040503050406030204" pitchFamily="18" charset="0"/>
                          </a:rPr>
                          <m:t>𝒂</m:t>
                        </m:r>
                      </m:e>
                      <m:sup>
                        <m:r>
                          <a:rPr lang="en-US" altLang="zh-CN" sz="1800">
                            <a:latin typeface="Cambria Math" panose="02040503050406030204" pitchFamily="18" charset="0"/>
                          </a:rPr>
                          <m:t>𝑻</m:t>
                        </m:r>
                      </m:sup>
                    </m:sSup>
                    <m: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𝑎</m:t>
                            </m:r>
                          </m:e>
                          <m:sub>
                            <m:r>
                              <a:rPr lang="en-US" altLang="zh-CN" sz="1800">
                                <a:latin typeface="Cambria Math" panose="02040503050406030204" pitchFamily="18" charset="0"/>
                              </a:rPr>
                              <m:t>1</m:t>
                            </m:r>
                          </m:sub>
                        </m:sSub>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𝑎</m:t>
                            </m:r>
                          </m:e>
                          <m:sub>
                            <m:r>
                              <a:rPr lang="en-US" altLang="zh-CN" sz="1800">
                                <a:latin typeface="Cambria Math" panose="02040503050406030204" pitchFamily="18" charset="0"/>
                              </a:rPr>
                              <m:t>2</m:t>
                            </m:r>
                          </m:sub>
                        </m:sSub>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𝑎</m:t>
                            </m:r>
                          </m:e>
                          <m:sub>
                            <m:r>
                              <a:rPr lang="en-US" altLang="zh-CN" sz="1800">
                                <a:latin typeface="Cambria Math" panose="02040503050406030204" pitchFamily="18" charset="0"/>
                              </a:rPr>
                              <m:t>𝑛</m:t>
                            </m:r>
                          </m:sub>
                        </m:sSub>
                        <m:r>
                          <a:rPr lang="en-US" altLang="zh-CN" sz="1800">
                            <a:latin typeface="Cambria Math" panose="02040503050406030204" pitchFamily="18" charset="0"/>
                          </a:rPr>
                          <m:t>]</m:t>
                        </m:r>
                      </m:e>
                      <m:sup>
                        <m:r>
                          <a:rPr lang="en-US" altLang="zh-CN" sz="1800">
                            <a:latin typeface="Cambria Math" panose="02040503050406030204" pitchFamily="18" charset="0"/>
                          </a:rPr>
                          <m:t>𝑇</m:t>
                        </m:r>
                      </m:sup>
                    </m:sSup>
                    <m:r>
                      <a:rPr lang="en-US" altLang="zh-CN" sz="1800" b="0" i="1" smtClean="0">
                        <a:latin typeface="Cambria Math" panose="02040503050406030204" pitchFamily="18" charset="0"/>
                      </a:rPr>
                      <m:t> </m:t>
                    </m:r>
                  </m:oMath>
                </a14:m>
                <a:r>
                  <a:rPr lang="zh-CN" altLang="zh-CN" sz="1800" dirty="0"/>
                  <a:t>称为</a:t>
                </a:r>
                <a14:m>
                  <m:oMath xmlns:m="http://schemas.openxmlformats.org/officeDocument/2006/math">
                    <m:r>
                      <a:rPr lang="en-US" altLang="zh-CN" sz="1800" b="0" i="0" smtClean="0">
                        <a:latin typeface="Cambria Math" panose="02040503050406030204" pitchFamily="18" charset="0"/>
                      </a:rPr>
                      <m:t> </m:t>
                    </m:r>
                    <m:r>
                      <a:rPr lang="en-US" altLang="zh-CN" sz="1800">
                        <a:latin typeface="Cambria Math" panose="02040503050406030204" pitchFamily="18" charset="0"/>
                      </a:rPr>
                      <m:t>𝑛</m:t>
                    </m:r>
                    <m:r>
                      <a:rPr lang="en-US" altLang="zh-CN" sz="1800" b="0" i="0" smtClean="0">
                        <a:latin typeface="Cambria Math" panose="02040503050406030204" pitchFamily="18" charset="0"/>
                      </a:rPr>
                      <m:t> </m:t>
                    </m:r>
                  </m:oMath>
                </a14:m>
                <a:r>
                  <a:rPr lang="zh-CN" altLang="zh-CN" sz="1800" dirty="0"/>
                  <a:t>维列向量。</a:t>
                </a:r>
                <a:endParaRPr lang="en-US" altLang="zh-CN" sz="18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8" y="843558"/>
                <a:ext cx="7344816" cy="4248472"/>
              </a:xfrm>
              <a:blipFill>
                <a:blip r:embed="rId3"/>
                <a:stretch>
                  <a:fillRect l="-664" r="-581"/>
                </a:stretch>
              </a:blipFill>
            </p:spPr>
            <p:txBody>
              <a:bodyPr/>
              <a:lstStyle/>
              <a:p>
                <a:r>
                  <a:rPr lang="zh-CN" altLang="en-US">
                    <a:noFill/>
                  </a:rPr>
                  <a:t> </a:t>
                </a:r>
              </a:p>
            </p:txBody>
          </p:sp>
        </mc:Fallback>
      </mc:AlternateContent>
      <p:graphicFrame>
        <p:nvGraphicFramePr>
          <p:cNvPr id="11" name="对象 10">
            <a:extLst>
              <a:ext uri="{FF2B5EF4-FFF2-40B4-BE49-F238E27FC236}">
                <a16:creationId xmlns:a16="http://schemas.microsoft.com/office/drawing/2014/main" id="{61C93DB1-2B4B-411A-8ACE-5E7C775AAED9}"/>
              </a:ext>
            </a:extLst>
          </p:cNvPr>
          <p:cNvGraphicFramePr>
            <a:graphicFrameLocks noChangeAspect="1"/>
          </p:cNvGraphicFramePr>
          <p:nvPr>
            <p:extLst>
              <p:ext uri="{D42A27DB-BD31-4B8C-83A1-F6EECF244321}">
                <p14:modId xmlns:p14="http://schemas.microsoft.com/office/powerpoint/2010/main" val="3999649300"/>
              </p:ext>
            </p:extLst>
          </p:nvPr>
        </p:nvGraphicFramePr>
        <p:xfrm>
          <a:off x="3707904" y="1851670"/>
          <a:ext cx="2915506" cy="1176256"/>
        </p:xfrm>
        <a:graphic>
          <a:graphicData uri="http://schemas.openxmlformats.org/presentationml/2006/ole">
            <mc:AlternateContent xmlns:mc="http://schemas.openxmlformats.org/markup-compatibility/2006">
              <mc:Choice xmlns:v="urn:schemas-microsoft-com:vml" Requires="v">
                <p:oleObj name="Visio" r:id="rId4" imgW="4924304" imgH="2523989" progId="Visio.Drawing.15">
                  <p:embed/>
                </p:oleObj>
              </mc:Choice>
              <mc:Fallback>
                <p:oleObj name="Visio" r:id="rId4" imgW="4924304" imgH="2523989" progId="Visio.Drawing.15">
                  <p:embed/>
                  <p:pic>
                    <p:nvPicPr>
                      <p:cNvPr id="0" name="Object 5"/>
                      <p:cNvPicPr>
                        <a:picLocks noChangeAspect="1" noChangeArrowheads="1"/>
                      </p:cNvPicPr>
                      <p:nvPr/>
                    </p:nvPicPr>
                    <p:blipFill>
                      <a:blip r:embed="rId5"/>
                      <a:srcRect/>
                      <a:stretch>
                        <a:fillRect/>
                      </a:stretch>
                    </p:blipFill>
                    <p:spPr bwMode="auto">
                      <a:xfrm>
                        <a:off x="3707904" y="1851670"/>
                        <a:ext cx="2915506" cy="1176256"/>
                      </a:xfrm>
                      <a:prstGeom prst="rect">
                        <a:avLst/>
                      </a:prstGeom>
                      <a:noFill/>
                    </p:spPr>
                  </p:pic>
                </p:oleObj>
              </mc:Fallback>
            </mc:AlternateContent>
          </a:graphicData>
        </a:graphic>
      </p:graphicFrame>
    </p:spTree>
    <p:extLst>
      <p:ext uri="{BB962C8B-B14F-4D97-AF65-F5344CB8AC3E}">
        <p14:creationId xmlns:p14="http://schemas.microsoft.com/office/powerpoint/2010/main" val="25634241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871700" y="915566"/>
                <a:ext cx="7092788" cy="3312368"/>
              </a:xfrm>
            </p:spPr>
            <p:txBody>
              <a:bodyPr/>
              <a:lstStyle/>
              <a:p>
                <a:pPr>
                  <a:lnSpc>
                    <a:spcPct val="150000"/>
                  </a:lnSpc>
                </a:pPr>
                <a:r>
                  <a:rPr lang="zh-CN" altLang="en-US" sz="2400" dirty="0"/>
                  <a:t>不等约束的优化问题</a:t>
                </a:r>
                <a:endParaRPr lang="en-US" altLang="zh-CN" sz="2400" dirty="0"/>
              </a:p>
              <a:p>
                <a:pPr lvl="1">
                  <a:lnSpc>
                    <a:spcPct val="150000"/>
                  </a:lnSpc>
                </a:pPr>
                <a:r>
                  <a:rPr lang="zh-CN" altLang="en-US" sz="2000" dirty="0"/>
                  <a:t>等式约束无法覆盖所有问题，不等约束形式化为：</a:t>
                </a:r>
                <a:endParaRPr lang="en-US" altLang="zh-CN" sz="2000" dirty="0"/>
              </a:p>
              <a:p>
                <a:pPr marL="477838" lvl="1" indent="0">
                  <a:lnSpc>
                    <a:spcPct val="150000"/>
                  </a:lnSpc>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zh-CN" altLang="zh-CN" sz="2000" i="1">
                              <a:latin typeface="Cambria Math" panose="02040503050406030204" pitchFamily="18" charset="0"/>
                            </a:rPr>
                          </m:ctrlPr>
                        </m:mPr>
                        <m:mr>
                          <m:e>
                            <m:limLow>
                              <m:limLowPr>
                                <m:ctrlPr>
                                  <a:rPr lang="zh-CN" altLang="zh-CN" sz="2000" i="1">
                                    <a:latin typeface="Cambria Math" panose="02040503050406030204" pitchFamily="18" charset="0"/>
                                  </a:rPr>
                                </m:ctrlPr>
                              </m:limLowPr>
                              <m:e>
                                <m:r>
                                  <m:rPr>
                                    <m:sty m:val="p"/>
                                  </m:rPr>
                                  <a:rPr lang="en-US" altLang="zh-CN" sz="2000">
                                    <a:latin typeface="Cambria Math" panose="02040503050406030204" pitchFamily="18" charset="0"/>
                                  </a:rPr>
                                  <m:t>min</m:t>
                                </m:r>
                              </m:e>
                              <m:lim>
                                <m:r>
                                  <a:rPr lang="en-US" altLang="zh-CN" sz="2000" b="1" i="1">
                                    <a:latin typeface="Cambria Math" panose="02040503050406030204" pitchFamily="18" charset="0"/>
                                  </a:rPr>
                                  <m:t>𝒙</m:t>
                                </m:r>
                              </m:lim>
                            </m:limLow>
                          </m:e>
                          <m:e>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e>
                            </m:d>
                          </m:e>
                        </m:mr>
                        <m:mr>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𝑖</m:t>
                                </m:r>
                              </m:sub>
                            </m:sSub>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e>
                            </m:d>
                            <m:r>
                              <a:rPr lang="en-US" altLang="zh-CN" sz="2000" i="1">
                                <a:latin typeface="Cambria Math" panose="02040503050406030204" pitchFamily="18" charset="0"/>
                              </a:rPr>
                              <m:t>=0  </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𝑖</m:t>
                                </m:r>
                                <m:r>
                                  <a:rPr lang="en-US" altLang="zh-CN" sz="2000" i="1">
                                    <a:latin typeface="Cambria Math" panose="02040503050406030204" pitchFamily="18" charset="0"/>
                                  </a:rPr>
                                  <m:t>=1,…,</m:t>
                                </m:r>
                                <m:r>
                                  <a:rPr lang="en-US" altLang="zh-CN" sz="2000" i="1">
                                    <a:latin typeface="Cambria Math" panose="02040503050406030204" pitchFamily="18" charset="0"/>
                                  </a:rPr>
                                  <m:t>𝑚</m:t>
                                </m:r>
                              </m:e>
                            </m:d>
                          </m:e>
                        </m:mr>
                        <m:mr>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r>
                              <a:rPr lang="en-US" altLang="zh-CN" sz="2000" b="1" i="1">
                                <a:latin typeface="Cambria Math" panose="02040503050406030204" pitchFamily="18" charset="0"/>
                              </a:rPr>
                              <m:t>𝒙</m:t>
                            </m:r>
                            <m:r>
                              <a:rPr lang="en-US" altLang="zh-CN" sz="2000" i="1">
                                <a:latin typeface="Cambria Math" panose="02040503050406030204" pitchFamily="18" charset="0"/>
                              </a:rPr>
                              <m:t>)⩽0  (</m:t>
                            </m:r>
                            <m:r>
                              <a:rPr lang="en-US" altLang="zh-CN" sz="2000" i="1">
                                <a:latin typeface="Cambria Math" panose="02040503050406030204" pitchFamily="18" charset="0"/>
                              </a:rPr>
                              <m:t>𝑗</m:t>
                            </m:r>
                            <m:r>
                              <a:rPr lang="en-US" altLang="zh-CN" sz="2000" i="1">
                                <a:latin typeface="Cambria Math" panose="02040503050406030204" pitchFamily="18" charset="0"/>
                              </a:rPr>
                              <m:t>=1, …, </m:t>
                            </m:r>
                            <m:r>
                              <a:rPr lang="en-US" altLang="zh-CN" sz="2000" i="1">
                                <a:latin typeface="Cambria Math" panose="02040503050406030204" pitchFamily="18" charset="0"/>
                              </a:rPr>
                              <m:t>𝑛</m:t>
                            </m:r>
                            <m:r>
                              <a:rPr lang="en-US" altLang="zh-CN" sz="2000" i="1">
                                <a:latin typeface="Cambria Math" panose="02040503050406030204" pitchFamily="18" charset="0"/>
                              </a:rPr>
                              <m:t> )</m:t>
                            </m:r>
                          </m:e>
                        </m:mr>
                      </m:m>
                    </m:oMath>
                  </m:oMathPara>
                </a14:m>
                <a:endParaRPr lang="en-US" altLang="zh-CN" sz="2000" dirty="0"/>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871700" y="915566"/>
                <a:ext cx="7092788" cy="3312368"/>
              </a:xfrm>
              <a:blipFill>
                <a:blip r:embed="rId3"/>
                <a:stretch>
                  <a:fillRect l="-601"/>
                </a:stretch>
              </a:blipFill>
            </p:spPr>
            <p:txBody>
              <a:bodyPr/>
              <a:lstStyle/>
              <a:p>
                <a:r>
                  <a:rPr lang="zh-CN" altLang="en-US">
                    <a:noFill/>
                  </a:rPr>
                  <a:t> </a:t>
                </a:r>
              </a:p>
            </p:txBody>
          </p:sp>
        </mc:Fallback>
      </mc:AlternateContent>
      <p:sp>
        <p:nvSpPr>
          <p:cNvPr id="5" name="标题 1">
            <a:extLst>
              <a:ext uri="{FF2B5EF4-FFF2-40B4-BE49-F238E27FC236}">
                <a16:creationId xmlns:a16="http://schemas.microsoft.com/office/drawing/2014/main" id="{94F496B7-738F-547D-BB5C-E2D935AD7650}"/>
              </a:ext>
            </a:extLst>
          </p:cNvPr>
          <p:cNvSpPr txBox="1">
            <a:spLocks/>
          </p:cNvSpPr>
          <p:nvPr/>
        </p:nvSpPr>
        <p:spPr bwMode="auto">
          <a:xfrm>
            <a:off x="1691680" y="0"/>
            <a:ext cx="7416824"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a:latin typeface="+mn-ea"/>
              </a:rPr>
              <a:t>3.2 </a:t>
            </a:r>
            <a:r>
              <a:rPr kumimoji="1" lang="zh-CN" altLang="en-US" sz="2400" kern="0">
                <a:latin typeface="+mn-ea"/>
              </a:rPr>
              <a:t>优化问题的一般形式</a:t>
            </a:r>
            <a:endParaRPr kumimoji="1" lang="en-US" altLang="zh-CN" sz="2400" kern="0" dirty="0">
              <a:latin typeface="+mn-ea"/>
            </a:endParaRPr>
          </a:p>
        </p:txBody>
      </p:sp>
    </p:spTree>
    <p:extLst>
      <p:ext uri="{BB962C8B-B14F-4D97-AF65-F5344CB8AC3E}">
        <p14:creationId xmlns:p14="http://schemas.microsoft.com/office/powerpoint/2010/main" val="2900236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16824" cy="771550"/>
          </a:xfrm>
        </p:spPr>
        <p:txBody>
          <a:bodyPr/>
          <a:lstStyle/>
          <a:p>
            <a:pPr algn="l"/>
            <a:r>
              <a:rPr kumimoji="1" lang="en-US" altLang="zh-CN" sz="2400" b="0" dirty="0">
                <a:latin typeface="+mn-ea"/>
              </a:rPr>
              <a:t>3.3 </a:t>
            </a:r>
            <a:r>
              <a:rPr kumimoji="1" lang="zh-CN" altLang="en-US" sz="2400" b="0" dirty="0">
                <a:latin typeface="+mn-ea"/>
              </a:rPr>
              <a:t>优化方法</a:t>
            </a:r>
            <a:endParaRPr kumimoji="1" lang="en-US" altLang="zh-CN" sz="2400" b="0" dirty="0">
              <a:latin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763688" y="843558"/>
                <a:ext cx="7272808" cy="4176464"/>
              </a:xfrm>
            </p:spPr>
            <p:txBody>
              <a:bodyPr/>
              <a:lstStyle/>
              <a:p>
                <a:pPr>
                  <a:lnSpc>
                    <a:spcPct val="150000"/>
                  </a:lnSpc>
                </a:pPr>
                <a:r>
                  <a:rPr lang="zh-CN" altLang="en-US" sz="2000" dirty="0"/>
                  <a:t>梯度下降法</a:t>
                </a:r>
                <a:endParaRPr lang="en-US" altLang="zh-CN" sz="2000" dirty="0"/>
              </a:p>
              <a:p>
                <a:pPr lvl="1">
                  <a:lnSpc>
                    <a:spcPct val="150000"/>
                  </a:lnSpc>
                </a:pPr>
                <a:r>
                  <a:rPr lang="zh-CN" altLang="en-US" sz="1800" dirty="0"/>
                  <a:t>梯度下降法或最速下降法是求解无约束最优化问题</a:t>
                </a:r>
                <a14:m>
                  <m:oMath xmlns:m="http://schemas.openxmlformats.org/officeDocument/2006/math">
                    <m:limLow>
                      <m:limLowPr>
                        <m:ctrlPr>
                          <a:rPr lang="zh-CN" altLang="zh-CN" sz="1800" i="1">
                            <a:latin typeface="Cambria Math" panose="02040503050406030204" pitchFamily="18" charset="0"/>
                          </a:rPr>
                        </m:ctrlPr>
                      </m:limLowPr>
                      <m:e>
                        <m:r>
                          <m:rPr>
                            <m:sty m:val="p"/>
                          </m:rPr>
                          <a:rPr lang="en-US" altLang="zh-CN" sz="1800">
                            <a:latin typeface="Cambria Math" panose="02040503050406030204" pitchFamily="18" charset="0"/>
                          </a:rPr>
                          <m:t>min</m:t>
                        </m:r>
                      </m:e>
                      <m:lim>
                        <m:r>
                          <a:rPr lang="en-US" altLang="zh-CN" sz="1800" b="1" i="1">
                            <a:latin typeface="Cambria Math" panose="02040503050406030204" pitchFamily="18" charset="0"/>
                          </a:rPr>
                          <m:t>𝒙</m:t>
                        </m:r>
                      </m:lim>
                    </m:limLow>
                    <m:r>
                      <a:rPr lang="en-US" altLang="zh-CN" sz="1800" i="1">
                        <a:latin typeface="Cambria Math" panose="02040503050406030204" pitchFamily="18" charset="0"/>
                      </a:rPr>
                      <m:t>𝑓</m:t>
                    </m:r>
                    <m:r>
                      <a:rPr lang="en-US" altLang="zh-CN" sz="1800" i="1">
                        <a:latin typeface="Cambria Math" panose="02040503050406030204" pitchFamily="18" charset="0"/>
                      </a:rPr>
                      <m:t>(</m:t>
                    </m:r>
                    <m:r>
                      <a:rPr lang="en-US" altLang="zh-CN" sz="1800" b="1" i="1">
                        <a:latin typeface="Cambria Math" panose="02040503050406030204" pitchFamily="18" charset="0"/>
                      </a:rPr>
                      <m:t>𝒙</m:t>
                    </m:r>
                    <m:r>
                      <a:rPr lang="en-US" altLang="zh-CN" sz="1800" i="1" smtClean="0">
                        <a:latin typeface="Cambria Math" panose="02040503050406030204" pitchFamily="18" charset="0"/>
                      </a:rPr>
                      <m:t>)</m:t>
                    </m:r>
                  </m:oMath>
                </a14:m>
                <a:r>
                  <a:rPr lang="zh-CN" altLang="en-US" sz="1800" dirty="0"/>
                  <a:t>的最常用方法。</a:t>
                </a:r>
                <a:r>
                  <a:rPr lang="zh-CN" altLang="zh-CN" sz="1800" dirty="0"/>
                  <a:t>梯度下降法是一种迭代算法，选取适当的初值</a:t>
                </a:r>
                <a14:m>
                  <m:oMath xmlns:m="http://schemas.openxmlformats.org/officeDocument/2006/math">
                    <m:sSup>
                      <m:sSupPr>
                        <m:ctrlPr>
                          <a:rPr lang="zh-CN" altLang="zh-CN" sz="1800" b="1" i="1">
                            <a:latin typeface="Cambria Math" panose="02040503050406030204" pitchFamily="18" charset="0"/>
                          </a:rPr>
                        </m:ctrlPr>
                      </m:sSupPr>
                      <m:e>
                        <m:r>
                          <a:rPr lang="en-US" altLang="zh-CN" sz="1800" b="1" i="1">
                            <a:latin typeface="Cambria Math" panose="02040503050406030204" pitchFamily="18" charset="0"/>
                          </a:rPr>
                          <m:t>𝒙</m:t>
                        </m:r>
                      </m:e>
                      <m:sup>
                        <m:r>
                          <a:rPr lang="en-US" altLang="zh-CN" sz="1800" b="1" i="1">
                            <a:latin typeface="Cambria Math" panose="02040503050406030204" pitchFamily="18" charset="0"/>
                          </a:rPr>
                          <m:t>(</m:t>
                        </m:r>
                        <m:r>
                          <a:rPr lang="en-US" altLang="zh-CN" sz="1800" i="1">
                            <a:latin typeface="Cambria Math" panose="02040503050406030204" pitchFamily="18" charset="0"/>
                          </a:rPr>
                          <m:t>0</m:t>
                        </m:r>
                        <m:r>
                          <a:rPr lang="en-US" altLang="zh-CN" sz="1800" b="1" i="1">
                            <a:latin typeface="Cambria Math" panose="02040503050406030204" pitchFamily="18" charset="0"/>
                          </a:rPr>
                          <m:t>)</m:t>
                        </m:r>
                      </m:sup>
                    </m:sSup>
                  </m:oMath>
                </a14:m>
                <a:r>
                  <a:rPr lang="zh-CN" altLang="zh-CN" sz="1800" dirty="0"/>
                  <a:t>，不断迭代，更新</a:t>
                </a:r>
                <a14:m>
                  <m:oMath xmlns:m="http://schemas.openxmlformats.org/officeDocument/2006/math">
                    <m:r>
                      <a:rPr lang="en-US" altLang="zh-CN" sz="1800" b="1" i="1">
                        <a:latin typeface="Cambria Math" panose="02040503050406030204" pitchFamily="18" charset="0"/>
                      </a:rPr>
                      <m:t>𝒙</m:t>
                    </m:r>
                  </m:oMath>
                </a14:m>
                <a:r>
                  <a:rPr lang="zh-CN" altLang="zh-CN" sz="1800" dirty="0"/>
                  <a:t>的值，进行目标函数的极小化，直到收敛</a:t>
                </a:r>
                <a:r>
                  <a:rPr lang="zh-CN" altLang="en-US" sz="1800" dirty="0"/>
                  <a:t>。</a:t>
                </a:r>
                <a:endParaRPr lang="en-US" altLang="zh-CN" sz="1800" dirty="0"/>
              </a:p>
              <a:p>
                <a:pPr>
                  <a:lnSpc>
                    <a:spcPct val="150000"/>
                  </a:lnSpc>
                </a:pPr>
                <a:r>
                  <a:rPr lang="zh-CN" altLang="en-US" sz="2000" dirty="0"/>
                  <a:t>牛顿法</a:t>
                </a:r>
                <a:endParaRPr lang="en-US" altLang="zh-CN" sz="2000" dirty="0"/>
              </a:p>
              <a:p>
                <a:pPr lvl="1">
                  <a:lnSpc>
                    <a:spcPct val="150000"/>
                  </a:lnSpc>
                </a:pPr>
                <a:r>
                  <a:rPr lang="zh-CN" altLang="en-US" sz="1800" dirty="0"/>
                  <a:t>牛顿法也是</a:t>
                </a:r>
                <a:r>
                  <a:rPr lang="zh-CN" altLang="zh-CN" sz="1800" dirty="0"/>
                  <a:t>求解无约束最优化问题的常用方法，有收敛速度快的优点。</a:t>
                </a:r>
                <a:endParaRPr kumimoji="1" lang="en-US" altLang="zh-CN" sz="20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763688" y="843558"/>
                <a:ext cx="7272808" cy="4176464"/>
              </a:xfrm>
              <a:blipFill>
                <a:blip r:embed="rId3"/>
                <a:stretch>
                  <a:fillRect l="-335" r="-4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9008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16824" cy="771550"/>
          </a:xfrm>
        </p:spPr>
        <p:txBody>
          <a:bodyPr/>
          <a:lstStyle/>
          <a:p>
            <a:pPr algn="l"/>
            <a:r>
              <a:rPr kumimoji="1" lang="en-US" altLang="zh-CN" sz="2400" b="0" dirty="0">
                <a:latin typeface="+mn-ea"/>
              </a:rPr>
              <a:t>3.4 </a:t>
            </a:r>
            <a:r>
              <a:rPr kumimoji="1" lang="zh-CN" altLang="en-US" sz="2400" b="0" dirty="0">
                <a:latin typeface="+mn-ea"/>
              </a:rPr>
              <a:t>实例：</a:t>
            </a:r>
            <a:r>
              <a:rPr kumimoji="1" lang="en-US" altLang="zh-CN" sz="2400" b="0" dirty="0">
                <a:latin typeface="+mn-ea"/>
              </a:rPr>
              <a:t>SVM</a:t>
            </a:r>
            <a:r>
              <a:rPr kumimoji="1" lang="zh-CN" altLang="en-US" sz="2400" b="0" dirty="0">
                <a:latin typeface="+mn-ea"/>
              </a:rPr>
              <a:t>分类器</a:t>
            </a:r>
            <a:endParaRPr kumimoji="1" lang="en-US" altLang="zh-CN" sz="2400" b="0" dirty="0">
              <a:latin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799692" y="796528"/>
                <a:ext cx="7200800" cy="3719438"/>
              </a:xfrm>
            </p:spPr>
            <p:txBody>
              <a:bodyPr/>
              <a:lstStyle/>
              <a:p>
                <a:pPr marL="477838" lvl="1" indent="0">
                  <a:lnSpc>
                    <a:spcPct val="150000"/>
                  </a:lnSpc>
                  <a:buNone/>
                </a:pPr>
                <a:r>
                  <a:rPr lang="zh-CN" altLang="en-US" sz="1600" dirty="0"/>
                  <a:t>考虑线性可分的二分类问题，</a:t>
                </a:r>
                <a:r>
                  <a:rPr lang="en-US" altLang="zh-CN" sz="1600" dirty="0"/>
                  <a:t>SVM</a:t>
                </a:r>
                <a:r>
                  <a:rPr lang="zh-CN" altLang="en-US" sz="1600" dirty="0"/>
                  <a:t>假设其中最远离数据点的分离超平面最优，以保证有更大的分类可信度，如图</a:t>
                </a:r>
                <a:r>
                  <a:rPr lang="en-US" altLang="zh-CN" sz="1600" dirty="0"/>
                  <a:t>2-21</a:t>
                </a:r>
                <a:r>
                  <a:rPr lang="zh-CN" altLang="en-US" sz="1600" dirty="0"/>
                  <a:t>所示。</a:t>
                </a:r>
                <a:endParaRPr lang="en-US" altLang="zh-CN" sz="1600" dirty="0"/>
              </a:p>
              <a:p>
                <a:pPr lvl="1">
                  <a:lnSpc>
                    <a:spcPct val="150000"/>
                  </a:lnSpc>
                </a:pPr>
                <a:endParaRPr kumimoji="1" lang="en-US" altLang="zh-CN" sz="2000" dirty="0">
                  <a:latin typeface="+mn-ea"/>
                  <a:ea typeface="+mn-ea"/>
                </a:endParaRPr>
              </a:p>
              <a:p>
                <a:pPr marL="477838" lvl="1" indent="0">
                  <a:lnSpc>
                    <a:spcPct val="150000"/>
                  </a:lnSpc>
                  <a:buNone/>
                </a:pPr>
                <a:endParaRPr kumimoji="1" lang="en-US" altLang="zh-CN" sz="2000" dirty="0">
                  <a:latin typeface="+mn-ea"/>
                  <a:ea typeface="+mn-ea"/>
                </a:endParaRPr>
              </a:p>
              <a:p>
                <a:pPr marL="477838" lvl="1" indent="0">
                  <a:lnSpc>
                    <a:spcPct val="150000"/>
                  </a:lnSpc>
                  <a:buNone/>
                </a:pPr>
                <a:r>
                  <a:rPr kumimoji="1" lang="zh-CN" altLang="en-US" sz="1600" dirty="0">
                    <a:latin typeface="+mn-ea"/>
                    <a:ea typeface="+mn-ea"/>
                  </a:rPr>
                  <a:t>根据几何关系可以得到，</a:t>
                </a:r>
                <a:r>
                  <a:rPr kumimoji="1" lang="zh-CN" altLang="zh-CN" sz="1600" dirty="0">
                    <a:latin typeface="+mn-ea"/>
                    <a:ea typeface="+mn-ea"/>
                  </a:rPr>
                  <a:t>数据点</a:t>
                </a:r>
                <a14:m>
                  <m:oMath xmlns:m="http://schemas.openxmlformats.org/officeDocument/2006/math">
                    <m:d>
                      <m:dPr>
                        <m:ctrlPr>
                          <a:rPr kumimoji="1" lang="zh-CN" altLang="zh-CN" sz="1600" i="1">
                            <a:latin typeface="Cambria Math" panose="02040503050406030204" pitchFamily="18" charset="0"/>
                            <a:ea typeface="+mn-ea"/>
                          </a:rPr>
                        </m:ctrlPr>
                      </m:dPr>
                      <m:e>
                        <m:sSub>
                          <m:sSubPr>
                            <m:ctrlPr>
                              <a:rPr kumimoji="1" lang="zh-CN" altLang="zh-CN" sz="1600" i="1">
                                <a:latin typeface="Cambria Math" panose="02040503050406030204" pitchFamily="18" charset="0"/>
                                <a:ea typeface="+mn-ea"/>
                              </a:rPr>
                            </m:ctrlPr>
                          </m:sSubPr>
                          <m:e>
                            <m:r>
                              <a:rPr kumimoji="1" lang="en-US" altLang="zh-CN" sz="1600">
                                <a:latin typeface="Cambria Math" panose="02040503050406030204" pitchFamily="18" charset="0"/>
                                <a:ea typeface="+mn-ea"/>
                              </a:rPr>
                              <m:t>𝒙</m:t>
                            </m:r>
                          </m:e>
                          <m:sub>
                            <m:r>
                              <a:rPr kumimoji="1" lang="en-US" altLang="zh-CN" sz="1600">
                                <a:latin typeface="Cambria Math" panose="02040503050406030204" pitchFamily="18" charset="0"/>
                                <a:ea typeface="+mn-ea"/>
                              </a:rPr>
                              <m:t>𝑖</m:t>
                            </m:r>
                          </m:sub>
                        </m:sSub>
                        <m:r>
                          <a:rPr kumimoji="1" lang="en-US" altLang="zh-CN" sz="1600">
                            <a:latin typeface="Cambria Math" panose="02040503050406030204" pitchFamily="18" charset="0"/>
                            <a:ea typeface="+mn-ea"/>
                          </a:rPr>
                          <m:t>,</m:t>
                        </m:r>
                        <m:sSub>
                          <m:sSubPr>
                            <m:ctrlPr>
                              <a:rPr kumimoji="1" lang="zh-CN" altLang="zh-CN" sz="1600" i="1">
                                <a:latin typeface="Cambria Math" panose="02040503050406030204" pitchFamily="18" charset="0"/>
                                <a:ea typeface="+mn-ea"/>
                              </a:rPr>
                            </m:ctrlPr>
                          </m:sSubPr>
                          <m:e>
                            <m:r>
                              <a:rPr kumimoji="1" lang="en-US" altLang="zh-CN" sz="1600">
                                <a:latin typeface="Cambria Math" panose="02040503050406030204" pitchFamily="18" charset="0"/>
                                <a:ea typeface="+mn-ea"/>
                              </a:rPr>
                              <m:t>𝑦</m:t>
                            </m:r>
                          </m:e>
                          <m:sub>
                            <m:r>
                              <a:rPr kumimoji="1" lang="en-US" altLang="zh-CN" sz="1600">
                                <a:latin typeface="Cambria Math" panose="02040503050406030204" pitchFamily="18" charset="0"/>
                                <a:ea typeface="+mn-ea"/>
                              </a:rPr>
                              <m:t>𝑖</m:t>
                            </m:r>
                          </m:sub>
                        </m:sSub>
                      </m:e>
                    </m:d>
                  </m:oMath>
                </a14:m>
                <a:r>
                  <a:rPr kumimoji="1" lang="zh-CN" altLang="zh-CN" sz="1600" dirty="0">
                    <a:latin typeface="+mn-ea"/>
                    <a:ea typeface="+mn-ea"/>
                  </a:rPr>
                  <a:t>距离平面</a:t>
                </a:r>
                <a14:m>
                  <m:oMath xmlns:m="http://schemas.openxmlformats.org/officeDocument/2006/math">
                    <m:r>
                      <a:rPr kumimoji="1" lang="en-US" altLang="zh-CN" sz="1600">
                        <a:latin typeface="Cambria Math" panose="02040503050406030204" pitchFamily="18" charset="0"/>
                        <a:ea typeface="+mn-ea"/>
                      </a:rPr>
                      <m:t>𝑦</m:t>
                    </m:r>
                    <m:r>
                      <a:rPr kumimoji="1" lang="en-US" altLang="zh-CN" sz="1600">
                        <a:latin typeface="Cambria Math" panose="02040503050406030204" pitchFamily="18" charset="0"/>
                        <a:ea typeface="+mn-ea"/>
                      </a:rPr>
                      <m:t>=</m:t>
                    </m:r>
                    <m:r>
                      <a:rPr kumimoji="1" lang="en-US" altLang="zh-CN" sz="1600">
                        <a:latin typeface="Cambria Math" panose="02040503050406030204" pitchFamily="18" charset="0"/>
                        <a:ea typeface="+mn-ea"/>
                      </a:rPr>
                      <m:t>𝒘𝒙</m:t>
                    </m:r>
                    <m:r>
                      <a:rPr kumimoji="1" lang="en-US" altLang="zh-CN" sz="1600">
                        <a:latin typeface="Cambria Math" panose="02040503050406030204" pitchFamily="18" charset="0"/>
                        <a:ea typeface="+mn-ea"/>
                      </a:rPr>
                      <m:t>+</m:t>
                    </m:r>
                    <m:r>
                      <a:rPr kumimoji="1" lang="en-US" altLang="zh-CN" sz="1600">
                        <a:latin typeface="Cambria Math" panose="02040503050406030204" pitchFamily="18" charset="0"/>
                        <a:ea typeface="+mn-ea"/>
                      </a:rPr>
                      <m:t>𝑏</m:t>
                    </m:r>
                  </m:oMath>
                </a14:m>
                <a:r>
                  <a:rPr kumimoji="1" lang="zh-CN" altLang="zh-CN" sz="1600" dirty="0">
                    <a:latin typeface="+mn-ea"/>
                    <a:ea typeface="+mn-ea"/>
                  </a:rPr>
                  <a:t>的几何距离为</a:t>
                </a:r>
                <a:endParaRPr kumimoji="1" lang="en-US" altLang="zh-CN" sz="1600" dirty="0">
                  <a:latin typeface="+mn-ea"/>
                  <a:ea typeface="+mn-ea"/>
                </a:endParaRPr>
              </a:p>
              <a:p>
                <a:pPr marL="477838" lvl="1" indent="0">
                  <a:lnSpc>
                    <a:spcPct val="150000"/>
                  </a:lnSpc>
                  <a:buNone/>
                </a:pPr>
                <a14:m>
                  <m:oMathPara xmlns:m="http://schemas.openxmlformats.org/officeDocument/2006/math">
                    <m:oMathParaPr>
                      <m:jc m:val="centerGroup"/>
                    </m:oMathParaPr>
                    <m:oMath xmlns:m="http://schemas.openxmlformats.org/officeDocument/2006/math">
                      <m:sSub>
                        <m:sSubPr>
                          <m:ctrlPr>
                            <a:rPr kumimoji="1" lang="zh-CN" altLang="zh-CN" sz="1600" i="1">
                              <a:latin typeface="Cambria Math" panose="02040503050406030204" pitchFamily="18" charset="0"/>
                              <a:ea typeface="+mn-ea"/>
                            </a:rPr>
                          </m:ctrlPr>
                        </m:sSubPr>
                        <m:e>
                          <m:r>
                            <a:rPr kumimoji="1" lang="en-US" altLang="zh-CN" sz="1600">
                              <a:latin typeface="Cambria Math" panose="02040503050406030204" pitchFamily="18" charset="0"/>
                              <a:ea typeface="+mn-ea"/>
                            </a:rPr>
                            <m:t>𝛾</m:t>
                          </m:r>
                        </m:e>
                        <m:sub>
                          <m:r>
                            <a:rPr kumimoji="1" lang="en-US" altLang="zh-CN" sz="1600">
                              <a:latin typeface="Cambria Math" panose="02040503050406030204" pitchFamily="18" charset="0"/>
                              <a:ea typeface="+mn-ea"/>
                            </a:rPr>
                            <m:t>𝑖</m:t>
                          </m:r>
                        </m:sub>
                      </m:sSub>
                      <m:r>
                        <a:rPr kumimoji="1" lang="en-US" altLang="zh-CN" sz="1600">
                          <a:latin typeface="Cambria Math" panose="02040503050406030204" pitchFamily="18" charset="0"/>
                          <a:ea typeface="+mn-ea"/>
                        </a:rPr>
                        <m:t>=</m:t>
                      </m:r>
                      <m:sSub>
                        <m:sSubPr>
                          <m:ctrlPr>
                            <a:rPr kumimoji="1" lang="zh-CN" altLang="zh-CN" sz="1600" i="1">
                              <a:latin typeface="Cambria Math" panose="02040503050406030204" pitchFamily="18" charset="0"/>
                              <a:ea typeface="+mn-ea"/>
                            </a:rPr>
                          </m:ctrlPr>
                        </m:sSubPr>
                        <m:e>
                          <m:r>
                            <a:rPr kumimoji="1" lang="en-US" altLang="zh-CN" sz="1600">
                              <a:latin typeface="Cambria Math" panose="02040503050406030204" pitchFamily="18" charset="0"/>
                              <a:ea typeface="+mn-ea"/>
                            </a:rPr>
                            <m:t>𝑦</m:t>
                          </m:r>
                        </m:e>
                        <m:sub>
                          <m:r>
                            <a:rPr kumimoji="1" lang="en-US" altLang="zh-CN" sz="1600">
                              <a:latin typeface="Cambria Math" panose="02040503050406030204" pitchFamily="18" charset="0"/>
                              <a:ea typeface="+mn-ea"/>
                            </a:rPr>
                            <m:t>𝑖</m:t>
                          </m:r>
                        </m:sub>
                      </m:sSub>
                      <m:d>
                        <m:dPr>
                          <m:ctrlPr>
                            <a:rPr kumimoji="1" lang="zh-CN" altLang="zh-CN" sz="1600" i="1">
                              <a:latin typeface="Cambria Math" panose="02040503050406030204" pitchFamily="18" charset="0"/>
                              <a:ea typeface="+mn-ea"/>
                            </a:rPr>
                          </m:ctrlPr>
                        </m:dPr>
                        <m:e>
                          <m:f>
                            <m:fPr>
                              <m:ctrlPr>
                                <a:rPr kumimoji="1" lang="zh-CN" altLang="zh-CN" sz="1600" i="1">
                                  <a:latin typeface="Cambria Math" panose="02040503050406030204" pitchFamily="18" charset="0"/>
                                  <a:ea typeface="+mn-ea"/>
                                </a:rPr>
                              </m:ctrlPr>
                            </m:fPr>
                            <m:num>
                              <m:r>
                                <a:rPr kumimoji="1" lang="en-US" altLang="zh-CN" sz="1600">
                                  <a:latin typeface="Cambria Math" panose="02040503050406030204" pitchFamily="18" charset="0"/>
                                  <a:ea typeface="+mn-ea"/>
                                </a:rPr>
                                <m:t>𝒘</m:t>
                              </m:r>
                            </m:num>
                            <m:den>
                              <m:r>
                                <a:rPr kumimoji="1" lang="en-US" altLang="zh-CN" sz="1600">
                                  <a:latin typeface="Cambria Math" panose="02040503050406030204" pitchFamily="18" charset="0"/>
                                  <a:ea typeface="+mn-ea"/>
                                </a:rPr>
                                <m:t>‖</m:t>
                              </m:r>
                              <m:r>
                                <a:rPr kumimoji="1" lang="en-US" altLang="zh-CN" sz="1600">
                                  <a:latin typeface="Cambria Math" panose="02040503050406030204" pitchFamily="18" charset="0"/>
                                  <a:ea typeface="+mn-ea"/>
                                </a:rPr>
                                <m:t>𝒘</m:t>
                              </m:r>
                              <m:r>
                                <a:rPr kumimoji="1" lang="en-US" altLang="zh-CN" sz="1600">
                                  <a:latin typeface="Cambria Math" panose="02040503050406030204" pitchFamily="18" charset="0"/>
                                  <a:ea typeface="+mn-ea"/>
                                </a:rPr>
                                <m:t>‖</m:t>
                              </m:r>
                            </m:den>
                          </m:f>
                          <m:r>
                            <a:rPr kumimoji="1" lang="en-US" altLang="zh-CN" sz="1600">
                              <a:latin typeface="Cambria Math" panose="02040503050406030204" pitchFamily="18" charset="0"/>
                              <a:ea typeface="+mn-ea"/>
                            </a:rPr>
                            <m:t>·</m:t>
                          </m:r>
                          <m:sSub>
                            <m:sSubPr>
                              <m:ctrlPr>
                                <a:rPr kumimoji="1" lang="zh-CN" altLang="zh-CN" sz="1600" i="1">
                                  <a:latin typeface="Cambria Math" panose="02040503050406030204" pitchFamily="18" charset="0"/>
                                  <a:ea typeface="+mn-ea"/>
                                </a:rPr>
                              </m:ctrlPr>
                            </m:sSubPr>
                            <m:e>
                              <m:r>
                                <a:rPr kumimoji="1" lang="en-US" altLang="zh-CN" sz="1600">
                                  <a:latin typeface="Cambria Math" panose="02040503050406030204" pitchFamily="18" charset="0"/>
                                  <a:ea typeface="+mn-ea"/>
                                </a:rPr>
                                <m:t>𝒙</m:t>
                              </m:r>
                            </m:e>
                            <m:sub>
                              <m:r>
                                <a:rPr kumimoji="1" lang="en-US" altLang="zh-CN" sz="1600">
                                  <a:latin typeface="Cambria Math" panose="02040503050406030204" pitchFamily="18" charset="0"/>
                                  <a:ea typeface="+mn-ea"/>
                                </a:rPr>
                                <m:t>𝑖</m:t>
                              </m:r>
                            </m:sub>
                          </m:sSub>
                          <m:r>
                            <a:rPr kumimoji="1" lang="en-US" altLang="zh-CN" sz="1600">
                              <a:latin typeface="Cambria Math" panose="02040503050406030204" pitchFamily="18" charset="0"/>
                              <a:ea typeface="+mn-ea"/>
                            </a:rPr>
                            <m:t>+</m:t>
                          </m:r>
                          <m:f>
                            <m:fPr>
                              <m:ctrlPr>
                                <a:rPr kumimoji="1" lang="zh-CN" altLang="zh-CN" sz="1600" i="1">
                                  <a:latin typeface="Cambria Math" panose="02040503050406030204" pitchFamily="18" charset="0"/>
                                  <a:ea typeface="+mn-ea"/>
                                </a:rPr>
                              </m:ctrlPr>
                            </m:fPr>
                            <m:num>
                              <m:r>
                                <a:rPr kumimoji="1" lang="en-US" altLang="zh-CN" sz="1600">
                                  <a:latin typeface="Cambria Math" panose="02040503050406030204" pitchFamily="18" charset="0"/>
                                  <a:ea typeface="+mn-ea"/>
                                </a:rPr>
                                <m:t>𝑏</m:t>
                              </m:r>
                            </m:num>
                            <m:den>
                              <m:r>
                                <a:rPr kumimoji="1" lang="en-US" altLang="zh-CN" sz="1600">
                                  <a:latin typeface="Cambria Math" panose="02040503050406030204" pitchFamily="18" charset="0"/>
                                  <a:ea typeface="+mn-ea"/>
                                </a:rPr>
                                <m:t>‖</m:t>
                              </m:r>
                              <m:r>
                                <a:rPr kumimoji="1" lang="en-US" altLang="zh-CN" sz="1600">
                                  <a:latin typeface="Cambria Math" panose="02040503050406030204" pitchFamily="18" charset="0"/>
                                  <a:ea typeface="+mn-ea"/>
                                </a:rPr>
                                <m:t>𝒘</m:t>
                              </m:r>
                              <m:r>
                                <a:rPr kumimoji="1" lang="en-US" altLang="zh-CN" sz="1600">
                                  <a:latin typeface="Cambria Math" panose="02040503050406030204" pitchFamily="18" charset="0"/>
                                  <a:ea typeface="+mn-ea"/>
                                </a:rPr>
                                <m:t>‖</m:t>
                              </m:r>
                            </m:den>
                          </m:f>
                        </m:e>
                      </m:d>
                    </m:oMath>
                  </m:oMathPara>
                </a14:m>
                <a:endParaRPr kumimoji="1" lang="en-US" altLang="zh-CN" sz="2000" dirty="0">
                  <a:latin typeface="+mn-ea"/>
                  <a:ea typeface="+mn-ea"/>
                </a:endParaRPr>
              </a:p>
              <a:p>
                <a:pPr>
                  <a:lnSpc>
                    <a:spcPct val="150000"/>
                  </a:lnSpc>
                </a:pPr>
                <a:endParaRPr kumimoji="1" lang="en-US" altLang="zh-CN" sz="2400" dirty="0">
                  <a:latin typeface="微软雅黑" panose="020B0503020204020204" pitchFamily="34" charset="-122"/>
                  <a:ea typeface="微软雅黑" panose="020B0503020204020204" pitchFamily="34" charset="-122"/>
                </a:endParaRPr>
              </a:p>
              <a:p>
                <a:pPr>
                  <a:lnSpc>
                    <a:spcPct val="150000"/>
                  </a:lnSpc>
                </a:pPr>
                <a:endParaRPr kumimoji="1" lang="en-US" altLang="zh-CN" sz="2400" dirty="0">
                  <a:latin typeface="微软雅黑" panose="020B0503020204020204" pitchFamily="34" charset="-122"/>
                  <a:ea typeface="微软雅黑" panose="020B0503020204020204" pitchFamily="34" charset="-122"/>
                </a:endParaRPr>
              </a:p>
              <a:p>
                <a:pPr>
                  <a:lnSpc>
                    <a:spcPct val="150000"/>
                  </a:lnSpc>
                </a:pPr>
                <a:endParaRPr kumimoji="1" lang="zh-CN" altLang="en-US" sz="24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799692" y="796528"/>
                <a:ext cx="7200800" cy="3719438"/>
              </a:xfrm>
              <a:blipFill>
                <a:blip r:embed="rId3"/>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4A4A3250-D13E-46BF-9434-D670346E5BC1}"/>
              </a:ext>
            </a:extLst>
          </p:cNvPr>
          <p:cNvPicPr/>
          <p:nvPr/>
        </p:nvPicPr>
        <p:blipFill>
          <a:blip r:embed="rId4"/>
          <a:stretch>
            <a:fillRect/>
          </a:stretch>
        </p:blipFill>
        <p:spPr>
          <a:xfrm>
            <a:off x="4969668" y="1851670"/>
            <a:ext cx="2307407" cy="1013174"/>
          </a:xfrm>
          <a:prstGeom prst="rect">
            <a:avLst/>
          </a:prstGeom>
        </p:spPr>
      </p:pic>
      <p:pic>
        <p:nvPicPr>
          <p:cNvPr id="10" name="图片 9">
            <a:extLst>
              <a:ext uri="{FF2B5EF4-FFF2-40B4-BE49-F238E27FC236}">
                <a16:creationId xmlns:a16="http://schemas.microsoft.com/office/drawing/2014/main" id="{980734B7-3CF6-4531-BE89-05E7539FC188}"/>
              </a:ext>
            </a:extLst>
          </p:cNvPr>
          <p:cNvPicPr/>
          <p:nvPr/>
        </p:nvPicPr>
        <p:blipFill>
          <a:blip r:embed="rId5"/>
          <a:stretch>
            <a:fillRect/>
          </a:stretch>
        </p:blipFill>
        <p:spPr>
          <a:xfrm>
            <a:off x="3131840" y="1789635"/>
            <a:ext cx="1477010" cy="959168"/>
          </a:xfrm>
          <a:prstGeom prst="rect">
            <a:avLst/>
          </a:prstGeom>
        </p:spPr>
      </p:pic>
    </p:spTree>
    <p:extLst>
      <p:ext uri="{BB962C8B-B14F-4D97-AF65-F5344CB8AC3E}">
        <p14:creationId xmlns:p14="http://schemas.microsoft.com/office/powerpoint/2010/main" val="1077061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763688" y="801290"/>
                <a:ext cx="7344816" cy="4290739"/>
              </a:xfrm>
            </p:spPr>
            <p:txBody>
              <a:bodyPr/>
              <a:lstStyle/>
              <a:p>
                <a:pPr indent="0" algn="just">
                  <a:lnSpc>
                    <a:spcPct val="120000"/>
                  </a:lnSpc>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SVM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的优化问题可以表示为最大化该距离，即</a:t>
                </a:r>
              </a:p>
              <a:p>
                <a:pPr indent="0" algn="just">
                  <a:lnSpc>
                    <a:spcPct val="120000"/>
                  </a:lnSpc>
                  <a:buNone/>
                </a:pPr>
                <a14:m>
                  <m:oMathPara xmlns:m="http://schemas.openxmlformats.org/officeDocument/2006/math">
                    <m:oMathParaPr>
                      <m:jc m:val="centerGroup"/>
                    </m:oMathParaPr>
                    <m:oMath xmlns:m="http://schemas.openxmlformats.org/officeDocument/2006/math">
                      <m:limLow>
                        <m:limLow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max</m:t>
                          </m:r>
                        </m:e>
                        <m:lim>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𝒘</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lim>
                      </m:limLow>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𝛾</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20000"/>
                  </a:lnSpc>
                  <a:buNone/>
                </a:pPr>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𝒘</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𝒘</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𝒘</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𝛾</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oMath>
                  </m:oMathPara>
                </a14:m>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要求解该问题，需要引入广义拉格朗日函数</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buNone/>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𝒘</m:t>
                      </m:r>
                      <m:r>
                        <a:rPr lang="en-US" altLang="zh-CN" sz="1800" b="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1800" b="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𝜶</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𝒘</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sup>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d>
                            <m:dPr>
                              <m:ctrlPr>
                                <a:rPr lang="zh-CN" altLang="zh-CN" sz="1800"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𝒘</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d>
                        </m:e>
                      </m:nary>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800"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sup>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nary>
                    </m:oMath>
                  </m:oMathPara>
                </a14:m>
                <a:endParaRPr lang="en-US" altLang="zh-CN" sz="18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gn="just">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进而问题转化为了满足</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KKT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条件的最小化广义拉格朗日函数的问题，之后则可以使用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2.3.3</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节介绍的数值方法进行求解。这里为了进一步简化和推广模型，将利用拉格朗日的对偶性继续推导。根据对偶性，原始问题的对偶问题是极大极小问题：</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buNone/>
                </a:pPr>
                <a14:m>
                  <m:oMathPara xmlns:m="http://schemas.openxmlformats.org/officeDocument/2006/math">
                    <m:oMathParaPr>
                      <m:jc m:val="centerGroup"/>
                    </m:oMathParaPr>
                    <m:oMath xmlns:m="http://schemas.openxmlformats.org/officeDocument/2006/math">
                      <m:limLow>
                        <m:limLowPr>
                          <m:ctrlPr>
                            <a:rPr lang="zh-CN" altLang="zh-CN" sz="1800" i="1" kern="100" smtClean="0">
                              <a:effectLst/>
                              <a:latin typeface="Cambria Math" panose="02040503050406030204" pitchFamily="18" charset="0"/>
                              <a:ea typeface="Cambria Math" panose="02040503050406030204" pitchFamily="18" charset="0"/>
                            </a:rPr>
                          </m:ctrlPr>
                        </m:limLowPr>
                        <m:e>
                          <m:r>
                            <m:rPr>
                              <m:sty m:val="p"/>
                            </m:rPr>
                            <a:rPr lang="en-US" altLang="zh-CN" sz="1800" kern="100">
                              <a:effectLst/>
                              <a:latin typeface="Cambria Math" panose="02040503050406030204" pitchFamily="18" charset="0"/>
                              <a:ea typeface="宋体" panose="02010600030101010101" pitchFamily="2" charset="-122"/>
                            </a:rPr>
                            <m:t>max</m:t>
                          </m:r>
                          <m:r>
                            <a:rPr lang="en-US" altLang="zh-CN" sz="1800" kern="100">
                              <a:effectLst/>
                              <a:latin typeface="Cambria Math" panose="02040503050406030204" pitchFamily="18" charset="0"/>
                              <a:ea typeface="宋体" panose="02010600030101010101" pitchFamily="2" charset="-122"/>
                            </a:rPr>
                            <m:t>  </m:t>
                          </m:r>
                        </m:e>
                        <m:lim>
                          <m:r>
                            <a:rPr lang="en-US" altLang="zh-CN" sz="1800" b="1" i="1" kern="100">
                              <a:effectLst/>
                              <a:latin typeface="Cambria Math" panose="02040503050406030204" pitchFamily="18" charset="0"/>
                              <a:ea typeface="宋体" panose="02010600030101010101" pitchFamily="2" charset="-122"/>
                            </a:rPr>
                            <m:t>𝜶</m:t>
                          </m:r>
                          <m:r>
                            <a:rPr lang="en-US" altLang="zh-CN" sz="1800" kern="100">
                              <a:effectLst/>
                              <a:latin typeface="Cambria Math" panose="02040503050406030204" pitchFamily="18" charset="0"/>
                              <a:ea typeface="宋体" panose="02010600030101010101" pitchFamily="2" charset="-122"/>
                            </a:rPr>
                            <m:t> </m:t>
                          </m:r>
                        </m:lim>
                      </m:limLow>
                      <m:limLow>
                        <m:limLowPr>
                          <m:ctrlPr>
                            <a:rPr lang="zh-CN" altLang="zh-CN" sz="1800" i="1" kern="100">
                              <a:effectLst/>
                              <a:latin typeface="Cambria Math" panose="02040503050406030204" pitchFamily="18" charset="0"/>
                              <a:ea typeface="Cambria Math" panose="02040503050406030204" pitchFamily="18" charset="0"/>
                            </a:rPr>
                          </m:ctrlPr>
                        </m:limLowPr>
                        <m:e>
                          <m:r>
                            <m:rPr>
                              <m:sty m:val="p"/>
                            </m:rPr>
                            <a:rPr lang="en-US" altLang="zh-CN" sz="1800" kern="100">
                              <a:effectLst/>
                              <a:latin typeface="Cambria Math" panose="02040503050406030204" pitchFamily="18" charset="0"/>
                              <a:ea typeface="宋体" panose="02010600030101010101" pitchFamily="2" charset="-122"/>
                            </a:rPr>
                            <m:t>min</m:t>
                          </m:r>
                        </m:e>
                        <m:lim>
                          <m:r>
                            <a:rPr lang="en-US" altLang="zh-CN" sz="1800" b="1" i="1" kern="100">
                              <a:effectLst/>
                              <a:latin typeface="Cambria Math" panose="02040503050406030204" pitchFamily="18" charset="0"/>
                              <a:ea typeface="宋体" panose="02010600030101010101" pitchFamily="2" charset="-122"/>
                            </a:rPr>
                            <m:t>𝒘</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𝑏</m:t>
                          </m:r>
                        </m:lim>
                      </m:limLow>
                      <m:r>
                        <a:rPr lang="en-US" altLang="zh-CN" sz="1800"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𝐿</m:t>
                      </m:r>
                      <m:r>
                        <a:rPr lang="en-US" altLang="zh-CN" sz="1800"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𝒘</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𝑏</m:t>
                      </m:r>
                      <m:r>
                        <a:rPr lang="en-US" altLang="zh-CN" sz="1800"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𝜶</m:t>
                      </m:r>
                      <m:r>
                        <a:rPr lang="en-US" altLang="zh-CN" sz="1800" kern="100">
                          <a:effectLst/>
                          <a:latin typeface="Cambria Math" panose="02040503050406030204" pitchFamily="18" charset="0"/>
                          <a:ea typeface="宋体" panose="02010600030101010101" pitchFamily="2" charset="-122"/>
                        </a:rPr>
                        <m:t>)</m:t>
                      </m:r>
                    </m:oMath>
                  </m:oMathPara>
                </a14:m>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763688" y="801290"/>
                <a:ext cx="7344816" cy="4290739"/>
              </a:xfrm>
              <a:blipFill>
                <a:blip r:embed="rId3"/>
                <a:stretch>
                  <a:fillRect t="-426" r="-747"/>
                </a:stretch>
              </a:blipFill>
            </p:spPr>
            <p:txBody>
              <a:bodyPr/>
              <a:lstStyle/>
              <a:p>
                <a:r>
                  <a:rPr lang="zh-CN" altLang="en-US">
                    <a:noFill/>
                  </a:rPr>
                  <a:t> </a:t>
                </a:r>
              </a:p>
            </p:txBody>
          </p:sp>
        </mc:Fallback>
      </mc:AlternateContent>
      <p:sp>
        <p:nvSpPr>
          <p:cNvPr id="5" name="标题 1">
            <a:extLst>
              <a:ext uri="{FF2B5EF4-FFF2-40B4-BE49-F238E27FC236}">
                <a16:creationId xmlns:a16="http://schemas.microsoft.com/office/drawing/2014/main" id="{2DA21998-1E43-2180-B0AF-4D9281F5823C}"/>
              </a:ext>
            </a:extLst>
          </p:cNvPr>
          <p:cNvSpPr txBox="1">
            <a:spLocks/>
          </p:cNvSpPr>
          <p:nvPr/>
        </p:nvSpPr>
        <p:spPr bwMode="auto">
          <a:xfrm>
            <a:off x="1691680" y="0"/>
            <a:ext cx="7416824"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b="0" kern="0">
                <a:latin typeface="+mn-ea"/>
              </a:rPr>
              <a:t>3.4 </a:t>
            </a:r>
            <a:r>
              <a:rPr kumimoji="1" lang="zh-CN" altLang="en-US" sz="2400" b="0" kern="0">
                <a:latin typeface="+mn-ea"/>
              </a:rPr>
              <a:t>实例：</a:t>
            </a:r>
            <a:r>
              <a:rPr kumimoji="1" lang="en-US" altLang="zh-CN" sz="2400" b="0" kern="0">
                <a:latin typeface="+mn-ea"/>
              </a:rPr>
              <a:t>SVM</a:t>
            </a:r>
            <a:r>
              <a:rPr kumimoji="1" lang="zh-CN" altLang="en-US" sz="2400" b="0" kern="0">
                <a:latin typeface="+mn-ea"/>
              </a:rPr>
              <a:t>分类器</a:t>
            </a:r>
            <a:endParaRPr kumimoji="1" lang="en-US" altLang="zh-CN" sz="2400" b="0" kern="0" dirty="0">
              <a:latin typeface="+mn-ea"/>
            </a:endParaRPr>
          </a:p>
        </p:txBody>
      </p:sp>
    </p:spTree>
    <p:extLst>
      <p:ext uri="{BB962C8B-B14F-4D97-AF65-F5344CB8AC3E}">
        <p14:creationId xmlns:p14="http://schemas.microsoft.com/office/powerpoint/2010/main" val="18766079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708845" y="781670"/>
                <a:ext cx="7200800" cy="4248472"/>
              </a:xfrm>
            </p:spPr>
            <p:txBody>
              <a:bodyPr/>
              <a:lstStyle/>
              <a:p>
                <a:pPr indent="0" algn="just">
                  <a:lnSpc>
                    <a:spcPct val="110000"/>
                  </a:lnSpc>
                  <a:spcBef>
                    <a:spcPts val="0"/>
                  </a:spcBef>
                  <a:spcAft>
                    <a:spcPts val="0"/>
                  </a:spcAft>
                  <a:buNone/>
                </a:pP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首先求内层的极小问题，分别对</a:t>
                </a:r>
                <a14:m>
                  <m:oMath xmlns:m="http://schemas.openxmlformats.org/officeDocument/2006/math">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𝒘</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𝑏</m:t>
                    </m:r>
                  </m:oMath>
                </a14:m>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求偏导得</a:t>
                </a:r>
              </a:p>
              <a:p>
                <a:pPr indent="0" algn="just">
                  <a:lnSpc>
                    <a:spcPct val="110000"/>
                  </a:lnSpc>
                  <a:spcBef>
                    <a:spcPts val="0"/>
                  </a:spcBef>
                  <a:spcAft>
                    <a:spcPts val="0"/>
                  </a:spcAft>
                  <a:buNone/>
                </a:pPr>
                <a14:m>
                  <m:oMathPara xmlns:m="http://schemas.openxmlformats.org/officeDocument/2006/math">
                    <m:oMathParaPr>
                      <m:jc m:val="centerGroup"/>
                    </m:oMathParaPr>
                    <m:oMath xmlns:m="http://schemas.openxmlformats.org/officeDocument/2006/math">
                      <m:eqArr>
                        <m:eqArrPr>
                          <m:ctrlPr>
                            <a:rPr lang="zh-CN" altLang="zh-CN" sz="1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𝒘</m:t>
                              </m:r>
                            </m:sub>
                          </m:s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𝒘</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𝜶</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𝒘</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𝑁</m:t>
                              </m:r>
                            </m:sup>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nary>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=0</m:t>
                          </m:r>
                        </m:e>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𝑏</m:t>
                              </m:r>
                            </m:sub>
                          </m:s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𝐿</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𝒘</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𝑏</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𝜶</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𝑁</m:t>
                              </m:r>
                            </m:sup>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nary>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=0</m:t>
                          </m:r>
                        </m:e>
                      </m:eqArr>
                    </m:oMath>
                  </m:oMathPara>
                </a14:m>
                <a:endPar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10000"/>
                  </a:lnSpc>
                  <a:spcBef>
                    <a:spcPts val="0"/>
                  </a:spcBef>
                  <a:spcAft>
                    <a:spcPts val="0"/>
                  </a:spcAft>
                  <a:buNone/>
                </a:pP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从而</a:t>
                </a:r>
                <a14:m>
                  <m:oMath xmlns:m="http://schemas.openxmlformats.org/officeDocument/2006/math">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𝒘</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100" i="1">
                            <a:effectLst/>
                            <a:latin typeface="Cambria Math" panose="02040503050406030204" pitchFamily="18" charset="0"/>
                            <a:ea typeface="Cambria Math" panose="02040503050406030204" pitchFamily="18" charset="0"/>
                          </a:rPr>
                        </m:ctrlPr>
                      </m:naryPr>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𝑁</m:t>
                        </m:r>
                      </m:sup>
                      <m:e>
                        <m:sSub>
                          <m:sSubPr>
                            <m:ctrlPr>
                              <a:rPr lang="zh-CN" altLang="zh-CN" sz="11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11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1100" i="1">
                                <a:effectLst/>
                                <a:latin typeface="Cambria Math" panose="02040503050406030204" pitchFamily="18" charset="0"/>
                                <a:ea typeface="Cambria Math" panose="02040503050406030204" pitchFamily="18" charset="0"/>
                              </a:rPr>
                            </m:ctrlPr>
                          </m:sSubPr>
                          <m:e>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nary>
                  </m:oMath>
                </a14:m>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nary>
                      <m:naryPr>
                        <m:chr m:val="∑"/>
                        <m:limLoc m:val="undOvr"/>
                        <m:grow m:val="on"/>
                        <m:ctrlPr>
                          <a:rPr lang="zh-CN" altLang="zh-CN" sz="1100" i="1">
                            <a:effectLst/>
                            <a:latin typeface="Cambria Math" panose="02040503050406030204" pitchFamily="18" charset="0"/>
                            <a:ea typeface="Cambria Math" panose="02040503050406030204" pitchFamily="18" charset="0"/>
                          </a:rPr>
                        </m:ctrlPr>
                      </m:naryPr>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𝑁</m:t>
                        </m:r>
                      </m:sup>
                      <m:e>
                        <m:sSub>
                          <m:sSubPr>
                            <m:ctrlPr>
                              <a:rPr lang="zh-CN" altLang="zh-CN" sz="11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1100" i="1">
                                <a:effectLst/>
                                <a:latin typeface="Cambria Math" panose="02040503050406030204" pitchFamily="18" charset="0"/>
                                <a:ea typeface="Cambria Math" panose="020405030504060302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nary>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，代入拉格朗日函数中，得到对偶问题的新形式</a:t>
                </a:r>
                <a:endPar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10000"/>
                  </a:lnSpc>
                  <a:spcBef>
                    <a:spcPts val="0"/>
                  </a:spcBef>
                  <a:spcAft>
                    <a:spcPts val="0"/>
                  </a:spcAft>
                  <a:buNone/>
                </a:pPr>
                <a14:m>
                  <m:oMathPara xmlns:m="http://schemas.openxmlformats.org/officeDocument/2006/math">
                    <m:oMathParaPr>
                      <m:jc m:val="centerGroup"/>
                    </m:oMathParaPr>
                    <m:oMath xmlns:m="http://schemas.openxmlformats.org/officeDocument/2006/math">
                      <m:limLow>
                        <m:limLowPr>
                          <m:ctrlPr>
                            <a:rPr lang="zh-CN" altLang="zh-CN" sz="1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400" kern="100">
                              <a:effectLst/>
                              <a:latin typeface="Cambria Math" panose="02040503050406030204" pitchFamily="18" charset="0"/>
                              <a:ea typeface="宋体" panose="02010600030101010101" pitchFamily="2" charset="-122"/>
                              <a:cs typeface="Times New Roman" panose="02020603050405020304" pitchFamily="18" charset="0"/>
                            </a:rPr>
                            <m:t>min</m:t>
                          </m:r>
                        </m:e>
                        <m:lim>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𝜶</m:t>
                          </m:r>
                        </m:lim>
                      </m:limLow>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2</m:t>
                          </m:r>
                        </m:den>
                      </m:f>
                      <m:nary>
                        <m:naryPr>
                          <m:chr m:val="∑"/>
                          <m:limLoc m:val="undOvr"/>
                          <m:grow m:val="on"/>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𝑁</m:t>
                          </m:r>
                        </m:sup>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 </m:t>
                          </m:r>
                        </m:e>
                      </m:nary>
                      <m:nary>
                        <m:naryPr>
                          <m:chr m:val="∑"/>
                          <m:limLoc m:val="undOvr"/>
                          <m:grow m:val="on"/>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𝑁</m:t>
                          </m:r>
                        </m:sup>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𝒙</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e>
                          </m:d>
                        </m:e>
                      </m:nary>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𝑁</m:t>
                          </m:r>
                        </m:sup>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nary>
                    </m:oMath>
                  </m:oMathPara>
                </a14:m>
                <a:endPar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1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altLang="zh-CN" sz="1400" i="1" kern="100" smtClean="0">
                          <a:effectLst/>
                          <a:latin typeface="Cambria Math" panose="02040503050406030204" pitchFamily="18" charset="0"/>
                          <a:ea typeface="宋体" panose="02010600030101010101" pitchFamily="2" charset="-122"/>
                          <a:cs typeface="Times New Roman" panose="02020603050405020304" pitchFamily="18" charset="0"/>
                        </a:rPr>
                        <m:t>𝑠</m:t>
                      </m:r>
                      <m:r>
                        <a:rPr lang="en-US" altLang="zh-CN" sz="140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smtClean="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400" i="1" kern="100" smtClean="0">
                          <a:effectLst/>
                          <a:latin typeface="Cambria Math" panose="02040503050406030204" pitchFamily="18" charset="0"/>
                          <a:ea typeface="宋体" panose="02010600030101010101" pitchFamily="2" charset="-122"/>
                          <a:cs typeface="Times New Roman" panose="02020603050405020304" pitchFamily="18" charset="0"/>
                        </a:rPr>
                        <m:t>.   </m:t>
                      </m:r>
                      <m:nary>
                        <m:naryPr>
                          <m:chr m:val="∑"/>
                          <m:limLoc m:val="undOvr"/>
                          <m:grow m:val="on"/>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𝑁</m:t>
                          </m:r>
                        </m:sup>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nary>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=0</m:t>
                      </m:r>
                      <m:r>
                        <a:rPr lang="zh-CN"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𝑎𝑛𝑑</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⩾0, </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=1,2,⋯,</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𝑁</m:t>
                      </m:r>
                    </m:oMath>
                  </m:oMathPara>
                </a14:m>
                <a:endPar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10000"/>
                  </a:lnSpc>
                  <a:spcBef>
                    <a:spcPts val="0"/>
                  </a:spcBef>
                  <a:spcAft>
                    <a:spcPts val="0"/>
                  </a:spcAft>
                  <a:buNone/>
                </a:pP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这</a:t>
                </a:r>
                <a:r>
                  <a:rPr lang="zh-CN" altLang="en-US" sz="1400" kern="100" dirty="0">
                    <a:effectLst/>
                    <a:latin typeface="Times New Roman" panose="02020603050405020304" pitchFamily="18" charset="0"/>
                    <a:ea typeface="宋体" panose="02010600030101010101" pitchFamily="2" charset="-122"/>
                    <a:cs typeface="Times New Roman" panose="02020603050405020304" pitchFamily="18" charset="0"/>
                  </a:rPr>
                  <a:t>些</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推导主要是出于两方面的考虑，一是跟方便求解，二是更方便的引入一种称作核函数的方法使</a:t>
                </a:r>
                <a:r>
                  <a:rPr lang="en-US" altLang="zh-CN" sz="1400" kern="100" dirty="0">
                    <a:effectLst/>
                    <a:latin typeface="Times New Roman" panose="02020603050405020304" pitchFamily="18" charset="0"/>
                    <a:ea typeface="宋体" panose="02010600030101010101" pitchFamily="2" charset="-122"/>
                  </a:rPr>
                  <a:t>SVM</a:t>
                </a:r>
                <a:r>
                  <a:rPr lang="zh-CN"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推广到非线性分类问题。</a:t>
                </a:r>
                <a:endParaRPr lang="zh-CN" altLang="zh-CN" sz="1400" kern="100" dirty="0">
                  <a:effectLst/>
                  <a:latin typeface="Times New Roman" panose="02020603050405020304" pitchFamily="18" charset="0"/>
                  <a:ea typeface="宋体" panose="02010600030101010101" pitchFamily="2"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708845" y="781670"/>
                <a:ext cx="7200800" cy="4248472"/>
              </a:xfrm>
              <a:blipFill>
                <a:blip r:embed="rId3"/>
                <a:stretch>
                  <a:fillRect t="-430" r="-169"/>
                </a:stretch>
              </a:blipFill>
            </p:spPr>
            <p:txBody>
              <a:bodyPr/>
              <a:lstStyle/>
              <a:p>
                <a:r>
                  <a:rPr lang="zh-CN" altLang="en-US">
                    <a:noFill/>
                  </a:rPr>
                  <a:t> </a:t>
                </a:r>
              </a:p>
            </p:txBody>
          </p:sp>
        </mc:Fallback>
      </mc:AlternateContent>
      <p:sp>
        <p:nvSpPr>
          <p:cNvPr id="5" name="标题 1">
            <a:extLst>
              <a:ext uri="{FF2B5EF4-FFF2-40B4-BE49-F238E27FC236}">
                <a16:creationId xmlns:a16="http://schemas.microsoft.com/office/drawing/2014/main" id="{91D90622-52F5-D42E-4180-C0486A8B46C2}"/>
              </a:ext>
            </a:extLst>
          </p:cNvPr>
          <p:cNvSpPr txBox="1">
            <a:spLocks/>
          </p:cNvSpPr>
          <p:nvPr/>
        </p:nvSpPr>
        <p:spPr bwMode="auto">
          <a:xfrm>
            <a:off x="1691680" y="0"/>
            <a:ext cx="7416824"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b="0" kern="0">
                <a:latin typeface="+mn-ea"/>
              </a:rPr>
              <a:t>3.4 </a:t>
            </a:r>
            <a:r>
              <a:rPr kumimoji="1" lang="zh-CN" altLang="en-US" sz="2400" b="0" kern="0">
                <a:latin typeface="+mn-ea"/>
              </a:rPr>
              <a:t>实例：</a:t>
            </a:r>
            <a:r>
              <a:rPr kumimoji="1" lang="en-US" altLang="zh-CN" sz="2400" b="0" kern="0">
                <a:latin typeface="+mn-ea"/>
              </a:rPr>
              <a:t>SVM</a:t>
            </a:r>
            <a:r>
              <a:rPr kumimoji="1" lang="zh-CN" altLang="en-US" sz="2400" b="0" kern="0">
                <a:latin typeface="+mn-ea"/>
              </a:rPr>
              <a:t>分类器</a:t>
            </a:r>
            <a:endParaRPr kumimoji="1" lang="en-US" altLang="zh-CN" sz="2400" b="0" kern="0" dirty="0">
              <a:latin typeface="+mn-ea"/>
            </a:endParaRPr>
          </a:p>
        </p:txBody>
      </p:sp>
    </p:spTree>
    <p:extLst>
      <p:ext uri="{BB962C8B-B14F-4D97-AF65-F5344CB8AC3E}">
        <p14:creationId xmlns:p14="http://schemas.microsoft.com/office/powerpoint/2010/main" val="358765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411760" y="915566"/>
            <a:ext cx="5328591" cy="3960440"/>
          </a:xfrm>
        </p:spPr>
        <p:txBody>
          <a:bodyPr/>
          <a:lstStyle/>
          <a:p>
            <a:pPr marL="477838" lvl="1" indent="0">
              <a:lnSpc>
                <a:spcPct val="150000"/>
              </a:lnSpc>
              <a:buNone/>
            </a:pPr>
            <a:r>
              <a:rPr kumimoji="1" lang="en-US" altLang="zh-CN" dirty="0">
                <a:latin typeface="+mn-ea"/>
                <a:ea typeface="+mn-ea"/>
              </a:rPr>
              <a:t>4.1 </a:t>
            </a:r>
            <a:r>
              <a:rPr kumimoji="1" lang="zh-CN" altLang="en-US" dirty="0">
                <a:latin typeface="+mn-ea"/>
                <a:ea typeface="+mn-ea"/>
              </a:rPr>
              <a:t>基本概念</a:t>
            </a:r>
            <a:endParaRPr kumimoji="1" lang="en-US" altLang="zh-CN" dirty="0">
              <a:latin typeface="+mn-ea"/>
              <a:ea typeface="+mn-ea"/>
            </a:endParaRPr>
          </a:p>
          <a:p>
            <a:pPr marL="477838" lvl="1" indent="0">
              <a:lnSpc>
                <a:spcPct val="150000"/>
              </a:lnSpc>
              <a:buNone/>
            </a:pPr>
            <a:r>
              <a:rPr kumimoji="1" lang="en-US" altLang="zh-CN" dirty="0">
                <a:latin typeface="+mn-ea"/>
                <a:ea typeface="+mn-ea"/>
              </a:rPr>
              <a:t>4.2 </a:t>
            </a:r>
            <a:r>
              <a:rPr kumimoji="1" lang="zh-CN" altLang="en-US" dirty="0">
                <a:latin typeface="+mn-ea"/>
                <a:ea typeface="+mn-ea"/>
              </a:rPr>
              <a:t>其他概念</a:t>
            </a:r>
            <a:endParaRPr kumimoji="1" lang="en-US" altLang="zh-CN" dirty="0">
              <a:latin typeface="+mn-ea"/>
              <a:ea typeface="+mn-ea"/>
            </a:endParaRPr>
          </a:p>
          <a:p>
            <a:pPr marL="477838" lvl="1" indent="0">
              <a:lnSpc>
                <a:spcPct val="150000"/>
              </a:lnSpc>
              <a:buNone/>
            </a:pPr>
            <a:r>
              <a:rPr kumimoji="1" lang="en-US" altLang="zh-CN" dirty="0">
                <a:latin typeface="+mn-ea"/>
                <a:ea typeface="+mn-ea"/>
              </a:rPr>
              <a:t>4.3 </a:t>
            </a:r>
            <a:r>
              <a:rPr kumimoji="1" lang="zh-CN" altLang="en-US" dirty="0">
                <a:latin typeface="+mn-ea"/>
                <a:ea typeface="+mn-ea"/>
              </a:rPr>
              <a:t>图的矩阵表示</a:t>
            </a:r>
            <a:endParaRPr kumimoji="1" lang="en-US" altLang="zh-CN" dirty="0">
              <a:latin typeface="+mn-ea"/>
              <a:ea typeface="+mn-ea"/>
            </a:endParaRPr>
          </a:p>
          <a:p>
            <a:pPr marL="477838" lvl="1" indent="0">
              <a:lnSpc>
                <a:spcPct val="150000"/>
              </a:lnSpc>
              <a:buNone/>
            </a:pPr>
            <a:r>
              <a:rPr kumimoji="1" lang="en-US" altLang="zh-CN" dirty="0">
                <a:latin typeface="+mn-ea"/>
                <a:ea typeface="+mn-ea"/>
              </a:rPr>
              <a:t>4.4 </a:t>
            </a:r>
            <a:r>
              <a:rPr kumimoji="1" lang="zh-CN" altLang="en-US" dirty="0">
                <a:latin typeface="+mn-ea"/>
                <a:ea typeface="+mn-ea"/>
              </a:rPr>
              <a:t>拉普拉斯矩阵与谱</a:t>
            </a:r>
            <a:endParaRPr kumimoji="1" lang="en-US" altLang="zh-CN" dirty="0">
              <a:latin typeface="+mn-ea"/>
              <a:ea typeface="+mn-ea"/>
            </a:endParaRPr>
          </a:p>
          <a:p>
            <a:pPr marL="477838" lvl="1" indent="0">
              <a:lnSpc>
                <a:spcPct val="150000"/>
              </a:lnSpc>
              <a:buNone/>
            </a:pPr>
            <a:r>
              <a:rPr kumimoji="1" lang="en-US" altLang="zh-CN" dirty="0">
                <a:latin typeface="+mn-ea"/>
                <a:ea typeface="+mn-ea"/>
              </a:rPr>
              <a:t>4.5 </a:t>
            </a:r>
            <a:r>
              <a:rPr kumimoji="1" lang="zh-CN" altLang="en-US" dirty="0">
                <a:latin typeface="+mn-ea"/>
                <a:ea typeface="+mn-ea"/>
              </a:rPr>
              <a:t>实例：谱聚类算法</a:t>
            </a:r>
            <a:endParaRPr kumimoji="1" lang="en-US" altLang="zh-CN" dirty="0">
              <a:latin typeface="+mn-ea"/>
              <a:ea typeface="+mn-ea"/>
            </a:endParaRPr>
          </a:p>
          <a:p>
            <a:pPr lvl="1">
              <a:lnSpc>
                <a:spcPct val="150000"/>
              </a:lnSpc>
            </a:pPr>
            <a:endParaRPr kumimoji="1" lang="en-US" altLang="zh-CN" dirty="0">
              <a:latin typeface="+mn-ea"/>
              <a:ea typeface="+mn-ea"/>
            </a:endParaRPr>
          </a:p>
          <a:p>
            <a:pPr>
              <a:lnSpc>
                <a:spcPct val="150000"/>
              </a:lnSpc>
            </a:pPr>
            <a:endParaRPr kumimoji="1" lang="en-US" altLang="zh-CN" dirty="0">
              <a:latin typeface="微软雅黑" panose="020B0503020204020204" pitchFamily="34" charset="-122"/>
              <a:ea typeface="微软雅黑" panose="020B0503020204020204" pitchFamily="34" charset="-122"/>
            </a:endParaRPr>
          </a:p>
          <a:p>
            <a:pPr>
              <a:lnSpc>
                <a:spcPct val="150000"/>
              </a:lnSpc>
            </a:pPr>
            <a:endParaRPr kumimoji="1" lang="en-US" altLang="zh-CN" dirty="0">
              <a:latin typeface="微软雅黑" panose="020B0503020204020204" pitchFamily="34" charset="-122"/>
              <a:ea typeface="微软雅黑" panose="020B0503020204020204" pitchFamily="34" charset="-122"/>
            </a:endParaRPr>
          </a:p>
          <a:p>
            <a:pPr>
              <a:lnSpc>
                <a:spcPct val="150000"/>
              </a:lnSpc>
            </a:pPr>
            <a:endParaRPr kumimoji="1" lang="zh-CN" altLang="en-US"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FB726D7E-569C-DCE6-63BC-50CDCC014FB1}"/>
              </a:ext>
            </a:extLst>
          </p:cNvPr>
          <p:cNvSpPr txBox="1">
            <a:spLocks/>
          </p:cNvSpPr>
          <p:nvPr/>
        </p:nvSpPr>
        <p:spPr bwMode="auto">
          <a:xfrm>
            <a:off x="1763688" y="1"/>
            <a:ext cx="7344816"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r>
              <a:rPr kumimoji="1" lang="en-US" altLang="zh-CN" sz="2800" kern="0" dirty="0"/>
              <a:t>4.  </a:t>
            </a:r>
            <a:r>
              <a:rPr kumimoji="1" lang="zh-CN" altLang="en-US" sz="2800" kern="0" dirty="0"/>
              <a:t>图论基础</a:t>
            </a:r>
          </a:p>
        </p:txBody>
      </p:sp>
    </p:spTree>
    <p:extLst>
      <p:ext uri="{BB962C8B-B14F-4D97-AF65-F5344CB8AC3E}">
        <p14:creationId xmlns:p14="http://schemas.microsoft.com/office/powerpoint/2010/main" val="3483550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16824" cy="771550"/>
          </a:xfrm>
        </p:spPr>
        <p:txBody>
          <a:bodyPr/>
          <a:lstStyle/>
          <a:p>
            <a:pPr algn="l"/>
            <a:r>
              <a:rPr kumimoji="1" lang="en-US" altLang="zh-CN" sz="2400" b="0" dirty="0">
                <a:latin typeface="微软雅黑" panose="020B0503020204020204" pitchFamily="34" charset="-122"/>
                <a:ea typeface="微软雅黑" panose="020B0503020204020204" pitchFamily="34" charset="-122"/>
              </a:rPr>
              <a:t>4.1 </a:t>
            </a:r>
            <a:r>
              <a:rPr kumimoji="1" lang="zh-CN" altLang="en-US" sz="2400" b="0" dirty="0">
                <a:latin typeface="微软雅黑" panose="020B0503020204020204" pitchFamily="34" charset="-122"/>
                <a:ea typeface="微软雅黑" panose="020B0503020204020204" pitchFamily="34" charset="-122"/>
              </a:rPr>
              <a:t>基本概念</a:t>
            </a:r>
            <a:endParaRPr kumimoji="1" lang="en-US" altLang="zh-CN" sz="2400" b="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763688" y="699542"/>
                <a:ext cx="7344816" cy="2375620"/>
              </a:xfrm>
            </p:spPr>
            <p:txBody>
              <a:bodyPr/>
              <a:lstStyle/>
              <a:p>
                <a:pPr marL="0" indent="0" algn="just">
                  <a:lnSpc>
                    <a:spcPct val="150000"/>
                  </a:lnSpc>
                  <a:buNone/>
                </a:pPr>
                <a:r>
                  <a:rPr kumimoji="1" lang="zh-CN" altLang="en-US" sz="2400" dirty="0">
                    <a:latin typeface="+mn-ea"/>
                  </a:rPr>
                  <a:t>图</a:t>
                </a:r>
                <a:r>
                  <a:rPr kumimoji="1" lang="en-US" altLang="zh-CN" sz="2400" dirty="0">
                    <a:latin typeface="+mn-ea"/>
                  </a:rPr>
                  <a:t>——</a:t>
                </a:r>
                <a:r>
                  <a:rPr kumimoji="1" lang="zh-CN" altLang="en-US" sz="2000" dirty="0">
                    <a:latin typeface="+mn-ea"/>
                  </a:rPr>
                  <a:t>图</a:t>
                </a:r>
                <a14:m>
                  <m:oMath xmlns:m="http://schemas.openxmlformats.org/officeDocument/2006/math">
                    <m:r>
                      <a:rPr lang="en-US" altLang="zh-CN" sz="2000" i="1">
                        <a:latin typeface="Cambria Math" panose="02040503050406030204" pitchFamily="18" charset="0"/>
                      </a:rPr>
                      <m:t>𝐺</m:t>
                    </m:r>
                  </m:oMath>
                </a14:m>
                <a:r>
                  <a:rPr kumimoji="1" lang="zh-CN" altLang="en-US" sz="2000" dirty="0">
                    <a:latin typeface="+mn-ea"/>
                  </a:rPr>
                  <a:t>由一个有序二元组组成，记为</a:t>
                </a:r>
                <a14:m>
                  <m:oMath xmlns:m="http://schemas.openxmlformats.org/officeDocument/2006/math">
                    <m:r>
                      <a:rPr lang="en-US" altLang="zh-CN" sz="2000" i="1">
                        <a:latin typeface="Cambria Math" panose="02040503050406030204" pitchFamily="18" charset="0"/>
                      </a:rPr>
                      <m:t>𝐺</m:t>
                    </m:r>
                    <m:r>
                      <a:rPr lang="en-US" altLang="zh-CN" sz="2000" i="1">
                        <a:latin typeface="Cambria Math" panose="02040503050406030204" pitchFamily="18" charset="0"/>
                      </a:rPr>
                      <m:t>=(</m:t>
                    </m:r>
                    <m:r>
                      <a:rPr lang="en-US" altLang="zh-CN" sz="2000" i="1">
                        <a:latin typeface="Cambria Math" panose="02040503050406030204" pitchFamily="18" charset="0"/>
                      </a:rPr>
                      <m:t>𝑉</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oMath>
                </a14:m>
                <a:r>
                  <a:rPr kumimoji="1" lang="zh-CN" altLang="en-US" sz="2000" dirty="0">
                    <a:latin typeface="+mn-ea"/>
                  </a:rPr>
                  <a:t>，</a:t>
                </a:r>
                <a14:m>
                  <m:oMath xmlns:m="http://schemas.openxmlformats.org/officeDocument/2006/math">
                    <m:r>
                      <a:rPr lang="en-US" altLang="zh-CN" sz="2000" i="1">
                        <a:latin typeface="Cambria Math" panose="02040503050406030204" pitchFamily="18" charset="0"/>
                      </a:rPr>
                      <m:t>𝑉</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m:t>
                    </m:r>
                  </m:oMath>
                </a14:m>
                <a:r>
                  <a:rPr kumimoji="1" lang="zh-CN" altLang="en-US" sz="2000" dirty="0">
                    <a:latin typeface="+mn-ea"/>
                  </a:rPr>
                  <a:t>是图</a:t>
                </a:r>
                <a14:m>
                  <m:oMath xmlns:m="http://schemas.openxmlformats.org/officeDocument/2006/math">
                    <m:r>
                      <a:rPr lang="en-US" altLang="zh-CN" sz="2000" i="1">
                        <a:latin typeface="Cambria Math" panose="02040503050406030204" pitchFamily="18" charset="0"/>
                      </a:rPr>
                      <m:t>𝐺</m:t>
                    </m:r>
                  </m:oMath>
                </a14:m>
                <a:r>
                  <a:rPr kumimoji="1" lang="zh-CN" altLang="en-US" sz="2000" dirty="0">
                    <a:latin typeface="+mn-ea"/>
                  </a:rPr>
                  <a:t>中顶点有限非空集合，</a:t>
                </a:r>
                <a14:m>
                  <m:oMath xmlns:m="http://schemas.openxmlformats.org/officeDocument/2006/math">
                    <m:r>
                      <a:rPr lang="en-US" altLang="zh-CN" sz="2000" i="1">
                        <a:latin typeface="Cambria Math" panose="02040503050406030204" pitchFamily="18" charset="0"/>
                      </a:rPr>
                      <m:t>𝐸</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𝑢</m:t>
                    </m:r>
                    <m:r>
                      <a:rPr lang="en-US" altLang="zh-CN" sz="2000" i="1">
                        <a:latin typeface="Cambria Math" panose="02040503050406030204" pitchFamily="18" charset="0"/>
                      </a:rPr>
                      <m:t>∈</m:t>
                    </m:r>
                    <m:r>
                      <a:rPr lang="en-US" altLang="zh-CN" sz="2000" i="1">
                        <a:latin typeface="Cambria Math" panose="02040503050406030204" pitchFamily="18" charset="0"/>
                      </a:rPr>
                      <m:t>𝑉</m:t>
                    </m:r>
                    <m:r>
                      <a:rPr lang="en-US" altLang="zh-CN" sz="2000" i="1">
                        <a:latin typeface="Cambria Math" panose="02040503050406030204" pitchFamily="18" charset="0"/>
                      </a:rPr>
                      <m:t>,</m:t>
                    </m:r>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𝑉</m:t>
                    </m:r>
                    <m:r>
                      <a:rPr lang="en-US" altLang="zh-CN" sz="2000" i="1">
                        <a:latin typeface="Cambria Math" panose="02040503050406030204" pitchFamily="18" charset="0"/>
                      </a:rPr>
                      <m:t>}</m:t>
                    </m:r>
                  </m:oMath>
                </a14:m>
                <a:r>
                  <a:rPr kumimoji="1" lang="zh-CN" altLang="en-US" sz="2000" dirty="0">
                    <a:latin typeface="+mn-ea"/>
                  </a:rPr>
                  <a:t>是图</a:t>
                </a:r>
                <a14:m>
                  <m:oMath xmlns:m="http://schemas.openxmlformats.org/officeDocument/2006/math">
                    <m:r>
                      <a:rPr lang="en-US" altLang="zh-CN" sz="2000" i="1">
                        <a:latin typeface="Cambria Math" panose="02040503050406030204" pitchFamily="18" charset="0"/>
                      </a:rPr>
                      <m:t>𝐺</m:t>
                    </m:r>
                  </m:oMath>
                </a14:m>
                <a:r>
                  <a:rPr kumimoji="1" lang="zh-CN" altLang="en-US" sz="2000" dirty="0">
                    <a:latin typeface="+mn-ea"/>
                  </a:rPr>
                  <a:t>中两个不同顶点的边的集合。</a:t>
                </a:r>
                <a:r>
                  <a:rPr kumimoji="1" lang="zh-CN" altLang="en-US" sz="2000" dirty="0">
                    <a:solidFill>
                      <a:srgbClr val="003366"/>
                    </a:solidFill>
                  </a:rPr>
                  <a:t>若</a:t>
                </a:r>
                <a14:m>
                  <m:oMath xmlns:m="http://schemas.openxmlformats.org/officeDocument/2006/math">
                    <m:r>
                      <a:rPr lang="en-US" altLang="zh-CN" sz="2000" i="1">
                        <a:solidFill>
                          <a:srgbClr val="003366"/>
                        </a:solidFill>
                        <a:latin typeface="Cambria Math" panose="02040503050406030204" pitchFamily="18" charset="0"/>
                      </a:rPr>
                      <m:t>𝐸</m:t>
                    </m:r>
                  </m:oMath>
                </a14:m>
                <a:r>
                  <a:rPr kumimoji="1" lang="zh-CN" altLang="en-US" sz="2000" dirty="0">
                    <a:solidFill>
                      <a:srgbClr val="003366"/>
                    </a:solidFill>
                  </a:rPr>
                  <a:t>是有向边（也称为弧）的有限集合时，称图</a:t>
                </a:r>
                <a14:m>
                  <m:oMath xmlns:m="http://schemas.openxmlformats.org/officeDocument/2006/math">
                    <m:r>
                      <a:rPr lang="en-US" altLang="zh-CN" sz="2000" i="1">
                        <a:solidFill>
                          <a:srgbClr val="003366"/>
                        </a:solidFill>
                        <a:latin typeface="Cambria Math" panose="02040503050406030204" pitchFamily="18" charset="0"/>
                      </a:rPr>
                      <m:t>𝐺</m:t>
                    </m:r>
                  </m:oMath>
                </a14:m>
                <a:r>
                  <a:rPr kumimoji="1" lang="zh-CN" altLang="en-US" sz="2000" dirty="0">
                    <a:solidFill>
                      <a:srgbClr val="003366"/>
                    </a:solidFill>
                  </a:rPr>
                  <a:t>为有向图，若是无向边的有限集合时，称图</a:t>
                </a:r>
                <a14:m>
                  <m:oMath xmlns:m="http://schemas.openxmlformats.org/officeDocument/2006/math">
                    <m:r>
                      <a:rPr lang="en-US" altLang="zh-CN" sz="2000" i="1">
                        <a:solidFill>
                          <a:srgbClr val="003366"/>
                        </a:solidFill>
                        <a:latin typeface="Cambria Math" panose="02040503050406030204" pitchFamily="18" charset="0"/>
                      </a:rPr>
                      <m:t>𝐺</m:t>
                    </m:r>
                  </m:oMath>
                </a14:m>
                <a:r>
                  <a:rPr kumimoji="1" lang="zh-CN" altLang="en-US" sz="2000" dirty="0">
                    <a:solidFill>
                      <a:srgbClr val="003366"/>
                    </a:solidFill>
                  </a:rPr>
                  <a:t>为无向图。</a:t>
                </a:r>
                <a:endParaRPr kumimoji="1" lang="en-US" altLang="zh-CN" sz="2000" dirty="0">
                  <a:solidFill>
                    <a:srgbClr val="003366"/>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763688" y="699542"/>
                <a:ext cx="7344816" cy="2375620"/>
              </a:xfrm>
              <a:blipFill>
                <a:blip r:embed="rId3"/>
                <a:stretch>
                  <a:fillRect l="-1245" r="-913" b="-6427"/>
                </a:stretch>
              </a:blipFill>
            </p:spPr>
            <p:txBody>
              <a:bodyPr/>
              <a:lstStyle/>
              <a:p>
                <a:r>
                  <a:rPr lang="zh-CN" altLang="en-US">
                    <a:noFill/>
                  </a:rPr>
                  <a:t> </a:t>
                </a:r>
              </a:p>
            </p:txBody>
          </p:sp>
        </mc:Fallback>
      </mc:AlternateContent>
      <p:graphicFrame>
        <p:nvGraphicFramePr>
          <p:cNvPr id="4" name="对象 3">
            <a:extLst>
              <a:ext uri="{FF2B5EF4-FFF2-40B4-BE49-F238E27FC236}">
                <a16:creationId xmlns:a16="http://schemas.microsoft.com/office/drawing/2014/main" id="{E908FED6-D64B-47C4-9579-8964342B332E}"/>
              </a:ext>
            </a:extLst>
          </p:cNvPr>
          <p:cNvGraphicFramePr>
            <a:graphicFrameLocks noChangeAspect="1"/>
          </p:cNvGraphicFramePr>
          <p:nvPr>
            <p:extLst>
              <p:ext uri="{D42A27DB-BD31-4B8C-83A1-F6EECF244321}">
                <p14:modId xmlns:p14="http://schemas.microsoft.com/office/powerpoint/2010/main" val="224258836"/>
              </p:ext>
            </p:extLst>
          </p:nvPr>
        </p:nvGraphicFramePr>
        <p:xfrm>
          <a:off x="2699792" y="3291830"/>
          <a:ext cx="5350870" cy="1656828"/>
        </p:xfrm>
        <a:graphic>
          <a:graphicData uri="http://schemas.openxmlformats.org/presentationml/2006/ole">
            <mc:AlternateContent xmlns:mc="http://schemas.openxmlformats.org/markup-compatibility/2006">
              <mc:Choice xmlns:v="urn:schemas-microsoft-com:vml" Requires="v">
                <p:oleObj name="Visio" r:id="rId4" imgW="6858000" imgH="2766249" progId="Visio.Drawing.15">
                  <p:embed/>
                </p:oleObj>
              </mc:Choice>
              <mc:Fallback>
                <p:oleObj name="Visio" r:id="rId4" imgW="6858000" imgH="2766249" progId="Visio.Drawing.15">
                  <p:embed/>
                  <p:pic>
                    <p:nvPicPr>
                      <p:cNvPr id="8" name="对象 7">
                        <a:extLst>
                          <a:ext uri="{FF2B5EF4-FFF2-40B4-BE49-F238E27FC236}">
                            <a16:creationId xmlns:a16="http://schemas.microsoft.com/office/drawing/2014/main" id="{C2D9911A-2960-4080-B7AE-0AEC4BCF504C}"/>
                          </a:ext>
                        </a:extLst>
                      </p:cNvPr>
                      <p:cNvPicPr>
                        <a:picLocks noChangeAspect="1" noChangeArrowheads="1"/>
                      </p:cNvPicPr>
                      <p:nvPr/>
                    </p:nvPicPr>
                    <p:blipFill>
                      <a:blip r:embed="rId5"/>
                      <a:srcRect/>
                      <a:stretch>
                        <a:fillRect/>
                      </a:stretch>
                    </p:blipFill>
                    <p:spPr bwMode="auto">
                      <a:xfrm>
                        <a:off x="2699792" y="3291830"/>
                        <a:ext cx="5350870" cy="1656828"/>
                      </a:xfrm>
                      <a:prstGeom prst="rect">
                        <a:avLst/>
                      </a:prstGeom>
                      <a:noFill/>
                    </p:spPr>
                  </p:pic>
                </p:oleObj>
              </mc:Fallback>
            </mc:AlternateContent>
          </a:graphicData>
        </a:graphic>
      </p:graphicFrame>
    </p:spTree>
    <p:extLst>
      <p:ext uri="{BB962C8B-B14F-4D97-AF65-F5344CB8AC3E}">
        <p14:creationId xmlns:p14="http://schemas.microsoft.com/office/powerpoint/2010/main" val="2344857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763688" y="771550"/>
                <a:ext cx="7272808" cy="4299942"/>
              </a:xfrm>
            </p:spPr>
            <p:txBody>
              <a:bodyPr/>
              <a:lstStyle/>
              <a:p>
                <a:pPr>
                  <a:lnSpc>
                    <a:spcPct val="100000"/>
                  </a:lnSpc>
                </a:pPr>
                <a:r>
                  <a:rPr kumimoji="1" lang="zh-CN" altLang="en-US" sz="2000" dirty="0">
                    <a:latin typeface="+mn-ea"/>
                  </a:rPr>
                  <a:t>顶点的度</a:t>
                </a:r>
                <a:endParaRPr kumimoji="1" lang="en-US" altLang="zh-CN" sz="2000" dirty="0">
                  <a:latin typeface="+mn-ea"/>
                </a:endParaRPr>
              </a:p>
              <a:p>
                <a:pPr lvl="1">
                  <a:lnSpc>
                    <a:spcPct val="150000"/>
                  </a:lnSpc>
                </a:pPr>
                <a:r>
                  <a:rPr kumimoji="1" lang="zh-CN" altLang="en-US" sz="2000" dirty="0">
                    <a:latin typeface="+mn-ea"/>
                  </a:rPr>
                  <a:t>图中每个顶点的度为以该顶点为另一个端点的边的数目。在有向图中可细分入度和出度。</a:t>
                </a:r>
                <a:endParaRPr kumimoji="1" lang="en-US" altLang="zh-CN" sz="2000" dirty="0">
                  <a:latin typeface="+mn-ea"/>
                </a:endParaRPr>
              </a:p>
              <a:p>
                <a:pPr marL="477838" lvl="1" indent="0">
                  <a:lnSpc>
                    <a:spcPct val="150000"/>
                  </a:lnSpc>
                  <a:buNone/>
                </a:pPr>
                <a:r>
                  <a:rPr kumimoji="1" lang="en-US" altLang="zh-CN" sz="2000" dirty="0">
                    <a:latin typeface="+mn-ea"/>
                  </a:rPr>
                  <a:t>【</a:t>
                </a:r>
                <a:r>
                  <a:rPr kumimoji="1" lang="zh-CN" altLang="en-US" sz="2000" dirty="0">
                    <a:latin typeface="+mn-ea"/>
                  </a:rPr>
                  <a:t>例</a:t>
                </a:r>
                <a:r>
                  <a:rPr kumimoji="1" lang="en-US" altLang="zh-CN" sz="2000" dirty="0">
                    <a:latin typeface="+mn-ea"/>
                  </a:rPr>
                  <a:t>】</a:t>
                </a:r>
                <a:r>
                  <a:rPr kumimoji="1" lang="zh-CN" altLang="en-US" sz="2000" dirty="0">
                    <a:latin typeface="+mn-ea"/>
                  </a:rPr>
                  <a:t>无向图中</a:t>
                </a:r>
                <a:r>
                  <a:rPr kumimoji="1" lang="zh-CN" altLang="zh-CN" sz="2000" dirty="0">
                    <a:latin typeface="+mn-ea"/>
                  </a:rPr>
                  <a:t>有</a:t>
                </a:r>
                <a:r>
                  <a:rPr kumimoji="1" lang="en-US" altLang="zh-CN" sz="2000" dirty="0">
                    <a:latin typeface="+mn-ea"/>
                  </a:rPr>
                  <a:t>17</a:t>
                </a:r>
                <a:r>
                  <a:rPr kumimoji="1" lang="zh-CN" altLang="zh-CN" sz="2000" dirty="0">
                    <a:latin typeface="+mn-ea"/>
                  </a:rPr>
                  <a:t>条边，其中度为</a:t>
                </a:r>
                <a:r>
                  <a:rPr kumimoji="1" lang="en-US" altLang="zh-CN" sz="2000" dirty="0">
                    <a:latin typeface="+mn-ea"/>
                  </a:rPr>
                  <a:t>4</a:t>
                </a:r>
                <a:r>
                  <a:rPr kumimoji="1" lang="zh-CN" altLang="zh-CN" sz="2000" dirty="0">
                    <a:latin typeface="+mn-ea"/>
                  </a:rPr>
                  <a:t>的顶点有</a:t>
                </a:r>
                <a:r>
                  <a:rPr kumimoji="1" lang="en-US" altLang="zh-CN" sz="2000" dirty="0">
                    <a:latin typeface="+mn-ea"/>
                  </a:rPr>
                  <a:t>4</a:t>
                </a:r>
                <a:r>
                  <a:rPr kumimoji="1" lang="zh-CN" altLang="zh-CN" sz="2000" dirty="0">
                    <a:latin typeface="+mn-ea"/>
                  </a:rPr>
                  <a:t>个，度为</a:t>
                </a:r>
                <a:r>
                  <a:rPr kumimoji="1" lang="en-US" altLang="zh-CN" sz="2000" dirty="0">
                    <a:latin typeface="+mn-ea"/>
                  </a:rPr>
                  <a:t>2</a:t>
                </a:r>
                <a:r>
                  <a:rPr kumimoji="1" lang="zh-CN" altLang="zh-CN" sz="2000" dirty="0">
                    <a:latin typeface="+mn-ea"/>
                  </a:rPr>
                  <a:t>的顶点有</a:t>
                </a:r>
                <a:r>
                  <a:rPr kumimoji="1" lang="en-US" altLang="zh-CN" sz="2000" dirty="0">
                    <a:latin typeface="+mn-ea"/>
                  </a:rPr>
                  <a:t>3</a:t>
                </a:r>
                <a:r>
                  <a:rPr kumimoji="1" lang="zh-CN" altLang="zh-CN" sz="2000" dirty="0">
                    <a:latin typeface="+mn-ea"/>
                  </a:rPr>
                  <a:t>个，其余顶点度为</a:t>
                </a:r>
                <a:r>
                  <a:rPr kumimoji="1" lang="en-US" altLang="zh-CN" sz="2000" dirty="0">
                    <a:latin typeface="+mn-ea"/>
                  </a:rPr>
                  <a:t>3</a:t>
                </a:r>
                <a:r>
                  <a:rPr kumimoji="1" lang="zh-CN" altLang="zh-CN" sz="2000" dirty="0">
                    <a:latin typeface="+mn-ea"/>
                  </a:rPr>
                  <a:t>，求总节点个数。</a:t>
                </a:r>
                <a:endParaRPr kumimoji="1" lang="en-US" altLang="zh-CN" sz="2000" dirty="0">
                  <a:latin typeface="+mn-ea"/>
                </a:endParaRPr>
              </a:p>
              <a:p>
                <a:pPr marL="477838" lvl="1" indent="0" algn="ctr">
                  <a:lnSpc>
                    <a:spcPct val="150000"/>
                  </a:lnSpc>
                  <a:buNone/>
                </a:pPr>
                <a:r>
                  <a:rPr kumimoji="1" lang="en-US" altLang="zh-CN" sz="2000" dirty="0">
                    <a:latin typeface="+mn-ea"/>
                  </a:rPr>
                  <a:t> </a:t>
                </a:r>
                <a14:m>
                  <m:oMath xmlns:m="http://schemas.openxmlformats.org/officeDocument/2006/math">
                    <m:nary>
                      <m:naryPr>
                        <m:chr m:val="∑"/>
                        <m:limLoc m:val="undOvr"/>
                        <m:ctrlPr>
                          <a:rPr kumimoji="1" lang="zh-CN" altLang="zh-CN" sz="2000" i="1">
                            <a:latin typeface="Cambria Math" panose="02040503050406030204" pitchFamily="18" charset="0"/>
                          </a:rPr>
                        </m:ctrlPr>
                      </m:naryPr>
                      <m:sub>
                        <m:r>
                          <a:rPr kumimoji="1" lang="en-US" altLang="zh-CN" sz="2000">
                            <a:latin typeface="Cambria Math" charset="0"/>
                          </a:rPr>
                          <m:t>𝑖</m:t>
                        </m:r>
                        <m:r>
                          <a:rPr kumimoji="1" lang="en-US" altLang="zh-CN" sz="2000">
                            <a:latin typeface="Cambria Math" charset="0"/>
                          </a:rPr>
                          <m:t>=1</m:t>
                        </m:r>
                      </m:sub>
                      <m:sup>
                        <m:r>
                          <a:rPr kumimoji="1" lang="en-US" altLang="zh-CN" sz="2000">
                            <a:latin typeface="Cambria Math" charset="0"/>
                          </a:rPr>
                          <m:t>𝑛</m:t>
                        </m:r>
                      </m:sup>
                      <m:e>
                        <m:func>
                          <m:funcPr>
                            <m:ctrlPr>
                              <a:rPr kumimoji="1" lang="zh-CN" altLang="zh-CN" sz="2000" i="1">
                                <a:latin typeface="Cambria Math" panose="02040503050406030204" pitchFamily="18" charset="0"/>
                              </a:rPr>
                            </m:ctrlPr>
                          </m:funcPr>
                          <m:fName>
                            <m:r>
                              <a:rPr kumimoji="1" lang="en-US" altLang="zh-CN" sz="2000">
                                <a:latin typeface="Cambria Math" charset="0"/>
                              </a:rPr>
                              <m:t>𝑑𝑒𝑔</m:t>
                            </m:r>
                          </m:fName>
                          <m:e>
                            <m:d>
                              <m:dPr>
                                <m:ctrlPr>
                                  <a:rPr kumimoji="1" lang="zh-CN" altLang="zh-CN" sz="2000" i="1">
                                    <a:latin typeface="Cambria Math" panose="02040503050406030204" pitchFamily="18" charset="0"/>
                                  </a:rPr>
                                </m:ctrlPr>
                              </m:dPr>
                              <m:e>
                                <m:sSub>
                                  <m:sSubPr>
                                    <m:ctrlPr>
                                      <a:rPr kumimoji="1" lang="zh-CN" altLang="zh-CN" sz="2000" i="1">
                                        <a:latin typeface="Cambria Math" panose="02040503050406030204" pitchFamily="18" charset="0"/>
                                      </a:rPr>
                                    </m:ctrlPr>
                                  </m:sSubPr>
                                  <m:e>
                                    <m:r>
                                      <a:rPr kumimoji="1" lang="en-US" altLang="zh-CN" sz="2000">
                                        <a:latin typeface="Cambria Math" charset="0"/>
                                      </a:rPr>
                                      <m:t>𝑣</m:t>
                                    </m:r>
                                  </m:e>
                                  <m:sub>
                                    <m:r>
                                      <a:rPr kumimoji="1" lang="en-US" altLang="zh-CN" sz="2000">
                                        <a:latin typeface="Cambria Math" charset="0"/>
                                      </a:rPr>
                                      <m:t>𝑖</m:t>
                                    </m:r>
                                  </m:sub>
                                </m:sSub>
                              </m:e>
                            </m:d>
                          </m:e>
                        </m:func>
                        <m:r>
                          <a:rPr kumimoji="1" lang="en-US" altLang="zh-CN" sz="2000">
                            <a:latin typeface="Cambria Math" charset="0"/>
                          </a:rPr>
                          <m:t>=2</m:t>
                        </m:r>
                        <m:r>
                          <a:rPr kumimoji="1" lang="en-US" altLang="zh-CN" sz="2000">
                            <a:latin typeface="Cambria Math" charset="0"/>
                          </a:rPr>
                          <m:t>𝑒</m:t>
                        </m:r>
                        <m:r>
                          <a:rPr kumimoji="1" lang="en-US" altLang="zh-CN" sz="2000">
                            <a:latin typeface="Cambria Math" charset="0"/>
                          </a:rPr>
                          <m:t>=34</m:t>
                        </m:r>
                      </m:e>
                    </m:nary>
                  </m:oMath>
                </a14:m>
                <a:endParaRPr kumimoji="1" lang="zh-CN" altLang="zh-CN" sz="2000" dirty="0">
                  <a:latin typeface="+mn-ea"/>
                </a:endParaRPr>
              </a:p>
              <a:p>
                <a:pPr marL="477838" lvl="1" indent="0">
                  <a:lnSpc>
                    <a:spcPct val="150000"/>
                  </a:lnSpc>
                  <a:buNone/>
                </a:pPr>
                <a:r>
                  <a:rPr kumimoji="1" lang="zh-CN" altLang="zh-CN" sz="2000" dirty="0">
                    <a:latin typeface="+mn-ea"/>
                  </a:rPr>
                  <a:t>度为</a:t>
                </a:r>
                <a:r>
                  <a:rPr kumimoji="1" lang="en-US" altLang="zh-CN" sz="2000" dirty="0">
                    <a:latin typeface="+mn-ea"/>
                  </a:rPr>
                  <a:t>4</a:t>
                </a:r>
                <a:r>
                  <a:rPr kumimoji="1" lang="zh-CN" altLang="zh-CN" sz="2000" dirty="0">
                    <a:latin typeface="+mn-ea"/>
                  </a:rPr>
                  <a:t>和</a:t>
                </a:r>
                <a:r>
                  <a:rPr kumimoji="1" lang="en-US" altLang="zh-CN" sz="2000" dirty="0">
                    <a:latin typeface="+mn-ea"/>
                  </a:rPr>
                  <a:t>2</a:t>
                </a:r>
                <a:r>
                  <a:rPr kumimoji="1" lang="zh-CN" altLang="zh-CN" sz="2000" dirty="0">
                    <a:latin typeface="+mn-ea"/>
                  </a:rPr>
                  <a:t>的顶点总度数为</a:t>
                </a:r>
                <a14:m>
                  <m:oMath xmlns:m="http://schemas.openxmlformats.org/officeDocument/2006/math">
                    <m:r>
                      <a:rPr kumimoji="1" lang="en-US" altLang="zh-CN" sz="2000">
                        <a:latin typeface="Cambria Math" charset="0"/>
                      </a:rPr>
                      <m:t>4×4+2×3=22</m:t>
                    </m:r>
                  </m:oMath>
                </a14:m>
                <a:r>
                  <a:rPr kumimoji="1" lang="zh-CN" altLang="zh-CN" sz="2000" dirty="0">
                    <a:latin typeface="+mn-ea"/>
                  </a:rPr>
                  <a:t>，于是度为</a:t>
                </a:r>
                <a:r>
                  <a:rPr kumimoji="1" lang="en-US" altLang="zh-CN" sz="2000" dirty="0">
                    <a:latin typeface="+mn-ea"/>
                  </a:rPr>
                  <a:t>3</a:t>
                </a:r>
                <a:r>
                  <a:rPr kumimoji="1" lang="zh-CN" altLang="zh-CN" sz="2000" dirty="0">
                    <a:latin typeface="+mn-ea"/>
                  </a:rPr>
                  <a:t>的顶点个数为</a:t>
                </a:r>
                <a14:m>
                  <m:oMath xmlns:m="http://schemas.openxmlformats.org/officeDocument/2006/math">
                    <m:f>
                      <m:fPr>
                        <m:ctrlPr>
                          <a:rPr kumimoji="1" lang="zh-CN" altLang="zh-CN" sz="2000" i="1">
                            <a:latin typeface="Cambria Math" panose="02040503050406030204" pitchFamily="18" charset="0"/>
                          </a:rPr>
                        </m:ctrlPr>
                      </m:fPr>
                      <m:num>
                        <m:r>
                          <a:rPr kumimoji="1" lang="en-US" altLang="zh-CN" sz="2000">
                            <a:latin typeface="Cambria Math" charset="0"/>
                          </a:rPr>
                          <m:t>34−22</m:t>
                        </m:r>
                      </m:num>
                      <m:den>
                        <m:r>
                          <a:rPr kumimoji="1" lang="en-US" altLang="zh-CN" sz="2000">
                            <a:latin typeface="Cambria Math" charset="0"/>
                          </a:rPr>
                          <m:t>3</m:t>
                        </m:r>
                      </m:den>
                    </m:f>
                    <m:r>
                      <a:rPr kumimoji="1" lang="en-US" altLang="zh-CN" sz="2000">
                        <a:latin typeface="Cambria Math" charset="0"/>
                      </a:rPr>
                      <m:t>=4</m:t>
                    </m:r>
                  </m:oMath>
                </a14:m>
                <a:r>
                  <a:rPr kumimoji="1" lang="zh-CN" altLang="zh-CN" sz="2000" dirty="0">
                    <a:latin typeface="+mn-ea"/>
                  </a:rPr>
                  <a:t>，</a:t>
                </a:r>
                <a:r>
                  <a:rPr kumimoji="1" lang="zh-CN" altLang="en-US" sz="2000" dirty="0">
                    <a:latin typeface="+mn-ea"/>
                  </a:rPr>
                  <a:t>得</a:t>
                </a:r>
                <a:r>
                  <a:rPr kumimoji="1" lang="zh-CN" altLang="zh-CN" sz="2000" dirty="0">
                    <a:latin typeface="+mn-ea"/>
                  </a:rPr>
                  <a:t>总节点个数为</a:t>
                </a:r>
                <a:r>
                  <a:rPr kumimoji="1" lang="en-US" altLang="zh-CN" sz="2000" dirty="0">
                    <a:latin typeface="+mn-ea"/>
                  </a:rPr>
                  <a:t>11</a:t>
                </a:r>
                <a:r>
                  <a:rPr kumimoji="1" lang="zh-CN" altLang="zh-CN" sz="2000" dirty="0">
                    <a:latin typeface="+mn-ea"/>
                  </a:rPr>
                  <a:t>。</a:t>
                </a: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763688" y="771550"/>
                <a:ext cx="7272808" cy="4299942"/>
              </a:xfrm>
              <a:blipFill>
                <a:blip r:embed="rId3"/>
                <a:stretch>
                  <a:fillRect l="-335" t="-851" r="-419" b="-2128"/>
                </a:stretch>
              </a:blipFill>
            </p:spPr>
            <p:txBody>
              <a:bodyPr/>
              <a:lstStyle/>
              <a:p>
                <a:r>
                  <a:rPr lang="zh-CN" altLang="en-US">
                    <a:noFill/>
                  </a:rPr>
                  <a:t> </a:t>
                </a:r>
              </a:p>
            </p:txBody>
          </p:sp>
        </mc:Fallback>
      </mc:AlternateContent>
      <p:sp>
        <p:nvSpPr>
          <p:cNvPr id="5" name="标题 1">
            <a:extLst>
              <a:ext uri="{FF2B5EF4-FFF2-40B4-BE49-F238E27FC236}">
                <a16:creationId xmlns:a16="http://schemas.microsoft.com/office/drawing/2014/main" id="{46168726-DCD5-A668-F2E3-256A3071E7FB}"/>
              </a:ext>
            </a:extLst>
          </p:cNvPr>
          <p:cNvSpPr txBox="1">
            <a:spLocks/>
          </p:cNvSpPr>
          <p:nvPr/>
        </p:nvSpPr>
        <p:spPr bwMode="auto">
          <a:xfrm>
            <a:off x="1691680" y="0"/>
            <a:ext cx="7416824"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b="0" kern="0">
                <a:latin typeface="微软雅黑" panose="020B0503020204020204" pitchFamily="34" charset="-122"/>
                <a:ea typeface="微软雅黑" panose="020B0503020204020204" pitchFamily="34" charset="-122"/>
              </a:rPr>
              <a:t>4.1 </a:t>
            </a:r>
            <a:r>
              <a:rPr kumimoji="1" lang="zh-CN" altLang="en-US" sz="2400" b="0" kern="0">
                <a:latin typeface="微软雅黑" panose="020B0503020204020204" pitchFamily="34" charset="-122"/>
                <a:ea typeface="微软雅黑" panose="020B0503020204020204" pitchFamily="34" charset="-122"/>
              </a:rPr>
              <a:t>基本概念</a:t>
            </a:r>
            <a:endParaRPr kumimoji="1" lang="en-US" altLang="zh-CN" sz="24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6670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763688" y="843558"/>
                <a:ext cx="7308304" cy="2592288"/>
              </a:xfrm>
            </p:spPr>
            <p:txBody>
              <a:bodyPr/>
              <a:lstStyle/>
              <a:p>
                <a:pPr lvl="1"/>
                <a:r>
                  <a:rPr kumimoji="1" lang="zh-CN" altLang="en-US" sz="2000" dirty="0">
                    <a:latin typeface="+mn-ea"/>
                    <a:ea typeface="+mn-ea"/>
                  </a:rPr>
                  <a:t>简单图：一个图不存在重复边和到自身的边为简单图。</a:t>
                </a:r>
                <a:endParaRPr kumimoji="1" lang="en-US" altLang="zh-CN" sz="2000" dirty="0">
                  <a:latin typeface="微软雅黑" panose="020B0503020204020204" pitchFamily="34" charset="-122"/>
                  <a:ea typeface="微软雅黑" panose="020B0503020204020204" pitchFamily="34" charset="-122"/>
                </a:endParaRPr>
              </a:p>
              <a:p>
                <a:pPr lvl="1"/>
                <a:r>
                  <a:rPr kumimoji="1" lang="zh-CN" altLang="en-US" sz="2000" dirty="0">
                    <a:latin typeface="+mn-ea"/>
                  </a:rPr>
                  <a:t>多重图：与简单图对立，一个图如果存在重复边或者到自身的边则为多重图。</a:t>
                </a:r>
                <a:endParaRPr kumimoji="1" lang="en-US" altLang="zh-CN" sz="2000" dirty="0">
                  <a:latin typeface="+mn-ea"/>
                </a:endParaRPr>
              </a:p>
              <a:p>
                <a:pPr lvl="1"/>
                <a:r>
                  <a:rPr kumimoji="1" lang="zh-CN" altLang="en-US" sz="2000" dirty="0">
                    <a:latin typeface="+mn-ea"/>
                  </a:rPr>
                  <a:t>完全图：一个图中如果任意两顶点间均存在边，则为一个完全图。</a:t>
                </a:r>
                <a:endParaRPr kumimoji="1" lang="en-US" altLang="zh-CN" sz="2000" dirty="0">
                  <a:latin typeface="+mn-ea"/>
                </a:endParaRPr>
              </a:p>
              <a:p>
                <a:pPr lvl="1"/>
                <a:r>
                  <a:rPr kumimoji="1" lang="zh-CN" altLang="en-US" sz="2000" dirty="0">
                    <a:latin typeface="+mn-ea"/>
                  </a:rPr>
                  <a:t>正则图：如果一个图中每个顶点的度均为</a:t>
                </a:r>
                <a14:m>
                  <m:oMath xmlns:m="http://schemas.openxmlformats.org/officeDocument/2006/math">
                    <m:r>
                      <a:rPr kumimoji="1" lang="en-US" altLang="zh-CN" sz="2000">
                        <a:latin typeface="Cambria Math" charset="0"/>
                      </a:rPr>
                      <m:t>𝑘</m:t>
                    </m:r>
                  </m:oMath>
                </a14:m>
                <a:r>
                  <a:rPr kumimoji="1" lang="zh-CN" altLang="en-US" sz="2000" dirty="0">
                    <a:latin typeface="+mn-ea"/>
                  </a:rPr>
                  <a:t>，则其是一个</a:t>
                </a:r>
                <a14:m>
                  <m:oMath xmlns:m="http://schemas.openxmlformats.org/officeDocument/2006/math">
                    <m:r>
                      <a:rPr kumimoji="1" lang="en-US" altLang="zh-CN" sz="2000">
                        <a:latin typeface="Cambria Math" charset="0"/>
                      </a:rPr>
                      <m:t>𝑘</m:t>
                    </m:r>
                  </m:oMath>
                </a14:m>
                <a:r>
                  <a:rPr kumimoji="1" lang="zh-CN" altLang="en-US" sz="2000" dirty="0">
                    <a:latin typeface="+mn-ea"/>
                  </a:rPr>
                  <a:t>正则图。</a:t>
                </a:r>
                <a:endParaRPr kumimoji="1" lang="en-US" altLang="zh-CN" sz="2000"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763688" y="843558"/>
                <a:ext cx="7308304" cy="2592288"/>
              </a:xfrm>
              <a:blipFill>
                <a:blip r:embed="rId3"/>
                <a:stretch>
                  <a:fillRect t="-2347" r="-334"/>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E692BC1D-1F5F-448C-9B9C-B53636C855BB}"/>
              </a:ext>
            </a:extLst>
          </p:cNvPr>
          <p:cNvSpPr>
            <a:spLocks noChangeArrowheads="1"/>
          </p:cNvSpPr>
          <p:nvPr/>
        </p:nvSpPr>
        <p:spPr bwMode="auto">
          <a:xfrm>
            <a:off x="895926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1A1A93BA-F54C-4047-A402-F23F65AD9DE7}"/>
              </a:ext>
            </a:extLst>
          </p:cNvPr>
          <p:cNvGraphicFramePr>
            <a:graphicFrameLocks noChangeAspect="1"/>
          </p:cNvGraphicFramePr>
          <p:nvPr>
            <p:extLst>
              <p:ext uri="{D42A27DB-BD31-4B8C-83A1-F6EECF244321}">
                <p14:modId xmlns:p14="http://schemas.microsoft.com/office/powerpoint/2010/main" val="2104887492"/>
              </p:ext>
            </p:extLst>
          </p:nvPr>
        </p:nvGraphicFramePr>
        <p:xfrm>
          <a:off x="4283968" y="3291830"/>
          <a:ext cx="1656184" cy="1385462"/>
        </p:xfrm>
        <a:graphic>
          <a:graphicData uri="http://schemas.openxmlformats.org/presentationml/2006/ole">
            <mc:AlternateContent xmlns:mc="http://schemas.openxmlformats.org/markup-compatibility/2006">
              <mc:Choice xmlns:v="urn:schemas-microsoft-com:vml" Requires="v">
                <p:oleObj name="Visio" r:id="rId4" imgW="2514753" imgH="2619511" progId="Visio.Drawing.15">
                  <p:embed/>
                </p:oleObj>
              </mc:Choice>
              <mc:Fallback>
                <p:oleObj name="Visio" r:id="rId4" imgW="2514753" imgH="261951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3968" y="3291830"/>
                        <a:ext cx="1656184" cy="1385462"/>
                      </a:xfrm>
                      <a:prstGeom prst="rect">
                        <a:avLst/>
                      </a:prstGeom>
                      <a:noFill/>
                    </p:spPr>
                  </p:pic>
                </p:oleObj>
              </mc:Fallback>
            </mc:AlternateContent>
          </a:graphicData>
        </a:graphic>
      </p:graphicFrame>
      <p:sp>
        <p:nvSpPr>
          <p:cNvPr id="6" name="文本框 21">
            <a:extLst>
              <a:ext uri="{FF2B5EF4-FFF2-40B4-BE49-F238E27FC236}">
                <a16:creationId xmlns:a16="http://schemas.microsoft.com/office/drawing/2014/main" id="{2D20BB24-FF86-4C00-B980-340587885C73}"/>
              </a:ext>
            </a:extLst>
          </p:cNvPr>
          <p:cNvSpPr txBox="1"/>
          <p:nvPr/>
        </p:nvSpPr>
        <p:spPr>
          <a:xfrm>
            <a:off x="3851920" y="4731990"/>
            <a:ext cx="2232248" cy="2993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0000"/>
              </a:lnSpc>
              <a:spcAft>
                <a:spcPts val="0"/>
              </a:spcAft>
            </a:pPr>
            <a:r>
              <a:rPr lang="zh-CN" altLang="en-US" sz="1800" b="0" kern="100" dirty="0">
                <a:effectLst/>
                <a:latin typeface="Cambria Math" panose="02040503050406030204" pitchFamily="18" charset="0"/>
                <a:ea typeface="+mn-ea"/>
                <a:cs typeface="Times New Roman" panose="02020603050405020304" pitchFamily="18" charset="0"/>
              </a:rPr>
              <a:t>一个</a:t>
            </a:r>
            <a:r>
              <a:rPr lang="en-US" altLang="zh-CN" sz="1800" b="0" kern="100" dirty="0">
                <a:effectLst/>
                <a:latin typeface="Cambria Math" panose="02040503050406030204" pitchFamily="18" charset="0"/>
                <a:ea typeface="+mn-ea"/>
                <a:cs typeface="Times New Roman" panose="02020603050405020304" pitchFamily="18" charset="0"/>
              </a:rPr>
              <a:t>2-</a:t>
            </a:r>
            <a:r>
              <a:rPr lang="zh-CN" altLang="en-US" sz="1800" b="0" kern="100" dirty="0">
                <a:effectLst/>
                <a:latin typeface="Cambria Math" panose="02040503050406030204" pitchFamily="18" charset="0"/>
                <a:ea typeface="+mn-ea"/>
                <a:cs typeface="Times New Roman" panose="02020603050405020304" pitchFamily="18" charset="0"/>
              </a:rPr>
              <a:t>正则图</a:t>
            </a:r>
            <a:endParaRPr lang="zh-CN" altLang="en-US" sz="1800" i="1" kern="100" dirty="0">
              <a:latin typeface="Cambria Math" panose="02040503050406030204" pitchFamily="18" charset="0"/>
              <a:ea typeface="+mn-ea"/>
              <a:cs typeface="Times New Roman" panose="02020603050405020304" pitchFamily="18" charset="0"/>
            </a:endParaRPr>
          </a:p>
        </p:txBody>
      </p:sp>
      <p:sp>
        <p:nvSpPr>
          <p:cNvPr id="8" name="标题 1">
            <a:extLst>
              <a:ext uri="{FF2B5EF4-FFF2-40B4-BE49-F238E27FC236}">
                <a16:creationId xmlns:a16="http://schemas.microsoft.com/office/drawing/2014/main" id="{10A7D165-9393-00DC-EB8F-512D05C04238}"/>
              </a:ext>
            </a:extLst>
          </p:cNvPr>
          <p:cNvSpPr txBox="1">
            <a:spLocks/>
          </p:cNvSpPr>
          <p:nvPr/>
        </p:nvSpPr>
        <p:spPr bwMode="auto">
          <a:xfrm>
            <a:off x="1691680" y="0"/>
            <a:ext cx="7416824"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b="0" kern="0" dirty="0">
                <a:latin typeface="微软雅黑" panose="020B0503020204020204" pitchFamily="34" charset="-122"/>
                <a:ea typeface="微软雅黑" panose="020B0503020204020204" pitchFamily="34" charset="-122"/>
              </a:rPr>
              <a:t>4.2 </a:t>
            </a:r>
            <a:r>
              <a:rPr kumimoji="1" lang="zh-CN" altLang="en-US" sz="2400" b="0" kern="0" dirty="0">
                <a:latin typeface="微软雅黑" panose="020B0503020204020204" pitchFamily="34" charset="-122"/>
                <a:ea typeface="微软雅黑" panose="020B0503020204020204" pitchFamily="34" charset="-122"/>
              </a:rPr>
              <a:t>其它概念</a:t>
            </a:r>
            <a:endParaRPr kumimoji="1" lang="en-US" altLang="zh-CN" sz="24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1182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835696" y="827232"/>
                <a:ext cx="7308304" cy="2877993"/>
              </a:xfrm>
            </p:spPr>
            <p:txBody>
              <a:bodyPr/>
              <a:lstStyle/>
              <a:p>
                <a:pPr>
                  <a:lnSpc>
                    <a:spcPct val="150000"/>
                  </a:lnSpc>
                </a:pPr>
                <a:r>
                  <a:rPr kumimoji="1" lang="zh-CN" altLang="en-US" sz="2000" dirty="0">
                    <a:latin typeface="+mn-ea"/>
                  </a:rPr>
                  <a:t>同构图：</a:t>
                </a:r>
                <a:r>
                  <a:rPr lang="zh-CN" altLang="zh-CN" sz="2000" dirty="0"/>
                  <a:t>如果图</a:t>
                </a:r>
                <a14:m>
                  <m:oMath xmlns:m="http://schemas.openxmlformats.org/officeDocument/2006/math">
                    <m:sSub>
                      <m:sSubPr>
                        <m:ctrlPr>
                          <a:rPr lang="zh-CN" altLang="zh-CN" sz="2000" i="1">
                            <a:latin typeface="Cambria Math" panose="02040503050406030204" pitchFamily="18" charset="0"/>
                          </a:rPr>
                        </m:ctrlPr>
                      </m:sSubPr>
                      <m:e>
                        <m:r>
                          <a:rPr lang="en-US" altLang="zh-CN" sz="2000" b="0" i="1">
                            <a:latin typeface="Cambria Math" panose="02040503050406030204" pitchFamily="18" charset="0"/>
                          </a:rPr>
                          <m:t>𝐺</m:t>
                        </m:r>
                      </m:e>
                      <m:sub>
                        <m:r>
                          <a:rPr lang="en-US" altLang="zh-CN" sz="2000" b="0" i="1">
                            <a:latin typeface="Cambria Math" panose="02040503050406030204" pitchFamily="18" charset="0"/>
                          </a:rPr>
                          <m:t>1</m:t>
                        </m:r>
                      </m:sub>
                    </m:sSub>
                    <m:r>
                      <a:rPr lang="en-US" altLang="zh-CN" sz="2000" b="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b="0" i="1">
                            <a:latin typeface="Cambria Math" panose="02040503050406030204" pitchFamily="18" charset="0"/>
                          </a:rPr>
                          <m:t>𝐺</m:t>
                        </m:r>
                      </m:e>
                      <m:sub>
                        <m:r>
                          <a:rPr lang="en-US" altLang="zh-CN" sz="2000" b="0" i="1">
                            <a:latin typeface="Cambria Math" panose="02040503050406030204" pitchFamily="18" charset="0"/>
                          </a:rPr>
                          <m:t>2</m:t>
                        </m:r>
                      </m:sub>
                    </m:sSub>
                  </m:oMath>
                </a14:m>
                <a:r>
                  <a:rPr lang="zh-CN" altLang="zh-CN" sz="2000" dirty="0"/>
                  <a:t>的顶点和边都一一对应，且连接关系相同，则它们是同构的。</a:t>
                </a:r>
              </a:p>
              <a:p>
                <a:pPr lvl="1">
                  <a:lnSpc>
                    <a:spcPct val="150000"/>
                  </a:lnSpc>
                </a:pPr>
                <a:endParaRPr kumimoji="1" lang="en-US" altLang="zh-CN" sz="1600" dirty="0">
                  <a:latin typeface="微软雅黑" panose="020B0503020204020204" pitchFamily="34" charset="-122"/>
                  <a:ea typeface="微软雅黑" panose="020B0503020204020204" pitchFamily="34" charset="-122"/>
                </a:endParaRPr>
              </a:p>
              <a:p>
                <a:pPr marL="477838" lvl="1" indent="0">
                  <a:lnSpc>
                    <a:spcPct val="150000"/>
                  </a:lnSpc>
                  <a:buNone/>
                </a:pPr>
                <a:endParaRPr kumimoji="1" lang="en-US" altLang="zh-CN" sz="1600" dirty="0">
                  <a:latin typeface="+mn-ea"/>
                  <a:ea typeface="微软雅黑" panose="020B0503020204020204" pitchFamily="34" charset="-122"/>
                </a:endParaRPr>
              </a:p>
              <a:p>
                <a:pPr>
                  <a:lnSpc>
                    <a:spcPct val="150000"/>
                  </a:lnSpc>
                </a:pPr>
                <a:r>
                  <a:rPr kumimoji="1" lang="zh-CN" altLang="en-US" sz="2000" dirty="0">
                    <a:latin typeface="+mn-ea"/>
                  </a:rPr>
                  <a:t>子图：若有两个图</a:t>
                </a:r>
                <a14:m>
                  <m:oMath xmlns:m="http://schemas.openxmlformats.org/officeDocument/2006/math">
                    <m:r>
                      <a:rPr lang="en-US" altLang="zh-CN" sz="2000" b="0" i="1">
                        <a:latin typeface="Cambria Math" panose="02040503050406030204" pitchFamily="18" charset="0"/>
                      </a:rPr>
                      <m:t>𝐺</m:t>
                    </m:r>
                    <m:r>
                      <a:rPr lang="en-US" altLang="zh-CN" sz="2000" b="0" i="1">
                        <a:latin typeface="Cambria Math" panose="02040503050406030204" pitchFamily="18" charset="0"/>
                      </a:rPr>
                      <m:t>=(</m:t>
                    </m:r>
                    <m:r>
                      <a:rPr lang="en-US" altLang="zh-CN" sz="2000" b="0" i="1">
                        <a:latin typeface="Cambria Math" panose="02040503050406030204" pitchFamily="18" charset="0"/>
                      </a:rPr>
                      <m:t>𝑉</m:t>
                    </m:r>
                    <m:r>
                      <a:rPr lang="en-US" altLang="zh-CN" sz="2000" b="0" i="1">
                        <a:latin typeface="Cambria Math" panose="02040503050406030204" pitchFamily="18" charset="0"/>
                      </a:rPr>
                      <m:t>,</m:t>
                    </m:r>
                    <m:r>
                      <a:rPr lang="en-US" altLang="zh-CN" sz="2000" b="0" i="1">
                        <a:latin typeface="Cambria Math" panose="02040503050406030204" pitchFamily="18" charset="0"/>
                      </a:rPr>
                      <m:t>𝐸</m:t>
                    </m:r>
                    <m:r>
                      <a:rPr lang="en-US" altLang="zh-CN" sz="2000" b="0" i="1">
                        <a:latin typeface="Cambria Math" panose="02040503050406030204" pitchFamily="18" charset="0"/>
                      </a:rPr>
                      <m:t>)</m:t>
                    </m:r>
                  </m:oMath>
                </a14:m>
                <a:r>
                  <a:rPr lang="zh-CN" altLang="zh-CN" sz="2000" dirty="0"/>
                  <a:t>和</a:t>
                </a:r>
                <a14:m>
                  <m:oMath xmlns:m="http://schemas.openxmlformats.org/officeDocument/2006/math">
                    <m:sSup>
                      <m:sSupPr>
                        <m:ctrlPr>
                          <a:rPr lang="zh-CN" altLang="zh-CN" sz="2000" i="1">
                            <a:latin typeface="Cambria Math" panose="02040503050406030204" pitchFamily="18" charset="0"/>
                          </a:rPr>
                        </m:ctrlPr>
                      </m:sSupPr>
                      <m:e>
                        <m:r>
                          <a:rPr lang="en-US" altLang="zh-CN" sz="2000" b="0" i="1">
                            <a:latin typeface="Cambria Math" panose="02040503050406030204" pitchFamily="18" charset="0"/>
                          </a:rPr>
                          <m:t>𝐺</m:t>
                        </m:r>
                      </m:e>
                      <m:sup>
                        <m:r>
                          <a:rPr lang="en-US" altLang="zh-CN" sz="2000" b="0" i="1">
                            <a:latin typeface="Cambria Math" panose="02040503050406030204" pitchFamily="18" charset="0"/>
                          </a:rPr>
                          <m:t>′</m:t>
                        </m:r>
                      </m:sup>
                    </m:sSup>
                    <m:r>
                      <a:rPr lang="en-US" altLang="zh-CN" sz="2000" b="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b="0" i="1">
                            <a:latin typeface="Cambria Math" panose="02040503050406030204" pitchFamily="18" charset="0"/>
                          </a:rPr>
                          <m:t>𝑉</m:t>
                        </m:r>
                      </m:e>
                      <m:sup>
                        <m:r>
                          <a:rPr lang="en-US" altLang="zh-CN" sz="2000" b="0" i="1">
                            <a:latin typeface="Cambria Math" panose="02040503050406030204" pitchFamily="18" charset="0"/>
                          </a:rPr>
                          <m:t>′</m:t>
                        </m:r>
                      </m:sup>
                    </m:sSup>
                    <m:r>
                      <a:rPr lang="en-US" altLang="zh-CN" sz="2000" b="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b="0" i="1">
                            <a:latin typeface="Cambria Math" panose="02040503050406030204" pitchFamily="18" charset="0"/>
                          </a:rPr>
                          <m:t>𝐸</m:t>
                        </m:r>
                      </m:e>
                      <m:sup>
                        <m:r>
                          <a:rPr lang="en-US" altLang="zh-CN" sz="2000" b="0" i="1">
                            <a:latin typeface="Cambria Math" panose="02040503050406030204" pitchFamily="18" charset="0"/>
                          </a:rPr>
                          <m:t>′</m:t>
                        </m:r>
                      </m:sup>
                    </m:sSup>
                    <m:r>
                      <a:rPr lang="en-US" altLang="zh-CN" sz="2000" b="0" i="1">
                        <a:latin typeface="Cambria Math" panose="02040503050406030204" pitchFamily="18" charset="0"/>
                      </a:rPr>
                      <m:t>)</m:t>
                    </m:r>
                  </m:oMath>
                </a14:m>
                <a:r>
                  <a:rPr kumimoji="1" lang="zh-CN" altLang="en-US" sz="2000" dirty="0">
                    <a:latin typeface="+mn-ea"/>
                  </a:rPr>
                  <a:t>，其中</a:t>
                </a:r>
                <a14:m>
                  <m:oMath xmlns:m="http://schemas.openxmlformats.org/officeDocument/2006/math">
                    <m:sSup>
                      <m:sSupPr>
                        <m:ctrlPr>
                          <a:rPr lang="zh-CN" altLang="zh-CN" sz="2000" i="1">
                            <a:latin typeface="Cambria Math" panose="02040503050406030204" pitchFamily="18" charset="0"/>
                          </a:rPr>
                        </m:ctrlPr>
                      </m:sSupPr>
                      <m:e>
                        <m:r>
                          <a:rPr lang="en-US" altLang="zh-CN" sz="2000" b="0" i="1">
                            <a:latin typeface="Cambria Math" panose="02040503050406030204" pitchFamily="18" charset="0"/>
                          </a:rPr>
                          <m:t>𝑉</m:t>
                        </m:r>
                      </m:e>
                      <m:sup>
                        <m:r>
                          <a:rPr lang="en-US" altLang="zh-CN" sz="2000" b="0" i="1">
                            <a:latin typeface="Cambria Math" panose="02040503050406030204" pitchFamily="18" charset="0"/>
                          </a:rPr>
                          <m:t>′</m:t>
                        </m:r>
                      </m:sup>
                    </m:sSup>
                  </m:oMath>
                </a14:m>
                <a:r>
                  <a:rPr lang="zh-CN" altLang="zh-CN" sz="2000" dirty="0"/>
                  <a:t>是</a:t>
                </a:r>
                <a14:m>
                  <m:oMath xmlns:m="http://schemas.openxmlformats.org/officeDocument/2006/math">
                    <m:r>
                      <a:rPr lang="en-US" altLang="zh-CN" sz="2000" b="0" i="1">
                        <a:latin typeface="Cambria Math" panose="02040503050406030204" pitchFamily="18" charset="0"/>
                      </a:rPr>
                      <m:t>𝑉</m:t>
                    </m:r>
                  </m:oMath>
                </a14:m>
                <a:r>
                  <a:rPr lang="zh-CN" altLang="zh-CN" sz="2000" dirty="0"/>
                  <a:t>的子集，</a:t>
                </a:r>
                <a14:m>
                  <m:oMath xmlns:m="http://schemas.openxmlformats.org/officeDocument/2006/math">
                    <m:sSup>
                      <m:sSupPr>
                        <m:ctrlPr>
                          <a:rPr lang="zh-CN" altLang="zh-CN" sz="2000" i="1">
                            <a:latin typeface="Cambria Math" panose="02040503050406030204" pitchFamily="18" charset="0"/>
                          </a:rPr>
                        </m:ctrlPr>
                      </m:sSupPr>
                      <m:e>
                        <m:r>
                          <a:rPr lang="en-US" altLang="zh-CN" sz="2000" b="0" i="1">
                            <a:latin typeface="Cambria Math" panose="02040503050406030204" pitchFamily="18" charset="0"/>
                          </a:rPr>
                          <m:t>𝐸</m:t>
                        </m:r>
                      </m:e>
                      <m:sup>
                        <m:r>
                          <a:rPr lang="en-US" altLang="zh-CN" sz="2000" b="0" i="1">
                            <a:latin typeface="Cambria Math" panose="02040503050406030204" pitchFamily="18" charset="0"/>
                          </a:rPr>
                          <m:t>′</m:t>
                        </m:r>
                      </m:sup>
                    </m:sSup>
                  </m:oMath>
                </a14:m>
                <a:r>
                  <a:rPr lang="zh-CN" altLang="zh-CN" sz="2000" dirty="0"/>
                  <a:t>是</a:t>
                </a:r>
                <a14:m>
                  <m:oMath xmlns:m="http://schemas.openxmlformats.org/officeDocument/2006/math">
                    <m:r>
                      <a:rPr lang="en-US" altLang="zh-CN" sz="2000" b="0" i="1">
                        <a:latin typeface="Cambria Math" panose="02040503050406030204" pitchFamily="18" charset="0"/>
                      </a:rPr>
                      <m:t>𝐸</m:t>
                    </m:r>
                  </m:oMath>
                </a14:m>
                <a:r>
                  <a:rPr lang="zh-CN" altLang="zh-CN" sz="2000" dirty="0"/>
                  <a:t>的子集，那么称</a:t>
                </a:r>
                <a14:m>
                  <m:oMath xmlns:m="http://schemas.openxmlformats.org/officeDocument/2006/math">
                    <m:sSup>
                      <m:sSupPr>
                        <m:ctrlPr>
                          <a:rPr lang="zh-CN" altLang="zh-CN" sz="2000" i="1">
                            <a:latin typeface="Cambria Math" panose="02040503050406030204" pitchFamily="18" charset="0"/>
                          </a:rPr>
                        </m:ctrlPr>
                      </m:sSupPr>
                      <m:e>
                        <m:r>
                          <a:rPr lang="en-US" altLang="zh-CN" sz="2000" b="0" i="1">
                            <a:latin typeface="Cambria Math" panose="02040503050406030204" pitchFamily="18" charset="0"/>
                          </a:rPr>
                          <m:t>𝐺</m:t>
                        </m:r>
                      </m:e>
                      <m:sup>
                        <m:r>
                          <a:rPr lang="en-US" altLang="zh-CN" sz="2000" b="0" i="1">
                            <a:latin typeface="Cambria Math" panose="02040503050406030204" pitchFamily="18" charset="0"/>
                          </a:rPr>
                          <m:t>′</m:t>
                        </m:r>
                      </m:sup>
                    </m:sSup>
                  </m:oMath>
                </a14:m>
                <a:r>
                  <a:rPr lang="zh-CN" altLang="zh-CN" sz="2000" dirty="0"/>
                  <a:t>是</a:t>
                </a:r>
                <a14:m>
                  <m:oMath xmlns:m="http://schemas.openxmlformats.org/officeDocument/2006/math">
                    <m:r>
                      <a:rPr lang="en-US" altLang="zh-CN" sz="2000" b="0" i="1">
                        <a:latin typeface="Cambria Math" panose="02040503050406030204" pitchFamily="18" charset="0"/>
                      </a:rPr>
                      <m:t>𝐺</m:t>
                    </m:r>
                  </m:oMath>
                </a14:m>
                <a:r>
                  <a:rPr lang="zh-CN" altLang="zh-CN" sz="2000" dirty="0"/>
                  <a:t>的子图</a:t>
                </a:r>
                <a:r>
                  <a:rPr lang="zh-CN" altLang="en-US" sz="2000" dirty="0"/>
                  <a:t>。</a:t>
                </a:r>
                <a:endParaRPr kumimoji="1" lang="en-US" altLang="zh-CN" sz="20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835696" y="827232"/>
                <a:ext cx="7308304" cy="2877993"/>
              </a:xfrm>
              <a:blipFill>
                <a:blip r:embed="rId3"/>
                <a:stretch>
                  <a:fillRect l="-334" b="-7839"/>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E692BC1D-1F5F-448C-9B9C-B53636C855BB}"/>
              </a:ext>
            </a:extLst>
          </p:cNvPr>
          <p:cNvSpPr>
            <a:spLocks noChangeArrowheads="1"/>
          </p:cNvSpPr>
          <p:nvPr/>
        </p:nvSpPr>
        <p:spPr bwMode="auto">
          <a:xfrm>
            <a:off x="895926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EAC11BFA-1A29-4C08-BF92-A5866F1929C2}"/>
              </a:ext>
            </a:extLst>
          </p:cNvPr>
          <p:cNvSpPr>
            <a:spLocks noChangeArrowheads="1"/>
          </p:cNvSpPr>
          <p:nvPr/>
        </p:nvSpPr>
        <p:spPr bwMode="auto">
          <a:xfrm>
            <a:off x="895926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a:extLst>
              <a:ext uri="{FF2B5EF4-FFF2-40B4-BE49-F238E27FC236}">
                <a16:creationId xmlns:a16="http://schemas.microsoft.com/office/drawing/2014/main" id="{2321B98C-EF18-469C-B11A-B8B161046C39}"/>
              </a:ext>
            </a:extLst>
          </p:cNvPr>
          <p:cNvGraphicFramePr>
            <a:graphicFrameLocks noChangeAspect="1"/>
          </p:cNvGraphicFramePr>
          <p:nvPr>
            <p:extLst>
              <p:ext uri="{D42A27DB-BD31-4B8C-83A1-F6EECF244321}">
                <p14:modId xmlns:p14="http://schemas.microsoft.com/office/powerpoint/2010/main" val="2823963235"/>
              </p:ext>
            </p:extLst>
          </p:nvPr>
        </p:nvGraphicFramePr>
        <p:xfrm>
          <a:off x="3995936" y="1828924"/>
          <a:ext cx="2667744" cy="994615"/>
        </p:xfrm>
        <a:graphic>
          <a:graphicData uri="http://schemas.openxmlformats.org/presentationml/2006/ole">
            <mc:AlternateContent xmlns:mc="http://schemas.openxmlformats.org/markup-compatibility/2006">
              <mc:Choice xmlns:v="urn:schemas-microsoft-com:vml" Requires="v">
                <p:oleObj name="Visio" r:id="rId4" imgW="5676925" imgH="2790961" progId="Visio.Drawing.15">
                  <p:embed/>
                </p:oleObj>
              </mc:Choice>
              <mc:Fallback>
                <p:oleObj name="Visio" r:id="rId4" imgW="5676925" imgH="279096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1828924"/>
                        <a:ext cx="2667744" cy="994615"/>
                      </a:xfrm>
                      <a:prstGeom prst="rect">
                        <a:avLst/>
                      </a:prstGeom>
                      <a:noFill/>
                    </p:spPr>
                  </p:pic>
                </p:oleObj>
              </mc:Fallback>
            </mc:AlternateContent>
          </a:graphicData>
        </a:graphic>
      </p:graphicFrame>
      <p:sp>
        <p:nvSpPr>
          <p:cNvPr id="10" name="Rectangle 4">
            <a:extLst>
              <a:ext uri="{FF2B5EF4-FFF2-40B4-BE49-F238E27FC236}">
                <a16:creationId xmlns:a16="http://schemas.microsoft.com/office/drawing/2014/main" id="{0E1B675E-5CE3-4586-9006-A3CB0463AF81}"/>
              </a:ext>
            </a:extLst>
          </p:cNvPr>
          <p:cNvSpPr>
            <a:spLocks noChangeArrowheads="1"/>
          </p:cNvSpPr>
          <p:nvPr/>
        </p:nvSpPr>
        <p:spPr bwMode="auto">
          <a:xfrm>
            <a:off x="895926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F9AE8DE5-009C-4A73-9C8E-B552F7B81836}"/>
              </a:ext>
            </a:extLst>
          </p:cNvPr>
          <p:cNvGraphicFramePr>
            <a:graphicFrameLocks noChangeAspect="1"/>
          </p:cNvGraphicFramePr>
          <p:nvPr>
            <p:extLst>
              <p:ext uri="{D42A27DB-BD31-4B8C-83A1-F6EECF244321}">
                <p14:modId xmlns:p14="http://schemas.microsoft.com/office/powerpoint/2010/main" val="996358974"/>
              </p:ext>
            </p:extLst>
          </p:nvPr>
        </p:nvGraphicFramePr>
        <p:xfrm>
          <a:off x="3881636" y="3835646"/>
          <a:ext cx="2101006" cy="931956"/>
        </p:xfrm>
        <a:graphic>
          <a:graphicData uri="http://schemas.openxmlformats.org/presentationml/2006/ole">
            <mc:AlternateContent xmlns:mc="http://schemas.openxmlformats.org/markup-compatibility/2006">
              <mc:Choice xmlns:v="urn:schemas-microsoft-com:vml" Requires="v">
                <p:oleObj name="Visio" r:id="rId6" imgW="3857606" imgH="2257323" progId="Visio.Drawing.15">
                  <p:embed/>
                </p:oleObj>
              </mc:Choice>
              <mc:Fallback>
                <p:oleObj name="Visio" r:id="rId6" imgW="3857606" imgH="2257323" progId="Visio.Drawing.15">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1636" y="3835646"/>
                        <a:ext cx="2101006" cy="931956"/>
                      </a:xfrm>
                      <a:prstGeom prst="rect">
                        <a:avLst/>
                      </a:prstGeom>
                      <a:noFill/>
                    </p:spPr>
                  </p:pic>
                </p:oleObj>
              </mc:Fallback>
            </mc:AlternateContent>
          </a:graphicData>
        </a:graphic>
      </p:graphicFrame>
      <p:sp>
        <p:nvSpPr>
          <p:cNvPr id="12" name="文本框 21">
            <a:extLst>
              <a:ext uri="{FF2B5EF4-FFF2-40B4-BE49-F238E27FC236}">
                <a16:creationId xmlns:a16="http://schemas.microsoft.com/office/drawing/2014/main" id="{F6F6BF71-039E-4BD6-B53A-BCEA3AD9DC23}"/>
              </a:ext>
            </a:extLst>
          </p:cNvPr>
          <p:cNvSpPr txBox="1"/>
          <p:nvPr/>
        </p:nvSpPr>
        <p:spPr>
          <a:xfrm>
            <a:off x="3799359" y="4734825"/>
            <a:ext cx="2232248" cy="33239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0000"/>
              </a:lnSpc>
              <a:spcAft>
                <a:spcPts val="0"/>
              </a:spcAft>
            </a:pPr>
            <a:r>
              <a:rPr lang="zh-CN" altLang="en-US" sz="1800" b="0" kern="100" dirty="0">
                <a:effectLst/>
                <a:latin typeface="+mn-ea"/>
                <a:ea typeface="+mn-ea"/>
                <a:cs typeface="Times New Roman" panose="02020603050405020304" pitchFamily="18" charset="0"/>
              </a:rPr>
              <a:t>图</a:t>
            </a:r>
            <a:r>
              <a:rPr lang="en-US" altLang="zh-CN" sz="1800" b="0" kern="100" dirty="0">
                <a:latin typeface="+mn-ea"/>
                <a:ea typeface="+mn-ea"/>
                <a:cs typeface="Times New Roman" panose="02020603050405020304" pitchFamily="18" charset="0"/>
              </a:rPr>
              <a:t>2</a:t>
            </a:r>
            <a:r>
              <a:rPr lang="en-US" altLang="zh-CN" sz="1800" b="0" kern="100" dirty="0">
                <a:effectLst/>
                <a:latin typeface="+mn-ea"/>
                <a:ea typeface="+mn-ea"/>
                <a:cs typeface="Times New Roman" panose="02020603050405020304" pitchFamily="18" charset="0"/>
              </a:rPr>
              <a:t>-7 </a:t>
            </a:r>
            <a:r>
              <a:rPr lang="zh-CN" altLang="en-US" sz="1800" b="0" kern="100" dirty="0">
                <a:latin typeface="Cambria Math" panose="02040503050406030204" pitchFamily="18" charset="0"/>
                <a:ea typeface="+mn-ea"/>
                <a:cs typeface="Times New Roman" panose="02020603050405020304" pitchFamily="18" charset="0"/>
              </a:rPr>
              <a:t>子</a:t>
            </a:r>
            <a:r>
              <a:rPr lang="zh-CN" altLang="en-US" sz="1800" b="0" kern="100" dirty="0">
                <a:effectLst/>
                <a:latin typeface="Cambria Math" panose="02040503050406030204" pitchFamily="18" charset="0"/>
                <a:ea typeface="+mn-ea"/>
                <a:cs typeface="Times New Roman" panose="02020603050405020304" pitchFamily="18" charset="0"/>
              </a:rPr>
              <a:t>图</a:t>
            </a:r>
            <a:endParaRPr lang="zh-CN" altLang="en-US" sz="1800" i="1" kern="100" dirty="0">
              <a:latin typeface="Cambria Math" panose="02040503050406030204" pitchFamily="18" charset="0"/>
              <a:ea typeface="+mn-ea"/>
              <a:cs typeface="Times New Roman" panose="02020603050405020304" pitchFamily="18" charset="0"/>
            </a:endParaRPr>
          </a:p>
        </p:txBody>
      </p:sp>
      <p:sp>
        <p:nvSpPr>
          <p:cNvPr id="6" name="标题 1">
            <a:extLst>
              <a:ext uri="{FF2B5EF4-FFF2-40B4-BE49-F238E27FC236}">
                <a16:creationId xmlns:a16="http://schemas.microsoft.com/office/drawing/2014/main" id="{7EA97794-BFA9-4FBA-50FC-9115990C71D9}"/>
              </a:ext>
            </a:extLst>
          </p:cNvPr>
          <p:cNvSpPr txBox="1">
            <a:spLocks/>
          </p:cNvSpPr>
          <p:nvPr/>
        </p:nvSpPr>
        <p:spPr bwMode="auto">
          <a:xfrm>
            <a:off x="1691680" y="0"/>
            <a:ext cx="7416824"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dirty="0">
                <a:latin typeface="微软雅黑" panose="020B0503020204020204" pitchFamily="34" charset="-122"/>
                <a:ea typeface="微软雅黑" panose="020B0503020204020204" pitchFamily="34" charset="-122"/>
              </a:rPr>
              <a:t>4.2 </a:t>
            </a:r>
            <a:r>
              <a:rPr kumimoji="1" lang="zh-CN" altLang="en-US" sz="2400" kern="0" dirty="0">
                <a:latin typeface="微软雅黑" panose="020B0503020204020204" pitchFamily="34" charset="-122"/>
                <a:ea typeface="微软雅黑" panose="020B0503020204020204" pitchFamily="34" charset="-122"/>
              </a:rPr>
              <a:t>其它概念</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6269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33338"/>
            <a:ext cx="6558558" cy="682625"/>
          </a:xfrm>
        </p:spPr>
        <p:txBody>
          <a:bodyPr/>
          <a:lstStyle/>
          <a:p>
            <a:pPr algn="l"/>
            <a:r>
              <a:rPr kumimoji="1" lang="en-US" altLang="zh-CN" sz="2400" dirty="0"/>
              <a:t>2</a:t>
            </a:r>
            <a:r>
              <a:rPr kumimoji="1" lang="zh-CN" altLang="en-US" sz="2400" dirty="0"/>
              <a:t>、矩阵</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00200" y="986979"/>
                <a:ext cx="7236296" cy="3817019"/>
              </a:xfrm>
            </p:spPr>
            <p:txBody>
              <a:bodyPr/>
              <a:lstStyle/>
              <a:p>
                <a:pPr marL="0" indent="0" algn="ctr">
                  <a:lnSpc>
                    <a:spcPct val="150000"/>
                  </a:lnSpc>
                  <a:spcBef>
                    <a:spcPts val="600"/>
                  </a:spcBef>
                  <a:spcAft>
                    <a:spcPts val="600"/>
                  </a:spcAft>
                  <a:buNone/>
                </a:pPr>
                <a:r>
                  <a:rPr lang="zh-CN" altLang="en-US" sz="2400" dirty="0"/>
                  <a:t>矩阵的定义：</a:t>
                </a:r>
                <a:r>
                  <a:rPr lang="zh-CN" altLang="en-US" sz="2000" dirty="0"/>
                  <a:t>一个由𝑚</a:t>
                </a:r>
                <a:r>
                  <a:rPr lang="en-US" altLang="zh-CN" sz="2000" dirty="0"/>
                  <a:t>×</a:t>
                </a:r>
                <a:r>
                  <a:rPr lang="zh-CN" altLang="en-US" sz="2000" dirty="0"/>
                  <a:t>𝑛个数构成的𝑚行𝑛列的表格：</a:t>
                </a:r>
                <a14:m>
                  <m:oMath xmlns:m="http://schemas.openxmlformats.org/officeDocument/2006/math">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m>
                              <m:mPr>
                                <m:mcs>
                                  <m:mc>
                                    <m:mcPr>
                                      <m:count m:val="3"/>
                                      <m:mcJc m:val="center"/>
                                    </m:mcPr>
                                  </m:mc>
                                </m:mcs>
                                <m:ctrlPr>
                                  <a:rPr lang="zh-CN" altLang="zh-CN" sz="2000" i="1">
                                    <a:latin typeface="Cambria Math" panose="02040503050406030204" pitchFamily="18" charset="0"/>
                                  </a:rPr>
                                </m:ctrlPr>
                              </m:mP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11</m:t>
                                      </m:r>
                                    </m:sub>
                                  </m:sSub>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12</m:t>
                                      </m:r>
                                    </m:sub>
                                  </m:sSub>
                                </m:e>
                                <m:e>
                                  <m:m>
                                    <m:mPr>
                                      <m:mcs>
                                        <m:mc>
                                          <m:mcPr>
                                            <m:count m:val="2"/>
                                            <m:mcJc m:val="center"/>
                                          </m:mcPr>
                                        </m:mc>
                                      </m:mcs>
                                      <m:ctrlPr>
                                        <a:rPr lang="zh-CN" altLang="zh-CN" sz="2000" i="1">
                                          <a:latin typeface="Cambria Math" panose="02040503050406030204" pitchFamily="18" charset="0"/>
                                        </a:rPr>
                                      </m:ctrlPr>
                                    </m:mPr>
                                    <m:mr>
                                      <m:e>
                                        <m:r>
                                          <a:rPr lang="en-US" altLang="zh-CN" sz="2000" i="1">
                                            <a:latin typeface="Cambria Math" panose="02040503050406030204" pitchFamily="18" charset="0"/>
                                          </a:rPr>
                                          <m:t>…</m:t>
                                        </m:r>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1</m:t>
                                            </m:r>
                                            <m:r>
                                              <a:rPr lang="en-US" altLang="zh-CN" sz="2000" i="1">
                                                <a:latin typeface="Cambria Math" panose="02040503050406030204" pitchFamily="18" charset="0"/>
                                              </a:rPr>
                                              <m:t>𝑛</m:t>
                                            </m:r>
                                          </m:sub>
                                        </m:sSub>
                                      </m:e>
                                    </m:mr>
                                  </m:m>
                                </m:e>
                              </m:m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21</m:t>
                                      </m:r>
                                    </m:sub>
                                  </m:sSub>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22</m:t>
                                      </m:r>
                                    </m:sub>
                                  </m:sSub>
                                </m:e>
                                <m:e>
                                  <m:m>
                                    <m:mPr>
                                      <m:mcs>
                                        <m:mc>
                                          <m:mcPr>
                                            <m:count m:val="2"/>
                                            <m:mcJc m:val="center"/>
                                          </m:mcPr>
                                        </m:mc>
                                      </m:mcs>
                                      <m:ctrlPr>
                                        <a:rPr lang="zh-CN" altLang="zh-CN" sz="2000" i="1">
                                          <a:latin typeface="Cambria Math" panose="02040503050406030204" pitchFamily="18" charset="0"/>
                                        </a:rPr>
                                      </m:ctrlPr>
                                    </m:mPr>
                                    <m:mr>
                                      <m:e>
                                        <m:r>
                                          <a:rPr lang="en-US" altLang="zh-CN" sz="2000" i="1">
                                            <a:latin typeface="Cambria Math" panose="02040503050406030204" pitchFamily="18" charset="0"/>
                                          </a:rPr>
                                          <m:t>…</m:t>
                                        </m:r>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2</m:t>
                                            </m:r>
                                            <m:r>
                                              <a:rPr lang="en-US" altLang="zh-CN" sz="2000" i="1">
                                                <a:latin typeface="Cambria Math" panose="02040503050406030204" pitchFamily="18" charset="0"/>
                                              </a:rPr>
                                              <m:t>𝑛</m:t>
                                            </m:r>
                                          </m:sub>
                                        </m:sSub>
                                      </m:e>
                                    </m:mr>
                                  </m:m>
                                </m:e>
                              </m:mr>
                              <m:mr>
                                <m:e>
                                  <m:r>
                                    <a:rPr lang="en-US" altLang="zh-CN" sz="2000" i="1">
                                      <a:latin typeface="Cambria Math" panose="02040503050406030204" pitchFamily="18" charset="0"/>
                                    </a:rPr>
                                    <m:t>⋮</m:t>
                                  </m:r>
                                </m:e>
                                <m:e>
                                  <m:r>
                                    <a:rPr lang="en-US" altLang="zh-CN" sz="2000" i="1">
                                      <a:latin typeface="Cambria Math" panose="02040503050406030204" pitchFamily="18" charset="0"/>
                                    </a:rPr>
                                    <m:t>⋮</m:t>
                                  </m:r>
                                </m:e>
                                <m:e>
                                  <m:r>
                                    <a:rPr lang="en-US" altLang="zh-CN" sz="2000" i="1">
                                      <a:latin typeface="Cambria Math" panose="02040503050406030204" pitchFamily="18" charset="0"/>
                                    </a:rPr>
                                    <m:t>⋱</m:t>
                                  </m:r>
                                </m:e>
                              </m:mr>
                            </m:m>
                          </m:e>
                          <m:e>
                            <m:m>
                              <m:mPr>
                                <m:mcs>
                                  <m:mc>
                                    <m:mcPr>
                                      <m:count m:val="3"/>
                                      <m:mcJc m:val="center"/>
                                    </m:mcPr>
                                  </m:mc>
                                </m:mcs>
                                <m:ctrlPr>
                                  <a:rPr lang="zh-CN" altLang="zh-CN" sz="2000" i="1">
                                    <a:latin typeface="Cambria Math" panose="02040503050406030204" pitchFamily="18" charset="0"/>
                                  </a:rPr>
                                </m:ctrlPr>
                              </m:mPr>
                              <m:m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r>
                                        <a:rPr lang="en-US" altLang="zh-CN" sz="2000" i="1">
                                          <a:latin typeface="Cambria Math" panose="02040503050406030204" pitchFamily="18" charset="0"/>
                                        </a:rPr>
                                        <m:t>1</m:t>
                                      </m:r>
                                    </m:sub>
                                  </m:sSub>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m:t>
                                      </m:r>
                                      <m:r>
                                        <a:rPr lang="en-US" altLang="zh-CN" sz="2000" i="1">
                                          <a:latin typeface="Cambria Math" panose="02040503050406030204" pitchFamily="18" charset="0"/>
                                        </a:rPr>
                                        <m:t>2</m:t>
                                      </m:r>
                                    </m:sub>
                                  </m:sSub>
                                </m:e>
                                <m:e>
                                  <m:m>
                                    <m:mPr>
                                      <m:mcs>
                                        <m:mc>
                                          <m:mcPr>
                                            <m:count m:val="2"/>
                                            <m:mcJc m:val="center"/>
                                          </m:mcPr>
                                        </m:mc>
                                      </m:mcs>
                                      <m:ctrlPr>
                                        <a:rPr lang="zh-CN" altLang="zh-CN" sz="2000" i="1">
                                          <a:latin typeface="Cambria Math" panose="02040503050406030204" pitchFamily="18" charset="0"/>
                                        </a:rPr>
                                      </m:ctrlPr>
                                    </m:mPr>
                                    <m:mr>
                                      <m:e>
                                        <m:r>
                                          <a:rPr lang="en-US" altLang="zh-CN" sz="2000" i="1">
                                            <a:latin typeface="Cambria Math" panose="02040503050406030204" pitchFamily="18" charset="0"/>
                                          </a:rPr>
                                          <m:t>…</m:t>
                                        </m:r>
                                      </m:e>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𝑚𝑛</m:t>
                                            </m:r>
                                          </m:sub>
                                        </m:sSub>
                                      </m:e>
                                    </m:mr>
                                  </m:m>
                                </m:e>
                              </m:mr>
                            </m:m>
                          </m:e>
                        </m:eqArr>
                      </m:e>
                    </m:d>
                  </m:oMath>
                </a14:m>
                <a:endParaRPr lang="en-US" altLang="zh-CN" sz="2000" dirty="0"/>
              </a:p>
              <a:p>
                <a:pPr marL="477838" lvl="1" indent="0">
                  <a:lnSpc>
                    <a:spcPct val="150000"/>
                  </a:lnSpc>
                  <a:buNone/>
                </a:pPr>
                <a:r>
                  <a:rPr lang="zh-CN" altLang="en-US" sz="2000" dirty="0"/>
                  <a:t>称为一个𝑚</a:t>
                </a:r>
                <a:r>
                  <a:rPr lang="en-US" altLang="zh-CN" sz="2000" dirty="0"/>
                  <a:t>×</a:t>
                </a:r>
                <a:r>
                  <a:rPr lang="zh-CN" altLang="en-US" sz="2000" dirty="0"/>
                  <a:t>𝑛矩阵，记为</a:t>
                </a:r>
                <a14:m>
                  <m:oMath xmlns:m="http://schemas.openxmlformats.org/officeDocument/2006/math">
                    <m:sSub>
                      <m:sSubPr>
                        <m:ctrlPr>
                          <a:rPr lang="zh-CN" altLang="zh-CN" sz="2000" i="1">
                            <a:latin typeface="Cambria Math" panose="02040503050406030204" pitchFamily="18" charset="0"/>
                          </a:rPr>
                        </m:ctrlPr>
                      </m:sSubPr>
                      <m:e>
                        <m:r>
                          <a:rPr lang="en-US" altLang="zh-CN" sz="2000" b="0" i="0" smtClean="0">
                            <a:latin typeface="Cambria Math" panose="02040503050406030204" pitchFamily="18" charset="0"/>
                          </a:rPr>
                          <m:t> </m:t>
                        </m:r>
                        <m:r>
                          <a:rPr lang="en-US" altLang="zh-CN" sz="2000">
                            <a:latin typeface="Cambria Math" panose="02040503050406030204" pitchFamily="18" charset="0"/>
                          </a:rPr>
                          <m:t>𝑨</m:t>
                        </m:r>
                      </m:e>
                      <m:sub>
                        <m:r>
                          <a:rPr lang="en-US" altLang="zh-CN" sz="2000">
                            <a:latin typeface="Cambria Math" panose="02040503050406030204" pitchFamily="18" charset="0"/>
                          </a:rPr>
                          <m:t>𝒎</m:t>
                        </m:r>
                        <m:r>
                          <a:rPr lang="zh-CN" altLang="zh-CN" sz="2000">
                            <a:latin typeface="Cambria Math" panose="02040503050406030204" pitchFamily="18" charset="0"/>
                          </a:rPr>
                          <m:t>×</m:t>
                        </m:r>
                        <m:r>
                          <a:rPr lang="en-US" altLang="zh-CN" sz="2000">
                            <a:latin typeface="Cambria Math" panose="02040503050406030204" pitchFamily="18" charset="0"/>
                          </a:rPr>
                          <m:t>𝒏</m:t>
                        </m:r>
                        <m:r>
                          <a:rPr lang="en-US" altLang="zh-CN" sz="2000" b="0" i="0" smtClean="0">
                            <a:latin typeface="Cambria Math" panose="02040503050406030204" pitchFamily="18" charset="0"/>
                          </a:rPr>
                          <m:t> </m:t>
                        </m:r>
                      </m:sub>
                    </m:sSub>
                  </m:oMath>
                </a14:m>
                <a:r>
                  <a:rPr lang="zh-CN" altLang="zh-CN" sz="2000" dirty="0"/>
                  <a:t>或</a:t>
                </a:r>
                <a14:m>
                  <m:oMath xmlns:m="http://schemas.openxmlformats.org/officeDocument/2006/math">
                    <m:sSub>
                      <m:sSubPr>
                        <m:ctrlPr>
                          <a:rPr lang="zh-CN" altLang="zh-CN" sz="2000" i="1">
                            <a:latin typeface="Cambria Math" panose="02040503050406030204" pitchFamily="18" charset="0"/>
                          </a:rPr>
                        </m:ctrlPr>
                      </m:sSubPr>
                      <m:e>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𝑎</m:t>
                                </m:r>
                              </m:e>
                              <m:sub>
                                <m:r>
                                  <a:rPr lang="en-US" altLang="zh-CN" sz="2000">
                                    <a:latin typeface="Cambria Math" panose="02040503050406030204" pitchFamily="18" charset="0"/>
                                  </a:rPr>
                                  <m:t>𝑖𝑗</m:t>
                                </m:r>
                              </m:sub>
                            </m:sSub>
                          </m:e>
                        </m:d>
                      </m:e>
                      <m:sub>
                        <m:r>
                          <a:rPr lang="en-US" altLang="zh-CN" sz="2000">
                            <a:latin typeface="Cambria Math" panose="02040503050406030204" pitchFamily="18" charset="0"/>
                          </a:rPr>
                          <m:t>𝑚</m:t>
                        </m:r>
                        <m:r>
                          <a:rPr lang="zh-CN" altLang="zh-CN" sz="2000">
                            <a:latin typeface="Cambria Math" panose="02040503050406030204" pitchFamily="18" charset="0"/>
                          </a:rPr>
                          <m:t>×</m:t>
                        </m:r>
                        <m:r>
                          <a:rPr lang="en-US" altLang="zh-CN" sz="2000">
                            <a:latin typeface="Cambria Math" panose="02040503050406030204" pitchFamily="18" charset="0"/>
                          </a:rPr>
                          <m:t>𝑛</m:t>
                        </m:r>
                      </m:sub>
                    </m:sSub>
                  </m:oMath>
                </a14:m>
                <a:r>
                  <a:rPr lang="zh-CN" altLang="zh-CN" sz="2000" dirty="0"/>
                  <a:t>或</a:t>
                </a:r>
                <a14:m>
                  <m:oMath xmlns:m="http://schemas.openxmlformats.org/officeDocument/2006/math">
                    <m:r>
                      <a:rPr lang="en-US" altLang="zh-CN" sz="2000" b="0" i="0" smtClean="0">
                        <a:latin typeface="Cambria Math" panose="02040503050406030204" pitchFamily="18" charset="0"/>
                      </a:rPr>
                      <m:t> </m:t>
                    </m:r>
                    <m:r>
                      <a:rPr lang="en-US" altLang="zh-CN" sz="2000">
                        <a:latin typeface="Cambria Math" panose="02040503050406030204" pitchFamily="18" charset="0"/>
                      </a:rPr>
                      <m:t>𝑨</m:t>
                    </m:r>
                    <m:r>
                      <a:rPr lang="en-US" altLang="zh-CN" sz="2000">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a:latin typeface="Cambria Math" panose="02040503050406030204" pitchFamily="18" charset="0"/>
                          </a:rPr>
                          <m:t>ℝ</m:t>
                        </m:r>
                      </m:e>
                      <m:sup>
                        <m:r>
                          <a:rPr lang="en-US" altLang="zh-CN" sz="2000">
                            <a:latin typeface="Cambria Math" panose="02040503050406030204" pitchFamily="18" charset="0"/>
                          </a:rPr>
                          <m:t>𝒎</m:t>
                        </m:r>
                        <m:r>
                          <a:rPr lang="zh-CN" altLang="zh-CN" sz="2000">
                            <a:latin typeface="Cambria Math" panose="02040503050406030204" pitchFamily="18" charset="0"/>
                          </a:rPr>
                          <m:t>×</m:t>
                        </m:r>
                        <m:r>
                          <a:rPr lang="en-US" altLang="zh-CN" sz="2000">
                            <a:latin typeface="Cambria Math" panose="02040503050406030204" pitchFamily="18" charset="0"/>
                          </a:rPr>
                          <m:t>𝒏</m:t>
                        </m:r>
                      </m:sup>
                    </m:sSup>
                  </m:oMath>
                </a14:m>
                <a:r>
                  <a:rPr lang="en-US" altLang="zh-CN" sz="2000" dirty="0"/>
                  <a:t>. </a:t>
                </a:r>
                <a:r>
                  <a:rPr lang="zh-CN" altLang="en-US" sz="2000" dirty="0"/>
                  <a:t>如果</a:t>
                </a:r>
                <a14:m>
                  <m:oMath xmlns:m="http://schemas.openxmlformats.org/officeDocument/2006/math">
                    <m:r>
                      <a:rPr lang="en-US" altLang="zh-CN" sz="2000">
                        <a:latin typeface="Cambria Math" panose="02040503050406030204" pitchFamily="18" charset="0"/>
                      </a:rPr>
                      <m:t>𝑚</m:t>
                    </m:r>
                    <m:r>
                      <a:rPr lang="en-US" altLang="zh-CN" sz="2000">
                        <a:latin typeface="Cambria Math" panose="02040503050406030204" pitchFamily="18" charset="0"/>
                      </a:rPr>
                      <m:t>=</m:t>
                    </m:r>
                    <m:r>
                      <a:rPr lang="en-US" altLang="zh-CN" sz="2000">
                        <a:latin typeface="Cambria Math" panose="02040503050406030204" pitchFamily="18" charset="0"/>
                      </a:rPr>
                      <m:t>𝑛</m:t>
                    </m:r>
                  </m:oMath>
                </a14:m>
                <a:r>
                  <a:rPr lang="zh-CN" altLang="zh-CN" sz="2000" dirty="0"/>
                  <a:t>，</a:t>
                </a:r>
                <a:r>
                  <a:rPr lang="zh-CN" altLang="en-US" sz="2000" dirty="0"/>
                  <a:t>则称为 𝑛 阶方阵</a:t>
                </a:r>
                <a:r>
                  <a:rPr lang="zh-CN" altLang="zh-CN" sz="2000" dirty="0"/>
                  <a:t>。</a:t>
                </a:r>
                <a:endParaRPr lang="en-US" altLang="zh-CN" sz="20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800200" y="986979"/>
                <a:ext cx="7236296" cy="3817019"/>
              </a:xfrm>
              <a:blipFill>
                <a:blip r:embed="rId3"/>
                <a:stretch>
                  <a:fillRect r="-1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79776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763688" y="820387"/>
                <a:ext cx="7195581" cy="2808287"/>
              </a:xfrm>
            </p:spPr>
            <p:txBody>
              <a:bodyPr/>
              <a:lstStyle/>
              <a:p>
                <a:r>
                  <a:rPr kumimoji="1" lang="zh-CN" altLang="en-US" sz="2000" dirty="0">
                    <a:ea typeface="+mn-ea"/>
                  </a:rPr>
                  <a:t>权值：</a:t>
                </a:r>
                <a:r>
                  <a:rPr kumimoji="1" lang="zh-CN" altLang="en-US" sz="2000" dirty="0"/>
                  <a:t>一个图中，每条边都可以标上一些有意义的数值，称为权值，这样的图也称带权图。</a:t>
                </a:r>
                <a:endParaRPr kumimoji="1" lang="en-US" altLang="zh-CN" sz="2000" dirty="0"/>
              </a:p>
              <a:p>
                <a:r>
                  <a:rPr kumimoji="1" lang="zh-CN" altLang="en-US" sz="2000" dirty="0"/>
                  <a:t>图的运算：</a:t>
                </a:r>
                <a:r>
                  <a:rPr kumimoji="1" lang="zh-CN" altLang="en-US" sz="2000" dirty="0">
                    <a:latin typeface="+mn-ea"/>
                  </a:rPr>
                  <a:t>以无孤立点的图</a:t>
                </a:r>
                <a14:m>
                  <m:oMath xmlns:m="http://schemas.openxmlformats.org/officeDocument/2006/math">
                    <m:sSub>
                      <m:sSubPr>
                        <m:ctrlPr>
                          <a:rPr lang="zh-CN" altLang="zh-CN" sz="2000" i="1">
                            <a:latin typeface="Cambria Math" panose="02040503050406030204" pitchFamily="18" charset="0"/>
                          </a:rPr>
                        </m:ctrlPr>
                      </m:sSubPr>
                      <m:e>
                        <m:r>
                          <a:rPr lang="en-US" altLang="zh-CN" sz="2000" b="0" i="1">
                            <a:latin typeface="Cambria Math" panose="02040503050406030204" pitchFamily="18" charset="0"/>
                          </a:rPr>
                          <m:t>𝐺</m:t>
                        </m:r>
                      </m:e>
                      <m:sub>
                        <m:r>
                          <a:rPr lang="en-US" altLang="zh-CN" sz="2000" b="0" i="1">
                            <a:latin typeface="Cambria Math" panose="02040503050406030204" pitchFamily="18" charset="0"/>
                          </a:rPr>
                          <m:t>1</m:t>
                        </m:r>
                      </m:sub>
                    </m:sSub>
                    <m:r>
                      <a:rPr lang="en-US" altLang="zh-CN" sz="2000" b="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b="0" i="1">
                            <a:latin typeface="Cambria Math" panose="02040503050406030204" pitchFamily="18" charset="0"/>
                          </a:rPr>
                          <m:t>𝐺</m:t>
                        </m:r>
                      </m:e>
                      <m:sub>
                        <m:r>
                          <a:rPr lang="en-US" altLang="zh-CN" sz="2000" b="0" i="1">
                            <a:latin typeface="Cambria Math" panose="02040503050406030204" pitchFamily="18" charset="0"/>
                          </a:rPr>
                          <m:t>2</m:t>
                        </m:r>
                      </m:sub>
                    </m:sSub>
                  </m:oMath>
                </a14:m>
                <a:r>
                  <a:rPr kumimoji="1" lang="zh-CN" altLang="en-US" sz="2000" dirty="0">
                    <a:latin typeface="+mn-ea"/>
                  </a:rPr>
                  <a:t>为例，它们可以进行如下运算。</a:t>
                </a:r>
                <a:endParaRPr lang="zh-CN" altLang="zh-CN" sz="1200" dirty="0">
                  <a:latin typeface="+mn-ea"/>
                  <a:ea typeface="+mn-ea"/>
                </a:endParaRPr>
              </a:p>
              <a:p>
                <a:pPr lvl="2"/>
                <a:r>
                  <a:rPr kumimoji="1" lang="zh-CN" altLang="en-US" sz="1800" dirty="0">
                    <a:latin typeface="+mn-ea"/>
                    <a:ea typeface="+mn-ea"/>
                  </a:rPr>
                  <a:t>并运算</a:t>
                </a:r>
                <a:endParaRPr kumimoji="1" lang="en-US" altLang="zh-CN" sz="1800" dirty="0">
                  <a:latin typeface="+mn-ea"/>
                  <a:ea typeface="+mn-ea"/>
                </a:endParaRPr>
              </a:p>
              <a:p>
                <a:pPr lvl="2"/>
                <a:r>
                  <a:rPr kumimoji="1" lang="zh-CN" altLang="en-US" dirty="0">
                    <a:latin typeface="+mn-ea"/>
                    <a:ea typeface="+mn-ea"/>
                  </a:rPr>
                  <a:t>差运算</a:t>
                </a:r>
                <a:endParaRPr kumimoji="1" lang="en-US" altLang="zh-CN" dirty="0">
                  <a:latin typeface="+mn-ea"/>
                  <a:ea typeface="+mn-ea"/>
                </a:endParaRPr>
              </a:p>
              <a:p>
                <a:pPr lvl="2"/>
                <a:r>
                  <a:rPr kumimoji="1" lang="zh-CN" altLang="en-US" sz="1800" dirty="0">
                    <a:latin typeface="+mn-ea"/>
                    <a:ea typeface="+mn-ea"/>
                  </a:rPr>
                  <a:t>交运算</a:t>
                </a:r>
                <a:endParaRPr kumimoji="1" lang="en-US" altLang="zh-CN" dirty="0">
                  <a:ea typeface="微软雅黑" panose="020B0503020204020204" pitchFamily="34" charset="-122"/>
                </a:endParaRPr>
              </a:p>
              <a:p>
                <a:endParaRPr kumimoji="1" lang="zh-CN" altLang="en-US" dirty="0">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763688" y="820387"/>
                <a:ext cx="7195581" cy="2808287"/>
              </a:xfrm>
              <a:blipFill>
                <a:blip r:embed="rId3"/>
                <a:stretch>
                  <a:fillRect l="-339" t="-2391"/>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E692BC1D-1F5F-448C-9B9C-B53636C855BB}"/>
              </a:ext>
            </a:extLst>
          </p:cNvPr>
          <p:cNvSpPr>
            <a:spLocks noChangeArrowheads="1"/>
          </p:cNvSpPr>
          <p:nvPr/>
        </p:nvSpPr>
        <p:spPr bwMode="auto">
          <a:xfrm>
            <a:off x="895926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EAC11BFA-1A29-4C08-BF92-A5866F1929C2}"/>
              </a:ext>
            </a:extLst>
          </p:cNvPr>
          <p:cNvSpPr>
            <a:spLocks noChangeArrowheads="1"/>
          </p:cNvSpPr>
          <p:nvPr/>
        </p:nvSpPr>
        <p:spPr bwMode="auto">
          <a:xfrm>
            <a:off x="895926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4">
            <a:extLst>
              <a:ext uri="{FF2B5EF4-FFF2-40B4-BE49-F238E27FC236}">
                <a16:creationId xmlns:a16="http://schemas.microsoft.com/office/drawing/2014/main" id="{0E1B675E-5CE3-4586-9006-A3CB0463AF81}"/>
              </a:ext>
            </a:extLst>
          </p:cNvPr>
          <p:cNvSpPr>
            <a:spLocks noChangeArrowheads="1"/>
          </p:cNvSpPr>
          <p:nvPr/>
        </p:nvSpPr>
        <p:spPr bwMode="auto">
          <a:xfrm>
            <a:off x="8959269"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3FCE645E-E873-43E7-AC71-24FE23BACF13}"/>
              </a:ext>
            </a:extLst>
          </p:cNvPr>
          <p:cNvGraphicFramePr>
            <a:graphicFrameLocks noChangeAspect="1"/>
          </p:cNvGraphicFramePr>
          <p:nvPr>
            <p:extLst>
              <p:ext uri="{D42A27DB-BD31-4B8C-83A1-F6EECF244321}">
                <p14:modId xmlns:p14="http://schemas.microsoft.com/office/powerpoint/2010/main" val="663700706"/>
              </p:ext>
            </p:extLst>
          </p:nvPr>
        </p:nvGraphicFramePr>
        <p:xfrm>
          <a:off x="4427984" y="2151054"/>
          <a:ext cx="2952328" cy="738082"/>
        </p:xfrm>
        <a:graphic>
          <a:graphicData uri="http://schemas.openxmlformats.org/presentationml/2006/ole">
            <mc:AlternateContent xmlns:mc="http://schemas.openxmlformats.org/markup-compatibility/2006">
              <mc:Choice xmlns:v="urn:schemas-microsoft-com:vml" Requires="v">
                <p:oleObj name="Visio" r:id="rId4" imgW="7220090" imgH="2552768" progId="Visio.Drawing.15">
                  <p:embed/>
                </p:oleObj>
              </mc:Choice>
              <mc:Fallback>
                <p:oleObj name="Visio" r:id="rId4" imgW="7220090" imgH="2552768" progId="Visio.Drawing.15">
                  <p:embed/>
                  <p:pic>
                    <p:nvPicPr>
                      <p:cNvPr id="13" name="对象 12">
                        <a:extLst>
                          <a:ext uri="{FF2B5EF4-FFF2-40B4-BE49-F238E27FC236}">
                            <a16:creationId xmlns:a16="http://schemas.microsoft.com/office/drawing/2014/main" id="{6CD5C3F2-570C-4452-8D05-1241114982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2151054"/>
                        <a:ext cx="2952328" cy="738082"/>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1185F9DC-1131-40BB-92E6-4161DC446CF0}"/>
              </a:ext>
            </a:extLst>
          </p:cNvPr>
          <p:cNvGraphicFramePr>
            <a:graphicFrameLocks noChangeAspect="1"/>
          </p:cNvGraphicFramePr>
          <p:nvPr>
            <p:extLst>
              <p:ext uri="{D42A27DB-BD31-4B8C-83A1-F6EECF244321}">
                <p14:modId xmlns:p14="http://schemas.microsoft.com/office/powerpoint/2010/main" val="1417734178"/>
              </p:ext>
            </p:extLst>
          </p:nvPr>
        </p:nvGraphicFramePr>
        <p:xfrm>
          <a:off x="3036791" y="3586886"/>
          <a:ext cx="1527307" cy="802139"/>
        </p:xfrm>
        <a:graphic>
          <a:graphicData uri="http://schemas.openxmlformats.org/presentationml/2006/ole">
            <mc:AlternateContent xmlns:mc="http://schemas.openxmlformats.org/markup-compatibility/2006">
              <mc:Choice xmlns:v="urn:schemas-microsoft-com:vml" Requires="v">
                <p:oleObj name="Visio" r:id="rId6" imgW="3438633" imgH="2543277" progId="Visio.Drawing.15">
                  <p:embed/>
                </p:oleObj>
              </mc:Choice>
              <mc:Fallback>
                <p:oleObj name="Visio" r:id="rId6" imgW="3438633" imgH="2543277" progId="Visio.Drawing.15">
                  <p:embed/>
                  <p:pic>
                    <p:nvPicPr>
                      <p:cNvPr id="7" name="对象 6">
                        <a:extLst>
                          <a:ext uri="{FF2B5EF4-FFF2-40B4-BE49-F238E27FC236}">
                            <a16:creationId xmlns:a16="http://schemas.microsoft.com/office/drawing/2014/main" id="{CEC85D9A-D8A7-442C-9A56-7393DF5D26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6791" y="3586886"/>
                        <a:ext cx="1527307" cy="802139"/>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33284EBC-D2B9-4747-931A-7CFB7CC6E4C7}"/>
              </a:ext>
            </a:extLst>
          </p:cNvPr>
          <p:cNvGraphicFramePr>
            <a:graphicFrameLocks noChangeAspect="1"/>
          </p:cNvGraphicFramePr>
          <p:nvPr>
            <p:extLst>
              <p:ext uri="{D42A27DB-BD31-4B8C-83A1-F6EECF244321}">
                <p14:modId xmlns:p14="http://schemas.microsoft.com/office/powerpoint/2010/main" val="2982515307"/>
              </p:ext>
            </p:extLst>
          </p:nvPr>
        </p:nvGraphicFramePr>
        <p:xfrm>
          <a:off x="5160533" y="3588342"/>
          <a:ext cx="533515" cy="738082"/>
        </p:xfrm>
        <a:graphic>
          <a:graphicData uri="http://schemas.openxmlformats.org/presentationml/2006/ole">
            <mc:AlternateContent xmlns:mc="http://schemas.openxmlformats.org/markup-compatibility/2006">
              <mc:Choice xmlns:v="urn:schemas-microsoft-com:vml" Requires="v">
                <p:oleObj name="Visio" r:id="rId8" imgW="1394566" imgH="2476516" progId="Visio.Drawing.15">
                  <p:embed/>
                </p:oleObj>
              </mc:Choice>
              <mc:Fallback>
                <p:oleObj name="Visio" r:id="rId8" imgW="1394566" imgH="2476516" progId="Visio.Drawing.15">
                  <p:embed/>
                  <p:pic>
                    <p:nvPicPr>
                      <p:cNvPr id="16" name="对象 15">
                        <a:extLst>
                          <a:ext uri="{FF2B5EF4-FFF2-40B4-BE49-F238E27FC236}">
                            <a16:creationId xmlns:a16="http://schemas.microsoft.com/office/drawing/2014/main" id="{7255113F-917B-45CF-B0AA-DFD9FA6ECDF8}"/>
                          </a:ext>
                        </a:extLst>
                      </p:cNvPr>
                      <p:cNvPicPr>
                        <a:picLocks noChangeAspect="1" noChangeArrowheads="1"/>
                      </p:cNvPicPr>
                      <p:nvPr/>
                    </p:nvPicPr>
                    <p:blipFill>
                      <a:blip r:embed="rId9"/>
                      <a:srcRect/>
                      <a:stretch>
                        <a:fillRect/>
                      </a:stretch>
                    </p:blipFill>
                    <p:spPr bwMode="auto">
                      <a:xfrm>
                        <a:off x="5160533" y="3588342"/>
                        <a:ext cx="533515" cy="738082"/>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5E306359-653C-4D94-8288-6049C8CC8BB0}"/>
              </a:ext>
            </a:extLst>
          </p:cNvPr>
          <p:cNvGraphicFramePr>
            <a:graphicFrameLocks noChangeAspect="1"/>
          </p:cNvGraphicFramePr>
          <p:nvPr>
            <p:extLst>
              <p:ext uri="{D42A27DB-BD31-4B8C-83A1-F6EECF244321}">
                <p14:modId xmlns:p14="http://schemas.microsoft.com/office/powerpoint/2010/main" val="4226929899"/>
              </p:ext>
            </p:extLst>
          </p:nvPr>
        </p:nvGraphicFramePr>
        <p:xfrm>
          <a:off x="6156177" y="3539368"/>
          <a:ext cx="1550841" cy="826095"/>
        </p:xfrm>
        <a:graphic>
          <a:graphicData uri="http://schemas.openxmlformats.org/presentationml/2006/ole">
            <mc:AlternateContent xmlns:mc="http://schemas.openxmlformats.org/markup-compatibility/2006">
              <mc:Choice xmlns:v="urn:schemas-microsoft-com:vml" Requires="v">
                <p:oleObj name="Visio" r:id="rId10" imgW="3444098" imgH="2545237" progId="Visio.Drawing.15">
                  <p:embed/>
                </p:oleObj>
              </mc:Choice>
              <mc:Fallback>
                <p:oleObj name="Visio" r:id="rId10" imgW="3444098" imgH="2545237" progId="Visio.Drawing.15">
                  <p:embed/>
                  <p:pic>
                    <p:nvPicPr>
                      <p:cNvPr id="9" name="对象 8">
                        <a:extLst>
                          <a:ext uri="{FF2B5EF4-FFF2-40B4-BE49-F238E27FC236}">
                            <a16:creationId xmlns:a16="http://schemas.microsoft.com/office/drawing/2014/main" id="{EB3BEC9E-049C-4BBC-B323-B04E8D72BA16}"/>
                          </a:ext>
                        </a:extLst>
                      </p:cNvPr>
                      <p:cNvPicPr>
                        <a:picLocks noChangeAspect="1" noChangeArrowheads="1"/>
                      </p:cNvPicPr>
                      <p:nvPr/>
                    </p:nvPicPr>
                    <p:blipFill>
                      <a:blip r:embed="rId11"/>
                      <a:srcRect/>
                      <a:stretch>
                        <a:fillRect/>
                      </a:stretch>
                    </p:blipFill>
                    <p:spPr bwMode="auto">
                      <a:xfrm>
                        <a:off x="6156177" y="3539368"/>
                        <a:ext cx="1550841" cy="826095"/>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9" name="文本框 21">
                <a:extLst>
                  <a:ext uri="{FF2B5EF4-FFF2-40B4-BE49-F238E27FC236}">
                    <a16:creationId xmlns:a16="http://schemas.microsoft.com/office/drawing/2014/main" id="{4376670F-3B35-4126-BB5C-F8C4E99A4505}"/>
                  </a:ext>
                </a:extLst>
              </p:cNvPr>
              <p:cNvSpPr txBox="1"/>
              <p:nvPr/>
            </p:nvSpPr>
            <p:spPr>
              <a:xfrm>
                <a:off x="3808059" y="4751181"/>
                <a:ext cx="3264942" cy="2993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ct val="120000"/>
                  </a:lnSpc>
                  <a:spcAft>
                    <a:spcPts val="0"/>
                  </a:spcAft>
                </a:pPr>
                <a:r>
                  <a:rPr lang="zh-CN" altLang="en-US" sz="1800" b="0" kern="100" dirty="0">
                    <a:effectLst/>
                    <a:latin typeface="Cambria Math" panose="02040503050406030204" pitchFamily="18" charset="0"/>
                    <a:ea typeface="+mn-ea"/>
                    <a:cs typeface="Times New Roman" panose="02020603050405020304" pitchFamily="18" charset="0"/>
                  </a:rPr>
                  <a:t>图</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𝐺</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𝐺</m:t>
                        </m:r>
                      </m:e>
                      <m:sub>
                        <m:r>
                          <a:rPr lang="en-US" altLang="zh-CN" sz="1800" i="1">
                            <a:latin typeface="Cambria Math" panose="02040503050406030204" pitchFamily="18" charset="0"/>
                          </a:rPr>
                          <m:t>2</m:t>
                        </m:r>
                      </m:sub>
                    </m:sSub>
                    <m:r>
                      <a:rPr lang="zh-CN" altLang="en-US" sz="1800" b="0" i="1" kern="100" dirty="0" smtClean="0">
                        <a:latin typeface="Cambria Math" panose="02040503050406030204" pitchFamily="18" charset="0"/>
                        <a:ea typeface="+mn-ea"/>
                      </a:rPr>
                      <m:t>的</m:t>
                    </m:r>
                  </m:oMath>
                </a14:m>
                <a:r>
                  <a:rPr lang="zh-CN" altLang="en-US" sz="1800" b="0" kern="100" dirty="0">
                    <a:latin typeface="Cambria Math" panose="02040503050406030204" pitchFamily="18" charset="0"/>
                    <a:ea typeface="+mn-ea"/>
                    <a:cs typeface="Times New Roman" panose="02020603050405020304" pitchFamily="18" charset="0"/>
                  </a:rPr>
                  <a:t>并，差，交运算</a:t>
                </a:r>
              </a:p>
            </p:txBody>
          </p:sp>
        </mc:Choice>
        <mc:Fallback xmlns="">
          <p:sp>
            <p:nvSpPr>
              <p:cNvPr id="19" name="文本框 21">
                <a:extLst>
                  <a:ext uri="{FF2B5EF4-FFF2-40B4-BE49-F238E27FC236}">
                    <a16:creationId xmlns:a16="http://schemas.microsoft.com/office/drawing/2014/main" id="{4376670F-3B35-4126-BB5C-F8C4E99A4505}"/>
                  </a:ext>
                </a:extLst>
              </p:cNvPr>
              <p:cNvSpPr txBox="1">
                <a:spLocks noRot="1" noChangeAspect="1" noMove="1" noResize="1" noEditPoints="1" noAdjustHandles="1" noChangeArrowheads="1" noChangeShapeType="1" noTextEdit="1"/>
              </p:cNvSpPr>
              <p:nvPr/>
            </p:nvSpPr>
            <p:spPr>
              <a:xfrm>
                <a:off x="3808059" y="4751181"/>
                <a:ext cx="3264942" cy="299377"/>
              </a:xfrm>
              <a:prstGeom prst="rect">
                <a:avLst/>
              </a:prstGeom>
              <a:blipFill>
                <a:blip r:embed="rId12"/>
                <a:stretch>
                  <a:fillRect t="-22000" b="-42000"/>
                </a:stretch>
              </a:blipFill>
              <a:ln>
                <a:noFill/>
              </a:ln>
            </p:spPr>
            <p:txBody>
              <a:bodyPr/>
              <a:lstStyle/>
              <a:p>
                <a:r>
                  <a:rPr lang="zh-CN" altLang="en-US">
                    <a:noFill/>
                  </a:rPr>
                  <a:t> </a:t>
                </a:r>
              </a:p>
            </p:txBody>
          </p:sp>
        </mc:Fallback>
      </mc:AlternateContent>
      <p:sp>
        <p:nvSpPr>
          <p:cNvPr id="6" name="标题 1">
            <a:extLst>
              <a:ext uri="{FF2B5EF4-FFF2-40B4-BE49-F238E27FC236}">
                <a16:creationId xmlns:a16="http://schemas.microsoft.com/office/drawing/2014/main" id="{8C2C5795-E9F8-74E6-6D47-34130024CB18}"/>
              </a:ext>
            </a:extLst>
          </p:cNvPr>
          <p:cNvSpPr txBox="1">
            <a:spLocks/>
          </p:cNvSpPr>
          <p:nvPr/>
        </p:nvSpPr>
        <p:spPr bwMode="auto">
          <a:xfrm>
            <a:off x="1691680" y="0"/>
            <a:ext cx="7416824"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dirty="0">
                <a:latin typeface="微软雅黑" panose="020B0503020204020204" pitchFamily="34" charset="-122"/>
                <a:ea typeface="微软雅黑" panose="020B0503020204020204" pitchFamily="34" charset="-122"/>
              </a:rPr>
              <a:t>4.2 </a:t>
            </a:r>
            <a:r>
              <a:rPr kumimoji="1" lang="zh-CN" altLang="en-US" sz="2400" kern="0" dirty="0">
                <a:latin typeface="微软雅黑" panose="020B0503020204020204" pitchFamily="34" charset="-122"/>
                <a:ea typeface="微软雅黑" panose="020B0503020204020204" pitchFamily="34" charset="-122"/>
              </a:rPr>
              <a:t>其它概念</a:t>
            </a:r>
            <a:endParaRPr kumimoji="1"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03906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16824" cy="762209"/>
          </a:xfrm>
        </p:spPr>
        <p:txBody>
          <a:bodyPr/>
          <a:lstStyle/>
          <a:p>
            <a:pPr algn="l"/>
            <a:r>
              <a:rPr kumimoji="1" lang="en-US" altLang="zh-CN" sz="2400" b="0" dirty="0">
                <a:latin typeface="微软雅黑" panose="020B0503020204020204" pitchFamily="34" charset="-122"/>
                <a:ea typeface="微软雅黑" panose="020B0503020204020204" pitchFamily="34" charset="-122"/>
              </a:rPr>
              <a:t>4.3 </a:t>
            </a:r>
            <a:r>
              <a:rPr kumimoji="1" lang="zh-CN" altLang="en-US" sz="2400" b="0" dirty="0">
                <a:latin typeface="微软雅黑" panose="020B0503020204020204" pitchFamily="34" charset="-122"/>
                <a:ea typeface="微软雅黑" panose="020B0503020204020204" pitchFamily="34" charset="-122"/>
              </a:rPr>
              <a:t>图的矩阵表示</a:t>
            </a:r>
            <a:endParaRPr kumimoji="1" lang="en-US" altLang="zh-CN" sz="2400" b="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835696" y="896938"/>
                <a:ext cx="7128792" cy="4123084"/>
              </a:xfrm>
            </p:spPr>
            <p:txBody>
              <a:bodyPr/>
              <a:lstStyle/>
              <a:p>
                <a:r>
                  <a:rPr kumimoji="1" lang="zh-CN" altLang="en-US" sz="2000" dirty="0">
                    <a:latin typeface="+mn-ea"/>
                    <a:ea typeface="+mn-ea"/>
                  </a:rPr>
                  <a:t>邻接矩阵</a:t>
                </a:r>
                <a:endParaRPr kumimoji="1" lang="en-US" altLang="zh-CN" sz="2000" dirty="0">
                  <a:latin typeface="+mn-ea"/>
                  <a:ea typeface="+mn-ea"/>
                </a:endParaRPr>
              </a:p>
              <a:p>
                <a:endParaRPr kumimoji="1" lang="en-US" altLang="zh-CN" dirty="0">
                  <a:latin typeface="+mn-ea"/>
                  <a:ea typeface="+mn-ea"/>
                </a:endParaRPr>
              </a:p>
              <a:p>
                <a:endParaRPr kumimoji="1" lang="en-US" altLang="zh-CN" dirty="0">
                  <a:latin typeface="+mn-ea"/>
                </a:endParaRPr>
              </a:p>
              <a:p>
                <a:pPr marL="0" indent="0">
                  <a:buNone/>
                </a:pPr>
                <a:endParaRPr lang="en-US" altLang="zh-CN" sz="1800" i="1" dirty="0"/>
              </a:p>
              <a:p>
                <a:pPr marL="0" indent="0">
                  <a:buNone/>
                </a:pPr>
                <a:endParaRPr lang="en-US" altLang="zh-CN" sz="1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smtClean="0">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6"/>
                                    <m:mcJc m:val="center"/>
                                  </m:mcPr>
                                </m:mc>
                              </m:mcs>
                              <m:ctrlPr>
                                <a:rPr lang="zh-CN" altLang="zh-CN" sz="1800" i="1">
                                  <a:latin typeface="Cambria Math" panose="02040503050406030204" pitchFamily="18" charset="0"/>
                                </a:rPr>
                              </m:ctrlPr>
                            </m:mPr>
                            <m:mr>
                              <m:e>
                                <m:r>
                                  <a:rPr lang="en-US" altLang="zh-CN" sz="1800" i="1">
                                    <a:latin typeface="Cambria Math" panose="02040503050406030204" pitchFamily="18" charset="0"/>
                                  </a:rPr>
                                  <m:t>0</m:t>
                                </m:r>
                              </m:e>
                              <m:e>
                                <m:r>
                                  <a:rPr lang="en-US" altLang="zh-CN" sz="1800" i="1">
                                    <a:latin typeface="Cambria Math" panose="02040503050406030204" pitchFamily="18" charset="0"/>
                                  </a:rPr>
                                  <m:t>1</m:t>
                                </m:r>
                              </m:e>
                              <m:e>
                                <m:r>
                                  <a:rPr lang="en-US" altLang="zh-CN" sz="1800" i="1">
                                    <a:latin typeface="Cambria Math" panose="02040503050406030204" pitchFamily="18" charset="0"/>
                                  </a:rPr>
                                  <m:t>1</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1</m:t>
                                </m:r>
                              </m:e>
                              <m:e>
                                <m:r>
                                  <a:rPr lang="en-US" altLang="zh-CN" sz="1800" i="1">
                                    <a:latin typeface="Cambria Math" panose="02040503050406030204" pitchFamily="18" charset="0"/>
                                  </a:rPr>
                                  <m:t>0</m:t>
                                </m:r>
                              </m:e>
                              <m:e>
                                <m:r>
                                  <a:rPr lang="en-US" altLang="zh-CN" sz="1800" i="1">
                                    <a:latin typeface="Cambria Math" panose="02040503050406030204" pitchFamily="18" charset="0"/>
                                  </a:rPr>
                                  <m:t>1</m:t>
                                </m:r>
                              </m:e>
                              <m:e>
                                <m:r>
                                  <a:rPr lang="en-US" altLang="zh-CN" sz="1800" i="1">
                                    <a:latin typeface="Cambria Math" panose="02040503050406030204" pitchFamily="18" charset="0"/>
                                  </a:rPr>
                                  <m:t>1</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1</m:t>
                                </m:r>
                              </m:e>
                              <m:e>
                                <m:r>
                                  <a:rPr lang="en-US" altLang="zh-CN" sz="1800" i="1">
                                    <a:latin typeface="Cambria Math" panose="02040503050406030204" pitchFamily="18" charset="0"/>
                                  </a:rPr>
                                  <m:t>1</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1</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1</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1</m:t>
                                </m:r>
                              </m:e>
                              <m:e>
                                <m:r>
                                  <a:rPr lang="en-US" altLang="zh-CN" sz="1800" i="1">
                                    <a:latin typeface="Cambria Math" panose="02040503050406030204" pitchFamily="18" charset="0"/>
                                  </a:rPr>
                                  <m:t>1</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1</m:t>
                                </m:r>
                              </m:e>
                              <m:e>
                                <m:r>
                                  <a:rPr lang="en-US" altLang="zh-CN" sz="1800" i="1">
                                    <a:latin typeface="Cambria Math" panose="02040503050406030204" pitchFamily="18" charset="0"/>
                                  </a:rPr>
                                  <m:t>1</m:t>
                                </m:r>
                              </m:e>
                              <m:e>
                                <m:r>
                                  <a:rPr lang="en-US" altLang="zh-CN" sz="1800" i="1">
                                    <a:latin typeface="Cambria Math" panose="02040503050406030204" pitchFamily="18" charset="0"/>
                                  </a:rPr>
                                  <m:t>0</m:t>
                                </m:r>
                              </m:e>
                              <m:e>
                                <m:r>
                                  <a:rPr lang="en-US" altLang="zh-CN" sz="1800" i="1">
                                    <a:latin typeface="Cambria Math" panose="02040503050406030204" pitchFamily="18" charset="0"/>
                                  </a:rPr>
                                  <m:t>1</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1</m:t>
                                </m:r>
                              </m:e>
                              <m:e>
                                <m:r>
                                  <a:rPr lang="en-US" altLang="zh-CN" sz="1800" i="1">
                                    <a:latin typeface="Cambria Math" panose="02040503050406030204" pitchFamily="18" charset="0"/>
                                  </a:rPr>
                                  <m:t>1</m:t>
                                </m:r>
                              </m:e>
                              <m:e>
                                <m:r>
                                  <a:rPr lang="en-US" altLang="zh-CN" sz="1800" i="1">
                                    <a:latin typeface="Cambria Math" panose="02040503050406030204" pitchFamily="18" charset="0"/>
                                  </a:rPr>
                                  <m:t>0</m:t>
                                </m:r>
                              </m:e>
                            </m:mr>
                          </m:m>
                        </m:e>
                      </m:d>
                      <m:r>
                        <a:rPr lang="en-US" altLang="zh-CN" sz="1800" b="0" i="1" smtClean="0">
                          <a:latin typeface="Cambria Math" panose="02040503050406030204" pitchFamily="18" charset="0"/>
                        </a:rPr>
                        <m:t>       </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4"/>
                                    <m:mcJc m:val="center"/>
                                  </m:mcPr>
                                </m:mc>
                              </m:mcs>
                              <m:ctrlPr>
                                <a:rPr lang="zh-CN" altLang="zh-CN" sz="1800" i="1">
                                  <a:latin typeface="Cambria Math" panose="02040503050406030204" pitchFamily="18" charset="0"/>
                                </a:rPr>
                              </m:ctrlPr>
                            </m:mPr>
                            <m:mr>
                              <m:e>
                                <m:r>
                                  <a:rPr lang="en-US" altLang="zh-CN" sz="1800" i="1">
                                    <a:latin typeface="Cambria Math" panose="02040503050406030204" pitchFamily="18" charset="0"/>
                                  </a:rPr>
                                  <m:t>0</m:t>
                                </m:r>
                              </m:e>
                              <m:e>
                                <m:r>
                                  <a:rPr lang="en-US" altLang="zh-CN" sz="1800" i="1">
                                    <a:latin typeface="Cambria Math" panose="02040503050406030204" pitchFamily="18" charset="0"/>
                                  </a:rPr>
                                  <m:t>1</m:t>
                                </m:r>
                              </m:e>
                              <m:e>
                                <m:r>
                                  <a:rPr lang="en-US" altLang="zh-CN" sz="1800" i="1">
                                    <a:latin typeface="Cambria Math" panose="02040503050406030204" pitchFamily="18" charset="0"/>
                                  </a:rPr>
                                  <m:t>1</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1</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e>
                                <m:r>
                                  <a:rPr lang="en-US" altLang="zh-CN" sz="1800" i="1">
                                    <a:latin typeface="Cambria Math" panose="02040503050406030204" pitchFamily="18" charset="0"/>
                                  </a:rPr>
                                  <m:t>1</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1</m:t>
                                </m:r>
                              </m:e>
                              <m:e>
                                <m:r>
                                  <a:rPr lang="en-US" altLang="zh-CN" sz="1800" i="1">
                                    <a:latin typeface="Cambria Math" panose="02040503050406030204" pitchFamily="18" charset="0"/>
                                  </a:rPr>
                                  <m:t>0</m:t>
                                </m:r>
                              </m:e>
                              <m:e>
                                <m:r>
                                  <a:rPr lang="en-US" altLang="zh-CN" sz="1800" i="1">
                                    <a:latin typeface="Cambria Math" panose="02040503050406030204" pitchFamily="18" charset="0"/>
                                  </a:rPr>
                                  <m:t>0</m:t>
                                </m:r>
                              </m:e>
                            </m:mr>
                          </m:m>
                        </m:e>
                      </m:d>
                    </m:oMath>
                  </m:oMathPara>
                </a14:m>
                <a:endParaRPr kumimoji="1" lang="en-US" altLang="zh-CN" dirty="0">
                  <a:latin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835696" y="896938"/>
                <a:ext cx="7128792" cy="4123084"/>
              </a:xfrm>
              <a:blipFill>
                <a:blip r:embed="rId3"/>
                <a:stretch>
                  <a:fillRect l="-342" t="-1479"/>
                </a:stretch>
              </a:blipFill>
            </p:spPr>
            <p:txBody>
              <a:bodyPr/>
              <a:lstStyle/>
              <a:p>
                <a:r>
                  <a:rPr lang="zh-CN" altLang="en-US">
                    <a:noFill/>
                  </a:rPr>
                  <a:t> </a:t>
                </a:r>
              </a:p>
            </p:txBody>
          </p:sp>
        </mc:Fallback>
      </mc:AlternateContent>
      <p:sp>
        <p:nvSpPr>
          <p:cNvPr id="4" name="Rectangle 2">
            <a:extLst>
              <a:ext uri="{FF2B5EF4-FFF2-40B4-BE49-F238E27FC236}">
                <a16:creationId xmlns:a16="http://schemas.microsoft.com/office/drawing/2014/main" id="{603FB283-12E6-4CDF-BC2D-AF2DEBBFFF3C}"/>
              </a:ext>
            </a:extLst>
          </p:cNvPr>
          <p:cNvSpPr>
            <a:spLocks noChangeArrowheads="1"/>
          </p:cNvSpPr>
          <p:nvPr/>
        </p:nvSpPr>
        <p:spPr bwMode="auto">
          <a:xfrm>
            <a:off x="10938981" y="93676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018BB31F-21A7-47CE-B234-2508B4BEB312}"/>
              </a:ext>
            </a:extLst>
          </p:cNvPr>
          <p:cNvGraphicFramePr>
            <a:graphicFrameLocks noChangeAspect="1"/>
          </p:cNvGraphicFramePr>
          <p:nvPr>
            <p:extLst>
              <p:ext uri="{D42A27DB-BD31-4B8C-83A1-F6EECF244321}">
                <p14:modId xmlns:p14="http://schemas.microsoft.com/office/powerpoint/2010/main" val="2648275298"/>
              </p:ext>
            </p:extLst>
          </p:nvPr>
        </p:nvGraphicFramePr>
        <p:xfrm>
          <a:off x="2195736" y="1361913"/>
          <a:ext cx="3024670" cy="1242104"/>
        </p:xfrm>
        <a:graphic>
          <a:graphicData uri="http://schemas.openxmlformats.org/presentationml/2006/ole">
            <mc:AlternateContent xmlns:mc="http://schemas.openxmlformats.org/markup-compatibility/2006">
              <mc:Choice xmlns:v="urn:schemas-microsoft-com:vml" Requires="v">
                <p:oleObj name="Visio" r:id="rId4" imgW="3924275" imgH="2124143" progId="Visio.Drawing.15">
                  <p:embed/>
                </p:oleObj>
              </mc:Choice>
              <mc:Fallback>
                <p:oleObj name="Visio" r:id="rId4" imgW="3924275" imgH="2124143"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736" y="1361913"/>
                        <a:ext cx="3024670" cy="1242104"/>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23D9C4A3-9D28-40C0-9125-5EDB6A4D71A4}"/>
              </a:ext>
            </a:extLst>
          </p:cNvPr>
          <p:cNvSpPr>
            <a:spLocks noChangeArrowheads="1"/>
          </p:cNvSpPr>
          <p:nvPr/>
        </p:nvSpPr>
        <p:spPr bwMode="auto">
          <a:xfrm>
            <a:off x="14035325" y="93676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60570B5C-95F7-4BBA-ADE1-F77C1C586102}"/>
              </a:ext>
            </a:extLst>
          </p:cNvPr>
          <p:cNvGraphicFramePr>
            <a:graphicFrameLocks noChangeAspect="1"/>
          </p:cNvGraphicFramePr>
          <p:nvPr>
            <p:extLst>
              <p:ext uri="{D42A27DB-BD31-4B8C-83A1-F6EECF244321}">
                <p14:modId xmlns:p14="http://schemas.microsoft.com/office/powerpoint/2010/main" val="1297809679"/>
              </p:ext>
            </p:extLst>
          </p:nvPr>
        </p:nvGraphicFramePr>
        <p:xfrm>
          <a:off x="5580112" y="1403815"/>
          <a:ext cx="1584176" cy="1196792"/>
        </p:xfrm>
        <a:graphic>
          <a:graphicData uri="http://schemas.openxmlformats.org/presentationml/2006/ole">
            <mc:AlternateContent xmlns:mc="http://schemas.openxmlformats.org/markup-compatibility/2006">
              <mc:Choice xmlns:v="urn:schemas-microsoft-com:vml" Requires="v">
                <p:oleObj name="Visio" r:id="rId6" imgW="2047767" imgH="2124143" progId="Visio.Drawing.15">
                  <p:embed/>
                </p:oleObj>
              </mc:Choice>
              <mc:Fallback>
                <p:oleObj name="Visio" r:id="rId6" imgW="2047767" imgH="2124143" progId="Visio.Drawing.1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112" y="1403815"/>
                        <a:ext cx="1584176" cy="1196792"/>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582FEFEE-ABD5-43B6-9C13-D86CC43B3455}"/>
              </a:ext>
            </a:extLst>
          </p:cNvPr>
          <p:cNvSpPr/>
          <p:nvPr/>
        </p:nvSpPr>
        <p:spPr>
          <a:xfrm>
            <a:off x="3178029" y="2638887"/>
            <a:ext cx="2787943" cy="424732"/>
          </a:xfrm>
          <a:prstGeom prst="rect">
            <a:avLst/>
          </a:prstGeom>
        </p:spPr>
        <p:txBody>
          <a:bodyPr wrap="none">
            <a:spAutoFit/>
          </a:bodyPr>
          <a:lstStyle/>
          <a:p>
            <a:pPr lvl="0" algn="ctr">
              <a:lnSpc>
                <a:spcPct val="120000"/>
              </a:lnSpc>
              <a:spcAft>
                <a:spcPts val="0"/>
              </a:spcAft>
            </a:pPr>
            <a:r>
              <a:rPr lang="zh-CN" altLang="en-US" sz="1800" b="0" kern="100" dirty="0">
                <a:solidFill>
                  <a:srgbClr val="003366"/>
                </a:solidFill>
                <a:cs typeface="Times New Roman" panose="02020603050405020304" pitchFamily="18" charset="0"/>
              </a:rPr>
              <a:t>图</a:t>
            </a:r>
            <a:r>
              <a:rPr lang="en-US" altLang="zh-CN" sz="1800" b="0" kern="100" dirty="0">
                <a:solidFill>
                  <a:srgbClr val="003366"/>
                </a:solidFill>
                <a:cs typeface="Times New Roman" panose="02020603050405020304" pitchFamily="18" charset="0"/>
              </a:rPr>
              <a:t>2-10 </a:t>
            </a:r>
            <a:r>
              <a:rPr lang="zh-CN" altLang="en-US" sz="1800" b="0" kern="100" dirty="0">
                <a:solidFill>
                  <a:srgbClr val="003366"/>
                </a:solidFill>
                <a:latin typeface="Cambria Math" panose="02040503050406030204" pitchFamily="18" charset="0"/>
                <a:cs typeface="Times New Roman" panose="02020603050405020304" pitchFamily="18" charset="0"/>
              </a:rPr>
              <a:t>图与它的邻接矩阵</a:t>
            </a:r>
          </a:p>
        </p:txBody>
      </p:sp>
    </p:spTree>
    <p:extLst>
      <p:ext uri="{BB962C8B-B14F-4D97-AF65-F5344CB8AC3E}">
        <p14:creationId xmlns:p14="http://schemas.microsoft.com/office/powerpoint/2010/main" val="2223733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835696" y="843559"/>
            <a:ext cx="4896544" cy="504056"/>
          </a:xfrm>
        </p:spPr>
        <p:txBody>
          <a:bodyPr/>
          <a:lstStyle/>
          <a:p>
            <a:pPr marL="0" indent="0">
              <a:buNone/>
            </a:pPr>
            <a:r>
              <a:rPr kumimoji="1" lang="zh-CN" altLang="en-US" sz="2400" dirty="0">
                <a:latin typeface="+mn-ea"/>
              </a:rPr>
              <a:t>关联矩阵</a:t>
            </a:r>
            <a:endParaRPr kumimoji="1" lang="en-US" altLang="zh-CN" sz="2400" dirty="0">
              <a:latin typeface="+mn-ea"/>
            </a:endParaRPr>
          </a:p>
          <a:p>
            <a:endParaRPr kumimoji="1" lang="en-US" altLang="zh-CN" sz="2400" dirty="0">
              <a:latin typeface="+mn-ea"/>
              <a:ea typeface="+mn-ea"/>
            </a:endParaRPr>
          </a:p>
          <a:p>
            <a:endParaRPr kumimoji="1" lang="en-US" altLang="zh-CN" sz="2400" dirty="0">
              <a:latin typeface="+mn-ea"/>
            </a:endParaRPr>
          </a:p>
          <a:p>
            <a:pPr marL="0" indent="0">
              <a:buNone/>
            </a:pPr>
            <a:endParaRPr lang="en-US" altLang="zh-CN" sz="1600" i="1" dirty="0"/>
          </a:p>
          <a:p>
            <a:pPr marL="0" indent="0">
              <a:buNone/>
            </a:pPr>
            <a:endParaRPr lang="zh-CN" altLang="zh-CN" sz="1600" dirty="0"/>
          </a:p>
          <a:p>
            <a:endParaRPr kumimoji="1" lang="en-US" altLang="zh-CN" sz="2400" dirty="0">
              <a:latin typeface="+mn-ea"/>
            </a:endParaRPr>
          </a:p>
          <a:p>
            <a:endParaRPr kumimoji="1" lang="en-US" altLang="zh-CN" sz="2400" dirty="0">
              <a:latin typeface="+mn-ea"/>
            </a:endParaRPr>
          </a:p>
          <a:p>
            <a:pPr marL="0" indent="0">
              <a:buNone/>
            </a:pPr>
            <a:endParaRPr kumimoji="1" lang="zh-CN" altLang="en-US" sz="2400" dirty="0">
              <a:latin typeface="微软雅黑" panose="020B0503020204020204" pitchFamily="34" charset="-122"/>
              <a:ea typeface="微软雅黑" panose="020B0503020204020204" pitchFamily="34" charset="-122"/>
            </a:endParaRPr>
          </a:p>
        </p:txBody>
      </p:sp>
      <p:graphicFrame>
        <p:nvGraphicFramePr>
          <p:cNvPr id="11" name="对象 10">
            <a:extLst>
              <a:ext uri="{FF2B5EF4-FFF2-40B4-BE49-F238E27FC236}">
                <a16:creationId xmlns:a16="http://schemas.microsoft.com/office/drawing/2014/main" id="{898A2E1D-22CE-41D1-8931-F0FDD23F6EC8}"/>
              </a:ext>
            </a:extLst>
          </p:cNvPr>
          <p:cNvGraphicFramePr>
            <a:graphicFrameLocks noChangeAspect="1"/>
          </p:cNvGraphicFramePr>
          <p:nvPr>
            <p:extLst>
              <p:ext uri="{D42A27DB-BD31-4B8C-83A1-F6EECF244321}">
                <p14:modId xmlns:p14="http://schemas.microsoft.com/office/powerpoint/2010/main" val="2554303081"/>
              </p:ext>
            </p:extLst>
          </p:nvPr>
        </p:nvGraphicFramePr>
        <p:xfrm>
          <a:off x="3851920" y="967401"/>
          <a:ext cx="2304256" cy="1638149"/>
        </p:xfrm>
        <a:graphic>
          <a:graphicData uri="http://schemas.openxmlformats.org/presentationml/2006/ole">
            <mc:AlternateContent xmlns:mc="http://schemas.openxmlformats.org/markup-compatibility/2006">
              <mc:Choice xmlns:v="urn:schemas-microsoft-com:vml" Requires="v">
                <p:oleObj name="Visio" r:id="rId3" imgW="3609892" imgH="3381239" progId="Visio.Drawing.15">
                  <p:embed/>
                </p:oleObj>
              </mc:Choice>
              <mc:Fallback>
                <p:oleObj name="Visio" r:id="rId3" imgW="3609892" imgH="3381239"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967401"/>
                        <a:ext cx="2304256" cy="1638149"/>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45B9CA1-D667-4B78-B88B-8D7912B3F1D0}"/>
                  </a:ext>
                </a:extLst>
              </p:cNvPr>
              <p:cNvSpPr/>
              <p:nvPr/>
            </p:nvSpPr>
            <p:spPr>
              <a:xfrm>
                <a:off x="2267745" y="3460144"/>
                <a:ext cx="3818811" cy="1047723"/>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zh-CN" altLang="en-US" sz="1800" i="1">
                          <a:latin typeface="Cambria Math" panose="02040503050406030204" pitchFamily="18" charset="0"/>
                        </a:rPr>
                        <m:t>𝐴</m:t>
                      </m:r>
                      <m:r>
                        <a:rPr lang="zh-CN" altLang="en-US" sz="1800" i="0">
                          <a:latin typeface="Cambria Math" panose="02040503050406030204" pitchFamily="18" charset="0"/>
                        </a:rPr>
                        <m:t>=</m:t>
                      </m:r>
                      <m:d>
                        <m:dPr>
                          <m:begChr m:val="["/>
                          <m:endChr m:val="]"/>
                          <m:ctrlPr>
                            <a:rPr lang="zh-CN" altLang="en-US" sz="1800" i="1">
                              <a:latin typeface="Cambria Math" panose="02040503050406030204" pitchFamily="18" charset="0"/>
                            </a:rPr>
                          </m:ctrlPr>
                        </m:dPr>
                        <m:e>
                          <m:m>
                            <m:mPr>
                              <m:plcHide m:val="on"/>
                              <m:mcs>
                                <m:mc>
                                  <m:mcPr>
                                    <m:count m:val="7"/>
                                    <m:mcJc m:val="center"/>
                                  </m:mcPr>
                                </m:mc>
                              </m:mcs>
                              <m:ctrlPr>
                                <a:rPr lang="zh-CN" altLang="en-US" sz="1800" i="1">
                                  <a:latin typeface="Cambria Math" panose="02040503050406030204" pitchFamily="18" charset="0"/>
                                </a:rPr>
                              </m:ctrlPr>
                            </m:mPr>
                            <m:mr>
                              <m:e>
                                <m:r>
                                  <a:rPr lang="zh-CN" altLang="en-US" sz="1800" i="0">
                                    <a:latin typeface="Cambria Math" panose="02040503050406030204" pitchFamily="18" charset="0"/>
                                  </a:rPr>
                                  <m:t>1</m:t>
                                </m:r>
                              </m:e>
                              <m:e>
                                <m:r>
                                  <a:rPr lang="zh-CN" altLang="en-US" sz="1800" i="0">
                                    <a:latin typeface="Cambria Math" panose="02040503050406030204" pitchFamily="18" charset="0"/>
                                  </a:rPr>
                                  <m:t>1</m:t>
                                </m:r>
                              </m:e>
                              <m:e>
                                <m:r>
                                  <a:rPr lang="zh-CN" altLang="en-US" sz="1800" i="0">
                                    <a:latin typeface="Cambria Math" panose="02040503050406030204" pitchFamily="18" charset="0"/>
                                  </a:rPr>
                                  <m:t>1</m:t>
                                </m:r>
                              </m:e>
                              <m:e>
                                <m:r>
                                  <a:rPr lang="zh-CN" altLang="en-US" sz="1800" i="0">
                                    <a:latin typeface="Cambria Math" panose="02040503050406030204" pitchFamily="18" charset="0"/>
                                  </a:rPr>
                                  <m:t>0</m:t>
                                </m:r>
                              </m:e>
                              <m:e>
                                <m:r>
                                  <a:rPr lang="zh-CN" altLang="en-US" sz="1800" i="0">
                                    <a:latin typeface="Cambria Math" panose="02040503050406030204" pitchFamily="18" charset="0"/>
                                  </a:rPr>
                                  <m:t>0</m:t>
                                </m:r>
                              </m:e>
                              <m:e>
                                <m:r>
                                  <a:rPr lang="zh-CN" altLang="en-US" sz="1800" i="0">
                                    <a:latin typeface="Cambria Math" panose="02040503050406030204" pitchFamily="18" charset="0"/>
                                  </a:rPr>
                                  <m:t>0</m:t>
                                </m:r>
                              </m:e>
                              <m:e>
                                <m:r>
                                  <a:rPr lang="zh-CN" altLang="en-US" sz="1800" i="0">
                                    <a:latin typeface="Cambria Math" panose="02040503050406030204" pitchFamily="18" charset="0"/>
                                  </a:rPr>
                                  <m:t>0</m:t>
                                </m:r>
                              </m:e>
                            </m:mr>
                            <m:mr>
                              <m:e>
                                <m:r>
                                  <a:rPr lang="zh-CN" altLang="en-US" sz="1800" i="0">
                                    <a:latin typeface="Cambria Math" panose="02040503050406030204" pitchFamily="18" charset="0"/>
                                  </a:rPr>
                                  <m:t>1</m:t>
                                </m:r>
                              </m:e>
                              <m:e>
                                <m:r>
                                  <a:rPr lang="zh-CN" altLang="en-US" sz="1800" i="0">
                                    <a:latin typeface="Cambria Math" panose="02040503050406030204" pitchFamily="18" charset="0"/>
                                  </a:rPr>
                                  <m:t>0</m:t>
                                </m:r>
                              </m:e>
                              <m:e>
                                <m:r>
                                  <a:rPr lang="zh-CN" altLang="en-US" sz="1800" i="0">
                                    <a:latin typeface="Cambria Math" panose="02040503050406030204" pitchFamily="18" charset="0"/>
                                  </a:rPr>
                                  <m:t>0</m:t>
                                </m:r>
                              </m:e>
                              <m:e>
                                <m:r>
                                  <a:rPr lang="zh-CN" altLang="en-US" sz="1800" i="0">
                                    <a:latin typeface="Cambria Math" panose="02040503050406030204" pitchFamily="18" charset="0"/>
                                  </a:rPr>
                                  <m:t>1</m:t>
                                </m:r>
                              </m:e>
                              <m:e>
                                <m:r>
                                  <a:rPr lang="zh-CN" altLang="en-US" sz="1800" i="0">
                                    <a:latin typeface="Cambria Math" panose="02040503050406030204" pitchFamily="18" charset="0"/>
                                  </a:rPr>
                                  <m:t>0</m:t>
                                </m:r>
                              </m:e>
                              <m:e>
                                <m:r>
                                  <a:rPr lang="zh-CN" altLang="en-US" sz="1800" i="0">
                                    <a:latin typeface="Cambria Math" panose="02040503050406030204" pitchFamily="18" charset="0"/>
                                  </a:rPr>
                                  <m:t>0</m:t>
                                </m:r>
                              </m:e>
                              <m:e>
                                <m:r>
                                  <a:rPr lang="zh-CN" altLang="en-US" sz="1800" i="0">
                                    <a:latin typeface="Cambria Math" panose="02040503050406030204" pitchFamily="18" charset="0"/>
                                  </a:rPr>
                                  <m:t>0</m:t>
                                </m:r>
                              </m:e>
                            </m:mr>
                            <m:mr>
                              <m:e>
                                <m:r>
                                  <a:rPr lang="zh-CN" altLang="en-US" sz="1800" i="0">
                                    <a:latin typeface="Cambria Math" panose="02040503050406030204" pitchFamily="18" charset="0"/>
                                  </a:rPr>
                                  <m:t>0</m:t>
                                </m:r>
                              </m:e>
                              <m:e>
                                <m:r>
                                  <a:rPr lang="zh-CN" altLang="en-US" sz="1800" i="0">
                                    <a:latin typeface="Cambria Math" panose="02040503050406030204" pitchFamily="18" charset="0"/>
                                  </a:rPr>
                                  <m:t>1</m:t>
                                </m:r>
                              </m:e>
                              <m:e>
                                <m:r>
                                  <a:rPr lang="zh-CN" altLang="en-US" sz="1800" i="0">
                                    <a:latin typeface="Cambria Math" panose="02040503050406030204" pitchFamily="18" charset="0"/>
                                  </a:rPr>
                                  <m:t>0</m:t>
                                </m:r>
                              </m:e>
                              <m:e>
                                <m:r>
                                  <a:rPr lang="zh-CN" altLang="en-US" sz="1800" i="0">
                                    <a:latin typeface="Cambria Math" panose="02040503050406030204" pitchFamily="18" charset="0"/>
                                  </a:rPr>
                                  <m:t>0</m:t>
                                </m:r>
                              </m:e>
                              <m:e>
                                <m:r>
                                  <a:rPr lang="zh-CN" altLang="en-US" sz="1800" i="0">
                                    <a:latin typeface="Cambria Math" panose="02040503050406030204" pitchFamily="18" charset="0"/>
                                  </a:rPr>
                                  <m:t>1</m:t>
                                </m:r>
                              </m:e>
                              <m:e>
                                <m:r>
                                  <a:rPr lang="zh-CN" altLang="en-US" sz="1800" i="0">
                                    <a:latin typeface="Cambria Math" panose="02040503050406030204" pitchFamily="18" charset="0"/>
                                  </a:rPr>
                                  <m:t>0</m:t>
                                </m:r>
                              </m:e>
                              <m:e>
                                <m:r>
                                  <a:rPr lang="zh-CN" altLang="en-US" sz="1800" i="0">
                                    <a:latin typeface="Cambria Math" panose="02040503050406030204" pitchFamily="18" charset="0"/>
                                  </a:rPr>
                                  <m:t>1</m:t>
                                </m:r>
                              </m:e>
                            </m:mr>
                            <m:mr>
                              <m:e>
                                <m:r>
                                  <a:rPr lang="zh-CN" altLang="en-US" sz="1800" i="0">
                                    <a:latin typeface="Cambria Math" panose="02040503050406030204" pitchFamily="18" charset="0"/>
                                  </a:rPr>
                                  <m:t>0</m:t>
                                </m:r>
                              </m:e>
                              <m:e>
                                <m:r>
                                  <a:rPr lang="zh-CN" altLang="en-US" sz="1800" i="0">
                                    <a:latin typeface="Cambria Math" panose="02040503050406030204" pitchFamily="18" charset="0"/>
                                  </a:rPr>
                                  <m:t>0</m:t>
                                </m:r>
                              </m:e>
                              <m:e>
                                <m:r>
                                  <a:rPr lang="zh-CN" altLang="en-US" sz="1800" i="0">
                                    <a:latin typeface="Cambria Math" panose="02040503050406030204" pitchFamily="18" charset="0"/>
                                  </a:rPr>
                                  <m:t>0</m:t>
                                </m:r>
                              </m:e>
                              <m:e>
                                <m:r>
                                  <a:rPr lang="zh-CN" altLang="en-US" sz="1800" i="0">
                                    <a:latin typeface="Cambria Math" panose="02040503050406030204" pitchFamily="18" charset="0"/>
                                  </a:rPr>
                                  <m:t>1</m:t>
                                </m:r>
                              </m:e>
                              <m:e>
                                <m:r>
                                  <a:rPr lang="zh-CN" altLang="en-US" sz="1800" i="0">
                                    <a:latin typeface="Cambria Math" panose="02040503050406030204" pitchFamily="18" charset="0"/>
                                  </a:rPr>
                                  <m:t>1</m:t>
                                </m:r>
                              </m:e>
                              <m:e>
                                <m:r>
                                  <a:rPr lang="zh-CN" altLang="en-US" sz="1800" i="0">
                                    <a:latin typeface="Cambria Math" panose="02040503050406030204" pitchFamily="18" charset="0"/>
                                  </a:rPr>
                                  <m:t>1</m:t>
                                </m:r>
                              </m:e>
                              <m:e>
                                <m:r>
                                  <a:rPr lang="zh-CN" altLang="en-US" sz="1800" i="0">
                                    <a:latin typeface="Cambria Math" panose="02040503050406030204" pitchFamily="18" charset="0"/>
                                  </a:rPr>
                                  <m:t>0</m:t>
                                </m:r>
                              </m:e>
                            </m:mr>
                            <m:mr>
                              <m:e>
                                <m:r>
                                  <a:rPr lang="zh-CN" altLang="en-US" sz="1800" i="0">
                                    <a:latin typeface="Cambria Math" panose="02040503050406030204" pitchFamily="18" charset="0"/>
                                  </a:rPr>
                                  <m:t>0</m:t>
                                </m:r>
                              </m:e>
                              <m:e>
                                <m:r>
                                  <a:rPr lang="zh-CN" altLang="en-US" sz="1800" i="0">
                                    <a:latin typeface="Cambria Math" panose="02040503050406030204" pitchFamily="18" charset="0"/>
                                  </a:rPr>
                                  <m:t>0</m:t>
                                </m:r>
                              </m:e>
                              <m:e>
                                <m:r>
                                  <a:rPr lang="zh-CN" altLang="en-US" sz="1800" i="0">
                                    <a:latin typeface="Cambria Math" panose="02040503050406030204" pitchFamily="18" charset="0"/>
                                  </a:rPr>
                                  <m:t>0</m:t>
                                </m:r>
                              </m:e>
                              <m:e>
                                <m:r>
                                  <a:rPr lang="zh-CN" altLang="en-US" sz="1800" i="0">
                                    <a:latin typeface="Cambria Math" panose="02040503050406030204" pitchFamily="18" charset="0"/>
                                  </a:rPr>
                                  <m:t>0</m:t>
                                </m:r>
                              </m:e>
                              <m:e>
                                <m:r>
                                  <a:rPr lang="zh-CN" altLang="en-US" sz="1800" i="0">
                                    <a:latin typeface="Cambria Math" panose="02040503050406030204" pitchFamily="18" charset="0"/>
                                  </a:rPr>
                                  <m:t>0</m:t>
                                </m:r>
                              </m:e>
                              <m:e>
                                <m:r>
                                  <a:rPr lang="zh-CN" altLang="en-US" sz="1800" i="0">
                                    <a:latin typeface="Cambria Math" panose="02040503050406030204" pitchFamily="18" charset="0"/>
                                  </a:rPr>
                                  <m:t>1</m:t>
                                </m:r>
                              </m:e>
                              <m:e>
                                <m:r>
                                  <a:rPr lang="zh-CN" altLang="en-US" sz="1800" i="0">
                                    <a:latin typeface="Cambria Math" panose="02040503050406030204" pitchFamily="18" charset="0"/>
                                  </a:rPr>
                                  <m:t>1</m:t>
                                </m:r>
                              </m:e>
                            </m:mr>
                          </m:m>
                        </m:e>
                      </m:d>
                    </m:oMath>
                  </m:oMathPara>
                </a14:m>
                <a:endParaRPr lang="zh-CN" altLang="en-US" sz="1800" dirty="0"/>
              </a:p>
            </p:txBody>
          </p:sp>
        </mc:Choice>
        <mc:Fallback xmlns="">
          <p:sp>
            <p:nvSpPr>
              <p:cNvPr id="12" name="矩形 11">
                <a:extLst>
                  <a:ext uri="{FF2B5EF4-FFF2-40B4-BE49-F238E27FC236}">
                    <a16:creationId xmlns:a16="http://schemas.microsoft.com/office/drawing/2014/main" id="{E45B9CA1-D667-4B78-B88B-8D7912B3F1D0}"/>
                  </a:ext>
                </a:extLst>
              </p:cNvPr>
              <p:cNvSpPr>
                <a:spLocks noRot="1" noChangeAspect="1" noMove="1" noResize="1" noEditPoints="1" noAdjustHandles="1" noChangeArrowheads="1" noChangeShapeType="1" noTextEdit="1"/>
              </p:cNvSpPr>
              <p:nvPr/>
            </p:nvSpPr>
            <p:spPr>
              <a:xfrm>
                <a:off x="2267744" y="4613525"/>
                <a:ext cx="3818811" cy="1047723"/>
              </a:xfrm>
              <a:prstGeom prst="rect">
                <a:avLst/>
              </a:prstGeom>
              <a:blipFill>
                <a:blip r:embed="rId7"/>
                <a:stretch>
                  <a:fillRect t="-15698" b="-2326"/>
                </a:stretch>
              </a:blipFill>
            </p:spPr>
            <p:txBody>
              <a:bodyPr/>
              <a:lstStyle/>
              <a:p>
                <a:r>
                  <a:rPr lang="zh-CN" altLang="en-US">
                    <a:noFill/>
                  </a:rPr>
                  <a:t> </a:t>
                </a:r>
              </a:p>
            </p:txBody>
          </p:sp>
        </mc:Fallback>
      </mc:AlternateContent>
      <p:sp>
        <p:nvSpPr>
          <p:cNvPr id="4" name="标题 1">
            <a:extLst>
              <a:ext uri="{FF2B5EF4-FFF2-40B4-BE49-F238E27FC236}">
                <a16:creationId xmlns:a16="http://schemas.microsoft.com/office/drawing/2014/main" id="{8564BC65-BF5C-F4AF-A15E-60466904E0A4}"/>
              </a:ext>
            </a:extLst>
          </p:cNvPr>
          <p:cNvSpPr txBox="1">
            <a:spLocks/>
          </p:cNvSpPr>
          <p:nvPr/>
        </p:nvSpPr>
        <p:spPr bwMode="auto">
          <a:xfrm>
            <a:off x="1691680" y="0"/>
            <a:ext cx="7416824" cy="76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b="0" kern="0">
                <a:latin typeface="微软雅黑" panose="020B0503020204020204" pitchFamily="34" charset="-122"/>
                <a:ea typeface="微软雅黑" panose="020B0503020204020204" pitchFamily="34" charset="-122"/>
              </a:rPr>
              <a:t>4.3 </a:t>
            </a:r>
            <a:r>
              <a:rPr kumimoji="1" lang="zh-CN" altLang="en-US" sz="2400" b="0" kern="0">
                <a:latin typeface="微软雅黑" panose="020B0503020204020204" pitchFamily="34" charset="-122"/>
                <a:ea typeface="微软雅黑" panose="020B0503020204020204" pitchFamily="34" charset="-122"/>
              </a:rPr>
              <a:t>图的矩阵表示</a:t>
            </a:r>
            <a:endParaRPr kumimoji="1" lang="en-US" altLang="zh-CN" sz="24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64398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16824" cy="771550"/>
          </a:xfrm>
        </p:spPr>
        <p:txBody>
          <a:bodyPr/>
          <a:lstStyle/>
          <a:p>
            <a:pPr algn="l"/>
            <a:r>
              <a:rPr kumimoji="1" lang="en-US" altLang="zh-CN" sz="2400" b="0" dirty="0">
                <a:latin typeface="+mn-ea"/>
              </a:rPr>
              <a:t>4.4 </a:t>
            </a:r>
            <a:r>
              <a:rPr kumimoji="1" lang="zh-CN" altLang="en-US" sz="2400" b="0" dirty="0">
                <a:latin typeface="+mn-ea"/>
              </a:rPr>
              <a:t>拉普拉斯矩阵与谱</a:t>
            </a:r>
            <a:endParaRPr kumimoji="1" lang="en-US" altLang="zh-CN" sz="2400" b="0" dirty="0">
              <a:latin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835696" y="843558"/>
                <a:ext cx="7272808" cy="4299942"/>
              </a:xfrm>
            </p:spPr>
            <p:txBody>
              <a:bodyPr/>
              <a:lstStyle/>
              <a:p>
                <a:r>
                  <a:rPr kumimoji="1" lang="zh-CN" altLang="en-US" sz="2000" dirty="0">
                    <a:latin typeface="+mn-ea"/>
                  </a:rPr>
                  <a:t>拉普拉斯矩阵同样是表示图的一种矩阵，给定一个</a:t>
                </a:r>
                <a14:m>
                  <m:oMath xmlns:m="http://schemas.openxmlformats.org/officeDocument/2006/math">
                    <m:r>
                      <a:rPr lang="en-US" altLang="zh-CN" sz="2000" i="1">
                        <a:latin typeface="Cambria Math" panose="02040503050406030204" pitchFamily="18" charset="0"/>
                      </a:rPr>
                      <m:t>𝑛</m:t>
                    </m:r>
                  </m:oMath>
                </a14:m>
                <a:r>
                  <a:rPr lang="zh-CN" altLang="zh-CN" sz="2000" dirty="0"/>
                  <a:t>个顶点的图</a:t>
                </a:r>
                <a14:m>
                  <m:oMath xmlns:m="http://schemas.openxmlformats.org/officeDocument/2006/math">
                    <m:r>
                      <a:rPr lang="en-US" altLang="zh-CN" sz="2000" i="1">
                        <a:latin typeface="Cambria Math" panose="02040503050406030204" pitchFamily="18" charset="0"/>
                      </a:rPr>
                      <m:t>𝐺</m:t>
                    </m:r>
                    <m:r>
                      <a:rPr lang="en-US" altLang="zh-CN" sz="2000" i="1">
                        <a:latin typeface="Cambria Math" panose="02040503050406030204" pitchFamily="18" charset="0"/>
                      </a:rPr>
                      <m:t>=(</m:t>
                    </m:r>
                    <m:r>
                      <a:rPr lang="en-US" altLang="zh-CN" sz="2000" i="1">
                        <a:latin typeface="Cambria Math" panose="02040503050406030204" pitchFamily="18" charset="0"/>
                      </a:rPr>
                      <m:t>𝑉</m:t>
                    </m:r>
                    <m:r>
                      <a:rPr lang="en-US" altLang="zh-CN" sz="2000" i="1">
                        <a:latin typeface="Cambria Math" panose="02040503050406030204" pitchFamily="18" charset="0"/>
                      </a:rPr>
                      <m:t>,</m:t>
                    </m:r>
                    <m:r>
                      <a:rPr lang="en-US" altLang="zh-CN" sz="2000" i="1">
                        <a:latin typeface="Cambria Math" panose="02040503050406030204" pitchFamily="18" charset="0"/>
                      </a:rPr>
                      <m:t>𝐸</m:t>
                    </m:r>
                    <m:r>
                      <a:rPr lang="en-US" altLang="zh-CN" sz="2000" i="1">
                        <a:latin typeface="Cambria Math" panose="02040503050406030204" pitchFamily="18" charset="0"/>
                      </a:rPr>
                      <m:t>)</m:t>
                    </m:r>
                  </m:oMath>
                </a14:m>
                <a:r>
                  <a:rPr kumimoji="1" lang="zh-CN" altLang="en-US" sz="2000" dirty="0">
                    <a:latin typeface="+mn-ea"/>
                  </a:rPr>
                  <a:t>。其拉普拉斯矩阵定义为</a:t>
                </a:r>
                <a14:m>
                  <m:oMath xmlns:m="http://schemas.openxmlformats.org/officeDocument/2006/math">
                    <m:r>
                      <a:rPr lang="en-US" altLang="zh-CN" sz="2000" i="1">
                        <a:latin typeface="Cambria Math" panose="02040503050406030204" pitchFamily="18" charset="0"/>
                      </a:rPr>
                      <m:t>𝐿</m:t>
                    </m:r>
                    <m:r>
                      <a:rPr lang="en-US" altLang="zh-CN" sz="2000" i="1">
                        <a:latin typeface="Cambria Math" panose="02040503050406030204" pitchFamily="18" charset="0"/>
                      </a:rPr>
                      <m:t>=</m:t>
                    </m:r>
                    <m:r>
                      <a:rPr lang="en-US" altLang="zh-CN" sz="2000" i="1">
                        <a:latin typeface="Cambria Math" panose="02040503050406030204" pitchFamily="18" charset="0"/>
                      </a:rPr>
                      <m:t>𝐷</m:t>
                    </m:r>
                    <m:r>
                      <a:rPr lang="zh-CN" altLang="en-US" sz="2000" i="1">
                        <a:latin typeface="Cambria Math" panose="02040503050406030204" pitchFamily="18" charset="0"/>
                      </a:rPr>
                      <m:t>−</m:t>
                    </m:r>
                    <m:r>
                      <a:rPr lang="en-US" altLang="zh-CN" sz="2000" i="1">
                        <a:latin typeface="Cambria Math" panose="02040503050406030204" pitchFamily="18" charset="0"/>
                      </a:rPr>
                      <m:t>𝐴</m:t>
                    </m:r>
                  </m:oMath>
                </a14:m>
                <a:r>
                  <a:rPr kumimoji="1" lang="zh-CN" altLang="en-US" sz="2000" dirty="0">
                    <a:latin typeface="+mn-ea"/>
                  </a:rPr>
                  <a:t>，其中</a:t>
                </a:r>
                <a14:m>
                  <m:oMath xmlns:m="http://schemas.openxmlformats.org/officeDocument/2006/math">
                    <m:r>
                      <a:rPr lang="en-US" altLang="zh-CN" sz="2000" i="1">
                        <a:latin typeface="Cambria Math" panose="02040503050406030204" pitchFamily="18" charset="0"/>
                      </a:rPr>
                      <m:t>𝐷</m:t>
                    </m:r>
                  </m:oMath>
                </a14:m>
                <a:r>
                  <a:rPr lang="zh-CN" altLang="zh-CN" sz="2000" dirty="0"/>
                  <a:t>为图的度矩阵，</a:t>
                </a:r>
                <a14:m>
                  <m:oMath xmlns:m="http://schemas.openxmlformats.org/officeDocument/2006/math">
                    <m:r>
                      <a:rPr lang="en-US" altLang="zh-CN" sz="2000" i="1">
                        <a:latin typeface="Cambria Math" panose="02040503050406030204" pitchFamily="18" charset="0"/>
                      </a:rPr>
                      <m:t>𝐴</m:t>
                    </m:r>
                  </m:oMath>
                </a14:m>
                <a:r>
                  <a:rPr lang="zh-CN" altLang="zh-CN" sz="2000" dirty="0"/>
                  <a:t>为图的邻接矩阵</a:t>
                </a:r>
                <a:r>
                  <a:rPr lang="zh-CN" altLang="en-US" sz="2000" dirty="0"/>
                  <a:t>。</a:t>
                </a:r>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spcBef>
                    <a:spcPts val="0"/>
                  </a:spcBef>
                </a:pPr>
                <a:endParaRPr lang="en-US" altLang="zh-CN" sz="2000" dirty="0"/>
              </a:p>
              <a:p>
                <a:pPr marL="477838" lvl="1" indent="0">
                  <a:spcBef>
                    <a:spcPts val="0"/>
                  </a:spcBef>
                  <a:buNone/>
                </a:pPr>
                <a:endParaRPr lang="en-US" altLang="zh-CN" sz="2000" dirty="0"/>
              </a:p>
              <a:p>
                <a:pPr lvl="1">
                  <a:spcBef>
                    <a:spcPts val="0"/>
                  </a:spcBef>
                </a:pPr>
                <a:endParaRPr lang="en-US" altLang="zh-CN" sz="2000" dirty="0"/>
              </a:p>
              <a:p>
                <a:pPr>
                  <a:spcBef>
                    <a:spcPts val="0"/>
                  </a:spcBef>
                </a:pPr>
                <a:r>
                  <a:rPr lang="zh-CN" altLang="zh-CN" sz="2000" dirty="0"/>
                  <a:t>令</a:t>
                </a:r>
                <a14:m>
                  <m:oMath xmlns:m="http://schemas.openxmlformats.org/officeDocument/2006/math">
                    <m:d>
                      <m:dPr>
                        <m:begChr m:val="|"/>
                        <m:endChr m:val="|"/>
                        <m:ctrlPr>
                          <a:rPr lang="zh-CN" altLang="zh-CN" sz="2000" i="1">
                            <a:latin typeface="Cambria Math" panose="02040503050406030204" pitchFamily="18" charset="0"/>
                          </a:rPr>
                        </m:ctrlPr>
                      </m:dPr>
                      <m:e>
                        <m:r>
                          <a:rPr lang="en-US" altLang="zh-CN" sz="2000">
                            <a:latin typeface="Cambria Math" panose="02040503050406030204" pitchFamily="18" charset="0"/>
                          </a:rPr>
                          <m:t>𝜆</m:t>
                        </m:r>
                        <m:r>
                          <a:rPr lang="en-US" altLang="zh-CN" sz="2000">
                            <a:latin typeface="Cambria Math" panose="02040503050406030204" pitchFamily="18" charset="0"/>
                          </a:rPr>
                          <m:t>𝑬</m:t>
                        </m:r>
                        <m:r>
                          <a:rPr lang="en-US" altLang="zh-CN" sz="2000">
                            <a:latin typeface="Cambria Math" panose="02040503050406030204" pitchFamily="18" charset="0"/>
                          </a:rPr>
                          <m:t>−</m:t>
                        </m:r>
                        <m:r>
                          <a:rPr lang="en-US" altLang="zh-CN" sz="2000">
                            <a:latin typeface="Cambria Math" panose="02040503050406030204" pitchFamily="18" charset="0"/>
                          </a:rPr>
                          <m:t>𝑳</m:t>
                        </m:r>
                      </m:e>
                    </m:d>
                    <m:r>
                      <a:rPr lang="en-US" altLang="zh-CN" sz="2000">
                        <a:latin typeface="Cambria Math" panose="02040503050406030204" pitchFamily="18" charset="0"/>
                      </a:rPr>
                      <m:t>=0</m:t>
                    </m:r>
                  </m:oMath>
                </a14:m>
                <a:r>
                  <a:rPr lang="zh-CN" altLang="zh-CN" sz="2000" dirty="0"/>
                  <a:t>，可解得拉普拉斯矩阵的</a:t>
                </a:r>
                <a:r>
                  <a:rPr lang="en-US" altLang="zh-CN" sz="2000" dirty="0"/>
                  <a:t>4</a:t>
                </a:r>
                <a:r>
                  <a:rPr lang="zh-CN" altLang="en-US" sz="2000" dirty="0"/>
                  <a:t>个</a:t>
                </a:r>
                <a:r>
                  <a:rPr lang="zh-CN" altLang="zh-CN" sz="2000" dirty="0"/>
                  <a:t>特征值</a:t>
                </a:r>
                <a14:m>
                  <m:oMath xmlns:m="http://schemas.openxmlformats.org/officeDocument/2006/math">
                    <m:r>
                      <a:rPr lang="en-US" altLang="zh-CN" sz="2000">
                        <a:latin typeface="Cambria Math" panose="02040503050406030204" pitchFamily="18" charset="0"/>
                      </a:rPr>
                      <m:t>4,</m:t>
                    </m:r>
                    <m:r>
                      <a:rPr lang="zh-CN" altLang="zh-CN" sz="2000" i="1" smtClean="0">
                        <a:latin typeface="Cambria Math" panose="02040503050406030204" pitchFamily="18" charset="0"/>
                      </a:rPr>
                      <m:t> </m:t>
                    </m:r>
                    <m:r>
                      <a:rPr lang="en-US" altLang="zh-CN" sz="2000">
                        <a:latin typeface="Cambria Math" panose="02040503050406030204" pitchFamily="18" charset="0"/>
                      </a:rPr>
                      <m:t>3,</m:t>
                    </m:r>
                    <m:r>
                      <a:rPr lang="zh-CN" altLang="zh-CN" sz="2000" i="1" smtClean="0">
                        <a:latin typeface="Cambria Math" panose="02040503050406030204" pitchFamily="18" charset="0"/>
                      </a:rPr>
                      <m:t> </m:t>
                    </m:r>
                    <m:r>
                      <a:rPr lang="en-US" altLang="zh-CN" sz="2000">
                        <a:latin typeface="Cambria Math" panose="02040503050406030204" pitchFamily="18" charset="0"/>
                      </a:rPr>
                      <m:t>1,</m:t>
                    </m:r>
                    <m:r>
                      <a:rPr lang="zh-CN" altLang="zh-CN" sz="2000" i="1" smtClean="0">
                        <a:latin typeface="Cambria Math" panose="02040503050406030204" pitchFamily="18" charset="0"/>
                      </a:rPr>
                      <m:t> </m:t>
                    </m:r>
                    <m:r>
                      <a:rPr lang="en-US" altLang="zh-CN" sz="2000">
                        <a:latin typeface="Cambria Math" panose="02040503050406030204" pitchFamily="18" charset="0"/>
                      </a:rPr>
                      <m:t>0</m:t>
                    </m:r>
                  </m:oMath>
                </a14:m>
                <a:r>
                  <a:rPr lang="zh-CN" altLang="zh-CN" sz="2000" dirty="0"/>
                  <a:t>，而图的谱指的就是这四个特征值的全体，即</a:t>
                </a:r>
                <a14:m>
                  <m:oMath xmlns:m="http://schemas.openxmlformats.org/officeDocument/2006/math">
                    <m:d>
                      <m:dPr>
                        <m:begChr m:val="{"/>
                        <m:endChr m:val="}"/>
                        <m:ctrlPr>
                          <a:rPr lang="zh-CN" altLang="zh-CN" sz="2000" i="1">
                            <a:latin typeface="Cambria Math" panose="02040503050406030204" pitchFamily="18" charset="0"/>
                          </a:rPr>
                        </m:ctrlPr>
                      </m:dPr>
                      <m:e>
                        <m:r>
                          <a:rPr lang="en-US" altLang="zh-CN" sz="2000">
                            <a:latin typeface="Cambria Math" panose="02040503050406030204" pitchFamily="18" charset="0"/>
                          </a:rPr>
                          <m:t>4,3,1,0</m:t>
                        </m:r>
                      </m:e>
                    </m:d>
                  </m:oMath>
                </a14:m>
                <a:r>
                  <a:rPr lang="zh-CN" altLang="zh-CN" sz="2000" dirty="0"/>
                  <a:t>就是上图的谱</a:t>
                </a:r>
                <a:r>
                  <a:rPr lang="zh-CN" altLang="en-US" sz="2000" dirty="0"/>
                  <a:t>。</a:t>
                </a:r>
                <a:endParaRPr lang="en-US" altLang="zh-CN" sz="2000" dirty="0"/>
              </a:p>
              <a:p>
                <a:pPr marL="0" indent="0">
                  <a:buNone/>
                </a:pPr>
                <a:endParaRPr kumimoji="1" lang="zh-CN" altLang="en-US" sz="2400" dirty="0">
                  <a:latin typeface="微软雅黑" panose="020B0503020204020204" pitchFamily="34" charset="-122"/>
                  <a:ea typeface="微软雅黑" panose="020B0503020204020204"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835696" y="843558"/>
                <a:ext cx="7272808" cy="4299942"/>
              </a:xfrm>
              <a:blipFill>
                <a:blip r:embed="rId3"/>
                <a:stretch>
                  <a:fillRect l="-335" t="-1416" b="-1700"/>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B756896C-A923-453D-885F-7D57BDB6EE51}"/>
              </a:ext>
            </a:extLst>
          </p:cNvPr>
          <p:cNvGraphicFramePr>
            <a:graphicFrameLocks noChangeAspect="1"/>
          </p:cNvGraphicFramePr>
          <p:nvPr>
            <p:extLst>
              <p:ext uri="{D42A27DB-BD31-4B8C-83A1-F6EECF244321}">
                <p14:modId xmlns:p14="http://schemas.microsoft.com/office/powerpoint/2010/main" val="3694662359"/>
              </p:ext>
            </p:extLst>
          </p:nvPr>
        </p:nvGraphicFramePr>
        <p:xfrm>
          <a:off x="4277434" y="1851670"/>
          <a:ext cx="2009688" cy="966902"/>
        </p:xfrm>
        <a:graphic>
          <a:graphicData uri="http://schemas.openxmlformats.org/presentationml/2006/ole">
            <mc:AlternateContent xmlns:mc="http://schemas.openxmlformats.org/markup-compatibility/2006">
              <mc:Choice xmlns:v="urn:schemas-microsoft-com:vml" Requires="v">
                <p:oleObj name="Visio" r:id="rId4" imgW="4057612" imgH="2619511" progId="Visio.Drawing.15">
                  <p:embed/>
                </p:oleObj>
              </mc:Choice>
              <mc:Fallback>
                <p:oleObj name="Visio" r:id="rId4" imgW="4057612" imgH="261951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7434" y="1851670"/>
                        <a:ext cx="2009688" cy="966902"/>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4B9F0EE-1BA0-4959-A278-17795DC5551F}"/>
                  </a:ext>
                </a:extLst>
              </p:cNvPr>
              <p:cNvSpPr/>
              <p:nvPr/>
            </p:nvSpPr>
            <p:spPr>
              <a:xfrm>
                <a:off x="2123728" y="3155935"/>
                <a:ext cx="6696744" cy="857671"/>
              </a:xfrm>
              <a:prstGeom prst="rect">
                <a:avLst/>
              </a:prstGeom>
            </p:spPr>
            <p:txBody>
              <a:bodyPr wrap="square">
                <a:spAutoFit/>
              </a:bodyPr>
              <a:lstStyle/>
              <a:p>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a:latin typeface="Cambria Math" panose="02040503050406030204" pitchFamily="18" charset="0"/>
                        <a:ea typeface="宋体" panose="02010600030101010101" pitchFamily="2" charset="-122"/>
                        <a:cs typeface="Times New Roman" panose="02020603050405020304" pitchFamily="18" charset="0"/>
                      </a:rPr>
                      <m:t>𝐴</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latin typeface="Cambria Math" panose="02040503050406030204" pitchFamily="18" charset="0"/>
                                  <a:ea typeface="宋体" panose="02010600030101010101" pitchFamily="2" charset="-122"/>
                                  <a:cs typeface="Times New Roman" panose="02020603050405020304" pitchFamily="18" charset="0"/>
                                </a:rPr>
                                <m:t>0</m:t>
                              </m:r>
                            </m:e>
                            <m:e>
                              <m:r>
                                <a:rPr lang="en-US" altLang="zh-CN" sz="1800" i="1">
                                  <a:latin typeface="Cambria Math" panose="02040503050406030204" pitchFamily="18" charset="0"/>
                                  <a:ea typeface="等线" panose="02010600030101010101" pitchFamily="2" charset="-122"/>
                                  <a:cs typeface="Times New Roman" panose="02020603050405020304" pitchFamily="18" charset="0"/>
                                </a:rPr>
                                <m:t>1</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mr>
                          <m:mr>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mr>
                          <m:mr>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mr>
                        </m:m>
                      </m:e>
                    </m:d>
                  </m:oMath>
                </a14:m>
                <a:r>
                  <a:rPr lang="zh-CN" altLang="zh-CN" sz="18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a:latin typeface="Cambria Math" panose="02040503050406030204" pitchFamily="18" charset="0"/>
                        <a:ea typeface="宋体" panose="02010600030101010101" pitchFamily="2" charset="-122"/>
                        <a:cs typeface="Times New Roman" panose="02020603050405020304" pitchFamily="18" charset="0"/>
                      </a:rPr>
                      <m:t>𝐿</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latin typeface="Cambria Math" panose="02040503050406030204" pitchFamily="18" charset="0"/>
                                  <a:ea typeface="宋体" panose="02010600030101010101" pitchFamily="2" charset="-122"/>
                                  <a:cs typeface="Times New Roman" panose="02020603050405020304" pitchFamily="18" charset="0"/>
                                </a:rPr>
                                <m:t>1</m:t>
                              </m:r>
                            </m:e>
                            <m:e>
                              <m:r>
                                <a:rPr lang="zh-CN" altLang="en-US" sz="1800"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latin typeface="Cambria Math" panose="02040503050406030204" pitchFamily="18" charset="0"/>
                                  <a:ea typeface="等线" panose="02010600030101010101" pitchFamily="2" charset="-122"/>
                                  <a:cs typeface="Times New Roman" panose="02020603050405020304" pitchFamily="18" charset="0"/>
                                </a:rPr>
                                <m:t>1</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mr>
                          <m:mr>
                            <m:e>
                              <m:r>
                                <a:rPr lang="zh-CN" altLang="en-US" sz="1800"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3</m:t>
                              </m:r>
                            </m:e>
                            <m:e>
                              <m:r>
                                <a:rPr lang="zh-CN" altLang="en-US" sz="1800"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e>
                              <m:r>
                                <a:rPr lang="zh-CN" altLang="en-US" sz="1800"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mr>
                          <m:mr>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zh-CN" altLang="en-US" sz="1800"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2</m:t>
                              </m:r>
                            </m:e>
                            <m:e>
                              <m:r>
                                <a:rPr lang="zh-CN" altLang="en-US" sz="1800"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mr>
                          <m:mr>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zh-CN" altLang="en-US" sz="1800"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e>
                              <m:r>
                                <a:rPr lang="zh-CN" altLang="en-US" sz="1800"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2</m:t>
                              </m:r>
                            </m:e>
                          </m:mr>
                        </m:m>
                      </m:e>
                    </m:d>
                  </m:oMath>
                </a14:m>
                <a:endParaRPr lang="zh-CN" altLang="en-US" sz="1800" dirty="0"/>
              </a:p>
            </p:txBody>
          </p:sp>
        </mc:Choice>
        <mc:Fallback xmlns="">
          <p:sp>
            <p:nvSpPr>
              <p:cNvPr id="6" name="矩形 5">
                <a:extLst>
                  <a:ext uri="{FF2B5EF4-FFF2-40B4-BE49-F238E27FC236}">
                    <a16:creationId xmlns:a16="http://schemas.microsoft.com/office/drawing/2014/main" id="{14B9F0EE-1BA0-4959-A278-17795DC5551F}"/>
                  </a:ext>
                </a:extLst>
              </p:cNvPr>
              <p:cNvSpPr>
                <a:spLocks noRot="1" noChangeAspect="1" noMove="1" noResize="1" noEditPoints="1" noAdjustHandles="1" noChangeArrowheads="1" noChangeShapeType="1" noTextEdit="1"/>
              </p:cNvSpPr>
              <p:nvPr/>
            </p:nvSpPr>
            <p:spPr>
              <a:xfrm>
                <a:off x="2123728" y="3155935"/>
                <a:ext cx="6696744" cy="857671"/>
              </a:xfrm>
              <a:prstGeom prst="rect">
                <a:avLst/>
              </a:prstGeom>
              <a:blipFill>
                <a:blip r:embed="rId6"/>
                <a:stretch>
                  <a:fillRect t="-14286" b="-2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77078769-842F-4FB5-BFEF-F1A2F88914F6}"/>
                  </a:ext>
                </a:extLst>
              </p:cNvPr>
              <p:cNvSpPr/>
              <p:nvPr/>
            </p:nvSpPr>
            <p:spPr>
              <a:xfrm>
                <a:off x="1979712" y="3155934"/>
                <a:ext cx="2117182" cy="8576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ea typeface="宋体" panose="02010600030101010101" pitchFamily="2" charset="-122"/>
                          <a:cs typeface="Times New Roman" panose="02020603050405020304" pitchFamily="18" charset="0"/>
                        </a:rPr>
                        <m:t>𝐷</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4"/>
                                    <m:mcJc m:val="center"/>
                                  </m:mcPr>
                                </m:mc>
                              </m:mcs>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a:latin typeface="Cambria Math" panose="02040503050406030204" pitchFamily="18" charset="0"/>
                                    <a:ea typeface="宋体" panose="02010600030101010101" pitchFamily="2" charset="-122"/>
                                    <a:cs typeface="Times New Roman" panose="02020603050405020304" pitchFamily="18" charset="0"/>
                                  </a:rPr>
                                  <m:t>1</m:t>
                                </m:r>
                              </m:e>
                              <m:e>
                                <m:r>
                                  <a:rPr lang="en-US" altLang="zh-CN" sz="1800" i="1">
                                    <a:latin typeface="Cambria Math" panose="02040503050406030204" pitchFamily="18" charset="0"/>
                                    <a:ea typeface="等线" panose="02010600030101010101" pitchFamily="2" charset="-122"/>
                                    <a:cs typeface="Times New Roman" panose="020206030504050203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3</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2</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1800" i="1">
                                    <a:latin typeface="Cambria Math" panose="02040503050406030204" pitchFamily="18" charset="0"/>
                                    <a:ea typeface="Cambria Math" panose="02040503050406030204" pitchFamily="18" charset="0"/>
                                    <a:cs typeface="Cambria Math" panose="02040503050406030204" pitchFamily="18" charset="0"/>
                                  </a:rPr>
                                  <m:t>2</m:t>
                                </m:r>
                              </m:e>
                            </m:mr>
                          </m:m>
                        </m:e>
                      </m:d>
                    </m:oMath>
                  </m:oMathPara>
                </a14:m>
                <a:endParaRPr lang="zh-CN" altLang="en-US" sz="1800" dirty="0"/>
              </a:p>
            </p:txBody>
          </p:sp>
        </mc:Choice>
        <mc:Fallback xmlns="">
          <p:sp>
            <p:nvSpPr>
              <p:cNvPr id="7" name="矩形 6">
                <a:extLst>
                  <a:ext uri="{FF2B5EF4-FFF2-40B4-BE49-F238E27FC236}">
                    <a16:creationId xmlns:a16="http://schemas.microsoft.com/office/drawing/2014/main" id="{77078769-842F-4FB5-BFEF-F1A2F88914F6}"/>
                  </a:ext>
                </a:extLst>
              </p:cNvPr>
              <p:cNvSpPr>
                <a:spLocks noRot="1" noChangeAspect="1" noMove="1" noResize="1" noEditPoints="1" noAdjustHandles="1" noChangeArrowheads="1" noChangeShapeType="1" noTextEdit="1"/>
              </p:cNvSpPr>
              <p:nvPr/>
            </p:nvSpPr>
            <p:spPr>
              <a:xfrm>
                <a:off x="1979712" y="3155934"/>
                <a:ext cx="2117182" cy="857671"/>
              </a:xfrm>
              <a:prstGeom prst="rect">
                <a:avLst/>
              </a:prstGeom>
              <a:blipFill>
                <a:blip r:embed="rId7"/>
                <a:stretch>
                  <a:fillRect t="-14286" b="-2143"/>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B1BFA9E8-D453-4420-A5E7-76B8D7F01EBD}"/>
              </a:ext>
            </a:extLst>
          </p:cNvPr>
          <p:cNvSpPr/>
          <p:nvPr/>
        </p:nvSpPr>
        <p:spPr>
          <a:xfrm>
            <a:off x="3219731" y="1987565"/>
            <a:ext cx="877163" cy="391710"/>
          </a:xfrm>
          <a:prstGeom prst="rect">
            <a:avLst/>
          </a:prstGeom>
        </p:spPr>
        <p:txBody>
          <a:bodyPr wrap="none">
            <a:spAutoFit/>
          </a:bodyPr>
          <a:lstStyle/>
          <a:p>
            <a:pPr lvl="0" algn="ctr">
              <a:lnSpc>
                <a:spcPct val="120000"/>
              </a:lnSpc>
              <a:spcAft>
                <a:spcPts val="0"/>
              </a:spcAft>
            </a:pPr>
            <a:r>
              <a:rPr lang="zh-CN" altLang="en-US" sz="1800" b="0" kern="100" dirty="0">
                <a:solidFill>
                  <a:srgbClr val="003366"/>
                </a:solidFill>
                <a:cs typeface="Times New Roman" panose="02020603050405020304" pitchFamily="18" charset="0"/>
              </a:rPr>
              <a:t>简单图</a:t>
            </a:r>
            <a:endParaRPr lang="zh-CN" altLang="en-US" sz="1800" b="0" kern="100" dirty="0">
              <a:solidFill>
                <a:srgbClr val="003366"/>
              </a:solidFill>
              <a:latin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092446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691680" y="0"/>
            <a:ext cx="7452320" cy="771550"/>
          </a:xfrm>
        </p:spPr>
        <p:txBody>
          <a:bodyPr/>
          <a:lstStyle/>
          <a:p>
            <a:pPr algn="l"/>
            <a:r>
              <a:rPr kumimoji="1" lang="en-US" altLang="zh-CN" sz="2400" dirty="0">
                <a:latin typeface="+mn-ea"/>
              </a:rPr>
              <a:t>4.5 </a:t>
            </a:r>
            <a:r>
              <a:rPr kumimoji="1" lang="zh-CN" altLang="en-US" sz="2400" dirty="0">
                <a:latin typeface="+mn-ea"/>
              </a:rPr>
              <a:t>实例：谱聚类算法</a:t>
            </a:r>
            <a:endParaRPr kumimoji="1" lang="en-US" altLang="zh-CN" sz="2400" dirty="0">
              <a:latin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4294967295"/>
              </p:nvPr>
            </p:nvSpPr>
            <p:spPr>
              <a:xfrm>
                <a:off x="1835696" y="843558"/>
                <a:ext cx="7272808" cy="4248471"/>
              </a:xfrm>
            </p:spPr>
            <p:txBody>
              <a:bodyPr/>
              <a:lstStyle/>
              <a:p>
                <a:r>
                  <a:rPr kumimoji="1" lang="zh-CN" altLang="en-US" sz="2000" dirty="0">
                    <a:latin typeface="+mn-ea"/>
                  </a:rPr>
                  <a:t>谱聚类是从图论中演化出来的算法，在社交网络的图结构数据中，谱聚类算法可以自然的用于社区发现。</a:t>
                </a:r>
                <a:endParaRPr kumimoji="1" lang="en-US" altLang="zh-CN" sz="2000" kern="100" dirty="0">
                  <a:latin typeface="+mn-ea"/>
                  <a:cs typeface="Times New Roman" panose="02020603050405020304" pitchFamily="18" charset="0"/>
                </a:endParaRPr>
              </a:p>
              <a:p>
                <a:pPr lvl="1">
                  <a:spcBef>
                    <a:spcPts val="600"/>
                  </a:spcBef>
                </a:pPr>
                <a:r>
                  <a:rPr lang="zh-CN" altLang="en-US" sz="2000" b="1" kern="100" dirty="0">
                    <a:effectLst/>
                    <a:latin typeface="+mn-ea"/>
                    <a:ea typeface="+mn-ea"/>
                    <a:cs typeface="Times New Roman" panose="02020603050405020304" pitchFamily="18" charset="0"/>
                  </a:rPr>
                  <a:t>算法</a:t>
                </a:r>
                <a:r>
                  <a:rPr lang="zh-CN" altLang="en-US" sz="2000" kern="100" dirty="0">
                    <a:effectLst/>
                    <a:latin typeface="+mn-ea"/>
                    <a:ea typeface="+mn-ea"/>
                    <a:cs typeface="Times New Roman" panose="02020603050405020304" pitchFamily="18" charset="0"/>
                  </a:rPr>
                  <a:t> </a:t>
                </a:r>
                <a:endParaRPr lang="en-US" altLang="zh-CN" sz="2000" kern="100" dirty="0">
                  <a:effectLst/>
                  <a:latin typeface="+mn-ea"/>
                  <a:ea typeface="+mn-ea"/>
                  <a:cs typeface="Times New Roman" panose="02020603050405020304" pitchFamily="18" charset="0"/>
                </a:endParaRPr>
              </a:p>
              <a:p>
                <a:pPr marL="0" indent="0">
                  <a:spcBef>
                    <a:spcPts val="0"/>
                  </a:spcBef>
                  <a:spcAft>
                    <a:spcPts val="0"/>
                  </a:spcAft>
                  <a:buNone/>
                </a:pPr>
                <a:r>
                  <a:rPr lang="zh-CN" altLang="zh-CN" sz="1400" kern="100" dirty="0">
                    <a:effectLst/>
                    <a:latin typeface="+mn-ea"/>
                    <a:cs typeface="Times New Roman" panose="02020603050405020304" pitchFamily="18" charset="0"/>
                  </a:rPr>
                  <a:t>输入：样本集</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𝐺</m:t>
                    </m:r>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𝑥</m:t>
                        </m:r>
                      </m:e>
                      <m:sub>
                        <m:r>
                          <a:rPr lang="en-US" altLang="zh-CN" sz="1400" i="1" kern="100">
                            <a:effectLst/>
                            <a:latin typeface="Cambria Math" panose="02040503050406030204" pitchFamily="18" charset="0"/>
                            <a:cs typeface="Times New Roman" panose="02020603050405020304" pitchFamily="18" charset="0"/>
                          </a:rPr>
                          <m:t>1</m:t>
                        </m:r>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𝑥</m:t>
                        </m:r>
                      </m:e>
                      <m:sub>
                        <m:r>
                          <a:rPr lang="en-US" altLang="zh-CN" sz="1400" i="1" kern="100">
                            <a:effectLst/>
                            <a:latin typeface="Cambria Math" panose="02040503050406030204" pitchFamily="18" charset="0"/>
                            <a:cs typeface="Times New Roman" panose="02020603050405020304" pitchFamily="18" charset="0"/>
                          </a:rPr>
                          <m:t>2</m:t>
                        </m:r>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𝑥</m:t>
                        </m:r>
                      </m:e>
                      <m:sub>
                        <m:r>
                          <a:rPr lang="en-US" altLang="zh-CN" sz="1400" i="1" kern="100">
                            <a:effectLst/>
                            <a:latin typeface="Cambria Math" panose="02040503050406030204" pitchFamily="18" charset="0"/>
                            <a:cs typeface="Times New Roman" panose="02020603050405020304" pitchFamily="18" charset="0"/>
                          </a:rPr>
                          <m:t>𝑛</m:t>
                        </m:r>
                      </m:sub>
                    </m:sSub>
                    <m:r>
                      <a:rPr lang="en-US" altLang="zh-CN" sz="1400" i="1" kern="100">
                        <a:effectLst/>
                        <a:latin typeface="Cambria Math" panose="02040503050406030204" pitchFamily="18" charset="0"/>
                        <a:cs typeface="Times New Roman" panose="02020603050405020304" pitchFamily="18" charset="0"/>
                      </a:rPr>
                      <m:t>)</m:t>
                    </m:r>
                  </m:oMath>
                </a14:m>
                <a:r>
                  <a:rPr lang="zh-CN" altLang="zh-CN" sz="1400" kern="100" dirty="0">
                    <a:effectLst/>
                    <a:latin typeface="+mn-ea"/>
                    <a:cs typeface="Times New Roman" panose="02020603050405020304" pitchFamily="18" charset="0"/>
                  </a:rPr>
                  <a:t>，相似矩阵的生成方式，降维后的维度</a:t>
                </a:r>
                <a14:m>
                  <m:oMath xmlns:m="http://schemas.openxmlformats.org/officeDocument/2006/math">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𝑘</m:t>
                        </m:r>
                      </m:e>
                      <m:sub>
                        <m:r>
                          <a:rPr lang="en-US" altLang="zh-CN" sz="1400" i="1" kern="100">
                            <a:effectLst/>
                            <a:latin typeface="Cambria Math" panose="02040503050406030204" pitchFamily="18" charset="0"/>
                            <a:cs typeface="Times New Roman" panose="02020603050405020304" pitchFamily="18" charset="0"/>
                          </a:rPr>
                          <m:t>1</m:t>
                        </m:r>
                      </m:sub>
                    </m:sSub>
                  </m:oMath>
                </a14:m>
                <a:r>
                  <a:rPr lang="zh-CN" altLang="zh-CN" sz="1400" kern="100" dirty="0">
                    <a:effectLst/>
                    <a:latin typeface="+mn-ea"/>
                    <a:cs typeface="Times New Roman" panose="02020603050405020304" pitchFamily="18" charset="0"/>
                  </a:rPr>
                  <a:t>，聚类方法，聚类后的维度</a:t>
                </a:r>
                <a14:m>
                  <m:oMath xmlns:m="http://schemas.openxmlformats.org/officeDocument/2006/math">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𝑘</m:t>
                        </m:r>
                      </m:e>
                      <m:sub>
                        <m:r>
                          <a:rPr lang="en-US" altLang="zh-CN" sz="1400" i="1" kern="100">
                            <a:effectLst/>
                            <a:latin typeface="Cambria Math" panose="02040503050406030204" pitchFamily="18" charset="0"/>
                            <a:cs typeface="Times New Roman" panose="02020603050405020304" pitchFamily="18" charset="0"/>
                          </a:rPr>
                          <m:t>2</m:t>
                        </m:r>
                      </m:sub>
                    </m:sSub>
                  </m:oMath>
                </a14:m>
                <a:r>
                  <a:rPr lang="zh-CN" altLang="zh-CN" sz="1400" kern="100" dirty="0">
                    <a:effectLst/>
                    <a:latin typeface="+mn-ea"/>
                    <a:cs typeface="Times New Roman" panose="02020603050405020304" pitchFamily="18" charset="0"/>
                  </a:rPr>
                  <a:t>。</a:t>
                </a:r>
                <a:endParaRPr lang="en-US" altLang="zh-CN" sz="1400" kern="100" dirty="0">
                  <a:effectLst/>
                  <a:latin typeface="+mn-ea"/>
                  <a:cs typeface="Times New Roman" panose="02020603050405020304" pitchFamily="18" charset="0"/>
                </a:endParaRPr>
              </a:p>
              <a:p>
                <a:pPr marL="0" indent="0">
                  <a:spcBef>
                    <a:spcPts val="0"/>
                  </a:spcBef>
                  <a:spcAft>
                    <a:spcPts val="0"/>
                  </a:spcAft>
                  <a:buNone/>
                </a:pPr>
                <a:r>
                  <a:rPr lang="zh-CN" altLang="zh-CN" sz="1400" kern="100" dirty="0">
                    <a:effectLst/>
                    <a:latin typeface="+mn-ea"/>
                    <a:cs typeface="Times New Roman" panose="02020603050405020304" pitchFamily="18" charset="0"/>
                  </a:rPr>
                  <a:t>输出：簇划分</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𝐶</m:t>
                    </m:r>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𝑐</m:t>
                        </m:r>
                      </m:e>
                      <m:sub>
                        <m:r>
                          <a:rPr lang="en-US" altLang="zh-CN" sz="1400" i="1" kern="100">
                            <a:effectLst/>
                            <a:latin typeface="Cambria Math" panose="02040503050406030204" pitchFamily="18" charset="0"/>
                            <a:cs typeface="Times New Roman" panose="02020603050405020304" pitchFamily="18" charset="0"/>
                          </a:rPr>
                          <m:t>1</m:t>
                        </m:r>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𝑐</m:t>
                        </m:r>
                      </m:e>
                      <m:sub>
                        <m:r>
                          <a:rPr lang="en-US" altLang="zh-CN" sz="1400" i="1" kern="100">
                            <a:effectLst/>
                            <a:latin typeface="Cambria Math" panose="02040503050406030204" pitchFamily="18" charset="0"/>
                            <a:cs typeface="Times New Roman" panose="02020603050405020304" pitchFamily="18" charset="0"/>
                          </a:rPr>
                          <m:t>2</m:t>
                        </m:r>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𝑐</m:t>
                        </m:r>
                      </m:e>
                      <m:sub>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𝑘</m:t>
                            </m:r>
                          </m:e>
                          <m:sub>
                            <m:r>
                              <a:rPr lang="en-US" altLang="zh-CN" sz="1400" i="1" kern="100">
                                <a:effectLst/>
                                <a:latin typeface="Cambria Math" panose="02040503050406030204" pitchFamily="18" charset="0"/>
                                <a:cs typeface="Times New Roman" panose="02020603050405020304" pitchFamily="18" charset="0"/>
                              </a:rPr>
                              <m:t>2</m:t>
                            </m:r>
                          </m:sub>
                        </m:sSub>
                      </m:sub>
                    </m:sSub>
                    <m:r>
                      <a:rPr lang="en-US" altLang="zh-CN" sz="1400" i="1" kern="100">
                        <a:effectLst/>
                        <a:latin typeface="Cambria Math" panose="02040503050406030204" pitchFamily="18" charset="0"/>
                        <a:cs typeface="Times New Roman" panose="02020603050405020304" pitchFamily="18" charset="0"/>
                      </a:rPr>
                      <m:t>)</m:t>
                    </m:r>
                  </m:oMath>
                </a14:m>
                <a:r>
                  <a:rPr lang="zh-CN" altLang="zh-CN" sz="1400" kern="100" dirty="0">
                    <a:effectLst/>
                    <a:latin typeface="+mn-ea"/>
                    <a:cs typeface="Times New Roman" panose="02020603050405020304" pitchFamily="18" charset="0"/>
                  </a:rPr>
                  <a:t>。</a:t>
                </a:r>
              </a:p>
              <a:p>
                <a:pPr marL="342900" lvl="0" indent="-342900" algn="l">
                  <a:lnSpc>
                    <a:spcPct val="120000"/>
                  </a:lnSpc>
                  <a:spcBef>
                    <a:spcPts val="0"/>
                  </a:spcBef>
                  <a:spcAft>
                    <a:spcPts val="0"/>
                  </a:spcAft>
                  <a:buFont typeface="+mj-lt"/>
                  <a:buAutoNum type="arabicPeriod"/>
                </a:pPr>
                <a:r>
                  <a:rPr lang="zh-CN" altLang="zh-CN" sz="1400" kern="100" dirty="0">
                    <a:effectLst/>
                    <a:latin typeface="+mn-ea"/>
                    <a:cs typeface="Times New Roman" panose="02020603050405020304" pitchFamily="18" charset="0"/>
                  </a:rPr>
                  <a:t>根据输入的相似矩阵的生成方式构建样本的相似矩阵</a:t>
                </a:r>
                <a14:m>
                  <m:oMath xmlns:m="http://schemas.openxmlformats.org/officeDocument/2006/math">
                    <m:r>
                      <a:rPr lang="en-US" altLang="zh-CN" sz="1400" b="1" i="1" kern="100">
                        <a:effectLst/>
                        <a:latin typeface="Cambria Math" panose="02040503050406030204" pitchFamily="18" charset="0"/>
                        <a:cs typeface="Times New Roman" panose="02020603050405020304" pitchFamily="18" charset="0"/>
                      </a:rPr>
                      <m:t>𝑺</m:t>
                    </m:r>
                  </m:oMath>
                </a14:m>
                <a:endParaRPr lang="zh-CN" altLang="zh-CN" sz="1400" kern="100" dirty="0">
                  <a:effectLst/>
                  <a:latin typeface="+mn-ea"/>
                  <a:cs typeface="Times New Roman" panose="02020603050405020304" pitchFamily="18" charset="0"/>
                </a:endParaRPr>
              </a:p>
              <a:p>
                <a:pPr marL="342900" lvl="0" indent="-342900" algn="l">
                  <a:lnSpc>
                    <a:spcPct val="120000"/>
                  </a:lnSpc>
                  <a:spcBef>
                    <a:spcPts val="0"/>
                  </a:spcBef>
                  <a:spcAft>
                    <a:spcPts val="0"/>
                  </a:spcAft>
                  <a:buFont typeface="+mj-lt"/>
                  <a:buAutoNum type="arabicPeriod"/>
                </a:pPr>
                <a:r>
                  <a:rPr lang="zh-CN" altLang="zh-CN" sz="1400" kern="100" dirty="0">
                    <a:effectLst/>
                    <a:latin typeface="+mn-ea"/>
                    <a:cs typeface="Times New Roman" panose="02020603050405020304" pitchFamily="18" charset="0"/>
                  </a:rPr>
                  <a:t>根据相似矩阵</a:t>
                </a:r>
                <a14:m>
                  <m:oMath xmlns:m="http://schemas.openxmlformats.org/officeDocument/2006/math">
                    <m:r>
                      <a:rPr lang="en-US" altLang="zh-CN" sz="1400" b="1" i="1" kern="100">
                        <a:effectLst/>
                        <a:latin typeface="Cambria Math" panose="02040503050406030204" pitchFamily="18" charset="0"/>
                        <a:cs typeface="Times New Roman" panose="02020603050405020304" pitchFamily="18" charset="0"/>
                      </a:rPr>
                      <m:t>𝑺</m:t>
                    </m:r>
                  </m:oMath>
                </a14:m>
                <a:r>
                  <a:rPr lang="zh-CN" altLang="zh-CN" sz="1400" kern="100" dirty="0">
                    <a:effectLst/>
                    <a:latin typeface="+mn-ea"/>
                    <a:cs typeface="Times New Roman" panose="02020603050405020304" pitchFamily="18" charset="0"/>
                  </a:rPr>
                  <a:t>构建邻接矩阵</a:t>
                </a:r>
                <a14:m>
                  <m:oMath xmlns:m="http://schemas.openxmlformats.org/officeDocument/2006/math">
                    <m:r>
                      <a:rPr lang="en-US" altLang="zh-CN" sz="1400" b="1" i="1" kern="100">
                        <a:effectLst/>
                        <a:latin typeface="Cambria Math" panose="02040503050406030204" pitchFamily="18" charset="0"/>
                        <a:cs typeface="Times New Roman" panose="02020603050405020304" pitchFamily="18" charset="0"/>
                      </a:rPr>
                      <m:t>𝑾</m:t>
                    </m:r>
                  </m:oMath>
                </a14:m>
                <a:r>
                  <a:rPr lang="zh-CN" altLang="zh-CN" sz="1400" kern="100" dirty="0">
                    <a:effectLst/>
                    <a:latin typeface="+mn-ea"/>
                    <a:cs typeface="Times New Roman" panose="02020603050405020304" pitchFamily="18" charset="0"/>
                  </a:rPr>
                  <a:t>，构建度矩阵</a:t>
                </a:r>
                <a14:m>
                  <m:oMath xmlns:m="http://schemas.openxmlformats.org/officeDocument/2006/math">
                    <m:r>
                      <a:rPr lang="en-US" altLang="zh-CN" sz="1400" b="1" i="1" kern="100">
                        <a:effectLst/>
                        <a:latin typeface="Cambria Math" panose="02040503050406030204" pitchFamily="18" charset="0"/>
                        <a:cs typeface="Times New Roman" panose="02020603050405020304" pitchFamily="18" charset="0"/>
                      </a:rPr>
                      <m:t>𝑫</m:t>
                    </m:r>
                  </m:oMath>
                </a14:m>
                <a:endParaRPr lang="zh-CN" altLang="zh-CN" sz="1400" kern="100" dirty="0">
                  <a:effectLst/>
                  <a:latin typeface="+mn-ea"/>
                  <a:cs typeface="Times New Roman" panose="02020603050405020304" pitchFamily="18" charset="0"/>
                </a:endParaRPr>
              </a:p>
              <a:p>
                <a:pPr marL="342900" lvl="0" indent="-342900" algn="l">
                  <a:lnSpc>
                    <a:spcPct val="120000"/>
                  </a:lnSpc>
                  <a:spcBef>
                    <a:spcPts val="0"/>
                  </a:spcBef>
                  <a:spcAft>
                    <a:spcPts val="0"/>
                  </a:spcAft>
                  <a:buFont typeface="+mj-lt"/>
                  <a:buAutoNum type="arabicPeriod"/>
                </a:pPr>
                <a:r>
                  <a:rPr lang="zh-CN" altLang="zh-CN" sz="1400" kern="100" dirty="0">
                    <a:effectLst/>
                    <a:latin typeface="+mn-ea"/>
                    <a:cs typeface="Times New Roman" panose="02020603050405020304" pitchFamily="18" charset="0"/>
                  </a:rPr>
                  <a:t>计算拉普拉斯矩阵</a:t>
                </a:r>
              </a:p>
              <a:p>
                <a:pPr marL="342900" lvl="0" indent="-342900" algn="l">
                  <a:lnSpc>
                    <a:spcPct val="120000"/>
                  </a:lnSpc>
                  <a:spcBef>
                    <a:spcPts val="0"/>
                  </a:spcBef>
                  <a:spcAft>
                    <a:spcPts val="0"/>
                  </a:spcAft>
                  <a:buFont typeface="+mj-lt"/>
                  <a:buAutoNum type="arabicPeriod"/>
                </a:pPr>
                <a:r>
                  <a:rPr lang="zh-CN" altLang="zh-CN" sz="1400" kern="100" dirty="0">
                    <a:effectLst/>
                    <a:latin typeface="+mn-ea"/>
                    <a:cs typeface="Times New Roman" panose="02020603050405020304" pitchFamily="18" charset="0"/>
                  </a:rPr>
                  <a:t>构建标准化的拉普拉斯矩阵</a:t>
                </a:r>
                <a14:m>
                  <m:oMath xmlns:m="http://schemas.openxmlformats.org/officeDocument/2006/math">
                    <m:sSup>
                      <m:sSupPr>
                        <m:ctrlPr>
                          <a:rPr lang="zh-CN" altLang="zh-CN" sz="1400" i="1" kern="100">
                            <a:effectLst/>
                            <a:latin typeface="Cambria Math" panose="02040503050406030204" pitchFamily="18" charset="0"/>
                            <a:cs typeface="Times New Roman" panose="02020603050405020304" pitchFamily="18" charset="0"/>
                          </a:rPr>
                        </m:ctrlPr>
                      </m:sSupPr>
                      <m:e>
                        <m:r>
                          <a:rPr lang="en-US" altLang="zh-CN" sz="1400" b="1" i="1" kern="100">
                            <a:effectLst/>
                            <a:latin typeface="Cambria Math" panose="02040503050406030204" pitchFamily="18" charset="0"/>
                            <a:cs typeface="Times New Roman" panose="02020603050405020304" pitchFamily="18" charset="0"/>
                          </a:rPr>
                          <m:t>𝑫</m:t>
                        </m:r>
                      </m:e>
                      <m:sup>
                        <m:r>
                          <a:rPr lang="en-US" altLang="zh-CN" sz="1400" i="1" kern="100">
                            <a:effectLst/>
                            <a:latin typeface="Cambria Math" panose="02040503050406030204" pitchFamily="18" charset="0"/>
                            <a:cs typeface="微软雅黑" panose="020B0503020204020204" pitchFamily="34" charset="-122"/>
                          </a:rPr>
                          <m:t>−</m:t>
                        </m:r>
                        <m:f>
                          <m:fPr>
                            <m:ctrlPr>
                              <a:rPr lang="zh-CN" altLang="zh-CN" sz="1400" i="1" kern="100">
                                <a:effectLst/>
                                <a:latin typeface="Cambria Math" panose="02040503050406030204" pitchFamily="18" charset="0"/>
                                <a:cs typeface="Times New Roman" panose="02020603050405020304" pitchFamily="18" charset="0"/>
                              </a:rPr>
                            </m:ctrlPr>
                          </m:fPr>
                          <m:num>
                            <m:r>
                              <a:rPr lang="en-US" altLang="zh-CN" sz="1400" i="1" kern="100">
                                <a:effectLst/>
                                <a:latin typeface="Cambria Math" panose="02040503050406030204" pitchFamily="18" charset="0"/>
                                <a:cs typeface="Times New Roman" panose="02020603050405020304" pitchFamily="18" charset="0"/>
                              </a:rPr>
                              <m:t>1</m:t>
                            </m:r>
                          </m:num>
                          <m:den>
                            <m:r>
                              <a:rPr lang="en-US" altLang="zh-CN" sz="1400" i="1" kern="100">
                                <a:effectLst/>
                                <a:latin typeface="Cambria Math" panose="02040503050406030204" pitchFamily="18" charset="0"/>
                                <a:cs typeface="Times New Roman" panose="02020603050405020304" pitchFamily="18" charset="0"/>
                              </a:rPr>
                              <m:t>2</m:t>
                            </m:r>
                          </m:den>
                        </m:f>
                      </m:sup>
                    </m:sSup>
                    <m:r>
                      <a:rPr lang="en-US" altLang="zh-CN" sz="1400" b="1" i="1" kern="100">
                        <a:effectLst/>
                        <a:latin typeface="Cambria Math" panose="02040503050406030204" pitchFamily="18" charset="0"/>
                        <a:cs typeface="Times New Roman" panose="02020603050405020304" pitchFamily="18" charset="0"/>
                      </a:rPr>
                      <m:t>𝑳</m:t>
                    </m:r>
                    <m:sSup>
                      <m:sSupPr>
                        <m:ctrlPr>
                          <a:rPr lang="zh-CN" altLang="zh-CN" sz="1400" i="1" kern="100">
                            <a:effectLst/>
                            <a:latin typeface="Cambria Math" panose="02040503050406030204" pitchFamily="18" charset="0"/>
                            <a:cs typeface="Times New Roman" panose="02020603050405020304" pitchFamily="18" charset="0"/>
                          </a:rPr>
                        </m:ctrlPr>
                      </m:sSupPr>
                      <m:e>
                        <m:r>
                          <a:rPr lang="en-US" altLang="zh-CN" sz="1400" b="1" i="1" kern="100">
                            <a:effectLst/>
                            <a:latin typeface="Cambria Math" panose="02040503050406030204" pitchFamily="18" charset="0"/>
                            <a:cs typeface="Times New Roman" panose="02020603050405020304" pitchFamily="18" charset="0"/>
                          </a:rPr>
                          <m:t>𝑫</m:t>
                        </m:r>
                      </m:e>
                      <m:sup>
                        <m:f>
                          <m:fPr>
                            <m:ctrlPr>
                              <a:rPr lang="zh-CN" altLang="zh-CN" sz="1400" i="1" kern="100">
                                <a:effectLst/>
                                <a:latin typeface="Cambria Math" panose="02040503050406030204" pitchFamily="18" charset="0"/>
                                <a:cs typeface="Times New Roman" panose="02020603050405020304" pitchFamily="18" charset="0"/>
                              </a:rPr>
                            </m:ctrlPr>
                          </m:fPr>
                          <m:num>
                            <m:r>
                              <a:rPr lang="en-US" altLang="zh-CN" sz="1400" i="1" kern="100">
                                <a:effectLst/>
                                <a:latin typeface="Cambria Math" panose="02040503050406030204" pitchFamily="18" charset="0"/>
                                <a:cs typeface="Times New Roman" panose="02020603050405020304" pitchFamily="18" charset="0"/>
                              </a:rPr>
                              <m:t>1</m:t>
                            </m:r>
                          </m:num>
                          <m:den>
                            <m:r>
                              <a:rPr lang="en-US" altLang="zh-CN" sz="1400" i="1" kern="100">
                                <a:effectLst/>
                                <a:latin typeface="Cambria Math" panose="02040503050406030204" pitchFamily="18" charset="0"/>
                                <a:cs typeface="Times New Roman" panose="02020603050405020304" pitchFamily="18" charset="0"/>
                              </a:rPr>
                              <m:t>2</m:t>
                            </m:r>
                          </m:den>
                        </m:f>
                      </m:sup>
                    </m:sSup>
                  </m:oMath>
                </a14:m>
                <a:endParaRPr lang="zh-CN" altLang="zh-CN" sz="1400" kern="100" dirty="0">
                  <a:effectLst/>
                  <a:latin typeface="+mn-ea"/>
                  <a:cs typeface="Times New Roman" panose="02020603050405020304" pitchFamily="18" charset="0"/>
                </a:endParaRPr>
              </a:p>
              <a:p>
                <a:pPr marL="342900" lvl="0" indent="-342900" algn="l">
                  <a:lnSpc>
                    <a:spcPct val="120000"/>
                  </a:lnSpc>
                  <a:spcBef>
                    <a:spcPts val="0"/>
                  </a:spcBef>
                  <a:spcAft>
                    <a:spcPts val="0"/>
                  </a:spcAft>
                  <a:buFont typeface="+mj-lt"/>
                  <a:buAutoNum type="arabicPeriod"/>
                </a:pPr>
                <a:r>
                  <a:rPr lang="zh-CN" altLang="zh-CN" sz="1400" kern="100" dirty="0">
                    <a:effectLst/>
                    <a:latin typeface="+mn-ea"/>
                    <a:cs typeface="Times New Roman" panose="02020603050405020304" pitchFamily="18" charset="0"/>
                  </a:rPr>
                  <a:t>计算</a:t>
                </a:r>
                <a14:m>
                  <m:oMath xmlns:m="http://schemas.openxmlformats.org/officeDocument/2006/math">
                    <m:sSup>
                      <m:sSupPr>
                        <m:ctrlPr>
                          <a:rPr lang="zh-CN" altLang="zh-CN" sz="1400" i="1" kern="100">
                            <a:effectLst/>
                            <a:latin typeface="Cambria Math" panose="02040503050406030204" pitchFamily="18" charset="0"/>
                            <a:cs typeface="Times New Roman" panose="02020603050405020304" pitchFamily="18" charset="0"/>
                          </a:rPr>
                        </m:ctrlPr>
                      </m:sSupPr>
                      <m:e>
                        <m:r>
                          <a:rPr lang="en-US" altLang="zh-CN" sz="1400" b="1" i="1" kern="100">
                            <a:effectLst/>
                            <a:latin typeface="Cambria Math" panose="02040503050406030204" pitchFamily="18" charset="0"/>
                            <a:cs typeface="Times New Roman" panose="02020603050405020304" pitchFamily="18" charset="0"/>
                          </a:rPr>
                          <m:t>𝑫</m:t>
                        </m:r>
                      </m:e>
                      <m:sup>
                        <m:r>
                          <a:rPr lang="zh-CN" altLang="en-US" sz="1400" i="1" kern="100">
                            <a:effectLst/>
                            <a:latin typeface="Cambria Math" panose="02040503050406030204" pitchFamily="18" charset="0"/>
                            <a:cs typeface="微软雅黑" panose="020B0503020204020204" pitchFamily="34" charset="-122"/>
                          </a:rPr>
                          <m:t>−</m:t>
                        </m:r>
                        <m:f>
                          <m:fPr>
                            <m:ctrlPr>
                              <a:rPr lang="zh-CN" altLang="zh-CN" sz="1400" i="1" kern="100">
                                <a:effectLst/>
                                <a:latin typeface="Cambria Math" panose="02040503050406030204" pitchFamily="18" charset="0"/>
                                <a:cs typeface="Times New Roman" panose="02020603050405020304" pitchFamily="18" charset="0"/>
                              </a:rPr>
                            </m:ctrlPr>
                          </m:fPr>
                          <m:num>
                            <m:r>
                              <a:rPr lang="en-US" altLang="zh-CN" sz="1400" i="1" kern="100">
                                <a:effectLst/>
                                <a:latin typeface="Cambria Math" panose="02040503050406030204" pitchFamily="18" charset="0"/>
                                <a:cs typeface="Times New Roman" panose="02020603050405020304" pitchFamily="18" charset="0"/>
                              </a:rPr>
                              <m:t>1</m:t>
                            </m:r>
                          </m:num>
                          <m:den>
                            <m:r>
                              <a:rPr lang="en-US" altLang="zh-CN" sz="1400" i="1" kern="100">
                                <a:effectLst/>
                                <a:latin typeface="Cambria Math" panose="02040503050406030204" pitchFamily="18" charset="0"/>
                                <a:cs typeface="Times New Roman" panose="02020603050405020304" pitchFamily="18" charset="0"/>
                              </a:rPr>
                              <m:t>2</m:t>
                            </m:r>
                          </m:den>
                        </m:f>
                      </m:sup>
                    </m:sSup>
                    <m:r>
                      <a:rPr lang="en-US" altLang="zh-CN" sz="1400" b="1" i="1" kern="100">
                        <a:effectLst/>
                        <a:latin typeface="Cambria Math" panose="02040503050406030204" pitchFamily="18" charset="0"/>
                        <a:cs typeface="Times New Roman" panose="02020603050405020304" pitchFamily="18" charset="0"/>
                      </a:rPr>
                      <m:t>𝑳</m:t>
                    </m:r>
                    <m:sSup>
                      <m:sSupPr>
                        <m:ctrlPr>
                          <a:rPr lang="zh-CN" altLang="zh-CN" sz="1400" i="1" kern="100">
                            <a:effectLst/>
                            <a:latin typeface="Cambria Math" panose="02040503050406030204" pitchFamily="18" charset="0"/>
                            <a:cs typeface="Times New Roman" panose="02020603050405020304" pitchFamily="18" charset="0"/>
                          </a:rPr>
                        </m:ctrlPr>
                      </m:sSupPr>
                      <m:e>
                        <m:r>
                          <a:rPr lang="en-US" altLang="zh-CN" sz="1400" b="1" i="1" kern="100">
                            <a:effectLst/>
                            <a:latin typeface="Cambria Math" panose="02040503050406030204" pitchFamily="18" charset="0"/>
                            <a:cs typeface="Times New Roman" panose="02020603050405020304" pitchFamily="18" charset="0"/>
                          </a:rPr>
                          <m:t>𝑫</m:t>
                        </m:r>
                      </m:e>
                      <m:sup>
                        <m:f>
                          <m:fPr>
                            <m:ctrlPr>
                              <a:rPr lang="zh-CN" altLang="zh-CN" sz="1400" i="1" kern="100">
                                <a:effectLst/>
                                <a:latin typeface="Cambria Math" panose="02040503050406030204" pitchFamily="18" charset="0"/>
                                <a:cs typeface="Times New Roman" panose="02020603050405020304" pitchFamily="18" charset="0"/>
                              </a:rPr>
                            </m:ctrlPr>
                          </m:fPr>
                          <m:num>
                            <m:r>
                              <a:rPr lang="en-US" altLang="zh-CN" sz="1400" i="1" kern="100">
                                <a:effectLst/>
                                <a:latin typeface="Cambria Math" panose="02040503050406030204" pitchFamily="18" charset="0"/>
                                <a:cs typeface="Times New Roman" panose="02020603050405020304" pitchFamily="18" charset="0"/>
                              </a:rPr>
                              <m:t>1</m:t>
                            </m:r>
                          </m:num>
                          <m:den>
                            <m:r>
                              <a:rPr lang="en-US" altLang="zh-CN" sz="1400" i="1" kern="100">
                                <a:effectLst/>
                                <a:latin typeface="Cambria Math" panose="02040503050406030204" pitchFamily="18" charset="0"/>
                                <a:cs typeface="Times New Roman" panose="02020603050405020304" pitchFamily="18" charset="0"/>
                              </a:rPr>
                              <m:t>2</m:t>
                            </m:r>
                          </m:den>
                        </m:f>
                      </m:sup>
                    </m:sSup>
                  </m:oMath>
                </a14:m>
                <a:r>
                  <a:rPr lang="zh-CN" altLang="zh-CN" sz="1400" kern="100" dirty="0">
                    <a:effectLst/>
                    <a:latin typeface="+mn-ea"/>
                    <a:cs typeface="Times New Roman" panose="02020603050405020304" pitchFamily="18" charset="0"/>
                  </a:rPr>
                  <a:t>最小的</a:t>
                </a:r>
                <a14:m>
                  <m:oMath xmlns:m="http://schemas.openxmlformats.org/officeDocument/2006/math">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𝑘</m:t>
                        </m:r>
                      </m:e>
                      <m:sub>
                        <m:r>
                          <a:rPr lang="en-US" altLang="zh-CN" sz="1400" i="1" kern="100">
                            <a:effectLst/>
                            <a:latin typeface="Cambria Math" panose="02040503050406030204" pitchFamily="18" charset="0"/>
                            <a:cs typeface="Times New Roman" panose="02020603050405020304" pitchFamily="18" charset="0"/>
                          </a:rPr>
                          <m:t>1</m:t>
                        </m:r>
                      </m:sub>
                    </m:sSub>
                  </m:oMath>
                </a14:m>
                <a:r>
                  <a:rPr lang="zh-CN" altLang="zh-CN" sz="1400" kern="100" dirty="0">
                    <a:effectLst/>
                    <a:latin typeface="+mn-ea"/>
                    <a:cs typeface="Times New Roman" panose="02020603050405020304" pitchFamily="18" charset="0"/>
                  </a:rPr>
                  <a:t>个特征值对应的特征向量</a:t>
                </a:r>
                <a14:m>
                  <m:oMath xmlns:m="http://schemas.openxmlformats.org/officeDocument/2006/math">
                    <m:r>
                      <a:rPr lang="en-US" altLang="zh-CN" sz="1400" b="1" i="1" kern="100">
                        <a:effectLst/>
                        <a:latin typeface="Cambria Math" panose="02040503050406030204" pitchFamily="18" charset="0"/>
                        <a:cs typeface="Times New Roman" panose="02020603050405020304" pitchFamily="18" charset="0"/>
                      </a:rPr>
                      <m:t>𝒇</m:t>
                    </m:r>
                  </m:oMath>
                </a14:m>
                <a:endParaRPr lang="zh-CN" altLang="zh-CN" sz="1400" kern="100" dirty="0">
                  <a:effectLst/>
                  <a:latin typeface="+mn-ea"/>
                  <a:cs typeface="Times New Roman" panose="02020603050405020304" pitchFamily="18" charset="0"/>
                </a:endParaRPr>
              </a:p>
              <a:p>
                <a:pPr marL="342900" lvl="0" indent="-342900" algn="l">
                  <a:lnSpc>
                    <a:spcPct val="120000"/>
                  </a:lnSpc>
                  <a:spcBef>
                    <a:spcPts val="0"/>
                  </a:spcBef>
                  <a:spcAft>
                    <a:spcPts val="0"/>
                  </a:spcAft>
                  <a:buFont typeface="+mj-lt"/>
                  <a:buAutoNum type="arabicPeriod"/>
                </a:pPr>
                <a:r>
                  <a:rPr lang="zh-CN" altLang="zh-CN" sz="1400" kern="100" dirty="0">
                    <a:effectLst/>
                    <a:latin typeface="+mn-ea"/>
                    <a:cs typeface="Times New Roman" panose="02020603050405020304" pitchFamily="18" charset="0"/>
                  </a:rPr>
                  <a:t>将各自对应的特征向量</a:t>
                </a:r>
                <a14:m>
                  <m:oMath xmlns:m="http://schemas.openxmlformats.org/officeDocument/2006/math">
                    <m:r>
                      <a:rPr lang="en-US" altLang="zh-CN" sz="1400" b="1" i="1" kern="100">
                        <a:effectLst/>
                        <a:latin typeface="Cambria Math" panose="02040503050406030204" pitchFamily="18" charset="0"/>
                        <a:cs typeface="Times New Roman" panose="02020603050405020304" pitchFamily="18" charset="0"/>
                      </a:rPr>
                      <m:t>𝒇</m:t>
                    </m:r>
                  </m:oMath>
                </a14:m>
                <a:r>
                  <a:rPr lang="zh-CN" altLang="zh-CN" sz="1400" kern="100" dirty="0">
                    <a:effectLst/>
                    <a:latin typeface="+mn-ea"/>
                    <a:cs typeface="Times New Roman" panose="02020603050405020304" pitchFamily="18" charset="0"/>
                  </a:rPr>
                  <a:t>组成的矩阵标准化，最终组成</a:t>
                </a:r>
                <a14:m>
                  <m:oMath xmlns:m="http://schemas.openxmlformats.org/officeDocument/2006/math">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𝑛</m:t>
                        </m:r>
                        <m:r>
                          <a:rPr lang="en-US" altLang="zh-CN" sz="1400" i="1" kern="100">
                            <a:effectLst/>
                            <a:latin typeface="Cambria Math" panose="02040503050406030204" pitchFamily="18" charset="0"/>
                            <a:cs typeface="MS Mincho" panose="02020609040205080304" pitchFamily="49" charset="-128"/>
                          </a:rPr>
                          <m:t>×</m:t>
                        </m:r>
                        <m:r>
                          <a:rPr lang="en-US" altLang="zh-CN" sz="1400" i="1" kern="100">
                            <a:effectLst/>
                            <a:latin typeface="Cambria Math" panose="02040503050406030204" pitchFamily="18" charset="0"/>
                            <a:cs typeface="Times New Roman" panose="02020603050405020304" pitchFamily="18" charset="0"/>
                          </a:rPr>
                          <m:t>𝑘</m:t>
                        </m:r>
                      </m:e>
                      <m:sub>
                        <m:r>
                          <a:rPr lang="en-US" altLang="zh-CN" sz="1400" i="1" kern="100">
                            <a:effectLst/>
                            <a:latin typeface="Cambria Math" panose="02040503050406030204" pitchFamily="18" charset="0"/>
                            <a:cs typeface="Times New Roman" panose="02020603050405020304" pitchFamily="18" charset="0"/>
                          </a:rPr>
                          <m:t>1</m:t>
                        </m:r>
                      </m:sub>
                    </m:sSub>
                  </m:oMath>
                </a14:m>
                <a:r>
                  <a:rPr lang="zh-CN" altLang="zh-CN" sz="1400" kern="100" dirty="0">
                    <a:effectLst/>
                    <a:latin typeface="+mn-ea"/>
                    <a:cs typeface="Times New Roman" panose="02020603050405020304" pitchFamily="18" charset="0"/>
                  </a:rPr>
                  <a:t>维的特征矩阵</a:t>
                </a:r>
                <a14:m>
                  <m:oMath xmlns:m="http://schemas.openxmlformats.org/officeDocument/2006/math">
                    <m:r>
                      <a:rPr lang="en-US" altLang="zh-CN" sz="1400" b="1" i="1" kern="100">
                        <a:effectLst/>
                        <a:latin typeface="Cambria Math" panose="02040503050406030204" pitchFamily="18" charset="0"/>
                        <a:cs typeface="Times New Roman" panose="02020603050405020304" pitchFamily="18" charset="0"/>
                      </a:rPr>
                      <m:t>𝑭</m:t>
                    </m:r>
                  </m:oMath>
                </a14:m>
                <a:endParaRPr lang="zh-CN" altLang="zh-CN" sz="1400" kern="100" dirty="0">
                  <a:effectLst/>
                  <a:latin typeface="+mn-ea"/>
                  <a:cs typeface="Times New Roman" panose="02020603050405020304" pitchFamily="18" charset="0"/>
                </a:endParaRPr>
              </a:p>
              <a:p>
                <a:pPr marL="342900" lvl="0" indent="-342900" algn="l">
                  <a:lnSpc>
                    <a:spcPct val="120000"/>
                  </a:lnSpc>
                  <a:spcBef>
                    <a:spcPts val="0"/>
                  </a:spcBef>
                  <a:spcAft>
                    <a:spcPts val="0"/>
                  </a:spcAft>
                  <a:buFont typeface="+mj-lt"/>
                  <a:buAutoNum type="arabicPeriod"/>
                </a:pPr>
                <a:r>
                  <a:rPr lang="zh-CN" altLang="zh-CN" sz="1400" kern="100" dirty="0">
                    <a:effectLst/>
                    <a:latin typeface="+mn-ea"/>
                    <a:cs typeface="Times New Roman" panose="02020603050405020304" pitchFamily="18" charset="0"/>
                  </a:rPr>
                  <a:t>对</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𝐹</m:t>
                    </m:r>
                  </m:oMath>
                </a14:m>
                <a:r>
                  <a:rPr lang="zh-CN" altLang="zh-CN" sz="1400" kern="100" dirty="0">
                    <a:effectLst/>
                    <a:latin typeface="+mn-ea"/>
                    <a:cs typeface="Times New Roman" panose="02020603050405020304" pitchFamily="18" charset="0"/>
                  </a:rPr>
                  <a:t>中的每一行作为一个</a:t>
                </a:r>
                <a14:m>
                  <m:oMath xmlns:m="http://schemas.openxmlformats.org/officeDocument/2006/math">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𝑘</m:t>
                        </m:r>
                      </m:e>
                      <m:sub>
                        <m:r>
                          <a:rPr lang="en-US" altLang="zh-CN" sz="1400" i="1" kern="100">
                            <a:effectLst/>
                            <a:latin typeface="Cambria Math" panose="02040503050406030204" pitchFamily="18" charset="0"/>
                            <a:cs typeface="Times New Roman" panose="02020603050405020304" pitchFamily="18" charset="0"/>
                          </a:rPr>
                          <m:t>1</m:t>
                        </m:r>
                      </m:sub>
                    </m:sSub>
                  </m:oMath>
                </a14:m>
                <a:r>
                  <a:rPr lang="zh-CN" altLang="zh-CN" sz="1400" kern="100" dirty="0">
                    <a:effectLst/>
                    <a:latin typeface="+mn-ea"/>
                    <a:cs typeface="Times New Roman" panose="02020603050405020304" pitchFamily="18" charset="0"/>
                  </a:rPr>
                  <a:t>维的样本，共</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𝑛</m:t>
                    </m:r>
                  </m:oMath>
                </a14:m>
                <a:r>
                  <a:rPr lang="zh-CN" altLang="zh-CN" sz="1400" kern="100" dirty="0">
                    <a:effectLst/>
                    <a:latin typeface="+mn-ea"/>
                    <a:cs typeface="Times New Roman" panose="02020603050405020304" pitchFamily="18" charset="0"/>
                  </a:rPr>
                  <a:t>个，用输入的聚类方法进行聚类，聚类维数为</a:t>
                </a:r>
                <a14:m>
                  <m:oMath xmlns:m="http://schemas.openxmlformats.org/officeDocument/2006/math">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𝑘</m:t>
                        </m:r>
                      </m:e>
                      <m:sub>
                        <m:r>
                          <a:rPr lang="en-US" altLang="zh-CN" sz="1400" i="1" kern="100">
                            <a:effectLst/>
                            <a:latin typeface="Cambria Math" panose="02040503050406030204" pitchFamily="18" charset="0"/>
                            <a:cs typeface="Times New Roman" panose="02020603050405020304" pitchFamily="18" charset="0"/>
                          </a:rPr>
                          <m:t>2</m:t>
                        </m:r>
                      </m:sub>
                    </m:sSub>
                  </m:oMath>
                </a14:m>
                <a:endParaRPr lang="zh-CN" altLang="zh-CN" sz="1400" kern="100" dirty="0">
                  <a:effectLst/>
                  <a:latin typeface="+mn-ea"/>
                  <a:cs typeface="Times New Roman" panose="02020603050405020304" pitchFamily="18" charset="0"/>
                </a:endParaRPr>
              </a:p>
              <a:p>
                <a:pPr marL="342900" lvl="0" indent="-342900" algn="l">
                  <a:lnSpc>
                    <a:spcPct val="120000"/>
                  </a:lnSpc>
                  <a:spcBef>
                    <a:spcPts val="0"/>
                  </a:spcBef>
                  <a:spcAft>
                    <a:spcPts val="0"/>
                  </a:spcAft>
                  <a:buFont typeface="+mj-lt"/>
                  <a:buAutoNum type="arabicPeriod"/>
                </a:pPr>
                <a:r>
                  <a:rPr lang="zh-CN" altLang="zh-CN" sz="1400" kern="100" dirty="0">
                    <a:effectLst/>
                    <a:latin typeface="+mn-ea"/>
                    <a:cs typeface="Times New Roman" panose="02020603050405020304" pitchFamily="18" charset="0"/>
                  </a:rPr>
                  <a:t>得到簇划分</a:t>
                </a:r>
                <a14:m>
                  <m:oMath xmlns:m="http://schemas.openxmlformats.org/officeDocument/2006/math">
                    <m:r>
                      <a:rPr lang="en-US" altLang="zh-CN" sz="1400" i="1" kern="100">
                        <a:effectLst/>
                        <a:latin typeface="Cambria Math" panose="02040503050406030204" pitchFamily="18" charset="0"/>
                        <a:cs typeface="Times New Roman" panose="02020603050405020304" pitchFamily="18" charset="0"/>
                      </a:rPr>
                      <m:t>𝐶</m:t>
                    </m:r>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𝑐</m:t>
                        </m:r>
                      </m:e>
                      <m:sub>
                        <m:r>
                          <a:rPr lang="en-US" altLang="zh-CN" sz="1400" i="1" kern="100">
                            <a:effectLst/>
                            <a:latin typeface="Cambria Math" panose="02040503050406030204" pitchFamily="18" charset="0"/>
                            <a:cs typeface="Times New Roman" panose="02020603050405020304" pitchFamily="18" charset="0"/>
                          </a:rPr>
                          <m:t>1</m:t>
                        </m:r>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𝑐</m:t>
                        </m:r>
                      </m:e>
                      <m:sub>
                        <m:r>
                          <a:rPr lang="en-US" altLang="zh-CN" sz="1400" i="1" kern="100">
                            <a:effectLst/>
                            <a:latin typeface="Cambria Math" panose="02040503050406030204" pitchFamily="18" charset="0"/>
                            <a:cs typeface="Times New Roman" panose="02020603050405020304" pitchFamily="18" charset="0"/>
                          </a:rPr>
                          <m:t>2</m:t>
                        </m:r>
                      </m:sub>
                    </m:sSub>
                    <m:r>
                      <a:rPr lang="en-US" altLang="zh-CN" sz="1400" i="1" kern="100">
                        <a:effectLst/>
                        <a:latin typeface="Cambria Math" panose="02040503050406030204" pitchFamily="18" charset="0"/>
                        <a:cs typeface="Times New Roman" panose="02020603050405020304" pitchFamily="18" charset="0"/>
                      </a:rPr>
                      <m:t>…,</m:t>
                    </m:r>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𝑐</m:t>
                        </m:r>
                      </m:e>
                      <m:sub>
                        <m:sSub>
                          <m:sSubPr>
                            <m:ctrlPr>
                              <a:rPr lang="zh-CN" altLang="zh-CN" sz="1400" i="1" kern="100">
                                <a:effectLst/>
                                <a:latin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cs typeface="Times New Roman" panose="02020603050405020304" pitchFamily="18" charset="0"/>
                              </a:rPr>
                              <m:t>𝑘</m:t>
                            </m:r>
                          </m:e>
                          <m:sub>
                            <m:r>
                              <a:rPr lang="en-US" altLang="zh-CN" sz="1400" i="1" kern="100">
                                <a:effectLst/>
                                <a:latin typeface="Cambria Math" panose="02040503050406030204" pitchFamily="18" charset="0"/>
                                <a:cs typeface="Times New Roman" panose="02020603050405020304" pitchFamily="18" charset="0"/>
                              </a:rPr>
                              <m:t>2</m:t>
                            </m:r>
                          </m:sub>
                        </m:sSub>
                      </m:sub>
                    </m:sSub>
                    <m:r>
                      <a:rPr lang="en-US" altLang="zh-CN" sz="1400" i="1" kern="100">
                        <a:effectLst/>
                        <a:latin typeface="Cambria Math" panose="02040503050406030204" pitchFamily="18" charset="0"/>
                        <a:cs typeface="Times New Roman" panose="02020603050405020304" pitchFamily="18" charset="0"/>
                      </a:rPr>
                      <m:t>)</m:t>
                    </m:r>
                  </m:oMath>
                </a14:m>
                <a:endParaRPr lang="zh-CN" altLang="zh-CN" sz="1400" kern="100" dirty="0">
                  <a:effectLst/>
                  <a:latin typeface="+mn-ea"/>
                  <a:cs typeface="Times New Roman" panose="02020603050405020304" pitchFamily="18" charset="0"/>
                </a:endParaRPr>
              </a:p>
              <a:p>
                <a:pPr lvl="1"/>
                <a:endParaRPr kumimoji="1" lang="zh-CN" altLang="en-US" sz="2000" dirty="0">
                  <a:latin typeface="+mn-ea"/>
                  <a:ea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4294967295"/>
              </p:nvPr>
            </p:nvSpPr>
            <p:spPr>
              <a:xfrm>
                <a:off x="1835696" y="843558"/>
                <a:ext cx="7272808" cy="4248471"/>
              </a:xfrm>
              <a:blipFill>
                <a:blip r:embed="rId3"/>
                <a:stretch>
                  <a:fillRect l="-335" t="-1435"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080135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内容占位符 3">
                <a:extLst>
                  <a:ext uri="{FF2B5EF4-FFF2-40B4-BE49-F238E27FC236}">
                    <a16:creationId xmlns:a16="http://schemas.microsoft.com/office/drawing/2014/main" id="{BDED88A7-43FD-4DB7-A7D6-EAAB1EF6DFF0}"/>
                  </a:ext>
                </a:extLst>
              </p:cNvPr>
              <p:cNvSpPr>
                <a:spLocks noGrp="1"/>
              </p:cNvSpPr>
              <p:nvPr>
                <p:ph idx="4294967295"/>
              </p:nvPr>
            </p:nvSpPr>
            <p:spPr>
              <a:xfrm>
                <a:off x="1763688" y="843558"/>
                <a:ext cx="7452320" cy="4176464"/>
              </a:xfrm>
            </p:spPr>
            <p:txBody>
              <a:bodyPr/>
              <a:lstStyle/>
              <a:p>
                <a:pPr marL="0" lvl="1" indent="0">
                  <a:buNone/>
                </a:pPr>
                <a:r>
                  <a:rPr lang="zh-CN" altLang="en-US" sz="1800" dirty="0"/>
                  <a:t>以下图为例简单介绍谱聚类实现</a:t>
                </a:r>
                <a:r>
                  <a:rPr lang="zh-CN" altLang="zh-CN" sz="1800" dirty="0"/>
                  <a:t>。</a:t>
                </a:r>
                <a:endParaRPr lang="en-US" altLang="zh-CN" sz="1800" dirty="0"/>
              </a:p>
              <a:p>
                <a:pPr marL="0" lvl="1" indent="0">
                  <a:buNone/>
                </a:pPr>
                <a:r>
                  <a:rPr lang="zh-CN" altLang="zh-CN" sz="1600" dirty="0"/>
                  <a:t> </a:t>
                </a:r>
                <a:endParaRPr lang="en-US" altLang="zh-CN" sz="1600" dirty="0"/>
              </a:p>
              <a:p>
                <a:pPr marL="0" lvl="1" indent="0">
                  <a:buNone/>
                </a:pPr>
                <a:endParaRPr lang="en-US" altLang="zh-CN" sz="1600" dirty="0"/>
              </a:p>
              <a:p>
                <a:pPr marL="0" lvl="1" indent="0">
                  <a:lnSpc>
                    <a:spcPct val="100000"/>
                  </a:lnSpc>
                  <a:spcBef>
                    <a:spcPts val="0"/>
                  </a:spcBef>
                  <a:buNone/>
                </a:pPr>
                <a:endPar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lvl="1" indent="0">
                  <a:lnSpc>
                    <a:spcPct val="100000"/>
                  </a:lnSpc>
                  <a:spcBef>
                    <a:spcPts val="0"/>
                  </a:spcBef>
                  <a:buNone/>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marL="0" lvl="1" indent="0">
                  <a:lnSpc>
                    <a:spcPct val="100000"/>
                  </a:lnSpc>
                  <a:spcBef>
                    <a:spcPts val="0"/>
                  </a:spcBef>
                  <a:buNone/>
                </a:pPr>
                <a:endPar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lvl="1" indent="0">
                  <a:lnSpc>
                    <a:spcPct val="100000"/>
                  </a:lnSpc>
                  <a:spcBef>
                    <a:spcPts val="0"/>
                  </a:spcBef>
                  <a:buNone/>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marL="0" lvl="1" indent="0">
                  <a:lnSpc>
                    <a:spcPct val="100000"/>
                  </a:lnSpc>
                  <a:spcBef>
                    <a:spcPts val="0"/>
                  </a:spcBef>
                  <a:buNone/>
                </a:pPr>
                <a:endPar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lvl="1" indent="0">
                  <a:lnSpc>
                    <a:spcPct val="100000"/>
                  </a:lnSpc>
                  <a:spcBef>
                    <a:spcPts val="0"/>
                  </a:spcBef>
                  <a:buNone/>
                </a:pP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相似矩阵</a:t>
                </a:r>
                <a14:m>
                  <m:oMath xmlns:m="http://schemas.openxmlformats.org/officeDocument/2006/math">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6"/>
                                  <m:mcJc m:val="center"/>
                                </m:mcPr>
                              </m:mc>
                            </m:mcs>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0.8</m:t>
                              </m:r>
                            </m:e>
                            <m:e>
                              <m:r>
                                <a:rPr lang="en-US" altLang="zh-CN" sz="1400" i="1" kern="100">
                                  <a:effectLst/>
                                  <a:latin typeface="Cambria Math" panose="02040503050406030204" pitchFamily="18" charset="0"/>
                                  <a:ea typeface="Cambria Math" panose="02040503050406030204" pitchFamily="18" charset="0"/>
                                  <a:cs typeface="Cambria Math" panose="02040503050406030204" pitchFamily="18" charset="0"/>
                                </a:rPr>
                                <m:t>0</m:t>
                              </m:r>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.6</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0.1</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0.8</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0.8</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en-US" altLang="zh-CN" sz="1400" i="1" kern="100">
                                  <a:effectLst/>
                                  <a:latin typeface="Cambria Math" panose="02040503050406030204" pitchFamily="18" charset="0"/>
                                  <a:ea typeface="Cambria Math" panose="02040503050406030204" pitchFamily="18" charset="0"/>
                                  <a:cs typeface="Cambria Math" panose="02040503050406030204" pitchFamily="18" charset="0"/>
                                </a:rPr>
                                <m:t>0</m:t>
                              </m:r>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.6</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0.8</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0.2</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0.2</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0.8</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0.7</m:t>
                              </m:r>
                            </m:e>
                          </m:mr>
                          <m:mr>
                            <m:e>
                              <m:r>
                                <a:rPr lang="en-US" altLang="zh-CN" sz="1400" i="1" kern="100">
                                  <a:effectLst/>
                                  <a:latin typeface="Cambria Math" panose="02040503050406030204" pitchFamily="18" charset="0"/>
                                  <a:ea typeface="Cambria Math" panose="02040503050406030204" pitchFamily="18" charset="0"/>
                                  <a:cs typeface="Cambria Math" panose="02040503050406030204" pitchFamily="18" charset="0"/>
                                </a:rPr>
                                <m:t>0</m:t>
                              </m:r>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.1</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0.8</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0.8</m:t>
                              </m:r>
                            </m:e>
                          </m:mr>
                          <m:mr>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0.7</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0.8</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mr>
                        </m:m>
                      </m:e>
                    </m:d>
                  </m:oMath>
                </a14:m>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，计算度矩阵</a:t>
                </a:r>
                <a14:m>
                  <m:oMath xmlns:m="http://schemas.openxmlformats.org/officeDocument/2006/math">
                    <m:r>
                      <a:rPr lang="en-US" altLang="zh-CN" sz="1400" b="1" i="1" kern="100">
                        <a:effectLst/>
                        <a:latin typeface="Cambria Math" panose="02040503050406030204" pitchFamily="18" charset="0"/>
                        <a:ea typeface="宋体" panose="02010600030101010101" pitchFamily="2" charset="-122"/>
                        <a:cs typeface="Times New Roman" panose="02020603050405020304" pitchFamily="18" charset="0"/>
                      </a:rPr>
                      <m:t>𝑫</m:t>
                    </m:r>
                    <m:r>
                      <a:rPr lang="en-US" altLang="zh-CN" sz="14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6"/>
                                  <m:mcJc m:val="center"/>
                                </m:mcPr>
                              </m:mc>
                            </m:mcs>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1.5</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1.6</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1.6</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1.7</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1.7</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400" i="1" kern="100">
                                  <a:effectLst/>
                                  <a:latin typeface="Cambria Math" panose="02040503050406030204" pitchFamily="18" charset="0"/>
                                  <a:ea typeface="等线" panose="02010600030101010101" pitchFamily="2" charset="-122"/>
                                  <a:cs typeface="Cambria Math" panose="02040503050406030204" pitchFamily="18" charset="0"/>
                                </a:rPr>
                                <m:t>1.5</m:t>
                              </m:r>
                            </m:e>
                          </m:mr>
                        </m:m>
                      </m:e>
                    </m:d>
                  </m:oMath>
                </a14:m>
                <a:endParaRPr lang="en-US"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lvl="1" indent="0">
                  <a:lnSpc>
                    <a:spcPct val="100000"/>
                  </a:lnSpc>
                  <a:spcBef>
                    <a:spcPts val="0"/>
                  </a:spcBef>
                  <a:buNone/>
                </a:pP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lvl="1" indent="0">
                  <a:buNone/>
                </a:pP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内容占位符 3">
                <a:extLst>
                  <a:ext uri="{FF2B5EF4-FFF2-40B4-BE49-F238E27FC236}">
                    <a16:creationId xmlns:a16="http://schemas.microsoft.com/office/drawing/2014/main" id="{BDED88A7-43FD-4DB7-A7D6-EAAB1EF6DFF0}"/>
                  </a:ext>
                </a:extLst>
              </p:cNvPr>
              <p:cNvSpPr>
                <a:spLocks noGrp="1" noRot="1" noChangeAspect="1" noMove="1" noResize="1" noEditPoints="1" noAdjustHandles="1" noChangeArrowheads="1" noChangeShapeType="1" noTextEdit="1"/>
              </p:cNvSpPr>
              <p:nvPr>
                <p:ph idx="4294967295"/>
              </p:nvPr>
            </p:nvSpPr>
            <p:spPr>
              <a:xfrm>
                <a:off x="1763688" y="843558"/>
                <a:ext cx="7452320" cy="4176464"/>
              </a:xfrm>
              <a:blipFill>
                <a:blip r:embed="rId3"/>
                <a:stretch>
                  <a:fillRect l="-654" t="-1314"/>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B1BFA9E8-D453-4420-A5E7-76B8D7F01EBD}"/>
              </a:ext>
            </a:extLst>
          </p:cNvPr>
          <p:cNvSpPr/>
          <p:nvPr/>
        </p:nvSpPr>
        <p:spPr>
          <a:xfrm>
            <a:off x="2232025" y="1635646"/>
            <a:ext cx="1749197" cy="391710"/>
          </a:xfrm>
          <a:prstGeom prst="rect">
            <a:avLst/>
          </a:prstGeom>
        </p:spPr>
        <p:txBody>
          <a:bodyPr wrap="none">
            <a:spAutoFit/>
          </a:bodyPr>
          <a:lstStyle/>
          <a:p>
            <a:pPr lvl="0" algn="ctr">
              <a:lnSpc>
                <a:spcPct val="120000"/>
              </a:lnSpc>
              <a:spcAft>
                <a:spcPts val="0"/>
              </a:spcAft>
            </a:pPr>
            <a:r>
              <a:rPr lang="zh-CN" altLang="en-US" sz="1800" b="0" kern="100" dirty="0">
                <a:solidFill>
                  <a:srgbClr val="003366"/>
                </a:solidFill>
                <a:cs typeface="Times New Roman" panose="02020603050405020304" pitchFamily="18" charset="0"/>
              </a:rPr>
              <a:t>图</a:t>
            </a:r>
            <a:r>
              <a:rPr lang="en-US" altLang="zh-CN" sz="1800" b="0" kern="100" dirty="0">
                <a:solidFill>
                  <a:srgbClr val="003366"/>
                </a:solidFill>
                <a:cs typeface="Times New Roman" panose="02020603050405020304" pitchFamily="18" charset="0"/>
              </a:rPr>
              <a:t>G</a:t>
            </a:r>
            <a:r>
              <a:rPr lang="zh-CN" altLang="en-US" sz="1800" b="0" kern="100" dirty="0">
                <a:solidFill>
                  <a:srgbClr val="003366"/>
                </a:solidFill>
                <a:cs typeface="Times New Roman" panose="02020603050405020304" pitchFamily="18" charset="0"/>
              </a:rPr>
              <a:t>的网络结构</a:t>
            </a:r>
            <a:endParaRPr lang="zh-CN" altLang="en-US" sz="1800" b="0" kern="100" dirty="0">
              <a:solidFill>
                <a:srgbClr val="003366"/>
              </a:solidFill>
              <a:latin typeface="Cambria Math" panose="02040503050406030204" pitchFamily="18" charset="0"/>
              <a:cs typeface="Times New Roman" panose="02020603050405020304" pitchFamily="18" charset="0"/>
            </a:endParaRPr>
          </a:p>
        </p:txBody>
      </p:sp>
      <p:pic>
        <p:nvPicPr>
          <p:cNvPr id="72" name="图片 71">
            <a:extLst>
              <a:ext uri="{FF2B5EF4-FFF2-40B4-BE49-F238E27FC236}">
                <a16:creationId xmlns:a16="http://schemas.microsoft.com/office/drawing/2014/main" id="{FA7F6DBB-9966-480A-8758-2FDFB14980A0}"/>
              </a:ext>
            </a:extLst>
          </p:cNvPr>
          <p:cNvPicPr>
            <a:picLocks noChangeAspect="1"/>
          </p:cNvPicPr>
          <p:nvPr/>
        </p:nvPicPr>
        <p:blipFill rotWithShape="1">
          <a:blip r:embed="rId4"/>
          <a:srcRect l="5119" r="51191"/>
          <a:stretch/>
        </p:blipFill>
        <p:spPr>
          <a:xfrm>
            <a:off x="4211637" y="1275606"/>
            <a:ext cx="4015944" cy="1296144"/>
          </a:xfrm>
          <a:prstGeom prst="rect">
            <a:avLst/>
          </a:prstGeom>
        </p:spPr>
      </p:pic>
      <p:sp>
        <p:nvSpPr>
          <p:cNvPr id="3" name="标题 1">
            <a:extLst>
              <a:ext uri="{FF2B5EF4-FFF2-40B4-BE49-F238E27FC236}">
                <a16:creationId xmlns:a16="http://schemas.microsoft.com/office/drawing/2014/main" id="{02069C24-1FA9-D729-8230-716272108417}"/>
              </a:ext>
            </a:extLst>
          </p:cNvPr>
          <p:cNvSpPr txBox="1">
            <a:spLocks/>
          </p:cNvSpPr>
          <p:nvPr/>
        </p:nvSpPr>
        <p:spPr bwMode="auto">
          <a:xfrm>
            <a:off x="1691680" y="0"/>
            <a:ext cx="7452320"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dirty="0">
                <a:latin typeface="+mn-ea"/>
              </a:rPr>
              <a:t>4.5 </a:t>
            </a:r>
            <a:r>
              <a:rPr kumimoji="1" lang="zh-CN" altLang="en-US" sz="2400" kern="0" dirty="0">
                <a:latin typeface="+mn-ea"/>
              </a:rPr>
              <a:t>实例：谱聚类算法</a:t>
            </a:r>
            <a:endParaRPr kumimoji="1" lang="en-US" altLang="zh-CN" sz="2400" kern="0" dirty="0">
              <a:latin typeface="+mn-ea"/>
            </a:endParaRPr>
          </a:p>
        </p:txBody>
      </p:sp>
    </p:spTree>
    <p:extLst>
      <p:ext uri="{BB962C8B-B14F-4D97-AF65-F5344CB8AC3E}">
        <p14:creationId xmlns:p14="http://schemas.microsoft.com/office/powerpoint/2010/main" val="16676667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内容占位符 3">
                <a:extLst>
                  <a:ext uri="{FF2B5EF4-FFF2-40B4-BE49-F238E27FC236}">
                    <a16:creationId xmlns:a16="http://schemas.microsoft.com/office/drawing/2014/main" id="{BDED88A7-43FD-4DB7-A7D6-EAAB1EF6DFF0}"/>
                  </a:ext>
                </a:extLst>
              </p:cNvPr>
              <p:cNvSpPr>
                <a:spLocks noGrp="1"/>
              </p:cNvSpPr>
              <p:nvPr>
                <p:ph idx="4294967295"/>
              </p:nvPr>
            </p:nvSpPr>
            <p:spPr>
              <a:xfrm>
                <a:off x="1835696" y="915566"/>
                <a:ext cx="7200800" cy="4104456"/>
              </a:xfrm>
            </p:spPr>
            <p:txBody>
              <a:bodyPr/>
              <a:lstStyle/>
              <a:p>
                <a:pPr marL="0" indent="0" algn="l">
                  <a:spcBef>
                    <a:spcPts val="1200"/>
                  </a:spcBef>
                  <a:spcAft>
                    <a:spcPts val="0"/>
                  </a:spcAft>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的拉普拉斯矩阵为：</a:t>
                </a:r>
              </a:p>
              <a:p>
                <a:pPr marL="0" indent="0" algn="l">
                  <a:spcBef>
                    <a:spcPts val="1200"/>
                  </a:spcBef>
                  <a:spcAft>
                    <a:spcPts val="0"/>
                  </a:spcAft>
                  <a:buNone/>
                </a:pPr>
                <a14:m>
                  <m:oMathPara xmlns:m="http://schemas.openxmlformats.org/officeDocument/2006/math">
                    <m:oMathParaPr>
                      <m:jc m:val="centerGroup"/>
                    </m:oMathParaPr>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𝑳</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𝑫</m:t>
                      </m:r>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𝑨</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6"/>
                                    <m:mcJc m:val="center"/>
                                  </m:mcPr>
                                </m:mc>
                              </m:mcs>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1.5</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0.8</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Cambria Math" panose="02040503050406030204" pitchFamily="18" charset="0"/>
                                    <a:cs typeface="Cambria Math" panose="02040503050406030204" pitchFamily="18" charset="0"/>
                                  </a:rPr>
                                  <m:t>0</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.6</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0.1</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0.8</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1.6</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0.8</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Cambria Math" panose="02040503050406030204" pitchFamily="18" charset="0"/>
                                    <a:cs typeface="Cambria Math" panose="02040503050406030204" pitchFamily="18" charset="0"/>
                                  </a:rPr>
                                  <m:t>0</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.6</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0.8</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1.6</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0.2</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0.2</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1.7</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0.8</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0.7</m:t>
                                </m:r>
                              </m:e>
                            </m:mr>
                            <m:mr>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Cambria Math" panose="02040503050406030204" pitchFamily="18" charset="0"/>
                                    <a:cs typeface="Cambria Math" panose="02040503050406030204" pitchFamily="18" charset="0"/>
                                  </a:rPr>
                                  <m:t>0</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.1</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0.8</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1.7</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0.8</m:t>
                                </m:r>
                              </m:e>
                            </m:mr>
                            <m:mr>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0.7</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0.8</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1.5</m:t>
                                </m:r>
                              </m:e>
                            </m:mr>
                          </m:m>
                        </m:e>
                      </m:d>
                    </m:oMath>
                  </m:oMathPara>
                </a14:m>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gn="l">
                  <a:spcBef>
                    <a:spcPts val="1200"/>
                  </a:spcBef>
                  <a:spcAft>
                    <a:spcPts val="0"/>
                  </a:spcAft>
                  <a:buNone/>
                </a:pPr>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对其进行标准化：</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1200"/>
                  </a:spcBef>
                  <a:spcAft>
                    <a:spcPts val="0"/>
                  </a:spcAft>
                  <a:buNone/>
                </a:pPr>
                <a14:m>
                  <m:oMathPara xmlns:m="http://schemas.openxmlformats.org/officeDocument/2006/math">
                    <m:oMathParaPr>
                      <m:jc m:val="centerGroup"/>
                    </m:oMathParaPr>
                    <m:oMath xmlns:m="http://schemas.openxmlformats.org/officeDocument/2006/math">
                      <m:acc>
                        <m:accPr>
                          <m:chr m:val="̂"/>
                          <m:ctrlPr>
                            <a:rPr lang="zh-CN" altLang="zh-CN" sz="1800" b="1" i="1">
                              <a:effectLst/>
                              <a:latin typeface="Cambria Math" panose="02040503050406030204" pitchFamily="18" charset="0"/>
                              <a:ea typeface="Cambria Math" panose="02040503050406030204" pitchFamily="18" charset="0"/>
                            </a:rPr>
                          </m:ctrlPr>
                        </m:acc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𝑳</m:t>
                          </m:r>
                        </m:e>
                      </m:acc>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𝑫</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den>
                          </m:f>
                        </m:sup>
                      </m:sSup>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𝑳</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𝑫</m:t>
                          </m:r>
                        </m:e>
                        <m:sup>
                          <m:f>
                            <m:fPr>
                              <m:ctrlPr>
                                <a:rPr lang="zh-CN" altLang="zh-CN" sz="1800"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den>
                          </m:f>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6"/>
                                    <m:mcJc m:val="center"/>
                                  </m:mcPr>
                                </m:mc>
                              </m:mcs>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0.52</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Cambria Math" panose="02040503050406030204" pitchFamily="18" charset="0"/>
                                    <a:cs typeface="Cambria Math" panose="02040503050406030204" pitchFamily="18" charset="0"/>
                                  </a:rPr>
                                  <m:t>0</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.39</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0.06</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0.52</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0.5</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Cambria Math" panose="02040503050406030204" pitchFamily="18" charset="0"/>
                                    <a:cs typeface="Cambria Math" panose="02040503050406030204" pitchFamily="18" charset="0"/>
                                  </a:rPr>
                                  <m:t>0</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.39</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0.5</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0.12</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mr>
                            <m:mr>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0.12</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1</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0.47</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0.44</m:t>
                                </m:r>
                              </m:e>
                            </m:mr>
                            <m:mr>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Cambria Math" panose="02040503050406030204" pitchFamily="18" charset="0"/>
                                    <a:cs typeface="Cambria Math" panose="02040503050406030204" pitchFamily="18" charset="0"/>
                                  </a:rPr>
                                  <m:t>0</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.06</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0.47</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1</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0.5</m:t>
                                </m:r>
                              </m:e>
                            </m:mr>
                            <m:mr>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0.44</m:t>
                                </m:r>
                              </m:e>
                              <m:e>
                                <m:r>
                                  <a:rPr lang="zh-CN" altLang="en-US" sz="18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0.5</m:t>
                                </m:r>
                              </m:e>
                              <m:e>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1</m:t>
                                </m:r>
                              </m:e>
                            </m:mr>
                          </m:m>
                        </m:e>
                      </m:d>
                    </m:oMath>
                  </m:oMathPara>
                </a14:m>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内容占位符 3">
                <a:extLst>
                  <a:ext uri="{FF2B5EF4-FFF2-40B4-BE49-F238E27FC236}">
                    <a16:creationId xmlns:a16="http://schemas.microsoft.com/office/drawing/2014/main" id="{BDED88A7-43FD-4DB7-A7D6-EAAB1EF6DFF0}"/>
                  </a:ext>
                </a:extLst>
              </p:cNvPr>
              <p:cNvSpPr>
                <a:spLocks noGrp="1" noRot="1" noChangeAspect="1" noMove="1" noResize="1" noEditPoints="1" noAdjustHandles="1" noChangeArrowheads="1" noChangeShapeType="1" noTextEdit="1"/>
              </p:cNvSpPr>
              <p:nvPr>
                <p:ph idx="4294967295"/>
              </p:nvPr>
            </p:nvSpPr>
            <p:spPr>
              <a:xfrm>
                <a:off x="1835696" y="915566"/>
                <a:ext cx="7200800" cy="4104456"/>
              </a:xfrm>
              <a:blipFill>
                <a:blip r:embed="rId3"/>
                <a:stretch>
                  <a:fillRect l="-677" t="-1783"/>
                </a:stretch>
              </a:blipFill>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64C19A8A-D86F-AA9E-FEC8-FCAF380D6072}"/>
              </a:ext>
            </a:extLst>
          </p:cNvPr>
          <p:cNvSpPr txBox="1">
            <a:spLocks/>
          </p:cNvSpPr>
          <p:nvPr/>
        </p:nvSpPr>
        <p:spPr bwMode="auto">
          <a:xfrm>
            <a:off x="1691680" y="0"/>
            <a:ext cx="7452320"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dirty="0">
                <a:latin typeface="+mn-ea"/>
              </a:rPr>
              <a:t>4.5 </a:t>
            </a:r>
            <a:r>
              <a:rPr kumimoji="1" lang="zh-CN" altLang="en-US" sz="2400" kern="0" dirty="0">
                <a:latin typeface="+mn-ea"/>
              </a:rPr>
              <a:t>实例：谱聚类算法</a:t>
            </a:r>
            <a:endParaRPr kumimoji="1" lang="en-US" altLang="zh-CN" sz="2400" kern="0" dirty="0">
              <a:latin typeface="+mn-ea"/>
            </a:endParaRPr>
          </a:p>
        </p:txBody>
      </p:sp>
    </p:spTree>
    <p:extLst>
      <p:ext uri="{BB962C8B-B14F-4D97-AF65-F5344CB8AC3E}">
        <p14:creationId xmlns:p14="http://schemas.microsoft.com/office/powerpoint/2010/main" val="38108469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内容占位符 3">
                <a:extLst>
                  <a:ext uri="{FF2B5EF4-FFF2-40B4-BE49-F238E27FC236}">
                    <a16:creationId xmlns:a16="http://schemas.microsoft.com/office/drawing/2014/main" id="{BDED88A7-43FD-4DB7-A7D6-EAAB1EF6DFF0}"/>
                  </a:ext>
                </a:extLst>
              </p:cNvPr>
              <p:cNvSpPr>
                <a:spLocks noGrp="1"/>
              </p:cNvSpPr>
              <p:nvPr>
                <p:ph idx="4294967295"/>
              </p:nvPr>
            </p:nvSpPr>
            <p:spPr>
              <a:xfrm>
                <a:off x="1763688" y="771550"/>
                <a:ext cx="7272808" cy="3960440"/>
              </a:xfrm>
            </p:spPr>
            <p:txBody>
              <a:bodyPr/>
              <a:lstStyle/>
              <a:p>
                <a:pPr marL="0" indent="0">
                  <a:spcBef>
                    <a:spcPts val="1200"/>
                  </a:spcBef>
                  <a:spcAft>
                    <a:spcPts val="0"/>
                  </a:spcAft>
                  <a:buNone/>
                </a:pPr>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对标准化的矩阵求特征值和特征向量，求得特征向量矩阵</a:t>
                </a:r>
                <a:endParaRPr lang="en-US" altLang="zh-CN" sz="1600" kern="100" dirty="0">
                  <a:effectLst/>
                  <a:latin typeface="Cambria Math" panose="02040503050406030204" pitchFamily="18" charset="0"/>
                  <a:ea typeface="宋体" panose="02010600030101010101" pitchFamily="2" charset="-122"/>
                  <a:cs typeface="Times New Roman" panose="02020603050405020304" pitchFamily="18" charset="0"/>
                </a:endParaRPr>
              </a:p>
              <a:p>
                <a:pPr marL="0" indent="0">
                  <a:spcBef>
                    <a:spcPts val="1200"/>
                  </a:spcBef>
                  <a:spcAft>
                    <a:spcPts val="0"/>
                  </a:spcAft>
                  <a:buNone/>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1200"/>
                  </a:spcBef>
                  <a:spcAft>
                    <a:spcPts val="0"/>
                  </a:spcAft>
                  <a:buNone/>
                </a:pPr>
                <a14:m>
                  <m:oMathPara xmlns:m="http://schemas.openxmlformats.org/officeDocument/2006/math">
                    <m:oMathParaPr>
                      <m:jc m:val="centerGroup"/>
                    </m:oMathParaPr>
                    <m:oMath xmlns:m="http://schemas.openxmlformats.org/officeDocument/2006/math">
                      <m:d>
                        <m:dPr>
                          <m:begChr m:val="["/>
                          <m:endChr m:val="]"/>
                          <m:ctrlPr>
                            <a:rPr lang="zh-CN" altLang="zh-CN"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6"/>
                                    <m:mcJc m:val="center"/>
                                  </m:mcPr>
                                </m:mc>
                              </m:mcs>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0.4026</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0.3963</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0.5191</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0.3751</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0.3452</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0.3892</m:t>
                                </m:r>
                              </m:e>
                            </m:mr>
                            <m:mr>
                              <m:e>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0.4163</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0.4434</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0.0973</m:t>
                                </m:r>
                              </m:e>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0.2464</m:t>
                                </m:r>
                              </m:e>
                              <m:e>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0.0301</m:t>
                                </m:r>
                              </m:e>
                              <m:e>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0.7476</m:t>
                                </m:r>
                              </m:e>
                            </m:mr>
                            <m:mr>
                              <m:e>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0.4146</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0.3729 </m:t>
                                </m:r>
                              </m:e>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0.6023</m:t>
                                </m:r>
                              </m:e>
                              <m:e>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0.1613</m:t>
                                </m:r>
                              </m:e>
                              <m:e>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0.3276</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0.4399</m:t>
                                </m:r>
                              </m:e>
                            </m:mr>
                            <m:mr>
                              <m:e>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0.4142</m:t>
                                </m:r>
                              </m:e>
                              <m:e>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0.3849</m:t>
                                </m:r>
                              </m:e>
                              <m:e>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0.4810</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0.4317</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0.4622</m:t>
                                </m:r>
                              </m:e>
                              <m:e>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0.2211</m:t>
                                </m:r>
                              </m:e>
                            </m:mr>
                            <m:mr>
                              <m:e>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0.4127</m:t>
                                </m:r>
                              </m:e>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0.4193</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0.2943</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0.2813</m:t>
                                </m:r>
                              </m:e>
                              <m:e>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0.6972</m:t>
                                </m:r>
                              </m:e>
                              <m:e>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0.0452</m:t>
                                </m:r>
                              </m:e>
                            </m:mr>
                            <m:mr>
                              <m:e>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0.3883</m:t>
                                </m:r>
                              </m:e>
                              <m:e>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0.4282</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0.2009</m:t>
                                </m:r>
                              </m:e>
                              <m:e>
                                <m:r>
                                  <a:rPr lang="en-US" altLang="zh-CN" sz="1600" i="1" kern="100">
                                    <a:effectLst/>
                                    <a:latin typeface="Cambria Math" panose="02040503050406030204" pitchFamily="18" charset="0"/>
                                    <a:ea typeface="等线" panose="02010600030101010101" pitchFamily="2" charset="-122"/>
                                    <a:cs typeface="Cambria Math" panose="02040503050406030204" pitchFamily="18" charset="0"/>
                                  </a:rPr>
                                  <m:t>0.7120</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0.2711</m:t>
                                </m:r>
                              </m:e>
                              <m:e>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微软雅黑" panose="020B0503020204020204" pitchFamily="34" charset="-122"/>
                                    <a:cs typeface="微软雅黑" panose="020B0503020204020204" pitchFamily="34" charset="-122"/>
                                  </a:rPr>
                                  <m:t>0.2122</m:t>
                                </m:r>
                              </m:e>
                            </m:mr>
                          </m:m>
                        </m:e>
                      </m:d>
                    </m:oMath>
                  </m:oMathPara>
                </a14:m>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1200"/>
                  </a:spcBef>
                  <a:spcAft>
                    <a:spcPts val="0"/>
                  </a:spcAft>
                  <a:buNone/>
                </a:pPr>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同时求得对应的特征值为：</a:t>
                </a:r>
                <a:r>
                  <a:rPr lang="en-US" altLang="zh-CN" sz="1600" kern="100" dirty="0">
                    <a:effectLst/>
                    <a:latin typeface="Cambria Math" panose="02040503050406030204" pitchFamily="18" charset="0"/>
                    <a:ea typeface="宋体" panose="02010600030101010101" pitchFamily="2" charset="-122"/>
                    <a:cs typeface="Times New Roman" panose="02020603050405020304" pitchFamily="18" charset="0"/>
                  </a:rPr>
                  <a:t>-0.0008</a:t>
                </a:r>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Math" panose="02040503050406030204" pitchFamily="18" charset="0"/>
                    <a:ea typeface="宋体" panose="02010600030101010101" pitchFamily="2" charset="-122"/>
                    <a:cs typeface="Times New Roman" panose="02020603050405020304" pitchFamily="18" charset="0"/>
                  </a:rPr>
                  <a:t>0.1148</a:t>
                </a:r>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Math" panose="02040503050406030204" pitchFamily="18" charset="0"/>
                    <a:ea typeface="宋体" panose="02010600030101010101" pitchFamily="2" charset="-122"/>
                    <a:cs typeface="Times New Roman" panose="02020603050405020304" pitchFamily="18" charset="0"/>
                  </a:rPr>
                  <a:t>1.3210</a:t>
                </a:r>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Math" panose="02040503050406030204" pitchFamily="18" charset="0"/>
                    <a:ea typeface="宋体" panose="02010600030101010101" pitchFamily="2" charset="-122"/>
                    <a:cs typeface="Times New Roman" panose="02020603050405020304" pitchFamily="18" charset="0"/>
                  </a:rPr>
                  <a:t>1.4643</a:t>
                </a:r>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Math" panose="02040503050406030204" pitchFamily="18" charset="0"/>
                    <a:ea typeface="宋体" panose="02010600030101010101" pitchFamily="2" charset="-122"/>
                    <a:cs typeface="Times New Roman" panose="02020603050405020304" pitchFamily="18" charset="0"/>
                  </a:rPr>
                  <a:t>1.5357</a:t>
                </a:r>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600" kern="100" dirty="0">
                    <a:effectLst/>
                    <a:latin typeface="Cambria Math" panose="02040503050406030204" pitchFamily="18" charset="0"/>
                    <a:ea typeface="宋体" panose="02010600030101010101" pitchFamily="2" charset="-122"/>
                    <a:cs typeface="Times New Roman" panose="02020603050405020304" pitchFamily="18" charset="0"/>
                  </a:rPr>
                  <a:t>1.5650</a:t>
                </a:r>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a:t>
                </a:r>
                <a:endParaRPr lang="en-US" altLang="zh-CN" sz="1600" kern="100" dirty="0">
                  <a:effectLst/>
                  <a:latin typeface="Cambria Math" panose="02040503050406030204" pitchFamily="18" charset="0"/>
                  <a:ea typeface="宋体" panose="02010600030101010101" pitchFamily="2" charset="-122"/>
                  <a:cs typeface="Times New Roman" panose="02020603050405020304" pitchFamily="18" charset="0"/>
                </a:endParaRPr>
              </a:p>
              <a:p>
                <a:pPr marL="0" indent="0">
                  <a:spcBef>
                    <a:spcPts val="1200"/>
                  </a:spcBef>
                  <a:spcAft>
                    <a:spcPts val="0"/>
                  </a:spcAft>
                  <a:buNone/>
                </a:pPr>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之后可以选择</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zh-CN" altLang="en-US" sz="1600" i="1" kern="100">
                        <a:effectLst/>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kern="100">
                        <a:effectLst/>
                        <a:latin typeface="Cambria Math" panose="02040503050406030204" pitchFamily="18" charset="0"/>
                        <a:ea typeface="宋体" panose="02010600030101010101" pitchFamily="2" charset="-122"/>
                        <a:cs typeface="Times New Roman" panose="02020603050405020304" pitchFamily="18" charset="0"/>
                      </a:rPr>
                      <m:t>𝑀𝑒𝑎𝑛𝑠</m:t>
                    </m:r>
                  </m:oMath>
                </a14:m>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等聚类方法对求得的特征向量进行聚类得到簇划分，后续步骤限于篇幅过程暂不展开。</a:t>
                </a:r>
                <a:endParaRPr lang="en-US" altLang="zh-CN" sz="1600" kern="100" dirty="0">
                  <a:effectLst/>
                  <a:latin typeface="Cambria Math" panose="02040503050406030204" pitchFamily="18" charset="0"/>
                  <a:ea typeface="宋体" panose="02010600030101010101" pitchFamily="2" charset="-122"/>
                  <a:cs typeface="Times New Roman" panose="02020603050405020304" pitchFamily="18" charset="0"/>
                </a:endParaRPr>
              </a:p>
              <a:p>
                <a:pPr marL="0" indent="0">
                  <a:spcBef>
                    <a:spcPts val="1200"/>
                  </a:spcBef>
                  <a:spcAft>
                    <a:spcPts val="0"/>
                  </a:spcAft>
                  <a:buNone/>
                </a:pPr>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若将得到的结果分为两类</a:t>
                </a:r>
                <a:r>
                  <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effectLst/>
                    <a:latin typeface="Cambria Math" panose="02040503050406030204" pitchFamily="18" charset="0"/>
                    <a:ea typeface="宋体" panose="02010600030101010101" pitchFamily="2" charset="-122"/>
                    <a:cs typeface="Times New Roman" panose="02020603050405020304" pitchFamily="18" charset="0"/>
                  </a:rPr>
                  <a:t>则左边三个点为一类，右边三个点为一类，这也很符合直观的观察结果，左边的三个点之间有较为紧密的联系，右边的三个点间也有较为紧密的联系。</a:t>
                </a:r>
                <a:endParaRPr lang="zh-CN" alt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内容占位符 3">
                <a:extLst>
                  <a:ext uri="{FF2B5EF4-FFF2-40B4-BE49-F238E27FC236}">
                    <a16:creationId xmlns:a16="http://schemas.microsoft.com/office/drawing/2014/main" id="{BDED88A7-43FD-4DB7-A7D6-EAAB1EF6DFF0}"/>
                  </a:ext>
                </a:extLst>
              </p:cNvPr>
              <p:cNvSpPr>
                <a:spLocks noGrp="1" noRot="1" noChangeAspect="1" noMove="1" noResize="1" noEditPoints="1" noAdjustHandles="1" noChangeArrowheads="1" noChangeShapeType="1" noTextEdit="1"/>
              </p:cNvSpPr>
              <p:nvPr>
                <p:ph idx="4294967295"/>
              </p:nvPr>
            </p:nvSpPr>
            <p:spPr>
              <a:xfrm>
                <a:off x="1763688" y="771550"/>
                <a:ext cx="7272808" cy="3960440"/>
              </a:xfrm>
              <a:blipFill>
                <a:blip r:embed="rId3"/>
                <a:stretch>
                  <a:fillRect l="-419" t="-1233" r="-84" b="-462"/>
                </a:stretch>
              </a:blipFill>
            </p:spPr>
            <p:txBody>
              <a:bodyPr/>
              <a:lstStyle/>
              <a:p>
                <a:r>
                  <a:rPr lang="zh-CN" altLang="en-US">
                    <a:noFill/>
                  </a:rPr>
                  <a:t> </a:t>
                </a:r>
              </a:p>
            </p:txBody>
          </p:sp>
        </mc:Fallback>
      </mc:AlternateContent>
      <p:sp>
        <p:nvSpPr>
          <p:cNvPr id="3" name="标题 1">
            <a:extLst>
              <a:ext uri="{FF2B5EF4-FFF2-40B4-BE49-F238E27FC236}">
                <a16:creationId xmlns:a16="http://schemas.microsoft.com/office/drawing/2014/main" id="{184F0B3E-96E0-0906-CEA2-AC6FA4253DD1}"/>
              </a:ext>
            </a:extLst>
          </p:cNvPr>
          <p:cNvSpPr txBox="1">
            <a:spLocks/>
          </p:cNvSpPr>
          <p:nvPr/>
        </p:nvSpPr>
        <p:spPr bwMode="auto">
          <a:xfrm>
            <a:off x="1691680" y="0"/>
            <a:ext cx="7452320"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kern="0" dirty="0">
                <a:latin typeface="+mn-ea"/>
              </a:rPr>
              <a:t>4.5 </a:t>
            </a:r>
            <a:r>
              <a:rPr kumimoji="1" lang="zh-CN" altLang="en-US" sz="2400" kern="0" dirty="0">
                <a:latin typeface="+mn-ea"/>
              </a:rPr>
              <a:t>实例：谱聚类算法</a:t>
            </a:r>
            <a:endParaRPr kumimoji="1" lang="en-US" altLang="zh-CN" sz="2400" kern="0" dirty="0">
              <a:latin typeface="+mn-ea"/>
            </a:endParaRPr>
          </a:p>
        </p:txBody>
      </p:sp>
    </p:spTree>
    <p:extLst>
      <p:ext uri="{BB962C8B-B14F-4D97-AF65-F5344CB8AC3E}">
        <p14:creationId xmlns:p14="http://schemas.microsoft.com/office/powerpoint/2010/main" val="5714322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763688" y="123478"/>
            <a:ext cx="7308304" cy="576064"/>
          </a:xfrm>
        </p:spPr>
        <p:txBody>
          <a:bodyPr/>
          <a:lstStyle/>
          <a:p>
            <a:pPr algn="ctr"/>
            <a:r>
              <a:rPr kumimoji="1" lang="zh-CN" altLang="en-US" sz="2800" dirty="0"/>
              <a:t>讨    论</a:t>
            </a:r>
          </a:p>
        </p:txBody>
      </p:sp>
      <p:sp>
        <p:nvSpPr>
          <p:cNvPr id="3" name="内容占位符 2"/>
          <p:cNvSpPr>
            <a:spLocks noGrp="1"/>
          </p:cNvSpPr>
          <p:nvPr>
            <p:ph idx="4294967295"/>
          </p:nvPr>
        </p:nvSpPr>
        <p:spPr>
          <a:xfrm>
            <a:off x="1835696" y="843558"/>
            <a:ext cx="6624736" cy="1728192"/>
          </a:xfrm>
        </p:spPr>
        <p:txBody>
          <a:bodyPr/>
          <a:lstStyle/>
          <a:p>
            <a:pPr>
              <a:lnSpc>
                <a:spcPct val="200000"/>
              </a:lnSpc>
            </a:pPr>
            <a:r>
              <a:rPr kumimoji="1" lang="zh-CN" altLang="en-US" sz="1800" dirty="0"/>
              <a:t>我们日常生活的哪些方面可能用到这些数学原理</a:t>
            </a:r>
          </a:p>
          <a:p>
            <a:pPr>
              <a:lnSpc>
                <a:spcPct val="200000"/>
              </a:lnSpc>
            </a:pPr>
            <a:r>
              <a:rPr kumimoji="1" lang="zh-CN" altLang="en-US" sz="1800" dirty="0"/>
              <a:t>讲一个你的工作中用到这些数学知识的例子</a:t>
            </a:r>
          </a:p>
        </p:txBody>
      </p:sp>
    </p:spTree>
    <p:extLst>
      <p:ext uri="{BB962C8B-B14F-4D97-AF65-F5344CB8AC3E}">
        <p14:creationId xmlns:p14="http://schemas.microsoft.com/office/powerpoint/2010/main" val="91367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20862" y="897434"/>
                <a:ext cx="7215633" cy="4194596"/>
              </a:xfrm>
            </p:spPr>
            <p:txBody>
              <a:bodyPr/>
              <a:lstStyle/>
              <a:p>
                <a:pPr marL="0" indent="0">
                  <a:buNone/>
                </a:pPr>
                <a:r>
                  <a:rPr lang="zh-CN" altLang="en-US" sz="2000" b="1" dirty="0"/>
                  <a:t>矩阵的运算</a:t>
                </a:r>
              </a:p>
              <a:p>
                <a:pPr lvl="1"/>
                <a:r>
                  <a:rPr lang="zh-CN" altLang="en-US" sz="1800" dirty="0"/>
                  <a:t>相等：两个矩阵相等，它们同型且对应元素相等。</a:t>
                </a:r>
                <a:endParaRPr lang="en-US" altLang="zh-CN" sz="1800" dirty="0"/>
              </a:p>
              <a:p>
                <a:pPr lvl="1">
                  <a:lnSpc>
                    <a:spcPct val="150000"/>
                  </a:lnSpc>
                </a:pPr>
                <a:r>
                  <a:rPr lang="zh-CN" altLang="en-US" sz="1800" dirty="0"/>
                  <a:t>相加：对应元素相加。</a:t>
                </a:r>
                <a:endParaRPr lang="en-US" altLang="zh-CN" sz="1800" dirty="0"/>
              </a:p>
              <a:p>
                <a:pPr marL="477838" lvl="1"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zh-CN" altLang="zh-CN" sz="1400" i="1">
                              <a:latin typeface="Cambria Math" panose="02040503050406030204" pitchFamily="18" charset="0"/>
                            </a:rPr>
                          </m:ctrlPr>
                        </m:dPr>
                        <m:e>
                          <m:m>
                            <m:mPr>
                              <m:mcs>
                                <m:mc>
                                  <m:mcPr>
                                    <m:count m:val="2"/>
                                    <m:mcJc m:val="center"/>
                                  </m:mcPr>
                                </m:mc>
                              </m:mcs>
                              <m:ctrlPr>
                                <a:rPr lang="zh-CN" altLang="zh-CN" sz="1400" i="1">
                                  <a:latin typeface="Cambria Math" panose="02040503050406030204" pitchFamily="18" charset="0"/>
                                </a:rPr>
                              </m:ctrlPr>
                            </m:mPr>
                            <m:mr>
                              <m:e>
                                <m:r>
                                  <a:rPr lang="en-US" altLang="zh-CN" sz="1400" i="1">
                                    <a:latin typeface="Cambria Math" panose="02040503050406030204" pitchFamily="18" charset="0"/>
                                  </a:rPr>
                                  <m:t>2</m:t>
                                </m:r>
                              </m:e>
                              <m:e>
                                <m:r>
                                  <a:rPr lang="en-US" altLang="zh-CN" sz="1400" i="1">
                                    <a:latin typeface="Cambria Math" panose="02040503050406030204" pitchFamily="18" charset="0"/>
                                  </a:rPr>
                                  <m:t>1</m:t>
                                </m:r>
                              </m:e>
                            </m:mr>
                            <m:mr>
                              <m:e>
                                <m:r>
                                  <a:rPr lang="en-US" altLang="zh-CN" sz="1400" i="1">
                                    <a:latin typeface="Cambria Math" panose="02040503050406030204" pitchFamily="18" charset="0"/>
                                  </a:rPr>
                                  <m:t>5</m:t>
                                </m:r>
                              </m:e>
                              <m:e>
                                <m:r>
                                  <a:rPr lang="en-US" altLang="zh-CN" sz="1400" i="1">
                                    <a:latin typeface="Cambria Math" panose="02040503050406030204" pitchFamily="18" charset="0"/>
                                  </a:rPr>
                                  <m:t>3</m:t>
                                </m:r>
                              </m:e>
                            </m:mr>
                          </m:m>
                        </m:e>
                      </m:d>
                      <m:r>
                        <a:rPr lang="en-US" altLang="zh-CN" sz="1400" i="1">
                          <a:latin typeface="Cambria Math" panose="02040503050406030204" pitchFamily="18" charset="0"/>
                        </a:rPr>
                        <m:t>+</m:t>
                      </m:r>
                      <m:d>
                        <m:dPr>
                          <m:begChr m:val="["/>
                          <m:endChr m:val="]"/>
                          <m:ctrlPr>
                            <a:rPr lang="zh-CN" altLang="zh-CN" sz="1400" i="1">
                              <a:latin typeface="Cambria Math" panose="02040503050406030204" pitchFamily="18" charset="0"/>
                            </a:rPr>
                          </m:ctrlPr>
                        </m:dPr>
                        <m:e>
                          <m:m>
                            <m:mPr>
                              <m:mcs>
                                <m:mc>
                                  <m:mcPr>
                                    <m:count m:val="2"/>
                                    <m:mcJc m:val="center"/>
                                  </m:mcPr>
                                </m:mc>
                              </m:mcs>
                              <m:ctrlPr>
                                <a:rPr lang="zh-CN" altLang="zh-CN" sz="1400" i="1">
                                  <a:latin typeface="Cambria Math" panose="02040503050406030204" pitchFamily="18" charset="0"/>
                                </a:rPr>
                              </m:ctrlPr>
                            </m:mPr>
                            <m:mr>
                              <m:e>
                                <m:r>
                                  <a:rPr lang="zh-CN" altLang="en-US" sz="1400" i="1">
                                    <a:latin typeface="Cambria Math" panose="02040503050406030204" pitchFamily="18" charset="0"/>
                                  </a:rPr>
                                  <m:t>−</m:t>
                                </m:r>
                                <m:r>
                                  <a:rPr lang="en-US" altLang="zh-CN" sz="1400" i="1">
                                    <a:latin typeface="Cambria Math" panose="02040503050406030204" pitchFamily="18" charset="0"/>
                                  </a:rPr>
                                  <m:t>1</m:t>
                                </m:r>
                              </m:e>
                              <m:e>
                                <m:r>
                                  <a:rPr lang="en-US" altLang="zh-CN" sz="1400" i="1">
                                    <a:latin typeface="Cambria Math" panose="02040503050406030204" pitchFamily="18" charset="0"/>
                                  </a:rPr>
                                  <m:t>2</m:t>
                                </m:r>
                              </m:e>
                            </m:mr>
                            <m:mr>
                              <m:e>
                                <m:r>
                                  <a:rPr lang="zh-CN" altLang="en-US" sz="1400" i="1">
                                    <a:latin typeface="Cambria Math" panose="02040503050406030204" pitchFamily="18" charset="0"/>
                                  </a:rPr>
                                  <m:t>−</m:t>
                                </m:r>
                                <m:r>
                                  <a:rPr lang="en-US" altLang="zh-CN" sz="1400" i="1">
                                    <a:latin typeface="Cambria Math" panose="02040503050406030204" pitchFamily="18" charset="0"/>
                                  </a:rPr>
                                  <m:t>5</m:t>
                                </m:r>
                              </m:e>
                              <m:e>
                                <m:r>
                                  <a:rPr lang="en-US" altLang="zh-CN" sz="1400" i="1">
                                    <a:latin typeface="Cambria Math" panose="02040503050406030204" pitchFamily="18" charset="0"/>
                                  </a:rPr>
                                  <m:t>0</m:t>
                                </m:r>
                              </m:e>
                            </m:mr>
                          </m:m>
                        </m:e>
                      </m:d>
                      <m:r>
                        <a:rPr lang="en-US" altLang="zh-CN" sz="1400" i="1">
                          <a:latin typeface="Cambria Math" panose="02040503050406030204" pitchFamily="18" charset="0"/>
                        </a:rPr>
                        <m:t>=</m:t>
                      </m:r>
                      <m:d>
                        <m:dPr>
                          <m:begChr m:val="["/>
                          <m:endChr m:val="]"/>
                          <m:ctrlPr>
                            <a:rPr lang="zh-CN" altLang="zh-CN" sz="1400" i="1">
                              <a:latin typeface="Cambria Math" panose="02040503050406030204" pitchFamily="18" charset="0"/>
                            </a:rPr>
                          </m:ctrlPr>
                        </m:dPr>
                        <m:e>
                          <m:m>
                            <m:mPr>
                              <m:mcs>
                                <m:mc>
                                  <m:mcPr>
                                    <m:count m:val="2"/>
                                    <m:mcJc m:val="center"/>
                                  </m:mcPr>
                                </m:mc>
                              </m:mcs>
                              <m:ctrlPr>
                                <a:rPr lang="zh-CN" altLang="zh-CN" sz="1400" i="1">
                                  <a:latin typeface="Cambria Math" panose="02040503050406030204" pitchFamily="18" charset="0"/>
                                </a:rPr>
                              </m:ctrlPr>
                            </m:mPr>
                            <m:mr>
                              <m:e>
                                <m:r>
                                  <a:rPr lang="en-US" altLang="zh-CN" sz="1400" i="1">
                                    <a:latin typeface="Cambria Math" panose="02040503050406030204" pitchFamily="18" charset="0"/>
                                  </a:rPr>
                                  <m:t>1</m:t>
                                </m:r>
                              </m:e>
                              <m:e>
                                <m:r>
                                  <a:rPr lang="en-US" altLang="zh-CN" sz="1400" i="1">
                                    <a:latin typeface="Cambria Math" panose="02040503050406030204" pitchFamily="18" charset="0"/>
                                  </a:rPr>
                                  <m:t>3</m:t>
                                </m:r>
                              </m:e>
                            </m:mr>
                            <m:mr>
                              <m:e>
                                <m:r>
                                  <a:rPr lang="en-US" altLang="zh-CN" sz="1400" i="1">
                                    <a:latin typeface="Cambria Math" panose="02040503050406030204" pitchFamily="18" charset="0"/>
                                  </a:rPr>
                                  <m:t>0</m:t>
                                </m:r>
                              </m:e>
                              <m:e>
                                <m:r>
                                  <a:rPr lang="en-US" altLang="zh-CN" sz="1400" i="1">
                                    <a:latin typeface="Cambria Math" panose="02040503050406030204" pitchFamily="18" charset="0"/>
                                  </a:rPr>
                                  <m:t>3</m:t>
                                </m:r>
                              </m:e>
                            </m:mr>
                          </m:m>
                        </m:e>
                      </m:d>
                    </m:oMath>
                  </m:oMathPara>
                </a14:m>
                <a:endParaRPr lang="en-US" altLang="zh-CN" sz="1800" dirty="0"/>
              </a:p>
              <a:p>
                <a:pPr lvl="1">
                  <a:lnSpc>
                    <a:spcPct val="150000"/>
                  </a:lnSpc>
                </a:pPr>
                <a:r>
                  <a:rPr lang="zh-CN" altLang="en-US" sz="1800" dirty="0"/>
                  <a:t>数乘：矩阵数乘</a:t>
                </a:r>
                <a14:m>
                  <m:oMath xmlns:m="http://schemas.openxmlformats.org/officeDocument/2006/math">
                    <m:r>
                      <a:rPr lang="en-US" altLang="zh-CN" sz="1800">
                        <a:latin typeface="Cambria Math" panose="02040503050406030204" pitchFamily="18" charset="0"/>
                      </a:rPr>
                      <m:t>𝑘</m:t>
                    </m:r>
                    <m:r>
                      <a:rPr lang="en-US" altLang="zh-CN" sz="1800" b="1" i="1">
                        <a:latin typeface="Cambria Math" panose="02040503050406030204" pitchFamily="18" charset="0"/>
                      </a:rPr>
                      <m:t>𝑨</m:t>
                    </m:r>
                  </m:oMath>
                </a14:m>
                <a:r>
                  <a:rPr lang="en-US" altLang="zh-CN" sz="1800" dirty="0"/>
                  <a:t> </a:t>
                </a:r>
                <a14:m>
                  <m:oMath xmlns:m="http://schemas.openxmlformats.org/officeDocument/2006/math">
                    <m:r>
                      <a:rPr lang="en-US" altLang="zh-CN" sz="1800">
                        <a:latin typeface="Cambria Math" panose="02040503050406030204" pitchFamily="18" charset="0"/>
                      </a:rPr>
                      <m:t>=</m:t>
                    </m:r>
                    <m:r>
                      <a:rPr lang="en-US" altLang="zh-CN" sz="1800" b="1" i="1">
                        <a:latin typeface="Cambria Math" panose="02040503050406030204" pitchFamily="18" charset="0"/>
                      </a:rPr>
                      <m:t>𝑨</m:t>
                    </m:r>
                    <m:r>
                      <a:rPr lang="en-US" altLang="zh-CN" sz="1800">
                        <a:latin typeface="Cambria Math" panose="02040503050406030204" pitchFamily="18" charset="0"/>
                      </a:rPr>
                      <m:t>𝑘</m:t>
                    </m:r>
                  </m:oMath>
                </a14:m>
                <a:r>
                  <a:rPr lang="zh-CN" altLang="en-US" sz="1800" dirty="0"/>
                  <a:t>，</a:t>
                </a:r>
                <a14:m>
                  <m:oMath xmlns:m="http://schemas.openxmlformats.org/officeDocument/2006/math">
                    <m:r>
                      <a:rPr lang="en-US" altLang="zh-CN" sz="1800" b="1" i="1">
                        <a:latin typeface="Cambria Math" panose="02040503050406030204" pitchFamily="18" charset="0"/>
                      </a:rPr>
                      <m:t>𝑨</m:t>
                    </m:r>
                  </m:oMath>
                </a14:m>
                <a:r>
                  <a:rPr lang="zh-CN" altLang="en-US" sz="1800" dirty="0"/>
                  <a:t>中每个元素都乘以</a:t>
                </a:r>
                <a14:m>
                  <m:oMath xmlns:m="http://schemas.openxmlformats.org/officeDocument/2006/math">
                    <m:r>
                      <a:rPr lang="en-US" altLang="zh-CN" sz="1800">
                        <a:latin typeface="Cambria Math" panose="02040503050406030204" pitchFamily="18" charset="0"/>
                      </a:rPr>
                      <m:t>𝑘</m:t>
                    </m:r>
                  </m:oMath>
                </a14:m>
                <a:r>
                  <a:rPr lang="zh-CN" altLang="en-US" sz="1800" dirty="0"/>
                  <a:t>。</a:t>
                </a:r>
                <a:endParaRPr lang="en-US" altLang="zh-CN" sz="1800" dirty="0"/>
              </a:p>
              <a:p>
                <a:pPr lvl="1">
                  <a:lnSpc>
                    <a:spcPct val="100000"/>
                  </a:lnSpc>
                </a:pPr>
                <a:r>
                  <a:rPr lang="zh-CN" altLang="en-US" sz="1800" dirty="0"/>
                  <a:t>乘法（内积）：</a:t>
                </a:r>
                <a14:m>
                  <m:oMath xmlns:m="http://schemas.openxmlformats.org/officeDocument/2006/math">
                    <m:r>
                      <a:rPr lang="en-US" altLang="zh-CN" sz="1400" b="1" i="1">
                        <a:latin typeface="Cambria Math" panose="02040503050406030204" pitchFamily="18" charset="0"/>
                      </a:rPr>
                      <m:t>𝑨</m:t>
                    </m:r>
                    <m:r>
                      <a:rPr lang="en-US" altLang="zh-CN" sz="1400" b="1">
                        <a:latin typeface="Cambria Math" panose="02040503050406030204" pitchFamily="18" charset="0"/>
                      </a:rPr>
                      <m:t>=</m:t>
                    </m:r>
                    <m:d>
                      <m:dPr>
                        <m:begChr m:val="["/>
                        <m:endChr m:val="]"/>
                        <m:ctrlPr>
                          <a:rPr lang="zh-CN" altLang="zh-CN" sz="1400" i="1">
                            <a:latin typeface="Cambria Math" panose="02040503050406030204" pitchFamily="18" charset="0"/>
                          </a:rPr>
                        </m:ctrlPr>
                      </m:dPr>
                      <m:e>
                        <m:m>
                          <m:mPr>
                            <m:mcs>
                              <m:mc>
                                <m:mcPr>
                                  <m:count m:val="3"/>
                                  <m:mcJc m:val="center"/>
                                </m:mcPr>
                              </m:mc>
                            </m:mcs>
                            <m:ctrlPr>
                              <a:rPr lang="zh-CN" altLang="zh-CN" sz="1400" i="1">
                                <a:latin typeface="Cambria Math" panose="02040503050406030204" pitchFamily="18" charset="0"/>
                              </a:rPr>
                            </m:ctrlPr>
                          </m:mPr>
                          <m:mr>
                            <m:e>
                              <m:r>
                                <m:rPr>
                                  <m:brk m:alnAt="7"/>
                                </m:rPr>
                                <a:rPr lang="en-US" altLang="zh-CN" sz="1400" b="0" i="1" smtClean="0">
                                  <a:latin typeface="Cambria Math" panose="02040503050406030204" pitchFamily="18" charset="0"/>
                                </a:rPr>
                                <m:t>1</m:t>
                              </m:r>
                            </m:e>
                            <m:e>
                              <m:r>
                                <a:rPr lang="en-US" altLang="zh-CN" sz="1400" b="0" i="1" smtClean="0">
                                  <a:latin typeface="Cambria Math" panose="02040503050406030204" pitchFamily="18" charset="0"/>
                                </a:rPr>
                                <m:t>2</m:t>
                              </m:r>
                            </m:e>
                            <m:e>
                              <m:r>
                                <a:rPr lang="en-US" altLang="zh-CN" sz="1400" b="0" i="1">
                                  <a:latin typeface="Cambria Math" panose="02040503050406030204" pitchFamily="18" charset="0"/>
                                </a:rPr>
                                <m:t>2</m:t>
                              </m:r>
                            </m:e>
                          </m:mr>
                          <m:mr>
                            <m:e>
                              <m:r>
                                <a:rPr lang="en-US" altLang="zh-CN" sz="1400" b="0" i="1">
                                  <a:latin typeface="Cambria Math" panose="02040503050406030204" pitchFamily="18" charset="0"/>
                                </a:rPr>
                                <m:t>5</m:t>
                              </m:r>
                            </m:e>
                            <m:e>
                              <m:r>
                                <a:rPr lang="en-US" altLang="zh-CN" sz="1400" b="0" i="1" smtClean="0">
                                  <a:latin typeface="Cambria Math" panose="02040503050406030204" pitchFamily="18" charset="0"/>
                                </a:rPr>
                                <m:t>3</m:t>
                              </m:r>
                            </m:e>
                            <m:e>
                              <m:r>
                                <a:rPr lang="en-US" altLang="zh-CN" sz="1400" b="0" i="1" smtClean="0">
                                  <a:latin typeface="Cambria Math" panose="02040503050406030204" pitchFamily="18" charset="0"/>
                                </a:rPr>
                                <m:t>1</m:t>
                              </m:r>
                            </m:e>
                          </m:mr>
                          <m:mr>
                            <m:e>
                              <m:r>
                                <a:rPr lang="zh-CN" altLang="en-US" sz="1400" b="0" i="1">
                                  <a:latin typeface="Cambria Math" panose="02040503050406030204" pitchFamily="18" charset="0"/>
                                </a:rPr>
                                <m:t>−</m:t>
                              </m:r>
                              <m:r>
                                <a:rPr lang="en-US" altLang="zh-CN" sz="1400" b="0" i="1">
                                  <a:latin typeface="Cambria Math" panose="02040503050406030204" pitchFamily="18" charset="0"/>
                                </a:rPr>
                                <m:t>1</m:t>
                              </m:r>
                            </m:e>
                            <m:e>
                              <m:r>
                                <a:rPr lang="en-US" altLang="zh-CN" sz="1400" b="0" i="1" smtClean="0">
                                  <a:latin typeface="Cambria Math" panose="02040503050406030204" pitchFamily="18" charset="0"/>
                                </a:rPr>
                                <m:t>5</m:t>
                              </m:r>
                            </m:e>
                            <m:e>
                              <m:r>
                                <a:rPr lang="zh-CN" altLang="en-US" sz="1400" b="0" i="1">
                                  <a:latin typeface="Cambria Math" panose="02040503050406030204" pitchFamily="18" charset="0"/>
                                </a:rPr>
                                <m:t>−</m:t>
                              </m:r>
                              <m:r>
                                <a:rPr lang="en-US" altLang="zh-CN" sz="1400" b="0" i="1">
                                  <a:latin typeface="Cambria Math" panose="02040503050406030204" pitchFamily="18" charset="0"/>
                                </a:rPr>
                                <m:t>2</m:t>
                              </m:r>
                            </m:e>
                          </m:mr>
                        </m:m>
                      </m:e>
                    </m:d>
                    <m:r>
                      <a:rPr lang="zh-CN" altLang="en-US" sz="1400" b="1" i="1">
                        <a:latin typeface="Cambria Math" panose="02040503050406030204" pitchFamily="18" charset="0"/>
                      </a:rPr>
                      <m:t>，</m:t>
                    </m:r>
                    <m:r>
                      <a:rPr lang="en-US" altLang="zh-CN" sz="1400" b="1" i="1">
                        <a:latin typeface="Cambria Math" panose="02040503050406030204" pitchFamily="18" charset="0"/>
                      </a:rPr>
                      <m:t>𝑩</m:t>
                    </m:r>
                    <m:r>
                      <a:rPr lang="en-US" altLang="zh-CN" sz="1400" b="1">
                        <a:latin typeface="Cambria Math" panose="02040503050406030204" pitchFamily="18" charset="0"/>
                      </a:rPr>
                      <m:t>=</m:t>
                    </m:r>
                    <m:d>
                      <m:dPr>
                        <m:begChr m:val="["/>
                        <m:endChr m:val="]"/>
                        <m:ctrlPr>
                          <a:rPr lang="zh-CN" altLang="zh-CN" sz="1400" i="1">
                            <a:latin typeface="Cambria Math" panose="02040503050406030204" pitchFamily="18" charset="0"/>
                          </a:rPr>
                        </m:ctrlPr>
                      </m:dPr>
                      <m:e>
                        <m:m>
                          <m:mPr>
                            <m:mcs>
                              <m:mc>
                                <m:mcPr>
                                  <m:count m:val="3"/>
                                  <m:mcJc m:val="center"/>
                                </m:mcPr>
                              </m:mc>
                            </m:mcs>
                            <m:ctrlPr>
                              <a:rPr lang="zh-CN" altLang="zh-CN" sz="1400" i="1">
                                <a:latin typeface="Cambria Math" panose="02040503050406030204" pitchFamily="18" charset="0"/>
                              </a:rPr>
                            </m:ctrlPr>
                          </m:mPr>
                          <m:mr>
                            <m:e>
                              <m:r>
                                <m:rPr>
                                  <m:brk m:alnAt="7"/>
                                </m:rPr>
                                <a:rPr lang="en-US" altLang="zh-CN" sz="1400" b="0" i="1" smtClean="0">
                                  <a:latin typeface="Cambria Math" panose="02040503050406030204" pitchFamily="18" charset="0"/>
                                </a:rPr>
                                <m:t>1</m:t>
                              </m:r>
                            </m:e>
                            <m:e>
                              <m:r>
                                <a:rPr lang="en-US" altLang="zh-CN" sz="1400" b="0" i="1" smtClean="0">
                                  <a:latin typeface="Cambria Math" panose="02040503050406030204" pitchFamily="18" charset="0"/>
                                </a:rPr>
                                <m:t>1</m:t>
                              </m:r>
                            </m:e>
                            <m:e>
                              <m:r>
                                <a:rPr lang="en-US" altLang="zh-CN" sz="1400" b="0" i="1" smtClean="0">
                                  <a:latin typeface="Cambria Math" panose="02040503050406030204" pitchFamily="18" charset="0"/>
                                </a:rPr>
                                <m:t>3</m:t>
                              </m:r>
                            </m:e>
                          </m:mr>
                          <m:mr>
                            <m:e>
                              <m:r>
                                <a:rPr lang="en-US" altLang="zh-CN" sz="1400" b="0" i="1" smtClean="0">
                                  <a:latin typeface="Cambria Math" panose="02040503050406030204" pitchFamily="18" charset="0"/>
                                </a:rPr>
                                <m:t>4</m:t>
                              </m:r>
                            </m:e>
                            <m:e>
                              <m:r>
                                <a:rPr lang="en-US" altLang="zh-CN" sz="1400" b="0" i="1" smtClean="0">
                                  <a:latin typeface="Cambria Math" panose="02040503050406030204" pitchFamily="18" charset="0"/>
                                </a:rPr>
                                <m:t>2</m:t>
                              </m:r>
                            </m:e>
                            <m:e>
                              <m:r>
                                <a:rPr lang="en-US" altLang="zh-CN" sz="1400" b="0" i="1" smtClean="0">
                                  <a:latin typeface="Cambria Math" panose="02040503050406030204" pitchFamily="18" charset="0"/>
                                </a:rPr>
                                <m:t>1</m:t>
                              </m:r>
                            </m:e>
                          </m:mr>
                          <m:mr>
                            <m:e>
                              <m:r>
                                <a:rPr lang="en-US" altLang="zh-CN" sz="1400" b="0" i="1" smtClean="0">
                                  <a:latin typeface="Cambria Math" panose="02040503050406030204" pitchFamily="18" charset="0"/>
                                </a:rPr>
                                <m:t>5</m:t>
                              </m:r>
                            </m:e>
                            <m:e>
                              <m:r>
                                <a:rPr lang="en-US" altLang="zh-CN" sz="1400" b="0" i="1">
                                  <a:latin typeface="Cambria Math" panose="02040503050406030204" pitchFamily="18" charset="0"/>
                                </a:rPr>
                                <m:t>0</m:t>
                              </m:r>
                            </m:e>
                            <m:e>
                              <m:r>
                                <a:rPr lang="en-US" altLang="zh-CN" sz="1400" b="0" i="1" smtClean="0">
                                  <a:latin typeface="Cambria Math" panose="02040503050406030204" pitchFamily="18" charset="0"/>
                                </a:rPr>
                                <m:t>3</m:t>
                              </m:r>
                            </m:e>
                          </m:mr>
                        </m:m>
                      </m:e>
                    </m:d>
                  </m:oMath>
                </a14:m>
                <a:endParaRPr lang="en-US" altLang="zh-CN" sz="1400" dirty="0"/>
              </a:p>
              <a:p>
                <a:pPr marL="477838" lvl="1" indent="0">
                  <a:lnSpc>
                    <a:spcPct val="150000"/>
                  </a:lnSpc>
                  <a:buNone/>
                </a:pPr>
                <a14:m>
                  <m:oMathPara xmlns:m="http://schemas.openxmlformats.org/officeDocument/2006/math">
                    <m:oMathParaPr>
                      <m:jc m:val="centerGroup"/>
                    </m:oMathParaPr>
                    <m:oMath xmlns:m="http://schemas.openxmlformats.org/officeDocument/2006/math">
                      <m:r>
                        <a:rPr lang="en-US" altLang="zh-CN" sz="1400" b="1" i="1">
                          <a:latin typeface="Cambria Math" panose="02040503050406030204" pitchFamily="18" charset="0"/>
                        </a:rPr>
                        <m:t>𝑨𝑩</m:t>
                      </m:r>
                      <m:r>
                        <a:rPr lang="en-US" altLang="zh-CN" sz="1400" b="1">
                          <a:latin typeface="Cambria Math" panose="02040503050406030204" pitchFamily="18" charset="0"/>
                        </a:rPr>
                        <m:t>=</m:t>
                      </m:r>
                      <m:d>
                        <m:dPr>
                          <m:begChr m:val="["/>
                          <m:endChr m:val="]"/>
                          <m:ctrlPr>
                            <a:rPr lang="zh-CN" altLang="zh-CN" sz="1400" i="1">
                              <a:latin typeface="Cambria Math" panose="02040503050406030204" pitchFamily="18" charset="0"/>
                            </a:rPr>
                          </m:ctrlPr>
                        </m:dPr>
                        <m:e>
                          <m:m>
                            <m:mPr>
                              <m:mcs>
                                <m:mc>
                                  <m:mcPr>
                                    <m:count m:val="3"/>
                                    <m:mcJc m:val="center"/>
                                  </m:mcPr>
                                </m:mc>
                              </m:mcs>
                              <m:ctrlPr>
                                <a:rPr lang="zh-CN" altLang="zh-CN" sz="1400" i="1">
                                  <a:latin typeface="Cambria Math" panose="02040503050406030204" pitchFamily="18" charset="0"/>
                                </a:rPr>
                              </m:ctrlPr>
                            </m:mPr>
                            <m:mr>
                              <m:e>
                                <m:r>
                                  <m:rPr>
                                    <m:brk m:alnAt="7"/>
                                  </m:rP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9</m:t>
                                </m:r>
                              </m:e>
                              <m:e>
                                <m:r>
                                  <a:rPr lang="en-US" altLang="zh-CN" sz="1400" b="0" i="1" smtClean="0">
                                    <a:latin typeface="Cambria Math" panose="02040503050406030204" pitchFamily="18" charset="0"/>
                                  </a:rPr>
                                  <m:t>5</m:t>
                                </m:r>
                              </m:e>
                              <m:e>
                                <m:r>
                                  <a:rPr lang="en-US" altLang="zh-CN" sz="1400" b="0" i="1" smtClean="0">
                                    <a:latin typeface="Cambria Math" panose="02040503050406030204" pitchFamily="18" charset="0"/>
                                  </a:rPr>
                                  <m:t>11</m:t>
                                </m:r>
                              </m:e>
                            </m:mr>
                            <m:mr>
                              <m:e>
                                <m:r>
                                  <a:rPr lang="en-US" altLang="zh-CN" sz="1400" b="0" i="1" smtClean="0">
                                    <a:latin typeface="Cambria Math" panose="02040503050406030204" pitchFamily="18" charset="0"/>
                                  </a:rPr>
                                  <m:t>22</m:t>
                                </m:r>
                              </m:e>
                              <m:e>
                                <m:r>
                                  <a:rPr lang="en-US" altLang="zh-CN" sz="1400" b="0" i="1" smtClean="0">
                                    <a:latin typeface="Cambria Math" panose="02040503050406030204" pitchFamily="18" charset="0"/>
                                  </a:rPr>
                                  <m:t>11</m:t>
                                </m:r>
                              </m:e>
                              <m:e>
                                <m:r>
                                  <a:rPr lang="en-US" altLang="zh-CN" sz="1400" b="0" i="1" smtClean="0">
                                    <a:latin typeface="Cambria Math" panose="02040503050406030204" pitchFamily="18" charset="0"/>
                                  </a:rPr>
                                  <m:t>21</m:t>
                                </m:r>
                              </m:e>
                            </m:mr>
                            <m:mr>
                              <m:e>
                                <m:r>
                                  <a:rPr lang="en-US" altLang="zh-CN" sz="1400" b="0" i="1" smtClean="0">
                                    <a:latin typeface="Cambria Math" panose="02040503050406030204" pitchFamily="18" charset="0"/>
                                  </a:rPr>
                                  <m:t>9</m:t>
                                </m:r>
                              </m:e>
                              <m:e>
                                <m:r>
                                  <a:rPr lang="en-US" altLang="zh-CN" sz="1400" b="0" i="1" smtClean="0">
                                    <a:latin typeface="Cambria Math" panose="02040503050406030204" pitchFamily="18" charset="0"/>
                                  </a:rPr>
                                  <m:t>9</m:t>
                                </m:r>
                              </m:e>
                              <m:e>
                                <m:r>
                                  <a:rPr lang="zh-CN" altLang="en-US" sz="1400" b="0" i="1">
                                    <a:latin typeface="Cambria Math" panose="02040503050406030204" pitchFamily="18" charset="0"/>
                                  </a:rPr>
                                  <m:t>−</m:t>
                                </m:r>
                                <m:r>
                                  <a:rPr lang="en-US" altLang="zh-CN" sz="1400" b="0" i="1" smtClean="0">
                                    <a:latin typeface="Cambria Math" panose="02040503050406030204" pitchFamily="18" charset="0"/>
                                  </a:rPr>
                                  <m:t>4</m:t>
                                </m:r>
                              </m:e>
                            </m:mr>
                          </m:m>
                        </m:e>
                      </m:d>
                    </m:oMath>
                  </m:oMathPara>
                </a14:m>
                <a:endParaRPr lang="zh-CN" altLang="en-US" sz="14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820862" y="897434"/>
                <a:ext cx="7215633" cy="4194596"/>
              </a:xfrm>
              <a:blipFill>
                <a:blip r:embed="rId3"/>
                <a:stretch>
                  <a:fillRect l="-930" t="-1453"/>
                </a:stretch>
              </a:blipFill>
            </p:spPr>
            <p:txBody>
              <a:bodyPr/>
              <a:lstStyle/>
              <a:p>
                <a:r>
                  <a:rPr lang="zh-CN" altLang="en-US">
                    <a:noFill/>
                  </a:rPr>
                  <a:t> </a:t>
                </a:r>
              </a:p>
            </p:txBody>
          </p:sp>
        </mc:Fallback>
      </mc:AlternateContent>
      <p:sp>
        <p:nvSpPr>
          <p:cNvPr id="6" name="标题 1"/>
          <p:cNvSpPr txBox="1">
            <a:spLocks/>
          </p:cNvSpPr>
          <p:nvPr/>
        </p:nvSpPr>
        <p:spPr bwMode="auto">
          <a:xfrm>
            <a:off x="1691680" y="33338"/>
            <a:ext cx="6558558"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en-US" altLang="zh-CN" sz="2400" dirty="0"/>
              <a:t>2</a:t>
            </a:r>
            <a:r>
              <a:rPr kumimoji="1" lang="zh-CN" altLang="en-US" sz="2400" dirty="0"/>
              <a:t>、矩阵</a:t>
            </a:r>
          </a:p>
        </p:txBody>
      </p:sp>
    </p:spTree>
    <p:extLst>
      <p:ext uri="{BB962C8B-B14F-4D97-AF65-F5344CB8AC3E}">
        <p14:creationId xmlns:p14="http://schemas.microsoft.com/office/powerpoint/2010/main" val="3870801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8" y="792088"/>
                <a:ext cx="6984776" cy="4227934"/>
              </a:xfrm>
            </p:spPr>
            <p:txBody>
              <a:bodyPr/>
              <a:lstStyle/>
              <a:p>
                <a:pPr marL="0" indent="0">
                  <a:lnSpc>
                    <a:spcPct val="150000"/>
                  </a:lnSpc>
                  <a:buNone/>
                </a:pPr>
                <a:r>
                  <a:rPr lang="zh-CN" altLang="en-US" sz="2200" dirty="0"/>
                  <a:t>矩阵转置：</a:t>
                </a:r>
                <a14:m>
                  <m:oMath xmlns:m="http://schemas.openxmlformats.org/officeDocument/2006/math">
                    <m:r>
                      <a:rPr lang="en-US" altLang="zh-CN" sz="2200" i="1">
                        <a:latin typeface="Cambria Math" panose="02040503050406030204" pitchFamily="18" charset="0"/>
                      </a:rPr>
                      <m:t>𝑚</m:t>
                    </m:r>
                    <m:r>
                      <a:rPr lang="zh-CN" altLang="zh-CN" sz="2200">
                        <a:latin typeface="Cambria Math" panose="02040503050406030204" pitchFamily="18" charset="0"/>
                      </a:rPr>
                      <m:t>×</m:t>
                    </m:r>
                    <m:r>
                      <a:rPr lang="en-US" altLang="zh-CN" sz="2200" i="1">
                        <a:latin typeface="Cambria Math" panose="02040503050406030204" pitchFamily="18" charset="0"/>
                      </a:rPr>
                      <m:t>𝑛</m:t>
                    </m:r>
                  </m:oMath>
                </a14:m>
                <a:r>
                  <a:rPr lang="zh-CN" altLang="en-US" sz="2200" dirty="0"/>
                  <a:t>矩阵行与列互换得到</a:t>
                </a:r>
                <a14:m>
                  <m:oMath xmlns:m="http://schemas.openxmlformats.org/officeDocument/2006/math">
                    <m:r>
                      <a:rPr lang="en-US" altLang="zh-CN" sz="2200" i="1">
                        <a:latin typeface="Cambria Math" panose="02040503050406030204" pitchFamily="18" charset="0"/>
                        <a:ea typeface="宋体" panose="02010600030101010101" pitchFamily="2" charset="-122"/>
                        <a:cs typeface="Times New Roman" panose="02020603050405020304" pitchFamily="18" charset="0"/>
                      </a:rPr>
                      <m:t>𝑛</m:t>
                    </m:r>
                    <m:r>
                      <a:rPr lang="zh-CN" altLang="zh-CN" sz="2200">
                        <a:latin typeface="Cambria Math" panose="02040503050406030204" pitchFamily="18" charset="0"/>
                        <a:ea typeface="宋体" panose="02010600030101010101" pitchFamily="2" charset="-122"/>
                        <a:cs typeface="Times New Roman" panose="02020603050405020304" pitchFamily="18" charset="0"/>
                      </a:rPr>
                      <m:t>×</m:t>
                    </m:r>
                    <m:r>
                      <a:rPr lang="en-US" altLang="zh-CN" sz="2200" i="1">
                        <a:latin typeface="Cambria Math" panose="02040503050406030204" pitchFamily="18" charset="0"/>
                        <a:ea typeface="宋体" panose="02010600030101010101" pitchFamily="2" charset="-122"/>
                        <a:cs typeface="Times New Roman" panose="02020603050405020304" pitchFamily="18" charset="0"/>
                      </a:rPr>
                      <m:t>𝑚</m:t>
                    </m:r>
                  </m:oMath>
                </a14:m>
                <a:r>
                  <a:rPr lang="zh-CN" altLang="en-US" sz="2200" dirty="0"/>
                  <a:t>矩阵。</a:t>
                </a:r>
                <a:endParaRPr lang="en-US" altLang="zh-CN" sz="2200" dirty="0"/>
              </a:p>
              <a:p>
                <a:pPr marL="477838" lvl="1" indent="0">
                  <a:lnSpc>
                    <a:spcPct val="150000"/>
                  </a:lnSpc>
                  <a:buNone/>
                </a:pPr>
                <a14:m>
                  <m:oMathPara xmlns:m="http://schemas.openxmlformats.org/officeDocument/2006/math">
                    <m:oMathParaPr>
                      <m:jc m:val="centerGroup"/>
                    </m:oMathParaPr>
                    <m:oMath xmlns:m="http://schemas.openxmlformats.org/officeDocument/2006/math">
                      <m:r>
                        <a:rPr lang="en-US" altLang="zh-CN" sz="1400" b="1" i="1">
                          <a:latin typeface="Cambria Math" panose="02040503050406030204" pitchFamily="18" charset="0"/>
                        </a:rPr>
                        <m:t>𝑨</m:t>
                      </m:r>
                      <m:r>
                        <a:rPr lang="en-US" altLang="zh-CN" sz="1400" b="1">
                          <a:latin typeface="Cambria Math" panose="02040503050406030204" pitchFamily="18" charset="0"/>
                        </a:rPr>
                        <m:t>=</m:t>
                      </m:r>
                      <m:d>
                        <m:dPr>
                          <m:begChr m:val="["/>
                          <m:endChr m:val="]"/>
                          <m:ctrlPr>
                            <a:rPr lang="zh-CN" altLang="zh-CN" sz="1400" i="1">
                              <a:latin typeface="Cambria Math" panose="02040503050406030204" pitchFamily="18" charset="0"/>
                            </a:rPr>
                          </m:ctrlPr>
                        </m:dPr>
                        <m:e>
                          <m:m>
                            <m:mPr>
                              <m:mcs>
                                <m:mc>
                                  <m:mcPr>
                                    <m:count m:val="3"/>
                                    <m:mcJc m:val="center"/>
                                  </m:mcPr>
                                </m:mc>
                              </m:mcs>
                              <m:ctrlPr>
                                <a:rPr lang="zh-CN" altLang="zh-CN" sz="1400" i="1">
                                  <a:latin typeface="Cambria Math" panose="02040503050406030204" pitchFamily="18" charset="0"/>
                                </a:rPr>
                              </m:ctrlPr>
                            </m:mPr>
                            <m:mr>
                              <m:e>
                                <m:r>
                                  <m:rPr>
                                    <m:brk m:alnAt="7"/>
                                  </m:rPr>
                                  <a:rPr lang="en-US" altLang="zh-CN" sz="1400" i="1">
                                    <a:latin typeface="Cambria Math" panose="02040503050406030204" pitchFamily="18" charset="0"/>
                                  </a:rPr>
                                  <m:t>1</m:t>
                                </m:r>
                              </m:e>
                              <m:e>
                                <m:r>
                                  <a:rPr lang="en-US" altLang="zh-CN" sz="1400" i="1">
                                    <a:latin typeface="Cambria Math" panose="02040503050406030204" pitchFamily="18" charset="0"/>
                                  </a:rPr>
                                  <m:t>2</m:t>
                                </m:r>
                              </m:e>
                              <m:e>
                                <m:r>
                                  <a:rPr lang="en-US" altLang="zh-CN" sz="1400" i="1">
                                    <a:latin typeface="Cambria Math" panose="02040503050406030204" pitchFamily="18" charset="0"/>
                                  </a:rPr>
                                  <m:t>2</m:t>
                                </m:r>
                              </m:e>
                            </m:mr>
                            <m:mr>
                              <m:e>
                                <m:r>
                                  <a:rPr lang="en-US" altLang="zh-CN" sz="1400" i="1">
                                    <a:latin typeface="Cambria Math" panose="02040503050406030204" pitchFamily="18" charset="0"/>
                                  </a:rPr>
                                  <m:t>5</m:t>
                                </m:r>
                              </m:e>
                              <m:e>
                                <m:r>
                                  <a:rPr lang="en-US" altLang="zh-CN" sz="1400" i="1">
                                    <a:latin typeface="Cambria Math" panose="02040503050406030204" pitchFamily="18" charset="0"/>
                                  </a:rPr>
                                  <m:t>3</m:t>
                                </m:r>
                              </m:e>
                              <m:e>
                                <m:r>
                                  <a:rPr lang="en-US" altLang="zh-CN" sz="1400" i="1">
                                    <a:latin typeface="Cambria Math" panose="02040503050406030204" pitchFamily="18" charset="0"/>
                                  </a:rPr>
                                  <m:t>1</m:t>
                                </m:r>
                              </m:e>
                            </m:mr>
                            <m:mr>
                              <m:e>
                                <m:r>
                                  <a:rPr lang="zh-CN" altLang="en-US" sz="1400" i="1">
                                    <a:latin typeface="Cambria Math" panose="02040503050406030204" pitchFamily="18" charset="0"/>
                                  </a:rPr>
                                  <m:t>−</m:t>
                                </m:r>
                                <m:r>
                                  <a:rPr lang="en-US" altLang="zh-CN" sz="1400" i="1">
                                    <a:latin typeface="Cambria Math" panose="02040503050406030204" pitchFamily="18" charset="0"/>
                                  </a:rPr>
                                  <m:t>1</m:t>
                                </m:r>
                              </m:e>
                              <m:e>
                                <m:r>
                                  <a:rPr lang="en-US" altLang="zh-CN" sz="1400" i="1">
                                    <a:latin typeface="Cambria Math" panose="02040503050406030204" pitchFamily="18" charset="0"/>
                                  </a:rPr>
                                  <m:t>5</m:t>
                                </m:r>
                              </m:e>
                              <m:e>
                                <m:r>
                                  <a:rPr lang="zh-CN" altLang="en-US" sz="1400" i="1">
                                    <a:latin typeface="Cambria Math" panose="02040503050406030204" pitchFamily="18" charset="0"/>
                                  </a:rPr>
                                  <m:t>−</m:t>
                                </m:r>
                                <m:r>
                                  <a:rPr lang="en-US" altLang="zh-CN" sz="1400" i="1">
                                    <a:latin typeface="Cambria Math" panose="02040503050406030204" pitchFamily="18" charset="0"/>
                                  </a:rPr>
                                  <m:t>2</m:t>
                                </m:r>
                              </m:e>
                            </m:mr>
                          </m:m>
                        </m:e>
                      </m:d>
                      <m:r>
                        <a:rPr lang="zh-CN" altLang="en-US" sz="1400" i="1">
                          <a:latin typeface="Cambria Math" panose="02040503050406030204" pitchFamily="18" charset="0"/>
                        </a:rPr>
                        <m:t>，</m:t>
                      </m:r>
                      <m:sSup>
                        <m:sSupPr>
                          <m:ctrlPr>
                            <a:rPr lang="zh-CN" altLang="zh-CN" sz="1400" b="1" i="1">
                              <a:latin typeface="Cambria Math" panose="02040503050406030204" pitchFamily="18" charset="0"/>
                            </a:rPr>
                          </m:ctrlPr>
                        </m:sSupPr>
                        <m:e>
                          <m:r>
                            <a:rPr lang="en-US" altLang="zh-CN" sz="1400" b="1" i="1">
                              <a:latin typeface="Cambria Math" panose="02040503050406030204" pitchFamily="18" charset="0"/>
                            </a:rPr>
                            <m:t>𝑨</m:t>
                          </m:r>
                        </m:e>
                        <m:sup>
                          <m:r>
                            <a:rPr lang="en-US" altLang="zh-CN" sz="1400" b="1" i="1">
                              <a:latin typeface="Cambria Math" panose="02040503050406030204" pitchFamily="18" charset="0"/>
                            </a:rPr>
                            <m:t>𝑻</m:t>
                          </m:r>
                        </m:sup>
                      </m:sSup>
                      <m:r>
                        <a:rPr lang="en-US" altLang="zh-CN" sz="1400" b="1">
                          <a:latin typeface="Cambria Math" panose="02040503050406030204" pitchFamily="18" charset="0"/>
                        </a:rPr>
                        <m:t>=</m:t>
                      </m:r>
                      <m:d>
                        <m:dPr>
                          <m:begChr m:val="["/>
                          <m:endChr m:val="]"/>
                          <m:ctrlPr>
                            <a:rPr lang="zh-CN" altLang="zh-CN" sz="1400" i="1">
                              <a:latin typeface="Cambria Math" panose="02040503050406030204" pitchFamily="18" charset="0"/>
                            </a:rPr>
                          </m:ctrlPr>
                        </m:dPr>
                        <m:e>
                          <m:m>
                            <m:mPr>
                              <m:mcs>
                                <m:mc>
                                  <m:mcPr>
                                    <m:count m:val="3"/>
                                    <m:mcJc m:val="center"/>
                                  </m:mcPr>
                                </m:mc>
                              </m:mcs>
                              <m:ctrlPr>
                                <a:rPr lang="zh-CN" altLang="zh-CN" sz="1400" i="1">
                                  <a:latin typeface="Cambria Math" panose="02040503050406030204" pitchFamily="18" charset="0"/>
                                </a:rPr>
                              </m:ctrlPr>
                            </m:mPr>
                            <m:mr>
                              <m:e>
                                <m:r>
                                  <m:rPr>
                                    <m:brk m:alnAt="7"/>
                                  </m:rPr>
                                  <a:rPr lang="en-US" altLang="zh-CN" sz="1400" i="1">
                                    <a:latin typeface="Cambria Math" panose="02040503050406030204" pitchFamily="18" charset="0"/>
                                  </a:rPr>
                                  <m:t>1</m:t>
                                </m:r>
                              </m:e>
                              <m:e>
                                <m:r>
                                  <a:rPr lang="en-US" altLang="zh-CN" sz="1400" b="0" i="1" smtClean="0">
                                    <a:latin typeface="Cambria Math" panose="02040503050406030204" pitchFamily="18" charset="0"/>
                                  </a:rPr>
                                  <m:t>5</m:t>
                                </m:r>
                              </m:e>
                              <m:e>
                                <m:r>
                                  <a:rPr lang="en-US" altLang="zh-CN" sz="1400" b="0" i="1" smtClean="0">
                                    <a:latin typeface="Cambria Math" panose="02040503050406030204" pitchFamily="18" charset="0"/>
                                  </a:rPr>
                                  <m:t>−1</m:t>
                                </m:r>
                              </m:e>
                            </m:mr>
                            <m:mr>
                              <m:e>
                                <m:r>
                                  <a:rPr lang="en-US" altLang="zh-CN" sz="1400" b="0" i="1" smtClean="0">
                                    <a:latin typeface="Cambria Math" panose="02040503050406030204" pitchFamily="18" charset="0"/>
                                  </a:rPr>
                                  <m:t>2</m:t>
                                </m:r>
                              </m:e>
                              <m:e>
                                <m:r>
                                  <a:rPr lang="en-US" altLang="zh-CN" sz="1400" i="1">
                                    <a:latin typeface="Cambria Math" panose="02040503050406030204" pitchFamily="18" charset="0"/>
                                  </a:rPr>
                                  <m:t>3</m:t>
                                </m:r>
                              </m:e>
                              <m:e>
                                <m:r>
                                  <a:rPr lang="en-US" altLang="zh-CN" sz="1400" b="0" i="1" smtClean="0">
                                    <a:latin typeface="Cambria Math" panose="02040503050406030204" pitchFamily="18" charset="0"/>
                                  </a:rPr>
                                  <m:t>5</m:t>
                                </m:r>
                              </m:e>
                            </m:mr>
                            <m:mr>
                              <m:e>
                                <m:r>
                                  <a:rPr lang="en-US" altLang="zh-CN" sz="1400" b="0" i="1" smtClean="0">
                                    <a:latin typeface="Cambria Math" panose="02040503050406030204" pitchFamily="18" charset="0"/>
                                  </a:rPr>
                                  <m:t>2</m:t>
                                </m:r>
                              </m:e>
                              <m:e>
                                <m:r>
                                  <a:rPr lang="en-US" altLang="zh-CN" sz="1400" b="0" i="1" smtClean="0">
                                    <a:latin typeface="Cambria Math" panose="02040503050406030204" pitchFamily="18" charset="0"/>
                                  </a:rPr>
                                  <m:t>1</m:t>
                                </m:r>
                              </m:e>
                              <m:e>
                                <m:r>
                                  <a:rPr lang="zh-CN" altLang="en-US" sz="1400" i="1">
                                    <a:latin typeface="Cambria Math" panose="02040503050406030204" pitchFamily="18" charset="0"/>
                                  </a:rPr>
                                  <m:t>−</m:t>
                                </m:r>
                                <m:r>
                                  <a:rPr lang="en-US" altLang="zh-CN" sz="1400" i="1">
                                    <a:latin typeface="Cambria Math" panose="02040503050406030204" pitchFamily="18" charset="0"/>
                                  </a:rPr>
                                  <m:t>2</m:t>
                                </m:r>
                              </m:e>
                            </m:mr>
                          </m:m>
                        </m:e>
                      </m:d>
                    </m:oMath>
                  </m:oMathPara>
                </a14:m>
                <a:endParaRPr lang="en-US" altLang="zh-CN" sz="1400" dirty="0"/>
              </a:p>
              <a:p>
                <a:pPr marL="477838" lvl="1" indent="0">
                  <a:lnSpc>
                    <a:spcPct val="150000"/>
                  </a:lnSpc>
                  <a:buNone/>
                </a:pPr>
                <a:r>
                  <a:rPr lang="en-US" altLang="zh-CN" sz="1600" dirty="0"/>
                  <a:t>【</a:t>
                </a:r>
                <a:r>
                  <a:rPr lang="zh-CN" altLang="en-US" sz="1600" dirty="0"/>
                  <a:t>例</a:t>
                </a:r>
                <a:r>
                  <a:rPr lang="en-US" altLang="zh-CN" sz="1600" dirty="0"/>
                  <a:t>】</a:t>
                </a:r>
                <a:r>
                  <a:rPr lang="zh-CN" altLang="en-US" sz="1600" dirty="0"/>
                  <a:t>设</a:t>
                </a:r>
                <a14:m>
                  <m:oMath xmlns:m="http://schemas.openxmlformats.org/officeDocument/2006/math">
                    <m:r>
                      <a:rPr lang="en-US" altLang="zh-CN" sz="1600" b="1" i="1">
                        <a:latin typeface="Cambria Math" panose="02040503050406030204" pitchFamily="18" charset="0"/>
                        <a:ea typeface="宋体" panose="02010600030101010101" pitchFamily="2" charset="-122"/>
                        <a:cs typeface="Times New Roman" panose="02020603050405020304" pitchFamily="18" charset="0"/>
                      </a:rPr>
                      <m:t>𝒂</m:t>
                    </m:r>
                    <m:r>
                      <a:rPr lang="en-US" altLang="zh-CN" sz="1600" b="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b="0" i="1">
                            <a:latin typeface="Cambria Math" panose="02040503050406030204" pitchFamily="18" charset="0"/>
                            <a:ea typeface="宋体" panose="02010600030101010101" pitchFamily="2" charset="-122"/>
                            <a:cs typeface="Times New Roman" panose="02020603050405020304" pitchFamily="18" charset="0"/>
                          </a:rPr>
                          <m:t>2</m:t>
                        </m:r>
                        <m:r>
                          <a:rPr lang="en-US" altLang="zh-CN" sz="1600" b="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a:latin typeface="Cambria Math" panose="02040503050406030204" pitchFamily="18" charset="0"/>
                            <a:ea typeface="宋体" panose="02010600030101010101" pitchFamily="2" charset="-122"/>
                            <a:cs typeface="Times New Roman" panose="02020603050405020304" pitchFamily="18" charset="0"/>
                          </a:rPr>
                          <m:t>−1</m:t>
                        </m:r>
                        <m:r>
                          <a:rPr lang="en-US" altLang="zh-CN" sz="1600" b="0">
                            <a:latin typeface="Cambria Math" panose="02040503050406030204" pitchFamily="18" charset="0"/>
                            <a:ea typeface="宋体" panose="02010600030101010101" pitchFamily="2" charset="-122"/>
                            <a:cs typeface="Times New Roman" panose="02020603050405020304" pitchFamily="18" charset="0"/>
                          </a:rPr>
                          <m:t>,</m:t>
                        </m:r>
                        <m:r>
                          <a:rPr lang="en-US" altLang="zh-CN" sz="1600" b="0" i="1">
                            <a:latin typeface="Cambria Math" panose="02040503050406030204" pitchFamily="18" charset="0"/>
                            <a:ea typeface="宋体" panose="02010600030101010101" pitchFamily="2" charset="-122"/>
                            <a:cs typeface="Times New Roman" panose="02020603050405020304" pitchFamily="18" charset="0"/>
                          </a:rPr>
                          <m:t>1</m:t>
                        </m:r>
                      </m:e>
                    </m:d>
                  </m:oMath>
                </a14:m>
                <a:r>
                  <a:rPr lang="zh-CN" altLang="en-US" sz="1600" dirty="0"/>
                  <a:t>，</a:t>
                </a:r>
                <a:r>
                  <a:rPr lang="en-US" altLang="zh-CN" sz="1600" b="1" dirty="0">
                    <a:ea typeface="Cambria Math" panose="02040503050406030204" pitchFamily="18" charset="0"/>
                    <a:cs typeface="Times New Roman" panose="02020603050405020304" pitchFamily="18" charset="0"/>
                  </a:rPr>
                  <a:t> </a:t>
                </a:r>
                <a14:m>
                  <m:oMath xmlns:m="http://schemas.openxmlformats.org/officeDocument/2006/math">
                    <m:r>
                      <a:rPr lang="en-US" altLang="zh-CN" sz="1600" b="1" i="1">
                        <a:latin typeface="Cambria Math" panose="02040503050406030204" pitchFamily="18" charset="0"/>
                        <a:ea typeface="Cambria Math" panose="02040503050406030204" pitchFamily="18" charset="0"/>
                        <a:cs typeface="Times New Roman" panose="02020603050405020304" pitchFamily="18" charset="0"/>
                      </a:rPr>
                      <m:t>𝒃</m:t>
                    </m:r>
                    <m:r>
                      <a:rPr lang="en-US" altLang="zh-CN" sz="1600" b="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a:latin typeface="Cambria Math" panose="02040503050406030204" pitchFamily="18" charset="0"/>
                        <a:ea typeface="Cambria Math" panose="02040503050406030204" pitchFamily="18" charset="0"/>
                        <a:cs typeface="Times New Roman" panose="02020603050405020304" pitchFamily="18" charset="0"/>
                      </a:rPr>
                      <m:t>1</m:t>
                    </m:r>
                    <m:r>
                      <a:rPr lang="en-US" altLang="zh-CN" sz="1600" b="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a:latin typeface="Cambria Math" panose="02040503050406030204" pitchFamily="18" charset="0"/>
                        <a:ea typeface="Cambria Math" panose="02040503050406030204" pitchFamily="18" charset="0"/>
                        <a:cs typeface="Times New Roman" panose="02020603050405020304" pitchFamily="18" charset="0"/>
                      </a:rPr>
                      <m:t>2</m:t>
                    </m:r>
                    <m:r>
                      <a:rPr lang="en-US" altLang="zh-CN" sz="1600" b="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0" i="1">
                        <a:latin typeface="Cambria Math" panose="02040503050406030204" pitchFamily="18" charset="0"/>
                        <a:ea typeface="Cambria Math" panose="02040503050406030204" pitchFamily="18" charset="0"/>
                        <a:cs typeface="Times New Roman" panose="02020603050405020304" pitchFamily="18" charset="0"/>
                      </a:rPr>
                      <m:t>3</m:t>
                    </m:r>
                    <m:r>
                      <a:rPr lang="en-US" altLang="zh-CN" sz="1600" b="0">
                        <a:latin typeface="Cambria Math" panose="02040503050406030204" pitchFamily="18" charset="0"/>
                        <a:ea typeface="Cambria Math" panose="02040503050406030204" pitchFamily="18" charset="0"/>
                        <a:cs typeface="Times New Roman" panose="02020603050405020304" pitchFamily="18" charset="0"/>
                      </a:rPr>
                      <m:t>]</m:t>
                    </m:r>
                    <m:r>
                      <a:rPr lang="zh-CN" altLang="en-US" sz="160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b="1" i="1">
                        <a:latin typeface="Cambria Math" panose="02040503050406030204" pitchFamily="18" charset="0"/>
                        <a:ea typeface="宋体" panose="02010600030101010101" pitchFamily="2" charset="-122"/>
                        <a:cs typeface="Times New Roman" panose="02020603050405020304" pitchFamily="18" charset="0"/>
                      </a:rPr>
                      <m:t>𝑨</m:t>
                    </m:r>
                    <m:r>
                      <a:rPr lang="en-US" altLang="zh-CN" sz="1600" b="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𝒂</m:t>
                        </m:r>
                      </m:e>
                      <m:sup>
                        <m:r>
                          <a:rPr lang="en-US" altLang="zh-CN" sz="1600" b="1" i="1">
                            <a:latin typeface="Cambria Math" panose="02040503050406030204" pitchFamily="18" charset="0"/>
                            <a:ea typeface="宋体" panose="02010600030101010101" pitchFamily="2" charset="-122"/>
                            <a:cs typeface="Times New Roman" panose="02020603050405020304" pitchFamily="18" charset="0"/>
                          </a:rPr>
                          <m:t>𝑻</m:t>
                        </m:r>
                      </m:sup>
                    </m:sSup>
                    <m:r>
                      <a:rPr lang="en-US" altLang="zh-CN" sz="1600" b="1" i="1">
                        <a:latin typeface="Cambria Math" panose="02040503050406030204" pitchFamily="18" charset="0"/>
                        <a:ea typeface="宋体" panose="02010600030101010101" pitchFamily="2" charset="-122"/>
                        <a:cs typeface="Times New Roman" panose="02020603050405020304" pitchFamily="18" charset="0"/>
                      </a:rPr>
                      <m:t>𝒃</m:t>
                    </m:r>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，求</a:t>
                </a:r>
                <a14:m>
                  <m:oMath xmlns:m="http://schemas.openxmlformats.org/officeDocument/2006/math">
                    <m:sSup>
                      <m:sSupPr>
                        <m:ctrlPr>
                          <a:rPr lang="zh-CN" altLang="zh-C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𝑨</m:t>
                        </m:r>
                      </m:e>
                      <m:sup>
                        <m:r>
                          <a:rPr lang="en-US" altLang="zh-CN" sz="1600" b="1" i="1">
                            <a:latin typeface="Cambria Math" panose="02040503050406030204" pitchFamily="18" charset="0"/>
                            <a:ea typeface="宋体" panose="02010600030101010101" pitchFamily="2" charset="-122"/>
                            <a:cs typeface="Times New Roman" panose="02020603050405020304" pitchFamily="18" charset="0"/>
                          </a:rPr>
                          <m:t>𝒏</m:t>
                        </m:r>
                      </m:sup>
                    </m:sSup>
                  </m:oMath>
                </a14:m>
                <a:r>
                  <a:rPr lang="zh-CN" altLang="en-US" sz="1600" dirty="0"/>
                  <a:t>。</a:t>
                </a:r>
                <a:endParaRPr lang="en-US" altLang="zh-CN" sz="1600" dirty="0"/>
              </a:p>
              <a:p>
                <a:pPr marL="477838" lvl="1" indent="0">
                  <a:lnSpc>
                    <a:spcPct val="150000"/>
                  </a:lnSpc>
                  <a:buNone/>
                </a:pPr>
                <a:r>
                  <a:rPr lang="zh-CN" altLang="en-US" sz="1600" dirty="0"/>
                  <a:t>解：</a:t>
                </a:r>
                <a:r>
                  <a:rPr lang="zh-CN" altLang="zh-CN" sz="1600" dirty="0">
                    <a:ea typeface="Cambria Math" panose="02040503050406030204" pitchFamily="18" charset="0"/>
                  </a:rPr>
                  <a:t> </a:t>
                </a:r>
                <a14:m>
                  <m:oMath xmlns:m="http://schemas.openxmlformats.org/officeDocument/2006/math">
                    <m:sSup>
                      <m:sSupPr>
                        <m:ctrlPr>
                          <a:rPr lang="zh-CN" altLang="zh-CN" sz="1600" b="1" i="1">
                            <a:latin typeface="Cambria Math" panose="02040503050406030204" pitchFamily="18" charset="0"/>
                            <a:ea typeface="Cambria Math" panose="02040503050406030204" pitchFamily="18" charset="0"/>
                          </a:rPr>
                        </m:ctrlPr>
                      </m:sSupPr>
                      <m:e>
                        <m:r>
                          <a:rPr lang="en-US" altLang="zh-CN" sz="1600" b="1" i="1">
                            <a:latin typeface="Cambria Math" panose="02040503050406030204" pitchFamily="18" charset="0"/>
                            <a:ea typeface="宋体" panose="02010600030101010101" pitchFamily="2" charset="-122"/>
                            <a:cs typeface="Times New Roman" panose="02020603050405020304" pitchFamily="18" charset="0"/>
                          </a:rPr>
                          <m:t>𝑨</m:t>
                        </m:r>
                      </m:e>
                      <m:sup>
                        <m:r>
                          <a:rPr lang="en-US" altLang="zh-CN" sz="1600" b="1" i="1">
                            <a:latin typeface="Cambria Math" panose="02040503050406030204" pitchFamily="18" charset="0"/>
                            <a:ea typeface="宋体" panose="02010600030101010101" pitchFamily="2" charset="-122"/>
                            <a:cs typeface="Times New Roman" panose="02020603050405020304" pitchFamily="18" charset="0"/>
                          </a:rPr>
                          <m:t>𝒏</m:t>
                        </m:r>
                      </m:sup>
                    </m:sSup>
                    <m:r>
                      <a:rPr lang="en-US" altLang="zh-CN" sz="16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600" i="1">
                            <a:latin typeface="Cambria Math" panose="02040503050406030204" pitchFamily="18" charset="0"/>
                            <a:ea typeface="Cambria Math" panose="02040503050406030204" pitchFamily="18" charset="0"/>
                          </a:rPr>
                        </m:ctrlPr>
                      </m:dPr>
                      <m:e>
                        <m:sSup>
                          <m:sSupPr>
                            <m:ctrlPr>
                              <a:rPr lang="zh-CN"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i="1">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600" i="1">
                            <a:latin typeface="Cambria Math" panose="02040503050406030204" pitchFamily="18" charset="0"/>
                            <a:ea typeface="宋体" panose="02010600030101010101" pitchFamily="2" charset="-122"/>
                            <a:cs typeface="Times New Roman" panose="02020603050405020304" pitchFamily="18" charset="0"/>
                          </a:rPr>
                          <m:t>𝑏</m:t>
                        </m:r>
                      </m:e>
                    </m:d>
                    <m:d>
                      <m:dPr>
                        <m:ctrlPr>
                          <a:rPr lang="zh-CN" altLang="zh-CN" sz="1600" i="1">
                            <a:latin typeface="Cambria Math" panose="02040503050406030204" pitchFamily="18" charset="0"/>
                            <a:ea typeface="Cambria Math" panose="02040503050406030204" pitchFamily="18" charset="0"/>
                          </a:rPr>
                        </m:ctrlPr>
                      </m:dPr>
                      <m:e>
                        <m:sSup>
                          <m:sSupPr>
                            <m:ctrlPr>
                              <a:rPr lang="zh-CN"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i="1">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600" i="1">
                            <a:latin typeface="Cambria Math" panose="02040503050406030204" pitchFamily="18" charset="0"/>
                            <a:ea typeface="宋体" panose="02010600030101010101" pitchFamily="2" charset="-122"/>
                            <a:cs typeface="Times New Roman" panose="02020603050405020304" pitchFamily="18" charset="0"/>
                          </a:rPr>
                          <m:t>𝑏</m:t>
                        </m:r>
                      </m:e>
                    </m:d>
                    <m:r>
                      <a:rPr lang="en-US" altLang="zh-CN" sz="16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600" i="1">
                            <a:latin typeface="Cambria Math" panose="02040503050406030204" pitchFamily="18" charset="0"/>
                            <a:ea typeface="Cambria Math" panose="02040503050406030204" pitchFamily="18" charset="0"/>
                          </a:rPr>
                        </m:ctrlPr>
                      </m:dPr>
                      <m:e>
                        <m:sSup>
                          <m:sSupPr>
                            <m:ctrlPr>
                              <a:rPr lang="zh-CN"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i="1">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600" i="1">
                            <a:latin typeface="Cambria Math" panose="02040503050406030204" pitchFamily="18" charset="0"/>
                            <a:ea typeface="宋体" panose="02010600030101010101" pitchFamily="2" charset="-122"/>
                            <a:cs typeface="Times New Roman" panose="02020603050405020304" pitchFamily="18" charset="0"/>
                          </a:rPr>
                          <m:t>𝑏</m:t>
                        </m:r>
                      </m:e>
                    </m:d>
                    <m:r>
                      <a:rPr lang="en-US" altLang="zh-CN" sz="16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i="1">
                            <a:latin typeface="Cambria Math" panose="02040503050406030204" pitchFamily="18" charset="0"/>
                            <a:ea typeface="宋体" panose="02010600030101010101" pitchFamily="2" charset="-122"/>
                            <a:cs typeface="Times New Roman" panose="02020603050405020304" pitchFamily="18" charset="0"/>
                          </a:rPr>
                          <m:t>𝑇</m:t>
                        </m:r>
                      </m:sup>
                    </m:sSup>
                    <m:d>
                      <m:dPr>
                        <m:ctrlPr>
                          <a:rPr lang="zh-CN"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𝑏</m:t>
                        </m:r>
                        <m:sSup>
                          <m:sSupPr>
                            <m:ctrlPr>
                              <a:rPr lang="zh-CN"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i="1">
                                <a:latin typeface="Cambria Math" panose="02040503050406030204" pitchFamily="18" charset="0"/>
                                <a:ea typeface="宋体" panose="02010600030101010101" pitchFamily="2" charset="-122"/>
                                <a:cs typeface="Times New Roman" panose="02020603050405020304" pitchFamily="18" charset="0"/>
                              </a:rPr>
                              <m:t>𝑇</m:t>
                            </m:r>
                          </m:sup>
                        </m:sSup>
                      </m:e>
                    </m:d>
                    <m:d>
                      <m:dPr>
                        <m:ctrlPr>
                          <a:rPr lang="zh-CN"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𝑏</m:t>
                        </m:r>
                        <m:sSup>
                          <m:sSupPr>
                            <m:ctrlPr>
                              <a:rPr lang="zh-CN"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i="1">
                                <a:latin typeface="Cambria Math" panose="02040503050406030204" pitchFamily="18" charset="0"/>
                                <a:ea typeface="宋体" panose="02010600030101010101" pitchFamily="2" charset="-122"/>
                                <a:cs typeface="Times New Roman" panose="02020603050405020304" pitchFamily="18" charset="0"/>
                              </a:rPr>
                              <m:t>𝑇</m:t>
                            </m:r>
                          </m:sup>
                        </m:sSup>
                      </m:e>
                    </m:d>
                    <m:r>
                      <a:rPr lang="en-US" altLang="zh-CN" sz="16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600" i="1">
                            <a:latin typeface="Cambria Math" panose="02040503050406030204" pitchFamily="18" charset="0"/>
                            <a:ea typeface="Cambria Math" panose="020405030504060302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𝑏</m:t>
                        </m:r>
                        <m:sSup>
                          <m:sSupPr>
                            <m:ctrlPr>
                              <a:rPr lang="zh-CN"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𝑎</m:t>
                            </m:r>
                          </m:e>
                          <m:sup>
                            <m:r>
                              <a:rPr lang="en-US" altLang="zh-CN" sz="1600" i="1">
                                <a:latin typeface="Cambria Math" panose="02040503050406030204" pitchFamily="18" charset="0"/>
                                <a:ea typeface="宋体" panose="02010600030101010101" pitchFamily="2" charset="-122"/>
                                <a:cs typeface="Times New Roman" panose="02020603050405020304" pitchFamily="18" charset="0"/>
                              </a:rPr>
                              <m:t>𝑇</m:t>
                            </m:r>
                          </m:sup>
                        </m:sSup>
                      </m:e>
                    </m:d>
                    <m:r>
                      <a:rPr lang="en-US" altLang="zh-CN" sz="1600" i="1">
                        <a:latin typeface="Cambria Math" panose="02040503050406030204" pitchFamily="18" charset="0"/>
                        <a:ea typeface="宋体" panose="02010600030101010101" pitchFamily="2" charset="-122"/>
                        <a:cs typeface="Times New Roman" panose="02020603050405020304" pitchFamily="18" charset="0"/>
                      </a:rPr>
                      <m:t>𝑏</m:t>
                    </m:r>
                  </m:oMath>
                </a14:m>
                <a:endParaRPr lang="en-US" altLang="zh-CN" sz="1600" dirty="0"/>
              </a:p>
              <a:p>
                <a:pPr marL="0" indent="0">
                  <a:lnSpc>
                    <a:spcPct val="150000"/>
                  </a:lnSpc>
                  <a:buNone/>
                </a:pPr>
                <a:r>
                  <a:rPr lang="en-US" altLang="zh-CN" sz="1600" dirty="0"/>
                  <a:t>                     = </a:t>
                </a:r>
                <a14:m>
                  <m:oMath xmlns:m="http://schemas.openxmlformats.org/officeDocument/2006/math">
                    <m:sSup>
                      <m:sSupPr>
                        <m:ctrlPr>
                          <a:rPr lang="zh-CN" altLang="zh-CN" sz="1600" i="1">
                            <a:latin typeface="Cambria Math" panose="02040503050406030204" pitchFamily="18" charset="0"/>
                          </a:rPr>
                        </m:ctrlPr>
                      </m:sSupPr>
                      <m:e>
                        <m:d>
                          <m:dPr>
                            <m:ctrlPr>
                              <a:rPr lang="zh-CN" altLang="zh-CN" sz="1600" i="1">
                                <a:latin typeface="Cambria Math" panose="02040503050406030204" pitchFamily="18" charset="0"/>
                              </a:rPr>
                            </m:ctrlPr>
                          </m:dPr>
                          <m:e>
                            <m:r>
                              <a:rPr lang="en-US" altLang="zh-CN" sz="1600" i="1">
                                <a:latin typeface="Cambria Math" panose="02040503050406030204" pitchFamily="18" charset="0"/>
                              </a:rPr>
                              <m:t>𝑏</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𝑎</m:t>
                                </m:r>
                              </m:e>
                              <m:sup>
                                <m:r>
                                  <a:rPr lang="en-US" altLang="zh-CN" sz="1600" i="1">
                                    <a:latin typeface="Cambria Math" panose="02040503050406030204" pitchFamily="18" charset="0"/>
                                  </a:rPr>
                                  <m:t>𝑇</m:t>
                                </m:r>
                              </m:sup>
                            </m:sSup>
                          </m:e>
                        </m:d>
                      </m:e>
                      <m:sup>
                        <m:r>
                          <a:rPr lang="en-US" altLang="zh-CN" sz="1600" i="1">
                            <a:latin typeface="Cambria Math" panose="02040503050406030204" pitchFamily="18" charset="0"/>
                          </a:rPr>
                          <m:t>𝑛</m:t>
                        </m:r>
                        <m:r>
                          <a:rPr lang="en-US" altLang="zh-CN" sz="1600" i="1">
                            <a:latin typeface="Cambria Math" panose="02040503050406030204" pitchFamily="18" charset="0"/>
                          </a:rPr>
                          <m:t>−1</m:t>
                        </m:r>
                      </m:sup>
                    </m:sSup>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𝑎</m:t>
                        </m:r>
                      </m:e>
                      <m:sup>
                        <m:r>
                          <a:rPr lang="en-US" altLang="zh-CN" sz="1600" i="1">
                            <a:latin typeface="Cambria Math" panose="02040503050406030204" pitchFamily="18" charset="0"/>
                          </a:rPr>
                          <m:t>𝑇</m:t>
                        </m:r>
                      </m:sup>
                    </m:sSup>
                    <m:r>
                      <a:rPr lang="en-US" altLang="zh-CN" sz="1600" i="1">
                        <a:latin typeface="Cambria Math" panose="02040503050406030204" pitchFamily="18" charset="0"/>
                      </a:rPr>
                      <m:t>𝑏</m:t>
                    </m:r>
                  </m:oMath>
                </a14:m>
                <a:endParaRPr lang="zh-CN" altLang="zh-CN" sz="1600" dirty="0"/>
              </a:p>
              <a:p>
                <a:pPr marL="0" indent="0">
                  <a:lnSpc>
                    <a:spcPct val="150000"/>
                  </a:lnSpc>
                  <a:spcBef>
                    <a:spcPts val="0"/>
                  </a:spcBef>
                  <a:spcAft>
                    <a:spcPts val="0"/>
                  </a:spcAft>
                  <a:buNone/>
                </a:pPr>
                <a:r>
                  <a:rPr lang="en-US" altLang="zh-CN" sz="1600" dirty="0"/>
                  <a:t>                =</a:t>
                </a:r>
                <a14:m>
                  <m:oMath xmlns:m="http://schemas.openxmlformats.org/officeDocument/2006/math">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3</m:t>
                        </m:r>
                      </m:e>
                      <m:sup>
                        <m:r>
                          <a:rPr lang="en-US" altLang="zh-CN" sz="1600" i="1">
                            <a:latin typeface="Cambria Math" panose="02040503050406030204" pitchFamily="18" charset="0"/>
                          </a:rPr>
                          <m:t>𝑛</m:t>
                        </m:r>
                        <m:r>
                          <a:rPr lang="en-US" altLang="zh-CN" sz="1600" i="1">
                            <a:latin typeface="Cambria Math" panose="02040503050406030204" pitchFamily="18" charset="0"/>
                          </a:rPr>
                          <m:t>−1</m:t>
                        </m:r>
                      </m:sup>
                    </m:sSup>
                    <m:d>
                      <m:dPr>
                        <m:begChr m:val="["/>
                        <m:endChr m:val="]"/>
                        <m:ctrlPr>
                          <a:rPr lang="zh-CN" altLang="zh-CN" sz="1600" i="1">
                            <a:latin typeface="Cambria Math" panose="02040503050406030204" pitchFamily="18" charset="0"/>
                          </a:rPr>
                        </m:ctrlPr>
                      </m:dPr>
                      <m:e>
                        <m:m>
                          <m:mPr>
                            <m:mcs>
                              <m:mc>
                                <m:mcPr>
                                  <m:count m:val="3"/>
                                  <m:mcJc m:val="center"/>
                                </m:mcPr>
                              </m:mc>
                            </m:mcs>
                            <m:ctrlPr>
                              <a:rPr lang="zh-CN" altLang="zh-CN" sz="1600" i="1">
                                <a:latin typeface="Cambria Math" panose="02040503050406030204" pitchFamily="18" charset="0"/>
                              </a:rPr>
                            </m:ctrlPr>
                          </m:mPr>
                          <m:mr>
                            <m:e>
                              <m:r>
                                <a:rPr lang="en-US" altLang="zh-CN" sz="1600" i="1">
                                  <a:latin typeface="Cambria Math" panose="02040503050406030204" pitchFamily="18" charset="0"/>
                                </a:rPr>
                                <m:t>2</m:t>
                              </m:r>
                            </m:e>
                            <m:e>
                              <m:r>
                                <a:rPr lang="en-US" altLang="zh-CN" sz="1600" i="1">
                                  <a:latin typeface="Cambria Math" panose="02040503050406030204" pitchFamily="18" charset="0"/>
                                </a:rPr>
                                <m:t>4</m:t>
                              </m:r>
                            </m:e>
                            <m:e>
                              <m:r>
                                <a:rPr lang="en-US" altLang="zh-CN" sz="1600" i="1">
                                  <a:latin typeface="Cambria Math" panose="02040503050406030204" pitchFamily="18" charset="0"/>
                                </a:rPr>
                                <m:t>6</m:t>
                              </m:r>
                            </m:e>
                          </m:mr>
                          <m:mr>
                            <m:e>
                              <m:r>
                                <a:rPr lang="en-US" altLang="zh-CN" sz="1600" i="1">
                                  <a:latin typeface="Cambria Math" panose="02040503050406030204" pitchFamily="18" charset="0"/>
                                </a:rPr>
                                <m:t>−1</m:t>
                              </m:r>
                            </m:e>
                            <m:e>
                              <m:r>
                                <a:rPr lang="en-US" altLang="zh-CN" sz="1600" i="1">
                                  <a:latin typeface="Cambria Math" panose="02040503050406030204" pitchFamily="18" charset="0"/>
                                </a:rPr>
                                <m:t>−2</m:t>
                              </m:r>
                            </m:e>
                            <m:e>
                              <m:r>
                                <a:rPr lang="en-US" altLang="zh-CN" sz="1600" i="1">
                                  <a:latin typeface="Cambria Math" panose="02040503050406030204" pitchFamily="18" charset="0"/>
                                </a:rPr>
                                <m:t>−3</m:t>
                              </m:r>
                            </m:e>
                          </m:mr>
                          <m:mr>
                            <m:e>
                              <m:r>
                                <a:rPr lang="en-US" altLang="zh-CN" sz="1600" i="1">
                                  <a:latin typeface="Cambria Math" panose="02040503050406030204" pitchFamily="18" charset="0"/>
                                </a:rPr>
                                <m:t>1</m:t>
                              </m:r>
                            </m:e>
                            <m:e>
                              <m:r>
                                <a:rPr lang="en-US" altLang="zh-CN" sz="1600" i="1">
                                  <a:latin typeface="Cambria Math" panose="02040503050406030204" pitchFamily="18" charset="0"/>
                                </a:rPr>
                                <m:t>2</m:t>
                              </m:r>
                            </m:e>
                            <m:e>
                              <m:r>
                                <a:rPr lang="en-US" altLang="zh-CN" sz="1600" i="1">
                                  <a:latin typeface="Cambria Math" panose="02040503050406030204" pitchFamily="18" charset="0"/>
                                </a:rPr>
                                <m:t>3</m:t>
                              </m:r>
                            </m:e>
                          </m:mr>
                        </m:m>
                      </m:e>
                    </m:d>
                  </m:oMath>
                </a14:m>
                <a:endParaRPr lang="zh-CN" altLang="zh-CN" sz="1400" dirty="0"/>
              </a:p>
              <a:p>
                <a:pPr marL="477838" lvl="1" indent="0">
                  <a:buNone/>
                </a:pPr>
                <a:endParaRPr lang="en-US" altLang="zh-CN" sz="14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8" y="792088"/>
                <a:ext cx="6984776" cy="4227934"/>
              </a:xfrm>
              <a:blipFill>
                <a:blip r:embed="rId3"/>
                <a:stretch>
                  <a:fillRect l="-1134"/>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728F2773-9598-5003-E775-12F701F4868E}"/>
              </a:ext>
            </a:extLst>
          </p:cNvPr>
          <p:cNvSpPr txBox="1">
            <a:spLocks/>
          </p:cNvSpPr>
          <p:nvPr/>
        </p:nvSpPr>
        <p:spPr bwMode="auto">
          <a:xfrm>
            <a:off x="1694877" y="109463"/>
            <a:ext cx="7416824"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l"/>
            <a:r>
              <a:rPr kumimoji="1" lang="zh-CN" altLang="en-US" sz="2200" dirty="0"/>
              <a:t>矩阵运算</a:t>
            </a:r>
          </a:p>
        </p:txBody>
      </p:sp>
    </p:spTree>
    <p:extLst>
      <p:ext uri="{BB962C8B-B14F-4D97-AF65-F5344CB8AC3E}">
        <p14:creationId xmlns:p14="http://schemas.microsoft.com/office/powerpoint/2010/main" val="2831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835697" y="843558"/>
                <a:ext cx="7128791" cy="4190479"/>
              </a:xfrm>
            </p:spPr>
            <p:txBody>
              <a:bodyPr/>
              <a:lstStyle/>
              <a:p>
                <a:pPr marL="0" indent="0">
                  <a:lnSpc>
                    <a:spcPct val="150000"/>
                  </a:lnSpc>
                  <a:spcBef>
                    <a:spcPts val="0"/>
                  </a:spcBef>
                  <a:buNone/>
                </a:pPr>
                <a:r>
                  <a:rPr lang="zh-CN" altLang="en-US" sz="2000" b="1" dirty="0"/>
                  <a:t>零矩阵：</a:t>
                </a:r>
                <a:r>
                  <a:rPr lang="zh-CN" altLang="en-US" sz="2000" dirty="0"/>
                  <a:t>每个元素均为</a:t>
                </a:r>
                <a:r>
                  <a:rPr lang="en-US" altLang="zh-CN" sz="2000" dirty="0"/>
                  <a:t>0</a:t>
                </a:r>
                <a:r>
                  <a:rPr lang="zh-CN" altLang="en-US" sz="2000" dirty="0"/>
                  <a:t>，记为</a:t>
                </a:r>
                <a14:m>
                  <m:oMath xmlns:m="http://schemas.openxmlformats.org/officeDocument/2006/math">
                    <m:r>
                      <a:rPr lang="en-US" altLang="zh-CN" sz="2000" b="1" i="1">
                        <a:latin typeface="Cambria Math" panose="02040503050406030204" pitchFamily="18" charset="0"/>
                        <a:ea typeface="宋体" panose="02010600030101010101" pitchFamily="2" charset="-122"/>
                        <a:cs typeface="Times New Roman" panose="02020603050405020304" pitchFamily="18" charset="0"/>
                      </a:rPr>
                      <m:t>𝑶</m:t>
                    </m:r>
                  </m:oMath>
                </a14:m>
                <a:r>
                  <a:rPr lang="zh-CN" altLang="en-US" sz="20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0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ea typeface="宋体" panose="02010600030101010101" pitchFamily="2" charset="-122"/>
                          <a:cs typeface="Times New Roman" panose="02020603050405020304" pitchFamily="18" charset="0"/>
                        </a:rPr>
                        <m:t>𝑶</m:t>
                      </m:r>
                      <m: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a:latin typeface="Cambria Math" panose="02040503050406030204" pitchFamily="18" charset="0"/>
                                    <a:ea typeface="Cambria Math" panose="02040503050406030204" pitchFamily="18" charset="0"/>
                                    <a:cs typeface="Cambria Math" panose="02040503050406030204" pitchFamily="18" charset="0"/>
                                  </a:rPr>
                                  <m:t>0</m:t>
                                </m:r>
                              </m:e>
                              <m:e>
                                <m:r>
                                  <a:rPr lang="en-US" altLang="zh-CN" sz="2000" i="1">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mr>
                          </m:m>
                        </m:e>
                      </m:d>
                    </m:oMath>
                  </m:oMathPara>
                </a14:m>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spcBef>
                    <a:spcPts val="1200"/>
                  </a:spcBef>
                  <a:buNone/>
                </a:pPr>
                <a:r>
                  <a:rPr lang="zh-CN" altLang="en-US" sz="2000" b="1" dirty="0"/>
                  <a:t>单位矩阵：</a:t>
                </a:r>
                <a:r>
                  <a:rPr lang="zh-CN" altLang="en-US" sz="2000" dirty="0"/>
                  <a:t>主对角线全为</a:t>
                </a:r>
                <a:r>
                  <a:rPr lang="en-US" altLang="zh-CN" sz="2000" dirty="0"/>
                  <a:t>1</a:t>
                </a:r>
                <a:r>
                  <a:rPr lang="zh-CN" altLang="en-US" sz="2000" dirty="0"/>
                  <a:t>，记为</a:t>
                </a:r>
                <a14:m>
                  <m:oMath xmlns:m="http://schemas.openxmlformats.org/officeDocument/2006/math">
                    <m:r>
                      <a:rPr lang="en-US" altLang="zh-CN" sz="2000">
                        <a:latin typeface="Cambria Math" panose="02040503050406030204" pitchFamily="18" charset="0"/>
                      </a:rPr>
                      <m:t>𝑬</m:t>
                    </m:r>
                    <m:r>
                      <a:rPr lang="zh-CN" altLang="en-US" sz="2000" i="1" smtClean="0">
                        <a:latin typeface="Cambria Math" panose="02040503050406030204" pitchFamily="18" charset="0"/>
                      </a:rPr>
                      <m:t>。</m:t>
                    </m:r>
                  </m:oMath>
                </a14:m>
                <a:endParaRPr lang="en-US" altLang="zh-CN" sz="2000" kern="100" dirty="0">
                  <a:latin typeface="Times New Roman" panose="02020603050405020304" pitchFamily="18" charset="0"/>
                  <a:ea typeface="宋体" panose="02010600030101010101" pitchFamily="2" charset="-122"/>
                  <a:cs typeface="Times New Roman" panose="02020603050405020304" pitchFamily="18" charset="0"/>
                </a:endParaRPr>
              </a:p>
              <a:p>
                <a:pPr marL="0" lvl="1" indent="0" algn="ctr">
                  <a:lnSpc>
                    <a:spcPct val="100000"/>
                  </a:lnSpc>
                  <a:spcBef>
                    <a:spcPts val="0"/>
                  </a:spcBef>
                  <a:buNone/>
                </a:pPr>
                <a14:m>
                  <m:oMathPara xmlns:m="http://schemas.openxmlformats.org/officeDocument/2006/math">
                    <m:oMathParaPr>
                      <m:jc m:val="centerGroup"/>
                    </m:oMathParaPr>
                    <m:oMath xmlns:m="http://schemas.openxmlformats.org/officeDocument/2006/math">
                      <m:sSub>
                        <m:sSubPr>
                          <m:ctrlPr>
                            <a:rPr lang="zh-CN" altLang="zh-CN" sz="20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𝑬</m:t>
                          </m:r>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𝟑</m:t>
                          </m:r>
                        </m:sub>
                      </m:sSub>
                      <m: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zh-CN" altLang="zh-CN" sz="2000" i="1">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e>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mr>
                            <m:mr>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a:latin typeface="Cambria Math" panose="02040503050406030204" pitchFamily="18" charset="0"/>
                                    <a:ea typeface="Cambria Math" panose="02040503050406030204" pitchFamily="18" charset="0"/>
                                    <a:cs typeface="Cambria Math" panose="02040503050406030204" pitchFamily="18" charset="0"/>
                                  </a:rPr>
                                  <m:t>1</m:t>
                                </m:r>
                              </m:e>
                              <m:e>
                                <m:r>
                                  <a:rPr lang="en-US" altLang="zh-CN" sz="2000" i="1">
                                    <a:latin typeface="Cambria Math" panose="02040503050406030204" pitchFamily="18" charset="0"/>
                                    <a:ea typeface="Cambria Math" panose="02040503050406030204" pitchFamily="18" charset="0"/>
                                    <a:cs typeface="Cambria Math" panose="02040503050406030204" pitchFamily="18" charset="0"/>
                                  </a:rPr>
                                  <m:t>0</m:t>
                                </m:r>
                              </m:e>
                            </m:mr>
                            <m:mr>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e>
                              <m:e>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e>
                            </m:mr>
                          </m:m>
                        </m:e>
                      </m:d>
                    </m:oMath>
                  </m:oMathPara>
                </a14:m>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50000"/>
                  </a:lnSpc>
                  <a:spcBef>
                    <a:spcPts val="1200"/>
                  </a:spcBef>
                  <a:buNone/>
                </a:pPr>
                <a:r>
                  <a:rPr lang="zh-CN" altLang="en-US" sz="2000" b="1" dirty="0"/>
                  <a:t>对称矩阵：</a:t>
                </a:r>
                <a:r>
                  <a:rPr lang="zh-CN" altLang="en-US" sz="2000" dirty="0"/>
                  <a:t>满足</a:t>
                </a:r>
                <a14:m>
                  <m:oMath xmlns:m="http://schemas.openxmlformats.org/officeDocument/2006/math">
                    <m:sSup>
                      <m:sSupPr>
                        <m:ctrlPr>
                          <a:rPr lang="zh-CN" altLang="zh-CN" sz="2000" i="1">
                            <a:latin typeface="Cambria Math" panose="02040503050406030204" pitchFamily="18" charset="0"/>
                          </a:rPr>
                        </m:ctrlPr>
                      </m:sSupPr>
                      <m:e>
                        <m:r>
                          <a:rPr lang="en-US" altLang="zh-CN" sz="2000">
                            <a:latin typeface="Cambria Math" panose="02040503050406030204" pitchFamily="18" charset="0"/>
                          </a:rPr>
                          <m:t>𝑨</m:t>
                        </m:r>
                      </m:e>
                      <m:sup>
                        <m:r>
                          <a:rPr lang="en-US" altLang="zh-CN" sz="2000">
                            <a:latin typeface="Cambria Math" panose="02040503050406030204" pitchFamily="18" charset="0"/>
                          </a:rPr>
                          <m:t>𝑻</m:t>
                        </m:r>
                      </m:sup>
                    </m:sSup>
                    <m:r>
                      <a:rPr lang="en-US" altLang="zh-CN" sz="2000">
                        <a:latin typeface="Cambria Math" panose="02040503050406030204" pitchFamily="18" charset="0"/>
                      </a:rPr>
                      <m:t>=</m:t>
                    </m:r>
                    <m:r>
                      <a:rPr lang="en-US" altLang="zh-CN" sz="2000">
                        <a:latin typeface="Cambria Math" panose="02040503050406030204" pitchFamily="18" charset="0"/>
                      </a:rPr>
                      <m:t>𝑨</m:t>
                    </m:r>
                  </m:oMath>
                </a14:m>
                <a:r>
                  <a:rPr lang="zh-CN" altLang="zh-CN" sz="2000" dirty="0"/>
                  <a:t>的矩阵</a:t>
                </a:r>
                <a14:m>
                  <m:oMath xmlns:m="http://schemas.openxmlformats.org/officeDocument/2006/math">
                    <m:r>
                      <a:rPr lang="en-US" altLang="zh-CN" sz="2000">
                        <a:latin typeface="Cambria Math" panose="02040503050406030204" pitchFamily="18" charset="0"/>
                      </a:rPr>
                      <m:t>𝑨</m:t>
                    </m:r>
                  </m:oMath>
                </a14:m>
                <a:r>
                  <a:rPr lang="zh-CN" altLang="zh-CN" sz="2000" dirty="0"/>
                  <a:t>称为对称矩阵</a:t>
                </a:r>
                <a:r>
                  <a:rPr lang="zh-CN" altLang="en-US" sz="2000" dirty="0"/>
                  <a:t>。</a:t>
                </a:r>
                <a:endParaRPr lang="en-US" altLang="zh-CN" sz="2000" dirty="0"/>
              </a:p>
              <a:p>
                <a:pPr marL="0" lvl="1" indent="0">
                  <a:lnSpc>
                    <a:spcPct val="100000"/>
                  </a:lnSpc>
                  <a:spcBef>
                    <a:spcPts val="0"/>
                  </a:spcBef>
                  <a:buNone/>
                </a:pPr>
                <a14:m>
                  <m:oMathPara xmlns:m="http://schemas.openxmlformats.org/officeDocument/2006/math">
                    <m:oMathParaPr>
                      <m:jc m:val="center"/>
                    </m:oMathParaPr>
                    <m:oMath xmlns:m="http://schemas.openxmlformats.org/officeDocument/2006/math">
                      <m:r>
                        <a:rPr lang="en-US" altLang="zh-CN" sz="2000">
                          <a:latin typeface="Cambria Math" panose="02040503050406030204" pitchFamily="18" charset="0"/>
                        </a:rPr>
                        <m:t>𝑨</m:t>
                      </m:r>
                      <m:r>
                        <a:rPr lang="en-US" altLang="zh-CN" sz="2000">
                          <a:latin typeface="Cambria Math" panose="02040503050406030204" pitchFamily="18" charset="0"/>
                        </a:rPr>
                        <m:t>=</m:t>
                      </m:r>
                      <m:d>
                        <m:dPr>
                          <m:begChr m:val="["/>
                          <m:endChr m:val="]"/>
                          <m:ctrlPr>
                            <a:rPr lang="zh-CN" altLang="zh-CN" sz="2000" i="1">
                              <a:latin typeface="Cambria Math" panose="02040503050406030204" pitchFamily="18" charset="0"/>
                            </a:rPr>
                          </m:ctrlPr>
                        </m:dPr>
                        <m:e>
                          <m:m>
                            <m:mPr>
                              <m:mcs>
                                <m:mc>
                                  <m:mcPr>
                                    <m:count m:val="3"/>
                                    <m:mcJc m:val="center"/>
                                  </m:mcPr>
                                </m:mc>
                              </m:mcs>
                              <m:ctrlPr>
                                <a:rPr lang="zh-CN" altLang="zh-CN" sz="2000" i="1">
                                  <a:latin typeface="Cambria Math" panose="02040503050406030204" pitchFamily="18" charset="0"/>
                                </a:rPr>
                              </m:ctrlPr>
                            </m:mPr>
                            <m:mr>
                              <m:e>
                                <m:r>
                                  <a:rPr lang="en-US" altLang="zh-CN" sz="2000">
                                    <a:latin typeface="Cambria Math" panose="02040503050406030204" pitchFamily="18" charset="0"/>
                                  </a:rPr>
                                  <m:t>2</m:t>
                                </m:r>
                              </m:e>
                              <m:e>
                                <m:r>
                                  <a:rPr lang="en-US" altLang="zh-CN" sz="2000">
                                    <a:latin typeface="Cambria Math" panose="02040503050406030204" pitchFamily="18" charset="0"/>
                                  </a:rPr>
                                  <m:t>4</m:t>
                                </m:r>
                              </m:e>
                              <m:e>
                                <m:r>
                                  <a:rPr lang="en-US" altLang="zh-CN" sz="2000">
                                    <a:latin typeface="Cambria Math" panose="02040503050406030204" pitchFamily="18" charset="0"/>
                                  </a:rPr>
                                  <m:t>3</m:t>
                                </m:r>
                              </m:e>
                            </m:mr>
                            <m:mr>
                              <m:e>
                                <m:r>
                                  <a:rPr lang="en-US" altLang="zh-CN" sz="2000">
                                    <a:latin typeface="Cambria Math" panose="02040503050406030204" pitchFamily="18" charset="0"/>
                                  </a:rPr>
                                  <m:t>4</m:t>
                                </m:r>
                              </m:e>
                              <m:e>
                                <m:r>
                                  <a:rPr lang="en-US" altLang="zh-CN" sz="2000">
                                    <a:latin typeface="Cambria Math" panose="02040503050406030204" pitchFamily="18" charset="0"/>
                                  </a:rPr>
                                  <m:t>1</m:t>
                                </m:r>
                              </m:e>
                              <m:e>
                                <m:r>
                                  <a:rPr lang="en-US" altLang="zh-CN" sz="2000">
                                    <a:latin typeface="Cambria Math" panose="02040503050406030204" pitchFamily="18" charset="0"/>
                                  </a:rPr>
                                  <m:t>7</m:t>
                                </m:r>
                              </m:e>
                            </m:mr>
                            <m:mr>
                              <m:e>
                                <m:r>
                                  <a:rPr lang="en-US" altLang="zh-CN" sz="2000">
                                    <a:latin typeface="Cambria Math" panose="02040503050406030204" pitchFamily="18" charset="0"/>
                                  </a:rPr>
                                  <m:t>3</m:t>
                                </m:r>
                              </m:e>
                              <m:e>
                                <m:r>
                                  <a:rPr lang="en-US" altLang="zh-CN" sz="2000">
                                    <a:latin typeface="Cambria Math" panose="02040503050406030204" pitchFamily="18" charset="0"/>
                                  </a:rPr>
                                  <m:t>7</m:t>
                                </m:r>
                              </m:e>
                              <m:e>
                                <m:r>
                                  <a:rPr lang="en-US" altLang="zh-CN" sz="2000">
                                    <a:latin typeface="Cambria Math" panose="02040503050406030204" pitchFamily="18" charset="0"/>
                                  </a:rPr>
                                  <m:t>0</m:t>
                                </m:r>
                              </m:e>
                            </m:mr>
                          </m:m>
                        </m:e>
                      </m:d>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a:latin typeface="Cambria Math" panose="02040503050406030204" pitchFamily="18" charset="0"/>
                            </a:rPr>
                            <m:t>𝑨</m:t>
                          </m:r>
                        </m:e>
                        <m:sup>
                          <m:r>
                            <a:rPr lang="en-US" altLang="zh-CN" sz="2000">
                              <a:latin typeface="Cambria Math" panose="02040503050406030204" pitchFamily="18" charset="0"/>
                            </a:rPr>
                            <m:t>𝑻</m:t>
                          </m:r>
                        </m:sup>
                      </m:sSup>
                    </m:oMath>
                  </m:oMathPara>
                </a14:m>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spcBef>
                    <a:spcPts val="0"/>
                  </a:spcBef>
                </a:pPr>
                <a:endParaRPr lang="en-US" altLang="zh-CN" sz="1600" dirty="0"/>
              </a:p>
              <a:p>
                <a:pPr lvl="1">
                  <a:lnSpc>
                    <a:spcPct val="150000"/>
                  </a:lnSpc>
                  <a:spcBef>
                    <a:spcPts val="0"/>
                  </a:spcBef>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50000"/>
                  </a:lnSpc>
                  <a:spcBef>
                    <a:spcPts val="0"/>
                  </a:spcBef>
                </a:pP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indent="0" algn="just">
                  <a:lnSpc>
                    <a:spcPct val="150000"/>
                  </a:lnSpc>
                  <a:spcBef>
                    <a:spcPts val="0"/>
                  </a:spcBef>
                  <a:spcAft>
                    <a:spcPts val="0"/>
                  </a:spcAft>
                  <a:buNone/>
                </a:pP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marL="477838" lvl="1" indent="0">
                  <a:lnSpc>
                    <a:spcPct val="150000"/>
                  </a:lnSpc>
                  <a:spcBef>
                    <a:spcPts val="0"/>
                  </a:spcBef>
                  <a:buNone/>
                </a:pPr>
                <a:endParaRPr lang="zh-CN" altLang="zh-CN" sz="1600" dirty="0"/>
              </a:p>
              <a:p>
                <a:pPr marL="477838" lvl="1" indent="0">
                  <a:lnSpc>
                    <a:spcPct val="150000"/>
                  </a:lnSpc>
                  <a:spcBef>
                    <a:spcPts val="0"/>
                  </a:spcBef>
                  <a:buNone/>
                </a:pPr>
                <a:endParaRPr lang="en-US" altLang="zh-CN" sz="16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835697" y="843558"/>
                <a:ext cx="7128791" cy="4190479"/>
              </a:xfrm>
              <a:blipFill>
                <a:blip r:embed="rId3"/>
                <a:stretch>
                  <a:fillRect l="-855"/>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80B3C212-66E1-5216-6F22-A02993F24653}"/>
              </a:ext>
            </a:extLst>
          </p:cNvPr>
          <p:cNvSpPr txBox="1">
            <a:spLocks/>
          </p:cNvSpPr>
          <p:nvPr/>
        </p:nvSpPr>
        <p:spPr bwMode="auto">
          <a:xfrm>
            <a:off x="1694877" y="1"/>
            <a:ext cx="741682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r>
              <a:rPr kumimoji="1" lang="zh-CN" altLang="en-US" sz="2200" dirty="0"/>
              <a:t>一些特殊矩阵</a:t>
            </a:r>
          </a:p>
        </p:txBody>
      </p:sp>
    </p:spTree>
    <p:extLst>
      <p:ext uri="{BB962C8B-B14F-4D97-AF65-F5344CB8AC3E}">
        <p14:creationId xmlns:p14="http://schemas.microsoft.com/office/powerpoint/2010/main" val="4013505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D16EE22A-41EB-4A36-AA08-58721624DA42}"/>
                  </a:ext>
                </a:extLst>
              </p:cNvPr>
              <p:cNvSpPr>
                <a:spLocks noGrp="1"/>
              </p:cNvSpPr>
              <p:nvPr>
                <p:ph idx="4294967295"/>
              </p:nvPr>
            </p:nvSpPr>
            <p:spPr>
              <a:xfrm>
                <a:off x="1763689" y="843557"/>
                <a:ext cx="7344816" cy="4299941"/>
              </a:xfrm>
            </p:spPr>
            <p:txBody>
              <a:bodyPr/>
              <a:lstStyle/>
              <a:p>
                <a:pPr marL="0" indent="0" algn="just">
                  <a:lnSpc>
                    <a:spcPct val="150000"/>
                  </a:lnSpc>
                  <a:buNone/>
                </a:pPr>
                <a:r>
                  <a:rPr lang="zh-CN" altLang="en-US" sz="2000" b="1" dirty="0"/>
                  <a:t>正定矩阵：</a:t>
                </a:r>
                <a:r>
                  <a:rPr lang="zh-CN" altLang="en-US" sz="1800" dirty="0"/>
                  <a:t>若任意向量</a:t>
                </a:r>
                <a14:m>
                  <m:oMath xmlns:m="http://schemas.openxmlformats.org/officeDocument/2006/math">
                    <m:r>
                      <a:rPr lang="en-US" altLang="zh-CN" sz="1800" b="1" i="1">
                        <a:latin typeface="Cambria Math" panose="02040503050406030204" pitchFamily="18" charset="0"/>
                      </a:rPr>
                      <m:t>𝒙</m:t>
                    </m:r>
                    <m: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𝑥</m:t>
                            </m:r>
                          </m:e>
                          <m:sub>
                            <m:r>
                              <a:rPr lang="en-US" altLang="zh-CN" sz="1800">
                                <a:latin typeface="Cambria Math" panose="02040503050406030204" pitchFamily="18" charset="0"/>
                              </a:rPr>
                              <m:t>1</m:t>
                            </m:r>
                          </m:sub>
                        </m:sSub>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𝑥</m:t>
                            </m:r>
                          </m:e>
                          <m:sub>
                            <m:r>
                              <a:rPr lang="en-US" altLang="zh-CN" sz="1800">
                                <a:latin typeface="Cambria Math" panose="02040503050406030204" pitchFamily="18" charset="0"/>
                              </a:rPr>
                              <m:t>2</m:t>
                            </m:r>
                          </m:sub>
                        </m:sSub>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a:latin typeface="Cambria Math" panose="02040503050406030204" pitchFamily="18" charset="0"/>
                              </a:rPr>
                              <m:t>𝑥</m:t>
                            </m:r>
                          </m:e>
                          <m:sub>
                            <m:r>
                              <a:rPr lang="en-US" altLang="zh-CN" sz="1800">
                                <a:latin typeface="Cambria Math" panose="02040503050406030204" pitchFamily="18" charset="0"/>
                              </a:rPr>
                              <m:t>𝑛</m:t>
                            </m:r>
                          </m:sub>
                        </m:sSub>
                        <m:r>
                          <a:rPr lang="en-US" altLang="zh-CN" sz="1800">
                            <a:latin typeface="Cambria Math" panose="02040503050406030204" pitchFamily="18" charset="0"/>
                          </a:rPr>
                          <m:t>]</m:t>
                        </m:r>
                      </m:e>
                      <m:sup>
                        <m:r>
                          <a:rPr lang="en-US" altLang="zh-CN" sz="1800">
                            <a:latin typeface="Cambria Math" panose="02040503050406030204" pitchFamily="18" charset="0"/>
                          </a:rPr>
                          <m:t>𝑇</m:t>
                        </m:r>
                      </m:sup>
                    </m:sSup>
                    <m:r>
                      <a:rPr lang="en-US" altLang="zh-CN" sz="1800">
                        <a:latin typeface="Cambria Math" panose="02040503050406030204" pitchFamily="18" charset="0"/>
                      </a:rPr>
                      <m:t>≠0</m:t>
                    </m:r>
                  </m:oMath>
                </a14:m>
                <a:r>
                  <a:rPr lang="zh-CN" altLang="en-US" sz="1800" dirty="0"/>
                  <a:t>，对矩阵</a:t>
                </a:r>
                <a14:m>
                  <m:oMath xmlns:m="http://schemas.openxmlformats.org/officeDocument/2006/math">
                    <m:r>
                      <a:rPr lang="en-US" altLang="zh-CN" sz="1800">
                        <a:latin typeface="Cambria Math" panose="02040503050406030204" pitchFamily="18" charset="0"/>
                      </a:rPr>
                      <m:t>𝑨</m:t>
                    </m:r>
                  </m:oMath>
                </a14:m>
                <a:r>
                  <a:rPr lang="zh-CN" altLang="zh-CN" sz="1800" dirty="0">
                    <a:latin typeface="Arial" panose="020B0604020202020204" pitchFamily="34" charset="0"/>
                  </a:rPr>
                  <a:t>均有</a:t>
                </a:r>
                <a14:m>
                  <m:oMath xmlns:m="http://schemas.openxmlformats.org/officeDocument/2006/math">
                    <m:sSup>
                      <m:sSupPr>
                        <m:ctrlPr>
                          <a:rPr lang="zh-CN" altLang="zh-CN" sz="1800" b="1" i="1">
                            <a:latin typeface="Cambria Math" panose="02040503050406030204" pitchFamily="18" charset="0"/>
                          </a:rPr>
                        </m:ctrlPr>
                      </m:sSupPr>
                      <m:e>
                        <m:r>
                          <a:rPr lang="en-US" altLang="zh-CN" sz="1800" b="1" i="1">
                            <a:latin typeface="Cambria Math" panose="02040503050406030204" pitchFamily="18" charset="0"/>
                          </a:rPr>
                          <m:t>𝒙</m:t>
                        </m:r>
                      </m:e>
                      <m:sup>
                        <m:r>
                          <a:rPr lang="en-US" altLang="zh-CN" sz="1800" b="1" i="1">
                            <a:latin typeface="Cambria Math" panose="02040503050406030204" pitchFamily="18" charset="0"/>
                          </a:rPr>
                          <m:t>𝑻</m:t>
                        </m:r>
                      </m:sup>
                    </m:sSup>
                    <m:r>
                      <a:rPr lang="en-US" altLang="zh-CN" sz="1800">
                        <a:latin typeface="Cambria Math" panose="02040503050406030204" pitchFamily="18" charset="0"/>
                      </a:rPr>
                      <m:t>𝑨</m:t>
                    </m:r>
                    <m:r>
                      <a:rPr lang="en-US" altLang="zh-CN" sz="1800" b="1" i="1">
                        <a:latin typeface="Cambria Math" panose="02040503050406030204" pitchFamily="18" charset="0"/>
                      </a:rPr>
                      <m:t>𝒙</m:t>
                    </m:r>
                    <m:r>
                      <a:rPr lang="en-US" altLang="zh-CN" sz="1800">
                        <a:latin typeface="Cambria Math" panose="02040503050406030204" pitchFamily="18" charset="0"/>
                      </a:rPr>
                      <m:t>&gt;0 ,</m:t>
                    </m:r>
                  </m:oMath>
                </a14:m>
                <a:r>
                  <a:rPr lang="zh-CN" altLang="zh-CN" sz="1800" dirty="0">
                    <a:latin typeface="Arial" panose="020B0604020202020204" pitchFamily="34" charset="0"/>
                  </a:rPr>
                  <a:t>则称</a:t>
                </a:r>
                <a14:m>
                  <m:oMath xmlns:m="http://schemas.openxmlformats.org/officeDocument/2006/math">
                    <m:r>
                      <a:rPr lang="en-US" altLang="zh-CN" sz="1800" b="1" i="1">
                        <a:latin typeface="Cambria Math" panose="02040503050406030204" pitchFamily="18" charset="0"/>
                      </a:rPr>
                      <m:t>𝑨</m:t>
                    </m:r>
                  </m:oMath>
                </a14:m>
                <a:r>
                  <a:rPr lang="zh-CN" altLang="zh-CN" sz="1800" dirty="0">
                    <a:latin typeface="Arial" panose="020B0604020202020204" pitchFamily="34" charset="0"/>
                  </a:rPr>
                  <a:t>为正定矩阵</a:t>
                </a:r>
                <a:r>
                  <a:rPr lang="zh-CN" altLang="en-US" sz="1800" dirty="0">
                    <a:latin typeface="Arial" panose="020B0604020202020204" pitchFamily="34" charset="0"/>
                  </a:rPr>
                  <a:t>。若只有</a:t>
                </a:r>
                <a14:m>
                  <m:oMath xmlns:m="http://schemas.openxmlformats.org/officeDocument/2006/math">
                    <m:sSup>
                      <m:sSupPr>
                        <m:ctrlPr>
                          <a:rPr lang="zh-CN" altLang="zh-CN" sz="1800" b="1" i="1">
                            <a:latin typeface="Cambria Math" panose="02040503050406030204" pitchFamily="18" charset="0"/>
                            <a:ea typeface="Cambria Math" panose="02040503050406030204" pitchFamily="18" charset="0"/>
                          </a:rPr>
                        </m:ctrlPr>
                      </m:sSupPr>
                      <m:e>
                        <m:r>
                          <a:rPr lang="en-US" altLang="zh-CN" sz="1800" b="1" i="1">
                            <a:latin typeface="Cambria Math" panose="02040503050406030204" pitchFamily="18" charset="0"/>
                            <a:ea typeface="宋体" panose="02010600030101010101" pitchFamily="2" charset="-122"/>
                            <a:cs typeface="Times New Roman" panose="02020603050405020304" pitchFamily="18" charset="0"/>
                          </a:rPr>
                          <m:t>𝒙</m:t>
                        </m:r>
                      </m:e>
                      <m:sup>
                        <m:r>
                          <a:rPr lang="en-US" altLang="zh-CN" sz="1800" b="1" i="1">
                            <a:latin typeface="Cambria Math" panose="02040503050406030204" pitchFamily="18" charset="0"/>
                            <a:ea typeface="宋体" panose="02010600030101010101" pitchFamily="2" charset="-122"/>
                            <a:cs typeface="Times New Roman" panose="02020603050405020304" pitchFamily="18" charset="0"/>
                          </a:rPr>
                          <m:t>𝑻</m:t>
                        </m:r>
                      </m:sup>
                    </m:sSup>
                    <m:r>
                      <a:rPr lang="en-US" altLang="zh-CN" sz="1800" b="1" i="1">
                        <a:latin typeface="Cambria Math" panose="02040503050406030204" pitchFamily="18" charset="0"/>
                        <a:ea typeface="宋体" panose="02010600030101010101" pitchFamily="2" charset="-122"/>
                        <a:cs typeface="Times New Roman" panose="02020603050405020304" pitchFamily="18" charset="0"/>
                      </a:rPr>
                      <m:t>𝑨𝒙</m:t>
                    </m:r>
                    <m:r>
                      <a:rPr lang="en-US" altLang="zh-CN" sz="1800" i="1">
                        <a:latin typeface="Cambria Math" panose="02040503050406030204" pitchFamily="18" charset="0"/>
                        <a:ea typeface="宋体" panose="02010600030101010101" pitchFamily="2" charset="-122"/>
                        <a:cs typeface="Times New Roman" panose="02020603050405020304" pitchFamily="18" charset="0"/>
                      </a:rPr>
                      <m:t>⩾0</m:t>
                    </m:r>
                  </m:oMath>
                </a14:m>
                <a:r>
                  <a:rPr lang="zh-CN" altLang="en-US" sz="1800" dirty="0"/>
                  <a:t>，则称为半定矩阵。</a:t>
                </a:r>
                <a:endParaRPr lang="en-US" altLang="zh-CN" sz="2000" dirty="0"/>
              </a:p>
              <a:p>
                <a:pPr marL="0" indent="0" algn="just">
                  <a:buNone/>
                </a:pPr>
                <a:r>
                  <a:rPr lang="zh-CN" altLang="en-US" sz="2000" b="1" dirty="0"/>
                  <a:t>正交矩阵：</a:t>
                </a:r>
                <a:r>
                  <a:rPr lang="zh-CN" altLang="en-US" sz="1800" dirty="0"/>
                  <a:t>满足</a:t>
                </a:r>
                <a:r>
                  <a:rPr lang="zh-CN" altLang="zh-CN" sz="1800" dirty="0">
                    <a:ea typeface="Cambria Math" panose="02040503050406030204" pitchFamily="18" charset="0"/>
                  </a:rPr>
                  <a:t> </a:t>
                </a:r>
                <a14:m>
                  <m:oMath xmlns:m="http://schemas.openxmlformats.org/officeDocument/2006/math">
                    <m:sSup>
                      <m:sSupPr>
                        <m:ctrlPr>
                          <a:rPr lang="zh-CN" altLang="zh-CN" sz="1800" i="1">
                            <a:latin typeface="Cambria Math" panose="02040503050406030204" pitchFamily="18" charset="0"/>
                          </a:rPr>
                        </m:ctrlPr>
                      </m:sSupPr>
                      <m:e>
                        <m:r>
                          <a:rPr lang="en-US" altLang="zh-CN" sz="1800">
                            <a:latin typeface="Cambria Math" panose="02040503050406030204" pitchFamily="18" charset="0"/>
                          </a:rPr>
                          <m:t>𝑨</m:t>
                        </m:r>
                      </m:e>
                      <m:sup>
                        <m:r>
                          <a:rPr lang="en-US" altLang="zh-CN" sz="1800">
                            <a:latin typeface="Cambria Math" panose="02040503050406030204" pitchFamily="18" charset="0"/>
                          </a:rPr>
                          <m:t>𝑻</m:t>
                        </m:r>
                      </m:sup>
                    </m:sSup>
                    <m: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a:latin typeface="Cambria Math" panose="02040503050406030204" pitchFamily="18" charset="0"/>
                          </a:rPr>
                          <m:t>𝑨</m:t>
                        </m:r>
                      </m:e>
                      <m:sup>
                        <m:r>
                          <a:rPr lang="zh-CN" altLang="en-US" sz="1800">
                            <a:latin typeface="Cambria Math" panose="02040503050406030204" pitchFamily="18" charset="0"/>
                          </a:rPr>
                          <m:t>−</m:t>
                        </m:r>
                        <m:r>
                          <a:rPr lang="en-US" altLang="zh-CN" sz="1800">
                            <a:latin typeface="Cambria Math" panose="02040503050406030204" pitchFamily="18" charset="0"/>
                          </a:rPr>
                          <m:t>𝟏</m:t>
                        </m:r>
                      </m:sup>
                    </m:sSup>
                    <m:r>
                      <a:rPr lang="zh-CN" altLang="en-US" sz="1800">
                        <a:latin typeface="Cambria Math" panose="02040503050406030204" pitchFamily="18" charset="0"/>
                      </a:rPr>
                      <m:t>，即</m:t>
                    </m:r>
                    <m:sSup>
                      <m:sSupPr>
                        <m:ctrlPr>
                          <a:rPr lang="zh-CN" altLang="zh-CN" sz="1800" i="1">
                            <a:latin typeface="Cambria Math" panose="02040503050406030204" pitchFamily="18" charset="0"/>
                          </a:rPr>
                        </m:ctrlPr>
                      </m:sSupPr>
                      <m:e>
                        <m:r>
                          <a:rPr lang="en-US" altLang="zh-CN" sz="1800">
                            <a:latin typeface="Cambria Math" panose="02040503050406030204" pitchFamily="18" charset="0"/>
                          </a:rPr>
                          <m:t>𝑨</m:t>
                        </m:r>
                      </m:e>
                      <m:sup>
                        <m:r>
                          <a:rPr lang="en-US" altLang="zh-CN" sz="1800">
                            <a:latin typeface="Cambria Math" panose="02040503050406030204" pitchFamily="18" charset="0"/>
                          </a:rPr>
                          <m:t>𝑻</m:t>
                        </m:r>
                      </m:sup>
                    </m:sSup>
                    <m:r>
                      <a:rPr lang="en-US" altLang="zh-CN" sz="1800">
                        <a:latin typeface="Cambria Math" panose="02040503050406030204" pitchFamily="18" charset="0"/>
                      </a:rPr>
                      <m:t>𝑨</m:t>
                    </m:r>
                    <m:r>
                      <a:rPr lang="en-US" altLang="zh-CN" sz="1800">
                        <a:latin typeface="Cambria Math" panose="02040503050406030204" pitchFamily="18" charset="0"/>
                      </a:rPr>
                      <m:t>=</m:t>
                    </m:r>
                    <m:r>
                      <a:rPr lang="en-US" altLang="zh-CN" sz="1800">
                        <a:latin typeface="Cambria Math" panose="02040503050406030204" pitchFamily="18" charset="0"/>
                      </a:rPr>
                      <m:t>𝑨</m:t>
                    </m:r>
                    <m:sSup>
                      <m:sSupPr>
                        <m:ctrlPr>
                          <a:rPr lang="zh-CN" altLang="zh-CN" sz="1800" i="1">
                            <a:latin typeface="Cambria Math" panose="02040503050406030204" pitchFamily="18" charset="0"/>
                          </a:rPr>
                        </m:ctrlPr>
                      </m:sSupPr>
                      <m:e>
                        <m:r>
                          <a:rPr lang="en-US" altLang="zh-CN" sz="1800">
                            <a:latin typeface="Cambria Math" panose="02040503050406030204" pitchFamily="18" charset="0"/>
                          </a:rPr>
                          <m:t>𝑨</m:t>
                        </m:r>
                      </m:e>
                      <m:sup>
                        <m:r>
                          <a:rPr lang="en-US" altLang="zh-CN" sz="1800">
                            <a:latin typeface="Cambria Math" panose="02040503050406030204" pitchFamily="18" charset="0"/>
                          </a:rPr>
                          <m:t>𝑻</m:t>
                        </m:r>
                      </m:sup>
                    </m:sSup>
                    <m:r>
                      <a:rPr lang="en-US" altLang="zh-CN" sz="1800">
                        <a:latin typeface="Cambria Math" panose="02040503050406030204" pitchFamily="18" charset="0"/>
                      </a:rPr>
                      <m:t>=</m:t>
                    </m:r>
                    <m:r>
                      <a:rPr lang="en-US" altLang="zh-CN" sz="1800">
                        <a:latin typeface="Cambria Math" panose="02040503050406030204" pitchFamily="18" charset="0"/>
                      </a:rPr>
                      <m:t>𝑬</m:t>
                    </m:r>
                  </m:oMath>
                </a14:m>
                <a:r>
                  <a:rPr lang="zh-CN" altLang="en-US" sz="2000" dirty="0"/>
                  <a:t>。</a:t>
                </a:r>
                <a:endParaRPr lang="en-US" altLang="zh-CN" sz="2000" dirty="0"/>
              </a:p>
              <a:p>
                <a:pPr marL="0" indent="0" algn="just">
                  <a:buNone/>
                </a:pPr>
                <a:r>
                  <a:rPr lang="en-US" altLang="zh-CN" sz="1600" b="1" dirty="0"/>
                  <a:t>【</a:t>
                </a:r>
                <a:r>
                  <a:rPr lang="zh-CN" altLang="en-US" sz="1600" b="1" dirty="0"/>
                  <a:t>例</a:t>
                </a:r>
                <a:r>
                  <a:rPr lang="en-US" altLang="zh-CN" sz="1600" b="1" dirty="0"/>
                  <a:t>】</a:t>
                </a:r>
                <a:r>
                  <a:rPr lang="zh-CN" altLang="en-US" sz="1600" b="0" dirty="0"/>
                  <a:t>设</a:t>
                </a:r>
                <a14:m>
                  <m:oMath xmlns:m="http://schemas.openxmlformats.org/officeDocument/2006/math">
                    <m:r>
                      <a:rPr lang="en-US" altLang="zh-CN" sz="1800" b="1" i="1">
                        <a:latin typeface="Cambria Math" panose="02040503050406030204" pitchFamily="18" charset="0"/>
                      </a:rPr>
                      <m:t>𝑨</m:t>
                    </m:r>
                    <m:r>
                      <a:rPr lang="en-US" altLang="zh-CN" sz="1800" b="0" i="1">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2"/>
                                  <m:mcJc m:val="center"/>
                                </m:mcPr>
                              </m:mc>
                            </m:mcs>
                            <m:ctrlPr>
                              <a:rPr lang="zh-CN" altLang="zh-CN" sz="1800" i="1">
                                <a:latin typeface="Cambria Math" panose="02040503050406030204" pitchFamily="18" charset="0"/>
                              </a:rPr>
                            </m:ctrlPr>
                          </m:mPr>
                          <m:mr>
                            <m:e>
                              <m:f>
                                <m:fPr>
                                  <m:ctrlPr>
                                    <a:rPr lang="zh-CN" altLang="zh-CN" sz="1800" i="1">
                                      <a:latin typeface="Cambria Math" panose="02040503050406030204" pitchFamily="18" charset="0"/>
                                    </a:rPr>
                                  </m:ctrlPr>
                                </m:fPr>
                                <m:num>
                                  <m:r>
                                    <a:rPr lang="en-US" altLang="zh-CN" sz="1800" b="0" i="1">
                                      <a:latin typeface="Cambria Math" panose="02040503050406030204" pitchFamily="18" charset="0"/>
                                    </a:rPr>
                                    <m:t>1</m:t>
                                  </m:r>
                                </m:num>
                                <m:den>
                                  <m:r>
                                    <a:rPr lang="en-US" altLang="zh-CN" sz="1800" b="0" i="1">
                                      <a:latin typeface="Cambria Math" panose="02040503050406030204" pitchFamily="18" charset="0"/>
                                    </a:rPr>
                                    <m:t>2</m:t>
                                  </m:r>
                                </m:den>
                              </m:f>
                            </m:e>
                            <m:e>
                              <m:r>
                                <a:rPr lang="zh-CN" altLang="en-US" sz="1800" b="0" i="1">
                                  <a:latin typeface="Cambria Math" panose="02040503050406030204" pitchFamily="18" charset="0"/>
                                </a:rPr>
                                <m:t>−</m:t>
                              </m:r>
                              <m:f>
                                <m:fPr>
                                  <m:ctrlPr>
                                    <a:rPr lang="zh-CN" altLang="zh-CN" sz="1800" i="1">
                                      <a:latin typeface="Cambria Math" panose="02040503050406030204" pitchFamily="18" charset="0"/>
                                    </a:rPr>
                                  </m:ctrlPr>
                                </m:fPr>
                                <m:num>
                                  <m:rad>
                                    <m:radPr>
                                      <m:degHide m:val="on"/>
                                      <m:ctrlPr>
                                        <a:rPr lang="zh-CN" altLang="zh-CN" sz="1800" i="1">
                                          <a:latin typeface="Cambria Math" panose="02040503050406030204" pitchFamily="18" charset="0"/>
                                        </a:rPr>
                                      </m:ctrlPr>
                                    </m:radPr>
                                    <m:deg/>
                                    <m:e>
                                      <m:r>
                                        <a:rPr lang="en-US" altLang="zh-CN" sz="1800" b="0" i="1">
                                          <a:latin typeface="Cambria Math" panose="02040503050406030204" pitchFamily="18" charset="0"/>
                                        </a:rPr>
                                        <m:t>3</m:t>
                                      </m:r>
                                    </m:e>
                                  </m:rad>
                                </m:num>
                                <m:den>
                                  <m:r>
                                    <a:rPr lang="en-US" altLang="zh-CN" sz="1800" b="0" i="1">
                                      <a:latin typeface="Cambria Math" panose="02040503050406030204" pitchFamily="18" charset="0"/>
                                    </a:rPr>
                                    <m:t>2</m:t>
                                  </m:r>
                                </m:den>
                              </m:f>
                            </m:e>
                          </m:mr>
                          <m:mr>
                            <m:e>
                              <m:f>
                                <m:fPr>
                                  <m:ctrlPr>
                                    <a:rPr lang="zh-CN" altLang="zh-CN" sz="1800" i="1">
                                      <a:latin typeface="Cambria Math" panose="02040503050406030204" pitchFamily="18" charset="0"/>
                                    </a:rPr>
                                  </m:ctrlPr>
                                </m:fPr>
                                <m:num>
                                  <m:rad>
                                    <m:radPr>
                                      <m:degHide m:val="on"/>
                                      <m:ctrlPr>
                                        <a:rPr lang="zh-CN" altLang="zh-CN" sz="1800" i="1">
                                          <a:latin typeface="Cambria Math" panose="02040503050406030204" pitchFamily="18" charset="0"/>
                                        </a:rPr>
                                      </m:ctrlPr>
                                    </m:radPr>
                                    <m:deg/>
                                    <m:e>
                                      <m:r>
                                        <a:rPr lang="en-US" altLang="zh-CN" sz="1800" b="0" i="1">
                                          <a:latin typeface="Cambria Math" panose="02040503050406030204" pitchFamily="18" charset="0"/>
                                        </a:rPr>
                                        <m:t>3</m:t>
                                      </m:r>
                                    </m:e>
                                  </m:rad>
                                </m:num>
                                <m:den>
                                  <m:r>
                                    <a:rPr lang="en-US" altLang="zh-CN" sz="1800" b="0" i="1">
                                      <a:latin typeface="Cambria Math" panose="02040503050406030204" pitchFamily="18" charset="0"/>
                                    </a:rPr>
                                    <m:t>2</m:t>
                                  </m:r>
                                </m:den>
                              </m:f>
                            </m:e>
                            <m:e>
                              <m:f>
                                <m:fPr>
                                  <m:ctrlPr>
                                    <a:rPr lang="zh-CN" altLang="zh-CN" sz="1800" i="1">
                                      <a:latin typeface="Cambria Math" panose="02040503050406030204" pitchFamily="18" charset="0"/>
                                    </a:rPr>
                                  </m:ctrlPr>
                                </m:fPr>
                                <m:num>
                                  <m:r>
                                    <a:rPr lang="en-US" altLang="zh-CN" sz="1800" b="0" i="1">
                                      <a:latin typeface="Cambria Math" panose="02040503050406030204" pitchFamily="18" charset="0"/>
                                    </a:rPr>
                                    <m:t>1</m:t>
                                  </m:r>
                                </m:num>
                                <m:den>
                                  <m:r>
                                    <a:rPr lang="en-US" altLang="zh-CN" sz="1800" b="0" i="1">
                                      <a:latin typeface="Cambria Math" panose="02040503050406030204" pitchFamily="18" charset="0"/>
                                    </a:rPr>
                                    <m:t>2</m:t>
                                  </m:r>
                                </m:den>
                              </m:f>
                            </m:e>
                          </m:mr>
                        </m:m>
                      </m:e>
                    </m:d>
                  </m:oMath>
                </a14:m>
                <a:r>
                  <a:rPr lang="zh-CN" altLang="en-US" sz="1600" dirty="0"/>
                  <a:t>，则有</a:t>
                </a:r>
                <a14:m>
                  <m:oMath xmlns:m="http://schemas.openxmlformats.org/officeDocument/2006/math">
                    <m:sSup>
                      <m:sSupPr>
                        <m:ctrlPr>
                          <a:rPr lang="zh-CN" altLang="zh-CN" sz="1800" b="1" i="1">
                            <a:latin typeface="Cambria Math" panose="02040503050406030204" pitchFamily="18" charset="0"/>
                          </a:rPr>
                        </m:ctrlPr>
                      </m:sSupPr>
                      <m:e>
                        <m:r>
                          <a:rPr lang="en-US" altLang="zh-CN" sz="1800" b="1" i="1">
                            <a:latin typeface="Cambria Math" panose="02040503050406030204" pitchFamily="18" charset="0"/>
                          </a:rPr>
                          <m:t>𝑨</m:t>
                        </m:r>
                      </m:e>
                      <m:sup>
                        <m:r>
                          <a:rPr lang="en-US" altLang="zh-CN" sz="1800" b="1" i="1">
                            <a:latin typeface="Cambria Math" panose="02040503050406030204" pitchFamily="18" charset="0"/>
                          </a:rPr>
                          <m:t>𝑻</m:t>
                        </m:r>
                      </m:sup>
                    </m:sSup>
                    <m:r>
                      <a:rPr lang="en-US" altLang="zh-CN" sz="1800" b="1" i="1">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2"/>
                                  <m:mcJc m:val="center"/>
                                </m:mcPr>
                              </m:mc>
                            </m:mcs>
                            <m:ctrlPr>
                              <a:rPr lang="zh-CN" altLang="zh-CN" sz="1800" i="1">
                                <a:latin typeface="Cambria Math" panose="02040503050406030204" pitchFamily="18" charset="0"/>
                              </a:rPr>
                            </m:ctrlPr>
                          </m:mPr>
                          <m:mr>
                            <m:e>
                              <m:f>
                                <m:fPr>
                                  <m:ctrlPr>
                                    <a:rPr lang="zh-CN" altLang="zh-CN" sz="1800" i="1">
                                      <a:latin typeface="Cambria Math" panose="02040503050406030204" pitchFamily="18" charset="0"/>
                                    </a:rPr>
                                  </m:ctrlPr>
                                </m:fPr>
                                <m:num>
                                  <m:r>
                                    <a:rPr lang="en-US" altLang="zh-CN" sz="1800" b="0" i="1">
                                      <a:latin typeface="Cambria Math" panose="02040503050406030204" pitchFamily="18" charset="0"/>
                                    </a:rPr>
                                    <m:t>1</m:t>
                                  </m:r>
                                </m:num>
                                <m:den>
                                  <m:r>
                                    <a:rPr lang="en-US" altLang="zh-CN" sz="1800" b="0" i="1">
                                      <a:latin typeface="Cambria Math" panose="02040503050406030204" pitchFamily="18" charset="0"/>
                                    </a:rPr>
                                    <m:t>2</m:t>
                                  </m:r>
                                </m:den>
                              </m:f>
                            </m:e>
                            <m:e>
                              <m:f>
                                <m:fPr>
                                  <m:ctrlPr>
                                    <a:rPr lang="zh-CN" altLang="zh-CN" sz="1800" i="1">
                                      <a:latin typeface="Cambria Math" panose="02040503050406030204" pitchFamily="18" charset="0"/>
                                    </a:rPr>
                                  </m:ctrlPr>
                                </m:fPr>
                                <m:num>
                                  <m:rad>
                                    <m:radPr>
                                      <m:degHide m:val="on"/>
                                      <m:ctrlPr>
                                        <a:rPr lang="zh-CN" altLang="zh-CN" sz="1800" i="1">
                                          <a:latin typeface="Cambria Math" panose="02040503050406030204" pitchFamily="18" charset="0"/>
                                        </a:rPr>
                                      </m:ctrlPr>
                                    </m:radPr>
                                    <m:deg/>
                                    <m:e>
                                      <m:r>
                                        <a:rPr lang="en-US" altLang="zh-CN" sz="1800" b="0" i="1">
                                          <a:latin typeface="Cambria Math" panose="02040503050406030204" pitchFamily="18" charset="0"/>
                                        </a:rPr>
                                        <m:t>3</m:t>
                                      </m:r>
                                    </m:e>
                                  </m:rad>
                                </m:num>
                                <m:den>
                                  <m:r>
                                    <a:rPr lang="en-US" altLang="zh-CN" sz="1800" b="0" i="1">
                                      <a:latin typeface="Cambria Math" panose="02040503050406030204" pitchFamily="18" charset="0"/>
                                    </a:rPr>
                                    <m:t>2</m:t>
                                  </m:r>
                                </m:den>
                              </m:f>
                            </m:e>
                          </m:mr>
                          <m:mr>
                            <m:e>
                              <m:r>
                                <a:rPr lang="zh-CN" altLang="en-US" sz="1800" b="0" i="1">
                                  <a:latin typeface="Cambria Math" panose="02040503050406030204" pitchFamily="18" charset="0"/>
                                </a:rPr>
                                <m:t>−</m:t>
                              </m:r>
                              <m:f>
                                <m:fPr>
                                  <m:ctrlPr>
                                    <a:rPr lang="zh-CN" altLang="zh-CN" sz="1800" i="1">
                                      <a:latin typeface="Cambria Math" panose="02040503050406030204" pitchFamily="18" charset="0"/>
                                    </a:rPr>
                                  </m:ctrlPr>
                                </m:fPr>
                                <m:num>
                                  <m:rad>
                                    <m:radPr>
                                      <m:degHide m:val="on"/>
                                      <m:ctrlPr>
                                        <a:rPr lang="zh-CN" altLang="zh-CN" sz="1800" i="1">
                                          <a:latin typeface="Cambria Math" panose="02040503050406030204" pitchFamily="18" charset="0"/>
                                        </a:rPr>
                                      </m:ctrlPr>
                                    </m:radPr>
                                    <m:deg/>
                                    <m:e>
                                      <m:r>
                                        <a:rPr lang="en-US" altLang="zh-CN" sz="1800" b="0" i="1">
                                          <a:latin typeface="Cambria Math" panose="02040503050406030204" pitchFamily="18" charset="0"/>
                                        </a:rPr>
                                        <m:t>3</m:t>
                                      </m:r>
                                    </m:e>
                                  </m:rad>
                                </m:num>
                                <m:den>
                                  <m:r>
                                    <a:rPr lang="en-US" altLang="zh-CN" sz="1800" b="0" i="1">
                                      <a:latin typeface="Cambria Math" panose="02040503050406030204" pitchFamily="18" charset="0"/>
                                    </a:rPr>
                                    <m:t>2</m:t>
                                  </m:r>
                                </m:den>
                              </m:f>
                            </m:e>
                            <m:e>
                              <m:f>
                                <m:fPr>
                                  <m:ctrlPr>
                                    <a:rPr lang="zh-CN" altLang="zh-CN" sz="1800" i="1">
                                      <a:latin typeface="Cambria Math" panose="02040503050406030204" pitchFamily="18" charset="0"/>
                                    </a:rPr>
                                  </m:ctrlPr>
                                </m:fPr>
                                <m:num>
                                  <m:r>
                                    <a:rPr lang="en-US" altLang="zh-CN" sz="1800" b="0" i="1">
                                      <a:latin typeface="Cambria Math" panose="02040503050406030204" pitchFamily="18" charset="0"/>
                                    </a:rPr>
                                    <m:t>1</m:t>
                                  </m:r>
                                </m:num>
                                <m:den>
                                  <m:r>
                                    <a:rPr lang="en-US" altLang="zh-CN" sz="1800" b="0" i="1">
                                      <a:latin typeface="Cambria Math" panose="02040503050406030204" pitchFamily="18" charset="0"/>
                                    </a:rPr>
                                    <m:t>2</m:t>
                                  </m:r>
                                </m:den>
                              </m:f>
                            </m:e>
                          </m:mr>
                        </m:m>
                      </m:e>
                    </m:d>
                  </m:oMath>
                </a14:m>
                <a:r>
                  <a:rPr lang="zh-CN" altLang="en-US" sz="1600" dirty="0"/>
                  <a:t>，根据矩阵乘法有：</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marL="0" indent="0" algn="just">
                  <a:lnSpc>
                    <a:spcPct val="150000"/>
                  </a:lnSpc>
                  <a:spcBef>
                    <a:spcPts val="1200"/>
                  </a:spcBef>
                  <a:spcAft>
                    <a:spcPts val="0"/>
                  </a:spcAft>
                  <a:buNone/>
                </a:pPr>
                <a14:m>
                  <m:oMathPara xmlns:m="http://schemas.openxmlformats.org/officeDocument/2006/math">
                    <m:oMathParaPr>
                      <m:jc m:val="centerGroup"/>
                    </m:oMathParaPr>
                    <m:oMath xmlns:m="http://schemas.openxmlformats.org/officeDocument/2006/math">
                      <m:r>
                        <a:rPr lang="en-US" altLang="zh-CN" sz="1800" b="1" i="1">
                          <a:latin typeface="Cambria Math" panose="02040503050406030204" pitchFamily="18" charset="0"/>
                        </a:rPr>
                        <m:t>𝑨</m:t>
                      </m:r>
                      <m:sSup>
                        <m:sSupPr>
                          <m:ctrlPr>
                            <a:rPr lang="zh-CN" altLang="zh-CN" sz="1800" b="1" i="1">
                              <a:latin typeface="Cambria Math" panose="02040503050406030204" pitchFamily="18" charset="0"/>
                            </a:rPr>
                          </m:ctrlPr>
                        </m:sSupPr>
                        <m:e>
                          <m:r>
                            <a:rPr lang="en-US" altLang="zh-CN" sz="1800" b="1" i="1">
                              <a:latin typeface="Cambria Math" panose="02040503050406030204" pitchFamily="18" charset="0"/>
                            </a:rPr>
                            <m:t>𝑨</m:t>
                          </m:r>
                        </m:e>
                        <m:sup>
                          <m:r>
                            <a:rPr lang="en-US" altLang="zh-CN" sz="1800" b="1" i="1">
                              <a:latin typeface="Cambria Math" panose="02040503050406030204" pitchFamily="18" charset="0"/>
                            </a:rPr>
                            <m:t>𝑻</m:t>
                          </m:r>
                        </m:sup>
                      </m:sSup>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m>
                            <m:mPr>
                              <m:mcs>
                                <m:mc>
                                  <m:mcPr>
                                    <m:count m:val="2"/>
                                    <m:mcJc m:val="center"/>
                                  </m:mcPr>
                                </m:mc>
                              </m:mcs>
                              <m:ctrlPr>
                                <a:rPr lang="zh-CN" altLang="zh-CN" sz="1800" i="1">
                                  <a:latin typeface="Cambria Math" panose="02040503050406030204" pitchFamily="18" charset="0"/>
                                </a:rPr>
                              </m:ctrlPr>
                            </m:mPr>
                            <m:mr>
                              <m:e>
                                <m:r>
                                  <a:rPr lang="en-US" altLang="zh-CN" sz="1800" i="1">
                                    <a:latin typeface="Cambria Math" panose="02040503050406030204" pitchFamily="18" charset="0"/>
                                  </a:rPr>
                                  <m:t>1</m:t>
                                </m:r>
                              </m:e>
                              <m:e>
                                <m:r>
                                  <a:rPr lang="en-US" altLang="zh-CN" sz="1800" i="1">
                                    <a:latin typeface="Cambria Math" panose="02040503050406030204" pitchFamily="18" charset="0"/>
                                  </a:rPr>
                                  <m:t>0</m:t>
                                </m:r>
                              </m:e>
                            </m:mr>
                            <m:mr>
                              <m:e>
                                <m:r>
                                  <a:rPr lang="en-US" altLang="zh-CN" sz="1800" i="1">
                                    <a:latin typeface="Cambria Math" panose="02040503050406030204" pitchFamily="18" charset="0"/>
                                  </a:rPr>
                                  <m:t>0</m:t>
                                </m:r>
                              </m:e>
                              <m:e>
                                <m:r>
                                  <a:rPr lang="en-US" altLang="zh-CN" sz="1800" i="1">
                                    <a:latin typeface="Cambria Math" panose="02040503050406030204" pitchFamily="18" charset="0"/>
                                  </a:rPr>
                                  <m:t>1</m:t>
                                </m:r>
                              </m:e>
                            </m:mr>
                          </m:m>
                        </m:e>
                      </m:d>
                      <m:r>
                        <a:rPr lang="en-US" altLang="zh-CN" sz="1800" i="1">
                          <a:latin typeface="Cambria Math" panose="02040503050406030204" pitchFamily="18" charset="0"/>
                        </a:rPr>
                        <m:t>=</m:t>
                      </m:r>
                      <m:r>
                        <a:rPr lang="en-US" altLang="zh-CN" sz="1800" b="1" i="1">
                          <a:latin typeface="Cambria Math" panose="02040503050406030204" pitchFamily="18" charset="0"/>
                        </a:rPr>
                        <m:t>𝑬</m:t>
                      </m:r>
                    </m:oMath>
                  </m:oMathPara>
                </a14:m>
                <a:endParaRPr lang="en-US" altLang="zh-CN" sz="1800" b="1" dirty="0"/>
              </a:p>
              <a:p>
                <a:pPr indent="0" algn="just">
                  <a:lnSpc>
                    <a:spcPct val="150000"/>
                  </a:lnSpc>
                  <a:spcAft>
                    <a:spcPts val="0"/>
                  </a:spcAft>
                  <a:buNone/>
                </a:pPr>
                <a:r>
                  <a:rPr lang="zh-CN" altLang="en-US" sz="1600" dirty="0"/>
                  <a:t>则</a:t>
                </a:r>
                <a14:m>
                  <m:oMath xmlns:m="http://schemas.openxmlformats.org/officeDocument/2006/math">
                    <m:r>
                      <a:rPr lang="en-US" altLang="zh-CN" sz="1600" b="1" i="1">
                        <a:latin typeface="Cambria Math" panose="02040503050406030204" pitchFamily="18" charset="0"/>
                      </a:rPr>
                      <m:t>𝑨</m:t>
                    </m:r>
                  </m:oMath>
                </a14:m>
                <a:r>
                  <a:rPr lang="zh-CN" altLang="en-US" sz="1600" dirty="0"/>
                  <a:t>是一个正交矩阵。</a:t>
                </a:r>
                <a:endParaRPr lang="en-US" altLang="zh-CN" sz="1600" dirty="0"/>
              </a:p>
            </p:txBody>
          </p:sp>
        </mc:Choice>
        <mc:Fallback xmlns="">
          <p:sp>
            <p:nvSpPr>
              <p:cNvPr id="4" name="内容占位符 3">
                <a:extLst>
                  <a:ext uri="{FF2B5EF4-FFF2-40B4-BE49-F238E27FC236}">
                    <a16:creationId xmlns:a16="http://schemas.microsoft.com/office/drawing/2014/main" id="{D16EE22A-41EB-4A36-AA08-58721624DA42}"/>
                  </a:ext>
                </a:extLst>
              </p:cNvPr>
              <p:cNvSpPr>
                <a:spLocks noGrp="1" noRot="1" noChangeAspect="1" noMove="1" noResize="1" noEditPoints="1" noAdjustHandles="1" noChangeArrowheads="1" noChangeShapeType="1" noTextEdit="1"/>
              </p:cNvSpPr>
              <p:nvPr>
                <p:ph idx="4294967295"/>
              </p:nvPr>
            </p:nvSpPr>
            <p:spPr>
              <a:xfrm>
                <a:off x="1763689" y="843557"/>
                <a:ext cx="7344816" cy="4299941"/>
              </a:xfrm>
              <a:blipFill>
                <a:blip r:embed="rId3"/>
                <a:stretch>
                  <a:fillRect l="-830"/>
                </a:stretch>
              </a:blipFill>
            </p:spPr>
            <p:txBody>
              <a:bodyPr/>
              <a:lstStyle/>
              <a:p>
                <a:r>
                  <a:rPr lang="zh-CN" altLang="en-US">
                    <a:noFill/>
                  </a:rPr>
                  <a:t> </a:t>
                </a:r>
              </a:p>
            </p:txBody>
          </p:sp>
        </mc:Fallback>
      </mc:AlternateContent>
      <p:sp>
        <p:nvSpPr>
          <p:cNvPr id="2" name="标题 1">
            <a:extLst>
              <a:ext uri="{FF2B5EF4-FFF2-40B4-BE49-F238E27FC236}">
                <a16:creationId xmlns:a16="http://schemas.microsoft.com/office/drawing/2014/main" id="{1B4ED527-5B4F-7B63-1E05-FD7E5C89187D}"/>
              </a:ext>
            </a:extLst>
          </p:cNvPr>
          <p:cNvSpPr txBox="1">
            <a:spLocks/>
          </p:cNvSpPr>
          <p:nvPr/>
        </p:nvSpPr>
        <p:spPr bwMode="auto">
          <a:xfrm>
            <a:off x="1694877" y="1"/>
            <a:ext cx="741682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200" b="1">
                <a:solidFill>
                  <a:schemeClr val="tx1"/>
                </a:solidFill>
                <a:latin typeface="+mj-lt"/>
                <a:ea typeface="+mj-ea"/>
                <a:cs typeface="+mj-cs"/>
              </a:defRPr>
            </a:lvl1pPr>
            <a:lvl2pPr algn="r" rtl="0" eaLnBrk="0" fontAlgn="base" hangingPunct="0">
              <a:lnSpc>
                <a:spcPct val="75000"/>
              </a:lnSpc>
              <a:spcBef>
                <a:spcPct val="0"/>
              </a:spcBef>
              <a:spcAft>
                <a:spcPct val="0"/>
              </a:spcAft>
              <a:defRPr sz="3200" b="1">
                <a:solidFill>
                  <a:schemeClr val="tx1"/>
                </a:solidFill>
                <a:latin typeface="Arial" charset="0"/>
              </a:defRPr>
            </a:lvl2pPr>
            <a:lvl3pPr algn="r" rtl="0" eaLnBrk="0" fontAlgn="base" hangingPunct="0">
              <a:lnSpc>
                <a:spcPct val="75000"/>
              </a:lnSpc>
              <a:spcBef>
                <a:spcPct val="0"/>
              </a:spcBef>
              <a:spcAft>
                <a:spcPct val="0"/>
              </a:spcAft>
              <a:defRPr sz="3200" b="1">
                <a:solidFill>
                  <a:schemeClr val="tx1"/>
                </a:solidFill>
                <a:latin typeface="Arial" charset="0"/>
              </a:defRPr>
            </a:lvl3pPr>
            <a:lvl4pPr algn="r" rtl="0" eaLnBrk="0" fontAlgn="base" hangingPunct="0">
              <a:lnSpc>
                <a:spcPct val="75000"/>
              </a:lnSpc>
              <a:spcBef>
                <a:spcPct val="0"/>
              </a:spcBef>
              <a:spcAft>
                <a:spcPct val="0"/>
              </a:spcAft>
              <a:defRPr sz="3200" b="1">
                <a:solidFill>
                  <a:schemeClr val="tx1"/>
                </a:solidFill>
                <a:latin typeface="Arial" charset="0"/>
              </a:defRPr>
            </a:lvl4pPr>
            <a:lvl5pPr algn="r" rtl="0" eaLnBrk="0" fontAlgn="base" hangingPunct="0">
              <a:lnSpc>
                <a:spcPct val="75000"/>
              </a:lnSpc>
              <a:spcBef>
                <a:spcPct val="0"/>
              </a:spcBef>
              <a:spcAft>
                <a:spcPct val="0"/>
              </a:spcAft>
              <a:defRPr sz="3200" b="1">
                <a:solidFill>
                  <a:schemeClr val="tx1"/>
                </a:solidFill>
                <a:latin typeface="Arial" charset="0"/>
              </a:defRPr>
            </a:lvl5pPr>
            <a:lvl6pPr marL="457200" algn="r" rtl="0" eaLnBrk="0" fontAlgn="base" hangingPunct="0">
              <a:lnSpc>
                <a:spcPct val="75000"/>
              </a:lnSpc>
              <a:spcBef>
                <a:spcPct val="0"/>
              </a:spcBef>
              <a:spcAft>
                <a:spcPct val="0"/>
              </a:spcAft>
              <a:defRPr sz="3200" b="1">
                <a:solidFill>
                  <a:schemeClr val="tx1"/>
                </a:solidFill>
                <a:latin typeface="Arial" charset="0"/>
              </a:defRPr>
            </a:lvl6pPr>
            <a:lvl7pPr marL="914400" algn="r" rtl="0" eaLnBrk="0" fontAlgn="base" hangingPunct="0">
              <a:lnSpc>
                <a:spcPct val="75000"/>
              </a:lnSpc>
              <a:spcBef>
                <a:spcPct val="0"/>
              </a:spcBef>
              <a:spcAft>
                <a:spcPct val="0"/>
              </a:spcAft>
              <a:defRPr sz="3200" b="1">
                <a:solidFill>
                  <a:schemeClr val="tx1"/>
                </a:solidFill>
                <a:latin typeface="Arial" charset="0"/>
              </a:defRPr>
            </a:lvl7pPr>
            <a:lvl8pPr marL="1371600" algn="r" rtl="0" eaLnBrk="0" fontAlgn="base" hangingPunct="0">
              <a:lnSpc>
                <a:spcPct val="75000"/>
              </a:lnSpc>
              <a:spcBef>
                <a:spcPct val="0"/>
              </a:spcBef>
              <a:spcAft>
                <a:spcPct val="0"/>
              </a:spcAft>
              <a:defRPr sz="3200" b="1">
                <a:solidFill>
                  <a:schemeClr val="tx1"/>
                </a:solidFill>
                <a:latin typeface="Arial" charset="0"/>
              </a:defRPr>
            </a:lvl8pPr>
            <a:lvl9pPr marL="1828800" algn="r" rtl="0" eaLnBrk="0" fontAlgn="base" hangingPunct="0">
              <a:lnSpc>
                <a:spcPct val="75000"/>
              </a:lnSpc>
              <a:spcBef>
                <a:spcPct val="0"/>
              </a:spcBef>
              <a:spcAft>
                <a:spcPct val="0"/>
              </a:spcAft>
              <a:defRPr sz="3200" b="1">
                <a:solidFill>
                  <a:schemeClr val="tx1"/>
                </a:solidFill>
                <a:latin typeface="Arial" charset="0"/>
              </a:defRPr>
            </a:lvl9pPr>
          </a:lstStyle>
          <a:p>
            <a:pPr algn="ctr"/>
            <a:r>
              <a:rPr kumimoji="1" lang="zh-CN" altLang="en-US" sz="2200" dirty="0">
                <a:latin typeface="微软雅黑" panose="020B0503020204020204" pitchFamily="34" charset="-122"/>
                <a:ea typeface="微软雅黑" panose="020B0503020204020204" pitchFamily="34" charset="-122"/>
              </a:rPr>
              <a:t>一些特殊矩阵</a:t>
            </a:r>
          </a:p>
        </p:txBody>
      </p:sp>
    </p:spTree>
    <p:extLst>
      <p:ext uri="{BB962C8B-B14F-4D97-AF65-F5344CB8AC3E}">
        <p14:creationId xmlns:p14="http://schemas.microsoft.com/office/powerpoint/2010/main" val="2838421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3200" b="1" i="0" u="none" strike="noStrike" cap="none" normalizeH="0" baseline="0" smtClean="0">
            <a:ln>
              <a:noFill/>
            </a:ln>
            <a:solidFill>
              <a:schemeClr val="tx1"/>
            </a:solidFill>
            <a:effectLst/>
            <a:latin typeface="Arial" charset="0"/>
            <a:ea typeface="宋体" pitchFamily="2" charset="-122"/>
          </a:defRPr>
        </a:defPPr>
      </a:lstStyle>
    </a:lnDef>
    <a:txDef>
      <a:spPr bwMode="auto">
        <a:blipFill rotWithShape="0">
          <a:blip xmlns:r="http://schemas.openxmlformats.org/officeDocument/2006/relationships" r:embed="rId1"/>
          <a:stretch>
            <a:fillRect l="-2093" t="-2837" b="-15603"/>
          </a:stretch>
        </a:blipFill>
        <a:ln>
          <a:noFill/>
        </a:ln>
        <a:extLst>
          <a:ext uri="{91240B29-F687-4F45-9708-019B960494DF}">
            <a14:hiddenLine xmlns:a14="http://schemas.microsoft.com/office/drawing/2010/main" w="9525">
              <a:solidFill>
                <a:srgbClr val="000000"/>
              </a:solidFill>
              <a:miter lim="800000"/>
              <a:headEnd/>
              <a:tailEnd/>
            </a14:hiddenLine>
          </a:ext>
        </a:extLst>
      </a:spPr>
      <a:bodyPr/>
      <a:lstStyle>
        <a:defPPr>
          <a:defRPr dirty="0">
            <a:noFill/>
          </a:defRPr>
        </a:defPPr>
      </a:lstStyle>
    </a:tx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15618</TotalTime>
  <Words>7493</Words>
  <Application>Microsoft Office PowerPoint</Application>
  <PresentationFormat>全屏显示(16:9)</PresentationFormat>
  <Paragraphs>665</Paragraphs>
  <Slides>58</Slides>
  <Notes>55</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9" baseType="lpstr">
      <vt:lpstr>等线</vt:lpstr>
      <vt:lpstr>黑体</vt:lpstr>
      <vt:lpstr>宋体</vt:lpstr>
      <vt:lpstr>微软雅黑</vt:lpstr>
      <vt:lpstr>微软雅黑 Light</vt:lpstr>
      <vt:lpstr>Arial</vt:lpstr>
      <vt:lpstr>Cambria Math</vt:lpstr>
      <vt:lpstr>Times New Roman</vt:lpstr>
      <vt:lpstr>Wingdings</vt:lpstr>
      <vt:lpstr>TSEG2007</vt:lpstr>
      <vt:lpstr>Visio</vt:lpstr>
      <vt:lpstr>PowerPoint 演示文稿</vt:lpstr>
      <vt:lpstr>PowerPoint 演示文稿</vt:lpstr>
      <vt:lpstr>PowerPoint 演示文稿</vt:lpstr>
      <vt:lpstr>1、向量</vt:lpstr>
      <vt:lpstr>2、矩阵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矩阵导数</vt:lpstr>
      <vt:lpstr>PowerPoint 演示文稿</vt:lpstr>
      <vt:lpstr>PowerPoint 演示文稿</vt:lpstr>
      <vt:lpstr>PowerPoint 演示文稿</vt:lpstr>
      <vt:lpstr>PowerPoint 演示文稿</vt:lpstr>
      <vt:lpstr>1.4  实例：利用SVD进行评分预测</vt:lpstr>
      <vt:lpstr>PowerPoint 演示文稿</vt:lpstr>
      <vt:lpstr>PowerPoint 演示文稿</vt:lpstr>
      <vt:lpstr>PowerPoint 演示文稿</vt:lpstr>
      <vt:lpstr>2.1、随机事件与概率</vt:lpstr>
      <vt:lpstr>2.2  条件概率与事件独立性</vt:lpstr>
      <vt:lpstr>PowerPoint 演示文稿</vt:lpstr>
      <vt:lpstr>2.2 条件概率与事件独立性</vt:lpstr>
      <vt:lpstr>2.3 随机变量及其数字特征</vt:lpstr>
      <vt:lpstr>PowerPoint 演示文稿</vt:lpstr>
      <vt:lpstr>2.4 数理统计</vt:lpstr>
      <vt:lpstr>2.5 信息论</vt:lpstr>
      <vt:lpstr>2.6 实例：利用朴素贝叶斯算法进行文本分类</vt:lpstr>
      <vt:lpstr>PowerPoint 演示文稿</vt:lpstr>
      <vt:lpstr>PowerPoint 演示文稿</vt:lpstr>
      <vt:lpstr>PowerPoint 演示文稿</vt:lpstr>
      <vt:lpstr>3.1 基本概念</vt:lpstr>
      <vt:lpstr>PowerPoint 演示文稿</vt:lpstr>
      <vt:lpstr>3.1 基本概念</vt:lpstr>
      <vt:lpstr>3.2 优化问题的一般形式</vt:lpstr>
      <vt:lpstr>PowerPoint 演示文稿</vt:lpstr>
      <vt:lpstr>3.3 优化方法</vt:lpstr>
      <vt:lpstr>3.4 实例：SVM分类器</vt:lpstr>
      <vt:lpstr>PowerPoint 演示文稿</vt:lpstr>
      <vt:lpstr>PowerPoint 演示文稿</vt:lpstr>
      <vt:lpstr>PowerPoint 演示文稿</vt:lpstr>
      <vt:lpstr>4.1 基本概念</vt:lpstr>
      <vt:lpstr>PowerPoint 演示文稿</vt:lpstr>
      <vt:lpstr>PowerPoint 演示文稿</vt:lpstr>
      <vt:lpstr>PowerPoint 演示文稿</vt:lpstr>
      <vt:lpstr>PowerPoint 演示文稿</vt:lpstr>
      <vt:lpstr>4.3 图的矩阵表示</vt:lpstr>
      <vt:lpstr>PowerPoint 演示文稿</vt:lpstr>
      <vt:lpstr>4.4 拉普拉斯矩阵与谱</vt:lpstr>
      <vt:lpstr>4.5 实例：谱聚类算法</vt:lpstr>
      <vt:lpstr>PowerPoint 演示文稿</vt:lpstr>
      <vt:lpstr>PowerPoint 演示文稿</vt:lpstr>
      <vt:lpstr>PowerPoint 演示文稿</vt:lpstr>
      <vt:lpstr>讨    论</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占优树理论及其应用</dc:title>
  <dc:creator>微软用户</dc:creator>
  <cp:lastModifiedBy>Zehua Lyu</cp:lastModifiedBy>
  <cp:revision>1396</cp:revision>
  <cp:lastPrinted>2020-09-16T02:56:01Z</cp:lastPrinted>
  <dcterms:created xsi:type="dcterms:W3CDTF">2009-09-17T12:45:16Z</dcterms:created>
  <dcterms:modified xsi:type="dcterms:W3CDTF">2024-11-11T07:48:44Z</dcterms:modified>
</cp:coreProperties>
</file>