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9" r:id="rId1"/>
  </p:sldMasterIdLst>
  <p:notesMasterIdLst>
    <p:notesMasterId r:id="rId114"/>
  </p:notesMasterIdLst>
  <p:handoutMasterIdLst>
    <p:handoutMasterId r:id="rId115"/>
  </p:handoutMasterIdLst>
  <p:sldIdLst>
    <p:sldId id="482" r:id="rId2"/>
    <p:sldId id="483" r:id="rId3"/>
    <p:sldId id="342" r:id="rId4"/>
    <p:sldId id="347" r:id="rId5"/>
    <p:sldId id="349" r:id="rId6"/>
    <p:sldId id="350" r:id="rId7"/>
    <p:sldId id="443" r:id="rId8"/>
    <p:sldId id="447" r:id="rId9"/>
    <p:sldId id="448" r:id="rId10"/>
    <p:sldId id="449" r:id="rId11"/>
    <p:sldId id="450" r:id="rId12"/>
    <p:sldId id="451" r:id="rId13"/>
    <p:sldId id="454" r:id="rId14"/>
    <p:sldId id="455" r:id="rId15"/>
    <p:sldId id="456" r:id="rId16"/>
    <p:sldId id="457" r:id="rId17"/>
    <p:sldId id="458" r:id="rId18"/>
    <p:sldId id="460" r:id="rId19"/>
    <p:sldId id="351" r:id="rId20"/>
    <p:sldId id="345" r:id="rId21"/>
    <p:sldId id="352" r:id="rId22"/>
    <p:sldId id="353" r:id="rId23"/>
    <p:sldId id="404" r:id="rId24"/>
    <p:sldId id="354" r:id="rId25"/>
    <p:sldId id="405" r:id="rId26"/>
    <p:sldId id="355" r:id="rId27"/>
    <p:sldId id="406" r:id="rId28"/>
    <p:sldId id="356" r:id="rId29"/>
    <p:sldId id="407" r:id="rId30"/>
    <p:sldId id="408" r:id="rId31"/>
    <p:sldId id="359" r:id="rId32"/>
    <p:sldId id="409" r:id="rId33"/>
    <p:sldId id="360" r:id="rId34"/>
    <p:sldId id="357" r:id="rId35"/>
    <p:sldId id="362" r:id="rId36"/>
    <p:sldId id="410" r:id="rId37"/>
    <p:sldId id="366" r:id="rId38"/>
    <p:sldId id="363" r:id="rId39"/>
    <p:sldId id="368" r:id="rId40"/>
    <p:sldId id="411" r:id="rId41"/>
    <p:sldId id="412" r:id="rId42"/>
    <p:sldId id="364" r:id="rId43"/>
    <p:sldId id="413" r:id="rId44"/>
    <p:sldId id="369" r:id="rId45"/>
    <p:sldId id="365" r:id="rId46"/>
    <p:sldId id="375" r:id="rId47"/>
    <p:sldId id="414" r:id="rId48"/>
    <p:sldId id="376" r:id="rId49"/>
    <p:sldId id="415" r:id="rId50"/>
    <p:sldId id="378" r:id="rId51"/>
    <p:sldId id="416" r:id="rId52"/>
    <p:sldId id="379" r:id="rId53"/>
    <p:sldId id="417" r:id="rId54"/>
    <p:sldId id="418" r:id="rId55"/>
    <p:sldId id="419" r:id="rId56"/>
    <p:sldId id="442" r:id="rId57"/>
    <p:sldId id="370" r:id="rId58"/>
    <p:sldId id="381" r:id="rId59"/>
    <p:sldId id="382" r:id="rId60"/>
    <p:sldId id="420" r:id="rId61"/>
    <p:sldId id="484" r:id="rId62"/>
    <p:sldId id="383" r:id="rId63"/>
    <p:sldId id="421" r:id="rId64"/>
    <p:sldId id="422" r:id="rId65"/>
    <p:sldId id="423" r:id="rId66"/>
    <p:sldId id="384" r:id="rId67"/>
    <p:sldId id="424" r:id="rId68"/>
    <p:sldId id="385" r:id="rId69"/>
    <p:sldId id="425" r:id="rId70"/>
    <p:sldId id="441" r:id="rId71"/>
    <p:sldId id="386" r:id="rId72"/>
    <p:sldId id="387" r:id="rId73"/>
    <p:sldId id="426" r:id="rId74"/>
    <p:sldId id="461" r:id="rId75"/>
    <p:sldId id="475" r:id="rId76"/>
    <p:sldId id="463" r:id="rId77"/>
    <p:sldId id="476" r:id="rId78"/>
    <p:sldId id="477" r:id="rId79"/>
    <p:sldId id="478" r:id="rId80"/>
    <p:sldId id="479" r:id="rId81"/>
    <p:sldId id="480" r:id="rId82"/>
    <p:sldId id="481" r:id="rId83"/>
    <p:sldId id="346" r:id="rId84"/>
    <p:sldId id="388" r:id="rId85"/>
    <p:sldId id="392" r:id="rId86"/>
    <p:sldId id="427" r:id="rId87"/>
    <p:sldId id="393" r:id="rId88"/>
    <p:sldId id="394" r:id="rId89"/>
    <p:sldId id="395" r:id="rId90"/>
    <p:sldId id="429" r:id="rId91"/>
    <p:sldId id="428" r:id="rId92"/>
    <p:sldId id="430" r:id="rId93"/>
    <p:sldId id="389" r:id="rId94"/>
    <p:sldId id="396" r:id="rId95"/>
    <p:sldId id="432" r:id="rId96"/>
    <p:sldId id="431" r:id="rId97"/>
    <p:sldId id="397" r:id="rId98"/>
    <p:sldId id="433" r:id="rId99"/>
    <p:sldId id="434" r:id="rId100"/>
    <p:sldId id="399" r:id="rId101"/>
    <p:sldId id="435" r:id="rId102"/>
    <p:sldId id="436" r:id="rId103"/>
    <p:sldId id="390" r:id="rId104"/>
    <p:sldId id="400" r:id="rId105"/>
    <p:sldId id="437" r:id="rId106"/>
    <p:sldId id="401" r:id="rId107"/>
    <p:sldId id="391" r:id="rId108"/>
    <p:sldId id="402" r:id="rId109"/>
    <p:sldId id="403" r:id="rId110"/>
    <p:sldId id="438" r:id="rId111"/>
    <p:sldId id="439" r:id="rId112"/>
    <p:sldId id="440" r:id="rId113"/>
  </p:sldIdLst>
  <p:sldSz cx="9144000" cy="5143500" type="screen16x9"/>
  <p:notesSz cx="6858000" cy="9144000"/>
  <p:defaultTextStyle>
    <a:defPPr>
      <a:defRPr lang="zh-CN"/>
    </a:defPPr>
    <a:lvl1pPr algn="r" rtl="0" eaLnBrk="0" fontAlgn="base" hangingPunct="0">
      <a:lnSpc>
        <a:spcPct val="75000"/>
      </a:lnSpc>
      <a:spcBef>
        <a:spcPct val="0"/>
      </a:spcBef>
      <a:spcAft>
        <a:spcPct val="0"/>
      </a:spcAft>
      <a:defRPr sz="3200" b="1" kern="1200">
        <a:solidFill>
          <a:schemeClr val="tx1"/>
        </a:solidFill>
        <a:latin typeface="Arial" charset="0"/>
        <a:ea typeface="宋体" charset="-122"/>
        <a:cs typeface="+mn-cs"/>
      </a:defRPr>
    </a:lvl1pPr>
    <a:lvl2pPr marL="457200" algn="r" rtl="0" eaLnBrk="0" fontAlgn="base" hangingPunct="0">
      <a:lnSpc>
        <a:spcPct val="75000"/>
      </a:lnSpc>
      <a:spcBef>
        <a:spcPct val="0"/>
      </a:spcBef>
      <a:spcAft>
        <a:spcPct val="0"/>
      </a:spcAft>
      <a:defRPr sz="3200" b="1" kern="1200">
        <a:solidFill>
          <a:schemeClr val="tx1"/>
        </a:solidFill>
        <a:latin typeface="Arial" charset="0"/>
        <a:ea typeface="宋体" charset="-122"/>
        <a:cs typeface="+mn-cs"/>
      </a:defRPr>
    </a:lvl2pPr>
    <a:lvl3pPr marL="914400" algn="r" rtl="0" eaLnBrk="0" fontAlgn="base" hangingPunct="0">
      <a:lnSpc>
        <a:spcPct val="75000"/>
      </a:lnSpc>
      <a:spcBef>
        <a:spcPct val="0"/>
      </a:spcBef>
      <a:spcAft>
        <a:spcPct val="0"/>
      </a:spcAft>
      <a:defRPr sz="3200" b="1" kern="1200">
        <a:solidFill>
          <a:schemeClr val="tx1"/>
        </a:solidFill>
        <a:latin typeface="Arial" charset="0"/>
        <a:ea typeface="宋体" charset="-122"/>
        <a:cs typeface="+mn-cs"/>
      </a:defRPr>
    </a:lvl3pPr>
    <a:lvl4pPr marL="1371600" algn="r" rtl="0" eaLnBrk="0" fontAlgn="base" hangingPunct="0">
      <a:lnSpc>
        <a:spcPct val="75000"/>
      </a:lnSpc>
      <a:spcBef>
        <a:spcPct val="0"/>
      </a:spcBef>
      <a:spcAft>
        <a:spcPct val="0"/>
      </a:spcAft>
      <a:defRPr sz="3200" b="1" kern="1200">
        <a:solidFill>
          <a:schemeClr val="tx1"/>
        </a:solidFill>
        <a:latin typeface="Arial" charset="0"/>
        <a:ea typeface="宋体" charset="-122"/>
        <a:cs typeface="+mn-cs"/>
      </a:defRPr>
    </a:lvl4pPr>
    <a:lvl5pPr marL="1828800" algn="r" rtl="0" eaLnBrk="0" fontAlgn="base" hangingPunct="0">
      <a:lnSpc>
        <a:spcPct val="75000"/>
      </a:lnSpc>
      <a:spcBef>
        <a:spcPct val="0"/>
      </a:spcBef>
      <a:spcAft>
        <a:spcPct val="0"/>
      </a:spcAft>
      <a:defRPr sz="3200" b="1" kern="1200">
        <a:solidFill>
          <a:schemeClr val="tx1"/>
        </a:solidFill>
        <a:latin typeface="Arial" charset="0"/>
        <a:ea typeface="宋体" charset="-122"/>
        <a:cs typeface="+mn-cs"/>
      </a:defRPr>
    </a:lvl5pPr>
    <a:lvl6pPr marL="2286000" algn="l" defTabSz="914400" rtl="0" eaLnBrk="1" latinLnBrk="0" hangingPunct="1">
      <a:defRPr sz="3200" b="1" kern="1200">
        <a:solidFill>
          <a:schemeClr val="tx1"/>
        </a:solidFill>
        <a:latin typeface="Arial" charset="0"/>
        <a:ea typeface="宋体" charset="-122"/>
        <a:cs typeface="+mn-cs"/>
      </a:defRPr>
    </a:lvl6pPr>
    <a:lvl7pPr marL="2743200" algn="l" defTabSz="914400" rtl="0" eaLnBrk="1" latinLnBrk="0" hangingPunct="1">
      <a:defRPr sz="3200" b="1" kern="1200">
        <a:solidFill>
          <a:schemeClr val="tx1"/>
        </a:solidFill>
        <a:latin typeface="Arial" charset="0"/>
        <a:ea typeface="宋体" charset="-122"/>
        <a:cs typeface="+mn-cs"/>
      </a:defRPr>
    </a:lvl7pPr>
    <a:lvl8pPr marL="3200400" algn="l" defTabSz="914400" rtl="0" eaLnBrk="1" latinLnBrk="0" hangingPunct="1">
      <a:defRPr sz="3200" b="1" kern="1200">
        <a:solidFill>
          <a:schemeClr val="tx1"/>
        </a:solidFill>
        <a:latin typeface="Arial" charset="0"/>
        <a:ea typeface="宋体" charset="-122"/>
        <a:cs typeface="+mn-cs"/>
      </a:defRPr>
    </a:lvl8pPr>
    <a:lvl9pPr marL="3657600" algn="l" defTabSz="914400" rtl="0" eaLnBrk="1" latinLnBrk="0" hangingPunct="1">
      <a:defRPr sz="3200" b="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45587"/>
    <a:srgbClr val="FF0000"/>
    <a:srgbClr val="7F8C99"/>
    <a:srgbClr val="3FCB07"/>
    <a:srgbClr val="0B5907"/>
    <a:srgbClr val="C7F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50" autoAdjust="0"/>
    <p:restoredTop sz="94375" autoAdjust="0"/>
  </p:normalViewPr>
  <p:slideViewPr>
    <p:cSldViewPr>
      <p:cViewPr>
        <p:scale>
          <a:sx n="100" d="100"/>
          <a:sy n="100" d="100"/>
        </p:scale>
        <p:origin x="294" y="507"/>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0" d="100"/>
          <a:sy n="70" d="100"/>
        </p:scale>
        <p:origin x="-3048"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kumimoji="1" lang="zh-CN" altLang="en-US" dirty="0"/>
          </a:p>
        </p:txBody>
      </p:sp>
      <p:sp>
        <p:nvSpPr>
          <p:cNvPr id="3" name="日期占位符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8FCE0975-5122-F847-9194-E33D4AEDC32B}" type="datetimeFigureOut">
              <a:rPr kumimoji="1" lang="zh-CN" altLang="en-US" smtClean="0"/>
              <a:t>2024/11/2</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7C45B7-4D5D-3949-A2FB-9275C8646706}" type="slidenum">
              <a:rPr kumimoji="1" lang="zh-CN" altLang="en-US" smtClean="0"/>
              <a:t>‹#›</a:t>
            </a:fld>
            <a:endParaRPr kumimoji="1" lang="zh-CN" altLang="en-US"/>
          </a:p>
        </p:txBody>
      </p:sp>
    </p:spTree>
    <p:extLst>
      <p:ext uri="{BB962C8B-B14F-4D97-AF65-F5344CB8AC3E}">
        <p14:creationId xmlns:p14="http://schemas.microsoft.com/office/powerpoint/2010/main" val="984124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defRPr sz="1200" b="0">
                <a:latin typeface="Arial" charset="0"/>
                <a:ea typeface="宋体" pitchFamily="2" charset="-122"/>
              </a:defRPr>
            </a:lvl1pPr>
          </a:lstStyle>
          <a:p>
            <a:pPr>
              <a:defRPr/>
            </a:pPr>
            <a:endParaRPr lang="en-US" altLang="zh-CN"/>
          </a:p>
        </p:txBody>
      </p:sp>
      <p:sp>
        <p:nvSpPr>
          <p:cNvPr id="1136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defRPr sz="1200" b="0">
                <a:latin typeface="Arial" charset="0"/>
                <a:ea typeface="宋体" pitchFamily="2" charset="-122"/>
              </a:defRPr>
            </a:lvl1pPr>
          </a:lstStyle>
          <a:p>
            <a:pPr>
              <a:defRPr/>
            </a:pPr>
            <a:endParaRPr lang="en-US" altLang="zh-CN"/>
          </a:p>
        </p:txBody>
      </p:sp>
      <p:sp>
        <p:nvSpPr>
          <p:cNvPr id="573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1136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defRPr sz="1200" b="0">
                <a:latin typeface="Arial" charset="0"/>
                <a:ea typeface="宋体" pitchFamily="2" charset="-122"/>
              </a:defRPr>
            </a:lvl1pPr>
          </a:lstStyle>
          <a:p>
            <a:pPr>
              <a:defRPr/>
            </a:pPr>
            <a:endParaRPr lang="en-US" altLang="zh-CN"/>
          </a:p>
        </p:txBody>
      </p:sp>
      <p:sp>
        <p:nvSpPr>
          <p:cNvPr id="1136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lnSpc>
                <a:spcPct val="100000"/>
              </a:lnSpc>
              <a:defRPr sz="1200" b="0">
                <a:latin typeface="Arial" charset="0"/>
                <a:ea typeface="宋体" pitchFamily="2" charset="-122"/>
              </a:defRPr>
            </a:lvl1pPr>
          </a:lstStyle>
          <a:p>
            <a:pPr>
              <a:defRPr/>
            </a:pPr>
            <a:fld id="{62F24034-2897-4CA4-BB81-36696BE5A73F}" type="slidenum">
              <a:rPr lang="en-US" altLang="zh-CN"/>
              <a:pPr>
                <a:defRPr/>
              </a:pPr>
              <a:t>‹#›</a:t>
            </a:fld>
            <a:endParaRPr lang="en-US" altLang="zh-CN"/>
          </a:p>
        </p:txBody>
      </p:sp>
    </p:spTree>
    <p:extLst>
      <p:ext uri="{BB962C8B-B14F-4D97-AF65-F5344CB8AC3E}">
        <p14:creationId xmlns:p14="http://schemas.microsoft.com/office/powerpoint/2010/main" val="3595202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3</a:t>
            </a:fld>
            <a:endParaRPr lang="en-US" altLang="zh-CN"/>
          </a:p>
        </p:txBody>
      </p:sp>
    </p:spTree>
    <p:extLst>
      <p:ext uri="{BB962C8B-B14F-4D97-AF65-F5344CB8AC3E}">
        <p14:creationId xmlns:p14="http://schemas.microsoft.com/office/powerpoint/2010/main" val="1293063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24</a:t>
            </a:fld>
            <a:endParaRPr lang="en-US" altLang="zh-CN"/>
          </a:p>
        </p:txBody>
      </p:sp>
    </p:spTree>
    <p:extLst>
      <p:ext uri="{BB962C8B-B14F-4D97-AF65-F5344CB8AC3E}">
        <p14:creationId xmlns:p14="http://schemas.microsoft.com/office/powerpoint/2010/main" val="716220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26</a:t>
            </a:fld>
            <a:endParaRPr lang="en-US" altLang="zh-CN"/>
          </a:p>
        </p:txBody>
      </p:sp>
    </p:spTree>
    <p:extLst>
      <p:ext uri="{BB962C8B-B14F-4D97-AF65-F5344CB8AC3E}">
        <p14:creationId xmlns:p14="http://schemas.microsoft.com/office/powerpoint/2010/main" val="4139019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28</a:t>
            </a:fld>
            <a:endParaRPr lang="en-US" altLang="zh-CN"/>
          </a:p>
        </p:txBody>
      </p:sp>
    </p:spTree>
    <p:extLst>
      <p:ext uri="{BB962C8B-B14F-4D97-AF65-F5344CB8AC3E}">
        <p14:creationId xmlns:p14="http://schemas.microsoft.com/office/powerpoint/2010/main" val="2991234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31</a:t>
            </a:fld>
            <a:endParaRPr lang="en-US" altLang="zh-CN"/>
          </a:p>
        </p:txBody>
      </p:sp>
    </p:spTree>
    <p:extLst>
      <p:ext uri="{BB962C8B-B14F-4D97-AF65-F5344CB8AC3E}">
        <p14:creationId xmlns:p14="http://schemas.microsoft.com/office/powerpoint/2010/main" val="83947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33</a:t>
            </a:fld>
            <a:endParaRPr lang="en-US" altLang="zh-CN"/>
          </a:p>
        </p:txBody>
      </p:sp>
    </p:spTree>
    <p:extLst>
      <p:ext uri="{BB962C8B-B14F-4D97-AF65-F5344CB8AC3E}">
        <p14:creationId xmlns:p14="http://schemas.microsoft.com/office/powerpoint/2010/main" val="2028871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34</a:t>
            </a:fld>
            <a:endParaRPr lang="en-US" altLang="zh-CN"/>
          </a:p>
        </p:txBody>
      </p:sp>
    </p:spTree>
    <p:extLst>
      <p:ext uri="{BB962C8B-B14F-4D97-AF65-F5344CB8AC3E}">
        <p14:creationId xmlns:p14="http://schemas.microsoft.com/office/powerpoint/2010/main" val="324658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35</a:t>
            </a:fld>
            <a:endParaRPr lang="en-US" altLang="zh-CN"/>
          </a:p>
        </p:txBody>
      </p:sp>
    </p:spTree>
    <p:extLst>
      <p:ext uri="{BB962C8B-B14F-4D97-AF65-F5344CB8AC3E}">
        <p14:creationId xmlns:p14="http://schemas.microsoft.com/office/powerpoint/2010/main" val="2681318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37</a:t>
            </a:fld>
            <a:endParaRPr lang="en-US" altLang="zh-CN"/>
          </a:p>
        </p:txBody>
      </p:sp>
    </p:spTree>
    <p:extLst>
      <p:ext uri="{BB962C8B-B14F-4D97-AF65-F5344CB8AC3E}">
        <p14:creationId xmlns:p14="http://schemas.microsoft.com/office/powerpoint/2010/main" val="1537945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38</a:t>
            </a:fld>
            <a:endParaRPr lang="en-US" altLang="zh-CN"/>
          </a:p>
        </p:txBody>
      </p:sp>
    </p:spTree>
    <p:extLst>
      <p:ext uri="{BB962C8B-B14F-4D97-AF65-F5344CB8AC3E}">
        <p14:creationId xmlns:p14="http://schemas.microsoft.com/office/powerpoint/2010/main" val="3628502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39</a:t>
            </a:fld>
            <a:endParaRPr lang="en-US" altLang="zh-CN"/>
          </a:p>
        </p:txBody>
      </p:sp>
    </p:spTree>
    <p:extLst>
      <p:ext uri="{BB962C8B-B14F-4D97-AF65-F5344CB8AC3E}">
        <p14:creationId xmlns:p14="http://schemas.microsoft.com/office/powerpoint/2010/main" val="14106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4</a:t>
            </a:fld>
            <a:endParaRPr lang="en-US" altLang="zh-CN"/>
          </a:p>
        </p:txBody>
      </p:sp>
    </p:spTree>
    <p:extLst>
      <p:ext uri="{BB962C8B-B14F-4D97-AF65-F5344CB8AC3E}">
        <p14:creationId xmlns:p14="http://schemas.microsoft.com/office/powerpoint/2010/main" val="1455868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42</a:t>
            </a:fld>
            <a:endParaRPr lang="en-US" altLang="zh-CN"/>
          </a:p>
        </p:txBody>
      </p:sp>
    </p:spTree>
    <p:extLst>
      <p:ext uri="{BB962C8B-B14F-4D97-AF65-F5344CB8AC3E}">
        <p14:creationId xmlns:p14="http://schemas.microsoft.com/office/powerpoint/2010/main" val="1940633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44</a:t>
            </a:fld>
            <a:endParaRPr lang="en-US" altLang="zh-CN"/>
          </a:p>
        </p:txBody>
      </p:sp>
    </p:spTree>
    <p:extLst>
      <p:ext uri="{BB962C8B-B14F-4D97-AF65-F5344CB8AC3E}">
        <p14:creationId xmlns:p14="http://schemas.microsoft.com/office/powerpoint/2010/main" val="1791536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45</a:t>
            </a:fld>
            <a:endParaRPr lang="en-US" altLang="zh-CN"/>
          </a:p>
        </p:txBody>
      </p:sp>
    </p:spTree>
    <p:extLst>
      <p:ext uri="{BB962C8B-B14F-4D97-AF65-F5344CB8AC3E}">
        <p14:creationId xmlns:p14="http://schemas.microsoft.com/office/powerpoint/2010/main" val="3498997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46</a:t>
            </a:fld>
            <a:endParaRPr lang="en-US" altLang="zh-CN"/>
          </a:p>
        </p:txBody>
      </p:sp>
    </p:spTree>
    <p:extLst>
      <p:ext uri="{BB962C8B-B14F-4D97-AF65-F5344CB8AC3E}">
        <p14:creationId xmlns:p14="http://schemas.microsoft.com/office/powerpoint/2010/main" val="3025967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48</a:t>
            </a:fld>
            <a:endParaRPr lang="en-US" altLang="zh-CN"/>
          </a:p>
        </p:txBody>
      </p:sp>
    </p:spTree>
    <p:extLst>
      <p:ext uri="{BB962C8B-B14F-4D97-AF65-F5344CB8AC3E}">
        <p14:creationId xmlns:p14="http://schemas.microsoft.com/office/powerpoint/2010/main" val="3635241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50</a:t>
            </a:fld>
            <a:endParaRPr lang="en-US" altLang="zh-CN"/>
          </a:p>
        </p:txBody>
      </p:sp>
    </p:spTree>
    <p:extLst>
      <p:ext uri="{BB962C8B-B14F-4D97-AF65-F5344CB8AC3E}">
        <p14:creationId xmlns:p14="http://schemas.microsoft.com/office/powerpoint/2010/main" val="614595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2F24034-2897-4CA4-BB81-36696BE5A73F}"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029673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57</a:t>
            </a:fld>
            <a:endParaRPr lang="en-US" altLang="zh-CN"/>
          </a:p>
        </p:txBody>
      </p:sp>
    </p:spTree>
    <p:extLst>
      <p:ext uri="{BB962C8B-B14F-4D97-AF65-F5344CB8AC3E}">
        <p14:creationId xmlns:p14="http://schemas.microsoft.com/office/powerpoint/2010/main" val="2813305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2F24034-2897-4CA4-BB81-36696BE5A73F}"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996450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2F24034-2897-4CA4-BB81-36696BE5A73F}"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921884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5</a:t>
            </a:fld>
            <a:endParaRPr lang="en-US" altLang="zh-CN"/>
          </a:p>
        </p:txBody>
      </p:sp>
    </p:spTree>
    <p:extLst>
      <p:ext uri="{BB962C8B-B14F-4D97-AF65-F5344CB8AC3E}">
        <p14:creationId xmlns:p14="http://schemas.microsoft.com/office/powerpoint/2010/main" val="28858519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2F24034-2897-4CA4-BB81-36696BE5A73F}"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926670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2F24034-2897-4CA4-BB81-36696BE5A73F}"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530472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2F24034-2897-4CA4-BB81-36696BE5A73F}"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704448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2F24034-2897-4CA4-BB81-36696BE5A73F}"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5731548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2F24034-2897-4CA4-BB81-36696BE5A73F}"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1300321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83</a:t>
            </a:fld>
            <a:endParaRPr lang="en-US" altLang="zh-CN"/>
          </a:p>
        </p:txBody>
      </p:sp>
    </p:spTree>
    <p:extLst>
      <p:ext uri="{BB962C8B-B14F-4D97-AF65-F5344CB8AC3E}">
        <p14:creationId xmlns:p14="http://schemas.microsoft.com/office/powerpoint/2010/main" val="1260552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84</a:t>
            </a:fld>
            <a:endParaRPr lang="en-US" altLang="zh-CN"/>
          </a:p>
        </p:txBody>
      </p:sp>
    </p:spTree>
    <p:extLst>
      <p:ext uri="{BB962C8B-B14F-4D97-AF65-F5344CB8AC3E}">
        <p14:creationId xmlns:p14="http://schemas.microsoft.com/office/powerpoint/2010/main" val="5285995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85</a:t>
            </a:fld>
            <a:endParaRPr lang="en-US" altLang="zh-CN"/>
          </a:p>
        </p:txBody>
      </p:sp>
    </p:spTree>
    <p:extLst>
      <p:ext uri="{BB962C8B-B14F-4D97-AF65-F5344CB8AC3E}">
        <p14:creationId xmlns:p14="http://schemas.microsoft.com/office/powerpoint/2010/main" val="2207079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87</a:t>
            </a:fld>
            <a:endParaRPr lang="en-US" altLang="zh-CN"/>
          </a:p>
        </p:txBody>
      </p:sp>
    </p:spTree>
    <p:extLst>
      <p:ext uri="{BB962C8B-B14F-4D97-AF65-F5344CB8AC3E}">
        <p14:creationId xmlns:p14="http://schemas.microsoft.com/office/powerpoint/2010/main" val="37738219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88</a:t>
            </a:fld>
            <a:endParaRPr lang="en-US" altLang="zh-CN"/>
          </a:p>
        </p:txBody>
      </p:sp>
    </p:spTree>
    <p:extLst>
      <p:ext uri="{BB962C8B-B14F-4D97-AF65-F5344CB8AC3E}">
        <p14:creationId xmlns:p14="http://schemas.microsoft.com/office/powerpoint/2010/main" val="2125419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6</a:t>
            </a:fld>
            <a:endParaRPr lang="en-US" altLang="zh-CN"/>
          </a:p>
        </p:txBody>
      </p:sp>
    </p:spTree>
    <p:extLst>
      <p:ext uri="{BB962C8B-B14F-4D97-AF65-F5344CB8AC3E}">
        <p14:creationId xmlns:p14="http://schemas.microsoft.com/office/powerpoint/2010/main" val="203159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89</a:t>
            </a:fld>
            <a:endParaRPr lang="en-US" altLang="zh-CN"/>
          </a:p>
        </p:txBody>
      </p:sp>
    </p:spTree>
    <p:extLst>
      <p:ext uri="{BB962C8B-B14F-4D97-AF65-F5344CB8AC3E}">
        <p14:creationId xmlns:p14="http://schemas.microsoft.com/office/powerpoint/2010/main" val="38017982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93</a:t>
            </a:fld>
            <a:endParaRPr lang="en-US" altLang="zh-CN"/>
          </a:p>
        </p:txBody>
      </p:sp>
    </p:spTree>
    <p:extLst>
      <p:ext uri="{BB962C8B-B14F-4D97-AF65-F5344CB8AC3E}">
        <p14:creationId xmlns:p14="http://schemas.microsoft.com/office/powerpoint/2010/main" val="21566320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94</a:t>
            </a:fld>
            <a:endParaRPr lang="en-US" altLang="zh-CN"/>
          </a:p>
        </p:txBody>
      </p:sp>
    </p:spTree>
    <p:extLst>
      <p:ext uri="{BB962C8B-B14F-4D97-AF65-F5344CB8AC3E}">
        <p14:creationId xmlns:p14="http://schemas.microsoft.com/office/powerpoint/2010/main" val="34175911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97</a:t>
            </a:fld>
            <a:endParaRPr lang="en-US" altLang="zh-CN"/>
          </a:p>
        </p:txBody>
      </p:sp>
    </p:spTree>
    <p:extLst>
      <p:ext uri="{BB962C8B-B14F-4D97-AF65-F5344CB8AC3E}">
        <p14:creationId xmlns:p14="http://schemas.microsoft.com/office/powerpoint/2010/main" val="39581537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100</a:t>
            </a:fld>
            <a:endParaRPr lang="en-US" altLang="zh-CN"/>
          </a:p>
        </p:txBody>
      </p:sp>
    </p:spTree>
    <p:extLst>
      <p:ext uri="{BB962C8B-B14F-4D97-AF65-F5344CB8AC3E}">
        <p14:creationId xmlns:p14="http://schemas.microsoft.com/office/powerpoint/2010/main" val="33014246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103</a:t>
            </a:fld>
            <a:endParaRPr lang="en-US" altLang="zh-CN"/>
          </a:p>
        </p:txBody>
      </p:sp>
    </p:spTree>
    <p:extLst>
      <p:ext uri="{BB962C8B-B14F-4D97-AF65-F5344CB8AC3E}">
        <p14:creationId xmlns:p14="http://schemas.microsoft.com/office/powerpoint/2010/main" val="39764618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104</a:t>
            </a:fld>
            <a:endParaRPr lang="en-US" altLang="zh-CN"/>
          </a:p>
        </p:txBody>
      </p:sp>
    </p:spTree>
    <p:extLst>
      <p:ext uri="{BB962C8B-B14F-4D97-AF65-F5344CB8AC3E}">
        <p14:creationId xmlns:p14="http://schemas.microsoft.com/office/powerpoint/2010/main" val="9841187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106</a:t>
            </a:fld>
            <a:endParaRPr lang="en-US" altLang="zh-CN"/>
          </a:p>
        </p:txBody>
      </p:sp>
    </p:spTree>
    <p:extLst>
      <p:ext uri="{BB962C8B-B14F-4D97-AF65-F5344CB8AC3E}">
        <p14:creationId xmlns:p14="http://schemas.microsoft.com/office/powerpoint/2010/main" val="22213752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107</a:t>
            </a:fld>
            <a:endParaRPr lang="en-US" altLang="zh-CN"/>
          </a:p>
        </p:txBody>
      </p:sp>
    </p:spTree>
    <p:extLst>
      <p:ext uri="{BB962C8B-B14F-4D97-AF65-F5344CB8AC3E}">
        <p14:creationId xmlns:p14="http://schemas.microsoft.com/office/powerpoint/2010/main" val="981086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108</a:t>
            </a:fld>
            <a:endParaRPr lang="en-US" altLang="zh-CN"/>
          </a:p>
        </p:txBody>
      </p:sp>
    </p:spTree>
    <p:extLst>
      <p:ext uri="{BB962C8B-B14F-4D97-AF65-F5344CB8AC3E}">
        <p14:creationId xmlns:p14="http://schemas.microsoft.com/office/powerpoint/2010/main" val="2891714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8</a:t>
            </a:fld>
            <a:endParaRPr lang="en-US" altLang="zh-CN"/>
          </a:p>
        </p:txBody>
      </p:sp>
    </p:spTree>
    <p:extLst>
      <p:ext uri="{BB962C8B-B14F-4D97-AF65-F5344CB8AC3E}">
        <p14:creationId xmlns:p14="http://schemas.microsoft.com/office/powerpoint/2010/main" val="2703796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109</a:t>
            </a:fld>
            <a:endParaRPr lang="en-US" altLang="zh-CN"/>
          </a:p>
        </p:txBody>
      </p:sp>
    </p:spTree>
    <p:extLst>
      <p:ext uri="{BB962C8B-B14F-4D97-AF65-F5344CB8AC3E}">
        <p14:creationId xmlns:p14="http://schemas.microsoft.com/office/powerpoint/2010/main" val="486139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19</a:t>
            </a:fld>
            <a:endParaRPr lang="en-US" altLang="zh-CN"/>
          </a:p>
        </p:txBody>
      </p:sp>
    </p:spTree>
    <p:extLst>
      <p:ext uri="{BB962C8B-B14F-4D97-AF65-F5344CB8AC3E}">
        <p14:creationId xmlns:p14="http://schemas.microsoft.com/office/powerpoint/2010/main" val="3499548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20</a:t>
            </a:fld>
            <a:endParaRPr lang="en-US" altLang="zh-CN"/>
          </a:p>
        </p:txBody>
      </p:sp>
    </p:spTree>
    <p:extLst>
      <p:ext uri="{BB962C8B-B14F-4D97-AF65-F5344CB8AC3E}">
        <p14:creationId xmlns:p14="http://schemas.microsoft.com/office/powerpoint/2010/main" val="59722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21</a:t>
            </a:fld>
            <a:endParaRPr lang="en-US" altLang="zh-CN"/>
          </a:p>
        </p:txBody>
      </p:sp>
    </p:spTree>
    <p:extLst>
      <p:ext uri="{BB962C8B-B14F-4D97-AF65-F5344CB8AC3E}">
        <p14:creationId xmlns:p14="http://schemas.microsoft.com/office/powerpoint/2010/main" val="1372003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22</a:t>
            </a:fld>
            <a:endParaRPr lang="en-US" altLang="zh-CN"/>
          </a:p>
        </p:txBody>
      </p:sp>
    </p:spTree>
    <p:extLst>
      <p:ext uri="{BB962C8B-B14F-4D97-AF65-F5344CB8AC3E}">
        <p14:creationId xmlns:p14="http://schemas.microsoft.com/office/powerpoint/2010/main" val="19552271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89" y="0"/>
            <a:ext cx="8250197" cy="682229"/>
          </a:xfrm>
          <a:prstGeom prst="rect">
            <a:avLst/>
          </a:prstGeom>
        </p:spPr>
        <p:txBody>
          <a:bodyPr/>
          <a:lstStyle>
            <a:lvl1pPr algn="l">
              <a:defRPr/>
            </a:lvl1pPr>
          </a:lstStyle>
          <a:p>
            <a:r>
              <a:rPr lang="zh-CN" altLang="en-US" dirty="0"/>
              <a:t>单击此处编辑母版标题样式</a:t>
            </a:r>
          </a:p>
        </p:txBody>
      </p:sp>
      <p:sp>
        <p:nvSpPr>
          <p:cNvPr id="3" name="内容占位符 2"/>
          <p:cNvSpPr>
            <a:spLocks noGrp="1"/>
          </p:cNvSpPr>
          <p:nvPr>
            <p:ph idx="1"/>
          </p:nvPr>
        </p:nvSpPr>
        <p:spPr>
          <a:xfrm>
            <a:off x="395537" y="843558"/>
            <a:ext cx="8568951" cy="3996444"/>
          </a:xfrm>
        </p:spPr>
        <p:txBody>
          <a:bodyPr/>
          <a:lstStyle>
            <a:lvl1pPr>
              <a:lnSpc>
                <a:spcPct val="120000"/>
              </a:lnSpc>
              <a:spcAft>
                <a:spcPts val="200"/>
              </a:spcAft>
              <a:defRPr sz="2400" baseline="0"/>
            </a:lvl1pPr>
            <a:lvl2pPr>
              <a:lnSpc>
                <a:spcPct val="120000"/>
              </a:lnSpc>
              <a:spcAft>
                <a:spcPts val="200"/>
              </a:spcAft>
              <a:buSzPct val="70000"/>
              <a:defRPr sz="2200" baseline="0"/>
            </a:lvl2pPr>
            <a:lvl3pPr>
              <a:lnSpc>
                <a:spcPct val="120000"/>
              </a:lnSpc>
              <a:spcAft>
                <a:spcPts val="200"/>
              </a:spcAft>
              <a:buSzPct val="60000"/>
              <a:defRPr sz="1800"/>
            </a:lvl3pPr>
            <a:lvl4pPr marL="1314450" indent="0">
              <a:lnSpc>
                <a:spcPct val="120000"/>
              </a:lnSpc>
              <a:spcAft>
                <a:spcPts val="200"/>
              </a:spcAft>
              <a:buNone/>
              <a:defRPr/>
            </a:lvl4pPr>
            <a:lvl5pPr>
              <a:lnSpc>
                <a:spcPct val="120000"/>
              </a:lnSpc>
              <a:spcAft>
                <a:spcPts val="200"/>
              </a:spcAft>
              <a:defRPr/>
            </a:lvl5pPr>
          </a:lstStyle>
          <a:p>
            <a:pPr lvl="0"/>
            <a:r>
              <a:rPr lang="zh-CN" altLang="en-US" dirty="0"/>
              <a:t>单击此处编辑母版文本样式</a:t>
            </a:r>
          </a:p>
          <a:p>
            <a:pPr lvl="1"/>
            <a:r>
              <a:rPr lang="zh-CN" altLang="en-US" dirty="0"/>
              <a:t>第二级</a:t>
            </a:r>
          </a:p>
          <a:p>
            <a:pPr lvl="2"/>
            <a:r>
              <a:rPr lang="zh-CN" altLang="en-US" dirty="0"/>
              <a:t>第三级</a:t>
            </a:r>
          </a:p>
          <a:p>
            <a:pPr lvl="3"/>
            <a:endParaRPr lang="zh-CN" altLang="en-US" dirty="0"/>
          </a:p>
        </p:txBody>
      </p:sp>
      <p:sp>
        <p:nvSpPr>
          <p:cNvPr id="7" name="文本框 6"/>
          <p:cNvSpPr txBox="1"/>
          <p:nvPr userDrawn="1"/>
        </p:nvSpPr>
        <p:spPr bwMode="auto">
          <a:xfrm>
            <a:off x="9114253" y="5009827"/>
            <a:ext cx="184731" cy="461665"/>
          </a:xfrm>
          <a:prstGeom prst="rect">
            <a:avLst/>
          </a:prstGeom>
          <a:blipFill rotWithShape="0">
            <a:blip r:embed="rId2"/>
            <a:stretch>
              <a:fillRect l="-2093" t="-2837" b="-1560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endParaRPr kumimoji="1" lang="zh-CN" altLang="en-US" dirty="0">
              <a:noFill/>
            </a:endParaRPr>
          </a:p>
        </p:txBody>
      </p:sp>
    </p:spTree>
    <p:extLst>
      <p:ext uri="{BB962C8B-B14F-4D97-AF65-F5344CB8AC3E}">
        <p14:creationId xmlns:p14="http://schemas.microsoft.com/office/powerpoint/2010/main" val="1356586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12700" y="1"/>
            <a:ext cx="9156700" cy="842963"/>
          </a:xfrm>
          <a:prstGeom prst="rect">
            <a:avLst/>
          </a:prstGeom>
          <a:solidFill>
            <a:srgbClr val="00B0F0">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a:p>
        </p:txBody>
      </p:sp>
      <p:sp>
        <p:nvSpPr>
          <p:cNvPr id="4" name="矩形 3"/>
          <p:cNvSpPr/>
          <p:nvPr userDrawn="1"/>
        </p:nvSpPr>
        <p:spPr>
          <a:xfrm>
            <a:off x="0" y="4321076"/>
            <a:ext cx="9156700" cy="842963"/>
          </a:xfrm>
          <a:prstGeom prst="rect">
            <a:avLst/>
          </a:prstGeom>
          <a:solidFill>
            <a:srgbClr val="00B0F0">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a:p>
        </p:txBody>
      </p:sp>
    </p:spTree>
    <p:extLst>
      <p:ext uri="{BB962C8B-B14F-4D97-AF65-F5344CB8AC3E}">
        <p14:creationId xmlns:p14="http://schemas.microsoft.com/office/powerpoint/2010/main" val="810843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1616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14" name="直接连接符 13"/>
          <p:cNvCxnSpPr/>
          <p:nvPr userDrawn="1"/>
        </p:nvCxnSpPr>
        <p:spPr bwMode="auto">
          <a:xfrm flipH="1" flipV="1">
            <a:off x="1704743" y="776625"/>
            <a:ext cx="19052" cy="4366875"/>
          </a:xfrm>
          <a:prstGeom prst="line">
            <a:avLst/>
          </a:prstGeom>
          <a:solidFill>
            <a:schemeClr val="accent1"/>
          </a:solidFill>
          <a:ln w="9525" cap="flat" cmpd="sng" algn="ctr">
            <a:solidFill>
              <a:schemeClr val="tx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 name="直接连接符 2"/>
          <p:cNvCxnSpPr/>
          <p:nvPr userDrawn="1"/>
        </p:nvCxnSpPr>
        <p:spPr>
          <a:xfrm>
            <a:off x="1743929" y="781075"/>
            <a:ext cx="9526" cy="4310955"/>
          </a:xfrm>
          <a:prstGeom prst="line">
            <a:avLst/>
          </a:prstGeom>
          <a:noFill/>
          <a:ln w="19050" cap="flat" cmpd="sng">
            <a:solidFill>
              <a:schemeClr val="accent3"/>
            </a:solidFill>
            <a:prstDash val="solid"/>
            <a:miter lim="800000"/>
            <a:headEnd/>
            <a:tailEnd/>
          </a:ln>
        </p:spPr>
      </p:cxnSp>
      <p:sp>
        <p:nvSpPr>
          <p:cNvPr id="5" name="矩形 4"/>
          <p:cNvSpPr/>
          <p:nvPr userDrawn="1"/>
        </p:nvSpPr>
        <p:spPr>
          <a:xfrm>
            <a:off x="0" y="0"/>
            <a:ext cx="170474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接连接符 12"/>
          <p:cNvSpPr>
            <a:spLocks noChangeShapeType="1"/>
          </p:cNvSpPr>
          <p:nvPr userDrawn="1"/>
        </p:nvSpPr>
        <p:spPr bwMode="auto">
          <a:xfrm>
            <a:off x="1710733" y="776624"/>
            <a:ext cx="7325763" cy="1"/>
          </a:xfrm>
          <a:prstGeom prst="line">
            <a:avLst/>
          </a:prstGeom>
          <a:noFill/>
          <a:ln w="19050" cap="flat" cmpd="sng">
            <a:solidFill>
              <a:srgbClr val="00B0F0"/>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grpSp>
        <p:nvGrpSpPr>
          <p:cNvPr id="7" name="组合 6"/>
          <p:cNvGrpSpPr/>
          <p:nvPr userDrawn="1"/>
        </p:nvGrpSpPr>
        <p:grpSpPr>
          <a:xfrm>
            <a:off x="-2183" y="5075"/>
            <a:ext cx="1703390" cy="776000"/>
            <a:chOff x="-11708" y="0"/>
            <a:chExt cx="1703390" cy="776000"/>
          </a:xfrm>
        </p:grpSpPr>
        <p:sp>
          <p:nvSpPr>
            <p:cNvPr id="8" name="矩形 7"/>
            <p:cNvSpPr/>
            <p:nvPr/>
          </p:nvSpPr>
          <p:spPr>
            <a:xfrm>
              <a:off x="-11708" y="4450"/>
              <a:ext cx="1703390" cy="7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1" y="0"/>
              <a:ext cx="1224135" cy="7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等腰三角形 11"/>
          <p:cNvSpPr>
            <a:spLocks noChangeArrowheads="1"/>
          </p:cNvSpPr>
          <p:nvPr userDrawn="1"/>
        </p:nvSpPr>
        <p:spPr bwMode="auto">
          <a:xfrm rot="16200000">
            <a:off x="1569613" y="1239189"/>
            <a:ext cx="155668" cy="145615"/>
          </a:xfrm>
          <a:prstGeom prst="triangle">
            <a:avLst>
              <a:gd name="adj" fmla="val 50000"/>
            </a:avLst>
          </a:prstGeom>
          <a:solidFill>
            <a:schemeClr val="bg1"/>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aphicFrame>
        <p:nvGraphicFramePr>
          <p:cNvPr id="2" name="表格 1">
            <a:extLst>
              <a:ext uri="{FF2B5EF4-FFF2-40B4-BE49-F238E27FC236}">
                <a16:creationId xmlns:a16="http://schemas.microsoft.com/office/drawing/2014/main" id="{B7BD06F5-32B3-C084-48D3-8383BAE41AFA}"/>
              </a:ext>
            </a:extLst>
          </p:cNvPr>
          <p:cNvGraphicFramePr>
            <a:graphicFrameLocks noGrp="1"/>
          </p:cNvGraphicFramePr>
          <p:nvPr userDrawn="1">
            <p:extLst>
              <p:ext uri="{D42A27DB-BD31-4B8C-83A1-F6EECF244321}">
                <p14:modId xmlns:p14="http://schemas.microsoft.com/office/powerpoint/2010/main" val="2111482643"/>
              </p:ext>
            </p:extLst>
          </p:nvPr>
        </p:nvGraphicFramePr>
        <p:xfrm>
          <a:off x="23941" y="771550"/>
          <a:ext cx="1674812" cy="2664297"/>
        </p:xfrm>
        <a:graphic>
          <a:graphicData uri="http://schemas.openxmlformats.org/drawingml/2006/table">
            <a:tbl>
              <a:tblPr firstRow="1" bandRow="1">
                <a:tableStyleId>{2D5ABB26-0587-4C30-8999-92F81FD0307C}</a:tableStyleId>
              </a:tblPr>
              <a:tblGrid>
                <a:gridCol w="1674812">
                  <a:extLst>
                    <a:ext uri="{9D8B030D-6E8A-4147-A177-3AD203B41FA5}">
                      <a16:colId xmlns:a16="http://schemas.microsoft.com/office/drawing/2014/main" val="4270271096"/>
                    </a:ext>
                  </a:extLst>
                </a:gridCol>
              </a:tblGrid>
              <a:tr h="888099">
                <a:tc>
                  <a:txBody>
                    <a:bodyPr/>
                    <a:lstStyle/>
                    <a:p>
                      <a:pPr algn="ctr"/>
                      <a:r>
                        <a:rPr lang="en-US" altLang="zh-CN" sz="2000" dirty="0">
                          <a:solidFill>
                            <a:schemeClr val="accent1">
                              <a:lumMod val="90000"/>
                            </a:schemeClr>
                          </a:solidFill>
                        </a:rPr>
                        <a:t>Python</a:t>
                      </a:r>
                      <a:r>
                        <a:rPr lang="zh-CN" altLang="en-US" sz="2000" dirty="0">
                          <a:solidFill>
                            <a:schemeClr val="accent1">
                              <a:lumMod val="90000"/>
                            </a:schemeClr>
                          </a:solidFill>
                        </a:rPr>
                        <a:t>语言概述</a:t>
                      </a:r>
                    </a:p>
                  </a:txBody>
                  <a:tcPr anchor="ctr"/>
                </a:tc>
                <a:extLst>
                  <a:ext uri="{0D108BD9-81ED-4DB2-BD59-A6C34878D82A}">
                    <a16:rowId xmlns:a16="http://schemas.microsoft.com/office/drawing/2014/main" val="1984512395"/>
                  </a:ext>
                </a:extLst>
              </a:tr>
              <a:tr h="888099">
                <a:tc>
                  <a:txBody>
                    <a:bodyPr/>
                    <a:lstStyle/>
                    <a:p>
                      <a:pPr algn="ctr"/>
                      <a:r>
                        <a:rPr lang="en-US" altLang="zh-CN" sz="2000" dirty="0">
                          <a:solidFill>
                            <a:schemeClr val="accent1">
                              <a:lumMod val="90000"/>
                            </a:schemeClr>
                          </a:solidFill>
                        </a:rPr>
                        <a:t>Python</a:t>
                      </a:r>
                      <a:r>
                        <a:rPr lang="zh-CN" altLang="en-US" sz="2000" dirty="0">
                          <a:solidFill>
                            <a:schemeClr val="accent1">
                              <a:lumMod val="90000"/>
                            </a:schemeClr>
                          </a:solidFill>
                        </a:rPr>
                        <a:t>基本用法</a:t>
                      </a:r>
                    </a:p>
                  </a:txBody>
                  <a:tcPr anchor="ctr"/>
                </a:tc>
                <a:extLst>
                  <a:ext uri="{0D108BD9-81ED-4DB2-BD59-A6C34878D82A}">
                    <a16:rowId xmlns:a16="http://schemas.microsoft.com/office/drawing/2014/main" val="3329416100"/>
                  </a:ext>
                </a:extLst>
              </a:tr>
              <a:tr h="888099">
                <a:tc>
                  <a:txBody>
                    <a:bodyPr/>
                    <a:lstStyle/>
                    <a:p>
                      <a:pPr algn="ctr"/>
                      <a:r>
                        <a:rPr lang="zh-CN" altLang="en-US" sz="2000" dirty="0">
                          <a:solidFill>
                            <a:schemeClr val="accent1">
                              <a:lumMod val="90000"/>
                            </a:schemeClr>
                          </a:solidFill>
                        </a:rPr>
                        <a:t>重要库的使用方法</a:t>
                      </a:r>
                    </a:p>
                  </a:txBody>
                  <a:tcPr anchor="ctr"/>
                </a:tc>
                <a:extLst>
                  <a:ext uri="{0D108BD9-81ED-4DB2-BD59-A6C34878D82A}">
                    <a16:rowId xmlns:a16="http://schemas.microsoft.com/office/drawing/2014/main" val="772325393"/>
                  </a:ext>
                </a:extLst>
              </a:tr>
            </a:tbl>
          </a:graphicData>
        </a:graphic>
      </p:graphicFrame>
      <p:grpSp>
        <p:nvGrpSpPr>
          <p:cNvPr id="11" name="组合 9"/>
          <p:cNvGrpSpPr>
            <a:grpSpLocks/>
          </p:cNvGrpSpPr>
          <p:nvPr userDrawn="1"/>
        </p:nvGrpSpPr>
        <p:grpSpPr bwMode="auto">
          <a:xfrm>
            <a:off x="-1640" y="827778"/>
            <a:ext cx="1725435" cy="851954"/>
            <a:chOff x="0" y="0"/>
            <a:chExt cx="1694730" cy="788186"/>
          </a:xfrm>
        </p:grpSpPr>
        <p:sp>
          <p:nvSpPr>
            <p:cNvPr id="12" name="矩形 10"/>
            <p:cNvSpPr>
              <a:spLocks noChangeArrowheads="1"/>
            </p:cNvSpPr>
            <p:nvPr/>
          </p:nvSpPr>
          <p:spPr bwMode="auto">
            <a:xfrm>
              <a:off x="0" y="0"/>
              <a:ext cx="1691680" cy="788186"/>
            </a:xfrm>
            <a:prstGeom prst="rect">
              <a:avLst/>
            </a:prstGeom>
            <a:solidFill>
              <a:srgbClr val="0070C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spcBef>
                  <a:spcPts val="600"/>
                </a:spcBef>
              </a:pPr>
              <a:r>
                <a:rPr lang="en-US" altLang="zh-CN" sz="2000" b="1" dirty="0">
                  <a:solidFill>
                    <a:schemeClr val="bg1"/>
                  </a:solidFill>
                  <a:latin typeface="黑体" panose="02010609060101010101" pitchFamily="49" charset="-122"/>
                  <a:ea typeface="黑体" panose="02010609060101010101" pitchFamily="49" charset="-122"/>
                  <a:sym typeface="Times New Roman" pitchFamily="18" charset="0"/>
                </a:rPr>
                <a:t>Python</a:t>
              </a:r>
              <a:r>
                <a:rPr lang="zh-CN" altLang="en-US" sz="2000" b="1" baseline="0" dirty="0">
                  <a:solidFill>
                    <a:schemeClr val="bg1"/>
                  </a:solidFill>
                  <a:latin typeface="黑体" panose="02010609060101010101" pitchFamily="49" charset="-122"/>
                  <a:ea typeface="黑体" panose="02010609060101010101" pitchFamily="49" charset="-122"/>
                  <a:sym typeface="Times New Roman" pitchFamily="18" charset="0"/>
                </a:rPr>
                <a:t>语言</a:t>
              </a:r>
              <a:endParaRPr lang="en-US" altLang="zh-CN" sz="2000" b="1" baseline="0" dirty="0">
                <a:solidFill>
                  <a:schemeClr val="bg1"/>
                </a:solidFill>
                <a:latin typeface="黑体" panose="02010609060101010101" pitchFamily="49" charset="-122"/>
                <a:ea typeface="黑体" panose="02010609060101010101" pitchFamily="49" charset="-122"/>
                <a:sym typeface="Times New Roman" pitchFamily="18" charset="0"/>
              </a:endParaRPr>
            </a:p>
            <a:p>
              <a:pPr algn="ctr">
                <a:spcBef>
                  <a:spcPts val="600"/>
                </a:spcBef>
              </a:pPr>
              <a:r>
                <a:rPr lang="zh-CN" altLang="en-US" sz="2000" b="1" baseline="0" dirty="0">
                  <a:solidFill>
                    <a:schemeClr val="bg1"/>
                  </a:solidFill>
                  <a:latin typeface="黑体" panose="02010609060101010101" pitchFamily="49" charset="-122"/>
                  <a:ea typeface="黑体" panose="02010609060101010101" pitchFamily="49" charset="-122"/>
                  <a:sym typeface="Times New Roman" pitchFamily="18" charset="0"/>
                </a:rPr>
                <a:t>概述</a:t>
              </a:r>
              <a:endParaRPr lang="zh-CN" altLang="en-US" sz="2000" b="1" dirty="0">
                <a:solidFill>
                  <a:schemeClr val="bg1"/>
                </a:solidFill>
                <a:latin typeface="黑体" panose="02010609060101010101" pitchFamily="49" charset="-122"/>
                <a:ea typeface="黑体" panose="02010609060101010101" pitchFamily="49" charset="-122"/>
                <a:sym typeface="Times New Roman" pitchFamily="18" charset="0"/>
              </a:endParaRPr>
            </a:p>
          </p:txBody>
        </p:sp>
        <p:sp>
          <p:nvSpPr>
            <p:cNvPr id="13" name="等腰三角形 11"/>
            <p:cNvSpPr>
              <a:spLocks noChangeArrowheads="1"/>
            </p:cNvSpPr>
            <p:nvPr/>
          </p:nvSpPr>
          <p:spPr bwMode="auto">
            <a:xfrm rot="16200000">
              <a:off x="1551210" y="322583"/>
              <a:ext cx="144016" cy="143024"/>
            </a:xfrm>
            <a:prstGeom prst="triangle">
              <a:avLst>
                <a:gd name="adj" fmla="val 50000"/>
              </a:avLst>
            </a:prstGeom>
            <a:solidFill>
              <a:schemeClr val="bg1"/>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Tree>
    <p:extLst>
      <p:ext uri="{BB962C8B-B14F-4D97-AF65-F5344CB8AC3E}">
        <p14:creationId xmlns:p14="http://schemas.microsoft.com/office/powerpoint/2010/main" val="55333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cxnSp>
        <p:nvCxnSpPr>
          <p:cNvPr id="14" name="直接连接符 13"/>
          <p:cNvCxnSpPr/>
          <p:nvPr userDrawn="1"/>
        </p:nvCxnSpPr>
        <p:spPr bwMode="auto">
          <a:xfrm flipH="1" flipV="1">
            <a:off x="1704743" y="776625"/>
            <a:ext cx="19052" cy="4366875"/>
          </a:xfrm>
          <a:prstGeom prst="line">
            <a:avLst/>
          </a:prstGeom>
          <a:solidFill>
            <a:schemeClr val="accent1"/>
          </a:solidFill>
          <a:ln w="9525" cap="flat" cmpd="sng" algn="ctr">
            <a:solidFill>
              <a:schemeClr val="tx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 name="直接连接符 2"/>
          <p:cNvCxnSpPr/>
          <p:nvPr userDrawn="1"/>
        </p:nvCxnSpPr>
        <p:spPr>
          <a:xfrm>
            <a:off x="1743929" y="781075"/>
            <a:ext cx="9526" cy="4310955"/>
          </a:xfrm>
          <a:prstGeom prst="line">
            <a:avLst/>
          </a:prstGeom>
          <a:noFill/>
          <a:ln w="19050" cap="flat" cmpd="sng">
            <a:solidFill>
              <a:schemeClr val="accent3"/>
            </a:solidFill>
            <a:prstDash val="solid"/>
            <a:miter lim="800000"/>
            <a:headEnd/>
            <a:tailEnd/>
          </a:ln>
        </p:spPr>
      </p:cxnSp>
      <p:sp>
        <p:nvSpPr>
          <p:cNvPr id="5" name="矩形 4"/>
          <p:cNvSpPr/>
          <p:nvPr userDrawn="1"/>
        </p:nvSpPr>
        <p:spPr>
          <a:xfrm>
            <a:off x="7620" y="0"/>
            <a:ext cx="170474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接连接符 12"/>
          <p:cNvSpPr>
            <a:spLocks noChangeShapeType="1"/>
          </p:cNvSpPr>
          <p:nvPr userDrawn="1"/>
        </p:nvSpPr>
        <p:spPr bwMode="auto">
          <a:xfrm>
            <a:off x="1710733" y="776624"/>
            <a:ext cx="7325763" cy="1"/>
          </a:xfrm>
          <a:prstGeom prst="line">
            <a:avLst/>
          </a:prstGeom>
          <a:noFill/>
          <a:ln w="19050" cap="flat" cmpd="sng">
            <a:solidFill>
              <a:srgbClr val="00B0F0"/>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grpSp>
        <p:nvGrpSpPr>
          <p:cNvPr id="7" name="组合 6"/>
          <p:cNvGrpSpPr/>
          <p:nvPr userDrawn="1"/>
        </p:nvGrpSpPr>
        <p:grpSpPr>
          <a:xfrm>
            <a:off x="-2183" y="5075"/>
            <a:ext cx="1703390" cy="776000"/>
            <a:chOff x="-11708" y="0"/>
            <a:chExt cx="1703390" cy="776000"/>
          </a:xfrm>
        </p:grpSpPr>
        <p:sp>
          <p:nvSpPr>
            <p:cNvPr id="8" name="矩形 7"/>
            <p:cNvSpPr/>
            <p:nvPr/>
          </p:nvSpPr>
          <p:spPr>
            <a:xfrm>
              <a:off x="-11708" y="4450"/>
              <a:ext cx="1703390" cy="7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1" y="0"/>
              <a:ext cx="1224135" cy="7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4" name="表格 3">
            <a:extLst>
              <a:ext uri="{FF2B5EF4-FFF2-40B4-BE49-F238E27FC236}">
                <a16:creationId xmlns:a16="http://schemas.microsoft.com/office/drawing/2014/main" id="{D821308F-7F0E-44EF-EE62-7A3C9F484FD6}"/>
              </a:ext>
            </a:extLst>
          </p:cNvPr>
          <p:cNvGraphicFramePr>
            <a:graphicFrameLocks noGrp="1"/>
          </p:cNvGraphicFramePr>
          <p:nvPr userDrawn="1">
            <p:extLst>
              <p:ext uri="{D42A27DB-BD31-4B8C-83A1-F6EECF244321}">
                <p14:modId xmlns:p14="http://schemas.microsoft.com/office/powerpoint/2010/main" val="651256699"/>
              </p:ext>
            </p:extLst>
          </p:nvPr>
        </p:nvGraphicFramePr>
        <p:xfrm>
          <a:off x="2380" y="776626"/>
          <a:ext cx="1725930" cy="2659221"/>
        </p:xfrm>
        <a:graphic>
          <a:graphicData uri="http://schemas.openxmlformats.org/drawingml/2006/table">
            <a:tbl>
              <a:tblPr firstRow="1" bandRow="1">
                <a:tableStyleId>{2D5ABB26-0587-4C30-8999-92F81FD0307C}</a:tableStyleId>
              </a:tblPr>
              <a:tblGrid>
                <a:gridCol w="1725930">
                  <a:extLst>
                    <a:ext uri="{9D8B030D-6E8A-4147-A177-3AD203B41FA5}">
                      <a16:colId xmlns:a16="http://schemas.microsoft.com/office/drawing/2014/main" val="4270271096"/>
                    </a:ext>
                  </a:extLst>
                </a:gridCol>
              </a:tblGrid>
              <a:tr h="886407">
                <a:tc>
                  <a:txBody>
                    <a:bodyPr/>
                    <a:lstStyle/>
                    <a:p>
                      <a:pPr algn="ctr"/>
                      <a:r>
                        <a:rPr lang="en-US" altLang="zh-CN" sz="2000" dirty="0">
                          <a:solidFill>
                            <a:schemeClr val="accent1">
                              <a:lumMod val="90000"/>
                            </a:schemeClr>
                          </a:solidFill>
                        </a:rPr>
                        <a:t>Python</a:t>
                      </a:r>
                      <a:r>
                        <a:rPr lang="zh-CN" altLang="en-US" sz="2000" dirty="0">
                          <a:solidFill>
                            <a:schemeClr val="accent1">
                              <a:lumMod val="90000"/>
                            </a:schemeClr>
                          </a:solidFill>
                        </a:rPr>
                        <a:t>语言概述</a:t>
                      </a:r>
                    </a:p>
                  </a:txBody>
                  <a:tcPr anchor="ctr"/>
                </a:tc>
                <a:extLst>
                  <a:ext uri="{0D108BD9-81ED-4DB2-BD59-A6C34878D82A}">
                    <a16:rowId xmlns:a16="http://schemas.microsoft.com/office/drawing/2014/main" val="1984512395"/>
                  </a:ext>
                </a:extLst>
              </a:tr>
              <a:tr h="886407">
                <a:tc>
                  <a:txBody>
                    <a:bodyPr/>
                    <a:lstStyle/>
                    <a:p>
                      <a:pPr algn="ctr"/>
                      <a:r>
                        <a:rPr lang="en-US" altLang="zh-CN" sz="2000" dirty="0">
                          <a:solidFill>
                            <a:schemeClr val="accent1">
                              <a:lumMod val="90000"/>
                            </a:schemeClr>
                          </a:solidFill>
                        </a:rPr>
                        <a:t>Python</a:t>
                      </a:r>
                      <a:r>
                        <a:rPr lang="zh-CN" altLang="en-US" sz="2000" dirty="0">
                          <a:solidFill>
                            <a:schemeClr val="accent1">
                              <a:lumMod val="90000"/>
                            </a:schemeClr>
                          </a:solidFill>
                        </a:rPr>
                        <a:t>基本用法</a:t>
                      </a:r>
                    </a:p>
                  </a:txBody>
                  <a:tcPr anchor="ctr"/>
                </a:tc>
                <a:extLst>
                  <a:ext uri="{0D108BD9-81ED-4DB2-BD59-A6C34878D82A}">
                    <a16:rowId xmlns:a16="http://schemas.microsoft.com/office/drawing/2014/main" val="3329416100"/>
                  </a:ext>
                </a:extLst>
              </a:tr>
              <a:tr h="886407">
                <a:tc>
                  <a:txBody>
                    <a:bodyPr/>
                    <a:lstStyle/>
                    <a:p>
                      <a:pPr algn="ctr"/>
                      <a:r>
                        <a:rPr lang="zh-CN" altLang="en-US" sz="2000" dirty="0">
                          <a:solidFill>
                            <a:schemeClr val="accent1">
                              <a:lumMod val="90000"/>
                            </a:schemeClr>
                          </a:solidFill>
                        </a:rPr>
                        <a:t>重要库的使用方法</a:t>
                      </a:r>
                    </a:p>
                  </a:txBody>
                  <a:tcPr anchor="ctr"/>
                </a:tc>
                <a:extLst>
                  <a:ext uri="{0D108BD9-81ED-4DB2-BD59-A6C34878D82A}">
                    <a16:rowId xmlns:a16="http://schemas.microsoft.com/office/drawing/2014/main" val="772325393"/>
                  </a:ext>
                </a:extLst>
              </a:tr>
            </a:tbl>
          </a:graphicData>
        </a:graphic>
      </p:graphicFrame>
      <p:grpSp>
        <p:nvGrpSpPr>
          <p:cNvPr id="11" name="组合 9"/>
          <p:cNvGrpSpPr>
            <a:grpSpLocks/>
          </p:cNvGrpSpPr>
          <p:nvPr userDrawn="1"/>
        </p:nvGrpSpPr>
        <p:grpSpPr bwMode="auto">
          <a:xfrm>
            <a:off x="-10" y="1666840"/>
            <a:ext cx="1725435" cy="851954"/>
            <a:chOff x="0" y="0"/>
            <a:chExt cx="1694730" cy="788186"/>
          </a:xfrm>
        </p:grpSpPr>
        <p:sp>
          <p:nvSpPr>
            <p:cNvPr id="12" name="矩形 10"/>
            <p:cNvSpPr>
              <a:spLocks noChangeArrowheads="1"/>
            </p:cNvSpPr>
            <p:nvPr/>
          </p:nvSpPr>
          <p:spPr bwMode="auto">
            <a:xfrm>
              <a:off x="0" y="0"/>
              <a:ext cx="1691680" cy="788186"/>
            </a:xfrm>
            <a:prstGeom prst="rect">
              <a:avLst/>
            </a:prstGeom>
            <a:solidFill>
              <a:srgbClr val="0070C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spcBef>
                  <a:spcPts val="600"/>
                </a:spcBef>
              </a:pPr>
              <a:r>
                <a:rPr lang="en-US" altLang="zh-CN" sz="2000" b="1" dirty="0">
                  <a:solidFill>
                    <a:schemeClr val="bg1"/>
                  </a:solidFill>
                  <a:latin typeface="微软雅黑" pitchFamily="34" charset="-122"/>
                  <a:ea typeface="微软雅黑" pitchFamily="34" charset="-122"/>
                  <a:sym typeface="Times New Roman" pitchFamily="18" charset="0"/>
                </a:rPr>
                <a:t>Python</a:t>
              </a:r>
              <a:endParaRPr lang="en-US" altLang="zh-CN" sz="2000" b="1" baseline="0" dirty="0">
                <a:solidFill>
                  <a:schemeClr val="bg1"/>
                </a:solidFill>
                <a:latin typeface="微软雅黑" pitchFamily="34" charset="-122"/>
                <a:ea typeface="微软雅黑" pitchFamily="34" charset="-122"/>
                <a:sym typeface="Times New Roman" pitchFamily="18" charset="0"/>
              </a:endParaRPr>
            </a:p>
            <a:p>
              <a:pPr algn="ctr">
                <a:spcBef>
                  <a:spcPts val="600"/>
                </a:spcBef>
              </a:pPr>
              <a:r>
                <a:rPr lang="zh-CN" altLang="en-US" sz="2000" b="1" baseline="0" dirty="0">
                  <a:solidFill>
                    <a:schemeClr val="bg1"/>
                  </a:solidFill>
                  <a:latin typeface="微软雅黑" pitchFamily="34" charset="-122"/>
                  <a:ea typeface="微软雅黑" pitchFamily="34" charset="-122"/>
                  <a:sym typeface="Times New Roman" pitchFamily="18" charset="0"/>
                </a:rPr>
                <a:t>基本用法</a:t>
              </a:r>
              <a:endParaRPr lang="zh-CN" altLang="en-US" sz="2000" b="1" dirty="0">
                <a:solidFill>
                  <a:schemeClr val="bg1"/>
                </a:solidFill>
                <a:latin typeface="微软雅黑" pitchFamily="34" charset="-122"/>
                <a:ea typeface="微软雅黑" pitchFamily="34" charset="-122"/>
                <a:sym typeface="Times New Roman" pitchFamily="18" charset="0"/>
              </a:endParaRPr>
            </a:p>
          </p:txBody>
        </p:sp>
        <p:sp>
          <p:nvSpPr>
            <p:cNvPr id="13" name="等腰三角形 11"/>
            <p:cNvSpPr>
              <a:spLocks noChangeArrowheads="1"/>
            </p:cNvSpPr>
            <p:nvPr/>
          </p:nvSpPr>
          <p:spPr bwMode="auto">
            <a:xfrm rot="16200000">
              <a:off x="1551210" y="322583"/>
              <a:ext cx="144016" cy="143024"/>
            </a:xfrm>
            <a:prstGeom prst="triangle">
              <a:avLst>
                <a:gd name="adj" fmla="val 50000"/>
              </a:avLst>
            </a:prstGeom>
            <a:solidFill>
              <a:schemeClr val="bg1"/>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Tree>
    <p:extLst>
      <p:ext uri="{BB962C8B-B14F-4D97-AF65-F5344CB8AC3E}">
        <p14:creationId xmlns:p14="http://schemas.microsoft.com/office/powerpoint/2010/main" val="346785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cxnSp>
        <p:nvCxnSpPr>
          <p:cNvPr id="14" name="直接连接符 13"/>
          <p:cNvCxnSpPr/>
          <p:nvPr userDrawn="1"/>
        </p:nvCxnSpPr>
        <p:spPr bwMode="auto">
          <a:xfrm flipH="1" flipV="1">
            <a:off x="1704743" y="776625"/>
            <a:ext cx="19052" cy="4366875"/>
          </a:xfrm>
          <a:prstGeom prst="line">
            <a:avLst/>
          </a:prstGeom>
          <a:solidFill>
            <a:schemeClr val="accent1"/>
          </a:solidFill>
          <a:ln w="9525" cap="flat" cmpd="sng" algn="ctr">
            <a:solidFill>
              <a:schemeClr val="tx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 name="直接连接符 2"/>
          <p:cNvCxnSpPr/>
          <p:nvPr userDrawn="1"/>
        </p:nvCxnSpPr>
        <p:spPr>
          <a:xfrm>
            <a:off x="1739166" y="781075"/>
            <a:ext cx="9526" cy="4310955"/>
          </a:xfrm>
          <a:prstGeom prst="line">
            <a:avLst/>
          </a:prstGeom>
          <a:noFill/>
          <a:ln w="19050" cap="flat" cmpd="sng">
            <a:solidFill>
              <a:schemeClr val="accent3"/>
            </a:solidFill>
            <a:prstDash val="solid"/>
            <a:miter lim="800000"/>
            <a:headEnd/>
            <a:tailEnd/>
          </a:ln>
        </p:spPr>
      </p:cxnSp>
      <p:sp>
        <p:nvSpPr>
          <p:cNvPr id="5" name="矩形 4"/>
          <p:cNvSpPr/>
          <p:nvPr userDrawn="1"/>
        </p:nvSpPr>
        <p:spPr>
          <a:xfrm>
            <a:off x="0" y="0"/>
            <a:ext cx="170474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接连接符 12"/>
          <p:cNvSpPr>
            <a:spLocks noChangeShapeType="1"/>
          </p:cNvSpPr>
          <p:nvPr userDrawn="1"/>
        </p:nvSpPr>
        <p:spPr bwMode="auto">
          <a:xfrm>
            <a:off x="1710733" y="776624"/>
            <a:ext cx="7325763" cy="1"/>
          </a:xfrm>
          <a:prstGeom prst="line">
            <a:avLst/>
          </a:prstGeom>
          <a:noFill/>
          <a:ln w="19050" cap="flat" cmpd="sng">
            <a:solidFill>
              <a:srgbClr val="00B0F0"/>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grpSp>
        <p:nvGrpSpPr>
          <p:cNvPr id="7" name="组合 6"/>
          <p:cNvGrpSpPr/>
          <p:nvPr userDrawn="1"/>
        </p:nvGrpSpPr>
        <p:grpSpPr>
          <a:xfrm>
            <a:off x="-2183" y="5075"/>
            <a:ext cx="1703390" cy="776000"/>
            <a:chOff x="-11708" y="0"/>
            <a:chExt cx="1703390" cy="776000"/>
          </a:xfrm>
        </p:grpSpPr>
        <p:sp>
          <p:nvSpPr>
            <p:cNvPr id="8" name="矩形 7"/>
            <p:cNvSpPr/>
            <p:nvPr/>
          </p:nvSpPr>
          <p:spPr>
            <a:xfrm>
              <a:off x="-11708" y="4450"/>
              <a:ext cx="1703390" cy="7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1" y="0"/>
              <a:ext cx="1224135" cy="7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4" name="表格 3">
            <a:extLst>
              <a:ext uri="{FF2B5EF4-FFF2-40B4-BE49-F238E27FC236}">
                <a16:creationId xmlns:a16="http://schemas.microsoft.com/office/drawing/2014/main" id="{CFA87C3C-F90D-7BC9-642C-BF306278BFC2}"/>
              </a:ext>
            </a:extLst>
          </p:cNvPr>
          <p:cNvGraphicFramePr>
            <a:graphicFrameLocks noGrp="1"/>
          </p:cNvGraphicFramePr>
          <p:nvPr userDrawn="1">
            <p:extLst>
              <p:ext uri="{D42A27DB-BD31-4B8C-83A1-F6EECF244321}">
                <p14:modId xmlns:p14="http://schemas.microsoft.com/office/powerpoint/2010/main" val="1635634179"/>
              </p:ext>
            </p:extLst>
          </p:nvPr>
        </p:nvGraphicFramePr>
        <p:xfrm>
          <a:off x="23941" y="771550"/>
          <a:ext cx="1674812" cy="2664297"/>
        </p:xfrm>
        <a:graphic>
          <a:graphicData uri="http://schemas.openxmlformats.org/drawingml/2006/table">
            <a:tbl>
              <a:tblPr firstRow="1" bandRow="1">
                <a:tableStyleId>{2D5ABB26-0587-4C30-8999-92F81FD0307C}</a:tableStyleId>
              </a:tblPr>
              <a:tblGrid>
                <a:gridCol w="1674812">
                  <a:extLst>
                    <a:ext uri="{9D8B030D-6E8A-4147-A177-3AD203B41FA5}">
                      <a16:colId xmlns:a16="http://schemas.microsoft.com/office/drawing/2014/main" val="4270271096"/>
                    </a:ext>
                  </a:extLst>
                </a:gridCol>
              </a:tblGrid>
              <a:tr h="888099">
                <a:tc>
                  <a:txBody>
                    <a:bodyPr/>
                    <a:lstStyle/>
                    <a:p>
                      <a:pPr algn="ctr"/>
                      <a:r>
                        <a:rPr lang="en-US" altLang="zh-CN" sz="2000" dirty="0">
                          <a:solidFill>
                            <a:schemeClr val="accent1">
                              <a:lumMod val="90000"/>
                            </a:schemeClr>
                          </a:solidFill>
                        </a:rPr>
                        <a:t>Python</a:t>
                      </a:r>
                      <a:r>
                        <a:rPr lang="zh-CN" altLang="en-US" sz="2000" dirty="0">
                          <a:solidFill>
                            <a:schemeClr val="accent1">
                              <a:lumMod val="90000"/>
                            </a:schemeClr>
                          </a:solidFill>
                        </a:rPr>
                        <a:t>语言概述</a:t>
                      </a:r>
                    </a:p>
                  </a:txBody>
                  <a:tcPr anchor="ctr"/>
                </a:tc>
                <a:extLst>
                  <a:ext uri="{0D108BD9-81ED-4DB2-BD59-A6C34878D82A}">
                    <a16:rowId xmlns:a16="http://schemas.microsoft.com/office/drawing/2014/main" val="1984512395"/>
                  </a:ext>
                </a:extLst>
              </a:tr>
              <a:tr h="888099">
                <a:tc>
                  <a:txBody>
                    <a:bodyPr/>
                    <a:lstStyle/>
                    <a:p>
                      <a:pPr algn="ctr"/>
                      <a:r>
                        <a:rPr lang="en-US" altLang="zh-CN" sz="2000" dirty="0">
                          <a:solidFill>
                            <a:schemeClr val="accent1">
                              <a:lumMod val="90000"/>
                            </a:schemeClr>
                          </a:solidFill>
                        </a:rPr>
                        <a:t>Python</a:t>
                      </a:r>
                      <a:r>
                        <a:rPr lang="zh-CN" altLang="en-US" sz="2000" dirty="0">
                          <a:solidFill>
                            <a:schemeClr val="accent1">
                              <a:lumMod val="90000"/>
                            </a:schemeClr>
                          </a:solidFill>
                        </a:rPr>
                        <a:t>基本用法</a:t>
                      </a:r>
                    </a:p>
                  </a:txBody>
                  <a:tcPr anchor="ctr"/>
                </a:tc>
                <a:extLst>
                  <a:ext uri="{0D108BD9-81ED-4DB2-BD59-A6C34878D82A}">
                    <a16:rowId xmlns:a16="http://schemas.microsoft.com/office/drawing/2014/main" val="3329416100"/>
                  </a:ext>
                </a:extLst>
              </a:tr>
              <a:tr h="888099">
                <a:tc>
                  <a:txBody>
                    <a:bodyPr/>
                    <a:lstStyle/>
                    <a:p>
                      <a:pPr algn="ctr"/>
                      <a:r>
                        <a:rPr lang="zh-CN" altLang="en-US" sz="2000" dirty="0">
                          <a:solidFill>
                            <a:schemeClr val="accent1">
                              <a:lumMod val="90000"/>
                            </a:schemeClr>
                          </a:solidFill>
                        </a:rPr>
                        <a:t>重要库的使用方法</a:t>
                      </a:r>
                    </a:p>
                  </a:txBody>
                  <a:tcPr anchor="ctr"/>
                </a:tc>
                <a:extLst>
                  <a:ext uri="{0D108BD9-81ED-4DB2-BD59-A6C34878D82A}">
                    <a16:rowId xmlns:a16="http://schemas.microsoft.com/office/drawing/2014/main" val="772325393"/>
                  </a:ext>
                </a:extLst>
              </a:tr>
            </a:tbl>
          </a:graphicData>
        </a:graphic>
      </p:graphicFrame>
      <p:grpSp>
        <p:nvGrpSpPr>
          <p:cNvPr id="11" name="组合 9"/>
          <p:cNvGrpSpPr>
            <a:grpSpLocks/>
          </p:cNvGrpSpPr>
          <p:nvPr userDrawn="1"/>
        </p:nvGrpSpPr>
        <p:grpSpPr bwMode="auto">
          <a:xfrm>
            <a:off x="8701" y="2618942"/>
            <a:ext cx="1735228" cy="851954"/>
            <a:chOff x="-9619" y="0"/>
            <a:chExt cx="1704349" cy="788186"/>
          </a:xfrm>
        </p:grpSpPr>
        <p:sp>
          <p:nvSpPr>
            <p:cNvPr id="12" name="矩形 10"/>
            <p:cNvSpPr>
              <a:spLocks noChangeArrowheads="1"/>
            </p:cNvSpPr>
            <p:nvPr/>
          </p:nvSpPr>
          <p:spPr bwMode="auto">
            <a:xfrm>
              <a:off x="-9619" y="0"/>
              <a:ext cx="1701299" cy="788186"/>
            </a:xfrm>
            <a:prstGeom prst="rect">
              <a:avLst/>
            </a:prstGeom>
            <a:solidFill>
              <a:srgbClr val="0070C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spcBef>
                  <a:spcPts val="600"/>
                </a:spcBef>
              </a:pPr>
              <a:r>
                <a:rPr lang="zh-CN" altLang="en-US" sz="2000" b="0" baseline="0" dirty="0">
                  <a:solidFill>
                    <a:schemeClr val="bg1"/>
                  </a:solidFill>
                  <a:latin typeface="黑体" panose="02010609060101010101" pitchFamily="49" charset="-122"/>
                  <a:ea typeface="黑体" panose="02010609060101010101" pitchFamily="49" charset="-122"/>
                  <a:sym typeface="Times New Roman" pitchFamily="18" charset="0"/>
                </a:rPr>
                <a:t>重要库的</a:t>
              </a:r>
              <a:endParaRPr lang="en-US" altLang="zh-CN" sz="2000" b="0" baseline="0" dirty="0">
                <a:solidFill>
                  <a:schemeClr val="bg1"/>
                </a:solidFill>
                <a:latin typeface="黑体" panose="02010609060101010101" pitchFamily="49" charset="-122"/>
                <a:ea typeface="黑体" panose="02010609060101010101" pitchFamily="49" charset="-122"/>
                <a:sym typeface="Times New Roman" pitchFamily="18" charset="0"/>
              </a:endParaRPr>
            </a:p>
            <a:p>
              <a:pPr algn="ctr">
                <a:spcBef>
                  <a:spcPts val="600"/>
                </a:spcBef>
              </a:pPr>
              <a:r>
                <a:rPr lang="zh-CN" altLang="en-US" sz="2000" b="0" baseline="0" dirty="0">
                  <a:solidFill>
                    <a:schemeClr val="bg1"/>
                  </a:solidFill>
                  <a:latin typeface="黑体" panose="02010609060101010101" pitchFamily="49" charset="-122"/>
                  <a:ea typeface="黑体" panose="02010609060101010101" pitchFamily="49" charset="-122"/>
                  <a:sym typeface="Times New Roman" pitchFamily="18" charset="0"/>
                </a:rPr>
                <a:t>使用方法</a:t>
              </a:r>
              <a:endParaRPr lang="en-US" altLang="zh-CN" sz="2000" b="0" baseline="0" dirty="0">
                <a:solidFill>
                  <a:schemeClr val="bg1"/>
                </a:solidFill>
                <a:latin typeface="黑体" panose="02010609060101010101" pitchFamily="49" charset="-122"/>
                <a:ea typeface="黑体" panose="02010609060101010101" pitchFamily="49" charset="-122"/>
                <a:sym typeface="Times New Roman" pitchFamily="18" charset="0"/>
              </a:endParaRPr>
            </a:p>
          </p:txBody>
        </p:sp>
        <p:sp>
          <p:nvSpPr>
            <p:cNvPr id="13" name="等腰三角形 11"/>
            <p:cNvSpPr>
              <a:spLocks noChangeArrowheads="1"/>
            </p:cNvSpPr>
            <p:nvPr/>
          </p:nvSpPr>
          <p:spPr bwMode="auto">
            <a:xfrm rot="16200000">
              <a:off x="1551210" y="322583"/>
              <a:ext cx="144016" cy="143024"/>
            </a:xfrm>
            <a:prstGeom prst="triangle">
              <a:avLst>
                <a:gd name="adj" fmla="val 50000"/>
              </a:avLst>
            </a:prstGeom>
            <a:solidFill>
              <a:schemeClr val="bg1"/>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Tree>
    <p:extLst>
      <p:ext uri="{BB962C8B-B14F-4D97-AF65-F5344CB8AC3E}">
        <p14:creationId xmlns:p14="http://schemas.microsoft.com/office/powerpoint/2010/main" val="38212376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body" idx="1"/>
          </p:nvPr>
        </p:nvSpPr>
        <p:spPr bwMode="auto">
          <a:xfrm>
            <a:off x="647700" y="1057276"/>
            <a:ext cx="8343900" cy="3642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zh-CN" dirty="0"/>
              <a:t>Premier niveau</a:t>
            </a:r>
          </a:p>
          <a:p>
            <a:pPr lvl="1"/>
            <a:r>
              <a:rPr lang="fr-FR" altLang="zh-CN" dirty="0"/>
              <a:t>Deuxième niveau</a:t>
            </a:r>
          </a:p>
          <a:p>
            <a:pPr lvl="2"/>
            <a:r>
              <a:rPr lang="fr-FR" altLang="zh-CN" dirty="0"/>
              <a:t>Troisième niveau</a:t>
            </a:r>
          </a:p>
          <a:p>
            <a:pPr lvl="3"/>
            <a:r>
              <a:rPr lang="fr-FR" altLang="zh-CN" dirty="0"/>
              <a:t>Quatrième niveau</a:t>
            </a:r>
          </a:p>
        </p:txBody>
      </p:sp>
      <p:sp>
        <p:nvSpPr>
          <p:cNvPr id="4102" name="Rectangle 6"/>
          <p:cNvSpPr>
            <a:spLocks noGrp="1" noChangeArrowheads="1"/>
          </p:cNvSpPr>
          <p:nvPr>
            <p:ph type="ftr" sz="quarter" idx="3"/>
          </p:nvPr>
        </p:nvSpPr>
        <p:spPr bwMode="auto">
          <a:xfrm>
            <a:off x="1979613" y="4923235"/>
            <a:ext cx="4464050" cy="2202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lnSpc>
                <a:spcPct val="100000"/>
              </a:lnSpc>
              <a:defRPr sz="1200">
                <a:latin typeface="Arial" charset="0"/>
                <a:ea typeface="宋体" pitchFamily="2" charset="-122"/>
              </a:defRPr>
            </a:lvl1pPr>
          </a:lstStyle>
          <a:p>
            <a:pPr>
              <a:defRPr/>
            </a:pPr>
            <a:r>
              <a:rPr lang="zh-CN" altLang="en-US"/>
              <a:t>北京邮电大学  计算机学院  石川编</a:t>
            </a:r>
            <a:endParaRPr lang="en-US" altLang="zh-CN"/>
          </a:p>
        </p:txBody>
      </p:sp>
      <p:sp>
        <p:nvSpPr>
          <p:cNvPr id="1032" name="Text Box 7"/>
          <p:cNvSpPr txBox="1">
            <a:spLocks noChangeArrowheads="1"/>
          </p:cNvSpPr>
          <p:nvPr/>
        </p:nvSpPr>
        <p:spPr bwMode="auto">
          <a:xfrm>
            <a:off x="5867400" y="4908139"/>
            <a:ext cx="3276600" cy="275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rIns="180000" anchor="ctr">
            <a:spAutoFit/>
          </a:bodyPr>
          <a:lstStyle>
            <a:lvl1pPr>
              <a:defRPr sz="3200" b="1">
                <a:solidFill>
                  <a:schemeClr val="tx1"/>
                </a:solidFill>
                <a:latin typeface="Arial" charset="0"/>
                <a:ea typeface="宋体" pitchFamily="2" charset="-122"/>
              </a:defRPr>
            </a:lvl1pPr>
            <a:lvl2pPr marL="742950" indent="-285750">
              <a:defRPr sz="3200" b="1">
                <a:solidFill>
                  <a:schemeClr val="tx1"/>
                </a:solidFill>
                <a:latin typeface="Arial" charset="0"/>
                <a:ea typeface="宋体" pitchFamily="2" charset="-122"/>
              </a:defRPr>
            </a:lvl2pPr>
            <a:lvl3pPr marL="1143000" indent="-228600">
              <a:defRPr sz="3200" b="1">
                <a:solidFill>
                  <a:schemeClr val="tx1"/>
                </a:solidFill>
                <a:latin typeface="Arial" charset="0"/>
                <a:ea typeface="宋体" pitchFamily="2" charset="-122"/>
              </a:defRPr>
            </a:lvl3pPr>
            <a:lvl4pPr marL="1600200" indent="-228600">
              <a:defRPr sz="3200" b="1">
                <a:solidFill>
                  <a:schemeClr val="tx1"/>
                </a:solidFill>
                <a:latin typeface="Arial" charset="0"/>
                <a:ea typeface="宋体" pitchFamily="2" charset="-122"/>
              </a:defRPr>
            </a:lvl4pPr>
            <a:lvl5pPr marL="2057400" indent="-228600">
              <a:defRPr sz="3200" b="1">
                <a:solidFill>
                  <a:schemeClr val="tx1"/>
                </a:solidFill>
                <a:latin typeface="Arial" charset="0"/>
                <a:ea typeface="宋体" pitchFamily="2" charset="-122"/>
              </a:defRPr>
            </a:lvl5pPr>
            <a:lvl6pPr marL="2514600" indent="-228600" algn="r" eaLnBrk="0" fontAlgn="base" hangingPunct="0">
              <a:lnSpc>
                <a:spcPct val="75000"/>
              </a:lnSpc>
              <a:spcBef>
                <a:spcPct val="0"/>
              </a:spcBef>
              <a:spcAft>
                <a:spcPct val="0"/>
              </a:spcAft>
              <a:defRPr sz="3200" b="1">
                <a:solidFill>
                  <a:schemeClr val="tx1"/>
                </a:solidFill>
                <a:latin typeface="Arial" charset="0"/>
                <a:ea typeface="宋体" pitchFamily="2" charset="-122"/>
              </a:defRPr>
            </a:lvl6pPr>
            <a:lvl7pPr marL="2971800" indent="-228600" algn="r" eaLnBrk="0" fontAlgn="base" hangingPunct="0">
              <a:lnSpc>
                <a:spcPct val="75000"/>
              </a:lnSpc>
              <a:spcBef>
                <a:spcPct val="0"/>
              </a:spcBef>
              <a:spcAft>
                <a:spcPct val="0"/>
              </a:spcAft>
              <a:defRPr sz="3200" b="1">
                <a:solidFill>
                  <a:schemeClr val="tx1"/>
                </a:solidFill>
                <a:latin typeface="Arial" charset="0"/>
                <a:ea typeface="宋体" pitchFamily="2" charset="-122"/>
              </a:defRPr>
            </a:lvl7pPr>
            <a:lvl8pPr marL="3429000" indent="-228600" algn="r" eaLnBrk="0" fontAlgn="base" hangingPunct="0">
              <a:lnSpc>
                <a:spcPct val="75000"/>
              </a:lnSpc>
              <a:spcBef>
                <a:spcPct val="0"/>
              </a:spcBef>
              <a:spcAft>
                <a:spcPct val="0"/>
              </a:spcAft>
              <a:defRPr sz="3200" b="1">
                <a:solidFill>
                  <a:schemeClr val="tx1"/>
                </a:solidFill>
                <a:latin typeface="Arial" charset="0"/>
                <a:ea typeface="宋体" pitchFamily="2" charset="-122"/>
              </a:defRPr>
            </a:lvl8pPr>
            <a:lvl9pPr marL="3886200" indent="-228600" algn="r" eaLnBrk="0" fontAlgn="base" hangingPunct="0">
              <a:lnSpc>
                <a:spcPct val="75000"/>
              </a:lnSpc>
              <a:spcBef>
                <a:spcPct val="0"/>
              </a:spcBef>
              <a:spcAft>
                <a:spcPct val="0"/>
              </a:spcAft>
              <a:defRPr sz="3200" b="1">
                <a:solidFill>
                  <a:schemeClr val="tx1"/>
                </a:solidFill>
                <a:latin typeface="Arial" charset="0"/>
                <a:ea typeface="宋体" pitchFamily="2" charset="-122"/>
              </a:defRPr>
            </a:lvl9pPr>
          </a:lstStyle>
          <a:p>
            <a:pPr>
              <a:lnSpc>
                <a:spcPct val="85000"/>
              </a:lnSpc>
              <a:defRPr/>
            </a:pPr>
            <a:fld id="{7A59C6E5-9EE5-4528-A2A1-D93A3D1BBAC2}" type="slidenum">
              <a:rPr lang="en-GB" altLang="en-US" sz="1400" smtClean="0"/>
              <a:pPr>
                <a:lnSpc>
                  <a:spcPct val="85000"/>
                </a:lnSpc>
                <a:defRPr/>
              </a:pPr>
              <a:t>‹#›</a:t>
            </a:fld>
            <a:endParaRPr lang="en-US" altLang="zh-CN" sz="1400"/>
          </a:p>
        </p:txBody>
      </p:sp>
    </p:spTree>
  </p:cSld>
  <p:clrMap bg1="lt1" tx1="dk1" bg2="lt2" tx2="dk2" accent1="accent1" accent2="accent2" accent3="accent3" accent4="accent4" accent5="accent5" accent6="accent6" hlink="hlink" folHlink="folHlink"/>
  <p:sldLayoutIdLst>
    <p:sldLayoutId id="2147483899" r:id="rId1"/>
    <p:sldLayoutId id="2147483909" r:id="rId2"/>
    <p:sldLayoutId id="2147483910" r:id="rId3"/>
    <p:sldLayoutId id="2147483911" r:id="rId4"/>
    <p:sldLayoutId id="2147483912" r:id="rId5"/>
    <p:sldLayoutId id="2147483913" r:id="rId6"/>
  </p:sldLayoutIdLst>
  <p:hf sldNum="0" hdr="0" dt="0"/>
  <p:txStyles>
    <p:title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p:titleStyle>
    <p:bodyStyle>
      <a:lvl1pPr marL="457200" indent="-457200" algn="l" rtl="0" eaLnBrk="0" fontAlgn="base" hangingPunct="0">
        <a:lnSpc>
          <a:spcPct val="90000"/>
        </a:lnSpc>
        <a:spcBef>
          <a:spcPct val="50000"/>
        </a:spcBef>
        <a:spcAft>
          <a:spcPct val="0"/>
        </a:spcAft>
        <a:buClr>
          <a:schemeClr val="bg2"/>
        </a:buClr>
        <a:buSzPct val="80000"/>
        <a:buFont typeface="Wingdings" panose="05000000000000000000" pitchFamily="2" charset="2"/>
        <a:buChar char="l"/>
        <a:defRPr sz="2800">
          <a:solidFill>
            <a:schemeClr val="tx1"/>
          </a:solidFill>
          <a:latin typeface="+mn-lt"/>
          <a:ea typeface="+mn-ea"/>
          <a:cs typeface="+mn-cs"/>
        </a:defRPr>
      </a:lvl1pPr>
      <a:lvl2pPr marL="820738" indent="-342900" algn="l" rtl="0" eaLnBrk="0" fontAlgn="base" hangingPunct="0">
        <a:lnSpc>
          <a:spcPct val="90000"/>
        </a:lnSpc>
        <a:spcBef>
          <a:spcPct val="50000"/>
        </a:spcBef>
        <a:spcAft>
          <a:spcPct val="0"/>
        </a:spcAft>
        <a:buClr>
          <a:schemeClr val="bg2"/>
        </a:buClr>
        <a:buSzPct val="80000"/>
        <a:buFont typeface="Wingdings" panose="05000000000000000000" pitchFamily="2" charset="2"/>
        <a:buChar char="¢"/>
        <a:defRPr sz="2400">
          <a:solidFill>
            <a:schemeClr val="tx1"/>
          </a:solidFill>
          <a:latin typeface="+mn-lt"/>
        </a:defRPr>
      </a:lvl2pPr>
      <a:lvl3pPr marL="1198562" indent="-342900" algn="l" rtl="0" eaLnBrk="0" fontAlgn="base" hangingPunct="0">
        <a:lnSpc>
          <a:spcPct val="90000"/>
        </a:lnSpc>
        <a:spcBef>
          <a:spcPct val="50000"/>
        </a:spcBef>
        <a:spcAft>
          <a:spcPct val="0"/>
        </a:spcAft>
        <a:buClr>
          <a:schemeClr val="bg2"/>
        </a:buClr>
        <a:buSzPct val="80000"/>
        <a:buFont typeface="Wingdings" panose="05000000000000000000" pitchFamily="2" charset="2"/>
        <a:buChar char="p"/>
        <a:defRPr sz="2000">
          <a:solidFill>
            <a:schemeClr val="tx1"/>
          </a:solidFill>
          <a:latin typeface="+mn-lt"/>
        </a:defRPr>
      </a:lvl3pPr>
      <a:lvl4pPr marL="1600200" indent="-285750" algn="l" rtl="0" eaLnBrk="0" fontAlgn="base" hangingPunct="0">
        <a:spcBef>
          <a:spcPct val="20000"/>
        </a:spcBef>
        <a:spcAft>
          <a:spcPct val="0"/>
        </a:spcAft>
        <a:buClr>
          <a:schemeClr val="bg2"/>
        </a:buClr>
        <a:buFont typeface="Arial" panose="020B0604020202020204" pitchFamily="34" charset="0"/>
        <a:buChar char="›"/>
        <a:defRPr>
          <a:solidFill>
            <a:schemeClr val="tx1"/>
          </a:solidFill>
          <a:latin typeface="+mn-lt"/>
        </a:defRPr>
      </a:lvl4pPr>
      <a:lvl5pPr marL="1962150" indent="-228600" algn="l" rtl="0" eaLnBrk="0" fontAlgn="base" hangingPunct="0">
        <a:spcBef>
          <a:spcPct val="20000"/>
        </a:spcBef>
        <a:spcAft>
          <a:spcPct val="0"/>
        </a:spcAft>
        <a:buChar char="»"/>
        <a:defRPr sz="2200">
          <a:solidFill>
            <a:schemeClr val="tx1"/>
          </a:solidFill>
          <a:latin typeface="+mn-lt"/>
        </a:defRPr>
      </a:lvl5pPr>
      <a:lvl6pPr marL="2419350" indent="-228600" algn="l" rtl="0" eaLnBrk="0" fontAlgn="base" hangingPunct="0">
        <a:spcBef>
          <a:spcPct val="20000"/>
        </a:spcBef>
        <a:spcAft>
          <a:spcPct val="0"/>
        </a:spcAft>
        <a:buChar char="»"/>
        <a:defRPr sz="2200">
          <a:solidFill>
            <a:schemeClr val="tx1"/>
          </a:solidFill>
          <a:latin typeface="+mn-lt"/>
        </a:defRPr>
      </a:lvl6pPr>
      <a:lvl7pPr marL="2876550" indent="-228600" algn="l" rtl="0" eaLnBrk="0" fontAlgn="base" hangingPunct="0">
        <a:spcBef>
          <a:spcPct val="20000"/>
        </a:spcBef>
        <a:spcAft>
          <a:spcPct val="0"/>
        </a:spcAft>
        <a:buChar char="»"/>
        <a:defRPr sz="2200">
          <a:solidFill>
            <a:schemeClr val="tx1"/>
          </a:solidFill>
          <a:latin typeface="+mn-lt"/>
        </a:defRPr>
      </a:lvl7pPr>
      <a:lvl8pPr marL="3333750" indent="-228600" algn="l" rtl="0" eaLnBrk="0" fontAlgn="base" hangingPunct="0">
        <a:spcBef>
          <a:spcPct val="20000"/>
        </a:spcBef>
        <a:spcAft>
          <a:spcPct val="0"/>
        </a:spcAft>
        <a:buChar char="»"/>
        <a:defRPr sz="2200">
          <a:solidFill>
            <a:schemeClr val="tx1"/>
          </a:solidFill>
          <a:latin typeface="+mn-lt"/>
        </a:defRPr>
      </a:lvl8pPr>
      <a:lvl9pPr marL="3790950" indent="-228600" algn="l" rtl="0" eaLnBrk="0" fontAlgn="base" hangingPunct="0">
        <a:spcBef>
          <a:spcPct val="20000"/>
        </a:spcBef>
        <a:spcAft>
          <a:spcPct val="0"/>
        </a:spcAft>
        <a:buChar char="»"/>
        <a:defRPr sz="2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24128"/>
            <a:ext cx="9144000" cy="2223686"/>
          </a:xfrm>
          <a:prstGeom prst="rect">
            <a:avLst/>
          </a:prstGeom>
        </p:spPr>
        <p:txBody>
          <a:bodyPr wrap="square" lIns="68580" tIns="34290" rIns="68580" bIns="34290">
            <a:spAutoFit/>
          </a:bodyPr>
          <a:lstStyle/>
          <a:p>
            <a:pPr algn="ctr">
              <a:lnSpc>
                <a:spcPct val="250000"/>
              </a:lnSpc>
            </a:pPr>
            <a:r>
              <a:rPr lang="zh-CN" altLang="en-US" sz="3200" b="1" dirty="0">
                <a:latin typeface="微软雅黑 Light" panose="020B0502040204020203" pitchFamily="34" charset="-122"/>
                <a:ea typeface="微软雅黑 Light" panose="020B0502040204020203" pitchFamily="34" charset="-122"/>
              </a:rPr>
              <a:t>第 </a:t>
            </a:r>
            <a:r>
              <a:rPr lang="en-US" altLang="zh-CN" sz="3200" b="1" dirty="0">
                <a:latin typeface="微软雅黑 Light" panose="020B0502040204020203" pitchFamily="34" charset="-122"/>
                <a:ea typeface="微软雅黑 Light" panose="020B0502040204020203" pitchFamily="34" charset="-122"/>
              </a:rPr>
              <a:t>3 </a:t>
            </a:r>
            <a:r>
              <a:rPr lang="zh-CN" altLang="en-US" sz="3200" b="1" dirty="0">
                <a:latin typeface="微软雅黑 Light" panose="020B0502040204020203" pitchFamily="34" charset="-122"/>
                <a:ea typeface="微软雅黑 Light" panose="020B0502040204020203" pitchFamily="34" charset="-122"/>
              </a:rPr>
              <a:t>讲</a:t>
            </a:r>
            <a:endParaRPr lang="en-US" altLang="zh-CN" sz="3200" b="1" dirty="0">
              <a:latin typeface="微软雅黑 Light" panose="020B0502040204020203" pitchFamily="34" charset="-122"/>
              <a:ea typeface="微软雅黑 Light" panose="020B0502040204020203" pitchFamily="34" charset="-122"/>
            </a:endParaRPr>
          </a:p>
          <a:p>
            <a:pPr algn="ctr">
              <a:lnSpc>
                <a:spcPct val="150000"/>
              </a:lnSpc>
            </a:pPr>
            <a:r>
              <a:rPr lang="en-US" altLang="zh-CN" sz="4000" dirty="0">
                <a:solidFill>
                  <a:schemeClr val="accent4"/>
                </a:solidFill>
                <a:latin typeface="微软雅黑" panose="020B0503020204020204" pitchFamily="34" charset="-122"/>
                <a:ea typeface="微软雅黑" panose="020B0503020204020204" pitchFamily="34" charset="-122"/>
              </a:rPr>
              <a:t>Python</a:t>
            </a:r>
            <a:r>
              <a:rPr lang="zh-CN" altLang="en-US" sz="4000" dirty="0">
                <a:solidFill>
                  <a:schemeClr val="accent4"/>
                </a:solidFill>
                <a:latin typeface="微软雅黑" panose="020B0503020204020204" pitchFamily="34" charset="-122"/>
                <a:ea typeface="微软雅黑" panose="020B0503020204020204" pitchFamily="34" charset="-122"/>
              </a:rPr>
              <a:t>语言基础</a:t>
            </a:r>
            <a:endParaRPr lang="zh-CN" altLang="en-US" sz="4000" b="1" dirty="0">
              <a:latin typeface="+mj-ea"/>
              <a:ea typeface="+mj-ea"/>
            </a:endParaRPr>
          </a:p>
        </p:txBody>
      </p:sp>
    </p:spTree>
    <p:extLst>
      <p:ext uri="{BB962C8B-B14F-4D97-AF65-F5344CB8AC3E}">
        <p14:creationId xmlns:p14="http://schemas.microsoft.com/office/powerpoint/2010/main" val="55028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7D3120-545C-4C32-A369-5EFB8A964CAB}"/>
              </a:ext>
            </a:extLst>
          </p:cNvPr>
          <p:cNvSpPr>
            <a:spLocks noGrp="1"/>
          </p:cNvSpPr>
          <p:nvPr>
            <p:ph idx="4294967295"/>
          </p:nvPr>
        </p:nvSpPr>
        <p:spPr>
          <a:xfrm>
            <a:off x="1763688" y="862359"/>
            <a:ext cx="7380312" cy="4068738"/>
          </a:xfrm>
        </p:spPr>
        <p:txBody>
          <a:bodyPr/>
          <a:lstStyle/>
          <a:p>
            <a:pPr marL="0" indent="0">
              <a:buNone/>
            </a:pPr>
            <a:r>
              <a:rPr lang="en-US" altLang="zh-CN" sz="2000" b="1" dirty="0"/>
              <a:t>Python</a:t>
            </a:r>
            <a:r>
              <a:rPr lang="zh-CN" altLang="en-US" sz="2000" b="1" dirty="0"/>
              <a:t>基础语法概述</a:t>
            </a:r>
            <a:endParaRPr lang="en-US" altLang="zh-CN" sz="2000" b="1" dirty="0"/>
          </a:p>
          <a:p>
            <a:pPr lvl="1"/>
            <a:r>
              <a:rPr lang="en-US" altLang="zh-CN" sz="1800" dirty="0"/>
              <a:t>Python</a:t>
            </a:r>
            <a:r>
              <a:rPr lang="zh-CN" altLang="en-US" sz="1800" dirty="0"/>
              <a:t>数据类型转换</a:t>
            </a:r>
            <a:endParaRPr lang="en-US" altLang="zh-CN" sz="1800" dirty="0"/>
          </a:p>
          <a:p>
            <a:pPr lvl="2"/>
            <a:r>
              <a:rPr lang="zh-CN" altLang="en-US" sz="1600" dirty="0"/>
              <a:t>数据类型的转换，只需要将数据类型作为函数名即可。以下几个内置的函数可以执行数据类型之间的转换。这些函数返回一个新的对象，表示转换的值。</a:t>
            </a:r>
            <a:endParaRPr lang="en-US" altLang="zh-CN" sz="1600" dirty="0"/>
          </a:p>
          <a:p>
            <a:pPr lvl="2"/>
            <a:r>
              <a:rPr lang="en-US" altLang="zh-CN" sz="1600" dirty="0"/>
              <a:t>int(x [,base])</a:t>
            </a:r>
            <a:r>
              <a:rPr lang="zh-CN" altLang="en-US" sz="1600" dirty="0"/>
              <a:t>：将</a:t>
            </a:r>
            <a:r>
              <a:rPr lang="en-US" altLang="zh-CN" sz="1600" dirty="0"/>
              <a:t>x</a:t>
            </a:r>
            <a:r>
              <a:rPr lang="zh-CN" altLang="en-US" sz="1600" dirty="0"/>
              <a:t>转换为一个整数</a:t>
            </a:r>
            <a:endParaRPr lang="en-US" altLang="zh-CN" sz="1600" dirty="0"/>
          </a:p>
          <a:p>
            <a:pPr lvl="2"/>
            <a:r>
              <a:rPr lang="en-US" altLang="zh-CN" sz="1600" dirty="0"/>
              <a:t>long(x[,base])</a:t>
            </a:r>
            <a:r>
              <a:rPr lang="zh-CN" altLang="en-US" sz="1600" dirty="0"/>
              <a:t>：将</a:t>
            </a:r>
            <a:r>
              <a:rPr lang="en-US" altLang="zh-CN" sz="1600" dirty="0"/>
              <a:t>x</a:t>
            </a:r>
            <a:r>
              <a:rPr lang="zh-CN" altLang="en-US" sz="1600" dirty="0"/>
              <a:t>转换为一个长整数</a:t>
            </a:r>
            <a:endParaRPr lang="en-US" altLang="zh-CN" sz="1600" dirty="0"/>
          </a:p>
          <a:p>
            <a:pPr lvl="2"/>
            <a:r>
              <a:rPr lang="en-US" altLang="zh-CN" sz="1600" dirty="0"/>
              <a:t>float(x)</a:t>
            </a:r>
            <a:r>
              <a:rPr lang="zh-CN" altLang="en-US" sz="1600" dirty="0"/>
              <a:t>：将</a:t>
            </a:r>
            <a:r>
              <a:rPr lang="en-US" altLang="zh-CN" sz="1600" dirty="0"/>
              <a:t>x</a:t>
            </a:r>
            <a:r>
              <a:rPr lang="zh-CN" altLang="en-US" sz="1600" dirty="0"/>
              <a:t>转换到一个浮点数</a:t>
            </a:r>
            <a:endParaRPr lang="en-US" altLang="zh-CN" sz="1600" dirty="0"/>
          </a:p>
          <a:p>
            <a:pPr lvl="2"/>
            <a:r>
              <a:rPr lang="en-US" altLang="zh-CN" sz="1600" dirty="0"/>
              <a:t>complex(real [,</a:t>
            </a:r>
            <a:r>
              <a:rPr lang="en-US" altLang="zh-CN" sz="1600" dirty="0" err="1"/>
              <a:t>imag</a:t>
            </a:r>
            <a:r>
              <a:rPr lang="en-US" altLang="zh-CN" sz="1600" dirty="0"/>
              <a:t>])</a:t>
            </a:r>
            <a:r>
              <a:rPr lang="zh-CN" altLang="en-US" sz="1600" dirty="0"/>
              <a:t>：创建一个复数</a:t>
            </a:r>
            <a:r>
              <a:rPr lang="en-US" altLang="zh-CN" sz="1600" dirty="0"/>
              <a:t>str(x)</a:t>
            </a:r>
            <a:r>
              <a:rPr lang="zh-CN" altLang="en-US" sz="1600" dirty="0"/>
              <a:t>将对象 </a:t>
            </a:r>
            <a:r>
              <a:rPr lang="en-US" altLang="zh-CN" sz="1600" dirty="0"/>
              <a:t>x </a:t>
            </a:r>
            <a:r>
              <a:rPr lang="zh-CN" altLang="en-US" sz="1600" dirty="0"/>
              <a:t>转换为字符串</a:t>
            </a:r>
            <a:endParaRPr lang="en-US" altLang="zh-CN" sz="1600" dirty="0"/>
          </a:p>
          <a:p>
            <a:pPr lvl="2"/>
            <a:r>
              <a:rPr lang="en-US" altLang="zh-CN" sz="1600" dirty="0" err="1"/>
              <a:t>repr</a:t>
            </a:r>
            <a:r>
              <a:rPr lang="en-US" altLang="zh-CN" sz="1600" dirty="0"/>
              <a:t>(x)</a:t>
            </a:r>
            <a:r>
              <a:rPr lang="zh-CN" altLang="en-US" sz="1600" dirty="0"/>
              <a:t>：将对象 </a:t>
            </a:r>
            <a:r>
              <a:rPr lang="en-US" altLang="zh-CN" sz="1600" dirty="0"/>
              <a:t>x </a:t>
            </a:r>
            <a:r>
              <a:rPr lang="zh-CN" altLang="en-US" sz="1600" dirty="0"/>
              <a:t>转换为表达式字符串</a:t>
            </a:r>
            <a:endParaRPr lang="en-US" altLang="zh-CN" sz="1600" dirty="0"/>
          </a:p>
          <a:p>
            <a:pPr lvl="2"/>
            <a:r>
              <a:rPr lang="en-US" altLang="zh-CN" sz="1600" dirty="0"/>
              <a:t>eval(str)</a:t>
            </a:r>
            <a:r>
              <a:rPr lang="zh-CN" altLang="en-US" sz="1600" dirty="0"/>
              <a:t>：用来计算在字符串中的有效</a:t>
            </a:r>
            <a:r>
              <a:rPr lang="en-US" altLang="zh-CN" sz="1600" dirty="0"/>
              <a:t>Python</a:t>
            </a:r>
            <a:r>
              <a:rPr lang="zh-CN" altLang="en-US" sz="1600" dirty="0"/>
              <a:t>表达式</a:t>
            </a:r>
            <a:r>
              <a:rPr lang="en-US" altLang="zh-CN" sz="1600" dirty="0"/>
              <a:t>,</a:t>
            </a:r>
            <a:r>
              <a:rPr lang="zh-CN" altLang="en-US" sz="1600" dirty="0"/>
              <a:t>并返回一个对象</a:t>
            </a:r>
            <a:endParaRPr lang="en-US" altLang="zh-CN" sz="1600" dirty="0"/>
          </a:p>
        </p:txBody>
      </p:sp>
      <p:sp>
        <p:nvSpPr>
          <p:cNvPr id="2" name="标题 1">
            <a:extLst>
              <a:ext uri="{FF2B5EF4-FFF2-40B4-BE49-F238E27FC236}">
                <a16:creationId xmlns:a16="http://schemas.microsoft.com/office/drawing/2014/main" id="{F1C3B2EF-9DEE-2948-B19C-5FA7D0FBEC52}"/>
              </a:ext>
            </a:extLst>
          </p:cNvPr>
          <p:cNvSpPr txBox="1">
            <a:spLocks/>
          </p:cNvSpPr>
          <p:nvPr/>
        </p:nvSpPr>
        <p:spPr>
          <a:xfrm>
            <a:off x="1691680" y="1"/>
            <a:ext cx="7416824"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kern="0">
                <a:latin typeface="黑体" pitchFamily="49" charset="-122"/>
                <a:ea typeface="黑体" pitchFamily="49" charset="-122"/>
              </a:rPr>
              <a:t>1.1 Python</a:t>
            </a:r>
            <a:r>
              <a:rPr kumimoji="1" lang="zh-CN" altLang="en-US" sz="2600" kern="0">
                <a:latin typeface="黑体" pitchFamily="49" charset="-122"/>
                <a:ea typeface="黑体" pitchFamily="49" charset="-122"/>
              </a:rPr>
              <a:t>语言简介</a:t>
            </a:r>
            <a:endParaRPr kumimoji="1" lang="zh-CN" altLang="en-US" sz="2600" kern="0" dirty="0">
              <a:latin typeface="黑体" pitchFamily="49" charset="-122"/>
              <a:ea typeface="黑体" pitchFamily="49" charset="-122"/>
            </a:endParaRPr>
          </a:p>
        </p:txBody>
      </p:sp>
    </p:spTree>
    <p:extLst>
      <p:ext uri="{BB962C8B-B14F-4D97-AF65-F5344CB8AC3E}">
        <p14:creationId xmlns:p14="http://schemas.microsoft.com/office/powerpoint/2010/main" val="27625394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835697" y="843558"/>
            <a:ext cx="7056784" cy="936104"/>
          </a:xfrm>
        </p:spPr>
        <p:txBody>
          <a:bodyPr/>
          <a:lstStyle/>
          <a:p>
            <a:pPr marL="0" indent="0">
              <a:lnSpc>
                <a:spcPct val="100000"/>
              </a:lnSpc>
              <a:buNone/>
            </a:pPr>
            <a:r>
              <a:rPr lang="en-US" altLang="zh-CN" sz="2000" dirty="0">
                <a:latin typeface="微软雅黑" pitchFamily="34" charset="-122"/>
                <a:ea typeface="微软雅黑" pitchFamily="34" charset="-122"/>
              </a:rPr>
              <a:t>Pandas</a:t>
            </a:r>
            <a:r>
              <a:rPr lang="zh-CN" altLang="en-US" sz="2000" dirty="0">
                <a:latin typeface="微软雅黑" pitchFamily="34" charset="-122"/>
                <a:ea typeface="微软雅黑" pitchFamily="34" charset="-122"/>
              </a:rPr>
              <a:t>操作：</a:t>
            </a:r>
            <a:r>
              <a:rPr lang="en-US" altLang="zh-CN" sz="2000" dirty="0">
                <a:latin typeface="楷体" pitchFamily="49" charset="-122"/>
                <a:ea typeface="楷体" pitchFamily="49" charset="-122"/>
              </a:rPr>
              <a:t>Pandas</a:t>
            </a:r>
            <a:r>
              <a:rPr lang="zh-CN" altLang="zh-CN" sz="2000" dirty="0">
                <a:latin typeface="楷体" pitchFamily="49" charset="-122"/>
                <a:ea typeface="楷体" pitchFamily="49" charset="-122"/>
              </a:rPr>
              <a:t>最重要的一个功能是，它可以对不同索引的对象进行算术运算。在将对象相加时，如果存在不同的索引对，则结果的索引就是该索引对的并集。</a:t>
            </a:r>
            <a:endParaRPr lang="en-US" altLang="zh-CN" sz="2000" b="1" dirty="0">
              <a:latin typeface="楷体" pitchFamily="49" charset="-122"/>
              <a:ea typeface="楷体" pitchFamily="49" charset="-122"/>
            </a:endParaRPr>
          </a:p>
        </p:txBody>
      </p:sp>
      <p:graphicFrame>
        <p:nvGraphicFramePr>
          <p:cNvPr id="6" name="表格 5">
            <a:extLst>
              <a:ext uri="{FF2B5EF4-FFF2-40B4-BE49-F238E27FC236}">
                <a16:creationId xmlns:a16="http://schemas.microsoft.com/office/drawing/2014/main" id="{107D60E3-BB3C-43E9-8AF7-9D80A1CE112F}"/>
              </a:ext>
            </a:extLst>
          </p:cNvPr>
          <p:cNvGraphicFramePr>
            <a:graphicFrameLocks noGrp="1"/>
          </p:cNvGraphicFramePr>
          <p:nvPr>
            <p:extLst>
              <p:ext uri="{D42A27DB-BD31-4B8C-83A1-F6EECF244321}">
                <p14:modId xmlns:p14="http://schemas.microsoft.com/office/powerpoint/2010/main" val="327619741"/>
              </p:ext>
            </p:extLst>
          </p:nvPr>
        </p:nvGraphicFramePr>
        <p:xfrm>
          <a:off x="1925452" y="2065204"/>
          <a:ext cx="6984776" cy="2848352"/>
        </p:xfrm>
        <a:graphic>
          <a:graphicData uri="http://schemas.openxmlformats.org/drawingml/2006/table">
            <a:tbl>
              <a:tblPr firstRow="1" firstCol="1" bandRow="1"/>
              <a:tblGrid>
                <a:gridCol w="1080120">
                  <a:extLst>
                    <a:ext uri="{9D8B030D-6E8A-4147-A177-3AD203B41FA5}">
                      <a16:colId xmlns:a16="http://schemas.microsoft.com/office/drawing/2014/main" val="4064916644"/>
                    </a:ext>
                  </a:extLst>
                </a:gridCol>
                <a:gridCol w="5904656">
                  <a:extLst>
                    <a:ext uri="{9D8B030D-6E8A-4147-A177-3AD203B41FA5}">
                      <a16:colId xmlns:a16="http://schemas.microsoft.com/office/drawing/2014/main" val="2714742586"/>
                    </a:ext>
                  </a:extLst>
                </a:gridCol>
              </a:tblGrid>
              <a:tr h="288032">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In[44]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5384" marR="55384"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s1=Series([7.3,-2.5,3.4,1.5], index=['</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a','c','d','e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5384" marR="55384" marT="0" marB="0">
                    <a:lnL>
                      <a:noFill/>
                    </a:lnL>
                    <a:lnR>
                      <a:noFill/>
                    </a:lnR>
                    <a:lnT>
                      <a:noFill/>
                    </a:lnT>
                    <a:lnB>
                      <a:noFill/>
                    </a:lnB>
                    <a:solidFill>
                      <a:srgbClr val="D9D9D9"/>
                    </a:solidFill>
                  </a:tcPr>
                </a:tc>
                <a:extLst>
                  <a:ext uri="{0D108BD9-81ED-4DB2-BD59-A6C34878D82A}">
                    <a16:rowId xmlns:a16="http://schemas.microsoft.com/office/drawing/2014/main" val="1043426437"/>
                  </a:ext>
                </a:extLst>
              </a:tr>
              <a:tr h="493776">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In[45]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5384" marR="55384"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s2=Series([-2.1,3.6,-1.5,4,3.1], index=['</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a','c','e','f</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'g'])</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5384" marR="55384" marT="0" marB="0">
                    <a:lnL>
                      <a:noFill/>
                    </a:lnL>
                    <a:lnR>
                      <a:noFill/>
                    </a:lnR>
                    <a:lnT>
                      <a:noFill/>
                    </a:lnT>
                    <a:lnB>
                      <a:noFill/>
                    </a:lnB>
                    <a:solidFill>
                      <a:srgbClr val="D9D9D9"/>
                    </a:solidFill>
                  </a:tcPr>
                </a:tc>
                <a:extLst>
                  <a:ext uri="{0D108BD9-81ED-4DB2-BD59-A6C34878D82A}">
                    <a16:rowId xmlns:a16="http://schemas.microsoft.com/office/drawing/2014/main" val="1447267571"/>
                  </a:ext>
                </a:extLst>
              </a:tr>
              <a:tr h="255883">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In[46]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5384" marR="55384"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s1+s2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5384" marR="55384" marT="0" marB="0">
                    <a:lnL>
                      <a:noFill/>
                    </a:lnL>
                    <a:lnR>
                      <a:noFill/>
                    </a:lnR>
                    <a:lnT>
                      <a:noFill/>
                    </a:lnT>
                    <a:lnB>
                      <a:noFill/>
                    </a:lnB>
                    <a:solidFill>
                      <a:srgbClr val="D9D9D9"/>
                    </a:solidFill>
                  </a:tcPr>
                </a:tc>
                <a:extLst>
                  <a:ext uri="{0D108BD9-81ED-4DB2-BD59-A6C34878D82A}">
                    <a16:rowId xmlns:a16="http://schemas.microsoft.com/office/drawing/2014/main" val="833620396"/>
                  </a:ext>
                </a:extLst>
              </a:tr>
              <a:tr h="1728216">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Out[46]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5384" marR="55384"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    5.2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c    1.1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d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NaN</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e    0.0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f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NaN</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g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NaN</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dtype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float64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5384" marR="55384" marT="0" marB="0">
                    <a:lnL>
                      <a:noFill/>
                    </a:lnL>
                    <a:lnR>
                      <a:noFill/>
                    </a:lnR>
                    <a:lnT>
                      <a:noFill/>
                    </a:lnT>
                    <a:lnB>
                      <a:noFill/>
                    </a:lnB>
                    <a:solidFill>
                      <a:srgbClr val="D9D9D9"/>
                    </a:solidFill>
                  </a:tcPr>
                </a:tc>
                <a:extLst>
                  <a:ext uri="{0D108BD9-81ED-4DB2-BD59-A6C34878D82A}">
                    <a16:rowId xmlns:a16="http://schemas.microsoft.com/office/drawing/2014/main" val="332972375"/>
                  </a:ext>
                </a:extLst>
              </a:tr>
            </a:tbl>
          </a:graphicData>
        </a:graphic>
      </p:graphicFrame>
      <p:sp>
        <p:nvSpPr>
          <p:cNvPr id="7"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dirty="0"/>
              <a:t>3.2  </a:t>
            </a:r>
            <a:r>
              <a:rPr kumimoji="1" lang="en-US" altLang="zh-CN" sz="2600" dirty="0">
                <a:latin typeface="+mn-ea"/>
              </a:rPr>
              <a:t>Pandas </a:t>
            </a:r>
            <a:r>
              <a:rPr kumimoji="1" lang="zh-CN" altLang="en-US" sz="2600" b="0" dirty="0">
                <a:latin typeface="微软雅黑" pitchFamily="34" charset="-122"/>
                <a:ea typeface="微软雅黑" pitchFamily="34" charset="-122"/>
              </a:rPr>
              <a:t>库</a:t>
            </a:r>
            <a:endParaRPr kumimoji="1" lang="en-US" altLang="zh-CN" sz="2600" b="0" dirty="0">
              <a:latin typeface="微软雅黑" pitchFamily="34" charset="-122"/>
              <a:ea typeface="微软雅黑" pitchFamily="34" charset="-122"/>
            </a:endParaRPr>
          </a:p>
        </p:txBody>
      </p:sp>
    </p:spTree>
    <p:extLst>
      <p:ext uri="{BB962C8B-B14F-4D97-AF65-F5344CB8AC3E}">
        <p14:creationId xmlns:p14="http://schemas.microsoft.com/office/powerpoint/2010/main" val="10271986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0A160A-2871-4BB2-9A30-2B1E6E3C707F}"/>
              </a:ext>
            </a:extLst>
          </p:cNvPr>
          <p:cNvSpPr>
            <a:spLocks noGrp="1"/>
          </p:cNvSpPr>
          <p:nvPr>
            <p:ph idx="4294967295"/>
          </p:nvPr>
        </p:nvSpPr>
        <p:spPr>
          <a:xfrm>
            <a:off x="1763688" y="780336"/>
            <a:ext cx="7272808" cy="1143342"/>
          </a:xfrm>
        </p:spPr>
        <p:txBody>
          <a:bodyPr/>
          <a:lstStyle/>
          <a:p>
            <a:pPr marL="0" indent="0" algn="just">
              <a:lnSpc>
                <a:spcPct val="150000"/>
              </a:lnSpc>
              <a:spcBef>
                <a:spcPts val="600"/>
              </a:spcBef>
              <a:spcAft>
                <a:spcPts val="600"/>
              </a:spcAft>
              <a:buNone/>
            </a:pPr>
            <a:r>
              <a:rPr lang="en-US" altLang="zh-CN" sz="2000" dirty="0">
                <a:latin typeface="楷体" pitchFamily="49" charset="-122"/>
                <a:ea typeface="楷体" pitchFamily="49" charset="-122"/>
              </a:rPr>
              <a:t>    </a:t>
            </a:r>
            <a:r>
              <a:rPr lang="zh-CN" altLang="zh-CN" sz="2000" dirty="0">
                <a:latin typeface="楷体" pitchFamily="49" charset="-122"/>
                <a:ea typeface="楷体" pitchFamily="49" charset="-122"/>
              </a:rPr>
              <a:t>对于</a:t>
            </a:r>
            <a:r>
              <a:rPr lang="en-US" altLang="zh-CN" sz="2000" dirty="0" err="1">
                <a:latin typeface="楷体" pitchFamily="49" charset="-122"/>
                <a:ea typeface="楷体" pitchFamily="49" charset="-122"/>
              </a:rPr>
              <a:t>DataFrame</a:t>
            </a:r>
            <a:r>
              <a:rPr lang="zh-CN" altLang="zh-CN" sz="2000" dirty="0">
                <a:latin typeface="楷体" pitchFamily="49" charset="-122"/>
                <a:ea typeface="楷体" pitchFamily="49" charset="-122"/>
              </a:rPr>
              <a:t>，对齐操作会同时发生在行和列上，把它们相加后会返回一个新的</a:t>
            </a:r>
            <a:r>
              <a:rPr lang="en-US" altLang="zh-CN" sz="2000" dirty="0" err="1">
                <a:latin typeface="楷体" pitchFamily="49" charset="-122"/>
                <a:ea typeface="楷体" pitchFamily="49" charset="-122"/>
              </a:rPr>
              <a:t>DataFrame</a:t>
            </a:r>
            <a:r>
              <a:rPr lang="en-US" altLang="zh-CN" sz="2000" dirty="0">
                <a:latin typeface="楷体" pitchFamily="49" charset="-122"/>
                <a:ea typeface="楷体" pitchFamily="49" charset="-122"/>
              </a:rPr>
              <a:t>,</a:t>
            </a:r>
            <a:r>
              <a:rPr lang="zh-CN" altLang="zh-CN" sz="2000" dirty="0">
                <a:latin typeface="楷体" pitchFamily="49" charset="-122"/>
                <a:ea typeface="楷体" pitchFamily="49" charset="-122"/>
              </a:rPr>
              <a:t>其索引和列为原来那两个</a:t>
            </a:r>
            <a:r>
              <a:rPr lang="en-US" altLang="zh-CN" sz="2000" dirty="0" err="1">
                <a:latin typeface="楷体" pitchFamily="49" charset="-122"/>
                <a:ea typeface="楷体" pitchFamily="49" charset="-122"/>
              </a:rPr>
              <a:t>DataFrame</a:t>
            </a:r>
            <a:r>
              <a:rPr lang="en-US" altLang="zh-CN" sz="2000" dirty="0">
                <a:latin typeface="楷体" pitchFamily="49" charset="-122"/>
                <a:ea typeface="楷体" pitchFamily="49" charset="-122"/>
              </a:rPr>
              <a:t> </a:t>
            </a:r>
            <a:r>
              <a:rPr lang="zh-CN" altLang="zh-CN" sz="2000" dirty="0">
                <a:latin typeface="楷体" pitchFamily="49" charset="-122"/>
                <a:ea typeface="楷体" pitchFamily="49" charset="-122"/>
              </a:rPr>
              <a:t>的并集。</a:t>
            </a:r>
            <a:endParaRPr lang="zh-CN" altLang="en-US" sz="2000" dirty="0">
              <a:latin typeface="楷体" pitchFamily="49" charset="-122"/>
              <a:ea typeface="楷体" pitchFamily="49" charset="-122"/>
            </a:endParaRPr>
          </a:p>
        </p:txBody>
      </p:sp>
      <p:graphicFrame>
        <p:nvGraphicFramePr>
          <p:cNvPr id="6" name="表格 5">
            <a:extLst>
              <a:ext uri="{FF2B5EF4-FFF2-40B4-BE49-F238E27FC236}">
                <a16:creationId xmlns:a16="http://schemas.microsoft.com/office/drawing/2014/main" id="{DED9E152-9B22-420B-BDFC-8C6FB51C7B56}"/>
              </a:ext>
            </a:extLst>
          </p:cNvPr>
          <p:cNvGraphicFramePr>
            <a:graphicFrameLocks noGrp="1"/>
          </p:cNvGraphicFramePr>
          <p:nvPr>
            <p:extLst>
              <p:ext uri="{D42A27DB-BD31-4B8C-83A1-F6EECF244321}">
                <p14:modId xmlns:p14="http://schemas.microsoft.com/office/powerpoint/2010/main" val="2360534046"/>
              </p:ext>
            </p:extLst>
          </p:nvPr>
        </p:nvGraphicFramePr>
        <p:xfrm>
          <a:off x="1835696" y="2211710"/>
          <a:ext cx="7056784" cy="2816352"/>
        </p:xfrm>
        <a:graphic>
          <a:graphicData uri="http://schemas.openxmlformats.org/drawingml/2006/table">
            <a:tbl>
              <a:tblPr firstRow="1" firstCol="1" bandRow="1"/>
              <a:tblGrid>
                <a:gridCol w="934086">
                  <a:extLst>
                    <a:ext uri="{9D8B030D-6E8A-4147-A177-3AD203B41FA5}">
                      <a16:colId xmlns:a16="http://schemas.microsoft.com/office/drawing/2014/main" val="1049211166"/>
                    </a:ext>
                  </a:extLst>
                </a:gridCol>
                <a:gridCol w="6122698">
                  <a:extLst>
                    <a:ext uri="{9D8B030D-6E8A-4147-A177-3AD203B41FA5}">
                      <a16:colId xmlns:a16="http://schemas.microsoft.com/office/drawing/2014/main" val="1400753111"/>
                    </a:ext>
                  </a:extLst>
                </a:gridCol>
              </a:tblGrid>
              <a:tr h="493776">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In[48]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df1=</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DataFrame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np.arange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(9.).reshape((3,3)),columns=list('</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bcd</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'),index=['Tom','Mary','</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Aliee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939460522"/>
                  </a:ext>
                </a:extLst>
              </a:tr>
              <a:tr h="493776">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In[49]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df2=</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DataFrame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np.arange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(12.).reshape((4,3)),columns=list('</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bde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'),index=['Mary','</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Aliee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Mike','Tom</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135098939"/>
                  </a:ext>
                </a:extLst>
              </a:tr>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In[50]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df1+df2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058244444"/>
                  </a:ext>
                </a:extLst>
              </a:tr>
              <a:tr h="148132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Out[50]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endParaRPr lang="en-US" sz="1400" kern="100" dirty="0">
                        <a:effectLst/>
                        <a:latin typeface="Consolas" panose="020B0609020204030204" pitchFamily="49" charset="0"/>
                        <a:ea typeface="宋体" panose="02010600030101010101" pitchFamily="2" charset="-122"/>
                        <a:cs typeface="Times New Roman" panose="02020603050405020304" pitchFamily="18" charset="0"/>
                      </a:endParaRPr>
                    </a:p>
                    <a:p>
                      <a:pPr algn="just">
                        <a:lnSpc>
                          <a:spcPct val="120000"/>
                        </a:lnSpc>
                        <a:spcAft>
                          <a:spcPts val="0"/>
                        </a:spcAft>
                      </a:pPr>
                      <a:endParaRPr lang="en-US" sz="1400" kern="100" dirty="0">
                        <a:effectLst/>
                        <a:latin typeface="Consolas" panose="020B0609020204030204" pitchFamily="49" charset="0"/>
                        <a:ea typeface="宋体" panose="02010600030101010101" pitchFamily="2" charset="-122"/>
                        <a:cs typeface="Times New Roman" panose="02020603050405020304" pitchFamily="18" charset="0"/>
                      </a:endParaRPr>
                    </a:p>
                    <a:p>
                      <a:pPr algn="just">
                        <a:lnSpc>
                          <a:spcPct val="120000"/>
                        </a:lnSpc>
                        <a:spcAft>
                          <a:spcPts val="0"/>
                        </a:spcAft>
                      </a:pPr>
                      <a:endParaRPr lang="en-US" sz="1400" kern="100" dirty="0">
                        <a:effectLst/>
                        <a:latin typeface="Consolas" panose="020B0609020204030204" pitchFamily="49" charset="0"/>
                        <a:ea typeface="宋体" panose="02010600030101010101" pitchFamily="2" charset="-122"/>
                        <a:cs typeface="Times New Roman" panose="02020603050405020304" pitchFamily="18" charset="0"/>
                      </a:endParaRPr>
                    </a:p>
                    <a:p>
                      <a:pPr algn="just">
                        <a:lnSpc>
                          <a:spcPct val="120000"/>
                        </a:lnSpc>
                        <a:spcAft>
                          <a:spcPts val="0"/>
                        </a:spcAft>
                      </a:pPr>
                      <a:endParaRPr lang="en-US" sz="1400" kern="100" dirty="0">
                        <a:effectLst/>
                        <a:latin typeface="Consolas" panose="020B0609020204030204" pitchFamily="49" charset="0"/>
                        <a:ea typeface="宋体" panose="02010600030101010101" pitchFamily="2" charset="-122"/>
                        <a:cs typeface="Times New Roman" panose="02020603050405020304" pitchFamily="18" charset="0"/>
                      </a:endParaRPr>
                    </a:p>
                    <a:p>
                      <a:pPr algn="just">
                        <a:lnSpc>
                          <a:spcPct val="120000"/>
                        </a:lnSpc>
                        <a:spcAft>
                          <a:spcPts val="0"/>
                        </a:spcAft>
                      </a:pPr>
                      <a:endParaRPr lang="en-US" sz="1400" kern="100" dirty="0">
                        <a:effectLst/>
                        <a:latin typeface="Consolas" panose="020B0609020204030204" pitchFamily="49" charset="0"/>
                        <a:ea typeface="宋体" panose="02010600030101010101" pitchFamily="2" charset="-122"/>
                        <a:cs typeface="Times New Roman" panose="02020603050405020304" pitchFamily="18" charset="0"/>
                      </a:endParaRPr>
                    </a:p>
                    <a:p>
                      <a:pPr algn="just">
                        <a:lnSpc>
                          <a:spcPct val="120000"/>
                        </a:lnSpc>
                        <a:spcAft>
                          <a:spcPts val="0"/>
                        </a:spcAft>
                      </a:pPr>
                      <a:endParaRPr lang="en-US" sz="140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334781321"/>
                  </a:ext>
                </a:extLst>
              </a:tr>
            </a:tbl>
          </a:graphicData>
        </a:graphic>
      </p:graphicFrame>
      <p:pic>
        <p:nvPicPr>
          <p:cNvPr id="54276" name="图片 16">
            <a:extLst>
              <a:ext uri="{FF2B5EF4-FFF2-40B4-BE49-F238E27FC236}">
                <a16:creationId xmlns:a16="http://schemas.microsoft.com/office/drawing/2014/main" id="{61F13A03-3107-425E-877A-B1D87DADD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651870"/>
            <a:ext cx="2655369" cy="1242138"/>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dirty="0"/>
              <a:t>3.2  </a:t>
            </a:r>
            <a:r>
              <a:rPr kumimoji="1" lang="en-US" altLang="zh-CN" sz="2600" dirty="0">
                <a:latin typeface="+mn-ea"/>
              </a:rPr>
              <a:t>Pandas </a:t>
            </a:r>
            <a:r>
              <a:rPr kumimoji="1" lang="zh-CN" altLang="en-US" sz="2600" b="0" dirty="0">
                <a:latin typeface="微软雅黑" pitchFamily="34" charset="-122"/>
                <a:ea typeface="微软雅黑" pitchFamily="34" charset="-122"/>
              </a:rPr>
              <a:t>库</a:t>
            </a:r>
            <a:endParaRPr kumimoji="1" lang="en-US" altLang="zh-CN" sz="2600" b="0" dirty="0">
              <a:latin typeface="微软雅黑" pitchFamily="34" charset="-122"/>
              <a:ea typeface="微软雅黑" pitchFamily="34" charset="-122"/>
            </a:endParaRPr>
          </a:p>
        </p:txBody>
      </p:sp>
    </p:spTree>
    <p:extLst>
      <p:ext uri="{BB962C8B-B14F-4D97-AF65-F5344CB8AC3E}">
        <p14:creationId xmlns:p14="http://schemas.microsoft.com/office/powerpoint/2010/main" val="22472447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8DC5CE7-92CA-4994-870B-2FA7112185F5}"/>
              </a:ext>
            </a:extLst>
          </p:cNvPr>
          <p:cNvSpPr>
            <a:spLocks noGrp="1"/>
          </p:cNvSpPr>
          <p:nvPr>
            <p:ph idx="4294967295"/>
          </p:nvPr>
        </p:nvSpPr>
        <p:spPr>
          <a:xfrm>
            <a:off x="1763688" y="843558"/>
            <a:ext cx="7200800" cy="1296144"/>
          </a:xfrm>
        </p:spPr>
        <p:txBody>
          <a:bodyPr/>
          <a:lstStyle/>
          <a:p>
            <a:pPr marL="0" indent="0" algn="just">
              <a:lnSpc>
                <a:spcPct val="100000"/>
              </a:lnSpc>
              <a:buNone/>
            </a:pPr>
            <a:r>
              <a:rPr lang="en-US" altLang="zh-CN" sz="2000" dirty="0">
                <a:latin typeface="楷体" pitchFamily="49" charset="-122"/>
                <a:ea typeface="楷体" pitchFamily="49" charset="-122"/>
              </a:rPr>
              <a:t>    </a:t>
            </a:r>
            <a:r>
              <a:rPr lang="en-US" altLang="zh-CN" sz="2000" dirty="0" err="1">
                <a:latin typeface="楷体" pitchFamily="49" charset="-122"/>
                <a:ea typeface="楷体" pitchFamily="49" charset="-122"/>
              </a:rPr>
              <a:t>DataFrame</a:t>
            </a:r>
            <a:r>
              <a:rPr lang="zh-CN" altLang="zh-CN" sz="2000" dirty="0">
                <a:latin typeface="楷体" pitchFamily="49" charset="-122"/>
                <a:ea typeface="楷体" pitchFamily="49" charset="-122"/>
              </a:rPr>
              <a:t>和</a:t>
            </a:r>
            <a:r>
              <a:rPr lang="en-US" altLang="zh-CN" sz="2000" dirty="0">
                <a:latin typeface="楷体" pitchFamily="49" charset="-122"/>
                <a:ea typeface="楷体" pitchFamily="49" charset="-122"/>
              </a:rPr>
              <a:t>Series</a:t>
            </a:r>
            <a:r>
              <a:rPr lang="zh-CN" altLang="zh-CN" sz="2000" dirty="0">
                <a:latin typeface="楷体" pitchFamily="49" charset="-122"/>
                <a:ea typeface="楷体" pitchFamily="49" charset="-122"/>
              </a:rPr>
              <a:t>之间算术运算也是</a:t>
            </a:r>
            <a:r>
              <a:rPr lang="zh-CN" altLang="en-US" sz="2000" dirty="0">
                <a:latin typeface="楷体" pitchFamily="49" charset="-122"/>
                <a:ea typeface="楷体" pitchFamily="49" charset="-122"/>
              </a:rPr>
              <a:t>有</a:t>
            </a:r>
            <a:r>
              <a:rPr lang="zh-CN" altLang="zh-CN" sz="2000" dirty="0">
                <a:latin typeface="楷体" pitchFamily="49" charset="-122"/>
                <a:ea typeface="楷体" pitchFamily="49" charset="-122"/>
              </a:rPr>
              <a:t>明确规定的，他们通常将</a:t>
            </a:r>
            <a:r>
              <a:rPr lang="en-US" altLang="zh-CN" sz="2000" dirty="0">
                <a:latin typeface="楷体" pitchFamily="49" charset="-122"/>
                <a:ea typeface="楷体" pitchFamily="49" charset="-122"/>
              </a:rPr>
              <a:t>Series</a:t>
            </a:r>
            <a:r>
              <a:rPr lang="zh-CN" altLang="zh-CN" sz="2000" dirty="0">
                <a:latin typeface="楷体" pitchFamily="49" charset="-122"/>
                <a:ea typeface="楷体" pitchFamily="49" charset="-122"/>
              </a:rPr>
              <a:t>的索引匹配到</a:t>
            </a:r>
            <a:r>
              <a:rPr lang="en-US" altLang="zh-CN" sz="2000" dirty="0" err="1">
                <a:latin typeface="楷体" pitchFamily="49" charset="-122"/>
                <a:ea typeface="楷体" pitchFamily="49" charset="-122"/>
              </a:rPr>
              <a:t>DataFrame</a:t>
            </a:r>
            <a:r>
              <a:rPr lang="zh-CN" altLang="zh-CN" sz="2000" dirty="0">
                <a:latin typeface="楷体" pitchFamily="49" charset="-122"/>
                <a:ea typeface="楷体" pitchFamily="49" charset="-122"/>
              </a:rPr>
              <a:t>的列，然后沿着行传播下去。如果某个索引值在</a:t>
            </a:r>
            <a:r>
              <a:rPr lang="en-US" altLang="zh-CN" sz="2000" dirty="0" err="1">
                <a:latin typeface="楷体" pitchFamily="49" charset="-122"/>
                <a:ea typeface="楷体" pitchFamily="49" charset="-122"/>
              </a:rPr>
              <a:t>DataFrame</a:t>
            </a:r>
            <a:r>
              <a:rPr lang="zh-CN" altLang="zh-CN" sz="2000" dirty="0">
                <a:latin typeface="楷体" pitchFamily="49" charset="-122"/>
                <a:ea typeface="楷体" pitchFamily="49" charset="-122"/>
              </a:rPr>
              <a:t>的列或</a:t>
            </a:r>
            <a:r>
              <a:rPr lang="en-US" altLang="zh-CN" sz="2000" dirty="0">
                <a:latin typeface="楷体" pitchFamily="49" charset="-122"/>
                <a:ea typeface="楷体" pitchFamily="49" charset="-122"/>
              </a:rPr>
              <a:t>Series</a:t>
            </a:r>
            <a:r>
              <a:rPr lang="zh-CN" altLang="zh-CN" sz="2000" dirty="0">
                <a:latin typeface="楷体" pitchFamily="49" charset="-122"/>
                <a:ea typeface="楷体" pitchFamily="49" charset="-122"/>
              </a:rPr>
              <a:t>的索引中找不到，则参与运算的两个对象就会被重新索引以形成并集。</a:t>
            </a:r>
            <a:endParaRPr lang="en-US" altLang="zh-CN" sz="2000" b="1" dirty="0">
              <a:latin typeface="楷体" pitchFamily="49" charset="-122"/>
              <a:ea typeface="楷体" pitchFamily="49" charset="-122"/>
            </a:endParaRPr>
          </a:p>
          <a:p>
            <a:pPr lvl="1" algn="just">
              <a:lnSpc>
                <a:spcPct val="100000"/>
              </a:lnSpc>
            </a:pPr>
            <a:endParaRPr lang="zh-CN" altLang="en-US" sz="2000" dirty="0">
              <a:latin typeface="楷体" pitchFamily="49" charset="-122"/>
              <a:ea typeface="楷体" pitchFamily="49" charset="-122"/>
            </a:endParaRPr>
          </a:p>
        </p:txBody>
      </p:sp>
      <p:graphicFrame>
        <p:nvGraphicFramePr>
          <p:cNvPr id="5" name="表格 4">
            <a:extLst>
              <a:ext uri="{FF2B5EF4-FFF2-40B4-BE49-F238E27FC236}">
                <a16:creationId xmlns:a16="http://schemas.microsoft.com/office/drawing/2014/main" id="{25376B39-46D0-4424-A808-DA0E1D978BC2}"/>
              </a:ext>
            </a:extLst>
          </p:cNvPr>
          <p:cNvGraphicFramePr>
            <a:graphicFrameLocks noGrp="1"/>
          </p:cNvGraphicFramePr>
          <p:nvPr>
            <p:extLst>
              <p:ext uri="{D42A27DB-BD31-4B8C-83A1-F6EECF244321}">
                <p14:modId xmlns:p14="http://schemas.microsoft.com/office/powerpoint/2010/main" val="2267262395"/>
              </p:ext>
            </p:extLst>
          </p:nvPr>
        </p:nvGraphicFramePr>
        <p:xfrm>
          <a:off x="1907704" y="2236364"/>
          <a:ext cx="7056784" cy="2692660"/>
        </p:xfrm>
        <a:graphic>
          <a:graphicData uri="http://schemas.openxmlformats.org/drawingml/2006/table">
            <a:tbl>
              <a:tblPr firstRow="1" firstCol="1" bandRow="1"/>
              <a:tblGrid>
                <a:gridCol w="1129086">
                  <a:extLst>
                    <a:ext uri="{9D8B030D-6E8A-4147-A177-3AD203B41FA5}">
                      <a16:colId xmlns:a16="http://schemas.microsoft.com/office/drawing/2014/main" val="3045607110"/>
                    </a:ext>
                  </a:extLst>
                </a:gridCol>
                <a:gridCol w="5927698">
                  <a:extLst>
                    <a:ext uri="{9D8B030D-6E8A-4147-A177-3AD203B41FA5}">
                      <a16:colId xmlns:a16="http://schemas.microsoft.com/office/drawing/2014/main" val="3791451936"/>
                    </a:ext>
                  </a:extLst>
                </a:gridCol>
              </a:tblGrid>
              <a:tr h="551410">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In[57]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5480" marR="654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frame=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DataFrame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np.arange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(12.).reshape((4,3)),columns= list('</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bde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'),index=['Mary','</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Aliee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Mike','Tom</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5480" marR="65480" marT="0" marB="0">
                    <a:lnL>
                      <a:noFill/>
                    </a:lnL>
                    <a:lnR>
                      <a:noFill/>
                    </a:lnR>
                    <a:lnT>
                      <a:noFill/>
                    </a:lnT>
                    <a:lnB>
                      <a:noFill/>
                    </a:lnB>
                    <a:solidFill>
                      <a:srgbClr val="D9D9D9"/>
                    </a:solidFill>
                  </a:tcPr>
                </a:tc>
                <a:extLst>
                  <a:ext uri="{0D108BD9-81ED-4DB2-BD59-A6C34878D82A}">
                    <a16:rowId xmlns:a16="http://schemas.microsoft.com/office/drawing/2014/main" val="280664757"/>
                  </a:ext>
                </a:extLst>
              </a:tr>
              <a:tr h="302529">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In[58]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5480" marR="654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series2 = Series(range(3),index=['</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b','e','f</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5480" marR="65480" marT="0" marB="0">
                    <a:lnL>
                      <a:noFill/>
                    </a:lnL>
                    <a:lnR>
                      <a:noFill/>
                    </a:lnR>
                    <a:lnT>
                      <a:noFill/>
                    </a:lnT>
                    <a:lnB>
                      <a:noFill/>
                    </a:lnB>
                    <a:solidFill>
                      <a:srgbClr val="D9D9D9"/>
                    </a:solidFill>
                  </a:tcPr>
                </a:tc>
                <a:extLst>
                  <a:ext uri="{0D108BD9-81ED-4DB2-BD59-A6C34878D82A}">
                    <a16:rowId xmlns:a16="http://schemas.microsoft.com/office/drawing/2014/main" val="546238786"/>
                  </a:ext>
                </a:extLst>
              </a:tr>
              <a:tr h="302529">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In[59]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5480" marR="654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frame+series2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5480" marR="65480" marT="0" marB="0">
                    <a:lnL>
                      <a:noFill/>
                    </a:lnL>
                    <a:lnR>
                      <a:noFill/>
                    </a:lnR>
                    <a:lnT>
                      <a:noFill/>
                    </a:lnT>
                    <a:lnB>
                      <a:noFill/>
                    </a:lnB>
                    <a:solidFill>
                      <a:srgbClr val="D9D9D9"/>
                    </a:solidFill>
                  </a:tcPr>
                </a:tc>
                <a:extLst>
                  <a:ext uri="{0D108BD9-81ED-4DB2-BD59-A6C34878D82A}">
                    <a16:rowId xmlns:a16="http://schemas.microsoft.com/office/drawing/2014/main" val="954549418"/>
                  </a:ext>
                </a:extLst>
              </a:tr>
              <a:tr h="148132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Out[59]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5480" marR="65480" marT="0" marB="0">
                    <a:lnL>
                      <a:noFill/>
                    </a:lnL>
                    <a:lnR>
                      <a:noFill/>
                    </a:lnR>
                    <a:lnT>
                      <a:noFill/>
                    </a:lnT>
                    <a:lnB>
                      <a:noFill/>
                    </a:lnB>
                    <a:solidFill>
                      <a:srgbClr val="D9D9D9"/>
                    </a:solidFill>
                  </a:tcPr>
                </a:tc>
                <a:tc>
                  <a:txBody>
                    <a:bodyPr/>
                    <a:lstStyle/>
                    <a:p>
                      <a:pPr algn="just">
                        <a:lnSpc>
                          <a:spcPct val="120000"/>
                        </a:lnSpc>
                        <a:spcAft>
                          <a:spcPts val="0"/>
                        </a:spcAft>
                      </a:pPr>
                      <a:endParaRPr lang="en-US" sz="1400" kern="100" dirty="0">
                        <a:effectLst/>
                        <a:latin typeface="Consolas" panose="020B0609020204030204" pitchFamily="49" charset="0"/>
                        <a:ea typeface="宋体" panose="02010600030101010101" pitchFamily="2" charset="-122"/>
                        <a:cs typeface="Times New Roman" panose="02020603050405020304" pitchFamily="18" charset="0"/>
                      </a:endParaRPr>
                    </a:p>
                    <a:p>
                      <a:pPr algn="just">
                        <a:lnSpc>
                          <a:spcPct val="120000"/>
                        </a:lnSpc>
                        <a:spcAft>
                          <a:spcPts val="0"/>
                        </a:spcAft>
                      </a:pPr>
                      <a:endParaRPr lang="en-US" sz="1400" kern="100" dirty="0">
                        <a:effectLst/>
                        <a:latin typeface="Consolas" panose="020B0609020204030204" pitchFamily="49" charset="0"/>
                        <a:ea typeface="宋体" panose="02010600030101010101" pitchFamily="2" charset="-122"/>
                        <a:cs typeface="Times New Roman" panose="02020603050405020304" pitchFamily="18" charset="0"/>
                      </a:endParaRPr>
                    </a:p>
                    <a:p>
                      <a:pPr algn="just">
                        <a:lnSpc>
                          <a:spcPct val="120000"/>
                        </a:lnSpc>
                        <a:spcAft>
                          <a:spcPts val="0"/>
                        </a:spcAft>
                      </a:pPr>
                      <a:endParaRPr lang="en-US" sz="1400" kern="100" dirty="0">
                        <a:effectLst/>
                        <a:latin typeface="Consolas" panose="020B0609020204030204" pitchFamily="49" charset="0"/>
                        <a:ea typeface="宋体" panose="02010600030101010101" pitchFamily="2" charset="-122"/>
                        <a:cs typeface="Times New Roman" panose="02020603050405020304" pitchFamily="18" charset="0"/>
                      </a:endParaRPr>
                    </a:p>
                    <a:p>
                      <a:pPr algn="just">
                        <a:lnSpc>
                          <a:spcPct val="120000"/>
                        </a:lnSpc>
                        <a:spcAft>
                          <a:spcPts val="0"/>
                        </a:spcAft>
                      </a:pPr>
                      <a:endParaRPr lang="en-US" sz="1400" kern="100" dirty="0">
                        <a:effectLst/>
                        <a:latin typeface="Consolas" panose="020B0609020204030204" pitchFamily="49" charset="0"/>
                        <a:ea typeface="宋体" panose="02010600030101010101" pitchFamily="2" charset="-122"/>
                        <a:cs typeface="Times New Roman" panose="02020603050405020304" pitchFamily="18" charset="0"/>
                      </a:endParaRPr>
                    </a:p>
                    <a:p>
                      <a:pPr algn="just">
                        <a:lnSpc>
                          <a:spcPct val="120000"/>
                        </a:lnSpc>
                        <a:spcAft>
                          <a:spcPts val="0"/>
                        </a:spcAft>
                      </a:pPr>
                      <a:endParaRPr lang="en-US" sz="1400" kern="100" dirty="0">
                        <a:effectLst/>
                        <a:latin typeface="Consolas" panose="020B0609020204030204" pitchFamily="49" charset="0"/>
                        <a:ea typeface="宋体" panose="02010600030101010101" pitchFamily="2" charset="-122"/>
                        <a:cs typeface="Times New Roman" panose="02020603050405020304" pitchFamily="18" charset="0"/>
                      </a:endParaRPr>
                    </a:p>
                    <a:p>
                      <a:pPr algn="just">
                        <a:lnSpc>
                          <a:spcPct val="120000"/>
                        </a:lnSpc>
                        <a:spcAft>
                          <a:spcPts val="0"/>
                        </a:spcAft>
                      </a:pPr>
                      <a:endParaRPr lang="en-US" sz="1400" kern="100" dirty="0">
                        <a:effectLst/>
                        <a:latin typeface="Consolas" panose="020B0609020204030204" pitchFamily="49" charset="0"/>
                        <a:ea typeface="宋体" panose="02010600030101010101" pitchFamily="2" charset="-122"/>
                        <a:cs typeface="Times New Roman" panose="02020603050405020304" pitchFamily="18" charset="0"/>
                      </a:endParaRPr>
                    </a:p>
                  </a:txBody>
                  <a:tcPr marL="65480" marR="65480" marT="0" marB="0">
                    <a:lnL>
                      <a:noFill/>
                    </a:lnL>
                    <a:lnR>
                      <a:noFill/>
                    </a:lnR>
                    <a:lnT>
                      <a:noFill/>
                    </a:lnT>
                    <a:lnB>
                      <a:noFill/>
                    </a:lnB>
                    <a:solidFill>
                      <a:srgbClr val="D9D9D9"/>
                    </a:solidFill>
                  </a:tcPr>
                </a:tc>
                <a:extLst>
                  <a:ext uri="{0D108BD9-81ED-4DB2-BD59-A6C34878D82A}">
                    <a16:rowId xmlns:a16="http://schemas.microsoft.com/office/drawing/2014/main" val="4152244044"/>
                  </a:ext>
                </a:extLst>
              </a:tr>
            </a:tbl>
          </a:graphicData>
        </a:graphic>
      </p:graphicFrame>
      <p:pic>
        <p:nvPicPr>
          <p:cNvPr id="55297" name="图片 27">
            <a:extLst>
              <a:ext uri="{FF2B5EF4-FFF2-40B4-BE49-F238E27FC236}">
                <a16:creationId xmlns:a16="http://schemas.microsoft.com/office/drawing/2014/main" id="{168837FA-2874-4F2F-86CE-2408E2D66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507854"/>
            <a:ext cx="2633368" cy="1338269"/>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dirty="0"/>
              <a:t>3.2  </a:t>
            </a:r>
            <a:r>
              <a:rPr kumimoji="1" lang="en-US" altLang="zh-CN" sz="2600" dirty="0">
                <a:latin typeface="+mn-ea"/>
              </a:rPr>
              <a:t>Pandas </a:t>
            </a:r>
            <a:r>
              <a:rPr kumimoji="1" lang="zh-CN" altLang="en-US" sz="2600" b="0" dirty="0">
                <a:latin typeface="微软雅黑" pitchFamily="34" charset="-122"/>
                <a:ea typeface="微软雅黑" pitchFamily="34" charset="-122"/>
              </a:rPr>
              <a:t>库</a:t>
            </a:r>
            <a:endParaRPr kumimoji="1" lang="en-US" altLang="zh-CN" sz="2600" b="0" dirty="0">
              <a:latin typeface="微软雅黑" pitchFamily="34" charset="-122"/>
              <a:ea typeface="微软雅黑" pitchFamily="34" charset="-122"/>
            </a:endParaRPr>
          </a:p>
        </p:txBody>
      </p:sp>
    </p:spTree>
    <p:extLst>
      <p:ext uri="{BB962C8B-B14F-4D97-AF65-F5344CB8AC3E}">
        <p14:creationId xmlns:p14="http://schemas.microsoft.com/office/powerpoint/2010/main" val="148816267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0"/>
            <a:ext cx="7452320" cy="771550"/>
          </a:xfrm>
          <a:prstGeom prst="rect">
            <a:avLst/>
          </a:prstGeom>
        </p:spPr>
        <p:txBody>
          <a:bodyPr/>
          <a:lstStyle/>
          <a:p>
            <a:pPr algn="l">
              <a:lnSpc>
                <a:spcPct val="150000"/>
              </a:lnSpc>
            </a:pPr>
            <a:r>
              <a:rPr kumimoji="1" lang="en-US" altLang="zh-CN" sz="2600" dirty="0">
                <a:latin typeface="微软雅黑" pitchFamily="34" charset="-122"/>
                <a:ea typeface="微软雅黑" pitchFamily="34" charset="-122"/>
              </a:rPr>
              <a:t>3.3</a:t>
            </a:r>
            <a:r>
              <a:rPr kumimoji="1" lang="en-US" altLang="zh-CN" sz="2600" b="0" dirty="0">
                <a:latin typeface="微软雅黑" pitchFamily="34" charset="-122"/>
                <a:ea typeface="微软雅黑" pitchFamily="34" charset="-122"/>
              </a:rPr>
              <a:t>  </a:t>
            </a:r>
            <a:r>
              <a:rPr kumimoji="1" lang="en-US" altLang="zh-CN" sz="2600" b="0" dirty="0" err="1">
                <a:latin typeface="微软雅黑" pitchFamily="34" charset="-122"/>
                <a:ea typeface="微软雅黑" pitchFamily="34" charset="-122"/>
              </a:rPr>
              <a:t>Scipy</a:t>
            </a:r>
            <a:r>
              <a:rPr kumimoji="1" lang="en-US" altLang="zh-CN" sz="2600" b="0" dirty="0">
                <a:latin typeface="微软雅黑" pitchFamily="34" charset="-122"/>
                <a:ea typeface="微软雅黑" pitchFamily="34" charset="-122"/>
              </a:rPr>
              <a:t> </a:t>
            </a:r>
            <a:r>
              <a:rPr kumimoji="1" lang="zh-CN" altLang="en-US" sz="2600" b="0" dirty="0">
                <a:latin typeface="微软雅黑" pitchFamily="34" charset="-122"/>
                <a:ea typeface="微软雅黑" pitchFamily="34" charset="-122"/>
              </a:rPr>
              <a:t>库</a:t>
            </a:r>
          </a:p>
        </p:txBody>
      </p:sp>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835696" y="915566"/>
            <a:ext cx="7200800" cy="4032448"/>
          </a:xfrm>
        </p:spPr>
        <p:txBody>
          <a:bodyPr/>
          <a:lstStyle/>
          <a:p>
            <a:pPr>
              <a:lnSpc>
                <a:spcPct val="150000"/>
              </a:lnSpc>
            </a:pPr>
            <a:r>
              <a:rPr lang="en-US" altLang="zh-CN" sz="2000" b="1" dirty="0" err="1">
                <a:latin typeface="微软雅黑" pitchFamily="34" charset="-122"/>
                <a:ea typeface="微软雅黑" pitchFamily="34" charset="-122"/>
              </a:rPr>
              <a:t>Scipy</a:t>
            </a:r>
            <a:r>
              <a:rPr lang="zh-CN" altLang="en-US" sz="2000" b="1" dirty="0">
                <a:latin typeface="微软雅黑" pitchFamily="34" charset="-122"/>
                <a:ea typeface="微软雅黑" pitchFamily="34" charset="-122"/>
              </a:rPr>
              <a:t>概述</a:t>
            </a:r>
            <a:endParaRPr lang="en-US" altLang="zh-CN" sz="2000" b="1" dirty="0">
              <a:latin typeface="微软雅黑" pitchFamily="34" charset="-122"/>
              <a:ea typeface="微软雅黑" pitchFamily="34" charset="-122"/>
            </a:endParaRPr>
          </a:p>
          <a:p>
            <a:pPr marL="0" indent="0">
              <a:lnSpc>
                <a:spcPct val="150000"/>
              </a:lnSpc>
              <a:buNone/>
            </a:pPr>
            <a:r>
              <a:rPr lang="en-US" altLang="zh-CN" sz="2000" dirty="0">
                <a:latin typeface="楷体" pitchFamily="49" charset="-122"/>
                <a:ea typeface="楷体" pitchFamily="49" charset="-122"/>
              </a:rPr>
              <a:t>    </a:t>
            </a:r>
            <a:r>
              <a:rPr lang="en-US" altLang="zh-CN" sz="2000" dirty="0" err="1">
                <a:latin typeface="楷体" pitchFamily="49" charset="-122"/>
                <a:ea typeface="楷体" pitchFamily="49" charset="-122"/>
              </a:rPr>
              <a:t>Scipy</a:t>
            </a:r>
            <a:r>
              <a:rPr lang="zh-CN" altLang="en-US" sz="2000" dirty="0">
                <a:latin typeface="楷体" pitchFamily="49" charset="-122"/>
                <a:ea typeface="楷体" pitchFamily="49" charset="-122"/>
              </a:rPr>
              <a:t>库函数和</a:t>
            </a:r>
            <a:r>
              <a:rPr lang="en-US" altLang="zh-CN" sz="2000" dirty="0" err="1">
                <a:latin typeface="楷体" pitchFamily="49" charset="-122"/>
                <a:ea typeface="楷体" pitchFamily="49" charset="-122"/>
              </a:rPr>
              <a:t>Numpy</a:t>
            </a:r>
            <a:r>
              <a:rPr lang="zh-CN" altLang="en-US" sz="2000" dirty="0">
                <a:latin typeface="楷体" pitchFamily="49" charset="-122"/>
                <a:ea typeface="楷体" pitchFamily="49" charset="-122"/>
              </a:rPr>
              <a:t>联系密切，一般都是基于</a:t>
            </a:r>
            <a:r>
              <a:rPr lang="en-US" altLang="zh-CN" sz="2000" dirty="0" err="1">
                <a:latin typeface="楷体" pitchFamily="49" charset="-122"/>
                <a:ea typeface="楷体" pitchFamily="49" charset="-122"/>
              </a:rPr>
              <a:t>Numpy</a:t>
            </a:r>
            <a:r>
              <a:rPr lang="zh-CN" altLang="en-US" sz="2000" dirty="0">
                <a:latin typeface="楷体" pitchFamily="49" charset="-122"/>
                <a:ea typeface="楷体" pitchFamily="49" charset="-122"/>
              </a:rPr>
              <a:t>之上，类似于</a:t>
            </a:r>
            <a:r>
              <a:rPr lang="en-US" altLang="zh-CN" sz="2000" dirty="0" err="1">
                <a:latin typeface="楷体" pitchFamily="49" charset="-122"/>
                <a:ea typeface="楷体" pitchFamily="49" charset="-122"/>
              </a:rPr>
              <a:t>Matlab</a:t>
            </a:r>
            <a:r>
              <a:rPr lang="zh-CN" altLang="en-US" sz="2000" dirty="0">
                <a:latin typeface="楷体" pitchFamily="49" charset="-122"/>
                <a:ea typeface="楷体" pitchFamily="49" charset="-122"/>
              </a:rPr>
              <a:t>的工具箱，是</a:t>
            </a:r>
            <a:r>
              <a:rPr lang="en-US" altLang="zh-CN" sz="2000" dirty="0">
                <a:latin typeface="楷体" pitchFamily="49" charset="-122"/>
                <a:ea typeface="楷体" pitchFamily="49" charset="-122"/>
              </a:rPr>
              <a:t>Python</a:t>
            </a:r>
            <a:r>
              <a:rPr lang="zh-CN" altLang="en-US" sz="2000" dirty="0">
                <a:latin typeface="楷体" pitchFamily="49" charset="-122"/>
                <a:ea typeface="楷体" pitchFamily="49" charset="-122"/>
              </a:rPr>
              <a:t>科学计算程序的核心包，用于有效地计算</a:t>
            </a:r>
            <a:r>
              <a:rPr lang="en-US" altLang="zh-CN" sz="2000" dirty="0" err="1">
                <a:latin typeface="楷体" pitchFamily="49" charset="-122"/>
                <a:ea typeface="楷体" pitchFamily="49" charset="-122"/>
              </a:rPr>
              <a:t>NumPy</a:t>
            </a:r>
            <a:r>
              <a:rPr lang="zh-CN" altLang="en-US" sz="2000" dirty="0">
                <a:latin typeface="楷体" pitchFamily="49" charset="-122"/>
                <a:ea typeface="楷体" pitchFamily="49" charset="-122"/>
              </a:rPr>
              <a:t>矩阵。</a:t>
            </a:r>
            <a:endParaRPr lang="en-US" altLang="zh-CN" sz="2000" dirty="0">
              <a:latin typeface="楷体" pitchFamily="49" charset="-122"/>
              <a:ea typeface="楷体" pitchFamily="49" charset="-122"/>
            </a:endParaRPr>
          </a:p>
          <a:p>
            <a:pPr>
              <a:lnSpc>
                <a:spcPct val="150000"/>
              </a:lnSpc>
            </a:pPr>
            <a:r>
              <a:rPr lang="en-US" altLang="zh-CN" sz="2000" b="1" dirty="0" err="1">
                <a:latin typeface="微软雅黑" pitchFamily="34" charset="-122"/>
                <a:ea typeface="微软雅黑" pitchFamily="34" charset="-122"/>
              </a:rPr>
              <a:t>Scipy</a:t>
            </a:r>
            <a:r>
              <a:rPr lang="zh-CN" altLang="en-US" sz="2000" b="1" dirty="0">
                <a:latin typeface="微软雅黑" pitchFamily="34" charset="-122"/>
                <a:ea typeface="微软雅黑" pitchFamily="34" charset="-122"/>
              </a:rPr>
              <a:t>安装</a:t>
            </a:r>
            <a:endParaRPr lang="en-US" altLang="zh-CN" sz="2000" b="1" dirty="0">
              <a:latin typeface="微软雅黑" pitchFamily="34" charset="-122"/>
              <a:ea typeface="微软雅黑" pitchFamily="34" charset="-122"/>
            </a:endParaRPr>
          </a:p>
          <a:p>
            <a:pPr marL="477838" lvl="1" indent="0">
              <a:lnSpc>
                <a:spcPct val="150000"/>
              </a:lnSpc>
              <a:buNone/>
            </a:pPr>
            <a:r>
              <a:rPr lang="zh-CN" altLang="en-US" sz="2000" dirty="0">
                <a:latin typeface="楷体" pitchFamily="49" charset="-122"/>
                <a:ea typeface="楷体" pitchFamily="49" charset="-122"/>
              </a:rPr>
              <a:t>常用的命令就是使用</a:t>
            </a:r>
            <a:r>
              <a:rPr lang="en-US" altLang="zh-CN" sz="2000" dirty="0">
                <a:latin typeface="楷体" pitchFamily="49" charset="-122"/>
                <a:ea typeface="楷体" pitchFamily="49" charset="-122"/>
              </a:rPr>
              <a:t>pip</a:t>
            </a:r>
            <a:r>
              <a:rPr lang="zh-CN" altLang="en-US" sz="2000" dirty="0">
                <a:latin typeface="楷体" pitchFamily="49" charset="-122"/>
                <a:ea typeface="楷体" pitchFamily="49" charset="-122"/>
              </a:rPr>
              <a:t>安装</a:t>
            </a:r>
            <a:r>
              <a:rPr lang="en-US" altLang="zh-CN" sz="2000" dirty="0" err="1">
                <a:latin typeface="楷体" pitchFamily="49" charset="-122"/>
                <a:ea typeface="楷体" pitchFamily="49" charset="-122"/>
              </a:rPr>
              <a:t>scipy</a:t>
            </a:r>
            <a:r>
              <a:rPr lang="zh-CN" altLang="en-US" sz="2000" dirty="0">
                <a:latin typeface="楷体" pitchFamily="49" charset="-122"/>
                <a:ea typeface="楷体" pitchFamily="49" charset="-122"/>
              </a:rPr>
              <a:t>，安装命令如下：</a:t>
            </a:r>
            <a:endParaRPr lang="en-US" altLang="zh-CN" sz="2000" dirty="0">
              <a:latin typeface="楷体" pitchFamily="49" charset="-122"/>
              <a:ea typeface="楷体" pitchFamily="49" charset="-122"/>
            </a:endParaRPr>
          </a:p>
          <a:p>
            <a:pPr marL="477838" lvl="1" indent="0">
              <a:lnSpc>
                <a:spcPct val="150000"/>
              </a:lnSpc>
              <a:buNone/>
            </a:pPr>
            <a:r>
              <a:rPr lang="en-US" altLang="zh-CN" sz="2000" dirty="0">
                <a:latin typeface="楷体" pitchFamily="49" charset="-122"/>
                <a:ea typeface="楷体" pitchFamily="49" charset="-122"/>
              </a:rPr>
              <a:t>   pip install </a:t>
            </a:r>
            <a:r>
              <a:rPr lang="en-US" altLang="zh-CN" sz="2000" dirty="0" err="1">
                <a:latin typeface="楷体" pitchFamily="49" charset="-122"/>
                <a:ea typeface="楷体" pitchFamily="49" charset="-122"/>
              </a:rPr>
              <a:t>scipy</a:t>
            </a:r>
            <a:endParaRPr lang="en-US" altLang="zh-CN" sz="2000" dirty="0">
              <a:latin typeface="楷体" pitchFamily="49" charset="-122"/>
              <a:ea typeface="楷体" pitchFamily="49" charset="-122"/>
            </a:endParaRPr>
          </a:p>
          <a:p>
            <a:pPr lvl="1"/>
            <a:endParaRPr lang="en-US" altLang="zh-CN" sz="2000" dirty="0">
              <a:latin typeface="楷体" pitchFamily="49" charset="-122"/>
              <a:ea typeface="楷体" pitchFamily="49" charset="-122"/>
            </a:endParaRPr>
          </a:p>
        </p:txBody>
      </p:sp>
    </p:spTree>
    <p:extLst>
      <p:ext uri="{BB962C8B-B14F-4D97-AF65-F5344CB8AC3E}">
        <p14:creationId xmlns:p14="http://schemas.microsoft.com/office/powerpoint/2010/main" val="4753677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907704" y="843559"/>
            <a:ext cx="7128792" cy="1224136"/>
          </a:xfrm>
        </p:spPr>
        <p:txBody>
          <a:bodyPr/>
          <a:lstStyle/>
          <a:p>
            <a:pPr marL="0" indent="0">
              <a:lnSpc>
                <a:spcPct val="150000"/>
              </a:lnSpc>
              <a:buNone/>
            </a:pPr>
            <a:r>
              <a:rPr lang="zh-CN" altLang="en-US" sz="2000" b="1" dirty="0">
                <a:latin typeface="微软雅黑" pitchFamily="34" charset="-122"/>
                <a:ea typeface="微软雅黑" pitchFamily="34" charset="-122"/>
              </a:rPr>
              <a:t>基本功能：</a:t>
            </a:r>
            <a:r>
              <a:rPr lang="zh-CN" altLang="zh-CN" sz="2000" dirty="0">
                <a:latin typeface="楷体" pitchFamily="49" charset="-122"/>
                <a:ea typeface="楷体" pitchFamily="49" charset="-122"/>
              </a:rPr>
              <a:t>通过</a:t>
            </a:r>
            <a:r>
              <a:rPr lang="en-US" altLang="zh-CN" sz="2000" dirty="0" err="1">
                <a:latin typeface="楷体" pitchFamily="49" charset="-122"/>
                <a:ea typeface="楷体" pitchFamily="49" charset="-122"/>
              </a:rPr>
              <a:t>savemat</a:t>
            </a:r>
            <a:r>
              <a:rPr lang="en-US" altLang="zh-CN" sz="2000" dirty="0">
                <a:latin typeface="楷体" pitchFamily="49" charset="-122"/>
                <a:ea typeface="楷体" pitchFamily="49" charset="-122"/>
              </a:rPr>
              <a:t>()</a:t>
            </a:r>
            <a:r>
              <a:rPr lang="zh-CN" altLang="zh-CN" sz="2000" dirty="0">
                <a:latin typeface="楷体" pitchFamily="49" charset="-122"/>
                <a:ea typeface="楷体" pitchFamily="49" charset="-122"/>
              </a:rPr>
              <a:t>函数和</a:t>
            </a:r>
            <a:r>
              <a:rPr lang="en-US" altLang="zh-CN" sz="2000" dirty="0" err="1">
                <a:latin typeface="楷体" pitchFamily="49" charset="-122"/>
                <a:ea typeface="楷体" pitchFamily="49" charset="-122"/>
              </a:rPr>
              <a:t>loadmat</a:t>
            </a:r>
            <a:r>
              <a:rPr lang="en-US" altLang="zh-CN" sz="2000" dirty="0">
                <a:latin typeface="楷体" pitchFamily="49" charset="-122"/>
                <a:ea typeface="楷体" pitchFamily="49" charset="-122"/>
              </a:rPr>
              <a:t>()</a:t>
            </a:r>
            <a:r>
              <a:rPr lang="zh-CN" altLang="zh-CN" sz="2000" dirty="0">
                <a:latin typeface="楷体" pitchFamily="49" charset="-122"/>
                <a:ea typeface="楷体" pitchFamily="49" charset="-122"/>
              </a:rPr>
              <a:t>函数实现保存和读</a:t>
            </a:r>
            <a:r>
              <a:rPr lang="en-US" altLang="zh-CN" sz="2000" dirty="0">
                <a:latin typeface="楷体" pitchFamily="49" charset="-122"/>
                <a:ea typeface="楷体" pitchFamily="49" charset="-122"/>
              </a:rPr>
              <a:t>  </a:t>
            </a:r>
          </a:p>
          <a:p>
            <a:pPr marL="0" indent="0">
              <a:lnSpc>
                <a:spcPct val="150000"/>
              </a:lnSpc>
              <a:buNone/>
            </a:pPr>
            <a:r>
              <a:rPr lang="en-US" altLang="zh-CN" sz="2000" dirty="0">
                <a:latin typeface="楷体" pitchFamily="49" charset="-122"/>
                <a:ea typeface="楷体" pitchFamily="49" charset="-122"/>
              </a:rPr>
              <a:t>           </a:t>
            </a:r>
            <a:r>
              <a:rPr lang="zh-CN" altLang="zh-CN" sz="2000" dirty="0">
                <a:latin typeface="楷体" pitchFamily="49" charset="-122"/>
                <a:ea typeface="楷体" pitchFamily="49" charset="-122"/>
              </a:rPr>
              <a:t>取矩阵文件。</a:t>
            </a:r>
            <a:endParaRPr lang="en-US" altLang="zh-CN" sz="2000" dirty="0">
              <a:latin typeface="楷体" pitchFamily="49" charset="-122"/>
              <a:ea typeface="楷体" pitchFamily="49" charset="-122"/>
            </a:endParaRPr>
          </a:p>
        </p:txBody>
      </p:sp>
      <p:graphicFrame>
        <p:nvGraphicFramePr>
          <p:cNvPr id="5" name="表格 4">
            <a:extLst>
              <a:ext uri="{FF2B5EF4-FFF2-40B4-BE49-F238E27FC236}">
                <a16:creationId xmlns:a16="http://schemas.microsoft.com/office/drawing/2014/main" id="{10684E67-D418-4850-A84E-E0F0EC4C6D33}"/>
              </a:ext>
            </a:extLst>
          </p:cNvPr>
          <p:cNvGraphicFramePr>
            <a:graphicFrameLocks noGrp="1"/>
          </p:cNvGraphicFramePr>
          <p:nvPr>
            <p:extLst>
              <p:ext uri="{D42A27DB-BD31-4B8C-83A1-F6EECF244321}">
                <p14:modId xmlns:p14="http://schemas.microsoft.com/office/powerpoint/2010/main" val="2138942755"/>
              </p:ext>
            </p:extLst>
          </p:nvPr>
        </p:nvGraphicFramePr>
        <p:xfrm>
          <a:off x="1925452" y="2139702"/>
          <a:ext cx="7039036" cy="2304253"/>
        </p:xfrm>
        <a:graphic>
          <a:graphicData uri="http://schemas.openxmlformats.org/drawingml/2006/table">
            <a:tbl>
              <a:tblPr firstRow="1" firstCol="1" bandRow="1"/>
              <a:tblGrid>
                <a:gridCol w="1161078">
                  <a:extLst>
                    <a:ext uri="{9D8B030D-6E8A-4147-A177-3AD203B41FA5}">
                      <a16:colId xmlns:a16="http://schemas.microsoft.com/office/drawing/2014/main" val="2221894779"/>
                    </a:ext>
                  </a:extLst>
                </a:gridCol>
                <a:gridCol w="5877958">
                  <a:extLst>
                    <a:ext uri="{9D8B030D-6E8A-4147-A177-3AD203B41FA5}">
                      <a16:colId xmlns:a16="http://schemas.microsoft.com/office/drawing/2014/main" val="1075212875"/>
                    </a:ext>
                  </a:extLst>
                </a:gridCol>
              </a:tblGrid>
              <a:tr h="329179">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from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scipy</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import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io</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565739893"/>
                  </a:ext>
                </a:extLst>
              </a:tr>
              <a:tr h="329179">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import numpy as np</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077221576"/>
                  </a:ext>
                </a:extLst>
              </a:tr>
              <a:tr h="329179">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arr = np.array([1,2,3,4,5,6])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08908751"/>
                  </a:ext>
                </a:extLst>
              </a:tr>
              <a:tr h="329179">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io.savemat('test.mat',{'arr1':arr})</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061241572"/>
                  </a:ext>
                </a:extLst>
              </a:tr>
              <a:tr h="329179">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loadArr</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io.loadmat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test.mat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857575591"/>
                  </a:ext>
                </a:extLst>
              </a:tr>
              <a:tr h="329179">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print(loadArr['arr1'])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805526545"/>
                  </a:ext>
                </a:extLst>
              </a:tr>
              <a:tr h="329179">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 2 3 4 5 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414494448"/>
                  </a:ext>
                </a:extLst>
              </a:tr>
            </a:tbl>
          </a:graphicData>
        </a:graphic>
      </p:graphicFrame>
      <p:sp>
        <p:nvSpPr>
          <p:cNvPr id="7"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a:latin typeface="微软雅黑" pitchFamily="34" charset="-122"/>
                <a:ea typeface="微软雅黑" pitchFamily="34" charset="-122"/>
              </a:rPr>
              <a:t>3.3</a:t>
            </a:r>
            <a:r>
              <a:rPr kumimoji="1" lang="en-US" altLang="zh-CN" sz="2600" b="0">
                <a:latin typeface="微软雅黑" pitchFamily="34" charset="-122"/>
                <a:ea typeface="微软雅黑" pitchFamily="34" charset="-122"/>
              </a:rPr>
              <a:t>  Scipy </a:t>
            </a:r>
            <a:r>
              <a:rPr kumimoji="1" lang="zh-CN" altLang="en-US" sz="2600" b="0">
                <a:latin typeface="微软雅黑" pitchFamily="34" charset="-122"/>
                <a:ea typeface="微软雅黑" pitchFamily="34" charset="-122"/>
              </a:rPr>
              <a:t>库</a:t>
            </a:r>
            <a:endParaRPr kumimoji="1" lang="zh-CN" altLang="en-US" sz="2600" b="0" dirty="0">
              <a:latin typeface="微软雅黑" pitchFamily="34" charset="-122"/>
              <a:ea typeface="微软雅黑" pitchFamily="34" charset="-122"/>
            </a:endParaRPr>
          </a:p>
        </p:txBody>
      </p:sp>
    </p:spTree>
    <p:extLst>
      <p:ext uri="{BB962C8B-B14F-4D97-AF65-F5344CB8AC3E}">
        <p14:creationId xmlns:p14="http://schemas.microsoft.com/office/powerpoint/2010/main" val="18004573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8CF42B2-5691-4398-934B-157CCB21D0E3}"/>
              </a:ext>
            </a:extLst>
          </p:cNvPr>
          <p:cNvSpPr>
            <a:spLocks noGrp="1"/>
          </p:cNvSpPr>
          <p:nvPr>
            <p:ph idx="4294967295"/>
          </p:nvPr>
        </p:nvSpPr>
        <p:spPr>
          <a:xfrm>
            <a:off x="1835697" y="843558"/>
            <a:ext cx="7128792" cy="4248472"/>
          </a:xfrm>
        </p:spPr>
        <p:txBody>
          <a:bodyPr/>
          <a:lstStyle/>
          <a:p>
            <a:pPr marL="0" indent="0">
              <a:buNone/>
            </a:pPr>
            <a:r>
              <a:rPr lang="zh-CN" altLang="en-US" sz="2000" dirty="0">
                <a:latin typeface="微软雅黑" pitchFamily="34" charset="-122"/>
                <a:ea typeface="微软雅黑" pitchFamily="34" charset="-122"/>
              </a:rPr>
              <a:t>统计</a:t>
            </a:r>
            <a:r>
              <a:rPr lang="zh-CN" altLang="en-US" sz="2000" dirty="0">
                <a:latin typeface="楷体" pitchFamily="49" charset="-122"/>
                <a:ea typeface="楷体" pitchFamily="49" charset="-122"/>
              </a:rPr>
              <a:t>：</a:t>
            </a:r>
            <a:r>
              <a:rPr lang="zh-CN" altLang="zh-CN" sz="2000" dirty="0">
                <a:latin typeface="楷体" pitchFamily="49" charset="-122"/>
                <a:ea typeface="楷体" pitchFamily="49" charset="-122"/>
              </a:rPr>
              <a:t>使用</a:t>
            </a:r>
            <a:r>
              <a:rPr lang="en-US" altLang="zh-CN" sz="2000" dirty="0" err="1">
                <a:latin typeface="楷体" pitchFamily="49" charset="-122"/>
                <a:ea typeface="楷体" pitchFamily="49" charset="-122"/>
              </a:rPr>
              <a:t>scipy</a:t>
            </a:r>
            <a:r>
              <a:rPr lang="zh-CN" altLang="zh-CN" sz="2000" dirty="0">
                <a:latin typeface="楷体" pitchFamily="49" charset="-122"/>
                <a:ea typeface="楷体" pitchFamily="49" charset="-122"/>
              </a:rPr>
              <a:t>中的</a:t>
            </a:r>
            <a:r>
              <a:rPr lang="en-US" altLang="zh-CN" sz="2000" dirty="0" err="1">
                <a:latin typeface="楷体" pitchFamily="49" charset="-122"/>
                <a:ea typeface="楷体" pitchFamily="49" charset="-122"/>
              </a:rPr>
              <a:t>scipy.stats</a:t>
            </a:r>
            <a:r>
              <a:rPr lang="zh-CN" altLang="zh-CN" sz="2000" dirty="0">
                <a:latin typeface="楷体" pitchFamily="49" charset="-122"/>
                <a:ea typeface="楷体" pitchFamily="49" charset="-122"/>
              </a:rPr>
              <a:t>中提供了产生连续性分布的函数，使用它们可以生成服从某些类型分布的随机数：</a:t>
            </a:r>
            <a:r>
              <a:rPr lang="zh-CN" altLang="en-US" sz="2000" dirty="0">
                <a:latin typeface="楷体" pitchFamily="49" charset="-122"/>
                <a:ea typeface="楷体" pitchFamily="49" charset="-122"/>
              </a:rPr>
              <a:t>包括均匀分布、正态分布、贝塔分布、泊松分布。</a:t>
            </a:r>
            <a:endParaRPr lang="en-US" altLang="zh-CN" sz="2000" dirty="0">
              <a:latin typeface="楷体" pitchFamily="49" charset="-122"/>
              <a:ea typeface="楷体" pitchFamily="49" charset="-122"/>
            </a:endParaRPr>
          </a:p>
          <a:p>
            <a:endParaRPr lang="en-US" altLang="zh-CN" sz="2000" dirty="0">
              <a:latin typeface="楷体" pitchFamily="49" charset="-122"/>
              <a:ea typeface="楷体" pitchFamily="49" charset="-122"/>
            </a:endParaRPr>
          </a:p>
          <a:p>
            <a:endParaRPr lang="en-US" altLang="zh-CN" sz="2000" dirty="0">
              <a:latin typeface="楷体" pitchFamily="49" charset="-122"/>
              <a:ea typeface="楷体" pitchFamily="49" charset="-122"/>
            </a:endParaRPr>
          </a:p>
          <a:p>
            <a:pPr lvl="1"/>
            <a:endParaRPr lang="en-US" altLang="zh-CN" sz="2000" dirty="0">
              <a:latin typeface="楷体" pitchFamily="49" charset="-122"/>
              <a:ea typeface="楷体" pitchFamily="49" charset="-122"/>
            </a:endParaRPr>
          </a:p>
          <a:p>
            <a:pPr lvl="1"/>
            <a:endParaRPr lang="en-US" altLang="zh-CN" sz="2000" dirty="0">
              <a:latin typeface="楷体" pitchFamily="49" charset="-122"/>
              <a:ea typeface="楷体" pitchFamily="49" charset="-122"/>
            </a:endParaRPr>
          </a:p>
          <a:p>
            <a:pPr marL="0" indent="0">
              <a:buNone/>
            </a:pPr>
            <a:r>
              <a:rPr lang="zh-CN" altLang="en-US" sz="2000" dirty="0">
                <a:latin typeface="楷体" pitchFamily="49" charset="-122"/>
                <a:ea typeface="楷体" pitchFamily="49" charset="-122"/>
              </a:rPr>
              <a:t>均值与标准差计算：使用</a:t>
            </a:r>
            <a:r>
              <a:rPr lang="en-US" altLang="zh-CN" sz="2000" dirty="0" err="1">
                <a:latin typeface="楷体" pitchFamily="49" charset="-122"/>
                <a:ea typeface="楷体" pitchFamily="49" charset="-122"/>
              </a:rPr>
              <a:t>stats.norm.fit</a:t>
            </a:r>
            <a:r>
              <a:rPr lang="zh-CN" altLang="en-US" sz="2000" dirty="0">
                <a:latin typeface="楷体" pitchFamily="49" charset="-122"/>
                <a:ea typeface="楷体" pitchFamily="49" charset="-122"/>
              </a:rPr>
              <a:t>函数利用正态分布去拟合生成的数据，得到其均值和标准差。偏度计算：偏度描述的是概率分布的偏度（非对称）程度。有两个返回值，第二个为</a:t>
            </a:r>
            <a:r>
              <a:rPr lang="en-US" altLang="zh-CN" sz="2000" dirty="0">
                <a:latin typeface="楷体" pitchFamily="49" charset="-122"/>
                <a:ea typeface="楷体" pitchFamily="49" charset="-122"/>
              </a:rPr>
              <a:t>p-value</a:t>
            </a:r>
            <a:r>
              <a:rPr lang="zh-CN" altLang="en-US" sz="2000" dirty="0">
                <a:latin typeface="楷体" pitchFamily="49" charset="-122"/>
                <a:ea typeface="楷体" pitchFamily="49" charset="-122"/>
              </a:rPr>
              <a:t>，即数据集服从正态分布的概率（</a:t>
            </a:r>
            <a:r>
              <a:rPr lang="en-US" altLang="zh-CN" sz="2000" dirty="0">
                <a:latin typeface="楷体" pitchFamily="49" charset="-122"/>
                <a:ea typeface="楷体" pitchFamily="49" charset="-122"/>
              </a:rPr>
              <a:t>0-1</a:t>
            </a:r>
            <a:r>
              <a:rPr lang="zh-CN" altLang="en-US" sz="2000" dirty="0">
                <a:latin typeface="楷体" pitchFamily="49" charset="-122"/>
                <a:ea typeface="楷体" pitchFamily="49" charset="-122"/>
              </a:rPr>
              <a:t>），可以利用</a:t>
            </a:r>
            <a:r>
              <a:rPr lang="en-US" altLang="zh-CN" sz="2000" dirty="0" err="1">
                <a:latin typeface="楷体" pitchFamily="49" charset="-122"/>
                <a:ea typeface="楷体" pitchFamily="49" charset="-122"/>
              </a:rPr>
              <a:t>stats.skewtest</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计算。</a:t>
            </a:r>
          </a:p>
        </p:txBody>
      </p:sp>
      <p:graphicFrame>
        <p:nvGraphicFramePr>
          <p:cNvPr id="6" name="表格 5">
            <a:extLst>
              <a:ext uri="{FF2B5EF4-FFF2-40B4-BE49-F238E27FC236}">
                <a16:creationId xmlns:a16="http://schemas.microsoft.com/office/drawing/2014/main" id="{EA76D97C-223F-4B19-B67F-96123E43D9D7}"/>
              </a:ext>
            </a:extLst>
          </p:cNvPr>
          <p:cNvGraphicFramePr>
            <a:graphicFrameLocks noGrp="1"/>
          </p:cNvGraphicFramePr>
          <p:nvPr>
            <p:extLst>
              <p:ext uri="{D42A27DB-BD31-4B8C-83A1-F6EECF244321}">
                <p14:modId xmlns:p14="http://schemas.microsoft.com/office/powerpoint/2010/main" val="1210846907"/>
              </p:ext>
            </p:extLst>
          </p:nvPr>
        </p:nvGraphicFramePr>
        <p:xfrm>
          <a:off x="2051720" y="1923678"/>
          <a:ext cx="6912768" cy="1584175"/>
        </p:xfrm>
        <a:graphic>
          <a:graphicData uri="http://schemas.openxmlformats.org/drawingml/2006/table">
            <a:tbl>
              <a:tblPr firstRow="1" firstCol="1" bandRow="1"/>
              <a:tblGrid>
                <a:gridCol w="864096">
                  <a:extLst>
                    <a:ext uri="{9D8B030D-6E8A-4147-A177-3AD203B41FA5}">
                      <a16:colId xmlns:a16="http://schemas.microsoft.com/office/drawing/2014/main" val="3190371242"/>
                    </a:ext>
                  </a:extLst>
                </a:gridCol>
                <a:gridCol w="6048672">
                  <a:extLst>
                    <a:ext uri="{9D8B030D-6E8A-4147-A177-3AD203B41FA5}">
                      <a16:colId xmlns:a16="http://schemas.microsoft.com/office/drawing/2014/main" val="1367303776"/>
                    </a:ext>
                  </a:extLst>
                </a:gridCol>
              </a:tblGrid>
              <a:tr h="316835">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import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scipy.stats</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as stats</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200739501"/>
                  </a:ext>
                </a:extLst>
              </a:tr>
              <a:tr h="316835">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x=</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stats.uniform.rvs</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(size=10) #</a:t>
                      </a:r>
                      <a:r>
                        <a:rPr lang="zh-CN" altLang="en-US" sz="1400" kern="100" dirty="0">
                          <a:effectLst/>
                          <a:latin typeface="Consolas" panose="020B0609020204030204" pitchFamily="49" charset="0"/>
                          <a:ea typeface="宋体" panose="02010600030101010101" pitchFamily="2" charset="-122"/>
                          <a:cs typeface="Times New Roman" panose="02020603050405020304" pitchFamily="18" charset="0"/>
                        </a:rPr>
                        <a:t>均匀分布</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80979676"/>
                  </a:ext>
                </a:extLst>
              </a:tr>
              <a:tr h="316835">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altLang="zh-CN" sz="1400" dirty="0">
                          <a:effectLst/>
                          <a:latin typeface="Consolas" panose="020B0609020204030204" pitchFamily="49" charset="0"/>
                          <a:ea typeface="宋体" panose="02010600030101010101" pitchFamily="2" charset="-122"/>
                          <a:cs typeface="Times New Roman" panose="02020603050405020304" pitchFamily="18" charset="0"/>
                        </a:rPr>
                        <a:t>x=</a:t>
                      </a:r>
                      <a:r>
                        <a:rPr lang="en-US" altLang="zh-CN" sz="1400" dirty="0" err="1">
                          <a:effectLst/>
                          <a:latin typeface="Consolas" panose="020B0609020204030204" pitchFamily="49" charset="0"/>
                          <a:ea typeface="宋体" panose="02010600030101010101" pitchFamily="2" charset="-122"/>
                          <a:cs typeface="Times New Roman" panose="02020603050405020304" pitchFamily="18" charset="0"/>
                        </a:rPr>
                        <a:t>stats.norm.rvs</a:t>
                      </a:r>
                      <a:r>
                        <a:rPr lang="en-US" altLang="zh-CN" sz="1400" dirty="0">
                          <a:effectLst/>
                          <a:latin typeface="Consolas" panose="020B0609020204030204" pitchFamily="49" charset="0"/>
                          <a:ea typeface="宋体" panose="02010600030101010101" pitchFamily="2" charset="-122"/>
                          <a:cs typeface="Times New Roman" panose="02020603050405020304" pitchFamily="18" charset="0"/>
                        </a:rPr>
                        <a:t>(size = 10) #</a:t>
                      </a:r>
                      <a:r>
                        <a:rPr lang="zh-CN" altLang="en-US" sz="1400" dirty="0">
                          <a:effectLst/>
                          <a:latin typeface="Consolas" panose="020B0609020204030204" pitchFamily="49" charset="0"/>
                          <a:ea typeface="宋体" panose="02010600030101010101" pitchFamily="2" charset="-122"/>
                          <a:cs typeface="Times New Roman" panose="02020603050405020304" pitchFamily="18" charset="0"/>
                        </a:rPr>
                        <a:t>正态分布</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979257277"/>
                  </a:ext>
                </a:extLst>
              </a:tr>
              <a:tr h="633670">
                <a:tc>
                  <a:txBody>
                    <a:bodyPr/>
                    <a:lstStyle/>
                    <a:p>
                      <a:pPr algn="just">
                        <a:lnSpc>
                          <a:spcPct val="120000"/>
                        </a:lnSpc>
                        <a:spcAft>
                          <a:spcPts val="0"/>
                        </a:spcAft>
                      </a:pPr>
                      <a:r>
                        <a:rPr lang="en-US" altLang="zh-CN" sz="1400" kern="100" dirty="0">
                          <a:effectLst/>
                          <a:latin typeface="Consolas" panose="020B0609020204030204" pitchFamily="49" charset="0"/>
                          <a:ea typeface="宋体" panose="02010600030101010101" pitchFamily="2" charset="-122"/>
                          <a:cs typeface="Times New Roman" panose="02020603050405020304" pitchFamily="18" charset="0"/>
                        </a:rPr>
                        <a:t>In</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[10]</a:t>
                      </a:r>
                    </a:p>
                    <a:p>
                      <a:pPr algn="just">
                        <a:lnSpc>
                          <a:spcPct val="120000"/>
                        </a:lnSpc>
                        <a:spcAft>
                          <a:spcPts val="0"/>
                        </a:spcAft>
                      </a:pPr>
                      <a:r>
                        <a:rPr lang="en-US" altLang="zh-CN" sz="1400" kern="100" dirty="0">
                          <a:effectLst/>
                          <a:latin typeface="Consolas" panose="020B0609020204030204" pitchFamily="49" charset="0"/>
                          <a:ea typeface="宋体" panose="02010600030101010101" pitchFamily="2" charset="-122"/>
                          <a:cs typeface="Times New Roman" panose="02020603050405020304" pitchFamily="18" charset="0"/>
                        </a:rPr>
                        <a:t>In[11]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2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x=</a:t>
                      </a:r>
                      <a:r>
                        <a:rPr lang="en-US" sz="1400" kern="12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stats.beta.rvs</a:t>
                      </a:r>
                      <a:r>
                        <a:rPr lang="en-US" sz="1400" kern="12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(size=10,a=2.3,b=4.2) #</a:t>
                      </a:r>
                      <a:r>
                        <a:rPr lang="zh-CN" altLang="en-US" sz="1400" kern="12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贝塔分布</a:t>
                      </a:r>
                      <a:endParaRPr lang="en-US" sz="1400" kern="12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p>
                      <a:pPr algn="just">
                        <a:lnSpc>
                          <a:spcPct val="120000"/>
                        </a:lnSpc>
                        <a:spcAft>
                          <a:spcPts val="0"/>
                        </a:spcAft>
                      </a:pPr>
                      <a:r>
                        <a:rPr lang="en-US" altLang="zh-CN" sz="1400" kern="12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x=</a:t>
                      </a:r>
                      <a:r>
                        <a:rPr lang="en-US" altLang="zh-CN" sz="1400" kern="12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stats.poisson.rvs</a:t>
                      </a:r>
                      <a:r>
                        <a:rPr lang="en-US" altLang="zh-CN" sz="1400" kern="12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(0.8,loc=0,size = 10) #</a:t>
                      </a:r>
                      <a:r>
                        <a:rPr lang="zh-CN" altLang="en-US" sz="1400" kern="12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泊松分布</a:t>
                      </a: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292013390"/>
                  </a:ext>
                </a:extLst>
              </a:tr>
            </a:tbl>
          </a:graphicData>
        </a:graphic>
      </p:graphicFrame>
      <p:sp>
        <p:nvSpPr>
          <p:cNvPr id="7"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dirty="0">
                <a:latin typeface="微软雅黑" pitchFamily="34" charset="-122"/>
                <a:ea typeface="微软雅黑" pitchFamily="34" charset="-122"/>
              </a:rPr>
              <a:t>3.3</a:t>
            </a:r>
            <a:r>
              <a:rPr kumimoji="1" lang="en-US" altLang="zh-CN" sz="2600" b="0" dirty="0">
                <a:latin typeface="微软雅黑" pitchFamily="34" charset="-122"/>
                <a:ea typeface="微软雅黑" pitchFamily="34" charset="-122"/>
              </a:rPr>
              <a:t>  </a:t>
            </a:r>
            <a:r>
              <a:rPr kumimoji="1" lang="en-US" altLang="zh-CN" sz="2600" b="0" dirty="0" err="1">
                <a:latin typeface="微软雅黑" pitchFamily="34" charset="-122"/>
                <a:ea typeface="微软雅黑" pitchFamily="34" charset="-122"/>
              </a:rPr>
              <a:t>Scipy</a:t>
            </a:r>
            <a:r>
              <a:rPr kumimoji="1" lang="en-US" altLang="zh-CN" sz="2600" b="0" dirty="0">
                <a:latin typeface="微软雅黑" pitchFamily="34" charset="-122"/>
                <a:ea typeface="微软雅黑" pitchFamily="34" charset="-122"/>
              </a:rPr>
              <a:t> </a:t>
            </a:r>
            <a:r>
              <a:rPr kumimoji="1" lang="zh-CN" altLang="en-US" sz="2600" b="0" dirty="0">
                <a:latin typeface="微软雅黑" pitchFamily="34" charset="-122"/>
                <a:ea typeface="微软雅黑" pitchFamily="34" charset="-122"/>
              </a:rPr>
              <a:t>库</a:t>
            </a:r>
          </a:p>
        </p:txBody>
      </p:sp>
    </p:spTree>
    <p:extLst>
      <p:ext uri="{BB962C8B-B14F-4D97-AF65-F5344CB8AC3E}">
        <p14:creationId xmlns:p14="http://schemas.microsoft.com/office/powerpoint/2010/main" val="10030149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907704" y="915565"/>
            <a:ext cx="7128792" cy="3960441"/>
          </a:xfrm>
        </p:spPr>
        <p:txBody>
          <a:bodyPr/>
          <a:lstStyle/>
          <a:p>
            <a:pPr marL="0" indent="0">
              <a:lnSpc>
                <a:spcPct val="150000"/>
              </a:lnSpc>
              <a:buNone/>
            </a:pPr>
            <a:r>
              <a:rPr lang="zh-CN" altLang="en-US" sz="2000" b="1" dirty="0">
                <a:latin typeface="微软雅黑" pitchFamily="34" charset="-122"/>
                <a:ea typeface="微软雅黑" pitchFamily="34" charset="-122"/>
              </a:rPr>
              <a:t>基本功能</a:t>
            </a:r>
            <a:endParaRPr lang="en-US" altLang="zh-CN" sz="2000" b="1" dirty="0">
              <a:latin typeface="微软雅黑" pitchFamily="34" charset="-122"/>
              <a:ea typeface="微软雅黑" pitchFamily="34" charset="-122"/>
            </a:endParaRPr>
          </a:p>
          <a:p>
            <a:pPr>
              <a:lnSpc>
                <a:spcPct val="150000"/>
              </a:lnSpc>
            </a:pPr>
            <a:r>
              <a:rPr lang="zh-CN" altLang="en-US" sz="2000" dirty="0">
                <a:latin typeface="楷体" pitchFamily="49" charset="-122"/>
                <a:ea typeface="楷体" pitchFamily="49" charset="-122"/>
              </a:rPr>
              <a:t>峰度计算：峰度描述的是概率分布曲线的陡峭程度。可以利用</a:t>
            </a:r>
            <a:r>
              <a:rPr lang="en-US" altLang="zh-CN" sz="2000" dirty="0" err="1">
                <a:latin typeface="楷体" pitchFamily="49" charset="-122"/>
                <a:ea typeface="楷体" pitchFamily="49" charset="-122"/>
              </a:rPr>
              <a:t>stats.kurtosis</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计算峰度。</a:t>
            </a:r>
            <a:endParaRPr lang="en-US" altLang="zh-CN" sz="2000" dirty="0">
              <a:latin typeface="楷体" pitchFamily="49" charset="-122"/>
              <a:ea typeface="楷体" pitchFamily="49" charset="-122"/>
            </a:endParaRPr>
          </a:p>
          <a:p>
            <a:pPr>
              <a:lnSpc>
                <a:spcPct val="150000"/>
              </a:lnSpc>
            </a:pPr>
            <a:r>
              <a:rPr lang="zh-CN" altLang="en-US" sz="2000" dirty="0">
                <a:latin typeface="楷体" pitchFamily="49" charset="-122"/>
                <a:ea typeface="楷体" pitchFamily="49" charset="-122"/>
              </a:rPr>
              <a:t>正态分布程度检验：正态性检验同样返回两个值，第二个返回</a:t>
            </a:r>
            <a:r>
              <a:rPr lang="en-US" altLang="zh-CN" sz="2000" dirty="0">
                <a:latin typeface="楷体" pitchFamily="49" charset="-122"/>
                <a:ea typeface="楷体" pitchFamily="49" charset="-122"/>
              </a:rPr>
              <a:t>p-values</a:t>
            </a:r>
            <a:r>
              <a:rPr lang="zh-CN" altLang="en-US" sz="2000" dirty="0">
                <a:latin typeface="楷体" pitchFamily="49" charset="-122"/>
                <a:ea typeface="楷体" pitchFamily="49" charset="-122"/>
              </a:rPr>
              <a:t>。利用</a:t>
            </a:r>
            <a:r>
              <a:rPr lang="en-US" altLang="zh-CN" sz="2000" dirty="0" err="1">
                <a:latin typeface="楷体" pitchFamily="49" charset="-122"/>
                <a:ea typeface="楷体" pitchFamily="49" charset="-122"/>
              </a:rPr>
              <a:t>stats.normaltest</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进行检验。</a:t>
            </a:r>
            <a:endParaRPr lang="en-US" altLang="zh-CN" sz="2000" dirty="0">
              <a:latin typeface="楷体" pitchFamily="49" charset="-122"/>
              <a:ea typeface="楷体" pitchFamily="49" charset="-122"/>
            </a:endParaRPr>
          </a:p>
          <a:p>
            <a:pPr>
              <a:lnSpc>
                <a:spcPct val="150000"/>
              </a:lnSpc>
            </a:pPr>
            <a:r>
              <a:rPr lang="zh-CN" altLang="en-US" sz="2000" dirty="0">
                <a:latin typeface="楷体" pitchFamily="49" charset="-122"/>
                <a:ea typeface="楷体" pitchFamily="49" charset="-122"/>
              </a:rPr>
              <a:t>计算某一百分比处的数值：使用</a:t>
            </a:r>
            <a:r>
              <a:rPr lang="en-US" altLang="zh-CN" sz="2000" dirty="0" err="1">
                <a:latin typeface="楷体" pitchFamily="49" charset="-122"/>
                <a:ea typeface="楷体" pitchFamily="49" charset="-122"/>
              </a:rPr>
              <a:t>scoreatoercentile</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数据集，百分比</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计算在某一百分比位置的数值。</a:t>
            </a:r>
            <a:endParaRPr lang="zh-CN" altLang="zh-CN" sz="2000" dirty="0">
              <a:latin typeface="楷体" pitchFamily="49" charset="-122"/>
              <a:ea typeface="楷体" pitchFamily="49" charset="-122"/>
            </a:endParaRPr>
          </a:p>
        </p:txBody>
      </p:sp>
      <p:sp>
        <p:nvSpPr>
          <p:cNvPr id="5"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a:latin typeface="微软雅黑" pitchFamily="34" charset="-122"/>
                <a:ea typeface="微软雅黑" pitchFamily="34" charset="-122"/>
              </a:rPr>
              <a:t>3.3</a:t>
            </a:r>
            <a:r>
              <a:rPr kumimoji="1" lang="en-US" altLang="zh-CN" sz="2600" b="0">
                <a:latin typeface="微软雅黑" pitchFamily="34" charset="-122"/>
                <a:ea typeface="微软雅黑" pitchFamily="34" charset="-122"/>
              </a:rPr>
              <a:t>  Scipy </a:t>
            </a:r>
            <a:r>
              <a:rPr kumimoji="1" lang="zh-CN" altLang="en-US" sz="2600" b="0">
                <a:latin typeface="微软雅黑" pitchFamily="34" charset="-122"/>
                <a:ea typeface="微软雅黑" pitchFamily="34" charset="-122"/>
              </a:rPr>
              <a:t>库</a:t>
            </a:r>
            <a:endParaRPr kumimoji="1" lang="zh-CN" altLang="en-US" sz="2600" b="0" dirty="0">
              <a:latin typeface="微软雅黑" pitchFamily="34" charset="-122"/>
              <a:ea typeface="微软雅黑" pitchFamily="34" charset="-122"/>
            </a:endParaRPr>
          </a:p>
        </p:txBody>
      </p:sp>
    </p:spTree>
    <p:extLst>
      <p:ext uri="{BB962C8B-B14F-4D97-AF65-F5344CB8AC3E}">
        <p14:creationId xmlns:p14="http://schemas.microsoft.com/office/powerpoint/2010/main" val="25550219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0"/>
            <a:ext cx="7452320" cy="771550"/>
          </a:xfrm>
          <a:prstGeom prst="rect">
            <a:avLst/>
          </a:prstGeom>
        </p:spPr>
        <p:txBody>
          <a:bodyPr/>
          <a:lstStyle/>
          <a:p>
            <a:pPr algn="l">
              <a:lnSpc>
                <a:spcPct val="150000"/>
              </a:lnSpc>
            </a:pPr>
            <a:r>
              <a:rPr kumimoji="1" lang="en-US" altLang="zh-CN" sz="2600" dirty="0"/>
              <a:t>3.4 </a:t>
            </a:r>
            <a:r>
              <a:rPr kumimoji="1" lang="en-US" altLang="zh-CN" sz="2600" dirty="0" err="1"/>
              <a:t>Matplotlib</a:t>
            </a:r>
            <a:endParaRPr kumimoji="1" lang="zh-CN" altLang="en-US" sz="2600" dirty="0"/>
          </a:p>
        </p:txBody>
      </p:sp>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835696" y="843558"/>
            <a:ext cx="7200800" cy="4248472"/>
          </a:xfrm>
        </p:spPr>
        <p:txBody>
          <a:bodyPr/>
          <a:lstStyle/>
          <a:p>
            <a:pPr marL="0" indent="0">
              <a:buNone/>
            </a:pPr>
            <a:r>
              <a:rPr lang="en-US" altLang="zh-CN" sz="2000" b="1" dirty="0" err="1">
                <a:latin typeface="楷体" pitchFamily="49" charset="-122"/>
                <a:ea typeface="楷体" pitchFamily="49" charset="-122"/>
              </a:rPr>
              <a:t>Matplotlib</a:t>
            </a:r>
            <a:r>
              <a:rPr lang="zh-CN" altLang="en-US" sz="2000" b="1" dirty="0">
                <a:latin typeface="楷体" pitchFamily="49" charset="-122"/>
                <a:ea typeface="楷体" pitchFamily="49" charset="-122"/>
              </a:rPr>
              <a:t>概述</a:t>
            </a:r>
            <a:endParaRPr lang="en-US" altLang="zh-CN" sz="2000" b="1" dirty="0">
              <a:latin typeface="楷体" pitchFamily="49" charset="-122"/>
              <a:ea typeface="楷体" pitchFamily="49" charset="-122"/>
            </a:endParaRPr>
          </a:p>
          <a:p>
            <a:r>
              <a:rPr lang="en-US" altLang="zh-CN" sz="2000" dirty="0" err="1">
                <a:latin typeface="楷体" pitchFamily="49" charset="-122"/>
                <a:ea typeface="楷体" pitchFamily="49" charset="-122"/>
              </a:rPr>
              <a:t>Matplotlib</a:t>
            </a:r>
            <a:r>
              <a:rPr lang="zh-CN" altLang="zh-CN" sz="2000" dirty="0">
                <a:latin typeface="楷体" pitchFamily="49" charset="-122"/>
                <a:ea typeface="楷体" pitchFamily="49" charset="-122"/>
              </a:rPr>
              <a:t>是一个</a:t>
            </a:r>
            <a:r>
              <a:rPr lang="en-US" altLang="zh-CN" sz="2000" dirty="0">
                <a:latin typeface="楷体" pitchFamily="49" charset="-122"/>
                <a:ea typeface="楷体" pitchFamily="49" charset="-122"/>
              </a:rPr>
              <a:t>Python 2D</a:t>
            </a:r>
            <a:r>
              <a:rPr lang="zh-CN" altLang="zh-CN" sz="2000" dirty="0">
                <a:latin typeface="楷体" pitchFamily="49" charset="-122"/>
                <a:ea typeface="楷体" pitchFamily="49" charset="-122"/>
              </a:rPr>
              <a:t>绘图库，下面从</a:t>
            </a:r>
            <a:r>
              <a:rPr lang="en-US" altLang="zh-CN" sz="2000" dirty="0" err="1">
                <a:latin typeface="楷体" pitchFamily="49" charset="-122"/>
                <a:ea typeface="楷体" pitchFamily="49" charset="-122"/>
              </a:rPr>
              <a:t>Matplotlib</a:t>
            </a:r>
            <a:r>
              <a:rPr lang="zh-CN" altLang="zh-CN" sz="2000" dirty="0">
                <a:latin typeface="楷体" pitchFamily="49" charset="-122"/>
                <a:ea typeface="楷体" pitchFamily="49" charset="-122"/>
              </a:rPr>
              <a:t>的安装，常用函数，介绍使用其作图的基本函，常用技巧，两种画图接口、绘制简易线形图、简易散点图等。</a:t>
            </a:r>
            <a:endParaRPr lang="en-US" altLang="zh-CN" sz="2000" dirty="0">
              <a:latin typeface="楷体" pitchFamily="49" charset="-122"/>
              <a:ea typeface="楷体" pitchFamily="49" charset="-122"/>
            </a:endParaRPr>
          </a:p>
          <a:p>
            <a:r>
              <a:rPr lang="zh-CN" altLang="en-US" sz="2000" b="1" dirty="0">
                <a:latin typeface="楷体" pitchFamily="49" charset="-122"/>
                <a:ea typeface="楷体" pitchFamily="49" charset="-122"/>
              </a:rPr>
              <a:t>安装与使用</a:t>
            </a:r>
            <a:endParaRPr lang="en-US" altLang="zh-CN" sz="2000" b="1" dirty="0">
              <a:latin typeface="楷体" pitchFamily="49" charset="-122"/>
              <a:ea typeface="楷体" pitchFamily="49" charset="-122"/>
            </a:endParaRPr>
          </a:p>
          <a:p>
            <a:pPr marL="0" indent="0">
              <a:buNone/>
            </a:pPr>
            <a:r>
              <a:rPr lang="en-US" altLang="zh-CN" sz="2000" b="1" dirty="0">
                <a:latin typeface="楷体" pitchFamily="49" charset="-122"/>
                <a:ea typeface="楷体" pitchFamily="49" charset="-122"/>
              </a:rPr>
              <a:t>    </a:t>
            </a:r>
            <a:r>
              <a:rPr lang="zh-CN" altLang="zh-CN" sz="2000" dirty="0">
                <a:latin typeface="楷体" pitchFamily="49" charset="-122"/>
                <a:ea typeface="楷体" pitchFamily="49" charset="-122"/>
              </a:rPr>
              <a:t>最常用的就是使用</a:t>
            </a:r>
            <a:r>
              <a:rPr lang="en-US" altLang="zh-CN" sz="2000" dirty="0">
                <a:latin typeface="楷体" pitchFamily="49" charset="-122"/>
                <a:ea typeface="楷体" pitchFamily="49" charset="-122"/>
              </a:rPr>
              <a:t>pip</a:t>
            </a:r>
            <a:r>
              <a:rPr lang="zh-CN" altLang="zh-CN" sz="2000" dirty="0">
                <a:latin typeface="楷体" pitchFamily="49" charset="-122"/>
                <a:ea typeface="楷体" pitchFamily="49" charset="-122"/>
              </a:rPr>
              <a:t>命令安装</a:t>
            </a:r>
            <a:r>
              <a:rPr lang="en-US" altLang="zh-CN" sz="2000" dirty="0" err="1">
                <a:latin typeface="楷体" pitchFamily="49" charset="-122"/>
                <a:ea typeface="楷体" pitchFamily="49" charset="-122"/>
              </a:rPr>
              <a:t>Matlpotlib</a:t>
            </a:r>
            <a:r>
              <a:rPr lang="zh-CN" altLang="zh-CN" sz="2000" dirty="0">
                <a:latin typeface="楷体" pitchFamily="49" charset="-122"/>
                <a:ea typeface="楷体" pitchFamily="49" charset="-122"/>
              </a:rPr>
              <a:t>，命令为：</a:t>
            </a:r>
          </a:p>
          <a:p>
            <a:pPr marL="0" indent="0">
              <a:buNone/>
            </a:pPr>
            <a:r>
              <a:rPr lang="en-US" altLang="zh-CN" sz="2000" dirty="0">
                <a:latin typeface="楷体" pitchFamily="49" charset="-122"/>
                <a:ea typeface="楷体" pitchFamily="49" charset="-122"/>
              </a:rPr>
              <a:t>      pip install </a:t>
            </a:r>
            <a:r>
              <a:rPr lang="en-US" altLang="zh-CN" sz="2000" dirty="0" err="1">
                <a:latin typeface="楷体" pitchFamily="49" charset="-122"/>
                <a:ea typeface="楷体" pitchFamily="49" charset="-122"/>
              </a:rPr>
              <a:t>matplotlib</a:t>
            </a:r>
            <a:endParaRPr lang="en-US" altLang="zh-CN" sz="2000" dirty="0">
              <a:latin typeface="楷体" pitchFamily="49" charset="-122"/>
              <a:ea typeface="楷体" pitchFamily="49" charset="-122"/>
            </a:endParaRPr>
          </a:p>
          <a:p>
            <a:pPr marL="477838" lvl="1" indent="0">
              <a:buNone/>
            </a:pPr>
            <a:r>
              <a:rPr lang="en-US" altLang="zh-CN" sz="2000" dirty="0" err="1">
                <a:latin typeface="楷体" pitchFamily="49" charset="-122"/>
                <a:ea typeface="楷体" pitchFamily="49" charset="-122"/>
              </a:rPr>
              <a:t>matplotlib</a:t>
            </a:r>
            <a:r>
              <a:rPr lang="en-US" altLang="zh-CN" sz="2000" dirty="0">
                <a:latin typeface="楷体" pitchFamily="49" charset="-122"/>
                <a:ea typeface="楷体" pitchFamily="49" charset="-122"/>
              </a:rPr>
              <a:t> </a:t>
            </a:r>
            <a:r>
              <a:rPr lang="zh-CN" altLang="zh-CN" sz="2000" dirty="0">
                <a:latin typeface="楷体" pitchFamily="49" charset="-122"/>
                <a:ea typeface="楷体" pitchFamily="49" charset="-122"/>
              </a:rPr>
              <a:t>的</a:t>
            </a:r>
            <a:r>
              <a:rPr lang="en-US" altLang="zh-CN" sz="2000" dirty="0">
                <a:latin typeface="楷体" pitchFamily="49" charset="-122"/>
                <a:ea typeface="楷体" pitchFamily="49" charset="-122"/>
              </a:rPr>
              <a:t>API</a:t>
            </a:r>
            <a:r>
              <a:rPr lang="zh-CN" altLang="zh-CN" sz="2000" dirty="0">
                <a:latin typeface="楷体" pitchFamily="49" charset="-122"/>
                <a:ea typeface="楷体" pitchFamily="49" charset="-122"/>
              </a:rPr>
              <a:t>函数（如</a:t>
            </a:r>
            <a:r>
              <a:rPr lang="en-US" altLang="zh-CN" sz="2000" dirty="0">
                <a:latin typeface="楷体" pitchFamily="49" charset="-122"/>
                <a:ea typeface="楷体" pitchFamily="49" charset="-122"/>
              </a:rPr>
              <a:t>plot</a:t>
            </a:r>
            <a:r>
              <a:rPr lang="zh-CN" altLang="zh-CN" sz="2000" dirty="0">
                <a:latin typeface="楷体" pitchFamily="49" charset="-122"/>
                <a:ea typeface="楷体" pitchFamily="49" charset="-122"/>
              </a:rPr>
              <a:t>和</a:t>
            </a:r>
            <a:r>
              <a:rPr lang="en-US" altLang="zh-CN" sz="2000" dirty="0">
                <a:latin typeface="楷体" pitchFamily="49" charset="-122"/>
                <a:ea typeface="楷体" pitchFamily="49" charset="-122"/>
              </a:rPr>
              <a:t>close</a:t>
            </a:r>
            <a:r>
              <a:rPr lang="zh-CN" altLang="zh-CN" sz="2000" dirty="0">
                <a:latin typeface="楷体" pitchFamily="49" charset="-122"/>
                <a:ea typeface="楷体" pitchFamily="49" charset="-122"/>
              </a:rPr>
              <a:t>）都位于</a:t>
            </a:r>
            <a:r>
              <a:rPr lang="en-US" altLang="zh-CN" sz="2000" dirty="0" err="1">
                <a:latin typeface="楷体" pitchFamily="49" charset="-122"/>
                <a:ea typeface="楷体" pitchFamily="49" charset="-122"/>
              </a:rPr>
              <a:t>matplotlib.pyplot</a:t>
            </a:r>
            <a:r>
              <a:rPr lang="en-US" altLang="zh-CN" sz="2000" dirty="0">
                <a:latin typeface="楷体" pitchFamily="49" charset="-122"/>
                <a:ea typeface="楷体" pitchFamily="49" charset="-122"/>
              </a:rPr>
              <a:t> </a:t>
            </a:r>
            <a:r>
              <a:rPr lang="zh-CN" altLang="zh-CN" sz="2000" dirty="0">
                <a:latin typeface="楷体" pitchFamily="49" charset="-122"/>
                <a:ea typeface="楷体" pitchFamily="49" charset="-122"/>
              </a:rPr>
              <a:t>模块中，其通常的引入约定是：</a:t>
            </a:r>
            <a:endParaRPr lang="en-US" altLang="zh-CN" sz="2000" dirty="0">
              <a:latin typeface="楷体" pitchFamily="49" charset="-122"/>
              <a:ea typeface="楷体" pitchFamily="49" charset="-122"/>
            </a:endParaRPr>
          </a:p>
          <a:p>
            <a:pPr marL="477838" lvl="1" indent="0">
              <a:buNone/>
            </a:pPr>
            <a:r>
              <a:rPr lang="en-US" altLang="zh-CN" sz="2000" dirty="0">
                <a:latin typeface="楷体" pitchFamily="49" charset="-122"/>
                <a:ea typeface="楷体" pitchFamily="49" charset="-122"/>
              </a:rPr>
              <a:t>  import </a:t>
            </a:r>
            <a:r>
              <a:rPr lang="en-US" altLang="zh-CN" sz="2000" dirty="0" err="1">
                <a:latin typeface="楷体" pitchFamily="49" charset="-122"/>
                <a:ea typeface="楷体" pitchFamily="49" charset="-122"/>
              </a:rPr>
              <a:t>matplotlib.pyplot</a:t>
            </a:r>
            <a:r>
              <a:rPr lang="en-US" altLang="zh-CN" sz="2000" dirty="0">
                <a:latin typeface="楷体" pitchFamily="49" charset="-122"/>
                <a:ea typeface="楷体" pitchFamily="49" charset="-122"/>
              </a:rPr>
              <a:t> as </a:t>
            </a:r>
            <a:r>
              <a:rPr lang="en-US" altLang="zh-CN" sz="2000" dirty="0" err="1">
                <a:latin typeface="楷体" pitchFamily="49" charset="-122"/>
                <a:ea typeface="楷体" pitchFamily="49" charset="-122"/>
              </a:rPr>
              <a:t>plt</a:t>
            </a:r>
            <a:endParaRPr lang="en-US" altLang="zh-CN" sz="2000" b="1" dirty="0">
              <a:latin typeface="楷体" pitchFamily="49" charset="-122"/>
              <a:ea typeface="楷体" pitchFamily="49" charset="-122"/>
            </a:endParaRPr>
          </a:p>
          <a:p>
            <a:endParaRPr lang="en-US" altLang="zh-CN" sz="2000" dirty="0">
              <a:latin typeface="楷体" pitchFamily="49" charset="-122"/>
              <a:ea typeface="楷体" pitchFamily="49" charset="-122"/>
            </a:endParaRPr>
          </a:p>
        </p:txBody>
      </p:sp>
    </p:spTree>
    <p:extLst>
      <p:ext uri="{BB962C8B-B14F-4D97-AF65-F5344CB8AC3E}">
        <p14:creationId xmlns:p14="http://schemas.microsoft.com/office/powerpoint/2010/main" val="27385873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115616" y="0"/>
            <a:ext cx="7920880" cy="843558"/>
          </a:xfrm>
          <a:prstGeom prst="rect">
            <a:avLst/>
          </a:prstGeom>
        </p:spPr>
        <p:txBody>
          <a:bodyPr/>
          <a:lstStyle/>
          <a:p>
            <a:pPr algn="l">
              <a:lnSpc>
                <a:spcPct val="150000"/>
              </a:lnSpc>
            </a:pPr>
            <a:r>
              <a:rPr kumimoji="1" lang="zh-CN" altLang="en-US" sz="2800" dirty="0"/>
              <a:t>小结：</a:t>
            </a:r>
          </a:p>
        </p:txBody>
      </p:sp>
      <p:sp>
        <p:nvSpPr>
          <p:cNvPr id="3" name="内容占位符 2"/>
          <p:cNvSpPr>
            <a:spLocks noGrp="1"/>
          </p:cNvSpPr>
          <p:nvPr>
            <p:ph idx="4294967295"/>
          </p:nvPr>
        </p:nvSpPr>
        <p:spPr>
          <a:xfrm>
            <a:off x="2267744" y="267494"/>
            <a:ext cx="5760640" cy="4248472"/>
          </a:xfrm>
        </p:spPr>
        <p:txBody>
          <a:bodyPr/>
          <a:lstStyle/>
          <a:p>
            <a:pPr marL="0" indent="0">
              <a:buNone/>
            </a:pPr>
            <a:r>
              <a:rPr kumimoji="1" lang="zh-CN" altLang="en-US" b="1" dirty="0">
                <a:latin typeface="+mn-ea"/>
              </a:rPr>
              <a:t>章节概念</a:t>
            </a:r>
          </a:p>
          <a:p>
            <a:pPr lvl="1"/>
            <a:r>
              <a:rPr kumimoji="1" lang="zh-CN" altLang="en-US" dirty="0">
                <a:latin typeface="+mn-ea"/>
                <a:ea typeface="+mn-ea"/>
              </a:rPr>
              <a:t>序列</a:t>
            </a:r>
            <a:endParaRPr kumimoji="1" lang="en-US" altLang="zh-CN" dirty="0">
              <a:latin typeface="+mn-ea"/>
              <a:ea typeface="+mn-ea"/>
            </a:endParaRPr>
          </a:p>
          <a:p>
            <a:pPr lvl="1"/>
            <a:r>
              <a:rPr kumimoji="1" lang="zh-CN" altLang="en-US" dirty="0">
                <a:latin typeface="+mn-ea"/>
                <a:ea typeface="+mn-ea"/>
              </a:rPr>
              <a:t>字符串</a:t>
            </a:r>
            <a:endParaRPr kumimoji="1" lang="en-US" altLang="zh-CN" dirty="0">
              <a:latin typeface="+mn-ea"/>
              <a:ea typeface="+mn-ea"/>
            </a:endParaRPr>
          </a:p>
          <a:p>
            <a:pPr lvl="1"/>
            <a:r>
              <a:rPr kumimoji="1" lang="zh-CN" altLang="en-US" dirty="0">
                <a:latin typeface="+mn-ea"/>
                <a:ea typeface="+mn-ea"/>
              </a:rPr>
              <a:t>字典</a:t>
            </a:r>
            <a:endParaRPr kumimoji="1" lang="en-US" altLang="zh-CN" dirty="0">
              <a:latin typeface="+mn-ea"/>
              <a:ea typeface="+mn-ea"/>
            </a:endParaRPr>
          </a:p>
          <a:p>
            <a:pPr lvl="1"/>
            <a:r>
              <a:rPr kumimoji="1" lang="zh-CN" altLang="en-US" dirty="0">
                <a:latin typeface="+mn-ea"/>
                <a:ea typeface="+mn-ea"/>
              </a:rPr>
              <a:t>条件循环语句</a:t>
            </a:r>
            <a:endParaRPr kumimoji="1" lang="en-US" altLang="zh-CN" dirty="0">
              <a:latin typeface="+mn-ea"/>
              <a:ea typeface="+mn-ea"/>
            </a:endParaRPr>
          </a:p>
          <a:p>
            <a:pPr lvl="1"/>
            <a:r>
              <a:rPr kumimoji="1" lang="zh-CN" altLang="en-US" dirty="0">
                <a:latin typeface="+mn-ea"/>
                <a:ea typeface="+mn-ea"/>
              </a:rPr>
              <a:t>函数</a:t>
            </a:r>
            <a:endParaRPr kumimoji="1" lang="en-US" altLang="zh-CN" dirty="0">
              <a:latin typeface="+mn-ea"/>
              <a:ea typeface="+mn-ea"/>
            </a:endParaRPr>
          </a:p>
          <a:p>
            <a:pPr lvl="1"/>
            <a:r>
              <a:rPr kumimoji="1" lang="zh-CN" altLang="en-US" dirty="0">
                <a:latin typeface="+mn-ea"/>
                <a:ea typeface="+mn-ea"/>
              </a:rPr>
              <a:t>文件</a:t>
            </a:r>
            <a:endParaRPr kumimoji="1" lang="en-US" altLang="zh-CN" dirty="0">
              <a:latin typeface="+mn-ea"/>
              <a:ea typeface="+mn-ea"/>
            </a:endParaRPr>
          </a:p>
          <a:p>
            <a:pPr lvl="1"/>
            <a:r>
              <a:rPr kumimoji="1" lang="zh-CN" altLang="en-US" dirty="0">
                <a:latin typeface="+mn-ea"/>
                <a:ea typeface="+mn-ea"/>
              </a:rPr>
              <a:t>多种工具库</a:t>
            </a:r>
            <a:endParaRPr kumimoji="1"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023466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200" y="123478"/>
            <a:ext cx="8250238" cy="682625"/>
          </a:xfrm>
          <a:prstGeom prst="rect">
            <a:avLst/>
          </a:prstGeom>
        </p:spPr>
        <p:txBody>
          <a:bodyPr/>
          <a:lstStyle/>
          <a:p>
            <a:pPr algn="l">
              <a:lnSpc>
                <a:spcPct val="150000"/>
              </a:lnSpc>
            </a:pPr>
            <a:r>
              <a:rPr kumimoji="1" lang="zh-CN" altLang="en-US" dirty="0"/>
              <a:t>习题：</a:t>
            </a:r>
          </a:p>
        </p:txBody>
      </p:sp>
      <p:sp>
        <p:nvSpPr>
          <p:cNvPr id="3" name="内容占位符 2"/>
          <p:cNvSpPr>
            <a:spLocks noGrp="1"/>
          </p:cNvSpPr>
          <p:nvPr>
            <p:ph idx="4294967295"/>
          </p:nvPr>
        </p:nvSpPr>
        <p:spPr>
          <a:xfrm>
            <a:off x="251520" y="915566"/>
            <a:ext cx="8640960" cy="3384376"/>
          </a:xfrm>
        </p:spPr>
        <p:txBody>
          <a:bodyPr/>
          <a:lstStyle/>
          <a:p>
            <a:pPr marL="0" indent="0">
              <a:lnSpc>
                <a:spcPct val="100000"/>
              </a:lnSpc>
              <a:spcBef>
                <a:spcPts val="0"/>
              </a:spcBef>
              <a:buNone/>
            </a:pPr>
            <a:r>
              <a:rPr kumimoji="1" lang="en-US" altLang="zh-CN" sz="1800" b="1" dirty="0">
                <a:latin typeface="楷体" pitchFamily="49" charset="-122"/>
                <a:ea typeface="楷体" pitchFamily="49" charset="-122"/>
              </a:rPr>
              <a:t>【</a:t>
            </a:r>
            <a:r>
              <a:rPr kumimoji="1" lang="zh-CN" altLang="en-US" sz="1800" b="1" dirty="0">
                <a:latin typeface="楷体" pitchFamily="49" charset="-122"/>
                <a:ea typeface="楷体" pitchFamily="49" charset="-122"/>
              </a:rPr>
              <a:t>问题描述</a:t>
            </a:r>
            <a:r>
              <a:rPr kumimoji="1" lang="en-US" altLang="zh-CN" sz="1800" b="1" dirty="0">
                <a:latin typeface="楷体" pitchFamily="49" charset="-122"/>
                <a:ea typeface="楷体" pitchFamily="49" charset="-122"/>
              </a:rPr>
              <a:t>】</a:t>
            </a:r>
            <a:r>
              <a:rPr kumimoji="1" lang="zh-CN" altLang="en-US" sz="1800" b="1" dirty="0">
                <a:latin typeface="楷体" pitchFamily="49" charset="-122"/>
                <a:ea typeface="楷体" pitchFamily="49" charset="-122"/>
              </a:rPr>
              <a:t>使用</a:t>
            </a:r>
            <a:r>
              <a:rPr kumimoji="1" lang="en-US" altLang="zh-CN" sz="1800" b="1" dirty="0">
                <a:latin typeface="楷体" pitchFamily="49" charset="-122"/>
                <a:ea typeface="楷体" pitchFamily="49" charset="-122"/>
              </a:rPr>
              <a:t>Python</a:t>
            </a:r>
            <a:r>
              <a:rPr kumimoji="1" lang="zh-CN" altLang="en-US" sz="1800" b="1" dirty="0">
                <a:latin typeface="楷体" pitchFamily="49" charset="-122"/>
                <a:ea typeface="楷体" pitchFamily="49" charset="-122"/>
              </a:rPr>
              <a:t>语言，设计一个小型的学生宿舍管理程序，系统用户为宿舍管理员。</a:t>
            </a:r>
            <a:endParaRPr kumimoji="1" lang="en-US" altLang="zh-CN" sz="1800" b="1" dirty="0">
              <a:latin typeface="楷体" pitchFamily="49" charset="-122"/>
              <a:ea typeface="楷体" pitchFamily="49" charset="-122"/>
            </a:endParaRPr>
          </a:p>
          <a:p>
            <a:pPr marL="0" indent="0">
              <a:lnSpc>
                <a:spcPct val="100000"/>
              </a:lnSpc>
              <a:spcBef>
                <a:spcPts val="0"/>
              </a:spcBef>
              <a:buNone/>
            </a:pPr>
            <a:r>
              <a:rPr kumimoji="1" lang="en-US" altLang="zh-CN" sz="1800" b="1" dirty="0">
                <a:latin typeface="楷体" pitchFamily="49" charset="-122"/>
                <a:ea typeface="楷体" pitchFamily="49" charset="-122"/>
              </a:rPr>
              <a:t>【</a:t>
            </a:r>
            <a:r>
              <a:rPr kumimoji="1" lang="zh-CN" altLang="en-US" sz="1800" b="1" dirty="0">
                <a:latin typeface="楷体" pitchFamily="49" charset="-122"/>
                <a:ea typeface="楷体" pitchFamily="49" charset="-122"/>
              </a:rPr>
              <a:t>功能要求</a:t>
            </a:r>
            <a:r>
              <a:rPr kumimoji="1" lang="en-US" altLang="zh-CN" sz="1800" b="1" dirty="0">
                <a:latin typeface="楷体" pitchFamily="49" charset="-122"/>
                <a:ea typeface="楷体" pitchFamily="49" charset="-122"/>
              </a:rPr>
              <a:t>】</a:t>
            </a:r>
          </a:p>
          <a:p>
            <a:pPr marL="855662" lvl="2" indent="0">
              <a:lnSpc>
                <a:spcPct val="100000"/>
              </a:lnSpc>
              <a:spcBef>
                <a:spcPts val="0"/>
              </a:spcBef>
              <a:buNone/>
            </a:pPr>
            <a:r>
              <a:rPr kumimoji="1" lang="zh-CN" altLang="en-US" sz="1800" b="1" dirty="0">
                <a:latin typeface="楷体" pitchFamily="49" charset="-122"/>
                <a:ea typeface="楷体" pitchFamily="49" charset="-122"/>
              </a:rPr>
              <a:t>（</a:t>
            </a:r>
            <a:r>
              <a:rPr kumimoji="1" lang="en-US" altLang="zh-CN" sz="1800" b="1" dirty="0">
                <a:latin typeface="楷体" pitchFamily="49" charset="-122"/>
                <a:ea typeface="楷体" pitchFamily="49" charset="-122"/>
              </a:rPr>
              <a:t>1</a:t>
            </a:r>
            <a:r>
              <a:rPr kumimoji="1" lang="zh-CN" altLang="en-US" sz="1800" b="1" dirty="0">
                <a:latin typeface="楷体" pitchFamily="49" charset="-122"/>
                <a:ea typeface="楷体" pitchFamily="49" charset="-122"/>
              </a:rPr>
              <a:t>）学生信息：学号、姓名、性别</a:t>
            </a:r>
            <a:r>
              <a:rPr kumimoji="1" lang="en-US" altLang="zh-CN" sz="1800" b="1" dirty="0">
                <a:latin typeface="楷体" pitchFamily="49" charset="-122"/>
                <a:ea typeface="楷体" pitchFamily="49" charset="-122"/>
              </a:rPr>
              <a:t>(</a:t>
            </a:r>
            <a:r>
              <a:rPr kumimoji="1" lang="zh-CN" altLang="en-US" sz="1800" b="1" dirty="0">
                <a:latin typeface="楷体" pitchFamily="49" charset="-122"/>
                <a:ea typeface="楷体" pitchFamily="49" charset="-122"/>
              </a:rPr>
              <a:t>男</a:t>
            </a:r>
            <a:r>
              <a:rPr kumimoji="1" lang="en-US" altLang="zh-CN" sz="1800" b="1" dirty="0">
                <a:latin typeface="楷体" pitchFamily="49" charset="-122"/>
                <a:ea typeface="楷体" pitchFamily="49" charset="-122"/>
              </a:rPr>
              <a:t>/</a:t>
            </a:r>
            <a:r>
              <a:rPr kumimoji="1" lang="zh-CN" altLang="en-US" sz="1800" b="1" dirty="0">
                <a:latin typeface="楷体" pitchFamily="49" charset="-122"/>
                <a:ea typeface="楷体" pitchFamily="49" charset="-122"/>
              </a:rPr>
              <a:t>女）、宿舍房间号、联系电话</a:t>
            </a:r>
            <a:endParaRPr kumimoji="1" lang="en-US" altLang="zh-CN" sz="1800" b="1" dirty="0">
              <a:latin typeface="楷体" pitchFamily="49" charset="-122"/>
              <a:ea typeface="楷体" pitchFamily="49" charset="-122"/>
            </a:endParaRPr>
          </a:p>
          <a:p>
            <a:pPr marL="855662" lvl="2" indent="0">
              <a:lnSpc>
                <a:spcPct val="100000"/>
              </a:lnSpc>
              <a:spcBef>
                <a:spcPts val="0"/>
              </a:spcBef>
              <a:buNone/>
            </a:pPr>
            <a:r>
              <a:rPr kumimoji="1" lang="zh-CN" altLang="en-US" sz="1800" b="1" dirty="0">
                <a:latin typeface="楷体" pitchFamily="49" charset="-122"/>
                <a:ea typeface="楷体" pitchFamily="49" charset="-122"/>
              </a:rPr>
              <a:t>（</a:t>
            </a:r>
            <a:r>
              <a:rPr kumimoji="1" lang="en-US" altLang="zh-CN" sz="1800" b="1" dirty="0">
                <a:latin typeface="楷体" pitchFamily="49" charset="-122"/>
                <a:ea typeface="楷体" pitchFamily="49" charset="-122"/>
              </a:rPr>
              <a:t>2</a:t>
            </a:r>
            <a:r>
              <a:rPr kumimoji="1" lang="zh-CN" altLang="en-US" sz="1800" b="1" dirty="0">
                <a:latin typeface="楷体" pitchFamily="49" charset="-122"/>
                <a:ea typeface="楷体" pitchFamily="49" charset="-122"/>
              </a:rPr>
              <a:t>）系统功能：</a:t>
            </a:r>
            <a:endParaRPr kumimoji="1" lang="en-US" altLang="zh-CN" sz="1800" b="1" dirty="0">
              <a:latin typeface="楷体" pitchFamily="49" charset="-122"/>
              <a:ea typeface="楷体" pitchFamily="49" charset="-122"/>
            </a:endParaRPr>
          </a:p>
          <a:p>
            <a:pPr lvl="3">
              <a:spcBef>
                <a:spcPts val="0"/>
              </a:spcBef>
            </a:pPr>
            <a:r>
              <a:rPr kumimoji="1" lang="en-US" altLang="zh-CN" b="1" dirty="0">
                <a:latin typeface="楷体" pitchFamily="49" charset="-122"/>
                <a:ea typeface="楷体" pitchFamily="49" charset="-122"/>
              </a:rPr>
              <a:t>	1. </a:t>
            </a:r>
            <a:r>
              <a:rPr kumimoji="1" lang="zh-CN" altLang="en-US" b="1" dirty="0">
                <a:latin typeface="楷体" pitchFamily="49" charset="-122"/>
                <a:ea typeface="楷体" pitchFamily="49" charset="-122"/>
              </a:rPr>
              <a:t>可按学号查找某一位学生的具体信息</a:t>
            </a:r>
            <a:endParaRPr kumimoji="1" lang="en-US" altLang="zh-CN" b="1" dirty="0">
              <a:latin typeface="楷体" pitchFamily="49" charset="-122"/>
              <a:ea typeface="楷体" pitchFamily="49" charset="-122"/>
            </a:endParaRPr>
          </a:p>
          <a:p>
            <a:pPr lvl="3">
              <a:spcBef>
                <a:spcPts val="0"/>
              </a:spcBef>
            </a:pPr>
            <a:r>
              <a:rPr kumimoji="1" lang="en-US" altLang="zh-CN" b="1" dirty="0">
                <a:latin typeface="楷体" pitchFamily="49" charset="-122"/>
                <a:ea typeface="楷体" pitchFamily="49" charset="-122"/>
              </a:rPr>
              <a:t>	2. </a:t>
            </a:r>
            <a:r>
              <a:rPr kumimoji="1" lang="zh-CN" altLang="en-US" b="1" dirty="0">
                <a:latin typeface="楷体" pitchFamily="49" charset="-122"/>
                <a:ea typeface="楷体" pitchFamily="49" charset="-122"/>
              </a:rPr>
              <a:t>可以录入新的学生信息</a:t>
            </a:r>
            <a:endParaRPr kumimoji="1" lang="en-US" altLang="zh-CN" b="1" dirty="0">
              <a:latin typeface="楷体" pitchFamily="49" charset="-122"/>
              <a:ea typeface="楷体" pitchFamily="49" charset="-122"/>
            </a:endParaRPr>
          </a:p>
          <a:p>
            <a:pPr lvl="3">
              <a:spcBef>
                <a:spcPts val="0"/>
              </a:spcBef>
            </a:pPr>
            <a:r>
              <a:rPr kumimoji="1" lang="en-US" altLang="zh-CN" b="1" dirty="0">
                <a:latin typeface="楷体" pitchFamily="49" charset="-122"/>
                <a:ea typeface="楷体" pitchFamily="49" charset="-122"/>
              </a:rPr>
              <a:t>	3. </a:t>
            </a:r>
            <a:r>
              <a:rPr kumimoji="1" lang="zh-CN" altLang="en-US" b="1" dirty="0">
                <a:latin typeface="楷体" pitchFamily="49" charset="-122"/>
                <a:ea typeface="楷体" pitchFamily="49" charset="-122"/>
              </a:rPr>
              <a:t>可以显示现有的所有学生信息</a:t>
            </a:r>
            <a:endParaRPr kumimoji="1" lang="en-US" altLang="zh-CN" b="1" dirty="0">
              <a:latin typeface="楷体" pitchFamily="49" charset="-122"/>
              <a:ea typeface="楷体" pitchFamily="49" charset="-122"/>
            </a:endParaRPr>
          </a:p>
          <a:p>
            <a:pPr marL="855662" lvl="2" indent="0">
              <a:lnSpc>
                <a:spcPct val="100000"/>
              </a:lnSpc>
              <a:spcBef>
                <a:spcPts val="0"/>
              </a:spcBef>
              <a:buNone/>
            </a:pPr>
            <a:r>
              <a:rPr kumimoji="1" lang="en-US" altLang="zh-CN" sz="1800" b="1" dirty="0">
                <a:latin typeface="楷体" pitchFamily="49" charset="-122"/>
                <a:ea typeface="楷体" pitchFamily="49" charset="-122"/>
              </a:rPr>
              <a:t>【</a:t>
            </a:r>
            <a:r>
              <a:rPr kumimoji="1" lang="zh-CN" altLang="en-US" sz="1800" b="1" dirty="0">
                <a:latin typeface="楷体" pitchFamily="49" charset="-122"/>
                <a:ea typeface="楷体" pitchFamily="49" charset="-122"/>
              </a:rPr>
              <a:t>程序要求</a:t>
            </a:r>
            <a:r>
              <a:rPr kumimoji="1" lang="en-US" altLang="zh-CN" sz="1800" b="1" dirty="0">
                <a:latin typeface="楷体" pitchFamily="49" charset="-122"/>
                <a:ea typeface="楷体" pitchFamily="49" charset="-122"/>
              </a:rPr>
              <a:t>】</a:t>
            </a:r>
          </a:p>
          <a:p>
            <a:pPr marL="855662" lvl="2" indent="0">
              <a:lnSpc>
                <a:spcPct val="100000"/>
              </a:lnSpc>
              <a:spcBef>
                <a:spcPts val="0"/>
              </a:spcBef>
              <a:buNone/>
            </a:pPr>
            <a:r>
              <a:rPr kumimoji="1" lang="zh-CN" altLang="en-US" sz="1800" b="1" dirty="0">
                <a:latin typeface="楷体" pitchFamily="49" charset="-122"/>
                <a:ea typeface="楷体" pitchFamily="49" charset="-122"/>
              </a:rPr>
              <a:t>（</a:t>
            </a:r>
            <a:r>
              <a:rPr kumimoji="1" lang="en-US" altLang="zh-CN" sz="1800" b="1" dirty="0">
                <a:latin typeface="楷体" pitchFamily="49" charset="-122"/>
                <a:ea typeface="楷体" pitchFamily="49" charset="-122"/>
              </a:rPr>
              <a:t>1</a:t>
            </a:r>
            <a:r>
              <a:rPr kumimoji="1" lang="zh-CN" altLang="en-US" sz="1800" b="1" dirty="0">
                <a:latin typeface="楷体" pitchFamily="49" charset="-122"/>
                <a:ea typeface="楷体" pitchFamily="49" charset="-122"/>
              </a:rPr>
              <a:t>）使用函数 列表 字典 字符串 条件循环等解决问题</a:t>
            </a:r>
            <a:endParaRPr kumimoji="1" lang="en-US" altLang="zh-CN" sz="1800" b="1" dirty="0">
              <a:latin typeface="楷体" pitchFamily="49" charset="-122"/>
              <a:ea typeface="楷体" pitchFamily="49" charset="-122"/>
            </a:endParaRPr>
          </a:p>
          <a:p>
            <a:pPr marL="855662" lvl="2" indent="0">
              <a:lnSpc>
                <a:spcPct val="100000"/>
              </a:lnSpc>
              <a:spcBef>
                <a:spcPts val="0"/>
              </a:spcBef>
              <a:buNone/>
            </a:pPr>
            <a:r>
              <a:rPr kumimoji="1" lang="zh-CN" altLang="en-US" sz="1800" b="1" dirty="0">
                <a:latin typeface="楷体" pitchFamily="49" charset="-122"/>
                <a:ea typeface="楷体" pitchFamily="49" charset="-122"/>
              </a:rPr>
              <a:t>（</a:t>
            </a:r>
            <a:r>
              <a:rPr kumimoji="1" lang="en-US" altLang="zh-CN" sz="1800" b="1" dirty="0">
                <a:latin typeface="楷体" pitchFamily="49" charset="-122"/>
                <a:ea typeface="楷体" pitchFamily="49" charset="-122"/>
              </a:rPr>
              <a:t>2</a:t>
            </a:r>
            <a:r>
              <a:rPr kumimoji="1" lang="zh-CN" altLang="en-US" sz="1800" b="1" dirty="0">
                <a:latin typeface="楷体" pitchFamily="49" charset="-122"/>
                <a:ea typeface="楷体" pitchFamily="49" charset="-122"/>
              </a:rPr>
              <a:t>）程序规模在</a:t>
            </a:r>
            <a:r>
              <a:rPr kumimoji="1" lang="en-US" altLang="zh-CN" sz="1800" b="1" dirty="0">
                <a:latin typeface="楷体" pitchFamily="49" charset="-122"/>
                <a:ea typeface="楷体" pitchFamily="49" charset="-122"/>
              </a:rPr>
              <a:t>80-200</a:t>
            </a:r>
            <a:r>
              <a:rPr kumimoji="1" lang="zh-CN" altLang="en-US" sz="1800" b="1" dirty="0">
                <a:latin typeface="楷体" pitchFamily="49" charset="-122"/>
                <a:ea typeface="楷体" pitchFamily="49" charset="-122"/>
              </a:rPr>
              <a:t>行左右</a:t>
            </a:r>
            <a:endParaRPr kumimoji="1" lang="en-US" altLang="zh-CN" sz="1800" b="1" dirty="0">
              <a:latin typeface="楷体" pitchFamily="49" charset="-122"/>
              <a:ea typeface="楷体" pitchFamily="49" charset="-122"/>
            </a:endParaRPr>
          </a:p>
        </p:txBody>
      </p:sp>
    </p:spTree>
    <p:extLst>
      <p:ext uri="{BB962C8B-B14F-4D97-AF65-F5344CB8AC3E}">
        <p14:creationId xmlns:p14="http://schemas.microsoft.com/office/powerpoint/2010/main" val="173837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7D3120-545C-4C32-A369-5EFB8A964CAB}"/>
              </a:ext>
            </a:extLst>
          </p:cNvPr>
          <p:cNvSpPr>
            <a:spLocks noGrp="1"/>
          </p:cNvSpPr>
          <p:nvPr>
            <p:ph idx="4294967295"/>
          </p:nvPr>
        </p:nvSpPr>
        <p:spPr>
          <a:xfrm>
            <a:off x="1763688" y="843557"/>
            <a:ext cx="6805637" cy="3930055"/>
          </a:xfrm>
        </p:spPr>
        <p:txBody>
          <a:bodyPr/>
          <a:lstStyle/>
          <a:p>
            <a:pPr lvl="1"/>
            <a:r>
              <a:rPr lang="en-US" altLang="zh-CN" sz="1800" dirty="0"/>
              <a:t>Python</a:t>
            </a:r>
            <a:r>
              <a:rPr lang="zh-CN" altLang="en-US" sz="1800" dirty="0"/>
              <a:t>数据类型转换</a:t>
            </a:r>
            <a:endParaRPr lang="en-US" altLang="zh-CN" sz="1800" dirty="0"/>
          </a:p>
          <a:p>
            <a:pPr lvl="2"/>
            <a:r>
              <a:rPr lang="en-US" altLang="zh-CN" sz="1600" dirty="0"/>
              <a:t>tuple(s)</a:t>
            </a:r>
            <a:r>
              <a:rPr lang="zh-CN" altLang="en-US" sz="1600" dirty="0"/>
              <a:t>：将序列 </a:t>
            </a:r>
            <a:r>
              <a:rPr lang="en-US" altLang="zh-CN" sz="1600" dirty="0"/>
              <a:t>s </a:t>
            </a:r>
            <a:r>
              <a:rPr lang="zh-CN" altLang="en-US" sz="1600" dirty="0"/>
              <a:t>转换为一个元组</a:t>
            </a:r>
            <a:endParaRPr lang="en-US" altLang="zh-CN" sz="1600" dirty="0"/>
          </a:p>
          <a:p>
            <a:pPr lvl="2"/>
            <a:r>
              <a:rPr lang="en-US" altLang="zh-CN" sz="1600" dirty="0"/>
              <a:t>list(s)</a:t>
            </a:r>
            <a:r>
              <a:rPr lang="zh-CN" altLang="en-US" sz="1600" dirty="0"/>
              <a:t>：将序列 </a:t>
            </a:r>
            <a:r>
              <a:rPr lang="en-US" altLang="zh-CN" sz="1600" dirty="0"/>
              <a:t>s </a:t>
            </a:r>
            <a:r>
              <a:rPr lang="zh-CN" altLang="en-US" sz="1600" dirty="0"/>
              <a:t>转换为一个列表</a:t>
            </a:r>
            <a:endParaRPr lang="en-US" altLang="zh-CN" sz="1600" dirty="0"/>
          </a:p>
          <a:p>
            <a:pPr lvl="2"/>
            <a:r>
              <a:rPr lang="en-US" altLang="zh-CN" sz="1600" dirty="0"/>
              <a:t>set(s)</a:t>
            </a:r>
            <a:r>
              <a:rPr lang="zh-CN" altLang="en-US" sz="1600" dirty="0"/>
              <a:t>：转换为可变集合</a:t>
            </a:r>
            <a:endParaRPr lang="en-US" altLang="zh-CN" sz="1600" dirty="0"/>
          </a:p>
          <a:p>
            <a:pPr lvl="2"/>
            <a:r>
              <a:rPr lang="en-US" altLang="zh-CN" sz="1600" dirty="0" err="1"/>
              <a:t>dict</a:t>
            </a:r>
            <a:r>
              <a:rPr lang="en-US" altLang="zh-CN" sz="1600" dirty="0"/>
              <a:t>(d)</a:t>
            </a:r>
            <a:r>
              <a:rPr lang="zh-CN" altLang="en-US" sz="1600" dirty="0"/>
              <a:t>：创建一个字典，</a:t>
            </a:r>
            <a:r>
              <a:rPr lang="en-US" altLang="zh-CN" sz="1600" dirty="0"/>
              <a:t>d </a:t>
            </a:r>
            <a:r>
              <a:rPr lang="zh-CN" altLang="en-US" sz="1600" dirty="0"/>
              <a:t>必须是一个序列 </a:t>
            </a:r>
            <a:r>
              <a:rPr lang="en-US" altLang="zh-CN" sz="1600" dirty="0"/>
              <a:t>(</a:t>
            </a:r>
            <a:r>
              <a:rPr lang="en-US" altLang="zh-CN" sz="1600" dirty="0" err="1"/>
              <a:t>key,value</a:t>
            </a:r>
            <a:r>
              <a:rPr lang="en-US" altLang="zh-CN" sz="1600" dirty="0"/>
              <a:t>)</a:t>
            </a:r>
            <a:r>
              <a:rPr lang="zh-CN" altLang="en-US" sz="1600" dirty="0"/>
              <a:t>元组</a:t>
            </a:r>
            <a:endParaRPr lang="en-US" altLang="zh-CN" sz="1600" dirty="0"/>
          </a:p>
          <a:p>
            <a:pPr lvl="2"/>
            <a:r>
              <a:rPr lang="en-US" altLang="zh-CN" sz="1600" dirty="0" err="1"/>
              <a:t>frozenset</a:t>
            </a:r>
            <a:r>
              <a:rPr lang="en-US" altLang="zh-CN" sz="1600" dirty="0"/>
              <a:t>(s)</a:t>
            </a:r>
            <a:r>
              <a:rPr lang="zh-CN" altLang="en-US" sz="1600" dirty="0"/>
              <a:t>：转换为不可变集合</a:t>
            </a:r>
            <a:endParaRPr lang="en-US" altLang="zh-CN" sz="1600" dirty="0"/>
          </a:p>
          <a:p>
            <a:pPr lvl="2"/>
            <a:r>
              <a:rPr lang="en-US" altLang="zh-CN" sz="1600" dirty="0" err="1"/>
              <a:t>chr</a:t>
            </a:r>
            <a:r>
              <a:rPr lang="en-US" altLang="zh-CN" sz="1600" dirty="0"/>
              <a:t>(x)</a:t>
            </a:r>
            <a:r>
              <a:rPr lang="zh-CN" altLang="en-US" sz="1600" dirty="0"/>
              <a:t>：将一个整数转换为一个字符</a:t>
            </a:r>
            <a:endParaRPr lang="en-US" altLang="zh-CN" sz="1600" dirty="0"/>
          </a:p>
          <a:p>
            <a:pPr lvl="2"/>
            <a:r>
              <a:rPr lang="en-US" altLang="zh-CN" sz="1600" dirty="0" err="1"/>
              <a:t>unichr</a:t>
            </a:r>
            <a:r>
              <a:rPr lang="en-US" altLang="zh-CN" sz="1600" dirty="0"/>
              <a:t>(x)</a:t>
            </a:r>
            <a:r>
              <a:rPr lang="zh-CN" altLang="en-US" sz="1600" dirty="0"/>
              <a:t>：将一个整数转换为</a:t>
            </a:r>
            <a:r>
              <a:rPr lang="en-US" altLang="zh-CN" sz="1600" dirty="0"/>
              <a:t>Unicode</a:t>
            </a:r>
            <a:r>
              <a:rPr lang="zh-CN" altLang="en-US" sz="1600" dirty="0"/>
              <a:t>字符</a:t>
            </a:r>
            <a:endParaRPr lang="en-US" altLang="zh-CN" sz="1600" dirty="0"/>
          </a:p>
          <a:p>
            <a:pPr lvl="2"/>
            <a:r>
              <a:rPr lang="en-US" altLang="zh-CN" sz="1600" dirty="0" err="1"/>
              <a:t>ord</a:t>
            </a:r>
            <a:r>
              <a:rPr lang="en-US" altLang="zh-CN" sz="1600" dirty="0"/>
              <a:t>(x)</a:t>
            </a:r>
            <a:r>
              <a:rPr lang="zh-CN" altLang="en-US" sz="1600" dirty="0"/>
              <a:t>：将一个字符转换为它的整数值</a:t>
            </a:r>
            <a:endParaRPr lang="en-US" altLang="zh-CN" sz="1600" dirty="0"/>
          </a:p>
          <a:p>
            <a:pPr lvl="2"/>
            <a:r>
              <a:rPr lang="en-US" altLang="zh-CN" sz="1600" dirty="0"/>
              <a:t>hex(x)</a:t>
            </a:r>
            <a:r>
              <a:rPr lang="zh-CN" altLang="en-US" sz="1600" dirty="0"/>
              <a:t>将一个整数转换为一个十六进制字符串</a:t>
            </a:r>
            <a:r>
              <a:rPr lang="en-US" altLang="zh-CN" sz="1600" dirty="0"/>
              <a:t>oct(x)</a:t>
            </a:r>
            <a:r>
              <a:rPr lang="zh-CN" altLang="en-US" sz="1600" dirty="0"/>
              <a:t>将一个整数转换为一个八进制字符串</a:t>
            </a:r>
          </a:p>
        </p:txBody>
      </p:sp>
      <p:sp>
        <p:nvSpPr>
          <p:cNvPr id="2" name="标题 1">
            <a:extLst>
              <a:ext uri="{FF2B5EF4-FFF2-40B4-BE49-F238E27FC236}">
                <a16:creationId xmlns:a16="http://schemas.microsoft.com/office/drawing/2014/main" id="{99CC2C7A-1311-13D7-9BD6-CB02B9044FED}"/>
              </a:ext>
            </a:extLst>
          </p:cNvPr>
          <p:cNvSpPr txBox="1">
            <a:spLocks/>
          </p:cNvSpPr>
          <p:nvPr/>
        </p:nvSpPr>
        <p:spPr>
          <a:xfrm>
            <a:off x="1691680" y="1"/>
            <a:ext cx="7416824"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kern="0">
                <a:latin typeface="黑体" pitchFamily="49" charset="-122"/>
                <a:ea typeface="黑体" pitchFamily="49" charset="-122"/>
              </a:rPr>
              <a:t>1.1 Python</a:t>
            </a:r>
            <a:r>
              <a:rPr kumimoji="1" lang="zh-CN" altLang="en-US" sz="2600" kern="0">
                <a:latin typeface="黑体" pitchFamily="49" charset="-122"/>
                <a:ea typeface="黑体" pitchFamily="49" charset="-122"/>
              </a:rPr>
              <a:t>语言简介</a:t>
            </a:r>
            <a:endParaRPr kumimoji="1" lang="zh-CN" altLang="en-US" sz="2600" kern="0" dirty="0">
              <a:latin typeface="黑体" pitchFamily="49" charset="-122"/>
              <a:ea typeface="黑体" pitchFamily="49" charset="-122"/>
            </a:endParaRPr>
          </a:p>
        </p:txBody>
      </p:sp>
    </p:spTree>
    <p:extLst>
      <p:ext uri="{BB962C8B-B14F-4D97-AF65-F5344CB8AC3E}">
        <p14:creationId xmlns:p14="http://schemas.microsoft.com/office/powerpoint/2010/main" val="9947142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2902E-2AB6-4D82-B030-C8610AE52C35}"/>
              </a:ext>
            </a:extLst>
          </p:cNvPr>
          <p:cNvSpPr>
            <a:spLocks noGrp="1"/>
          </p:cNvSpPr>
          <p:nvPr>
            <p:ph type="title" idx="4294967295"/>
          </p:nvPr>
        </p:nvSpPr>
        <p:spPr>
          <a:xfrm>
            <a:off x="0" y="339502"/>
            <a:ext cx="8250237" cy="432048"/>
          </a:xfrm>
          <a:prstGeom prst="rect">
            <a:avLst/>
          </a:prstGeom>
        </p:spPr>
        <p:txBody>
          <a:bodyPr/>
          <a:lstStyle/>
          <a:p>
            <a:pPr algn="l"/>
            <a:r>
              <a:rPr lang="zh-CN" altLang="en-US" dirty="0"/>
              <a:t>习题</a:t>
            </a:r>
          </a:p>
        </p:txBody>
      </p:sp>
      <p:sp>
        <p:nvSpPr>
          <p:cNvPr id="3" name="内容占位符 2">
            <a:extLst>
              <a:ext uri="{FF2B5EF4-FFF2-40B4-BE49-F238E27FC236}">
                <a16:creationId xmlns:a16="http://schemas.microsoft.com/office/drawing/2014/main" id="{7F6B7205-9AA3-4A8F-B25C-E833E3A8DD30}"/>
              </a:ext>
            </a:extLst>
          </p:cNvPr>
          <p:cNvSpPr>
            <a:spLocks noGrp="1"/>
          </p:cNvSpPr>
          <p:nvPr>
            <p:ph idx="4294967295"/>
          </p:nvPr>
        </p:nvSpPr>
        <p:spPr>
          <a:xfrm>
            <a:off x="323528" y="915566"/>
            <a:ext cx="2736304" cy="1077078"/>
          </a:xfrm>
        </p:spPr>
        <p:txBody>
          <a:bodyPr/>
          <a:lstStyle/>
          <a:p>
            <a:pPr marL="0" indent="0">
              <a:buNone/>
            </a:pPr>
            <a:r>
              <a:rPr lang="zh-CN" altLang="en-US" sz="2400" b="1" dirty="0"/>
              <a:t>运行示例：</a:t>
            </a:r>
            <a:endParaRPr lang="en-US" altLang="zh-CN" sz="2400" b="1" dirty="0"/>
          </a:p>
        </p:txBody>
      </p:sp>
      <p:pic>
        <p:nvPicPr>
          <p:cNvPr id="6" name="图片 5">
            <a:extLst>
              <a:ext uri="{FF2B5EF4-FFF2-40B4-BE49-F238E27FC236}">
                <a16:creationId xmlns:a16="http://schemas.microsoft.com/office/drawing/2014/main" id="{25996CB9-DE7C-4D8B-8624-563FB38ACA46}"/>
              </a:ext>
            </a:extLst>
          </p:cNvPr>
          <p:cNvPicPr>
            <a:picLocks noChangeAspect="1"/>
          </p:cNvPicPr>
          <p:nvPr/>
        </p:nvPicPr>
        <p:blipFill rotWithShape="1">
          <a:blip r:embed="rId2"/>
          <a:srcRect l="982" r="2085" b="10986"/>
          <a:stretch/>
        </p:blipFill>
        <p:spPr>
          <a:xfrm>
            <a:off x="1907704" y="987574"/>
            <a:ext cx="3478152" cy="3270870"/>
          </a:xfrm>
          <a:prstGeom prst="rect">
            <a:avLst/>
          </a:prstGeom>
        </p:spPr>
      </p:pic>
    </p:spTree>
    <p:extLst>
      <p:ext uri="{BB962C8B-B14F-4D97-AF65-F5344CB8AC3E}">
        <p14:creationId xmlns:p14="http://schemas.microsoft.com/office/powerpoint/2010/main" val="30554608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59C7A-08BC-4BD5-8EC4-363B74B178CC}"/>
              </a:ext>
            </a:extLst>
          </p:cNvPr>
          <p:cNvSpPr>
            <a:spLocks noGrp="1"/>
          </p:cNvSpPr>
          <p:nvPr>
            <p:ph type="title" idx="4294967295"/>
          </p:nvPr>
        </p:nvSpPr>
        <p:spPr>
          <a:xfrm>
            <a:off x="12988" y="123478"/>
            <a:ext cx="8250238" cy="682625"/>
          </a:xfrm>
          <a:prstGeom prst="rect">
            <a:avLst/>
          </a:prstGeom>
        </p:spPr>
        <p:txBody>
          <a:bodyPr/>
          <a:lstStyle/>
          <a:p>
            <a:pPr algn="l"/>
            <a:r>
              <a:rPr lang="zh-CN" altLang="en-US" dirty="0"/>
              <a:t>习题</a:t>
            </a:r>
          </a:p>
        </p:txBody>
      </p:sp>
      <p:pic>
        <p:nvPicPr>
          <p:cNvPr id="6" name="图片 5">
            <a:extLst>
              <a:ext uri="{FF2B5EF4-FFF2-40B4-BE49-F238E27FC236}">
                <a16:creationId xmlns:a16="http://schemas.microsoft.com/office/drawing/2014/main" id="{98391877-B04E-4786-9B68-254CF5D99278}"/>
              </a:ext>
            </a:extLst>
          </p:cNvPr>
          <p:cNvPicPr>
            <a:picLocks noChangeAspect="1"/>
          </p:cNvPicPr>
          <p:nvPr/>
        </p:nvPicPr>
        <p:blipFill>
          <a:blip r:embed="rId2"/>
          <a:stretch>
            <a:fillRect/>
          </a:stretch>
        </p:blipFill>
        <p:spPr>
          <a:xfrm>
            <a:off x="539552" y="915567"/>
            <a:ext cx="4608512" cy="3384376"/>
          </a:xfrm>
          <a:prstGeom prst="rect">
            <a:avLst/>
          </a:prstGeom>
        </p:spPr>
      </p:pic>
    </p:spTree>
    <p:extLst>
      <p:ext uri="{BB962C8B-B14F-4D97-AF65-F5344CB8AC3E}">
        <p14:creationId xmlns:p14="http://schemas.microsoft.com/office/powerpoint/2010/main" val="140182572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D8061-214A-4F30-950E-A4E6DAE499A3}"/>
              </a:ext>
            </a:extLst>
          </p:cNvPr>
          <p:cNvSpPr>
            <a:spLocks noGrp="1"/>
          </p:cNvSpPr>
          <p:nvPr>
            <p:ph type="title" idx="4294967295"/>
          </p:nvPr>
        </p:nvSpPr>
        <p:spPr>
          <a:xfrm>
            <a:off x="107504" y="195487"/>
            <a:ext cx="8856984" cy="648072"/>
          </a:xfrm>
          <a:prstGeom prst="rect">
            <a:avLst/>
          </a:prstGeom>
        </p:spPr>
        <p:txBody>
          <a:bodyPr/>
          <a:lstStyle/>
          <a:p>
            <a:pPr algn="l"/>
            <a:r>
              <a:rPr lang="zh-CN" altLang="en-US" dirty="0"/>
              <a:t>习题</a:t>
            </a:r>
          </a:p>
        </p:txBody>
      </p:sp>
      <p:pic>
        <p:nvPicPr>
          <p:cNvPr id="5" name="图片 4">
            <a:extLst>
              <a:ext uri="{FF2B5EF4-FFF2-40B4-BE49-F238E27FC236}">
                <a16:creationId xmlns:a16="http://schemas.microsoft.com/office/drawing/2014/main" id="{A8EEA42D-0E97-4DAF-9E68-B6FC248337EB}"/>
              </a:ext>
            </a:extLst>
          </p:cNvPr>
          <p:cNvPicPr>
            <a:picLocks noChangeAspect="1"/>
          </p:cNvPicPr>
          <p:nvPr/>
        </p:nvPicPr>
        <p:blipFill>
          <a:blip r:embed="rId2"/>
          <a:stretch>
            <a:fillRect/>
          </a:stretch>
        </p:blipFill>
        <p:spPr>
          <a:xfrm>
            <a:off x="611560" y="915566"/>
            <a:ext cx="7902918" cy="2880320"/>
          </a:xfrm>
          <a:prstGeom prst="rect">
            <a:avLst/>
          </a:prstGeom>
        </p:spPr>
      </p:pic>
    </p:spTree>
    <p:extLst>
      <p:ext uri="{BB962C8B-B14F-4D97-AF65-F5344CB8AC3E}">
        <p14:creationId xmlns:p14="http://schemas.microsoft.com/office/powerpoint/2010/main" val="3240336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7D3120-545C-4C32-A369-5EFB8A964CAB}"/>
              </a:ext>
            </a:extLst>
          </p:cNvPr>
          <p:cNvSpPr>
            <a:spLocks noGrp="1"/>
          </p:cNvSpPr>
          <p:nvPr>
            <p:ph idx="4294967295"/>
          </p:nvPr>
        </p:nvSpPr>
        <p:spPr>
          <a:xfrm>
            <a:off x="1907704" y="915566"/>
            <a:ext cx="7236296" cy="3924722"/>
          </a:xfrm>
        </p:spPr>
        <p:txBody>
          <a:bodyPr/>
          <a:lstStyle/>
          <a:p>
            <a:pPr marL="0" indent="0">
              <a:buNone/>
            </a:pPr>
            <a:r>
              <a:rPr lang="en-US" altLang="zh-CN" sz="2000" b="1" dirty="0"/>
              <a:t>Python</a:t>
            </a:r>
            <a:r>
              <a:rPr lang="zh-CN" altLang="en-US" sz="2000" b="1" dirty="0"/>
              <a:t>基础语法概述</a:t>
            </a:r>
            <a:endParaRPr lang="en-US" altLang="zh-CN" sz="2000" b="1" dirty="0"/>
          </a:p>
          <a:p>
            <a:pPr lvl="1"/>
            <a:r>
              <a:rPr lang="en-US" altLang="zh-CN" sz="1800" dirty="0"/>
              <a:t>Python </a:t>
            </a:r>
            <a:r>
              <a:rPr lang="zh-CN" altLang="en-US" sz="1800" dirty="0"/>
              <a:t>运算符</a:t>
            </a:r>
            <a:endParaRPr lang="en-US" altLang="zh-CN" sz="1800" dirty="0"/>
          </a:p>
          <a:p>
            <a:pPr lvl="2"/>
            <a:r>
              <a:rPr lang="zh-CN" altLang="en-US" sz="1600" dirty="0"/>
              <a:t>算术运算符 </a:t>
            </a:r>
            <a:endParaRPr lang="en-US" altLang="zh-CN" sz="1600" dirty="0"/>
          </a:p>
          <a:p>
            <a:pPr lvl="2"/>
            <a:r>
              <a:rPr lang="zh-CN" altLang="en-US" sz="1600" dirty="0"/>
              <a:t>比较（关系）运算符 </a:t>
            </a:r>
            <a:endParaRPr lang="en-US" altLang="zh-CN" sz="1600" dirty="0"/>
          </a:p>
          <a:p>
            <a:pPr lvl="2"/>
            <a:r>
              <a:rPr lang="zh-CN" altLang="en-US" sz="1600" dirty="0"/>
              <a:t>赋值运算符 </a:t>
            </a:r>
            <a:endParaRPr lang="en-US" altLang="zh-CN" sz="1600" dirty="0"/>
          </a:p>
          <a:p>
            <a:pPr lvl="2"/>
            <a:r>
              <a:rPr lang="zh-CN" altLang="en-US" sz="1600" dirty="0"/>
              <a:t>逻辑运算符 </a:t>
            </a:r>
            <a:endParaRPr lang="en-US" altLang="zh-CN" sz="1600" dirty="0"/>
          </a:p>
          <a:p>
            <a:pPr lvl="2"/>
            <a:r>
              <a:rPr lang="zh-CN" altLang="en-US" sz="1600" dirty="0"/>
              <a:t>位运算符 </a:t>
            </a:r>
            <a:endParaRPr lang="en-US" altLang="zh-CN" sz="1600" dirty="0"/>
          </a:p>
          <a:p>
            <a:pPr lvl="2"/>
            <a:r>
              <a:rPr lang="zh-CN" altLang="en-US" sz="1600" dirty="0"/>
              <a:t>成员运算符 </a:t>
            </a:r>
            <a:endParaRPr lang="en-US" altLang="zh-CN" sz="1600" dirty="0"/>
          </a:p>
          <a:p>
            <a:pPr lvl="2"/>
            <a:r>
              <a:rPr lang="zh-CN" altLang="en-US" sz="1600" dirty="0"/>
              <a:t>身份运算符</a:t>
            </a:r>
          </a:p>
        </p:txBody>
      </p:sp>
      <p:sp>
        <p:nvSpPr>
          <p:cNvPr id="2" name="标题 1">
            <a:extLst>
              <a:ext uri="{FF2B5EF4-FFF2-40B4-BE49-F238E27FC236}">
                <a16:creationId xmlns:a16="http://schemas.microsoft.com/office/drawing/2014/main" id="{ECE4E4A3-438B-8E2F-980F-674F14302F9B}"/>
              </a:ext>
            </a:extLst>
          </p:cNvPr>
          <p:cNvSpPr txBox="1">
            <a:spLocks/>
          </p:cNvSpPr>
          <p:nvPr/>
        </p:nvSpPr>
        <p:spPr>
          <a:xfrm>
            <a:off x="1691680" y="1"/>
            <a:ext cx="7416824"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kern="0">
                <a:latin typeface="黑体" pitchFamily="49" charset="-122"/>
                <a:ea typeface="黑体" pitchFamily="49" charset="-122"/>
              </a:rPr>
              <a:t>1.1 Python</a:t>
            </a:r>
            <a:r>
              <a:rPr kumimoji="1" lang="zh-CN" altLang="en-US" sz="2600" kern="0">
                <a:latin typeface="黑体" pitchFamily="49" charset="-122"/>
                <a:ea typeface="黑体" pitchFamily="49" charset="-122"/>
              </a:rPr>
              <a:t>语言简介</a:t>
            </a:r>
            <a:endParaRPr kumimoji="1" lang="zh-CN" altLang="en-US" sz="2600" kern="0" dirty="0">
              <a:latin typeface="黑体" pitchFamily="49" charset="-122"/>
              <a:ea typeface="黑体" pitchFamily="49" charset="-122"/>
            </a:endParaRPr>
          </a:p>
        </p:txBody>
      </p:sp>
    </p:spTree>
    <p:extLst>
      <p:ext uri="{BB962C8B-B14F-4D97-AF65-F5344CB8AC3E}">
        <p14:creationId xmlns:p14="http://schemas.microsoft.com/office/powerpoint/2010/main" val="2006201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7D3120-545C-4C32-A369-5EFB8A964CAB}"/>
              </a:ext>
            </a:extLst>
          </p:cNvPr>
          <p:cNvSpPr>
            <a:spLocks noGrp="1"/>
          </p:cNvSpPr>
          <p:nvPr>
            <p:ph idx="4294967295"/>
          </p:nvPr>
        </p:nvSpPr>
        <p:spPr>
          <a:xfrm>
            <a:off x="1835696" y="915566"/>
            <a:ext cx="7308304" cy="3924722"/>
          </a:xfrm>
        </p:spPr>
        <p:txBody>
          <a:bodyPr/>
          <a:lstStyle/>
          <a:p>
            <a:pPr marL="0" indent="0">
              <a:buNone/>
            </a:pPr>
            <a:r>
              <a:rPr lang="en-US" altLang="zh-CN" sz="2000" b="1" dirty="0"/>
              <a:t>Python</a:t>
            </a:r>
            <a:r>
              <a:rPr lang="zh-CN" altLang="en-US" sz="2000" b="1" dirty="0"/>
              <a:t>基础语法概述</a:t>
            </a:r>
            <a:endParaRPr lang="en-US" altLang="zh-CN" sz="2000" b="1" dirty="0"/>
          </a:p>
          <a:p>
            <a:pPr lvl="1"/>
            <a:r>
              <a:rPr lang="zh-CN" altLang="en-US" sz="1800" dirty="0"/>
              <a:t>算术运算符</a:t>
            </a:r>
            <a:endParaRPr lang="en-US" altLang="zh-CN" sz="1800" dirty="0"/>
          </a:p>
          <a:p>
            <a:pPr lvl="2"/>
            <a:r>
              <a:rPr lang="en-US" altLang="zh-CN" sz="1600" dirty="0"/>
              <a:t>+ </a:t>
            </a:r>
            <a:r>
              <a:rPr lang="zh-CN" altLang="en-US" sz="1600" dirty="0"/>
              <a:t>：两个对象相加 </a:t>
            </a:r>
            <a:endParaRPr lang="en-US" altLang="zh-CN" sz="1600" dirty="0"/>
          </a:p>
          <a:p>
            <a:pPr lvl="2"/>
            <a:r>
              <a:rPr lang="en-US" altLang="zh-CN" sz="1600" dirty="0"/>
              <a:t>- </a:t>
            </a:r>
            <a:r>
              <a:rPr lang="zh-CN" altLang="en-US" sz="1600" dirty="0"/>
              <a:t>：得到负数或是一个数减去另一个数 </a:t>
            </a:r>
            <a:endParaRPr lang="en-US" altLang="zh-CN" sz="1600" dirty="0"/>
          </a:p>
          <a:p>
            <a:pPr lvl="2"/>
            <a:r>
              <a:rPr lang="zh-CN" altLang="en-US" sz="1600" dirty="0"/>
              <a:t>* ：两个数相乘或是返回一个被重复若干次的字符串 </a:t>
            </a:r>
            <a:endParaRPr lang="en-US" altLang="zh-CN" sz="1600" dirty="0"/>
          </a:p>
          <a:p>
            <a:pPr lvl="2"/>
            <a:r>
              <a:rPr lang="en-US" altLang="zh-CN" sz="1600" dirty="0"/>
              <a:t>x/y</a:t>
            </a:r>
            <a:r>
              <a:rPr lang="zh-CN" altLang="en-US" sz="1600" dirty="0"/>
              <a:t> </a:t>
            </a:r>
            <a:r>
              <a:rPr lang="en-US" altLang="zh-CN" sz="1600" dirty="0"/>
              <a:t>:</a:t>
            </a:r>
            <a:r>
              <a:rPr lang="zh-CN" altLang="en-US" sz="1600" dirty="0"/>
              <a:t> </a:t>
            </a:r>
            <a:r>
              <a:rPr lang="en-US" altLang="zh-CN" sz="1600" dirty="0"/>
              <a:t>- x</a:t>
            </a:r>
            <a:r>
              <a:rPr lang="zh-CN" altLang="en-US" sz="1600" dirty="0"/>
              <a:t>除以</a:t>
            </a:r>
            <a:endParaRPr lang="en-US" altLang="zh-CN" sz="1600" dirty="0"/>
          </a:p>
          <a:p>
            <a:pPr lvl="2"/>
            <a:r>
              <a:rPr lang="en-US" altLang="zh-CN" sz="1600" dirty="0"/>
              <a:t>% : </a:t>
            </a:r>
            <a:r>
              <a:rPr lang="zh-CN" altLang="en-US" sz="1600" dirty="0"/>
              <a:t>取模，返回除法的余数 </a:t>
            </a:r>
            <a:endParaRPr lang="en-US" altLang="zh-CN" sz="1600" dirty="0"/>
          </a:p>
          <a:p>
            <a:pPr lvl="2"/>
            <a:r>
              <a:rPr lang="en-US" altLang="zh-CN" sz="1600" dirty="0"/>
              <a:t>x</a:t>
            </a:r>
            <a:r>
              <a:rPr lang="zh-CN" altLang="en-US" sz="1600" dirty="0"/>
              <a:t>**</a:t>
            </a:r>
            <a:r>
              <a:rPr lang="en-US" altLang="zh-CN" sz="1600" dirty="0"/>
              <a:t>y : </a:t>
            </a:r>
            <a:r>
              <a:rPr lang="zh-CN" altLang="en-US" sz="1600" dirty="0"/>
              <a:t>幂，返回</a:t>
            </a:r>
            <a:r>
              <a:rPr lang="en-US" altLang="zh-CN" sz="1600" dirty="0"/>
              <a:t>x</a:t>
            </a:r>
            <a:r>
              <a:rPr lang="zh-CN" altLang="en-US" sz="1600" dirty="0"/>
              <a:t>的</a:t>
            </a:r>
            <a:r>
              <a:rPr lang="en-US" altLang="zh-CN" sz="1600" dirty="0"/>
              <a:t>y</a:t>
            </a:r>
            <a:r>
              <a:rPr lang="zh-CN" altLang="en-US" sz="1600" dirty="0"/>
              <a:t>次方</a:t>
            </a:r>
            <a:endParaRPr lang="en-US" altLang="zh-CN" sz="1600" dirty="0"/>
          </a:p>
          <a:p>
            <a:pPr lvl="2"/>
            <a:r>
              <a:rPr lang="en-US" altLang="zh-CN" sz="1600" dirty="0"/>
              <a:t>//</a:t>
            </a:r>
            <a:r>
              <a:rPr lang="zh-CN" altLang="en-US" sz="1600" dirty="0"/>
              <a:t> </a:t>
            </a:r>
            <a:r>
              <a:rPr lang="en-US" altLang="zh-CN" sz="1600" dirty="0"/>
              <a:t>:</a:t>
            </a:r>
            <a:r>
              <a:rPr lang="zh-CN" altLang="en-US" sz="1600" dirty="0"/>
              <a:t> 取整除 </a:t>
            </a:r>
            <a:r>
              <a:rPr lang="en-US" altLang="zh-CN" sz="1600" dirty="0"/>
              <a:t>- </a:t>
            </a:r>
            <a:r>
              <a:rPr lang="zh-CN" altLang="en-US" sz="1600" dirty="0"/>
              <a:t>返回商的整数部分</a:t>
            </a:r>
          </a:p>
        </p:txBody>
      </p:sp>
      <p:sp>
        <p:nvSpPr>
          <p:cNvPr id="2" name="标题 1">
            <a:extLst>
              <a:ext uri="{FF2B5EF4-FFF2-40B4-BE49-F238E27FC236}">
                <a16:creationId xmlns:a16="http://schemas.microsoft.com/office/drawing/2014/main" id="{67190E33-82D8-4ABE-5D49-492E5E10FB76}"/>
              </a:ext>
            </a:extLst>
          </p:cNvPr>
          <p:cNvSpPr txBox="1">
            <a:spLocks/>
          </p:cNvSpPr>
          <p:nvPr/>
        </p:nvSpPr>
        <p:spPr>
          <a:xfrm>
            <a:off x="1691680" y="1"/>
            <a:ext cx="7416824"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kern="0">
                <a:latin typeface="黑体" pitchFamily="49" charset="-122"/>
                <a:ea typeface="黑体" pitchFamily="49" charset="-122"/>
              </a:rPr>
              <a:t>1.1 Python</a:t>
            </a:r>
            <a:r>
              <a:rPr kumimoji="1" lang="zh-CN" altLang="en-US" sz="2600" kern="0">
                <a:latin typeface="黑体" pitchFamily="49" charset="-122"/>
                <a:ea typeface="黑体" pitchFamily="49" charset="-122"/>
              </a:rPr>
              <a:t>语言简介</a:t>
            </a:r>
            <a:endParaRPr kumimoji="1" lang="zh-CN" altLang="en-US" sz="2600" kern="0" dirty="0">
              <a:latin typeface="黑体" pitchFamily="49" charset="-122"/>
              <a:ea typeface="黑体" pitchFamily="49" charset="-122"/>
            </a:endParaRPr>
          </a:p>
        </p:txBody>
      </p:sp>
    </p:spTree>
    <p:extLst>
      <p:ext uri="{BB962C8B-B14F-4D97-AF65-F5344CB8AC3E}">
        <p14:creationId xmlns:p14="http://schemas.microsoft.com/office/powerpoint/2010/main" val="3671676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7D3120-545C-4C32-A369-5EFB8A964CAB}"/>
              </a:ext>
            </a:extLst>
          </p:cNvPr>
          <p:cNvSpPr>
            <a:spLocks noGrp="1"/>
          </p:cNvSpPr>
          <p:nvPr>
            <p:ph idx="4294967295"/>
          </p:nvPr>
        </p:nvSpPr>
        <p:spPr>
          <a:xfrm>
            <a:off x="2051720" y="915566"/>
            <a:ext cx="7092280" cy="3924722"/>
          </a:xfrm>
        </p:spPr>
        <p:txBody>
          <a:bodyPr/>
          <a:lstStyle/>
          <a:p>
            <a:pPr marL="0" indent="0">
              <a:buNone/>
            </a:pPr>
            <a:r>
              <a:rPr lang="en-US" altLang="zh-CN" sz="2000" b="1" dirty="0"/>
              <a:t>Python</a:t>
            </a:r>
            <a:r>
              <a:rPr lang="zh-CN" altLang="en-US" sz="2000" b="1" dirty="0"/>
              <a:t>基础语法概述</a:t>
            </a:r>
            <a:endParaRPr lang="en-US" altLang="zh-CN" sz="2000" b="1" dirty="0"/>
          </a:p>
          <a:p>
            <a:pPr lvl="1"/>
            <a:r>
              <a:rPr lang="zh-CN" altLang="en-US" sz="1800" dirty="0"/>
              <a:t>比较运算符</a:t>
            </a:r>
            <a:endParaRPr lang="en-US" altLang="zh-CN" sz="1800" dirty="0"/>
          </a:p>
          <a:p>
            <a:pPr lvl="2"/>
            <a:r>
              <a:rPr lang="en-US" altLang="zh-CN" sz="1600" dirty="0"/>
              <a:t>== </a:t>
            </a:r>
            <a:r>
              <a:rPr lang="zh-CN" altLang="en-US" sz="1600" dirty="0"/>
              <a:t>：等于 ，比较对象是否</a:t>
            </a:r>
            <a:endParaRPr lang="en-US" altLang="zh-CN" sz="1600" dirty="0"/>
          </a:p>
          <a:p>
            <a:pPr lvl="2"/>
            <a:r>
              <a:rPr lang="en-US" altLang="zh-CN" sz="1600" dirty="0"/>
              <a:t>!= </a:t>
            </a:r>
            <a:r>
              <a:rPr lang="zh-CN" altLang="en-US" sz="1600" dirty="0"/>
              <a:t>：不等于，比较两个对象是否不相等 </a:t>
            </a:r>
            <a:endParaRPr lang="en-US" altLang="zh-CN" sz="1600" dirty="0"/>
          </a:p>
          <a:p>
            <a:pPr lvl="2"/>
            <a:r>
              <a:rPr lang="en-US" altLang="zh-CN" sz="1600" dirty="0"/>
              <a:t>&lt;&gt; </a:t>
            </a:r>
            <a:r>
              <a:rPr lang="zh-CN" altLang="en-US" sz="1600" dirty="0"/>
              <a:t>：不等于，比较两个对象是否不相等 ，这个运算符类似 </a:t>
            </a:r>
            <a:r>
              <a:rPr lang="en-US" altLang="zh-CN" sz="1600" dirty="0"/>
              <a:t>!= </a:t>
            </a:r>
          </a:p>
          <a:p>
            <a:pPr lvl="2"/>
            <a:r>
              <a:rPr lang="en-US" altLang="zh-CN" sz="1600" dirty="0"/>
              <a:t>&gt; : </a:t>
            </a:r>
            <a:r>
              <a:rPr lang="zh-CN" altLang="en-US" sz="1600" dirty="0"/>
              <a:t>大于，返回</a:t>
            </a:r>
            <a:r>
              <a:rPr lang="en-US" altLang="zh-CN" sz="1600" dirty="0"/>
              <a:t>x</a:t>
            </a:r>
            <a:r>
              <a:rPr lang="zh-CN" altLang="en-US" sz="1600" dirty="0"/>
              <a:t>是否大于</a:t>
            </a:r>
            <a:r>
              <a:rPr lang="en-US" altLang="zh-CN" sz="1600" dirty="0"/>
              <a:t>y </a:t>
            </a:r>
          </a:p>
          <a:p>
            <a:pPr lvl="2"/>
            <a:r>
              <a:rPr lang="en-US" altLang="zh-CN" sz="1600" dirty="0"/>
              <a:t>&lt;</a:t>
            </a:r>
            <a:r>
              <a:rPr lang="zh-CN" altLang="en-US" sz="1600" dirty="0"/>
              <a:t> ：小于 </a:t>
            </a:r>
            <a:r>
              <a:rPr lang="en-US" altLang="zh-CN" sz="1600" dirty="0"/>
              <a:t>- </a:t>
            </a:r>
            <a:r>
              <a:rPr lang="zh-CN" altLang="en-US" sz="1600" dirty="0"/>
              <a:t>返回</a:t>
            </a:r>
            <a:r>
              <a:rPr lang="en-US" altLang="zh-CN" sz="1600" dirty="0"/>
              <a:t>x</a:t>
            </a:r>
            <a:r>
              <a:rPr lang="zh-CN" altLang="en-US" sz="1600" dirty="0"/>
              <a:t>是否小于</a:t>
            </a:r>
            <a:r>
              <a:rPr lang="en-US" altLang="zh-CN" sz="1600" dirty="0"/>
              <a:t>y</a:t>
            </a:r>
          </a:p>
          <a:p>
            <a:pPr lvl="2"/>
            <a:r>
              <a:rPr lang="en-US" altLang="zh-CN" sz="1600" dirty="0"/>
              <a:t>&gt;= </a:t>
            </a:r>
            <a:r>
              <a:rPr lang="zh-CN" altLang="en-US" sz="1600" dirty="0"/>
              <a:t>：大于等于，返回</a:t>
            </a:r>
            <a:r>
              <a:rPr lang="en-US" altLang="zh-CN" sz="1600" dirty="0"/>
              <a:t>x</a:t>
            </a:r>
            <a:r>
              <a:rPr lang="zh-CN" altLang="en-US" sz="1600" dirty="0"/>
              <a:t>是否大于等于</a:t>
            </a:r>
            <a:r>
              <a:rPr lang="en-US" altLang="zh-CN" sz="1600" dirty="0"/>
              <a:t>y</a:t>
            </a:r>
          </a:p>
          <a:p>
            <a:pPr lvl="2"/>
            <a:r>
              <a:rPr lang="en-US" altLang="zh-CN" sz="1600" dirty="0"/>
              <a:t>&lt;= </a:t>
            </a:r>
            <a:r>
              <a:rPr lang="zh-CN" altLang="en-US" sz="1600" dirty="0"/>
              <a:t>：小于等于 </a:t>
            </a:r>
            <a:r>
              <a:rPr lang="en-US" altLang="zh-CN" sz="1600" dirty="0"/>
              <a:t>- </a:t>
            </a:r>
            <a:r>
              <a:rPr lang="zh-CN" altLang="en-US" sz="1600" dirty="0"/>
              <a:t>返回</a:t>
            </a:r>
            <a:r>
              <a:rPr lang="en-US" altLang="zh-CN" sz="1600" dirty="0"/>
              <a:t>x</a:t>
            </a:r>
            <a:r>
              <a:rPr lang="zh-CN" altLang="en-US" sz="1600" dirty="0"/>
              <a:t>是否小于等于</a:t>
            </a:r>
            <a:r>
              <a:rPr lang="en-US" altLang="zh-CN" sz="1600" dirty="0"/>
              <a:t>y</a:t>
            </a:r>
            <a:endParaRPr lang="zh-CN" altLang="en-US" sz="1600" dirty="0"/>
          </a:p>
        </p:txBody>
      </p:sp>
      <p:sp>
        <p:nvSpPr>
          <p:cNvPr id="2" name="标题 1">
            <a:extLst>
              <a:ext uri="{FF2B5EF4-FFF2-40B4-BE49-F238E27FC236}">
                <a16:creationId xmlns:a16="http://schemas.microsoft.com/office/drawing/2014/main" id="{4A555E5D-4707-E4DE-8955-F356F91E556C}"/>
              </a:ext>
            </a:extLst>
          </p:cNvPr>
          <p:cNvSpPr txBox="1">
            <a:spLocks/>
          </p:cNvSpPr>
          <p:nvPr/>
        </p:nvSpPr>
        <p:spPr>
          <a:xfrm>
            <a:off x="1691680" y="1"/>
            <a:ext cx="7416824"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kern="0">
                <a:latin typeface="黑体" pitchFamily="49" charset="-122"/>
                <a:ea typeface="黑体" pitchFamily="49" charset="-122"/>
              </a:rPr>
              <a:t>1.1 Python</a:t>
            </a:r>
            <a:r>
              <a:rPr kumimoji="1" lang="zh-CN" altLang="en-US" sz="2600" kern="0">
                <a:latin typeface="黑体" pitchFamily="49" charset="-122"/>
                <a:ea typeface="黑体" pitchFamily="49" charset="-122"/>
              </a:rPr>
              <a:t>语言简介</a:t>
            </a:r>
            <a:endParaRPr kumimoji="1" lang="zh-CN" altLang="en-US" sz="2600" kern="0" dirty="0">
              <a:latin typeface="黑体" pitchFamily="49" charset="-122"/>
              <a:ea typeface="黑体" pitchFamily="49" charset="-122"/>
            </a:endParaRPr>
          </a:p>
        </p:txBody>
      </p:sp>
    </p:spTree>
    <p:extLst>
      <p:ext uri="{BB962C8B-B14F-4D97-AF65-F5344CB8AC3E}">
        <p14:creationId xmlns:p14="http://schemas.microsoft.com/office/powerpoint/2010/main" val="1734668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7D3120-545C-4C32-A369-5EFB8A964CAB}"/>
              </a:ext>
            </a:extLst>
          </p:cNvPr>
          <p:cNvSpPr>
            <a:spLocks noGrp="1"/>
          </p:cNvSpPr>
          <p:nvPr>
            <p:ph idx="4294967295"/>
          </p:nvPr>
        </p:nvSpPr>
        <p:spPr>
          <a:xfrm>
            <a:off x="1979712" y="915566"/>
            <a:ext cx="7164288" cy="3924722"/>
          </a:xfrm>
        </p:spPr>
        <p:txBody>
          <a:bodyPr/>
          <a:lstStyle/>
          <a:p>
            <a:pPr marL="0" indent="0">
              <a:buNone/>
            </a:pPr>
            <a:r>
              <a:rPr lang="en-US" altLang="zh-CN" sz="2000" b="1" dirty="0"/>
              <a:t>Python</a:t>
            </a:r>
            <a:r>
              <a:rPr lang="zh-CN" altLang="en-US" sz="2000" b="1" dirty="0"/>
              <a:t>基础语法概述</a:t>
            </a:r>
            <a:endParaRPr lang="en-US" altLang="zh-CN" sz="2000" b="1" dirty="0"/>
          </a:p>
          <a:p>
            <a:pPr lvl="1"/>
            <a:r>
              <a:rPr lang="zh-CN" altLang="en-US" sz="1800" dirty="0"/>
              <a:t>赋值运算符</a:t>
            </a:r>
            <a:endParaRPr lang="en-US" altLang="zh-CN" sz="1800" dirty="0"/>
          </a:p>
          <a:p>
            <a:pPr lvl="2"/>
            <a:r>
              <a:rPr lang="en-US" altLang="zh-CN" sz="1600" dirty="0"/>
              <a:t>= </a:t>
            </a:r>
            <a:r>
              <a:rPr lang="zh-CN" altLang="en-US" sz="1600" dirty="0"/>
              <a:t>：简单的赋值运算符 </a:t>
            </a:r>
            <a:endParaRPr lang="en-US" altLang="zh-CN" sz="1600" dirty="0"/>
          </a:p>
          <a:p>
            <a:pPr lvl="2"/>
            <a:r>
              <a:rPr lang="en-US" altLang="zh-CN" sz="1600" dirty="0"/>
              <a:t>+= </a:t>
            </a:r>
            <a:r>
              <a:rPr lang="zh-CN" altLang="en-US" sz="1600" dirty="0"/>
              <a:t>：加法赋值运算符 </a:t>
            </a:r>
            <a:endParaRPr lang="en-US" altLang="zh-CN" sz="1600" dirty="0"/>
          </a:p>
          <a:p>
            <a:pPr lvl="2"/>
            <a:r>
              <a:rPr lang="en-US" altLang="zh-CN" sz="1600" dirty="0"/>
              <a:t>-= </a:t>
            </a:r>
            <a:r>
              <a:rPr lang="zh-CN" altLang="en-US" sz="1600" dirty="0"/>
              <a:t>：减法赋值运算符 </a:t>
            </a:r>
            <a:endParaRPr lang="en-US" altLang="zh-CN" sz="1600" dirty="0"/>
          </a:p>
          <a:p>
            <a:pPr lvl="2"/>
            <a:r>
              <a:rPr lang="zh-CN" altLang="en-US" sz="1600" dirty="0"/>
              <a:t>*</a:t>
            </a:r>
            <a:r>
              <a:rPr lang="en-US" altLang="zh-CN" sz="1600" dirty="0"/>
              <a:t>= </a:t>
            </a:r>
            <a:r>
              <a:rPr lang="zh-CN" altLang="en-US" sz="1600" dirty="0"/>
              <a:t>：乘法赋值运算符 </a:t>
            </a:r>
            <a:endParaRPr lang="en-US" altLang="zh-CN" sz="1600" dirty="0"/>
          </a:p>
          <a:p>
            <a:pPr lvl="2"/>
            <a:r>
              <a:rPr lang="en-US" altLang="zh-CN" sz="1600" dirty="0"/>
              <a:t>/= </a:t>
            </a:r>
            <a:r>
              <a:rPr lang="zh-CN" altLang="en-US" sz="1600" dirty="0"/>
              <a:t>：除法赋值运算符 </a:t>
            </a:r>
            <a:endParaRPr lang="en-US" altLang="zh-CN" sz="1600" dirty="0"/>
          </a:p>
          <a:p>
            <a:pPr lvl="2"/>
            <a:r>
              <a:rPr lang="en-US" altLang="zh-CN" sz="1600" dirty="0"/>
              <a:t>%= </a:t>
            </a:r>
            <a:r>
              <a:rPr lang="zh-CN" altLang="en-US" sz="1600" dirty="0"/>
              <a:t>：取模赋值运算符 </a:t>
            </a:r>
            <a:endParaRPr lang="en-US" altLang="zh-CN" sz="1600" dirty="0"/>
          </a:p>
          <a:p>
            <a:pPr lvl="2"/>
            <a:r>
              <a:rPr lang="en-US" altLang="zh-CN" sz="1600" dirty="0"/>
              <a:t>^= </a:t>
            </a:r>
            <a:r>
              <a:rPr lang="zh-CN" altLang="en-US" sz="1600" dirty="0"/>
              <a:t>：幂赋值运算符 </a:t>
            </a:r>
            <a:endParaRPr lang="en-US" altLang="zh-CN" sz="1600" dirty="0"/>
          </a:p>
          <a:p>
            <a:pPr lvl="2"/>
            <a:r>
              <a:rPr lang="en-US" altLang="zh-CN" sz="1600" dirty="0"/>
              <a:t>//= </a:t>
            </a:r>
            <a:r>
              <a:rPr lang="zh-CN" altLang="en-US" sz="1600" dirty="0"/>
              <a:t>：取整除赋值运算符</a:t>
            </a:r>
          </a:p>
        </p:txBody>
      </p:sp>
      <p:sp>
        <p:nvSpPr>
          <p:cNvPr id="2" name="标题 1">
            <a:extLst>
              <a:ext uri="{FF2B5EF4-FFF2-40B4-BE49-F238E27FC236}">
                <a16:creationId xmlns:a16="http://schemas.microsoft.com/office/drawing/2014/main" id="{3CE0650C-52E1-D39D-2748-796D0D010A16}"/>
              </a:ext>
            </a:extLst>
          </p:cNvPr>
          <p:cNvSpPr txBox="1">
            <a:spLocks/>
          </p:cNvSpPr>
          <p:nvPr/>
        </p:nvSpPr>
        <p:spPr>
          <a:xfrm>
            <a:off x="1691680" y="1"/>
            <a:ext cx="7416824"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kern="0">
                <a:latin typeface="黑体" pitchFamily="49" charset="-122"/>
                <a:ea typeface="黑体" pitchFamily="49" charset="-122"/>
              </a:rPr>
              <a:t>1.1 Python</a:t>
            </a:r>
            <a:r>
              <a:rPr kumimoji="1" lang="zh-CN" altLang="en-US" sz="2600" kern="0">
                <a:latin typeface="黑体" pitchFamily="49" charset="-122"/>
                <a:ea typeface="黑体" pitchFamily="49" charset="-122"/>
              </a:rPr>
              <a:t>语言简介</a:t>
            </a:r>
            <a:endParaRPr kumimoji="1" lang="zh-CN" altLang="en-US" sz="2600" kern="0" dirty="0">
              <a:latin typeface="黑体" pitchFamily="49" charset="-122"/>
              <a:ea typeface="黑体" pitchFamily="49" charset="-122"/>
            </a:endParaRPr>
          </a:p>
        </p:txBody>
      </p:sp>
    </p:spTree>
    <p:extLst>
      <p:ext uri="{BB962C8B-B14F-4D97-AF65-F5344CB8AC3E}">
        <p14:creationId xmlns:p14="http://schemas.microsoft.com/office/powerpoint/2010/main" val="2231869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7D3120-545C-4C32-A369-5EFB8A964CAB}"/>
              </a:ext>
            </a:extLst>
          </p:cNvPr>
          <p:cNvSpPr>
            <a:spLocks noGrp="1"/>
          </p:cNvSpPr>
          <p:nvPr>
            <p:ph idx="4294967295"/>
          </p:nvPr>
        </p:nvSpPr>
        <p:spPr>
          <a:xfrm>
            <a:off x="1835696" y="843559"/>
            <a:ext cx="7308304" cy="4060230"/>
          </a:xfrm>
        </p:spPr>
        <p:txBody>
          <a:bodyPr/>
          <a:lstStyle/>
          <a:p>
            <a:pPr marL="0" indent="0">
              <a:buNone/>
            </a:pPr>
            <a:r>
              <a:rPr lang="en-US" altLang="zh-CN" sz="2000" b="1" dirty="0"/>
              <a:t>Python</a:t>
            </a:r>
            <a:r>
              <a:rPr lang="zh-CN" altLang="en-US" sz="2000" b="1" dirty="0"/>
              <a:t>基础语法概述</a:t>
            </a:r>
            <a:endParaRPr lang="en-US" altLang="zh-CN" sz="2000" b="1" dirty="0"/>
          </a:p>
          <a:p>
            <a:pPr lvl="1"/>
            <a:r>
              <a:rPr lang="zh-CN" altLang="en-US" sz="1800" dirty="0"/>
              <a:t>位运算符</a:t>
            </a:r>
            <a:endParaRPr lang="en-US" altLang="zh-CN" sz="1800" dirty="0"/>
          </a:p>
          <a:p>
            <a:pPr lvl="2"/>
            <a:r>
              <a:rPr lang="en-US" altLang="zh-CN" sz="1600" dirty="0"/>
              <a:t>&amp; </a:t>
            </a:r>
            <a:r>
              <a:rPr lang="zh-CN" altLang="en-US" sz="1600" dirty="0"/>
              <a:t>：按位与运算符：参与运算的两个值</a:t>
            </a:r>
            <a:r>
              <a:rPr lang="en-US" altLang="zh-CN" sz="1600" dirty="0"/>
              <a:t>,</a:t>
            </a:r>
            <a:r>
              <a:rPr lang="zh-CN" altLang="en-US" sz="1600" dirty="0"/>
              <a:t>如果两个相应位都为</a:t>
            </a:r>
            <a:r>
              <a:rPr lang="en-US" altLang="zh-CN" sz="1600" dirty="0"/>
              <a:t>1,</a:t>
            </a:r>
            <a:r>
              <a:rPr lang="zh-CN" altLang="en-US" sz="1600" dirty="0"/>
              <a:t>则该位的结果为</a:t>
            </a:r>
            <a:r>
              <a:rPr lang="en-US" altLang="zh-CN" sz="1600" dirty="0"/>
              <a:t>1,</a:t>
            </a:r>
            <a:r>
              <a:rPr lang="zh-CN" altLang="en-US" sz="1600" dirty="0"/>
              <a:t>否则为</a:t>
            </a:r>
            <a:r>
              <a:rPr lang="en-US" altLang="zh-CN" sz="1600" dirty="0"/>
              <a:t>0 </a:t>
            </a:r>
          </a:p>
          <a:p>
            <a:pPr lvl="2"/>
            <a:r>
              <a:rPr lang="en-US" altLang="zh-CN" sz="1600" dirty="0"/>
              <a:t>^ </a:t>
            </a:r>
            <a:r>
              <a:rPr lang="zh-CN" altLang="en-US" sz="1600" dirty="0"/>
              <a:t>：按位异或运算符：当两对应的二进位相异时，结果为</a:t>
            </a:r>
            <a:r>
              <a:rPr lang="en-US" altLang="zh-CN" sz="1600" dirty="0"/>
              <a:t>1 </a:t>
            </a:r>
          </a:p>
          <a:p>
            <a:pPr lvl="2"/>
            <a:r>
              <a:rPr lang="en-US" altLang="zh-CN" sz="1600" dirty="0"/>
              <a:t>~ </a:t>
            </a:r>
            <a:r>
              <a:rPr lang="zh-CN" altLang="en-US" sz="1600" dirty="0"/>
              <a:t>：按位取反运算符：对数据的每个二进制位取反</a:t>
            </a:r>
            <a:r>
              <a:rPr lang="en-US" altLang="zh-CN" sz="1600" dirty="0"/>
              <a:t>,</a:t>
            </a:r>
            <a:r>
              <a:rPr lang="zh-CN" altLang="en-US" sz="1600" dirty="0"/>
              <a:t>即把</a:t>
            </a:r>
            <a:r>
              <a:rPr lang="en-US" altLang="zh-CN" sz="1600" dirty="0"/>
              <a:t>1</a:t>
            </a:r>
            <a:r>
              <a:rPr lang="zh-CN" altLang="en-US" sz="1600" dirty="0"/>
              <a:t>变为</a:t>
            </a:r>
            <a:r>
              <a:rPr lang="en-US" altLang="zh-CN" sz="1600" dirty="0"/>
              <a:t>0,</a:t>
            </a:r>
            <a:r>
              <a:rPr lang="zh-CN" altLang="en-US" sz="1600" dirty="0"/>
              <a:t>把</a:t>
            </a:r>
            <a:r>
              <a:rPr lang="en-US" altLang="zh-CN" sz="1600" dirty="0"/>
              <a:t>0</a:t>
            </a:r>
            <a:r>
              <a:rPr lang="zh-CN" altLang="en-US" sz="1600" dirty="0"/>
              <a:t>变为</a:t>
            </a:r>
            <a:r>
              <a:rPr lang="en-US" altLang="zh-CN" sz="1600" dirty="0"/>
              <a:t>1 </a:t>
            </a:r>
          </a:p>
          <a:p>
            <a:pPr lvl="2"/>
            <a:r>
              <a:rPr lang="en-US" altLang="zh-CN" sz="1600" dirty="0"/>
              <a:t>&lt;&lt; </a:t>
            </a:r>
            <a:r>
              <a:rPr lang="zh-CN" altLang="en-US" sz="1600" dirty="0"/>
              <a:t>：左移动运算符：运算数的各二进位全部左移若干位，由”</a:t>
            </a:r>
            <a:r>
              <a:rPr lang="en-US" altLang="zh-CN" sz="1600" dirty="0"/>
              <a:t>&lt;&lt;”</a:t>
            </a:r>
            <a:r>
              <a:rPr lang="zh-CN" altLang="en-US" sz="1600" dirty="0"/>
              <a:t>右边的数指定移动的位数，高位丢弃，低位补</a:t>
            </a:r>
            <a:r>
              <a:rPr lang="en-US" altLang="zh-CN" sz="1600" dirty="0"/>
              <a:t>0</a:t>
            </a:r>
          </a:p>
          <a:p>
            <a:pPr lvl="2"/>
            <a:r>
              <a:rPr lang="en-US" altLang="zh-CN" sz="1600" dirty="0"/>
              <a:t>&gt;&gt; </a:t>
            </a:r>
            <a:r>
              <a:rPr lang="zh-CN" altLang="en-US" sz="1600" dirty="0"/>
              <a:t>：右移动运算符：把”</a:t>
            </a:r>
            <a:r>
              <a:rPr lang="en-US" altLang="zh-CN" sz="1600" dirty="0"/>
              <a:t>&gt;&gt;”</a:t>
            </a:r>
            <a:r>
              <a:rPr lang="zh-CN" altLang="en-US" sz="1600" dirty="0"/>
              <a:t>左边的运算数的各二进位全部右移若干位，”</a:t>
            </a:r>
            <a:r>
              <a:rPr lang="en-US" altLang="zh-CN" sz="1600" dirty="0"/>
              <a:t>&gt;&gt;”</a:t>
            </a:r>
            <a:r>
              <a:rPr lang="zh-CN" altLang="en-US" sz="1600" dirty="0"/>
              <a:t>右边的数指定移动的位数 </a:t>
            </a:r>
            <a:endParaRPr lang="en-US" altLang="zh-CN" sz="1600" dirty="0"/>
          </a:p>
        </p:txBody>
      </p:sp>
      <p:sp>
        <p:nvSpPr>
          <p:cNvPr id="2" name="标题 1">
            <a:extLst>
              <a:ext uri="{FF2B5EF4-FFF2-40B4-BE49-F238E27FC236}">
                <a16:creationId xmlns:a16="http://schemas.microsoft.com/office/drawing/2014/main" id="{8749B1A5-CA51-372E-5FFB-20304B5F30C8}"/>
              </a:ext>
            </a:extLst>
          </p:cNvPr>
          <p:cNvSpPr txBox="1">
            <a:spLocks/>
          </p:cNvSpPr>
          <p:nvPr/>
        </p:nvSpPr>
        <p:spPr>
          <a:xfrm>
            <a:off x="1691680" y="1"/>
            <a:ext cx="7416824"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kern="0">
                <a:latin typeface="黑体" pitchFamily="49" charset="-122"/>
                <a:ea typeface="黑体" pitchFamily="49" charset="-122"/>
              </a:rPr>
              <a:t>1.1 Python</a:t>
            </a:r>
            <a:r>
              <a:rPr kumimoji="1" lang="zh-CN" altLang="en-US" sz="2600" kern="0">
                <a:latin typeface="黑体" pitchFamily="49" charset="-122"/>
                <a:ea typeface="黑体" pitchFamily="49" charset="-122"/>
              </a:rPr>
              <a:t>语言简介</a:t>
            </a:r>
            <a:endParaRPr kumimoji="1" lang="zh-CN" altLang="en-US" sz="2600" kern="0" dirty="0">
              <a:latin typeface="黑体" pitchFamily="49" charset="-122"/>
              <a:ea typeface="黑体" pitchFamily="49" charset="-122"/>
            </a:endParaRPr>
          </a:p>
        </p:txBody>
      </p:sp>
    </p:spTree>
    <p:extLst>
      <p:ext uri="{BB962C8B-B14F-4D97-AF65-F5344CB8AC3E}">
        <p14:creationId xmlns:p14="http://schemas.microsoft.com/office/powerpoint/2010/main" val="3529992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7D3120-545C-4C32-A369-5EFB8A964CAB}"/>
              </a:ext>
            </a:extLst>
          </p:cNvPr>
          <p:cNvSpPr>
            <a:spLocks noGrp="1"/>
          </p:cNvSpPr>
          <p:nvPr>
            <p:ph idx="4294967295"/>
          </p:nvPr>
        </p:nvSpPr>
        <p:spPr>
          <a:xfrm>
            <a:off x="1835696" y="987574"/>
            <a:ext cx="7308304" cy="3916214"/>
          </a:xfrm>
        </p:spPr>
        <p:txBody>
          <a:bodyPr/>
          <a:lstStyle/>
          <a:p>
            <a:pPr marL="0" indent="0">
              <a:buNone/>
            </a:pPr>
            <a:r>
              <a:rPr lang="en-US" altLang="zh-CN" sz="2000" b="1" dirty="0"/>
              <a:t>Python</a:t>
            </a:r>
            <a:r>
              <a:rPr lang="zh-CN" altLang="en-US" sz="2000" b="1" dirty="0"/>
              <a:t>基础语法概述</a:t>
            </a:r>
            <a:endParaRPr lang="en-US" altLang="zh-CN" sz="2000" b="1" dirty="0"/>
          </a:p>
          <a:p>
            <a:pPr lvl="1"/>
            <a:r>
              <a:rPr lang="zh-CN" altLang="en-US" sz="2000" dirty="0"/>
              <a:t>逻辑运算符</a:t>
            </a:r>
            <a:endParaRPr lang="en-US" altLang="zh-CN" sz="2000" dirty="0"/>
          </a:p>
          <a:p>
            <a:pPr lvl="2">
              <a:lnSpc>
                <a:spcPct val="150000"/>
              </a:lnSpc>
            </a:pPr>
            <a:r>
              <a:rPr lang="en-US" altLang="zh-CN" sz="1800" dirty="0"/>
              <a:t>and </a:t>
            </a:r>
            <a:r>
              <a:rPr lang="zh-CN" altLang="en-US" sz="1800" dirty="0"/>
              <a:t>：</a:t>
            </a:r>
            <a:r>
              <a:rPr lang="en-US" altLang="zh-CN" sz="1800" dirty="0"/>
              <a:t>x and y </a:t>
            </a:r>
            <a:r>
              <a:rPr lang="zh-CN" altLang="en-US" sz="1800" dirty="0"/>
              <a:t>布尔”与” </a:t>
            </a:r>
            <a:r>
              <a:rPr lang="en-US" altLang="zh-CN" sz="1800" dirty="0"/>
              <a:t>- </a:t>
            </a:r>
            <a:r>
              <a:rPr lang="zh-CN" altLang="en-US" sz="1800" dirty="0"/>
              <a:t>如果 </a:t>
            </a:r>
            <a:r>
              <a:rPr lang="en-US" altLang="zh-CN" sz="1800" dirty="0"/>
              <a:t>x </a:t>
            </a:r>
            <a:r>
              <a:rPr lang="zh-CN" altLang="en-US" sz="1800" dirty="0"/>
              <a:t>为 </a:t>
            </a:r>
            <a:r>
              <a:rPr lang="en-US" altLang="zh-CN" sz="1800" dirty="0"/>
              <a:t>False</a:t>
            </a:r>
            <a:r>
              <a:rPr lang="zh-CN" altLang="en-US" sz="1800" dirty="0"/>
              <a:t>，</a:t>
            </a:r>
            <a:r>
              <a:rPr lang="en-US" altLang="zh-CN" sz="1800" dirty="0"/>
              <a:t>x and y </a:t>
            </a:r>
            <a:r>
              <a:rPr lang="zh-CN" altLang="en-US" sz="1800" dirty="0"/>
              <a:t>返回 </a:t>
            </a:r>
            <a:r>
              <a:rPr lang="en-US" altLang="zh-CN" sz="1800" dirty="0"/>
              <a:t>False</a:t>
            </a:r>
            <a:r>
              <a:rPr lang="zh-CN" altLang="en-US" sz="1800" dirty="0"/>
              <a:t>，否则它返回 </a:t>
            </a:r>
            <a:r>
              <a:rPr lang="en-US" altLang="zh-CN" sz="1800" dirty="0"/>
              <a:t>y </a:t>
            </a:r>
            <a:r>
              <a:rPr lang="zh-CN" altLang="en-US" sz="1800" dirty="0"/>
              <a:t>的计算值</a:t>
            </a:r>
            <a:endParaRPr lang="en-US" altLang="zh-CN" sz="1800" dirty="0"/>
          </a:p>
          <a:p>
            <a:pPr lvl="2">
              <a:lnSpc>
                <a:spcPct val="150000"/>
              </a:lnSpc>
            </a:pPr>
            <a:r>
              <a:rPr lang="en-US" altLang="zh-CN" sz="1800" dirty="0"/>
              <a:t>or </a:t>
            </a:r>
            <a:r>
              <a:rPr lang="zh-CN" altLang="en-US" sz="1800" dirty="0"/>
              <a:t>：</a:t>
            </a:r>
            <a:r>
              <a:rPr lang="en-US" altLang="zh-CN" sz="1800" dirty="0"/>
              <a:t>x or y </a:t>
            </a:r>
            <a:r>
              <a:rPr lang="zh-CN" altLang="en-US" sz="1800" dirty="0"/>
              <a:t>布尔”或” </a:t>
            </a:r>
            <a:r>
              <a:rPr lang="en-US" altLang="zh-CN" sz="1800" dirty="0"/>
              <a:t>- </a:t>
            </a:r>
            <a:r>
              <a:rPr lang="zh-CN" altLang="en-US" sz="1800" dirty="0"/>
              <a:t>如果 </a:t>
            </a:r>
            <a:r>
              <a:rPr lang="en-US" altLang="zh-CN" sz="1800" dirty="0"/>
              <a:t>x </a:t>
            </a:r>
            <a:r>
              <a:rPr lang="zh-CN" altLang="en-US" sz="1800" dirty="0"/>
              <a:t>是非 </a:t>
            </a:r>
            <a:r>
              <a:rPr lang="en-US" altLang="zh-CN" sz="1800" dirty="0"/>
              <a:t>0</a:t>
            </a:r>
            <a:r>
              <a:rPr lang="zh-CN" altLang="en-US" sz="1800" dirty="0"/>
              <a:t>，它返回 </a:t>
            </a:r>
            <a:r>
              <a:rPr lang="en-US" altLang="zh-CN" sz="1800" dirty="0"/>
              <a:t>x </a:t>
            </a:r>
            <a:r>
              <a:rPr lang="zh-CN" altLang="en-US" sz="1800" dirty="0"/>
              <a:t>的值，否则它返回 </a:t>
            </a:r>
            <a:r>
              <a:rPr lang="en-US" altLang="zh-CN" sz="1800" dirty="0"/>
              <a:t>y </a:t>
            </a:r>
            <a:r>
              <a:rPr lang="zh-CN" altLang="en-US" sz="1800" dirty="0"/>
              <a:t>的计算值</a:t>
            </a:r>
            <a:endParaRPr lang="en-US" altLang="zh-CN" sz="1800" dirty="0"/>
          </a:p>
          <a:p>
            <a:pPr lvl="2">
              <a:lnSpc>
                <a:spcPct val="150000"/>
              </a:lnSpc>
            </a:pPr>
            <a:r>
              <a:rPr lang="en-US" altLang="zh-CN" sz="1800" dirty="0"/>
              <a:t>not </a:t>
            </a:r>
            <a:r>
              <a:rPr lang="zh-CN" altLang="en-US" sz="1800" dirty="0"/>
              <a:t>：</a:t>
            </a:r>
            <a:r>
              <a:rPr lang="en-US" altLang="zh-CN" sz="1800" dirty="0"/>
              <a:t>not x </a:t>
            </a:r>
            <a:r>
              <a:rPr lang="zh-CN" altLang="en-US" sz="1800" dirty="0"/>
              <a:t>布尔”非” </a:t>
            </a:r>
            <a:r>
              <a:rPr lang="en-US" altLang="zh-CN" sz="1800" dirty="0"/>
              <a:t>- </a:t>
            </a:r>
            <a:r>
              <a:rPr lang="zh-CN" altLang="en-US" sz="1800" dirty="0"/>
              <a:t>如果 </a:t>
            </a:r>
            <a:r>
              <a:rPr lang="en-US" altLang="zh-CN" sz="1800" dirty="0"/>
              <a:t>x </a:t>
            </a:r>
            <a:r>
              <a:rPr lang="zh-CN" altLang="en-US" sz="1800" dirty="0"/>
              <a:t>为 </a:t>
            </a:r>
            <a:r>
              <a:rPr lang="en-US" altLang="zh-CN" sz="1800" dirty="0"/>
              <a:t>True</a:t>
            </a:r>
            <a:r>
              <a:rPr lang="zh-CN" altLang="en-US" sz="1800" dirty="0"/>
              <a:t>，返回 </a:t>
            </a:r>
            <a:r>
              <a:rPr lang="en-US" altLang="zh-CN" sz="1800" dirty="0"/>
              <a:t>False </a:t>
            </a:r>
            <a:r>
              <a:rPr lang="zh-CN" altLang="en-US" sz="1800" dirty="0"/>
              <a:t>。如果 </a:t>
            </a:r>
            <a:r>
              <a:rPr lang="en-US" altLang="zh-CN" sz="1800" dirty="0"/>
              <a:t>x </a:t>
            </a:r>
            <a:r>
              <a:rPr lang="zh-CN" altLang="en-US" sz="1800" dirty="0"/>
              <a:t>为 </a:t>
            </a:r>
            <a:r>
              <a:rPr lang="en-US" altLang="zh-CN" sz="1800" dirty="0"/>
              <a:t>False</a:t>
            </a:r>
            <a:r>
              <a:rPr lang="zh-CN" altLang="en-US" sz="1800" dirty="0"/>
              <a:t>，它返回 </a:t>
            </a:r>
            <a:r>
              <a:rPr lang="en-US" altLang="zh-CN" sz="1800" dirty="0"/>
              <a:t>True</a:t>
            </a:r>
            <a:r>
              <a:rPr lang="zh-CN" altLang="en-US" sz="1800" dirty="0"/>
              <a:t>。 </a:t>
            </a:r>
            <a:r>
              <a:rPr lang="en-US" altLang="zh-CN" sz="1800" dirty="0"/>
              <a:t>not(a and b) </a:t>
            </a:r>
            <a:r>
              <a:rPr lang="zh-CN" altLang="en-US" sz="1800" dirty="0"/>
              <a:t>返回 </a:t>
            </a:r>
            <a:r>
              <a:rPr lang="en-US" altLang="zh-CN" sz="1800" dirty="0"/>
              <a:t>False</a:t>
            </a:r>
          </a:p>
        </p:txBody>
      </p:sp>
      <p:sp>
        <p:nvSpPr>
          <p:cNvPr id="2" name="标题 1">
            <a:extLst>
              <a:ext uri="{FF2B5EF4-FFF2-40B4-BE49-F238E27FC236}">
                <a16:creationId xmlns:a16="http://schemas.microsoft.com/office/drawing/2014/main" id="{4B51F528-ECAC-8EEF-ADB2-0ED21681B23F}"/>
              </a:ext>
            </a:extLst>
          </p:cNvPr>
          <p:cNvSpPr txBox="1">
            <a:spLocks/>
          </p:cNvSpPr>
          <p:nvPr/>
        </p:nvSpPr>
        <p:spPr>
          <a:xfrm>
            <a:off x="1691680" y="1"/>
            <a:ext cx="7416824"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kern="0">
                <a:latin typeface="黑体" pitchFamily="49" charset="-122"/>
                <a:ea typeface="黑体" pitchFamily="49" charset="-122"/>
              </a:rPr>
              <a:t>1.1 Python</a:t>
            </a:r>
            <a:r>
              <a:rPr kumimoji="1" lang="zh-CN" altLang="en-US" sz="2600" kern="0">
                <a:latin typeface="黑体" pitchFamily="49" charset="-122"/>
                <a:ea typeface="黑体" pitchFamily="49" charset="-122"/>
              </a:rPr>
              <a:t>语言简介</a:t>
            </a:r>
            <a:endParaRPr kumimoji="1" lang="zh-CN" altLang="en-US" sz="2600" kern="0" dirty="0">
              <a:latin typeface="黑体" pitchFamily="49" charset="-122"/>
              <a:ea typeface="黑体" pitchFamily="49" charset="-122"/>
            </a:endParaRPr>
          </a:p>
        </p:txBody>
      </p:sp>
    </p:spTree>
    <p:extLst>
      <p:ext uri="{BB962C8B-B14F-4D97-AF65-F5344CB8AC3E}">
        <p14:creationId xmlns:p14="http://schemas.microsoft.com/office/powerpoint/2010/main" val="1900100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7D3120-545C-4C32-A369-5EFB8A964CAB}"/>
              </a:ext>
            </a:extLst>
          </p:cNvPr>
          <p:cNvSpPr>
            <a:spLocks noGrp="1"/>
          </p:cNvSpPr>
          <p:nvPr>
            <p:ph idx="4294967295"/>
          </p:nvPr>
        </p:nvSpPr>
        <p:spPr>
          <a:xfrm>
            <a:off x="1907704" y="843559"/>
            <a:ext cx="7236296" cy="4060230"/>
          </a:xfrm>
        </p:spPr>
        <p:txBody>
          <a:bodyPr/>
          <a:lstStyle/>
          <a:p>
            <a:pPr marL="0" indent="0">
              <a:buNone/>
            </a:pPr>
            <a:r>
              <a:rPr lang="en-US" altLang="zh-CN" sz="2000" b="1" dirty="0"/>
              <a:t>Python</a:t>
            </a:r>
            <a:r>
              <a:rPr lang="zh-CN" altLang="en-US" sz="2000" b="1" dirty="0"/>
              <a:t>基础语法概述</a:t>
            </a:r>
            <a:endParaRPr lang="en-US" altLang="zh-CN" sz="2000" b="1" dirty="0"/>
          </a:p>
          <a:p>
            <a:pPr lvl="1"/>
            <a:r>
              <a:rPr lang="zh-CN" altLang="en-US" sz="2000" dirty="0"/>
              <a:t>身份运算符</a:t>
            </a:r>
            <a:endParaRPr lang="en-US" altLang="zh-CN" sz="2000" dirty="0"/>
          </a:p>
          <a:p>
            <a:pPr lvl="2"/>
            <a:r>
              <a:rPr lang="en-US" altLang="zh-CN" sz="1800" dirty="0"/>
              <a:t>is </a:t>
            </a:r>
            <a:r>
              <a:rPr lang="zh-CN" altLang="en-US" sz="1800" dirty="0"/>
              <a:t>：</a:t>
            </a:r>
            <a:r>
              <a:rPr lang="en-US" altLang="zh-CN" sz="1800" dirty="0"/>
              <a:t>is </a:t>
            </a:r>
            <a:r>
              <a:rPr lang="zh-CN" altLang="en-US" sz="1800" dirty="0"/>
              <a:t>是判断两个标识符是不是引用自一个对象 </a:t>
            </a:r>
            <a:r>
              <a:rPr lang="en-US" altLang="zh-CN" sz="1800" dirty="0"/>
              <a:t>x is y, </a:t>
            </a:r>
            <a:r>
              <a:rPr lang="zh-CN" altLang="en-US" sz="1800" dirty="0"/>
              <a:t>类似 </a:t>
            </a:r>
            <a:r>
              <a:rPr lang="en-US" altLang="zh-CN" sz="1800" dirty="0"/>
              <a:t>id(x) == id(y) , </a:t>
            </a:r>
            <a:r>
              <a:rPr lang="zh-CN" altLang="en-US" sz="1800" dirty="0"/>
              <a:t>如果引用的是同一个对象则返回 </a:t>
            </a:r>
            <a:r>
              <a:rPr lang="en-US" altLang="zh-CN" sz="1800" dirty="0"/>
              <a:t>True</a:t>
            </a:r>
            <a:r>
              <a:rPr lang="zh-CN" altLang="en-US" sz="1800" dirty="0"/>
              <a:t>，否则返回 </a:t>
            </a:r>
            <a:r>
              <a:rPr lang="en-US" altLang="zh-CN" sz="1800" dirty="0"/>
              <a:t>False </a:t>
            </a:r>
          </a:p>
          <a:p>
            <a:pPr lvl="2"/>
            <a:r>
              <a:rPr lang="en-US" altLang="zh-CN" sz="1800" dirty="0"/>
              <a:t>is not </a:t>
            </a:r>
            <a:r>
              <a:rPr lang="zh-CN" altLang="en-US" sz="1800" dirty="0"/>
              <a:t>：</a:t>
            </a:r>
            <a:r>
              <a:rPr lang="en-US" altLang="zh-CN" sz="1800" dirty="0"/>
              <a:t>is not </a:t>
            </a:r>
            <a:r>
              <a:rPr lang="zh-CN" altLang="en-US" sz="1800" dirty="0"/>
              <a:t>是判断两个标识符是不是引用自不同对象 </a:t>
            </a:r>
            <a:r>
              <a:rPr lang="en-US" altLang="zh-CN" sz="1800" dirty="0"/>
              <a:t>x is not y </a:t>
            </a:r>
            <a:r>
              <a:rPr lang="zh-CN" altLang="en-US" sz="1800" dirty="0"/>
              <a:t>， 类似 </a:t>
            </a:r>
            <a:r>
              <a:rPr lang="en-US" altLang="zh-CN" sz="1800" dirty="0"/>
              <a:t>id(a) != id(b)</a:t>
            </a:r>
            <a:r>
              <a:rPr lang="zh-CN" altLang="en-US" sz="1800" dirty="0"/>
              <a:t>。如果引用的不是同一个对象则返回结果 </a:t>
            </a:r>
            <a:r>
              <a:rPr lang="en-US" altLang="zh-CN" sz="1800" dirty="0"/>
              <a:t>True</a:t>
            </a:r>
            <a:r>
              <a:rPr lang="zh-CN" altLang="en-US" sz="1800" dirty="0"/>
              <a:t>，否则返回 </a:t>
            </a:r>
            <a:r>
              <a:rPr lang="en-US" altLang="zh-CN" sz="1800" dirty="0"/>
              <a:t>False</a:t>
            </a:r>
            <a:r>
              <a:rPr lang="zh-CN" altLang="en-US" sz="1800" dirty="0"/>
              <a:t>。</a:t>
            </a:r>
            <a:endParaRPr lang="en-US" altLang="zh-CN" sz="1800" dirty="0"/>
          </a:p>
          <a:p>
            <a:pPr lvl="2"/>
            <a:r>
              <a:rPr lang="zh-CN" altLang="en-US" sz="1800" dirty="0"/>
              <a:t>注：</a:t>
            </a:r>
            <a:r>
              <a:rPr lang="en-US" altLang="zh-CN" sz="1800" dirty="0"/>
              <a:t>is </a:t>
            </a:r>
            <a:r>
              <a:rPr lang="zh-CN" altLang="en-US" sz="1800" dirty="0"/>
              <a:t>与 </a:t>
            </a:r>
            <a:r>
              <a:rPr lang="en-US" altLang="zh-CN" sz="1800" dirty="0"/>
              <a:t>== </a:t>
            </a:r>
            <a:r>
              <a:rPr lang="zh-CN" altLang="en-US" sz="1800" dirty="0"/>
              <a:t>区别：</a:t>
            </a:r>
            <a:endParaRPr lang="en-US" altLang="zh-CN" sz="1800" dirty="0"/>
          </a:p>
          <a:p>
            <a:pPr lvl="3"/>
            <a:r>
              <a:rPr lang="en-US" altLang="zh-CN" sz="1600" dirty="0"/>
              <a:t>is </a:t>
            </a:r>
            <a:r>
              <a:rPr lang="zh-CN" altLang="en-US" sz="1600" dirty="0"/>
              <a:t>用于判断两个变量引用对象是否为同一个， </a:t>
            </a:r>
            <a:r>
              <a:rPr lang="en-US" altLang="zh-CN" sz="1600" dirty="0"/>
              <a:t>== </a:t>
            </a:r>
            <a:r>
              <a:rPr lang="zh-CN" altLang="en-US" sz="1600" dirty="0"/>
              <a:t>用于判断引用变量的值是否相等。</a:t>
            </a:r>
          </a:p>
          <a:p>
            <a:pPr lvl="2"/>
            <a:endParaRPr lang="zh-CN" altLang="en-US" sz="1600" dirty="0"/>
          </a:p>
        </p:txBody>
      </p:sp>
      <p:sp>
        <p:nvSpPr>
          <p:cNvPr id="2" name="标题 1">
            <a:extLst>
              <a:ext uri="{FF2B5EF4-FFF2-40B4-BE49-F238E27FC236}">
                <a16:creationId xmlns:a16="http://schemas.microsoft.com/office/drawing/2014/main" id="{CE531A17-FB86-9426-21FA-9169294106A7}"/>
              </a:ext>
            </a:extLst>
          </p:cNvPr>
          <p:cNvSpPr txBox="1">
            <a:spLocks/>
          </p:cNvSpPr>
          <p:nvPr/>
        </p:nvSpPr>
        <p:spPr>
          <a:xfrm>
            <a:off x="1691680" y="1"/>
            <a:ext cx="7416824"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kern="0" dirty="0">
                <a:latin typeface="黑体" pitchFamily="49" charset="-122"/>
                <a:ea typeface="黑体" pitchFamily="49" charset="-122"/>
              </a:rPr>
              <a:t>1.1 Python</a:t>
            </a:r>
            <a:r>
              <a:rPr kumimoji="1" lang="zh-CN" altLang="en-US" sz="2600" kern="0" dirty="0">
                <a:latin typeface="黑体" pitchFamily="49" charset="-122"/>
                <a:ea typeface="黑体" pitchFamily="49" charset="-122"/>
              </a:rPr>
              <a:t>语言简介</a:t>
            </a:r>
          </a:p>
        </p:txBody>
      </p:sp>
    </p:spTree>
    <p:extLst>
      <p:ext uri="{BB962C8B-B14F-4D97-AF65-F5344CB8AC3E}">
        <p14:creationId xmlns:p14="http://schemas.microsoft.com/office/powerpoint/2010/main" val="2513764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19672" y="1"/>
            <a:ext cx="7416824" cy="771550"/>
          </a:xfrm>
          <a:prstGeom prst="rect">
            <a:avLst/>
          </a:prstGeom>
        </p:spPr>
        <p:txBody>
          <a:bodyPr/>
          <a:lstStyle/>
          <a:p>
            <a:pPr algn="l">
              <a:lnSpc>
                <a:spcPct val="150000"/>
              </a:lnSpc>
            </a:pPr>
            <a:r>
              <a:rPr kumimoji="1" lang="en-US" altLang="zh-CN" sz="2600" dirty="0">
                <a:latin typeface="黑体" panose="02010609060101010101" pitchFamily="49" charset="-122"/>
                <a:ea typeface="黑体" panose="02010609060101010101" pitchFamily="49" charset="-122"/>
              </a:rPr>
              <a:t>1.2</a:t>
            </a:r>
            <a:r>
              <a:rPr kumimoji="1" lang="zh-CN" altLang="en-US" sz="2600" dirty="0">
                <a:latin typeface="黑体" panose="02010609060101010101" pitchFamily="49" charset="-122"/>
                <a:ea typeface="黑体" panose="02010609060101010101" pitchFamily="49" charset="-122"/>
              </a:rPr>
              <a:t> </a:t>
            </a:r>
            <a:r>
              <a:rPr kumimoji="1" lang="en-US" altLang="zh-CN" sz="2600" dirty="0">
                <a:latin typeface="黑体" panose="02010609060101010101" pitchFamily="49" charset="-122"/>
                <a:ea typeface="黑体" panose="02010609060101010101" pitchFamily="49" charset="-122"/>
              </a:rPr>
              <a:t> Python </a:t>
            </a:r>
            <a:r>
              <a:rPr kumimoji="1" lang="zh-CN" altLang="en-US" sz="2600" dirty="0">
                <a:latin typeface="黑体" panose="02010609060101010101" pitchFamily="49" charset="-122"/>
                <a:ea typeface="黑体" panose="02010609060101010101" pitchFamily="49" charset="-122"/>
              </a:rPr>
              <a:t>语言环境搭建</a:t>
            </a:r>
          </a:p>
        </p:txBody>
      </p:sp>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979712" y="987574"/>
            <a:ext cx="6696744" cy="1800200"/>
          </a:xfrm>
        </p:spPr>
        <p:txBody>
          <a:bodyPr/>
          <a:lstStyle/>
          <a:p>
            <a:pPr marL="0" indent="0">
              <a:lnSpc>
                <a:spcPct val="150000"/>
              </a:lnSpc>
              <a:buNone/>
            </a:pPr>
            <a:r>
              <a:rPr lang="en-US" altLang="zh-CN" sz="2000" b="1" dirty="0"/>
              <a:t>Python</a:t>
            </a:r>
            <a:r>
              <a:rPr lang="zh-CN" altLang="en-US" sz="2000" b="1" dirty="0"/>
              <a:t>语言环境搭建</a:t>
            </a:r>
            <a:endParaRPr lang="en-US" altLang="zh-CN" sz="2000" b="1" dirty="0"/>
          </a:p>
          <a:p>
            <a:pPr lvl="1">
              <a:lnSpc>
                <a:spcPct val="150000"/>
              </a:lnSpc>
            </a:pPr>
            <a:r>
              <a:rPr lang="zh-CN" altLang="en-US" sz="1800" b="1" dirty="0"/>
              <a:t>课后作业：</a:t>
            </a:r>
            <a:r>
              <a:rPr lang="zh-CN" altLang="en-US" sz="1800" dirty="0"/>
              <a:t>参照教材学习</a:t>
            </a:r>
            <a:r>
              <a:rPr lang="en-US" altLang="zh-CN" sz="1800" dirty="0"/>
              <a:t>Python</a:t>
            </a:r>
            <a:r>
              <a:rPr lang="zh-CN" altLang="en-US" sz="1800" dirty="0"/>
              <a:t>下载与安装的步骤，熟悉常用的</a:t>
            </a:r>
            <a:r>
              <a:rPr lang="en-US" altLang="zh-CN" sz="1800" dirty="0"/>
              <a:t>Python</a:t>
            </a:r>
            <a:r>
              <a:rPr lang="zh-CN" altLang="en-US" sz="1800" dirty="0"/>
              <a:t>集成开发环境。</a:t>
            </a:r>
            <a:endParaRPr lang="en-US" altLang="zh-CN" sz="1800" dirty="0"/>
          </a:p>
        </p:txBody>
      </p:sp>
    </p:spTree>
    <p:extLst>
      <p:ext uri="{BB962C8B-B14F-4D97-AF65-F5344CB8AC3E}">
        <p14:creationId xmlns:p14="http://schemas.microsoft.com/office/powerpoint/2010/main" val="1104205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4"/>
          <p:cNvSpPr>
            <a:spLocks noChangeArrowheads="1"/>
          </p:cNvSpPr>
          <p:nvPr/>
        </p:nvSpPr>
        <p:spPr bwMode="auto">
          <a:xfrm>
            <a:off x="2987824" y="1143636"/>
            <a:ext cx="378619" cy="438581"/>
          </a:xfrm>
          <a:prstGeom prst="roundRect">
            <a:avLst>
              <a:gd name="adj" fmla="val 16667"/>
            </a:avLst>
          </a:prstGeom>
          <a:solidFill>
            <a:srgbClr val="0070C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lIns="68580" tIns="34290" rIns="68580" bIns="34290" anchor="ctr"/>
          <a:lstStyle/>
          <a:p>
            <a:pPr algn="ctr"/>
            <a:r>
              <a:rPr lang="en-US" sz="2400">
                <a:solidFill>
                  <a:srgbClr val="FFFFFF"/>
                </a:solidFill>
                <a:latin typeface="Calibri" pitchFamily="34" charset="0"/>
                <a:ea typeface="Arial Unicode MS" pitchFamily="34" charset="-122"/>
                <a:cs typeface="Arial Unicode MS" pitchFamily="34" charset="-122"/>
                <a:sym typeface="Arial Unicode MS" pitchFamily="34" charset="-122"/>
              </a:rPr>
              <a:t>1</a:t>
            </a:r>
            <a:endParaRPr lang="zh-CN" altLang="en-US" sz="2400">
              <a:solidFill>
                <a:srgbClr val="FFFFFF"/>
              </a:solidFill>
              <a:latin typeface="Calibri" pitchFamily="34" charset="0"/>
              <a:ea typeface="Arial Unicode MS" pitchFamily="34" charset="-122"/>
              <a:cs typeface="Arial Unicode MS" pitchFamily="34" charset="-122"/>
              <a:sym typeface="Arial Unicode MS" pitchFamily="34" charset="-122"/>
            </a:endParaRPr>
          </a:p>
        </p:txBody>
      </p:sp>
      <p:sp>
        <p:nvSpPr>
          <p:cNvPr id="5" name="矩形 5"/>
          <p:cNvSpPr>
            <a:spLocks noChangeArrowheads="1"/>
          </p:cNvSpPr>
          <p:nvPr/>
        </p:nvSpPr>
        <p:spPr bwMode="auto">
          <a:xfrm>
            <a:off x="3419872" y="1263556"/>
            <a:ext cx="211179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l"/>
            <a:r>
              <a:rPr lang="en-US" altLang="zh-CN" sz="2000" dirty="0">
                <a:latin typeface="+mj-ea"/>
                <a:ea typeface="+mj-ea"/>
              </a:rPr>
              <a:t> Python</a:t>
            </a:r>
            <a:r>
              <a:rPr lang="zh-CN" altLang="en-US" sz="2000" dirty="0">
                <a:latin typeface="+mj-ea"/>
                <a:ea typeface="+mj-ea"/>
              </a:rPr>
              <a:t>语言概述</a:t>
            </a:r>
            <a:endParaRPr lang="zh-CN" altLang="zh-CN" sz="2000" dirty="0">
              <a:latin typeface="+mj-ea"/>
              <a:ea typeface="+mj-ea"/>
            </a:endParaRPr>
          </a:p>
        </p:txBody>
      </p:sp>
      <p:sp>
        <p:nvSpPr>
          <p:cNvPr id="6" name="圆角矩形 6"/>
          <p:cNvSpPr>
            <a:spLocks noChangeArrowheads="1"/>
          </p:cNvSpPr>
          <p:nvPr/>
        </p:nvSpPr>
        <p:spPr bwMode="auto">
          <a:xfrm>
            <a:off x="2987824" y="2046379"/>
            <a:ext cx="432048" cy="515845"/>
          </a:xfrm>
          <a:prstGeom prst="roundRect">
            <a:avLst>
              <a:gd name="adj" fmla="val 16667"/>
            </a:avLst>
          </a:prstGeom>
          <a:solidFill>
            <a:srgbClr val="0070C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lIns="68580" tIns="34290" rIns="68580" bIns="34290" anchor="ctr"/>
          <a:lstStyle/>
          <a:p>
            <a:pPr algn="ctr"/>
            <a:r>
              <a:rPr lang="en-US" sz="2800" dirty="0">
                <a:solidFill>
                  <a:srgbClr val="FFFFFF"/>
                </a:solidFill>
                <a:latin typeface="Calibri" pitchFamily="34" charset="0"/>
                <a:ea typeface="Arial Unicode MS" pitchFamily="34" charset="-122"/>
                <a:cs typeface="Arial Unicode MS" pitchFamily="34" charset="-122"/>
                <a:sym typeface="Arial Unicode MS" pitchFamily="34" charset="-122"/>
              </a:rPr>
              <a:t>2</a:t>
            </a:r>
            <a:endParaRPr lang="zh-CN" altLang="en-US" sz="2800" dirty="0">
              <a:solidFill>
                <a:srgbClr val="FFFFFF"/>
              </a:solidFill>
              <a:latin typeface="Calibri" pitchFamily="34" charset="0"/>
              <a:ea typeface="Arial Unicode MS" pitchFamily="34" charset="-122"/>
              <a:cs typeface="Arial Unicode MS" pitchFamily="34" charset="-122"/>
              <a:sym typeface="Arial Unicode MS" pitchFamily="34" charset="-122"/>
            </a:endParaRPr>
          </a:p>
        </p:txBody>
      </p:sp>
      <p:sp>
        <p:nvSpPr>
          <p:cNvPr id="7" name="矩形 7"/>
          <p:cNvSpPr>
            <a:spLocks noChangeArrowheads="1"/>
          </p:cNvSpPr>
          <p:nvPr/>
        </p:nvSpPr>
        <p:spPr bwMode="auto">
          <a:xfrm>
            <a:off x="3428064" y="2179335"/>
            <a:ext cx="3259547"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l"/>
            <a:r>
              <a:rPr kumimoji="1" lang="en-US" altLang="zh-CN" sz="2800" dirty="0">
                <a:latin typeface="+mn-ea"/>
              </a:rPr>
              <a:t> Python</a:t>
            </a:r>
            <a:r>
              <a:rPr kumimoji="1" lang="zh-CN" altLang="en-US" sz="2800" dirty="0">
                <a:latin typeface="+mn-ea"/>
              </a:rPr>
              <a:t>的基本用法</a:t>
            </a:r>
            <a:endParaRPr lang="zh-CN" altLang="zh-CN" sz="2000" b="1" dirty="0">
              <a:latin typeface="+mj-ea"/>
              <a:ea typeface="+mj-ea"/>
            </a:endParaRPr>
          </a:p>
        </p:txBody>
      </p:sp>
      <p:sp>
        <p:nvSpPr>
          <p:cNvPr id="8" name="圆角矩形 8"/>
          <p:cNvSpPr>
            <a:spLocks noChangeArrowheads="1"/>
          </p:cNvSpPr>
          <p:nvPr/>
        </p:nvSpPr>
        <p:spPr bwMode="auto">
          <a:xfrm>
            <a:off x="2987823" y="3003798"/>
            <a:ext cx="517805" cy="515845"/>
          </a:xfrm>
          <a:prstGeom prst="roundRect">
            <a:avLst>
              <a:gd name="adj" fmla="val 16667"/>
            </a:avLst>
          </a:prstGeom>
          <a:solidFill>
            <a:srgbClr val="0070C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lIns="68580" tIns="34290" rIns="68580" bIns="34290" anchor="ctr"/>
          <a:lstStyle/>
          <a:p>
            <a:pPr algn="ctr"/>
            <a:r>
              <a:rPr lang="en-US" dirty="0">
                <a:solidFill>
                  <a:srgbClr val="FFFFFF"/>
                </a:solidFill>
                <a:latin typeface="Calibri" pitchFamily="34" charset="0"/>
                <a:ea typeface="Arial Unicode MS" pitchFamily="34" charset="-122"/>
                <a:cs typeface="Arial Unicode MS" pitchFamily="34" charset="-122"/>
                <a:sym typeface="Arial Unicode MS" pitchFamily="34" charset="-122"/>
              </a:rPr>
              <a:t>3</a:t>
            </a:r>
            <a:endParaRPr lang="zh-CN" altLang="en-US" dirty="0">
              <a:solidFill>
                <a:srgbClr val="FFFFFF"/>
              </a:solidFill>
              <a:latin typeface="Calibri" pitchFamily="34" charset="0"/>
              <a:ea typeface="Arial Unicode MS" pitchFamily="34" charset="-122"/>
              <a:cs typeface="Arial Unicode MS" pitchFamily="34" charset="-122"/>
              <a:sym typeface="Arial Unicode MS" pitchFamily="34" charset="-122"/>
            </a:endParaRPr>
          </a:p>
        </p:txBody>
      </p:sp>
      <p:sp>
        <p:nvSpPr>
          <p:cNvPr id="14" name="矩形 33"/>
          <p:cNvSpPr>
            <a:spLocks noChangeArrowheads="1"/>
          </p:cNvSpPr>
          <p:nvPr/>
        </p:nvSpPr>
        <p:spPr bwMode="auto">
          <a:xfrm>
            <a:off x="-9525" y="0"/>
            <a:ext cx="2790825" cy="5143500"/>
          </a:xfrm>
          <a:prstGeom prst="rect">
            <a:avLst/>
          </a:prstGeom>
          <a:solidFill>
            <a:srgbClr val="0070C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lIns="68580" tIns="34290" rIns="68580" bIns="34290" anchor="ctr"/>
          <a:lstStyle/>
          <a:p>
            <a:pPr algn="ctr"/>
            <a:r>
              <a:rPr lang="en-US" sz="2400">
                <a:solidFill>
                  <a:srgbClr val="FFFFFF"/>
                </a:solidFill>
                <a:latin typeface="Times New Roman" pitchFamily="18" charset="0"/>
                <a:ea typeface="黑体" pitchFamily="49" charset="-122"/>
                <a:sym typeface="Times New Roman" pitchFamily="18" charset="0"/>
              </a:rPr>
              <a:t>          </a:t>
            </a:r>
            <a:endParaRPr lang="zh-CN" altLang="en-US">
              <a:solidFill>
                <a:srgbClr val="FFFFFF"/>
              </a:solidFill>
              <a:latin typeface="黑体" pitchFamily="49" charset="-122"/>
              <a:ea typeface="黑体" pitchFamily="49" charset="-122"/>
              <a:sym typeface="黑体" pitchFamily="49" charset="-122"/>
            </a:endParaRPr>
          </a:p>
        </p:txBody>
      </p:sp>
      <p:sp>
        <p:nvSpPr>
          <p:cNvPr id="15" name="矩形 34"/>
          <p:cNvSpPr>
            <a:spLocks noChangeArrowheads="1"/>
          </p:cNvSpPr>
          <p:nvPr/>
        </p:nvSpPr>
        <p:spPr bwMode="auto">
          <a:xfrm>
            <a:off x="846657" y="981075"/>
            <a:ext cx="14273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ctr"/>
            <a:r>
              <a:rPr lang="zh-CN" altLang="en-US" sz="5000" dirty="0">
                <a:solidFill>
                  <a:schemeClr val="bg1"/>
                </a:solidFill>
                <a:latin typeface="黑体" pitchFamily="49" charset="-122"/>
                <a:ea typeface="黑体" pitchFamily="49" charset="-122"/>
                <a:sym typeface="黑体" pitchFamily="49" charset="-122"/>
              </a:rPr>
              <a:t>提纲</a:t>
            </a:r>
          </a:p>
        </p:txBody>
      </p:sp>
      <p:sp>
        <p:nvSpPr>
          <p:cNvPr id="16" name="矩形 35"/>
          <p:cNvSpPr>
            <a:spLocks noChangeArrowheads="1"/>
          </p:cNvSpPr>
          <p:nvPr/>
        </p:nvSpPr>
        <p:spPr bwMode="auto">
          <a:xfrm>
            <a:off x="942975" y="1945481"/>
            <a:ext cx="1234679"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ctr"/>
            <a:r>
              <a:rPr lang="en-US" sz="2400">
                <a:solidFill>
                  <a:schemeClr val="bg1"/>
                </a:solidFill>
                <a:latin typeface="Times New Roman" pitchFamily="18" charset="0"/>
                <a:ea typeface="黑体" pitchFamily="49" charset="-122"/>
                <a:sym typeface="Times New Roman" pitchFamily="18" charset="0"/>
              </a:rPr>
              <a:t>Contents</a:t>
            </a:r>
            <a:endParaRPr lang="zh-CN" altLang="en-US"/>
          </a:p>
        </p:txBody>
      </p:sp>
      <p:sp>
        <p:nvSpPr>
          <p:cNvPr id="13" name="矩形 7"/>
          <p:cNvSpPr>
            <a:spLocks noChangeArrowheads="1"/>
          </p:cNvSpPr>
          <p:nvPr/>
        </p:nvSpPr>
        <p:spPr bwMode="auto">
          <a:xfrm>
            <a:off x="3505629" y="3075806"/>
            <a:ext cx="4738779"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gn="l"/>
            <a:r>
              <a:rPr kumimoji="1" lang="zh-CN" altLang="en-US" dirty="0">
                <a:latin typeface="+mn-ea"/>
              </a:rPr>
              <a:t>重要库的使用方法与案例</a:t>
            </a:r>
            <a:endParaRPr lang="zh-CN" altLang="zh-CN" sz="2400" b="1" dirty="0">
              <a:latin typeface="+mj-ea"/>
              <a:ea typeface="+mj-ea"/>
            </a:endParaRPr>
          </a:p>
        </p:txBody>
      </p:sp>
    </p:spTree>
    <p:extLst>
      <p:ext uri="{BB962C8B-B14F-4D97-AF65-F5344CB8AC3E}">
        <p14:creationId xmlns:p14="http://schemas.microsoft.com/office/powerpoint/2010/main" val="92379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1000"/>
                                        <p:tgtEl>
                                          <p:spTgt spid="4"/>
                                        </p:tgtEl>
                                      </p:cBhvr>
                                    </p:animEffect>
                                  </p:childTnLst>
                                </p:cTn>
                              </p:par>
                              <p:par>
                                <p:cTn id="8" presetID="56" presetClass="path" presetSubtype="0" accel="50000" decel="50000" fill="hold" grpId="1" nodeType="withEffect">
                                  <p:stCondLst>
                                    <p:cond delay="0"/>
                                  </p:stCondLst>
                                  <p:childTnLst>
                                    <p:animMotion origin="layout" path="M -0.03737 0.04121 L -6.25E-7 -3.33333E-6 " pathEditMode="relative" rAng="0" ptsTypes="AA">
                                      <p:cBhvr>
                                        <p:cTn id="9" dur="700" fill="hold"/>
                                        <p:tgtEl>
                                          <p:spTgt spid="4"/>
                                        </p:tgtEl>
                                        <p:attrNameLst>
                                          <p:attrName>ppt_x,ppt_y</p:attrName>
                                        </p:attrNameLst>
                                      </p:cBhvr>
                                      <p:rCtr x="186200" y="-206000"/>
                                    </p:animMotion>
                                  </p:childTnLst>
                                </p:cTn>
                              </p:par>
                              <p:par>
                                <p:cTn id="10" presetID="22" presetClass="entr" presetSubtype="8" fill="hold" grpId="0" nodeType="withEffect">
                                  <p:stCondLst>
                                    <p:cond delay="250"/>
                                  </p:stCondLst>
                                  <p:childTnLst>
                                    <p:set>
                                      <p:cBhvr>
                                        <p:cTn id="11" dur="1" fill="hold">
                                          <p:stCondLst>
                                            <p:cond delay="0"/>
                                          </p:stCondLst>
                                        </p:cTn>
                                        <p:tgtEl>
                                          <p:spTgt spid="5"/>
                                        </p:tgtEl>
                                        <p:attrNameLst>
                                          <p:attrName>style.visibility</p:attrName>
                                        </p:attrNameLst>
                                      </p:cBhvr>
                                      <p:to>
                                        <p:strVal val="visible"/>
                                      </p:to>
                                    </p:set>
                                    <p:animEffect>
                                      <p:cBhvr>
                                        <p:cTn id="12" dur="500"/>
                                        <p:tgtEl>
                                          <p:spTgt spid="5"/>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6"/>
                                        </p:tgtEl>
                                        <p:attrNameLst>
                                          <p:attrName>style.visibility</p:attrName>
                                        </p:attrNameLst>
                                      </p:cBhvr>
                                      <p:to>
                                        <p:strVal val="visible"/>
                                      </p:to>
                                    </p:set>
                                    <p:animEffect>
                                      <p:cBhvr>
                                        <p:cTn id="15" dur="1000"/>
                                        <p:tgtEl>
                                          <p:spTgt spid="6"/>
                                        </p:tgtEl>
                                      </p:cBhvr>
                                    </p:animEffect>
                                  </p:childTnLst>
                                </p:cTn>
                              </p:par>
                              <p:par>
                                <p:cTn id="16" presetID="56" presetClass="path" presetSubtype="0" accel="50000" decel="50000" fill="hold" grpId="1" nodeType="withEffect">
                                  <p:stCondLst>
                                    <p:cond delay="250"/>
                                  </p:stCondLst>
                                  <p:childTnLst>
                                    <p:animMotion origin="layout" path="M -0.03737 0.0412 L -6.25E-7 2.96296E-6 " pathEditMode="relative" rAng="0" ptsTypes="AA">
                                      <p:cBhvr>
                                        <p:cTn id="17" dur="700" fill="hold"/>
                                        <p:tgtEl>
                                          <p:spTgt spid="6"/>
                                        </p:tgtEl>
                                        <p:attrNameLst>
                                          <p:attrName>ppt_x,ppt_y</p:attrName>
                                        </p:attrNameLst>
                                      </p:cBhvr>
                                      <p:rCtr x="186200" y="-206000"/>
                                    </p:animMotion>
                                  </p:childTnLst>
                                </p:cTn>
                              </p:par>
                              <p:par>
                                <p:cTn id="18" presetID="22" presetClass="entr" presetSubtype="8" fill="hold" grpId="0" nodeType="withEffect">
                                  <p:stCondLst>
                                    <p:cond delay="500"/>
                                  </p:stCondLst>
                                  <p:childTnLst>
                                    <p:set>
                                      <p:cBhvr>
                                        <p:cTn id="19" dur="1" fill="hold">
                                          <p:stCondLst>
                                            <p:cond delay="0"/>
                                          </p:stCondLst>
                                        </p:cTn>
                                        <p:tgtEl>
                                          <p:spTgt spid="7"/>
                                        </p:tgtEl>
                                        <p:attrNameLst>
                                          <p:attrName>style.visibility</p:attrName>
                                        </p:attrNameLst>
                                      </p:cBhvr>
                                      <p:to>
                                        <p:strVal val="visible"/>
                                      </p:to>
                                    </p:set>
                                    <p:animEffec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Effect>
                                      <p:cBhvr>
                                        <p:cTn id="23" dur="1000"/>
                                        <p:tgtEl>
                                          <p:spTgt spid="8"/>
                                        </p:tgtEl>
                                      </p:cBhvr>
                                    </p:animEffect>
                                  </p:childTnLst>
                                </p:cTn>
                              </p:par>
                              <p:par>
                                <p:cTn id="24" presetID="56" presetClass="path" presetSubtype="0" accel="50000" decel="50000" fill="hold" grpId="1" nodeType="withEffect">
                                  <p:stCondLst>
                                    <p:cond delay="500"/>
                                  </p:stCondLst>
                                  <p:childTnLst>
                                    <p:animMotion origin="layout" path="M -0.03737 0.0412 L -6.25E-7 -7.40741E-7 " pathEditMode="relative" rAng="0" ptsTypes="AA">
                                      <p:cBhvr>
                                        <p:cTn id="25" dur="700" fill="hold"/>
                                        <p:tgtEl>
                                          <p:spTgt spid="8"/>
                                        </p:tgtEl>
                                        <p:attrNameLst>
                                          <p:attrName>ppt_x,ppt_y</p:attrName>
                                        </p:attrNameLst>
                                      </p:cBhvr>
                                      <p:rCtr x="186200" y="-206000"/>
                                    </p:animMotion>
                                  </p:childTnLst>
                                </p:cTn>
                              </p:par>
                              <p:par>
                                <p:cTn id="26" presetID="22" presetClass="entr" presetSubtype="8" fill="hold" grpId="0" nodeType="withEffect">
                                  <p:stCondLst>
                                    <p:cond delay="500"/>
                                  </p:stCondLst>
                                  <p:childTnLst>
                                    <p:set>
                                      <p:cBhvr>
                                        <p:cTn id="27" dur="1" fill="hold">
                                          <p:stCondLst>
                                            <p:cond delay="0"/>
                                          </p:stCondLst>
                                        </p:cTn>
                                        <p:tgtEl>
                                          <p:spTgt spid="13"/>
                                        </p:tgtEl>
                                        <p:attrNameLst>
                                          <p:attrName>style.visibility</p:attrName>
                                        </p:attrNameLst>
                                      </p:cBhvr>
                                      <p:to>
                                        <p:strVal val="visible"/>
                                      </p:to>
                                    </p:set>
                                    <p:animEffect>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4" grpId="1" bldLvl="0" animBg="1" autoUpdateAnimBg="0"/>
      <p:bldP spid="5" grpId="0" bldLvl="0" autoUpdateAnimBg="0"/>
      <p:bldP spid="6" grpId="0" bldLvl="0" animBg="1" autoUpdateAnimBg="0"/>
      <p:bldP spid="6" grpId="1" bldLvl="0" animBg="1" autoUpdateAnimBg="0"/>
      <p:bldP spid="7" grpId="0" bldLvl="0" autoUpdateAnimBg="0"/>
      <p:bldP spid="8" grpId="0" bldLvl="0" animBg="1" autoUpdateAnimBg="0"/>
      <p:bldP spid="8" grpId="1" bldLvl="0" animBg="1" autoUpdateAnimBg="0"/>
      <p:bldP spid="13" grpId="0" bldLvl="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27200" y="0"/>
            <a:ext cx="7416800" cy="771550"/>
          </a:xfrm>
          <a:prstGeom prst="rect">
            <a:avLst/>
          </a:prstGeom>
        </p:spPr>
        <p:txBody>
          <a:bodyPr/>
          <a:lstStyle/>
          <a:p>
            <a:pPr algn="ctr">
              <a:lnSpc>
                <a:spcPct val="150000"/>
              </a:lnSpc>
            </a:pPr>
            <a:r>
              <a:rPr kumimoji="1" lang="en-US" altLang="zh-CN" sz="2400" dirty="0">
                <a:latin typeface="+mn-ea"/>
              </a:rPr>
              <a:t>2.</a:t>
            </a:r>
            <a:r>
              <a:rPr kumimoji="1" lang="zh-CN" altLang="en-US" sz="2400" dirty="0">
                <a:latin typeface="+mn-ea"/>
              </a:rPr>
              <a:t> </a:t>
            </a:r>
            <a:r>
              <a:rPr kumimoji="1" lang="en-US" altLang="zh-CN" sz="2400" dirty="0">
                <a:latin typeface="+mn-ea"/>
              </a:rPr>
              <a:t> Python </a:t>
            </a:r>
            <a:r>
              <a:rPr kumimoji="1" lang="zh-CN" altLang="en-US" sz="2400" dirty="0">
                <a:latin typeface="+mn-ea"/>
              </a:rPr>
              <a:t>的基本用法</a:t>
            </a:r>
            <a:endParaRPr kumimoji="1" lang="en-US" altLang="zh-CN" sz="2400" dirty="0">
              <a:latin typeface="+mn-ea"/>
            </a:endParaRPr>
          </a:p>
        </p:txBody>
      </p:sp>
      <p:sp>
        <p:nvSpPr>
          <p:cNvPr id="3" name="内容占位符 2"/>
          <p:cNvSpPr>
            <a:spLocks noGrp="1"/>
          </p:cNvSpPr>
          <p:nvPr>
            <p:ph idx="4294967295"/>
          </p:nvPr>
        </p:nvSpPr>
        <p:spPr>
          <a:xfrm>
            <a:off x="3347864" y="915566"/>
            <a:ext cx="4536504" cy="3960440"/>
          </a:xfrm>
        </p:spPr>
        <p:txBody>
          <a:bodyPr/>
          <a:lstStyle/>
          <a:p>
            <a:pPr marL="477838" lvl="1" indent="0">
              <a:lnSpc>
                <a:spcPct val="150000"/>
              </a:lnSpc>
              <a:buNone/>
            </a:pPr>
            <a:r>
              <a:rPr kumimoji="1" lang="en-US" altLang="zh-CN" sz="2200" b="1" dirty="0">
                <a:latin typeface="+mn-ea"/>
                <a:ea typeface="+mn-ea"/>
              </a:rPr>
              <a:t>2.1 </a:t>
            </a:r>
            <a:r>
              <a:rPr kumimoji="1" lang="zh-CN" altLang="en-US" sz="2200" b="1" dirty="0">
                <a:latin typeface="+mn-ea"/>
                <a:ea typeface="+mn-ea"/>
              </a:rPr>
              <a:t>列表与元组</a:t>
            </a:r>
            <a:endParaRPr kumimoji="1" lang="en-US" altLang="zh-CN" sz="2200" b="1" dirty="0">
              <a:latin typeface="+mn-ea"/>
              <a:ea typeface="+mn-ea"/>
            </a:endParaRPr>
          </a:p>
          <a:p>
            <a:pPr marL="477838" lvl="1" indent="0">
              <a:lnSpc>
                <a:spcPct val="150000"/>
              </a:lnSpc>
              <a:buNone/>
            </a:pPr>
            <a:r>
              <a:rPr kumimoji="1" lang="en-US" altLang="zh-CN" sz="2200" b="1" dirty="0">
                <a:latin typeface="+mn-ea"/>
                <a:ea typeface="+mn-ea"/>
              </a:rPr>
              <a:t>2.2 </a:t>
            </a:r>
            <a:r>
              <a:rPr kumimoji="1" lang="zh-CN" altLang="en-US" sz="2200" b="1" dirty="0">
                <a:latin typeface="+mn-ea"/>
                <a:ea typeface="+mn-ea"/>
              </a:rPr>
              <a:t>字符串</a:t>
            </a:r>
            <a:endParaRPr kumimoji="1" lang="en-US" altLang="zh-CN" sz="2200" b="1" dirty="0">
              <a:latin typeface="+mn-ea"/>
              <a:ea typeface="+mn-ea"/>
            </a:endParaRPr>
          </a:p>
          <a:p>
            <a:pPr marL="477838" lvl="1" indent="0">
              <a:lnSpc>
                <a:spcPct val="150000"/>
              </a:lnSpc>
              <a:buNone/>
            </a:pPr>
            <a:r>
              <a:rPr kumimoji="1" lang="en-US" altLang="zh-CN" sz="2200" b="1" dirty="0">
                <a:latin typeface="+mn-ea"/>
                <a:ea typeface="+mn-ea"/>
              </a:rPr>
              <a:t>2.3 </a:t>
            </a:r>
            <a:r>
              <a:rPr kumimoji="1" lang="zh-CN" altLang="en-US" sz="2200" b="1" dirty="0">
                <a:latin typeface="+mn-ea"/>
                <a:ea typeface="+mn-ea"/>
              </a:rPr>
              <a:t>字典</a:t>
            </a:r>
            <a:endParaRPr kumimoji="1" lang="en-US" altLang="zh-CN" sz="2200" b="1" dirty="0">
              <a:latin typeface="+mn-ea"/>
              <a:ea typeface="+mn-ea"/>
            </a:endParaRPr>
          </a:p>
          <a:p>
            <a:pPr marL="477838" lvl="1" indent="0">
              <a:lnSpc>
                <a:spcPct val="150000"/>
              </a:lnSpc>
              <a:buNone/>
            </a:pPr>
            <a:r>
              <a:rPr kumimoji="1" lang="en-US" altLang="zh-CN" sz="2200" b="1" dirty="0">
                <a:latin typeface="+mn-ea"/>
                <a:ea typeface="+mn-ea"/>
              </a:rPr>
              <a:t>2.4 </a:t>
            </a:r>
            <a:r>
              <a:rPr kumimoji="1" lang="zh-CN" altLang="en-US" sz="2200" b="1" dirty="0">
                <a:latin typeface="+mn-ea"/>
                <a:ea typeface="+mn-ea"/>
              </a:rPr>
              <a:t>条件、循环语句</a:t>
            </a:r>
            <a:endParaRPr kumimoji="1" lang="en-US" altLang="zh-CN" sz="2200" b="1" dirty="0">
              <a:latin typeface="+mn-ea"/>
              <a:ea typeface="+mn-ea"/>
            </a:endParaRPr>
          </a:p>
          <a:p>
            <a:pPr marL="477838" lvl="1" indent="0">
              <a:lnSpc>
                <a:spcPct val="150000"/>
              </a:lnSpc>
              <a:buNone/>
            </a:pPr>
            <a:r>
              <a:rPr kumimoji="1" lang="en-US" altLang="zh-CN" sz="2200" b="1" dirty="0">
                <a:latin typeface="+mn-ea"/>
                <a:ea typeface="+mn-ea"/>
              </a:rPr>
              <a:t>2.5 </a:t>
            </a:r>
            <a:r>
              <a:rPr kumimoji="1" lang="zh-CN" altLang="en-US" sz="2200" b="1" dirty="0">
                <a:latin typeface="+mn-ea"/>
                <a:ea typeface="+mn-ea"/>
              </a:rPr>
              <a:t>函数</a:t>
            </a:r>
            <a:endParaRPr kumimoji="1" lang="en-US" altLang="zh-CN" sz="2200" b="1" dirty="0">
              <a:latin typeface="+mn-ea"/>
              <a:ea typeface="+mn-ea"/>
            </a:endParaRPr>
          </a:p>
          <a:p>
            <a:pPr marL="477838" lvl="1" indent="0">
              <a:lnSpc>
                <a:spcPct val="150000"/>
              </a:lnSpc>
              <a:buNone/>
            </a:pPr>
            <a:r>
              <a:rPr kumimoji="1" lang="en-US" altLang="zh-CN" sz="2200" b="1" dirty="0">
                <a:latin typeface="+mn-ea"/>
                <a:ea typeface="+mn-ea"/>
              </a:rPr>
              <a:t>2.6 </a:t>
            </a:r>
            <a:r>
              <a:rPr kumimoji="1" lang="zh-CN" altLang="en-US" sz="2200" b="1" dirty="0">
                <a:latin typeface="+mn-ea"/>
                <a:ea typeface="+mn-ea"/>
              </a:rPr>
              <a:t>文件</a:t>
            </a:r>
            <a:endParaRPr kumimoji="1" lang="en-US" altLang="zh-CN" sz="2200" b="1" dirty="0">
              <a:latin typeface="微软雅黑" panose="020B0503020204020204" pitchFamily="34" charset="-122"/>
              <a:ea typeface="微软雅黑" panose="020B0503020204020204" pitchFamily="34" charset="-122"/>
            </a:endParaRPr>
          </a:p>
          <a:p>
            <a:endParaRPr kumimoji="1"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5993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63688" y="0"/>
            <a:ext cx="7272808" cy="771550"/>
          </a:xfrm>
          <a:prstGeom prst="rect">
            <a:avLst/>
          </a:prstGeom>
        </p:spPr>
        <p:txBody>
          <a:bodyPr/>
          <a:lstStyle/>
          <a:p>
            <a:pPr algn="l">
              <a:lnSpc>
                <a:spcPct val="150000"/>
              </a:lnSpc>
            </a:pPr>
            <a:r>
              <a:rPr kumimoji="1" lang="en-US" altLang="zh-CN" sz="2600" dirty="0">
                <a:latin typeface="黑体" panose="02010609060101010101" pitchFamily="49" charset="-122"/>
                <a:ea typeface="黑体" panose="02010609060101010101" pitchFamily="49" charset="-122"/>
              </a:rPr>
              <a:t>2.1 </a:t>
            </a:r>
            <a:r>
              <a:rPr kumimoji="1" lang="zh-CN" altLang="en-US" sz="2600" dirty="0">
                <a:latin typeface="黑体" panose="02010609060101010101" pitchFamily="49" charset="-122"/>
                <a:ea typeface="黑体" panose="02010609060101010101" pitchFamily="49" charset="-122"/>
              </a:rPr>
              <a:t>列表与元组</a:t>
            </a:r>
          </a:p>
        </p:txBody>
      </p:sp>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7980" y="843558"/>
            <a:ext cx="7344816" cy="4176465"/>
          </a:xfrm>
        </p:spPr>
        <p:txBody>
          <a:bodyPr/>
          <a:lstStyle/>
          <a:p>
            <a:pPr>
              <a:lnSpc>
                <a:spcPct val="150000"/>
              </a:lnSpc>
              <a:spcBef>
                <a:spcPts val="0"/>
              </a:spcBef>
              <a:buFont typeface="Wingdings" pitchFamily="2" charset="2"/>
              <a:buChar char="n"/>
            </a:pPr>
            <a:r>
              <a:rPr lang="zh-CN" altLang="en-US" sz="2000" b="1" dirty="0">
                <a:latin typeface="微软雅黑" pitchFamily="34" charset="-122"/>
                <a:ea typeface="微软雅黑" pitchFamily="34" charset="-122"/>
              </a:rPr>
              <a:t>序列</a:t>
            </a:r>
            <a:endParaRPr lang="en-US" altLang="zh-CN" sz="2000" b="1" dirty="0">
              <a:latin typeface="微软雅黑" pitchFamily="34" charset="-122"/>
              <a:ea typeface="微软雅黑" pitchFamily="34" charset="-122"/>
            </a:endParaRPr>
          </a:p>
          <a:p>
            <a:pPr lvl="1">
              <a:lnSpc>
                <a:spcPct val="150000"/>
              </a:lnSpc>
              <a:spcBef>
                <a:spcPts val="0"/>
              </a:spcBef>
              <a:buFont typeface="Wingdings" pitchFamily="2" charset="2"/>
              <a:buChar char="ü"/>
            </a:pPr>
            <a:r>
              <a:rPr lang="zh-CN" altLang="en-US" sz="1800" dirty="0">
                <a:latin typeface="楷体" pitchFamily="49" charset="-122"/>
                <a:ea typeface="楷体" pitchFamily="49" charset="-122"/>
              </a:rPr>
              <a:t>在</a:t>
            </a:r>
            <a:r>
              <a:rPr lang="en-US" altLang="zh-CN" sz="1800" dirty="0">
                <a:latin typeface="楷体" pitchFamily="49" charset="-122"/>
                <a:ea typeface="楷体" pitchFamily="49" charset="-122"/>
              </a:rPr>
              <a:t>Python</a:t>
            </a:r>
            <a:r>
              <a:rPr lang="zh-CN" altLang="en-US" sz="1800" dirty="0">
                <a:latin typeface="楷体" pitchFamily="49" charset="-122"/>
                <a:ea typeface="楷体" pitchFamily="49" charset="-122"/>
              </a:rPr>
              <a:t>中，最基本的数据</a:t>
            </a:r>
            <a:r>
              <a:rPr lang="zh-CN" altLang="en-US" sz="1800" dirty="0">
                <a:solidFill>
                  <a:schemeClr val="bg2"/>
                </a:solidFill>
                <a:latin typeface="楷体" pitchFamily="49" charset="-122"/>
                <a:ea typeface="楷体" pitchFamily="49" charset="-122"/>
              </a:rPr>
              <a:t>结构为序列（</a:t>
            </a:r>
            <a:r>
              <a:rPr lang="en-US" altLang="zh-CN" sz="1800" dirty="0">
                <a:solidFill>
                  <a:schemeClr val="bg2"/>
                </a:solidFill>
                <a:latin typeface="楷体" pitchFamily="49" charset="-122"/>
                <a:ea typeface="楷体" pitchFamily="49" charset="-122"/>
              </a:rPr>
              <a:t>Sequence</a:t>
            </a:r>
            <a:r>
              <a:rPr lang="zh-CN" altLang="en-US" sz="1800" dirty="0">
                <a:solidFill>
                  <a:schemeClr val="bg2"/>
                </a:solidFill>
                <a:latin typeface="楷体" pitchFamily="49" charset="-122"/>
                <a:ea typeface="楷体" pitchFamily="49" charset="-122"/>
              </a:rPr>
              <a:t>），序列中的每个元素都有编号，即其位置或索引，其中第一个元素的索引为</a:t>
            </a:r>
            <a:r>
              <a:rPr lang="en-US" altLang="zh-CN" sz="1800" dirty="0">
                <a:solidFill>
                  <a:schemeClr val="bg2"/>
                </a:solidFill>
                <a:latin typeface="楷体" pitchFamily="49" charset="-122"/>
                <a:ea typeface="楷体" pitchFamily="49" charset="-122"/>
              </a:rPr>
              <a:t>0</a:t>
            </a:r>
            <a:r>
              <a:rPr lang="zh-CN" altLang="en-US" sz="1800" dirty="0">
                <a:solidFill>
                  <a:schemeClr val="bg2"/>
                </a:solidFill>
                <a:latin typeface="楷体" pitchFamily="49" charset="-122"/>
                <a:ea typeface="楷体" pitchFamily="49" charset="-122"/>
              </a:rPr>
              <a:t>，第二个元素的索引为</a:t>
            </a:r>
            <a:r>
              <a:rPr lang="en-US" altLang="zh-CN" sz="1800" dirty="0">
                <a:solidFill>
                  <a:schemeClr val="bg2"/>
                </a:solidFill>
                <a:latin typeface="楷体" pitchFamily="49" charset="-122"/>
                <a:ea typeface="楷体" pitchFamily="49" charset="-122"/>
              </a:rPr>
              <a:t>1</a:t>
            </a:r>
            <a:r>
              <a:rPr lang="zh-CN" altLang="en-US" sz="1800" dirty="0">
                <a:solidFill>
                  <a:schemeClr val="bg2"/>
                </a:solidFill>
                <a:latin typeface="楷体" pitchFamily="49" charset="-122"/>
                <a:ea typeface="楷体" pitchFamily="49" charset="-122"/>
              </a:rPr>
              <a:t>，依此类推；</a:t>
            </a:r>
            <a:endParaRPr lang="en-US" altLang="zh-CN" sz="1800" dirty="0">
              <a:solidFill>
                <a:schemeClr val="bg2"/>
              </a:solidFill>
              <a:latin typeface="楷体" pitchFamily="49" charset="-122"/>
              <a:ea typeface="楷体" pitchFamily="49" charset="-122"/>
            </a:endParaRPr>
          </a:p>
          <a:p>
            <a:pPr lvl="1">
              <a:lnSpc>
                <a:spcPct val="150000"/>
              </a:lnSpc>
              <a:spcBef>
                <a:spcPts val="0"/>
              </a:spcBef>
              <a:buFont typeface="Wingdings" pitchFamily="2" charset="2"/>
              <a:buChar char="ü"/>
            </a:pPr>
            <a:r>
              <a:rPr lang="en-US" altLang="zh-CN" sz="1800" dirty="0">
                <a:solidFill>
                  <a:schemeClr val="bg2"/>
                </a:solidFill>
                <a:latin typeface="楷体" pitchFamily="49" charset="-122"/>
                <a:ea typeface="楷体" pitchFamily="49" charset="-122"/>
              </a:rPr>
              <a:t>Python</a:t>
            </a:r>
            <a:r>
              <a:rPr lang="zh-CN" altLang="en-US" sz="1800" dirty="0">
                <a:solidFill>
                  <a:schemeClr val="bg2"/>
                </a:solidFill>
                <a:latin typeface="楷体" pitchFamily="49" charset="-122"/>
                <a:ea typeface="楷体" pitchFamily="49" charset="-122"/>
              </a:rPr>
              <a:t>中有多种序列，但最常见的是列表和元组。列表和元组的主要不同在于，列表是可以修改的，而元组不</a:t>
            </a:r>
            <a:r>
              <a:rPr lang="zh-CN" altLang="en-US" sz="1800" dirty="0">
                <a:latin typeface="楷体" pitchFamily="49" charset="-122"/>
                <a:ea typeface="楷体" pitchFamily="49" charset="-122"/>
              </a:rPr>
              <a:t>可以。</a:t>
            </a:r>
            <a:endParaRPr lang="en-US" altLang="zh-CN" sz="1800" dirty="0">
              <a:latin typeface="楷体" pitchFamily="49" charset="-122"/>
              <a:ea typeface="楷体" pitchFamily="49" charset="-122"/>
            </a:endParaRPr>
          </a:p>
          <a:p>
            <a:pPr marL="0" indent="0">
              <a:lnSpc>
                <a:spcPct val="150000"/>
              </a:lnSpc>
              <a:spcBef>
                <a:spcPts val="1200"/>
              </a:spcBef>
              <a:buNone/>
            </a:pPr>
            <a:r>
              <a:rPr lang="zh-CN" altLang="en-US" sz="2000" b="1" dirty="0"/>
              <a:t>     常用的序列操作：</a:t>
            </a:r>
            <a:endParaRPr lang="en-US" altLang="zh-CN" sz="2000" b="1" dirty="0"/>
          </a:p>
          <a:p>
            <a:pPr marL="477838" lvl="1" indent="0">
              <a:lnSpc>
                <a:spcPct val="150000"/>
              </a:lnSpc>
              <a:spcBef>
                <a:spcPts val="0"/>
              </a:spcBef>
              <a:buNone/>
            </a:pPr>
            <a:r>
              <a:rPr lang="zh-CN" altLang="en-US" sz="1800" dirty="0"/>
              <a:t>  索引、切片、序列相加、乘法、成员资格检查等</a:t>
            </a:r>
            <a:endParaRPr lang="en-US" altLang="zh-CN" sz="1800" dirty="0"/>
          </a:p>
        </p:txBody>
      </p:sp>
    </p:spTree>
    <p:extLst>
      <p:ext uri="{BB962C8B-B14F-4D97-AF65-F5344CB8AC3E}">
        <p14:creationId xmlns:p14="http://schemas.microsoft.com/office/powerpoint/2010/main" val="1574591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63688" y="0"/>
            <a:ext cx="7344816" cy="761246"/>
          </a:xfrm>
          <a:prstGeom prst="rect">
            <a:avLst/>
          </a:prstGeom>
        </p:spPr>
        <p:txBody>
          <a:bodyPr/>
          <a:lstStyle/>
          <a:p>
            <a:pPr algn="ctr">
              <a:lnSpc>
                <a:spcPct val="150000"/>
              </a:lnSpc>
            </a:pPr>
            <a:r>
              <a:rPr kumimoji="1" lang="zh-CN" altLang="en-US" sz="2800" dirty="0">
                <a:latin typeface="黑体" panose="02010609060101010101" pitchFamily="49" charset="-122"/>
                <a:ea typeface="黑体" panose="02010609060101010101" pitchFamily="49" charset="-122"/>
              </a:rPr>
              <a:t>序列操作</a:t>
            </a:r>
          </a:p>
        </p:txBody>
      </p:sp>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8"/>
            <a:ext cx="7272808" cy="1944216"/>
          </a:xfrm>
        </p:spPr>
        <p:txBody>
          <a:bodyPr/>
          <a:lstStyle/>
          <a:p>
            <a:pPr>
              <a:lnSpc>
                <a:spcPct val="150000"/>
              </a:lnSpc>
              <a:spcBef>
                <a:spcPts val="0"/>
              </a:spcBef>
              <a:buFont typeface="Wingdings" pitchFamily="2" charset="2"/>
              <a:buChar char="Ø"/>
            </a:pPr>
            <a:r>
              <a:rPr lang="zh-CN" altLang="en-US" sz="2000" b="1" dirty="0">
                <a:latin typeface="微软雅黑" pitchFamily="34" charset="-122"/>
                <a:ea typeface="微软雅黑" pitchFamily="34" charset="-122"/>
              </a:rPr>
              <a:t>索引</a:t>
            </a:r>
            <a:endParaRPr lang="en-US" altLang="zh-CN" sz="2000" b="1" dirty="0">
              <a:latin typeface="微软雅黑" pitchFamily="34" charset="-122"/>
              <a:ea typeface="微软雅黑" pitchFamily="34" charset="-122"/>
            </a:endParaRPr>
          </a:p>
          <a:p>
            <a:pPr lvl="1">
              <a:lnSpc>
                <a:spcPct val="150000"/>
              </a:lnSpc>
              <a:spcBef>
                <a:spcPts val="0"/>
              </a:spcBef>
              <a:buFont typeface="Wingdings" pitchFamily="2" charset="2"/>
              <a:buChar char="ü"/>
            </a:pPr>
            <a:r>
              <a:rPr lang="zh-CN" altLang="en-US" sz="2000" dirty="0">
                <a:latin typeface="楷体" pitchFamily="49" charset="-122"/>
                <a:ea typeface="楷体" pitchFamily="49" charset="-122"/>
              </a:rPr>
              <a:t>使用‘</a:t>
            </a:r>
            <a:r>
              <a:rPr lang="en-US" altLang="zh-CN" sz="2000" dirty="0">
                <a:latin typeface="楷体" pitchFamily="49" charset="-122"/>
                <a:ea typeface="楷体" pitchFamily="49" charset="-122"/>
              </a:rPr>
              <a:t>[ ]</a:t>
            </a:r>
            <a:r>
              <a:rPr lang="zh-CN" altLang="en-US" sz="2000" dirty="0">
                <a:latin typeface="楷体" pitchFamily="49" charset="-122"/>
                <a:ea typeface="楷体" pitchFamily="49" charset="-122"/>
              </a:rPr>
              <a:t>’表示索引，其中方框中的元素可以取正数，但也可以使用负数索引。当使用负数索引时，表示从最后一个元素开始往左数，取第</a:t>
            </a:r>
            <a:r>
              <a:rPr lang="en-US" altLang="zh-CN" sz="2000" dirty="0">
                <a:latin typeface="楷体" pitchFamily="49" charset="-122"/>
                <a:ea typeface="楷体" pitchFamily="49" charset="-122"/>
              </a:rPr>
              <a:t>-n</a:t>
            </a:r>
            <a:r>
              <a:rPr lang="zh-CN" altLang="en-US" sz="2000" dirty="0">
                <a:latin typeface="楷体" pitchFamily="49" charset="-122"/>
                <a:ea typeface="楷体" pitchFamily="49" charset="-122"/>
              </a:rPr>
              <a:t>个元素。</a:t>
            </a:r>
            <a:endParaRPr lang="en-US" altLang="zh-CN" sz="2000" dirty="0">
              <a:latin typeface="楷体" pitchFamily="49" charset="-122"/>
              <a:ea typeface="楷体" pitchFamily="49" charset="-122"/>
            </a:endParaRPr>
          </a:p>
          <a:p>
            <a:pPr lvl="2"/>
            <a:endParaRPr lang="en-US" altLang="zh-CN" sz="1400" dirty="0"/>
          </a:p>
        </p:txBody>
      </p:sp>
      <p:graphicFrame>
        <p:nvGraphicFramePr>
          <p:cNvPr id="5" name="表格 4">
            <a:extLst>
              <a:ext uri="{FF2B5EF4-FFF2-40B4-BE49-F238E27FC236}">
                <a16:creationId xmlns:a16="http://schemas.microsoft.com/office/drawing/2014/main" id="{1B835A00-9B31-4493-988F-81E9D88C61E1}"/>
              </a:ext>
            </a:extLst>
          </p:cNvPr>
          <p:cNvGraphicFramePr>
            <a:graphicFrameLocks noGrp="1"/>
          </p:cNvGraphicFramePr>
          <p:nvPr>
            <p:extLst>
              <p:ext uri="{D42A27DB-BD31-4B8C-83A1-F6EECF244321}">
                <p14:modId xmlns:p14="http://schemas.microsoft.com/office/powerpoint/2010/main" val="1702779044"/>
              </p:ext>
            </p:extLst>
          </p:nvPr>
        </p:nvGraphicFramePr>
        <p:xfrm>
          <a:off x="1979712" y="2931790"/>
          <a:ext cx="7056784" cy="1512170"/>
        </p:xfrm>
        <a:graphic>
          <a:graphicData uri="http://schemas.openxmlformats.org/drawingml/2006/table">
            <a:tbl>
              <a:tblPr firstRow="1" firstCol="1" bandRow="1"/>
              <a:tblGrid>
                <a:gridCol w="1188767">
                  <a:extLst>
                    <a:ext uri="{9D8B030D-6E8A-4147-A177-3AD203B41FA5}">
                      <a16:colId xmlns:a16="http://schemas.microsoft.com/office/drawing/2014/main" val="993098700"/>
                    </a:ext>
                  </a:extLst>
                </a:gridCol>
                <a:gridCol w="5868017">
                  <a:extLst>
                    <a:ext uri="{9D8B030D-6E8A-4147-A177-3AD203B41FA5}">
                      <a16:colId xmlns:a16="http://schemas.microsoft.com/office/drawing/2014/main" val="760210178"/>
                    </a:ext>
                  </a:extLst>
                </a:gridCol>
              </a:tblGrid>
              <a:tr h="302434">
                <a:tc>
                  <a:txBody>
                    <a:bodyPr/>
                    <a:lstStyle/>
                    <a:p>
                      <a:pPr algn="just">
                        <a:lnSpc>
                          <a:spcPct val="120000"/>
                        </a:lnSpc>
                        <a:spcAft>
                          <a:spcPts val="0"/>
                        </a:spcAft>
                      </a:pPr>
                      <a:r>
                        <a:rPr lang="en-US" sz="1600" kern="100" dirty="0">
                          <a:effectLst/>
                          <a:latin typeface="Consolas" panose="020B0609020204030204" pitchFamily="49" charset="0"/>
                          <a:ea typeface="宋体" panose="02010600030101010101" pitchFamily="2" charset="-122"/>
                          <a:cs typeface="Times New Roman" panose="02020603050405020304" pitchFamily="18" charset="0"/>
                        </a:rPr>
                        <a:t>In[1]: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600" kern="100" dirty="0" err="1">
                          <a:effectLst/>
                          <a:latin typeface="Consolas" panose="020B0609020204030204" pitchFamily="49" charset="0"/>
                          <a:ea typeface="宋体" panose="02010600030101010101" pitchFamily="2" charset="-122"/>
                          <a:cs typeface="Times New Roman" panose="02020603050405020304" pitchFamily="18" charset="0"/>
                        </a:rPr>
                        <a:t>number_list</a:t>
                      </a:r>
                      <a:r>
                        <a:rPr lang="en-US" sz="1600" kern="100" dirty="0">
                          <a:effectLst/>
                          <a:latin typeface="Consolas" panose="020B0609020204030204" pitchFamily="49" charset="0"/>
                          <a:ea typeface="宋体" panose="02010600030101010101" pitchFamily="2" charset="-122"/>
                          <a:cs typeface="Times New Roman" panose="02020603050405020304" pitchFamily="18" charset="0"/>
                        </a:rPr>
                        <a:t> = [0,1,2,3,4,5,6,7,8,9]</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660553488"/>
                  </a:ext>
                </a:extLst>
              </a:tr>
              <a:tr h="302434">
                <a:tc>
                  <a:txBody>
                    <a:bodyPr/>
                    <a:lstStyle/>
                    <a:p>
                      <a:pPr algn="just">
                        <a:lnSpc>
                          <a:spcPct val="120000"/>
                        </a:lnSpc>
                        <a:spcAft>
                          <a:spcPts val="0"/>
                        </a:spcAft>
                      </a:pPr>
                      <a:r>
                        <a:rPr lang="en-US" sz="1600" kern="100" dirty="0">
                          <a:effectLst/>
                          <a:latin typeface="Consolas" panose="020B0609020204030204" pitchFamily="49" charset="0"/>
                          <a:ea typeface="宋体" panose="02010600030101010101" pitchFamily="2" charset="-122"/>
                          <a:cs typeface="Times New Roman" panose="02020603050405020304" pitchFamily="18" charset="0"/>
                        </a:rPr>
                        <a:t>In[2]: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600" kern="100" dirty="0" err="1">
                          <a:effectLst/>
                          <a:latin typeface="Consolas" panose="020B0609020204030204" pitchFamily="49" charset="0"/>
                          <a:ea typeface="宋体" panose="02010600030101010101" pitchFamily="2" charset="-122"/>
                          <a:cs typeface="Times New Roman" panose="02020603050405020304" pitchFamily="18" charset="0"/>
                        </a:rPr>
                        <a:t>number_list</a:t>
                      </a:r>
                      <a:r>
                        <a:rPr lang="en-US" sz="1600" kern="100" dirty="0">
                          <a:effectLst/>
                          <a:latin typeface="Consolas" panose="020B0609020204030204" pitchFamily="49" charset="0"/>
                          <a:ea typeface="宋体" panose="02010600030101010101" pitchFamily="2" charset="-122"/>
                          <a:cs typeface="Times New Roman" panose="02020603050405020304" pitchFamily="18" charset="0"/>
                        </a:rPr>
                        <a:t>[3]</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812819475"/>
                  </a:ext>
                </a:extLst>
              </a:tr>
              <a:tr h="302434">
                <a:tc>
                  <a:txBody>
                    <a:bodyPr/>
                    <a:lstStyle/>
                    <a:p>
                      <a:pPr algn="just">
                        <a:lnSpc>
                          <a:spcPct val="120000"/>
                        </a:lnSpc>
                        <a:spcAft>
                          <a:spcPts val="0"/>
                        </a:spcAft>
                      </a:pPr>
                      <a:r>
                        <a:rPr lang="en-US" sz="1600" kern="100" dirty="0">
                          <a:effectLst/>
                          <a:latin typeface="Consolas" panose="020B0609020204030204" pitchFamily="49" charset="0"/>
                          <a:ea typeface="宋体" panose="02010600030101010101" pitchFamily="2" charset="-122"/>
                          <a:cs typeface="Times New Roman" panose="02020603050405020304" pitchFamily="18" charset="0"/>
                        </a:rPr>
                        <a:t>Out[2]: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600" kern="100" dirty="0">
                          <a:effectLst/>
                          <a:latin typeface="Consolas" panose="020B0609020204030204" pitchFamily="49" charset="0"/>
                          <a:ea typeface="宋体" panose="02010600030101010101" pitchFamily="2" charset="-122"/>
                          <a:cs typeface="Times New Roman" panose="02020603050405020304" pitchFamily="18" charset="0"/>
                        </a:rPr>
                        <a:t>3</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142415081"/>
                  </a:ext>
                </a:extLst>
              </a:tr>
              <a:tr h="302434">
                <a:tc>
                  <a:txBody>
                    <a:bodyPr/>
                    <a:lstStyle/>
                    <a:p>
                      <a:pPr algn="just">
                        <a:lnSpc>
                          <a:spcPct val="120000"/>
                        </a:lnSpc>
                        <a:spcAft>
                          <a:spcPts val="0"/>
                        </a:spcAft>
                      </a:pPr>
                      <a:r>
                        <a:rPr lang="en-US" sz="1600" kern="100">
                          <a:effectLst/>
                          <a:latin typeface="Consolas" panose="020B0609020204030204" pitchFamily="49" charset="0"/>
                          <a:ea typeface="宋体" panose="02010600030101010101" pitchFamily="2" charset="-122"/>
                          <a:cs typeface="Times New Roman" panose="02020603050405020304" pitchFamily="18" charset="0"/>
                        </a:rPr>
                        <a:t>In[3]: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600" kern="100" dirty="0" err="1">
                          <a:effectLst/>
                          <a:latin typeface="Consolas" panose="020B0609020204030204" pitchFamily="49" charset="0"/>
                          <a:ea typeface="宋体" panose="02010600030101010101" pitchFamily="2" charset="-122"/>
                          <a:cs typeface="Times New Roman" panose="02020603050405020304" pitchFamily="18" charset="0"/>
                        </a:rPr>
                        <a:t>number_list</a:t>
                      </a:r>
                      <a:r>
                        <a:rPr lang="en-US" sz="1600" kern="100" dirty="0">
                          <a:effectLst/>
                          <a:latin typeface="Consolas" panose="020B0609020204030204" pitchFamily="49" charset="0"/>
                          <a:ea typeface="宋体" panose="02010600030101010101" pitchFamily="2" charset="-122"/>
                          <a:cs typeface="Times New Roman" panose="02020603050405020304" pitchFamily="18" charset="0"/>
                        </a:rPr>
                        <a:t>[-1]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524135537"/>
                  </a:ext>
                </a:extLst>
              </a:tr>
              <a:tr h="302434">
                <a:tc>
                  <a:txBody>
                    <a:bodyPr/>
                    <a:lstStyle/>
                    <a:p>
                      <a:pPr algn="just">
                        <a:lnSpc>
                          <a:spcPct val="120000"/>
                        </a:lnSpc>
                        <a:spcAft>
                          <a:spcPts val="0"/>
                        </a:spcAft>
                      </a:pPr>
                      <a:r>
                        <a:rPr lang="en-US" sz="1600" kern="100" dirty="0">
                          <a:effectLst/>
                          <a:latin typeface="Consolas" panose="020B0609020204030204" pitchFamily="49" charset="0"/>
                          <a:ea typeface="宋体" panose="02010600030101010101" pitchFamily="2" charset="-122"/>
                          <a:cs typeface="Times New Roman" panose="02020603050405020304" pitchFamily="18" charset="0"/>
                        </a:rPr>
                        <a:t>Out[3]:</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600" kern="100" dirty="0">
                          <a:effectLst/>
                          <a:latin typeface="Consolas" panose="020B0609020204030204" pitchFamily="49" charset="0"/>
                          <a:ea typeface="宋体" panose="02010600030101010101" pitchFamily="2" charset="-122"/>
                          <a:cs typeface="Times New Roman" panose="02020603050405020304" pitchFamily="18" charset="0"/>
                        </a:rPr>
                        <a:t>9</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767144253"/>
                  </a:ext>
                </a:extLst>
              </a:tr>
            </a:tbl>
          </a:graphicData>
        </a:graphic>
      </p:graphicFrame>
    </p:spTree>
    <p:extLst>
      <p:ext uri="{BB962C8B-B14F-4D97-AF65-F5344CB8AC3E}">
        <p14:creationId xmlns:p14="http://schemas.microsoft.com/office/powerpoint/2010/main" val="3571453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87EFD6D-2B57-4E0B-89B8-385506653A8A}"/>
              </a:ext>
            </a:extLst>
          </p:cNvPr>
          <p:cNvSpPr>
            <a:spLocks noGrp="1"/>
          </p:cNvSpPr>
          <p:nvPr>
            <p:ph idx="4294967295"/>
          </p:nvPr>
        </p:nvSpPr>
        <p:spPr>
          <a:xfrm>
            <a:off x="1771630" y="843558"/>
            <a:ext cx="7344816" cy="4248472"/>
          </a:xfrm>
        </p:spPr>
        <p:txBody>
          <a:bodyPr/>
          <a:lstStyle/>
          <a:p>
            <a:pPr>
              <a:buFont typeface="Wingdings" panose="05000000000000000000" pitchFamily="2" charset="2"/>
              <a:buChar char="Ø"/>
            </a:pPr>
            <a:r>
              <a:rPr lang="zh-CN" altLang="en-US" sz="2000" b="1" dirty="0"/>
              <a:t>切片</a:t>
            </a:r>
            <a:endParaRPr lang="en-US" altLang="zh-CN" sz="2000" b="1" dirty="0"/>
          </a:p>
          <a:p>
            <a:pPr lvl="1">
              <a:buFont typeface="Wingdings" pitchFamily="2" charset="2"/>
              <a:buChar char="ü"/>
            </a:pPr>
            <a:r>
              <a:rPr lang="zh-CN" altLang="en-US" sz="1800" dirty="0">
                <a:latin typeface="楷体" pitchFamily="49" charset="-122"/>
                <a:ea typeface="楷体" pitchFamily="49" charset="-122"/>
              </a:rPr>
              <a:t>使用方括号的形式截取特定范围内的</a:t>
            </a:r>
            <a:r>
              <a:rPr lang="zh-CN" altLang="en-US" sz="1800" dirty="0">
                <a:solidFill>
                  <a:schemeClr val="bg2"/>
                </a:solidFill>
                <a:latin typeface="楷体" pitchFamily="49" charset="-122"/>
                <a:ea typeface="楷体" pitchFamily="49" charset="-122"/>
              </a:rPr>
              <a:t>元素，这种操作称为切片（</a:t>
            </a:r>
            <a:r>
              <a:rPr lang="en-US" altLang="zh-CN" sz="1800" dirty="0">
                <a:solidFill>
                  <a:schemeClr val="bg2"/>
                </a:solidFill>
                <a:latin typeface="楷体" pitchFamily="49" charset="-122"/>
                <a:ea typeface="楷体" pitchFamily="49" charset="-122"/>
              </a:rPr>
              <a:t>slicing</a:t>
            </a:r>
            <a:r>
              <a:rPr lang="zh-CN" altLang="en-US" sz="1800" dirty="0">
                <a:solidFill>
                  <a:schemeClr val="bg2"/>
                </a:solidFill>
                <a:latin typeface="楷体" pitchFamily="49" charset="-122"/>
                <a:ea typeface="楷体" pitchFamily="49" charset="-122"/>
              </a:rPr>
              <a:t>）。</a:t>
            </a:r>
            <a:endParaRPr lang="en-US" altLang="zh-CN" sz="1800" dirty="0">
              <a:solidFill>
                <a:schemeClr val="bg2"/>
              </a:solidFill>
              <a:latin typeface="楷体" pitchFamily="49" charset="-122"/>
              <a:ea typeface="楷体" pitchFamily="49" charset="-122"/>
            </a:endParaRPr>
          </a:p>
          <a:p>
            <a:pPr lvl="1">
              <a:buFont typeface="Wingdings" pitchFamily="2" charset="2"/>
              <a:buChar char="ü"/>
            </a:pPr>
            <a:r>
              <a:rPr lang="zh-CN" altLang="en-US" sz="1800" dirty="0">
                <a:latin typeface="楷体" pitchFamily="49" charset="-122"/>
                <a:ea typeface="楷体" pitchFamily="49" charset="-122"/>
              </a:rPr>
              <a:t>切片本质上是使用冒号间隔的两个索引，其中第一个索引指定的元素包含在切片内，但第二个索引指定的元素不包含在切片内。</a:t>
            </a:r>
            <a:endParaRPr lang="en-US" altLang="zh-CN" sz="1800" dirty="0">
              <a:latin typeface="楷体" pitchFamily="49" charset="-122"/>
              <a:ea typeface="楷体" pitchFamily="49" charset="-122"/>
            </a:endParaRPr>
          </a:p>
          <a:p>
            <a:pPr marL="0" indent="0">
              <a:buNone/>
            </a:pPr>
            <a:endParaRPr lang="en-US" altLang="zh-CN" sz="1600" dirty="0"/>
          </a:p>
          <a:p>
            <a:pPr marL="0" indent="0">
              <a:buNone/>
            </a:pPr>
            <a:endParaRPr lang="en-US" altLang="zh-CN" sz="1600" dirty="0"/>
          </a:p>
          <a:p>
            <a:pPr marL="0" indent="0">
              <a:buNone/>
            </a:pPr>
            <a:endParaRPr lang="en-US" altLang="zh-CN" sz="1600" dirty="0"/>
          </a:p>
          <a:p>
            <a:pPr lvl="1">
              <a:buFont typeface="Wingdings" pitchFamily="2" charset="2"/>
              <a:buChar char="ü"/>
            </a:pPr>
            <a:r>
              <a:rPr lang="zh-CN" altLang="en-US" sz="1800" dirty="0">
                <a:latin typeface="楷体" pitchFamily="49" charset="-122"/>
                <a:ea typeface="楷体" pitchFamily="49" charset="-122"/>
              </a:rPr>
              <a:t>同样的，当要从列表末尾开始访问元素时，可以使用负数索引</a:t>
            </a:r>
            <a:endParaRPr lang="en-US" altLang="zh-CN" sz="1800" dirty="0">
              <a:latin typeface="楷体" pitchFamily="49" charset="-122"/>
              <a:ea typeface="楷体" pitchFamily="49" charset="-122"/>
            </a:endParaRPr>
          </a:p>
        </p:txBody>
      </p:sp>
      <p:graphicFrame>
        <p:nvGraphicFramePr>
          <p:cNvPr id="6" name="表格 5">
            <a:extLst>
              <a:ext uri="{FF2B5EF4-FFF2-40B4-BE49-F238E27FC236}">
                <a16:creationId xmlns:a16="http://schemas.microsoft.com/office/drawing/2014/main" id="{A8F710E6-0E2C-4428-AC96-30CA7F346431}"/>
              </a:ext>
            </a:extLst>
          </p:cNvPr>
          <p:cNvGraphicFramePr>
            <a:graphicFrameLocks noGrp="1"/>
          </p:cNvGraphicFramePr>
          <p:nvPr>
            <p:extLst>
              <p:ext uri="{D42A27DB-BD31-4B8C-83A1-F6EECF244321}">
                <p14:modId xmlns:p14="http://schemas.microsoft.com/office/powerpoint/2010/main" val="1979989514"/>
              </p:ext>
            </p:extLst>
          </p:nvPr>
        </p:nvGraphicFramePr>
        <p:xfrm>
          <a:off x="1979712" y="2811766"/>
          <a:ext cx="6912768" cy="912111"/>
        </p:xfrm>
        <a:graphic>
          <a:graphicData uri="http://schemas.openxmlformats.org/drawingml/2006/table">
            <a:tbl>
              <a:tblPr firstRow="1" firstCol="1" bandRow="1"/>
              <a:tblGrid>
                <a:gridCol w="1114963">
                  <a:extLst>
                    <a:ext uri="{9D8B030D-6E8A-4147-A177-3AD203B41FA5}">
                      <a16:colId xmlns:a16="http://schemas.microsoft.com/office/drawing/2014/main" val="4066228748"/>
                    </a:ext>
                  </a:extLst>
                </a:gridCol>
                <a:gridCol w="5797805">
                  <a:extLst>
                    <a:ext uri="{9D8B030D-6E8A-4147-A177-3AD203B41FA5}">
                      <a16:colId xmlns:a16="http://schemas.microsoft.com/office/drawing/2014/main" val="3465383938"/>
                    </a:ext>
                  </a:extLst>
                </a:gridCol>
              </a:tblGrid>
              <a:tr h="304037">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number_list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[0,1,2,3,4,5,6,7,8,9]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242352560"/>
                  </a:ext>
                </a:extLst>
              </a:tr>
              <a:tr h="304037">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number_list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[3:7]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336021749"/>
                  </a:ext>
                </a:extLst>
              </a:tr>
              <a:tr h="304037">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[3, 4, 5, 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711953784"/>
                  </a:ext>
                </a:extLst>
              </a:tr>
            </a:tbl>
          </a:graphicData>
        </a:graphic>
      </p:graphicFrame>
      <p:graphicFrame>
        <p:nvGraphicFramePr>
          <p:cNvPr id="8" name="表格 7">
            <a:extLst>
              <a:ext uri="{FF2B5EF4-FFF2-40B4-BE49-F238E27FC236}">
                <a16:creationId xmlns:a16="http://schemas.microsoft.com/office/drawing/2014/main" id="{8BA536FD-76E5-4091-AF58-A909D780F86A}"/>
              </a:ext>
            </a:extLst>
          </p:cNvPr>
          <p:cNvGraphicFramePr>
            <a:graphicFrameLocks noGrp="1"/>
          </p:cNvGraphicFramePr>
          <p:nvPr>
            <p:extLst>
              <p:ext uri="{D42A27DB-BD31-4B8C-83A1-F6EECF244321}">
                <p14:modId xmlns:p14="http://schemas.microsoft.com/office/powerpoint/2010/main" val="814782272"/>
              </p:ext>
            </p:extLst>
          </p:nvPr>
        </p:nvGraphicFramePr>
        <p:xfrm>
          <a:off x="2051720" y="4227934"/>
          <a:ext cx="6768752" cy="648072"/>
        </p:xfrm>
        <a:graphic>
          <a:graphicData uri="http://schemas.openxmlformats.org/drawingml/2006/table">
            <a:tbl>
              <a:tblPr firstRow="1" firstCol="1" bandRow="1"/>
              <a:tblGrid>
                <a:gridCol w="1323895">
                  <a:extLst>
                    <a:ext uri="{9D8B030D-6E8A-4147-A177-3AD203B41FA5}">
                      <a16:colId xmlns:a16="http://schemas.microsoft.com/office/drawing/2014/main" val="1878109620"/>
                    </a:ext>
                  </a:extLst>
                </a:gridCol>
                <a:gridCol w="5444857">
                  <a:extLst>
                    <a:ext uri="{9D8B030D-6E8A-4147-A177-3AD203B41FA5}">
                      <a16:colId xmlns:a16="http://schemas.microsoft.com/office/drawing/2014/main" val="4036563695"/>
                    </a:ext>
                  </a:extLst>
                </a:gridCol>
              </a:tblGrid>
              <a:tr h="324036">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number_list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[-3:-1]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372722230"/>
                  </a:ext>
                </a:extLst>
              </a:tr>
              <a:tr h="324036">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Out[6]: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[7, 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166642454"/>
                  </a:ext>
                </a:extLst>
              </a:tr>
            </a:tbl>
          </a:graphicData>
        </a:graphic>
      </p:graphicFrame>
      <p:sp>
        <p:nvSpPr>
          <p:cNvPr id="4" name="标题 1">
            <a:extLst>
              <a:ext uri="{FF2B5EF4-FFF2-40B4-BE49-F238E27FC236}">
                <a16:creationId xmlns:a16="http://schemas.microsoft.com/office/drawing/2014/main" id="{A755BAD2-662F-520F-B04C-9545C12DDE40}"/>
              </a:ext>
            </a:extLst>
          </p:cNvPr>
          <p:cNvSpPr txBox="1">
            <a:spLocks/>
          </p:cNvSpPr>
          <p:nvPr/>
        </p:nvSpPr>
        <p:spPr>
          <a:xfrm>
            <a:off x="1763688" y="0"/>
            <a:ext cx="7344816" cy="761246"/>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ctr">
              <a:lnSpc>
                <a:spcPct val="150000"/>
              </a:lnSpc>
            </a:pPr>
            <a:r>
              <a:rPr kumimoji="1" lang="zh-CN" altLang="en-US" sz="2800" kern="0">
                <a:latin typeface="黑体" panose="02010609060101010101" pitchFamily="49" charset="-122"/>
                <a:ea typeface="黑体" panose="02010609060101010101" pitchFamily="49" charset="-122"/>
              </a:rPr>
              <a:t>序列操作</a:t>
            </a:r>
            <a:endParaRPr kumimoji="1" lang="zh-CN" altLang="en-US" sz="2800" kern="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92783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8"/>
                <a:ext cx="7344816" cy="3024336"/>
              </a:xfrm>
            </p:spPr>
            <p:txBody>
              <a:bodyPr/>
              <a:lstStyle/>
              <a:p>
                <a:pPr>
                  <a:buFont typeface="Wingdings" pitchFamily="2" charset="2"/>
                  <a:buChar char="Ø"/>
                </a:pPr>
                <a:r>
                  <a:rPr lang="zh-CN" altLang="en-US" sz="2200" b="1" dirty="0">
                    <a:latin typeface="微软雅黑" pitchFamily="34" charset="-122"/>
                    <a:ea typeface="微软雅黑" pitchFamily="34" charset="-122"/>
                  </a:rPr>
                  <a:t>序列加法</a:t>
                </a:r>
                <a:r>
                  <a:rPr lang="en-US" altLang="zh-CN" sz="2200" b="1" dirty="0">
                    <a:latin typeface="微软雅黑" pitchFamily="34" charset="-122"/>
                    <a:ea typeface="微软雅黑" pitchFamily="34" charset="-122"/>
                  </a:rPr>
                  <a:t>:</a:t>
                </a:r>
              </a:p>
              <a:p>
                <a:pPr marL="477838" lvl="1" indent="0">
                  <a:buNone/>
                </a:pPr>
                <a:r>
                  <a:rPr lang="zh-CN" altLang="zh-CN" sz="2000" dirty="0">
                    <a:latin typeface="楷体" pitchFamily="49" charset="-122"/>
                    <a:ea typeface="楷体" pitchFamily="49" charset="-122"/>
                  </a:rPr>
                  <a:t>可以使用加法运算符来拼接序列</a:t>
                </a:r>
                <a:endParaRPr lang="en-US" altLang="zh-CN" sz="2000" dirty="0">
                  <a:latin typeface="楷体" pitchFamily="49" charset="-122"/>
                  <a:ea typeface="楷体" pitchFamily="49" charset="-122"/>
                </a:endParaRPr>
              </a:p>
              <a:p>
                <a:pPr marL="477838" lvl="1" indent="0">
                  <a:buNone/>
                </a:pPr>
                <a:endParaRPr lang="en-US" altLang="zh-CN" sz="1800" dirty="0"/>
              </a:p>
              <a:p>
                <a:pPr marL="477838" lvl="1" indent="0">
                  <a:buNone/>
                </a:pPr>
                <a:endParaRPr lang="en-US" altLang="zh-CN" sz="1800" dirty="0"/>
              </a:p>
              <a:p>
                <a:pPr marL="477838" lvl="1" indent="0">
                  <a:buNone/>
                </a:pPr>
                <a:endParaRPr lang="en-US" altLang="zh-CN" sz="1800" dirty="0"/>
              </a:p>
              <a:p>
                <a:pPr>
                  <a:spcBef>
                    <a:spcPts val="2400"/>
                  </a:spcBef>
                  <a:buFont typeface="Wingdings" pitchFamily="2" charset="2"/>
                  <a:buChar char="Ø"/>
                </a:pPr>
                <a:r>
                  <a:rPr lang="zh-CN" altLang="en-US" sz="2200" b="1" dirty="0">
                    <a:latin typeface="微软雅黑" pitchFamily="34" charset="-122"/>
                    <a:ea typeface="微软雅黑" pitchFamily="34" charset="-122"/>
                  </a:rPr>
                  <a:t>乘法</a:t>
                </a:r>
                <a:endParaRPr lang="en-US" altLang="zh-CN" sz="2200" b="1" dirty="0">
                  <a:latin typeface="微软雅黑" pitchFamily="34" charset="-122"/>
                  <a:ea typeface="微软雅黑" pitchFamily="34" charset="-122"/>
                </a:endParaRPr>
              </a:p>
              <a:p>
                <a:pPr marL="477838" lvl="1" indent="0">
                  <a:buNone/>
                </a:pPr>
                <a:r>
                  <a:rPr lang="zh-CN" altLang="zh-CN" sz="1900" dirty="0">
                    <a:latin typeface="楷体" pitchFamily="49" charset="-122"/>
                    <a:ea typeface="楷体" pitchFamily="49" charset="-122"/>
                  </a:rPr>
                  <a:t>将序列与数</a:t>
                </a:r>
                <a14:m>
                  <m:oMath xmlns:m="http://schemas.openxmlformats.org/officeDocument/2006/math">
                    <m:r>
                      <a:rPr lang="en-US" altLang="zh-CN" sz="1900" b="0" i="1" smtClean="0">
                        <a:latin typeface="Cambria Math"/>
                        <a:ea typeface="楷体" pitchFamily="49" charset="-122"/>
                      </a:rPr>
                      <m:t>𝑥</m:t>
                    </m:r>
                  </m:oMath>
                </a14:m>
                <a:r>
                  <a:rPr lang="zh-CN" altLang="zh-CN" sz="1900" dirty="0">
                    <a:latin typeface="楷体" pitchFamily="49" charset="-122"/>
                    <a:ea typeface="楷体" pitchFamily="49" charset="-122"/>
                  </a:rPr>
                  <a:t>相乘时，将重复这个序列</a:t>
                </a:r>
                <a14:m>
                  <m:oMath xmlns:m="http://schemas.openxmlformats.org/officeDocument/2006/math">
                    <m:r>
                      <a:rPr lang="en-US" altLang="zh-CN" sz="1900" i="1">
                        <a:latin typeface="Cambria Math"/>
                        <a:ea typeface="楷体" pitchFamily="49" charset="-122"/>
                      </a:rPr>
                      <m:t>𝑥</m:t>
                    </m:r>
                  </m:oMath>
                </a14:m>
                <a:r>
                  <a:rPr lang="zh-CN" altLang="zh-CN" sz="1900" dirty="0">
                    <a:latin typeface="楷体" pitchFamily="49" charset="-122"/>
                    <a:ea typeface="楷体" pitchFamily="49" charset="-122"/>
                  </a:rPr>
                  <a:t>次来创建一个新序列</a:t>
                </a:r>
                <a:endParaRPr lang="en-US" altLang="zh-CN" sz="1900" dirty="0">
                  <a:latin typeface="楷体" pitchFamily="49" charset="-122"/>
                  <a:ea typeface="楷体" pitchFamily="49" charset="-122"/>
                </a:endParaRPr>
              </a:p>
            </p:txBody>
          </p:sp>
        </mc:Choice>
        <mc:Fallback xmlns="">
          <p:sp>
            <p:nvSpPr>
              <p:cNvPr id="4" name="内容占位符 3">
                <a:extLst>
                  <a:ext uri="{FF2B5EF4-FFF2-40B4-BE49-F238E27FC236}">
                    <a16:creationId xmlns:a16="http://schemas.microsoft.com/office/drawing/2014/main" xmlns="" id="{D16EE22A-41EB-4A36-AA08-58721624DA42}"/>
                  </a:ext>
                </a:extLst>
              </p:cNvPr>
              <p:cNvSpPr>
                <a:spLocks noGrp="1" noRot="1" noChangeAspect="1" noMove="1" noResize="1" noEditPoints="1" noAdjustHandles="1" noChangeArrowheads="1" noChangeShapeType="1" noTextEdit="1"/>
              </p:cNvSpPr>
              <p:nvPr>
                <p:ph idx="4294967295"/>
              </p:nvPr>
            </p:nvSpPr>
            <p:spPr>
              <a:xfrm>
                <a:off x="1763688" y="843558"/>
                <a:ext cx="7344816" cy="3024336"/>
              </a:xfrm>
              <a:blipFill rotWithShape="1">
                <a:blip r:embed="rId3"/>
                <a:stretch>
                  <a:fillRect l="-415" t="-2218" b="-1815"/>
                </a:stretch>
              </a:blipFill>
            </p:spPr>
            <p:txBody>
              <a:bodyPr/>
              <a:lstStyle/>
              <a:p>
                <a:r>
                  <a:rPr lang="zh-CN" altLang="en-US">
                    <a:noFill/>
                  </a:rPr>
                  <a:t> </a:t>
                </a:r>
              </a:p>
            </p:txBody>
          </p:sp>
        </mc:Fallback>
      </mc:AlternateContent>
      <p:graphicFrame>
        <p:nvGraphicFramePr>
          <p:cNvPr id="5" name="表格 4">
            <a:extLst>
              <a:ext uri="{FF2B5EF4-FFF2-40B4-BE49-F238E27FC236}">
                <a16:creationId xmlns:a16="http://schemas.microsoft.com/office/drawing/2014/main" id="{2298BA12-512C-4C60-9013-4575642DF695}"/>
              </a:ext>
            </a:extLst>
          </p:cNvPr>
          <p:cNvGraphicFramePr>
            <a:graphicFrameLocks noGrp="1"/>
          </p:cNvGraphicFramePr>
          <p:nvPr>
            <p:extLst>
              <p:ext uri="{D42A27DB-BD31-4B8C-83A1-F6EECF244321}">
                <p14:modId xmlns:p14="http://schemas.microsoft.com/office/powerpoint/2010/main" val="2154494904"/>
              </p:ext>
            </p:extLst>
          </p:nvPr>
        </p:nvGraphicFramePr>
        <p:xfrm>
          <a:off x="2123728" y="1707654"/>
          <a:ext cx="6696744" cy="1152128"/>
        </p:xfrm>
        <a:graphic>
          <a:graphicData uri="http://schemas.openxmlformats.org/drawingml/2006/table">
            <a:tbl>
              <a:tblPr firstRow="1" firstCol="1" bandRow="1"/>
              <a:tblGrid>
                <a:gridCol w="1631258">
                  <a:extLst>
                    <a:ext uri="{9D8B030D-6E8A-4147-A177-3AD203B41FA5}">
                      <a16:colId xmlns:a16="http://schemas.microsoft.com/office/drawing/2014/main" val="146376038"/>
                    </a:ext>
                  </a:extLst>
                </a:gridCol>
                <a:gridCol w="5065486">
                  <a:extLst>
                    <a:ext uri="{9D8B030D-6E8A-4147-A177-3AD203B41FA5}">
                      <a16:colId xmlns:a16="http://schemas.microsoft.com/office/drawing/2014/main" val="2777136496"/>
                    </a:ext>
                  </a:extLst>
                </a:gridCol>
              </a:tblGrid>
              <a:tr h="576064">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In[11]: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list1=[1,2,3]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list2=[4,5,6]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65902795"/>
                  </a:ext>
                </a:extLst>
              </a:tr>
              <a:tr h="288032">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list1 + list2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735739693"/>
                  </a:ext>
                </a:extLst>
              </a:tr>
              <a:tr h="288032">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Out[12]: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 2, 3, 4, 5, 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596850843"/>
                  </a:ext>
                </a:extLst>
              </a:tr>
            </a:tbl>
          </a:graphicData>
        </a:graphic>
      </p:graphicFrame>
      <p:graphicFrame>
        <p:nvGraphicFramePr>
          <p:cNvPr id="7" name="表格 6">
            <a:extLst>
              <a:ext uri="{FF2B5EF4-FFF2-40B4-BE49-F238E27FC236}">
                <a16:creationId xmlns:a16="http://schemas.microsoft.com/office/drawing/2014/main" id="{CF01F47C-D834-4A79-9A65-790DD4A6572B}"/>
              </a:ext>
            </a:extLst>
          </p:cNvPr>
          <p:cNvGraphicFramePr>
            <a:graphicFrameLocks noGrp="1"/>
          </p:cNvGraphicFramePr>
          <p:nvPr>
            <p:extLst>
              <p:ext uri="{D42A27DB-BD31-4B8C-83A1-F6EECF244321}">
                <p14:modId xmlns:p14="http://schemas.microsoft.com/office/powerpoint/2010/main" val="3411711457"/>
              </p:ext>
            </p:extLst>
          </p:nvPr>
        </p:nvGraphicFramePr>
        <p:xfrm>
          <a:off x="2123728" y="3939902"/>
          <a:ext cx="6696744" cy="720080"/>
        </p:xfrm>
        <a:graphic>
          <a:graphicData uri="http://schemas.openxmlformats.org/drawingml/2006/table">
            <a:tbl>
              <a:tblPr firstRow="1" firstCol="1" bandRow="1"/>
              <a:tblGrid>
                <a:gridCol w="1243467">
                  <a:extLst>
                    <a:ext uri="{9D8B030D-6E8A-4147-A177-3AD203B41FA5}">
                      <a16:colId xmlns:a16="http://schemas.microsoft.com/office/drawing/2014/main" val="3863685806"/>
                    </a:ext>
                  </a:extLst>
                </a:gridCol>
                <a:gridCol w="5453277">
                  <a:extLst>
                    <a:ext uri="{9D8B030D-6E8A-4147-A177-3AD203B41FA5}">
                      <a16:colId xmlns:a16="http://schemas.microsoft.com/office/drawing/2014/main" val="3262315525"/>
                    </a:ext>
                  </a:extLst>
                </a:gridCol>
              </a:tblGrid>
              <a:tr h="360040">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In[13]: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[1,2] * 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503918734"/>
                  </a:ext>
                </a:extLst>
              </a:tr>
              <a:tr h="360040">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 2, 1, 2, 1, 2, 1, 2, 1, 2, 1, 2, 1, 2, 1, 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71835528"/>
                  </a:ext>
                </a:extLst>
              </a:tr>
            </a:tbl>
          </a:graphicData>
        </a:graphic>
      </p:graphicFrame>
      <p:sp>
        <p:nvSpPr>
          <p:cNvPr id="9" name="标题 1">
            <a:extLst>
              <a:ext uri="{FF2B5EF4-FFF2-40B4-BE49-F238E27FC236}">
                <a16:creationId xmlns:a16="http://schemas.microsoft.com/office/drawing/2014/main" id="{186CA78B-3FE1-4A9B-95F0-999ABA1C9FDA}"/>
              </a:ext>
            </a:extLst>
          </p:cNvPr>
          <p:cNvSpPr txBox="1">
            <a:spLocks/>
          </p:cNvSpPr>
          <p:nvPr/>
        </p:nvSpPr>
        <p:spPr>
          <a:xfrm>
            <a:off x="1691680" y="51470"/>
            <a:ext cx="6558558" cy="682625"/>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dirty="0"/>
              <a:t>2.1 </a:t>
            </a:r>
            <a:r>
              <a:rPr kumimoji="1" lang="zh-CN" altLang="en-US" sz="2400" dirty="0"/>
              <a:t>序列操作</a:t>
            </a:r>
            <a:endParaRPr lang="zh-CN" altLang="en-US" sz="2400" dirty="0"/>
          </a:p>
        </p:txBody>
      </p:sp>
    </p:spTree>
    <p:extLst>
      <p:ext uri="{BB962C8B-B14F-4D97-AF65-F5344CB8AC3E}">
        <p14:creationId xmlns:p14="http://schemas.microsoft.com/office/powerpoint/2010/main" val="604292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0436EA-6CFC-466C-BF10-68302ED0326D}"/>
              </a:ext>
            </a:extLst>
          </p:cNvPr>
          <p:cNvSpPr>
            <a:spLocks noGrp="1"/>
          </p:cNvSpPr>
          <p:nvPr>
            <p:ph idx="4294967295"/>
          </p:nvPr>
        </p:nvSpPr>
        <p:spPr>
          <a:xfrm>
            <a:off x="1835696" y="915566"/>
            <a:ext cx="7128792" cy="3924722"/>
          </a:xfrm>
        </p:spPr>
        <p:txBody>
          <a:bodyPr/>
          <a:lstStyle/>
          <a:p>
            <a:pPr>
              <a:lnSpc>
                <a:spcPct val="150000"/>
              </a:lnSpc>
              <a:spcBef>
                <a:spcPts val="0"/>
              </a:spcBef>
              <a:buFont typeface="Wingdings" pitchFamily="2" charset="2"/>
              <a:buChar char="Ø"/>
            </a:pPr>
            <a:r>
              <a:rPr lang="zh-CN" altLang="en-US" sz="2000" b="1" dirty="0">
                <a:latin typeface="微软雅黑" pitchFamily="34" charset="-122"/>
                <a:ea typeface="微软雅黑" pitchFamily="34" charset="-122"/>
              </a:rPr>
              <a:t>成员资格检查</a:t>
            </a:r>
            <a:endParaRPr lang="en-US" altLang="zh-CN" sz="2000" b="1" dirty="0">
              <a:latin typeface="微软雅黑" pitchFamily="34" charset="-122"/>
              <a:ea typeface="微软雅黑" pitchFamily="34" charset="-122"/>
            </a:endParaRPr>
          </a:p>
          <a:p>
            <a:pPr marL="477838" lvl="1" indent="0">
              <a:lnSpc>
                <a:spcPct val="150000"/>
              </a:lnSpc>
              <a:spcBef>
                <a:spcPts val="0"/>
              </a:spcBef>
              <a:buNone/>
            </a:pPr>
            <a:r>
              <a:rPr lang="zh-CN" altLang="en-US" sz="2000" dirty="0">
                <a:latin typeface="楷体" pitchFamily="49" charset="-122"/>
                <a:ea typeface="楷体" pitchFamily="49" charset="-122"/>
              </a:rPr>
              <a:t>可以通过</a:t>
            </a:r>
            <a:r>
              <a:rPr lang="en-US" altLang="zh-CN" sz="2000" dirty="0">
                <a:latin typeface="楷体" pitchFamily="49" charset="-122"/>
                <a:ea typeface="楷体" pitchFamily="49" charset="-122"/>
              </a:rPr>
              <a:t>in</a:t>
            </a:r>
            <a:r>
              <a:rPr lang="zh-CN" altLang="en-US" sz="2000" dirty="0">
                <a:latin typeface="楷体" pitchFamily="49" charset="-122"/>
                <a:ea typeface="楷体" pitchFamily="49" charset="-122"/>
              </a:rPr>
              <a:t>运算符来检查特定的值是否包含在序列中。它检查是否满足指定的条件，并返回相应的值：满足时返回</a:t>
            </a:r>
            <a:r>
              <a:rPr lang="en-US" altLang="zh-CN" sz="2000" dirty="0">
                <a:latin typeface="楷体" pitchFamily="49" charset="-122"/>
                <a:ea typeface="楷体" pitchFamily="49" charset="-122"/>
              </a:rPr>
              <a:t>True</a:t>
            </a:r>
            <a:r>
              <a:rPr lang="zh-CN" altLang="en-US" sz="2000" dirty="0">
                <a:latin typeface="楷体" pitchFamily="49" charset="-122"/>
                <a:ea typeface="楷体" pitchFamily="49" charset="-122"/>
              </a:rPr>
              <a:t>，不满足时返回</a:t>
            </a:r>
            <a:r>
              <a:rPr lang="en-US" altLang="zh-CN" sz="2000" dirty="0">
                <a:latin typeface="楷体" pitchFamily="49" charset="-122"/>
                <a:ea typeface="楷体" pitchFamily="49" charset="-122"/>
              </a:rPr>
              <a:t>False</a:t>
            </a:r>
            <a:r>
              <a:rPr lang="zh-CN" altLang="en-US" sz="2000" dirty="0"/>
              <a:t>。</a:t>
            </a:r>
            <a:endParaRPr lang="en-US" altLang="zh-CN" sz="2000" dirty="0"/>
          </a:p>
          <a:p>
            <a:endParaRPr lang="zh-CN" altLang="en-US" sz="2000" dirty="0"/>
          </a:p>
        </p:txBody>
      </p:sp>
      <p:graphicFrame>
        <p:nvGraphicFramePr>
          <p:cNvPr id="6" name="表格 5">
            <a:extLst>
              <a:ext uri="{FF2B5EF4-FFF2-40B4-BE49-F238E27FC236}">
                <a16:creationId xmlns:a16="http://schemas.microsoft.com/office/drawing/2014/main" id="{E363D9FC-F303-41C0-90DF-3977969BF921}"/>
              </a:ext>
            </a:extLst>
          </p:cNvPr>
          <p:cNvGraphicFramePr>
            <a:graphicFrameLocks noGrp="1"/>
          </p:cNvGraphicFramePr>
          <p:nvPr>
            <p:extLst>
              <p:ext uri="{D42A27DB-BD31-4B8C-83A1-F6EECF244321}">
                <p14:modId xmlns:p14="http://schemas.microsoft.com/office/powerpoint/2010/main" val="833827792"/>
              </p:ext>
            </p:extLst>
          </p:nvPr>
        </p:nvGraphicFramePr>
        <p:xfrm>
          <a:off x="1979712" y="2931791"/>
          <a:ext cx="7056784" cy="1584175"/>
        </p:xfrm>
        <a:graphic>
          <a:graphicData uri="http://schemas.openxmlformats.org/drawingml/2006/table">
            <a:tbl>
              <a:tblPr firstRow="1" firstCol="1" bandRow="1"/>
              <a:tblGrid>
                <a:gridCol w="1073841">
                  <a:extLst>
                    <a:ext uri="{9D8B030D-6E8A-4147-A177-3AD203B41FA5}">
                      <a16:colId xmlns:a16="http://schemas.microsoft.com/office/drawing/2014/main" val="213165163"/>
                    </a:ext>
                  </a:extLst>
                </a:gridCol>
                <a:gridCol w="5982943">
                  <a:extLst>
                    <a:ext uri="{9D8B030D-6E8A-4147-A177-3AD203B41FA5}">
                      <a16:colId xmlns:a16="http://schemas.microsoft.com/office/drawing/2014/main" val="3080412331"/>
                    </a:ext>
                  </a:extLst>
                </a:gridCol>
              </a:tblGrid>
              <a:tr h="316835">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In[14]: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name_list = ['Tom','Jerry','Mickey','Mike']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767421866"/>
                  </a:ext>
                </a:extLst>
              </a:tr>
              <a:tr h="316835">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'Tom' in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name_list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416012455"/>
                  </a:ext>
                </a:extLst>
              </a:tr>
              <a:tr h="316835">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True</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862898647"/>
                  </a:ext>
                </a:extLst>
              </a:tr>
              <a:tr h="316835">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'Marry' in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name_list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223742354"/>
                  </a:ext>
                </a:extLst>
              </a:tr>
              <a:tr h="316835">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False</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275348486"/>
                  </a:ext>
                </a:extLst>
              </a:tr>
            </a:tbl>
          </a:graphicData>
        </a:graphic>
      </p:graphicFrame>
      <p:sp>
        <p:nvSpPr>
          <p:cNvPr id="8" name="标题 1">
            <a:extLst>
              <a:ext uri="{FF2B5EF4-FFF2-40B4-BE49-F238E27FC236}">
                <a16:creationId xmlns:a16="http://schemas.microsoft.com/office/drawing/2014/main" id="{186CA78B-3FE1-4A9B-95F0-999ABA1C9FDA}"/>
              </a:ext>
            </a:extLst>
          </p:cNvPr>
          <p:cNvSpPr txBox="1">
            <a:spLocks/>
          </p:cNvSpPr>
          <p:nvPr/>
        </p:nvSpPr>
        <p:spPr>
          <a:xfrm>
            <a:off x="1691680" y="51470"/>
            <a:ext cx="6558558" cy="682625"/>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dirty="0"/>
              <a:t>2.1 </a:t>
            </a:r>
            <a:r>
              <a:rPr kumimoji="1" lang="zh-CN" altLang="en-US" sz="2400" dirty="0"/>
              <a:t>序列操作</a:t>
            </a:r>
            <a:endParaRPr lang="zh-CN" altLang="en-US" sz="2400" dirty="0"/>
          </a:p>
        </p:txBody>
      </p:sp>
    </p:spTree>
    <p:extLst>
      <p:ext uri="{BB962C8B-B14F-4D97-AF65-F5344CB8AC3E}">
        <p14:creationId xmlns:p14="http://schemas.microsoft.com/office/powerpoint/2010/main" val="848949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9"/>
            <a:ext cx="7272808" cy="1872208"/>
          </a:xfrm>
        </p:spPr>
        <p:txBody>
          <a:bodyPr/>
          <a:lstStyle/>
          <a:p>
            <a:pPr>
              <a:lnSpc>
                <a:spcPct val="150000"/>
              </a:lnSpc>
              <a:buFont typeface="Wingdings" pitchFamily="2" charset="2"/>
              <a:buChar char="n"/>
            </a:pPr>
            <a:r>
              <a:rPr lang="zh-CN" altLang="en-US" sz="2000" b="1" dirty="0">
                <a:latin typeface="微软雅黑" pitchFamily="34" charset="-122"/>
                <a:ea typeface="微软雅黑" pitchFamily="34" charset="-122"/>
              </a:rPr>
              <a:t>列表修改</a:t>
            </a:r>
            <a:endParaRPr lang="en-US" altLang="zh-CN" sz="2000" b="1" dirty="0">
              <a:latin typeface="微软雅黑" pitchFamily="34" charset="-122"/>
              <a:ea typeface="微软雅黑" pitchFamily="34" charset="-122"/>
            </a:endParaRPr>
          </a:p>
          <a:p>
            <a:pPr marL="477838" lvl="1" indent="0">
              <a:lnSpc>
                <a:spcPct val="150000"/>
              </a:lnSpc>
              <a:spcBef>
                <a:spcPts val="0"/>
              </a:spcBef>
              <a:buNone/>
            </a:pPr>
            <a:r>
              <a:rPr lang="zh-CN" altLang="en-US" sz="2000" dirty="0">
                <a:latin typeface="楷体" pitchFamily="49" charset="-122"/>
                <a:ea typeface="楷体" pitchFamily="49" charset="-122"/>
              </a:rPr>
              <a:t>元素赋值：</a:t>
            </a:r>
            <a:r>
              <a:rPr lang="zh-CN" altLang="zh-CN" sz="2000" dirty="0">
                <a:latin typeface="楷体" pitchFamily="49" charset="-122"/>
                <a:ea typeface="楷体" pitchFamily="49" charset="-122"/>
              </a:rPr>
              <a:t>使用索引法找到特定位置的元素，并使用赋值号</a:t>
            </a:r>
            <a:r>
              <a:rPr lang="en-US" altLang="zh-CN" sz="2000" dirty="0">
                <a:latin typeface="楷体" pitchFamily="49" charset="-122"/>
                <a:ea typeface="楷体" pitchFamily="49" charset="-122"/>
              </a:rPr>
              <a:t>=</a:t>
            </a:r>
            <a:r>
              <a:rPr lang="zh-CN" altLang="zh-CN" sz="2000" dirty="0">
                <a:latin typeface="楷体" pitchFamily="49" charset="-122"/>
                <a:ea typeface="楷体" pitchFamily="49" charset="-122"/>
              </a:rPr>
              <a:t>给元素赋值。但要注意，不能给超出列表长度范围的元素赋值。</a:t>
            </a:r>
            <a:endParaRPr lang="en-US" altLang="zh-CN" sz="2000" dirty="0">
              <a:latin typeface="楷体" pitchFamily="49" charset="-122"/>
              <a:ea typeface="楷体" pitchFamily="49" charset="-122"/>
            </a:endParaRPr>
          </a:p>
          <a:p>
            <a:pPr lvl="1">
              <a:lnSpc>
                <a:spcPct val="150000"/>
              </a:lnSpc>
            </a:pPr>
            <a:endParaRPr lang="zh-CN" altLang="zh-CN" sz="2000" dirty="0"/>
          </a:p>
          <a:p>
            <a:pPr lvl="1">
              <a:lnSpc>
                <a:spcPct val="150000"/>
              </a:lnSpc>
            </a:pPr>
            <a:endParaRPr lang="en-US" altLang="zh-CN" sz="2000" dirty="0"/>
          </a:p>
        </p:txBody>
      </p:sp>
      <p:graphicFrame>
        <p:nvGraphicFramePr>
          <p:cNvPr id="5" name="表格 4">
            <a:extLst>
              <a:ext uri="{FF2B5EF4-FFF2-40B4-BE49-F238E27FC236}">
                <a16:creationId xmlns:a16="http://schemas.microsoft.com/office/drawing/2014/main" id="{CC4B6DB7-63A4-44AD-A6FA-F911D845DA16}"/>
              </a:ext>
            </a:extLst>
          </p:cNvPr>
          <p:cNvGraphicFramePr>
            <a:graphicFrameLocks noGrp="1"/>
          </p:cNvGraphicFramePr>
          <p:nvPr>
            <p:extLst>
              <p:ext uri="{D42A27DB-BD31-4B8C-83A1-F6EECF244321}">
                <p14:modId xmlns:p14="http://schemas.microsoft.com/office/powerpoint/2010/main" val="1160036791"/>
              </p:ext>
            </p:extLst>
          </p:nvPr>
        </p:nvGraphicFramePr>
        <p:xfrm>
          <a:off x="1907704" y="2787774"/>
          <a:ext cx="7056784" cy="1800201"/>
        </p:xfrm>
        <a:graphic>
          <a:graphicData uri="http://schemas.openxmlformats.org/drawingml/2006/table">
            <a:tbl>
              <a:tblPr firstRow="1" firstCol="1" bandRow="1"/>
              <a:tblGrid>
                <a:gridCol w="1323148">
                  <a:extLst>
                    <a:ext uri="{9D8B030D-6E8A-4147-A177-3AD203B41FA5}">
                      <a16:colId xmlns:a16="http://schemas.microsoft.com/office/drawing/2014/main" val="3455767694"/>
                    </a:ext>
                  </a:extLst>
                </a:gridCol>
                <a:gridCol w="5733636">
                  <a:extLst>
                    <a:ext uri="{9D8B030D-6E8A-4147-A177-3AD203B41FA5}">
                      <a16:colId xmlns:a16="http://schemas.microsoft.com/office/drawing/2014/main" val="3577401811"/>
                    </a:ext>
                  </a:extLst>
                </a:gridCol>
              </a:tblGrid>
              <a:tr h="28456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In[17]: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lst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[1,10,20,30,40]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521199043"/>
                  </a:ext>
                </a:extLst>
              </a:tr>
              <a:tr h="28456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lst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[3]=35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530486874"/>
                  </a:ext>
                </a:extLst>
              </a:tr>
              <a:tr h="28456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lst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056775915"/>
                  </a:ext>
                </a:extLst>
              </a:tr>
              <a:tr h="28456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Out[19]: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 10, 20, 35, 40]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216638550"/>
                  </a:ext>
                </a:extLst>
              </a:tr>
              <a:tr h="28456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In[20]: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lst[5]=50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739431652"/>
                  </a:ext>
                </a:extLst>
              </a:tr>
              <a:tr h="377361">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IndexError</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list assignment index out of range</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225024633"/>
                  </a:ext>
                </a:extLst>
              </a:tr>
            </a:tbl>
          </a:graphicData>
        </a:graphic>
      </p:graphicFrame>
      <p:sp>
        <p:nvSpPr>
          <p:cNvPr id="3" name="标题 1">
            <a:extLst>
              <a:ext uri="{FF2B5EF4-FFF2-40B4-BE49-F238E27FC236}">
                <a16:creationId xmlns:a16="http://schemas.microsoft.com/office/drawing/2014/main" id="{B9218548-3F12-91D7-74C5-B3D30938BBAA}"/>
              </a:ext>
            </a:extLst>
          </p:cNvPr>
          <p:cNvSpPr txBox="1">
            <a:spLocks/>
          </p:cNvSpPr>
          <p:nvPr/>
        </p:nvSpPr>
        <p:spPr>
          <a:xfrm>
            <a:off x="1691680" y="51470"/>
            <a:ext cx="6558558" cy="682625"/>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dirty="0"/>
              <a:t>2.1 </a:t>
            </a:r>
            <a:r>
              <a:rPr kumimoji="1" lang="zh-CN" altLang="en-US" sz="2400" dirty="0"/>
              <a:t>序列操作</a:t>
            </a:r>
            <a:endParaRPr lang="zh-CN" altLang="en-US" sz="2400" dirty="0"/>
          </a:p>
        </p:txBody>
      </p:sp>
    </p:spTree>
    <p:extLst>
      <p:ext uri="{BB962C8B-B14F-4D97-AF65-F5344CB8AC3E}">
        <p14:creationId xmlns:p14="http://schemas.microsoft.com/office/powerpoint/2010/main" val="121778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A556C85-EBEF-48AE-94E7-4EC267F14BE9}"/>
              </a:ext>
            </a:extLst>
          </p:cNvPr>
          <p:cNvSpPr>
            <a:spLocks noGrp="1"/>
          </p:cNvSpPr>
          <p:nvPr>
            <p:ph idx="4294967295"/>
          </p:nvPr>
        </p:nvSpPr>
        <p:spPr>
          <a:xfrm>
            <a:off x="1835696" y="843558"/>
            <a:ext cx="7056784" cy="720080"/>
          </a:xfrm>
        </p:spPr>
        <p:txBody>
          <a:bodyPr lIns="0" tIns="0" rIns="0" bIns="0"/>
          <a:lstStyle/>
          <a:p>
            <a:pPr>
              <a:buFont typeface="Wingdings" pitchFamily="2" charset="2"/>
              <a:buChar char="Ø"/>
            </a:pPr>
            <a:r>
              <a:rPr lang="zh-CN" altLang="en-US" sz="2000" dirty="0">
                <a:latin typeface="微软雅黑" pitchFamily="34" charset="-122"/>
                <a:ea typeface="微软雅黑" pitchFamily="34" charset="-122"/>
              </a:rPr>
              <a:t>删除元素</a:t>
            </a:r>
            <a:endParaRPr lang="en-US" altLang="zh-CN" sz="2000" dirty="0">
              <a:latin typeface="微软雅黑" pitchFamily="34" charset="-122"/>
              <a:ea typeface="微软雅黑" pitchFamily="34" charset="-122"/>
            </a:endParaRPr>
          </a:p>
          <a:p>
            <a:pPr marL="0" indent="0">
              <a:lnSpc>
                <a:spcPct val="150000"/>
              </a:lnSpc>
              <a:spcBef>
                <a:spcPts val="0"/>
              </a:spcBef>
              <a:buNone/>
            </a:pPr>
            <a:r>
              <a:rPr lang="zh-CN" altLang="en-US" sz="2000" dirty="0">
                <a:latin typeface="楷体" pitchFamily="49" charset="-122"/>
                <a:ea typeface="楷体" pitchFamily="49" charset="-122"/>
              </a:rPr>
              <a:t>   使用下标索引并结合</a:t>
            </a:r>
            <a:r>
              <a:rPr lang="en-US" altLang="zh-CN" sz="2000" dirty="0">
                <a:latin typeface="楷体" pitchFamily="49" charset="-122"/>
                <a:ea typeface="楷体" pitchFamily="49" charset="-122"/>
              </a:rPr>
              <a:t>del</a:t>
            </a:r>
            <a:r>
              <a:rPr lang="zh-CN" altLang="en-US" sz="2000" dirty="0">
                <a:latin typeface="楷体" pitchFamily="49" charset="-122"/>
                <a:ea typeface="楷体" pitchFamily="49" charset="-122"/>
              </a:rPr>
              <a:t>语句来删除元素。</a:t>
            </a:r>
            <a:endParaRPr lang="en-US" altLang="zh-CN" sz="2200" dirty="0">
              <a:latin typeface="楷体" pitchFamily="49" charset="-122"/>
              <a:ea typeface="楷体" pitchFamily="49" charset="-122"/>
            </a:endParaRPr>
          </a:p>
        </p:txBody>
      </p:sp>
      <p:graphicFrame>
        <p:nvGraphicFramePr>
          <p:cNvPr id="6" name="表格 5">
            <a:extLst>
              <a:ext uri="{FF2B5EF4-FFF2-40B4-BE49-F238E27FC236}">
                <a16:creationId xmlns:a16="http://schemas.microsoft.com/office/drawing/2014/main" id="{947A6539-384B-473A-89D9-0F041E5A7896}"/>
              </a:ext>
            </a:extLst>
          </p:cNvPr>
          <p:cNvGraphicFramePr>
            <a:graphicFrameLocks noGrp="1"/>
          </p:cNvGraphicFramePr>
          <p:nvPr>
            <p:extLst>
              <p:ext uri="{D42A27DB-BD31-4B8C-83A1-F6EECF244321}">
                <p14:modId xmlns:p14="http://schemas.microsoft.com/office/powerpoint/2010/main" val="607408769"/>
              </p:ext>
            </p:extLst>
          </p:nvPr>
        </p:nvGraphicFramePr>
        <p:xfrm>
          <a:off x="2051720" y="1563638"/>
          <a:ext cx="6912768" cy="812040"/>
        </p:xfrm>
        <a:graphic>
          <a:graphicData uri="http://schemas.openxmlformats.org/drawingml/2006/table">
            <a:tbl>
              <a:tblPr firstRow="1" firstCol="1" bandRow="1"/>
              <a:tblGrid>
                <a:gridCol w="1323721">
                  <a:extLst>
                    <a:ext uri="{9D8B030D-6E8A-4147-A177-3AD203B41FA5}">
                      <a16:colId xmlns:a16="http://schemas.microsoft.com/office/drawing/2014/main" val="2391248014"/>
                    </a:ext>
                  </a:extLst>
                </a:gridCol>
                <a:gridCol w="5589047">
                  <a:extLst>
                    <a:ext uri="{9D8B030D-6E8A-4147-A177-3AD203B41FA5}">
                      <a16:colId xmlns:a16="http://schemas.microsoft.com/office/drawing/2014/main" val="3266103450"/>
                    </a:ext>
                  </a:extLst>
                </a:gridCol>
              </a:tblGrid>
              <a:tr h="198022">
                <a:tc>
                  <a:txBody>
                    <a:bodyPr/>
                    <a:lstStyle/>
                    <a:p>
                      <a:pPr algn="just">
                        <a:lnSpc>
                          <a:spcPct val="120000"/>
                        </a:lnSpc>
                        <a:spcAft>
                          <a:spcPts val="0"/>
                        </a:spcAft>
                      </a:pPr>
                      <a:r>
                        <a:rPr lang="en-US" sz="1200" kern="100" dirty="0">
                          <a:effectLst/>
                          <a:latin typeface="Consolas" panose="020B0609020204030204" pitchFamily="49" charset="0"/>
                          <a:ea typeface="宋体" panose="02010600030101010101" pitchFamily="2" charset="-122"/>
                          <a:cs typeface="Times New Roman" panose="02020603050405020304" pitchFamily="18" charset="0"/>
                        </a:rPr>
                        <a:t>In[21]:</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200" kern="100" dirty="0" err="1">
                          <a:effectLst/>
                          <a:latin typeface="Consolas" panose="020B0609020204030204" pitchFamily="49" charset="0"/>
                          <a:ea typeface="宋体" panose="02010600030101010101" pitchFamily="2" charset="-122"/>
                          <a:cs typeface="Times New Roman" panose="02020603050405020304" pitchFamily="18" charset="0"/>
                        </a:rPr>
                        <a:t>lst</a:t>
                      </a:r>
                      <a:r>
                        <a:rPr lang="en-US" sz="1200" kern="100" dirty="0">
                          <a:effectLst/>
                          <a:latin typeface="Consolas" panose="020B0609020204030204" pitchFamily="49" charset="0"/>
                          <a:ea typeface="宋体" panose="02010600030101010101" pitchFamily="2" charset="-122"/>
                          <a:cs typeface="Times New Roman" panose="02020603050405020304" pitchFamily="18" charset="0"/>
                        </a:rPr>
                        <a:t> = [1,10,20,30,40]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004821925"/>
                  </a:ext>
                </a:extLst>
              </a:tr>
              <a:tr h="198022">
                <a:tc>
                  <a:txBody>
                    <a:bodyPr/>
                    <a:lstStyle/>
                    <a:p>
                      <a:pPr algn="just">
                        <a:lnSpc>
                          <a:spcPct val="120000"/>
                        </a:lnSpc>
                        <a:spcAft>
                          <a:spcPts val="0"/>
                        </a:spcAft>
                      </a:pPr>
                      <a:r>
                        <a:rPr lang="en-US" sz="1200" kern="100">
                          <a:effectLst/>
                          <a:latin typeface="Consolas" panose="020B0609020204030204" pitchFamily="49" charset="0"/>
                          <a:ea typeface="宋体" panose="02010600030101010101" pitchFamily="2" charset="-122"/>
                          <a:cs typeface="Times New Roman" panose="02020603050405020304" pitchFamily="18" charset="0"/>
                        </a:rPr>
                        <a:t>In[22]: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200" kern="100" dirty="0">
                          <a:effectLst/>
                          <a:latin typeface="Consolas" panose="020B0609020204030204" pitchFamily="49" charset="0"/>
                          <a:ea typeface="宋体" panose="02010600030101010101" pitchFamily="2" charset="-122"/>
                          <a:cs typeface="Times New Roman" panose="02020603050405020304" pitchFamily="18" charset="0"/>
                        </a:rPr>
                        <a:t>del </a:t>
                      </a:r>
                      <a:r>
                        <a:rPr lang="en-US" sz="1200" kern="100" dirty="0" err="1">
                          <a:effectLst/>
                          <a:latin typeface="Consolas" panose="020B0609020204030204" pitchFamily="49" charset="0"/>
                          <a:ea typeface="宋体" panose="02010600030101010101" pitchFamily="2" charset="-122"/>
                          <a:cs typeface="Times New Roman" panose="02020603050405020304" pitchFamily="18" charset="0"/>
                        </a:rPr>
                        <a:t>lst</a:t>
                      </a:r>
                      <a:r>
                        <a:rPr lang="en-US" sz="1200" kern="100" dirty="0">
                          <a:effectLst/>
                          <a:latin typeface="Consolas" panose="020B0609020204030204" pitchFamily="49" charset="0"/>
                          <a:ea typeface="宋体" panose="02010600030101010101" pitchFamily="2" charset="-122"/>
                          <a:cs typeface="Times New Roman" panose="02020603050405020304" pitchFamily="18" charset="0"/>
                        </a:rPr>
                        <a:t>[3]</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54584681"/>
                  </a:ext>
                </a:extLst>
              </a:tr>
              <a:tr h="198022">
                <a:tc>
                  <a:txBody>
                    <a:bodyPr/>
                    <a:lstStyle/>
                    <a:p>
                      <a:pPr algn="just">
                        <a:lnSpc>
                          <a:spcPct val="120000"/>
                        </a:lnSpc>
                        <a:spcAft>
                          <a:spcPts val="0"/>
                        </a:spcAft>
                      </a:pPr>
                      <a:r>
                        <a:rPr lang="en-US" sz="1200" kern="100">
                          <a:effectLst/>
                          <a:latin typeface="Consolas" panose="020B0609020204030204" pitchFamily="49" charset="0"/>
                          <a:ea typeface="宋体" panose="02010600030101010101" pitchFamily="2" charset="-122"/>
                          <a:cs typeface="Times New Roman" panose="02020603050405020304" pitchFamily="18" charset="0"/>
                        </a:rPr>
                        <a:t>In[23]:</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200" kern="100" dirty="0" err="1">
                          <a:effectLst/>
                          <a:latin typeface="Consolas" panose="020B0609020204030204" pitchFamily="49" charset="0"/>
                          <a:ea typeface="宋体" panose="02010600030101010101" pitchFamily="2" charset="-122"/>
                          <a:cs typeface="Times New Roman" panose="02020603050405020304" pitchFamily="18" charset="0"/>
                        </a:rPr>
                        <a:t>lst</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310389849"/>
                  </a:ext>
                </a:extLst>
              </a:tr>
              <a:tr h="198022">
                <a:tc>
                  <a:txBody>
                    <a:bodyPr/>
                    <a:lstStyle/>
                    <a:p>
                      <a:pPr algn="just">
                        <a:lnSpc>
                          <a:spcPct val="120000"/>
                        </a:lnSpc>
                        <a:spcAft>
                          <a:spcPts val="0"/>
                        </a:spcAft>
                      </a:pPr>
                      <a:r>
                        <a:rPr lang="en-US" sz="1200" kern="100" dirty="0">
                          <a:effectLst/>
                          <a:latin typeface="Consolas" panose="020B0609020204030204" pitchFamily="49" charset="0"/>
                          <a:ea typeface="宋体" panose="02010600030101010101" pitchFamily="2" charset="-122"/>
                          <a:cs typeface="Times New Roman" panose="02020603050405020304" pitchFamily="18" charset="0"/>
                        </a:rPr>
                        <a:t>Out[23]:</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200" kern="100" dirty="0">
                          <a:effectLst/>
                          <a:latin typeface="Consolas" panose="020B0609020204030204" pitchFamily="49" charset="0"/>
                          <a:ea typeface="宋体" panose="02010600030101010101" pitchFamily="2" charset="-122"/>
                          <a:cs typeface="Times New Roman" panose="02020603050405020304" pitchFamily="18" charset="0"/>
                        </a:rPr>
                        <a:t>[1, 10, 20, 40]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009423828"/>
                  </a:ext>
                </a:extLst>
              </a:tr>
            </a:tbl>
          </a:graphicData>
        </a:graphic>
      </p:graphicFrame>
      <p:graphicFrame>
        <p:nvGraphicFramePr>
          <p:cNvPr id="10" name="表格 9">
            <a:extLst>
              <a:ext uri="{FF2B5EF4-FFF2-40B4-BE49-F238E27FC236}">
                <a16:creationId xmlns:a16="http://schemas.microsoft.com/office/drawing/2014/main" id="{82C508C4-38CD-4679-8CEB-BAE5775AE2C6}"/>
              </a:ext>
            </a:extLst>
          </p:cNvPr>
          <p:cNvGraphicFramePr>
            <a:graphicFrameLocks noGrp="1"/>
          </p:cNvGraphicFramePr>
          <p:nvPr>
            <p:extLst>
              <p:ext uri="{D42A27DB-BD31-4B8C-83A1-F6EECF244321}">
                <p14:modId xmlns:p14="http://schemas.microsoft.com/office/powerpoint/2010/main" val="634582330"/>
              </p:ext>
            </p:extLst>
          </p:nvPr>
        </p:nvGraphicFramePr>
        <p:xfrm>
          <a:off x="1894110" y="3462481"/>
          <a:ext cx="7070378" cy="1440740"/>
        </p:xfrm>
        <a:graphic>
          <a:graphicData uri="http://schemas.openxmlformats.org/drawingml/2006/table">
            <a:tbl>
              <a:tblPr firstRow="1" firstCol="1" bandRow="1"/>
              <a:tblGrid>
                <a:gridCol w="1152759">
                  <a:extLst>
                    <a:ext uri="{9D8B030D-6E8A-4147-A177-3AD203B41FA5}">
                      <a16:colId xmlns:a16="http://schemas.microsoft.com/office/drawing/2014/main" val="402610615"/>
                    </a:ext>
                  </a:extLst>
                </a:gridCol>
                <a:gridCol w="5917619">
                  <a:extLst>
                    <a:ext uri="{9D8B030D-6E8A-4147-A177-3AD203B41FA5}">
                      <a16:colId xmlns:a16="http://schemas.microsoft.com/office/drawing/2014/main" val="2063215859"/>
                    </a:ext>
                  </a:extLst>
                </a:gridCol>
              </a:tblGrid>
              <a:tr h="205820">
                <a:tc>
                  <a:txBody>
                    <a:bodyPr/>
                    <a:lstStyle/>
                    <a:p>
                      <a:pPr algn="just">
                        <a:lnSpc>
                          <a:spcPct val="120000"/>
                        </a:lnSpc>
                        <a:spcAft>
                          <a:spcPts val="0"/>
                        </a:spcAft>
                      </a:pPr>
                      <a:r>
                        <a:rPr lang="en-US" sz="1200" kern="100" dirty="0">
                          <a:effectLst/>
                          <a:latin typeface="Consolas" panose="020B0609020204030204" pitchFamily="49" charset="0"/>
                          <a:ea typeface="宋体" panose="02010600030101010101" pitchFamily="2" charset="-122"/>
                          <a:cs typeface="Times New Roman" panose="02020603050405020304" pitchFamily="18" charset="0"/>
                        </a:rPr>
                        <a:t>In[24]:</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200" kern="100" dirty="0" err="1">
                          <a:effectLst/>
                          <a:latin typeface="Consolas" panose="020B0609020204030204" pitchFamily="49" charset="0"/>
                          <a:ea typeface="宋体" panose="02010600030101010101" pitchFamily="2" charset="-122"/>
                          <a:cs typeface="Times New Roman" panose="02020603050405020304" pitchFamily="18" charset="0"/>
                        </a:rPr>
                        <a:t>number_list</a:t>
                      </a:r>
                      <a:r>
                        <a:rPr lang="en-US" sz="1200" kern="100" dirty="0">
                          <a:effectLst/>
                          <a:latin typeface="Consolas" panose="020B0609020204030204" pitchFamily="49" charset="0"/>
                          <a:ea typeface="宋体" panose="02010600030101010101" pitchFamily="2" charset="-122"/>
                          <a:cs typeface="Times New Roman" panose="02020603050405020304" pitchFamily="18" charset="0"/>
                        </a:rPr>
                        <a:t> = [1,2,3,4,5,6]</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660864049"/>
                  </a:ext>
                </a:extLst>
              </a:tr>
              <a:tr h="205820">
                <a:tc>
                  <a:txBody>
                    <a:bodyPr/>
                    <a:lstStyle/>
                    <a:p>
                      <a:pPr algn="just">
                        <a:lnSpc>
                          <a:spcPct val="120000"/>
                        </a:lnSpc>
                        <a:spcAft>
                          <a:spcPts val="0"/>
                        </a:spcAft>
                      </a:pPr>
                      <a:r>
                        <a:rPr lang="en-US" sz="1200" kern="100">
                          <a:effectLst/>
                          <a:latin typeface="Consolas" panose="020B0609020204030204" pitchFamily="49" charset="0"/>
                          <a:ea typeface="宋体" panose="02010600030101010101" pitchFamily="2" charset="-122"/>
                          <a:cs typeface="Times New Roman" panose="02020603050405020304" pitchFamily="18" charset="0"/>
                        </a:rPr>
                        <a:t>In[25]: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200" kern="100" dirty="0" err="1">
                          <a:effectLst/>
                          <a:latin typeface="Consolas" panose="020B0609020204030204" pitchFamily="49" charset="0"/>
                          <a:ea typeface="宋体" panose="02010600030101010101" pitchFamily="2" charset="-122"/>
                          <a:cs typeface="Times New Roman" panose="02020603050405020304" pitchFamily="18" charset="0"/>
                        </a:rPr>
                        <a:t>number_list</a:t>
                      </a:r>
                      <a:r>
                        <a:rPr lang="en-US" sz="1200" kern="100" dirty="0">
                          <a:effectLst/>
                          <a:latin typeface="Consolas" panose="020B0609020204030204" pitchFamily="49" charset="0"/>
                          <a:ea typeface="宋体" panose="02010600030101010101" pitchFamily="2" charset="-122"/>
                          <a:cs typeface="Times New Roman" panose="02020603050405020304" pitchFamily="18" charset="0"/>
                        </a:rPr>
                        <a:t>[2:]=[20,30,40]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94698125"/>
                  </a:ext>
                </a:extLst>
              </a:tr>
              <a:tr h="205820">
                <a:tc>
                  <a:txBody>
                    <a:bodyPr/>
                    <a:lstStyle/>
                    <a:p>
                      <a:pPr algn="just">
                        <a:lnSpc>
                          <a:spcPct val="120000"/>
                        </a:lnSpc>
                        <a:spcAft>
                          <a:spcPts val="0"/>
                        </a:spcAft>
                      </a:pPr>
                      <a:r>
                        <a:rPr lang="en-US" sz="1200" kern="100">
                          <a:effectLst/>
                          <a:latin typeface="Consolas" panose="020B0609020204030204" pitchFamily="49" charset="0"/>
                          <a:ea typeface="宋体" panose="02010600030101010101" pitchFamily="2" charset="-122"/>
                          <a:cs typeface="Times New Roman" panose="02020603050405020304" pitchFamily="18" charset="0"/>
                        </a:rPr>
                        <a:t>In[26]: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200" kern="100" dirty="0" err="1">
                          <a:effectLst/>
                          <a:latin typeface="Consolas" panose="020B0609020204030204" pitchFamily="49" charset="0"/>
                          <a:ea typeface="宋体" panose="02010600030101010101" pitchFamily="2" charset="-122"/>
                          <a:cs typeface="Times New Roman" panose="02020603050405020304" pitchFamily="18" charset="0"/>
                        </a:rPr>
                        <a:t>number_list</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373929367"/>
                  </a:ext>
                </a:extLst>
              </a:tr>
              <a:tr h="205820">
                <a:tc>
                  <a:txBody>
                    <a:bodyPr/>
                    <a:lstStyle/>
                    <a:p>
                      <a:pPr algn="just">
                        <a:lnSpc>
                          <a:spcPct val="120000"/>
                        </a:lnSpc>
                        <a:spcAft>
                          <a:spcPts val="0"/>
                        </a:spcAft>
                      </a:pPr>
                      <a:r>
                        <a:rPr lang="en-US" sz="1200" kern="100">
                          <a:effectLst/>
                          <a:latin typeface="Consolas" panose="020B0609020204030204" pitchFamily="49" charset="0"/>
                          <a:ea typeface="宋体" panose="02010600030101010101" pitchFamily="2" charset="-122"/>
                          <a:cs typeface="Times New Roman" panose="02020603050405020304" pitchFamily="18" charset="0"/>
                        </a:rPr>
                        <a:t>Out[26]:</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200" kern="100" dirty="0">
                          <a:effectLst/>
                          <a:latin typeface="Consolas" panose="020B0609020204030204" pitchFamily="49" charset="0"/>
                          <a:ea typeface="宋体" panose="02010600030101010101" pitchFamily="2" charset="-122"/>
                          <a:cs typeface="Times New Roman" panose="02020603050405020304" pitchFamily="18" charset="0"/>
                        </a:rPr>
                        <a:t>[1, 2, 20, 30, 40]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12468930"/>
                  </a:ext>
                </a:extLst>
              </a:tr>
              <a:tr h="205820">
                <a:tc>
                  <a:txBody>
                    <a:bodyPr/>
                    <a:lstStyle/>
                    <a:p>
                      <a:pPr algn="just">
                        <a:lnSpc>
                          <a:spcPct val="120000"/>
                        </a:lnSpc>
                        <a:spcAft>
                          <a:spcPts val="0"/>
                        </a:spcAft>
                      </a:pPr>
                      <a:r>
                        <a:rPr lang="en-US" sz="1200" kern="100">
                          <a:effectLst/>
                          <a:latin typeface="Consolas" panose="020B0609020204030204" pitchFamily="49" charset="0"/>
                          <a:ea typeface="宋体" panose="02010600030101010101" pitchFamily="2" charset="-122"/>
                          <a:cs typeface="Times New Roman" panose="02020603050405020304" pitchFamily="18" charset="0"/>
                        </a:rPr>
                        <a:t>In[27]:</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200" kern="100">
                          <a:effectLst/>
                          <a:latin typeface="Consolas" panose="020B0609020204030204" pitchFamily="49" charset="0"/>
                          <a:ea typeface="宋体" panose="02010600030101010101" pitchFamily="2" charset="-122"/>
                          <a:cs typeface="Times New Roman" panose="02020603050405020304" pitchFamily="18" charset="0"/>
                        </a:rPr>
                        <a:t>number_list[1:1]=[5,10,15]</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096919932"/>
                  </a:ext>
                </a:extLst>
              </a:tr>
              <a:tr h="205820">
                <a:tc>
                  <a:txBody>
                    <a:bodyPr/>
                    <a:lstStyle/>
                    <a:p>
                      <a:pPr algn="just">
                        <a:lnSpc>
                          <a:spcPct val="120000"/>
                        </a:lnSpc>
                        <a:spcAft>
                          <a:spcPts val="0"/>
                        </a:spcAft>
                      </a:pPr>
                      <a:r>
                        <a:rPr lang="en-US" sz="1200" kern="100">
                          <a:effectLst/>
                          <a:latin typeface="Consolas" panose="020B0609020204030204" pitchFamily="49" charset="0"/>
                          <a:ea typeface="宋体" panose="02010600030101010101" pitchFamily="2" charset="-122"/>
                          <a:cs typeface="Times New Roman" panose="02020603050405020304" pitchFamily="18" charset="0"/>
                        </a:rPr>
                        <a:t>In[28]: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200" kern="100">
                          <a:effectLst/>
                          <a:latin typeface="Consolas" panose="020B0609020204030204" pitchFamily="49" charset="0"/>
                          <a:ea typeface="宋体" panose="02010600030101010101" pitchFamily="2" charset="-122"/>
                          <a:cs typeface="Times New Roman" panose="02020603050405020304" pitchFamily="18" charset="0"/>
                        </a:rPr>
                        <a:t>number_list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341750124"/>
                  </a:ext>
                </a:extLst>
              </a:tr>
              <a:tr h="205820">
                <a:tc>
                  <a:txBody>
                    <a:bodyPr/>
                    <a:lstStyle/>
                    <a:p>
                      <a:pPr algn="just">
                        <a:lnSpc>
                          <a:spcPct val="120000"/>
                        </a:lnSpc>
                        <a:spcAft>
                          <a:spcPts val="0"/>
                        </a:spcAft>
                      </a:pPr>
                      <a:r>
                        <a:rPr lang="en-US" sz="1200" kern="100">
                          <a:effectLst/>
                          <a:latin typeface="Consolas" panose="020B0609020204030204" pitchFamily="49" charset="0"/>
                          <a:ea typeface="宋体" panose="02010600030101010101" pitchFamily="2" charset="-122"/>
                          <a:cs typeface="Times New Roman" panose="02020603050405020304" pitchFamily="18" charset="0"/>
                        </a:rPr>
                        <a:t>Out[28]:</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200" kern="100" dirty="0">
                          <a:effectLst/>
                          <a:latin typeface="Consolas" panose="020B0609020204030204" pitchFamily="49" charset="0"/>
                          <a:ea typeface="宋体" panose="02010600030101010101" pitchFamily="2" charset="-122"/>
                          <a:cs typeface="Times New Roman" panose="02020603050405020304" pitchFamily="18" charset="0"/>
                        </a:rPr>
                        <a:t>[1, 5, 10, 15, 2, 20, 30, 40]</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896696251"/>
                  </a:ext>
                </a:extLst>
              </a:tr>
            </a:tbl>
          </a:graphicData>
        </a:graphic>
      </p:graphicFrame>
      <p:sp>
        <p:nvSpPr>
          <p:cNvPr id="11" name="标题 1"/>
          <p:cNvSpPr txBox="1">
            <a:spLocks/>
          </p:cNvSpPr>
          <p:nvPr/>
        </p:nvSpPr>
        <p:spPr>
          <a:xfrm>
            <a:off x="1763688" y="195263"/>
            <a:ext cx="7380312" cy="487362"/>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00000"/>
              </a:lnSpc>
            </a:pPr>
            <a:r>
              <a:rPr kumimoji="1" lang="zh-CN" altLang="en-US" sz="2400"/>
              <a:t>列表操作</a:t>
            </a:r>
            <a:r>
              <a:rPr kumimoji="1" lang="en-US" altLang="zh-CN" sz="2400"/>
              <a:t> </a:t>
            </a:r>
            <a:endParaRPr kumimoji="1" lang="zh-CN" altLang="en-US" sz="2400" dirty="0"/>
          </a:p>
        </p:txBody>
      </p:sp>
      <p:sp>
        <p:nvSpPr>
          <p:cNvPr id="2" name="矩形 1"/>
          <p:cNvSpPr/>
          <p:nvPr/>
        </p:nvSpPr>
        <p:spPr>
          <a:xfrm>
            <a:off x="1691680" y="2355726"/>
            <a:ext cx="7353240" cy="1138773"/>
          </a:xfrm>
          <a:prstGeom prst="rect">
            <a:avLst/>
          </a:prstGeom>
        </p:spPr>
        <p:txBody>
          <a:bodyPr wrap="square">
            <a:spAutoFit/>
          </a:bodyPr>
          <a:lstStyle/>
          <a:p>
            <a:pPr marL="477838" lvl="1" indent="0" algn="l">
              <a:buNone/>
            </a:pPr>
            <a:endParaRPr lang="en-US" altLang="zh-CN" sz="1600" dirty="0"/>
          </a:p>
          <a:p>
            <a:pPr algn="l">
              <a:buFont typeface="Wingdings" pitchFamily="2" charset="2"/>
              <a:buChar char="Ø"/>
            </a:pPr>
            <a:r>
              <a:rPr lang="zh-CN" altLang="en-US" sz="2000" b="0" dirty="0">
                <a:latin typeface="微软雅黑" pitchFamily="34" charset="-122"/>
                <a:ea typeface="微软雅黑" pitchFamily="34" charset="-122"/>
              </a:rPr>
              <a:t>  切片赋值</a:t>
            </a:r>
            <a:endParaRPr lang="en-US" altLang="zh-CN" sz="2000" b="0" dirty="0">
              <a:latin typeface="微软雅黑" pitchFamily="34" charset="-122"/>
              <a:ea typeface="微软雅黑" pitchFamily="34" charset="-122"/>
            </a:endParaRPr>
          </a:p>
          <a:p>
            <a:pPr marL="0" indent="0" algn="l">
              <a:lnSpc>
                <a:spcPct val="100000"/>
              </a:lnSpc>
              <a:spcBef>
                <a:spcPts val="600"/>
              </a:spcBef>
              <a:buNone/>
            </a:pPr>
            <a:r>
              <a:rPr lang="zh-CN" altLang="en-US" sz="1800" b="0" dirty="0">
                <a:latin typeface="楷体" pitchFamily="49" charset="-122"/>
                <a:ea typeface="楷体" pitchFamily="49" charset="-122"/>
              </a:rPr>
              <a:t>    使用切片可以同时给多个元素赋值，并实现序列的长度改变。不仅如此，使用切片赋值还可以在不替换原有元素的情况下更新元素</a:t>
            </a:r>
            <a:endParaRPr lang="zh-CN" altLang="en-US" sz="1800" dirty="0"/>
          </a:p>
        </p:txBody>
      </p:sp>
    </p:spTree>
    <p:extLst>
      <p:ext uri="{BB962C8B-B14F-4D97-AF65-F5344CB8AC3E}">
        <p14:creationId xmlns:p14="http://schemas.microsoft.com/office/powerpoint/2010/main" val="2031249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51470"/>
            <a:ext cx="7416824" cy="631155"/>
          </a:xfrm>
          <a:prstGeom prst="rect">
            <a:avLst/>
          </a:prstGeom>
        </p:spPr>
        <p:txBody>
          <a:bodyPr/>
          <a:lstStyle/>
          <a:p>
            <a:pPr algn="l">
              <a:lnSpc>
                <a:spcPct val="150000"/>
              </a:lnSpc>
            </a:pPr>
            <a:r>
              <a:rPr kumimoji="1" lang="zh-CN" altLang="en-US" sz="2400" dirty="0"/>
              <a:t>列表方法</a:t>
            </a:r>
          </a:p>
        </p:txBody>
      </p:sp>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8"/>
            <a:ext cx="7200800" cy="4176464"/>
          </a:xfrm>
        </p:spPr>
        <p:txBody>
          <a:bodyPr/>
          <a:lstStyle/>
          <a:p>
            <a:pPr>
              <a:buFont typeface="Wingdings" pitchFamily="2" charset="2"/>
              <a:buChar char="n"/>
            </a:pPr>
            <a:r>
              <a:rPr lang="zh-CN" altLang="en-US" sz="2000" b="1" dirty="0"/>
              <a:t>方法</a:t>
            </a:r>
            <a:endParaRPr lang="en-US" altLang="zh-CN" sz="2000" b="1" dirty="0"/>
          </a:p>
          <a:p>
            <a:pPr marL="0" indent="0">
              <a:buNone/>
            </a:pPr>
            <a:r>
              <a:rPr lang="zh-CN" altLang="en-US" sz="1800" dirty="0">
                <a:latin typeface="楷体" pitchFamily="49" charset="-122"/>
                <a:ea typeface="楷体" pitchFamily="49" charset="-122"/>
              </a:rPr>
              <a:t>    所谓方法是通过在方法名前加上对象和句点来调用：</a:t>
            </a:r>
            <a:endParaRPr lang="en-US" altLang="zh-CN" sz="1800" dirty="0">
              <a:latin typeface="楷体" pitchFamily="49" charset="-122"/>
              <a:ea typeface="楷体" pitchFamily="49" charset="-122"/>
            </a:endParaRPr>
          </a:p>
          <a:p>
            <a:pPr marL="0" indent="0">
              <a:buNone/>
            </a:pPr>
            <a:r>
              <a:rPr lang="en-US" altLang="zh-CN" sz="1800" dirty="0">
                <a:latin typeface="楷体" pitchFamily="49" charset="-122"/>
                <a:ea typeface="楷体" pitchFamily="49" charset="-122"/>
              </a:rPr>
              <a:t>         </a:t>
            </a:r>
            <a:r>
              <a:rPr lang="en-US" altLang="zh-CN" sz="1800" dirty="0" err="1">
                <a:latin typeface="楷体" pitchFamily="49" charset="-122"/>
                <a:ea typeface="楷体" pitchFamily="49" charset="-122"/>
              </a:rPr>
              <a:t>object.method</a:t>
            </a:r>
            <a:r>
              <a:rPr lang="en-US" altLang="zh-CN" sz="1800" dirty="0">
                <a:latin typeface="楷体" pitchFamily="49" charset="-122"/>
                <a:ea typeface="楷体" pitchFamily="49" charset="-122"/>
              </a:rPr>
              <a:t>(arguments)</a:t>
            </a:r>
            <a:r>
              <a:rPr lang="zh-CN" altLang="en-US" sz="1800" dirty="0">
                <a:latin typeface="楷体" pitchFamily="49" charset="-122"/>
                <a:ea typeface="楷体" pitchFamily="49" charset="-122"/>
              </a:rPr>
              <a:t>    </a:t>
            </a:r>
            <a:r>
              <a:rPr lang="en-US" altLang="zh-CN" sz="1800" dirty="0">
                <a:latin typeface="楷体" pitchFamily="49" charset="-122"/>
                <a:ea typeface="楷体" pitchFamily="49" charset="-122"/>
              </a:rPr>
              <a:t>              </a:t>
            </a:r>
          </a:p>
          <a:p>
            <a:pPr lvl="1">
              <a:buFont typeface="Wingdings" pitchFamily="2" charset="2"/>
              <a:buChar char="Ø"/>
            </a:pPr>
            <a:r>
              <a:rPr lang="en-US" altLang="zh-CN" sz="1600" dirty="0"/>
              <a:t>append( )</a:t>
            </a:r>
            <a:r>
              <a:rPr lang="zh-CN" altLang="en-US" sz="1600" dirty="0"/>
              <a:t> </a:t>
            </a:r>
            <a:r>
              <a:rPr lang="en-US" altLang="zh-CN" sz="1600" dirty="0"/>
              <a:t>: </a:t>
            </a:r>
            <a:r>
              <a:rPr lang="zh-CN" altLang="en-US" sz="1600" dirty="0">
                <a:latin typeface="楷体" pitchFamily="49" charset="-122"/>
                <a:ea typeface="楷体" pitchFamily="49" charset="-122"/>
              </a:rPr>
              <a:t>将一个对象附加到列表的末尾 </a:t>
            </a:r>
            <a:endParaRPr lang="en-US" altLang="zh-CN" sz="1600" dirty="0">
              <a:latin typeface="楷体" pitchFamily="49" charset="-122"/>
              <a:ea typeface="楷体" pitchFamily="49" charset="-122"/>
            </a:endParaRPr>
          </a:p>
          <a:p>
            <a:pPr>
              <a:buFont typeface="Wingdings" pitchFamily="2" charset="2"/>
              <a:buChar char="Ø"/>
            </a:pPr>
            <a:endParaRPr lang="en-US" altLang="zh-CN" sz="1400" dirty="0"/>
          </a:p>
          <a:p>
            <a:pPr>
              <a:buFont typeface="Wingdings" pitchFamily="2" charset="2"/>
              <a:buChar char="Ø"/>
            </a:pPr>
            <a:endParaRPr lang="en-US" altLang="zh-CN" sz="1400" dirty="0"/>
          </a:p>
          <a:p>
            <a:pPr>
              <a:buFont typeface="Wingdings" pitchFamily="2" charset="2"/>
              <a:buChar char="Ø"/>
            </a:pPr>
            <a:endParaRPr lang="en-US" altLang="zh-CN" sz="1400" dirty="0"/>
          </a:p>
          <a:p>
            <a:pPr lvl="1">
              <a:spcBef>
                <a:spcPts val="1800"/>
              </a:spcBef>
              <a:buFont typeface="Wingdings" pitchFamily="2" charset="2"/>
              <a:buChar char="Ø"/>
            </a:pPr>
            <a:r>
              <a:rPr lang="en-US" altLang="zh-CN" sz="1600" dirty="0"/>
              <a:t>clear( ): </a:t>
            </a:r>
            <a:r>
              <a:rPr lang="zh-CN" altLang="en-US" sz="1600" dirty="0">
                <a:latin typeface="楷体" pitchFamily="49" charset="-122"/>
                <a:ea typeface="楷体" pitchFamily="49" charset="-122"/>
              </a:rPr>
              <a:t>用于清空列表中所有内容</a:t>
            </a:r>
          </a:p>
        </p:txBody>
      </p:sp>
      <p:graphicFrame>
        <p:nvGraphicFramePr>
          <p:cNvPr id="5" name="表格 4">
            <a:extLst>
              <a:ext uri="{FF2B5EF4-FFF2-40B4-BE49-F238E27FC236}">
                <a16:creationId xmlns:a16="http://schemas.microsoft.com/office/drawing/2014/main" id="{53C15E38-66AF-4DFA-AC13-24874414212C}"/>
              </a:ext>
            </a:extLst>
          </p:cNvPr>
          <p:cNvGraphicFramePr>
            <a:graphicFrameLocks noGrp="1"/>
          </p:cNvGraphicFramePr>
          <p:nvPr>
            <p:extLst>
              <p:ext uri="{D42A27DB-BD31-4B8C-83A1-F6EECF244321}">
                <p14:modId xmlns:p14="http://schemas.microsoft.com/office/powerpoint/2010/main" val="1818437431"/>
              </p:ext>
            </p:extLst>
          </p:nvPr>
        </p:nvGraphicFramePr>
        <p:xfrm>
          <a:off x="2195736" y="2427734"/>
          <a:ext cx="6624736" cy="740664"/>
        </p:xfrm>
        <a:graphic>
          <a:graphicData uri="http://schemas.openxmlformats.org/drawingml/2006/table">
            <a:tbl>
              <a:tblPr firstRow="1" firstCol="1" bandRow="1"/>
              <a:tblGrid>
                <a:gridCol w="1198091">
                  <a:extLst>
                    <a:ext uri="{9D8B030D-6E8A-4147-A177-3AD203B41FA5}">
                      <a16:colId xmlns:a16="http://schemas.microsoft.com/office/drawing/2014/main" val="2264112100"/>
                    </a:ext>
                  </a:extLst>
                </a:gridCol>
                <a:gridCol w="5426645">
                  <a:extLst>
                    <a:ext uri="{9D8B030D-6E8A-4147-A177-3AD203B41FA5}">
                      <a16:colId xmlns:a16="http://schemas.microsoft.com/office/drawing/2014/main" val="4238683902"/>
                    </a:ext>
                  </a:extLst>
                </a:gridCol>
              </a:tblGrid>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In[31]: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number_list.append</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(50)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628100642"/>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In[32]: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number_list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636373630"/>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Out[32]: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 2, 20, 30, 40, 50]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093729628"/>
                  </a:ext>
                </a:extLst>
              </a:tr>
            </a:tbl>
          </a:graphicData>
        </a:graphic>
      </p:graphicFrame>
      <p:graphicFrame>
        <p:nvGraphicFramePr>
          <p:cNvPr id="7" name="表格 6">
            <a:extLst>
              <a:ext uri="{FF2B5EF4-FFF2-40B4-BE49-F238E27FC236}">
                <a16:creationId xmlns:a16="http://schemas.microsoft.com/office/drawing/2014/main" id="{26F4E294-3174-4074-9874-43048FC07FE8}"/>
              </a:ext>
            </a:extLst>
          </p:cNvPr>
          <p:cNvGraphicFramePr>
            <a:graphicFrameLocks noGrp="1"/>
          </p:cNvGraphicFramePr>
          <p:nvPr>
            <p:extLst>
              <p:ext uri="{D42A27DB-BD31-4B8C-83A1-F6EECF244321}">
                <p14:modId xmlns:p14="http://schemas.microsoft.com/office/powerpoint/2010/main" val="1559392172"/>
              </p:ext>
            </p:extLst>
          </p:nvPr>
        </p:nvGraphicFramePr>
        <p:xfrm>
          <a:off x="2195736" y="3723878"/>
          <a:ext cx="6552728" cy="730695"/>
        </p:xfrm>
        <a:graphic>
          <a:graphicData uri="http://schemas.openxmlformats.org/drawingml/2006/table">
            <a:tbl>
              <a:tblPr firstRow="1" firstCol="1" bandRow="1"/>
              <a:tblGrid>
                <a:gridCol w="1115358">
                  <a:extLst>
                    <a:ext uri="{9D8B030D-6E8A-4147-A177-3AD203B41FA5}">
                      <a16:colId xmlns:a16="http://schemas.microsoft.com/office/drawing/2014/main" val="1130848105"/>
                    </a:ext>
                  </a:extLst>
                </a:gridCol>
                <a:gridCol w="5437370">
                  <a:extLst>
                    <a:ext uri="{9D8B030D-6E8A-4147-A177-3AD203B41FA5}">
                      <a16:colId xmlns:a16="http://schemas.microsoft.com/office/drawing/2014/main" val="3512356399"/>
                    </a:ext>
                  </a:extLst>
                </a:gridCol>
              </a:tblGrid>
              <a:tr h="56931">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In[33]: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number_list.clear</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384401034"/>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number_list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854389706"/>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188077508"/>
                  </a:ext>
                </a:extLst>
              </a:tr>
            </a:tbl>
          </a:graphicData>
        </a:graphic>
      </p:graphicFrame>
    </p:spTree>
    <p:extLst>
      <p:ext uri="{BB962C8B-B14F-4D97-AF65-F5344CB8AC3E}">
        <p14:creationId xmlns:p14="http://schemas.microsoft.com/office/powerpoint/2010/main" val="1824122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F45E6F6-E0AE-4980-9047-2D3FCF0D42BE}"/>
              </a:ext>
            </a:extLst>
          </p:cNvPr>
          <p:cNvSpPr>
            <a:spLocks noGrp="1"/>
          </p:cNvSpPr>
          <p:nvPr>
            <p:ph idx="4294967295"/>
          </p:nvPr>
        </p:nvSpPr>
        <p:spPr>
          <a:xfrm>
            <a:off x="1691680" y="915566"/>
            <a:ext cx="7236296" cy="323165"/>
          </a:xfrm>
        </p:spPr>
        <p:txBody>
          <a:bodyPr wrap="square">
            <a:spAutoFit/>
          </a:bodyPr>
          <a:lstStyle/>
          <a:p>
            <a:pPr marL="306388" indent="-285750">
              <a:lnSpc>
                <a:spcPct val="75000"/>
              </a:lnSpc>
              <a:spcBef>
                <a:spcPct val="0"/>
              </a:spcBef>
              <a:buChar char="Ø"/>
            </a:pPr>
            <a:r>
              <a:rPr lang="en-US" altLang="zh-CN" sz="2000" b="1" kern="1200" dirty="0">
                <a:latin typeface="楷体" pitchFamily="49" charset="-122"/>
                <a:ea typeface="楷体" pitchFamily="49" charset="-122"/>
              </a:rPr>
              <a:t>copy( ): </a:t>
            </a:r>
            <a:r>
              <a:rPr lang="zh-CN" altLang="en-US" sz="2000" b="1" kern="1200" dirty="0">
                <a:latin typeface="楷体" pitchFamily="49" charset="-122"/>
                <a:ea typeface="楷体" pitchFamily="49" charset="-122"/>
              </a:rPr>
              <a:t>复制列表</a:t>
            </a:r>
            <a:endParaRPr lang="zh-CN" altLang="en-US" sz="3200" b="1" kern="1200" dirty="0">
              <a:latin typeface="Arial" charset="0"/>
              <a:ea typeface="宋体" charset="-122"/>
              <a:cs typeface="+mn-cs"/>
            </a:endParaRPr>
          </a:p>
        </p:txBody>
      </p:sp>
      <p:graphicFrame>
        <p:nvGraphicFramePr>
          <p:cNvPr id="6" name="表格 5">
            <a:extLst>
              <a:ext uri="{FF2B5EF4-FFF2-40B4-BE49-F238E27FC236}">
                <a16:creationId xmlns:a16="http://schemas.microsoft.com/office/drawing/2014/main" id="{316812B8-7B04-4DA5-91B6-A44573A516FD}"/>
              </a:ext>
            </a:extLst>
          </p:cNvPr>
          <p:cNvGraphicFramePr>
            <a:graphicFrameLocks noGrp="1"/>
          </p:cNvGraphicFramePr>
          <p:nvPr>
            <p:extLst>
              <p:ext uri="{D42A27DB-BD31-4B8C-83A1-F6EECF244321}">
                <p14:modId xmlns:p14="http://schemas.microsoft.com/office/powerpoint/2010/main" val="2088415068"/>
              </p:ext>
            </p:extLst>
          </p:nvPr>
        </p:nvGraphicFramePr>
        <p:xfrm>
          <a:off x="2159731" y="1347614"/>
          <a:ext cx="6516725" cy="1872206"/>
        </p:xfrm>
        <a:graphic>
          <a:graphicData uri="http://schemas.openxmlformats.org/drawingml/2006/table">
            <a:tbl>
              <a:tblPr firstRow="1" firstCol="1" bandRow="1"/>
              <a:tblGrid>
                <a:gridCol w="1127895">
                  <a:extLst>
                    <a:ext uri="{9D8B030D-6E8A-4147-A177-3AD203B41FA5}">
                      <a16:colId xmlns:a16="http://schemas.microsoft.com/office/drawing/2014/main" val="2856353052"/>
                    </a:ext>
                  </a:extLst>
                </a:gridCol>
                <a:gridCol w="5388830">
                  <a:extLst>
                    <a:ext uri="{9D8B030D-6E8A-4147-A177-3AD203B41FA5}">
                      <a16:colId xmlns:a16="http://schemas.microsoft.com/office/drawing/2014/main" val="136216518"/>
                    </a:ext>
                  </a:extLst>
                </a:gridCol>
              </a:tblGrid>
              <a:tr h="26745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In[35]: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number_list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[1,2,3,4,5,6,7]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926934782"/>
                  </a:ext>
                </a:extLst>
              </a:tr>
              <a:tr h="26745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In[36]: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nl = number_list.copy()</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343266587"/>
                  </a:ext>
                </a:extLst>
              </a:tr>
              <a:tr h="26745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In[37]: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number_list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[3] = 40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093787213"/>
                  </a:ext>
                </a:extLst>
              </a:tr>
              <a:tr h="26745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In[37]: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number_list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675174815"/>
                  </a:ext>
                </a:extLst>
              </a:tr>
              <a:tr h="26745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Out[37]: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 2, 3, 40, 5, 6, 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56329478"/>
                  </a:ext>
                </a:extLst>
              </a:tr>
              <a:tr h="26745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In[38]: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nl</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053537523"/>
                  </a:ext>
                </a:extLst>
              </a:tr>
              <a:tr h="26745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Out[38]: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 2, 3, 4, 5, 6, 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773375659"/>
                  </a:ext>
                </a:extLst>
              </a:tr>
            </a:tbl>
          </a:graphicData>
        </a:graphic>
      </p:graphicFrame>
      <p:graphicFrame>
        <p:nvGraphicFramePr>
          <p:cNvPr id="8" name="表格 7">
            <a:extLst>
              <a:ext uri="{FF2B5EF4-FFF2-40B4-BE49-F238E27FC236}">
                <a16:creationId xmlns:a16="http://schemas.microsoft.com/office/drawing/2014/main" id="{5D44A08D-04CB-4C64-B880-22F8E13D45F3}"/>
              </a:ext>
            </a:extLst>
          </p:cNvPr>
          <p:cNvGraphicFramePr>
            <a:graphicFrameLocks noGrp="1"/>
          </p:cNvGraphicFramePr>
          <p:nvPr>
            <p:extLst>
              <p:ext uri="{D42A27DB-BD31-4B8C-83A1-F6EECF244321}">
                <p14:modId xmlns:p14="http://schemas.microsoft.com/office/powerpoint/2010/main" val="2363966073"/>
              </p:ext>
            </p:extLst>
          </p:nvPr>
        </p:nvGraphicFramePr>
        <p:xfrm>
          <a:off x="2051720" y="3749173"/>
          <a:ext cx="6552728" cy="1054824"/>
        </p:xfrm>
        <a:graphic>
          <a:graphicData uri="http://schemas.openxmlformats.org/drawingml/2006/table">
            <a:tbl>
              <a:tblPr firstRow="1" firstCol="1" bandRow="1"/>
              <a:tblGrid>
                <a:gridCol w="1081517">
                  <a:extLst>
                    <a:ext uri="{9D8B030D-6E8A-4147-A177-3AD203B41FA5}">
                      <a16:colId xmlns:a16="http://schemas.microsoft.com/office/drawing/2014/main" val="2197373054"/>
                    </a:ext>
                  </a:extLst>
                </a:gridCol>
                <a:gridCol w="5471211">
                  <a:extLst>
                    <a:ext uri="{9D8B030D-6E8A-4147-A177-3AD203B41FA5}">
                      <a16:colId xmlns:a16="http://schemas.microsoft.com/office/drawing/2014/main" val="175765678"/>
                    </a:ext>
                  </a:extLst>
                </a:gridCol>
              </a:tblGrid>
              <a:tr h="35160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In[39]: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number_list.insert(2,7)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308885660"/>
                  </a:ext>
                </a:extLst>
              </a:tr>
              <a:tr h="35160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In[40]: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number_list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196455462"/>
                  </a:ext>
                </a:extLst>
              </a:tr>
              <a:tr h="35160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Out[40]: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 2, 7, 3, 40, 5, 6, 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89546109"/>
                  </a:ext>
                </a:extLst>
              </a:tr>
            </a:tbl>
          </a:graphicData>
        </a:graphic>
      </p:graphicFrame>
      <p:sp>
        <p:nvSpPr>
          <p:cNvPr id="5" name="标题 1">
            <a:extLst>
              <a:ext uri="{FF2B5EF4-FFF2-40B4-BE49-F238E27FC236}">
                <a16:creationId xmlns:a16="http://schemas.microsoft.com/office/drawing/2014/main" id="{6202C687-CA4D-DA8C-1846-91A48E0DD50C}"/>
              </a:ext>
            </a:extLst>
          </p:cNvPr>
          <p:cNvSpPr txBox="1">
            <a:spLocks/>
          </p:cNvSpPr>
          <p:nvPr/>
        </p:nvSpPr>
        <p:spPr>
          <a:xfrm>
            <a:off x="1691680" y="51470"/>
            <a:ext cx="7416824" cy="631155"/>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zh-CN" altLang="en-US" sz="2400" kern="0"/>
              <a:t>列表方法</a:t>
            </a:r>
            <a:endParaRPr kumimoji="1" lang="zh-CN" altLang="en-US" sz="2400" kern="0" dirty="0"/>
          </a:p>
        </p:txBody>
      </p:sp>
      <p:sp>
        <p:nvSpPr>
          <p:cNvPr id="2" name="矩形 1"/>
          <p:cNvSpPr/>
          <p:nvPr/>
        </p:nvSpPr>
        <p:spPr>
          <a:xfrm>
            <a:off x="1714540" y="3400713"/>
            <a:ext cx="6552728" cy="323165"/>
          </a:xfrm>
          <a:prstGeom prst="rect">
            <a:avLst/>
          </a:prstGeom>
        </p:spPr>
        <p:txBody>
          <a:bodyPr wrap="square">
            <a:spAutoFit/>
          </a:bodyPr>
          <a:lstStyle/>
          <a:p>
            <a:pPr marL="306388" indent="-285750" algn="l">
              <a:buFont typeface="Wingdings" pitchFamily="2" charset="2"/>
              <a:buChar char="Ø"/>
            </a:pPr>
            <a:r>
              <a:rPr lang="en-US" altLang="zh-CN" sz="2000" dirty="0">
                <a:latin typeface="楷体" pitchFamily="49" charset="-122"/>
                <a:ea typeface="楷体" pitchFamily="49" charset="-122"/>
              </a:rPr>
              <a:t>insert(): </a:t>
            </a:r>
            <a:r>
              <a:rPr lang="zh-CN" altLang="en-US" sz="2000" dirty="0">
                <a:latin typeface="楷体" pitchFamily="49" charset="-122"/>
                <a:ea typeface="楷体" pitchFamily="49" charset="-122"/>
              </a:rPr>
              <a:t>将一个对象插入到列表中</a:t>
            </a:r>
            <a:endParaRPr lang="en-US" altLang="zh-CN" sz="2000" dirty="0">
              <a:latin typeface="楷体" pitchFamily="49" charset="-122"/>
              <a:ea typeface="楷体" pitchFamily="49" charset="-122"/>
            </a:endParaRPr>
          </a:p>
        </p:txBody>
      </p:sp>
    </p:spTree>
    <p:extLst>
      <p:ext uri="{BB962C8B-B14F-4D97-AF65-F5344CB8AC3E}">
        <p14:creationId xmlns:p14="http://schemas.microsoft.com/office/powerpoint/2010/main" val="3926556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979712" y="1419622"/>
            <a:ext cx="4968552" cy="1872208"/>
          </a:xfrm>
        </p:spPr>
        <p:txBody>
          <a:bodyPr/>
          <a:lstStyle/>
          <a:p>
            <a:pPr marL="477838" lvl="1" indent="0">
              <a:lnSpc>
                <a:spcPct val="250000"/>
              </a:lnSpc>
              <a:spcBef>
                <a:spcPts val="0"/>
              </a:spcBef>
              <a:buNone/>
            </a:pPr>
            <a:r>
              <a:rPr kumimoji="1" lang="en-US" altLang="zh-CN" b="1" dirty="0">
                <a:latin typeface="+mn-ea"/>
                <a:ea typeface="+mn-ea"/>
              </a:rPr>
              <a:t>1.1 Python</a:t>
            </a:r>
            <a:r>
              <a:rPr kumimoji="1" lang="zh-CN" altLang="en-US" b="1" dirty="0">
                <a:latin typeface="+mn-ea"/>
                <a:ea typeface="+mn-ea"/>
              </a:rPr>
              <a:t>语言简介</a:t>
            </a:r>
            <a:endParaRPr kumimoji="1" lang="en-US" altLang="zh-CN" b="1" dirty="0">
              <a:latin typeface="+mn-ea"/>
              <a:ea typeface="+mn-ea"/>
            </a:endParaRPr>
          </a:p>
          <a:p>
            <a:pPr marL="477838" lvl="1" indent="0">
              <a:lnSpc>
                <a:spcPct val="250000"/>
              </a:lnSpc>
              <a:spcBef>
                <a:spcPts val="0"/>
              </a:spcBef>
              <a:buNone/>
            </a:pPr>
            <a:r>
              <a:rPr kumimoji="1" lang="en-US" altLang="zh-CN" b="1" dirty="0">
                <a:latin typeface="+mn-ea"/>
                <a:ea typeface="+mn-ea"/>
              </a:rPr>
              <a:t>1.2 Python</a:t>
            </a:r>
            <a:r>
              <a:rPr kumimoji="1" lang="zh-CN" altLang="en-US" b="1" dirty="0">
                <a:latin typeface="+mn-ea"/>
                <a:ea typeface="+mn-ea"/>
              </a:rPr>
              <a:t>语言语言环境搭建</a:t>
            </a:r>
            <a:endParaRPr kumimoji="1" lang="en-US" altLang="zh-CN" dirty="0">
              <a:latin typeface="微软雅黑" panose="020B0503020204020204" pitchFamily="34" charset="-122"/>
              <a:ea typeface="微软雅黑" panose="020B0503020204020204" pitchFamily="34" charset="-122"/>
            </a:endParaRPr>
          </a:p>
        </p:txBody>
      </p:sp>
      <p:sp>
        <p:nvSpPr>
          <p:cNvPr id="2" name="标题 1">
            <a:extLst>
              <a:ext uri="{FF2B5EF4-FFF2-40B4-BE49-F238E27FC236}">
                <a16:creationId xmlns:a16="http://schemas.microsoft.com/office/drawing/2014/main" id="{02069C24-1FA9-D729-8230-716272108417}"/>
              </a:ext>
            </a:extLst>
          </p:cNvPr>
          <p:cNvSpPr txBox="1">
            <a:spLocks/>
          </p:cNvSpPr>
          <p:nvPr/>
        </p:nvSpPr>
        <p:spPr bwMode="auto">
          <a:xfrm>
            <a:off x="1710953" y="10316"/>
            <a:ext cx="7452320"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defPPr>
              <a:defRPr lang="zh-CN"/>
            </a:defPPr>
            <a:lvl1pPr algn="r" rtl="0" eaLnBrk="0" fontAlgn="base" hangingPunct="0">
              <a:lnSpc>
                <a:spcPct val="75000"/>
              </a:lnSpc>
              <a:spcBef>
                <a:spcPct val="0"/>
              </a:spcBef>
              <a:spcAft>
                <a:spcPct val="0"/>
              </a:spcAft>
              <a:defRPr sz="3200" b="1" kern="1200">
                <a:solidFill>
                  <a:schemeClr val="tx1"/>
                </a:solidFill>
                <a:latin typeface="Arial" charset="0"/>
                <a:ea typeface="宋体" charset="-122"/>
                <a:cs typeface="+mn-cs"/>
              </a:defRPr>
            </a:lvl1pPr>
            <a:lvl2pPr marL="457200" algn="r" rtl="0" eaLnBrk="0" fontAlgn="base" hangingPunct="0">
              <a:lnSpc>
                <a:spcPct val="75000"/>
              </a:lnSpc>
              <a:spcBef>
                <a:spcPct val="0"/>
              </a:spcBef>
              <a:spcAft>
                <a:spcPct val="0"/>
              </a:spcAft>
              <a:defRPr sz="3200" b="1" kern="1200">
                <a:solidFill>
                  <a:schemeClr val="tx1"/>
                </a:solidFill>
                <a:latin typeface="Arial" charset="0"/>
                <a:ea typeface="宋体" charset="-122"/>
                <a:cs typeface="+mn-cs"/>
              </a:defRPr>
            </a:lvl2pPr>
            <a:lvl3pPr marL="914400" algn="r" rtl="0" eaLnBrk="0" fontAlgn="base" hangingPunct="0">
              <a:lnSpc>
                <a:spcPct val="75000"/>
              </a:lnSpc>
              <a:spcBef>
                <a:spcPct val="0"/>
              </a:spcBef>
              <a:spcAft>
                <a:spcPct val="0"/>
              </a:spcAft>
              <a:defRPr sz="3200" b="1" kern="1200">
                <a:solidFill>
                  <a:schemeClr val="tx1"/>
                </a:solidFill>
                <a:latin typeface="Arial" charset="0"/>
                <a:ea typeface="宋体" charset="-122"/>
                <a:cs typeface="+mn-cs"/>
              </a:defRPr>
            </a:lvl3pPr>
            <a:lvl4pPr marL="1371600" algn="r" rtl="0" eaLnBrk="0" fontAlgn="base" hangingPunct="0">
              <a:lnSpc>
                <a:spcPct val="75000"/>
              </a:lnSpc>
              <a:spcBef>
                <a:spcPct val="0"/>
              </a:spcBef>
              <a:spcAft>
                <a:spcPct val="0"/>
              </a:spcAft>
              <a:defRPr sz="3200" b="1" kern="1200">
                <a:solidFill>
                  <a:schemeClr val="tx1"/>
                </a:solidFill>
                <a:latin typeface="Arial" charset="0"/>
                <a:ea typeface="宋体" charset="-122"/>
                <a:cs typeface="+mn-cs"/>
              </a:defRPr>
            </a:lvl4pPr>
            <a:lvl5pPr marL="1828800" algn="r" rtl="0" eaLnBrk="0" fontAlgn="base" hangingPunct="0">
              <a:lnSpc>
                <a:spcPct val="75000"/>
              </a:lnSpc>
              <a:spcBef>
                <a:spcPct val="0"/>
              </a:spcBef>
              <a:spcAft>
                <a:spcPct val="0"/>
              </a:spcAft>
              <a:defRPr sz="3200" b="1" kern="1200">
                <a:solidFill>
                  <a:schemeClr val="tx1"/>
                </a:solidFill>
                <a:latin typeface="Arial" charset="0"/>
                <a:ea typeface="宋体" charset="-122"/>
                <a:cs typeface="+mn-cs"/>
              </a:defRPr>
            </a:lvl5pPr>
            <a:lvl6pPr marL="2286000" algn="l" defTabSz="914400" rtl="0" eaLnBrk="1" latinLnBrk="0" hangingPunct="1">
              <a:defRPr sz="3200" b="1" kern="1200">
                <a:solidFill>
                  <a:schemeClr val="tx1"/>
                </a:solidFill>
                <a:latin typeface="Arial" charset="0"/>
                <a:ea typeface="宋体" charset="-122"/>
                <a:cs typeface="+mn-cs"/>
              </a:defRPr>
            </a:lvl6pPr>
            <a:lvl7pPr marL="2743200" algn="l" defTabSz="914400" rtl="0" eaLnBrk="1" latinLnBrk="0" hangingPunct="1">
              <a:defRPr sz="3200" b="1" kern="1200">
                <a:solidFill>
                  <a:schemeClr val="tx1"/>
                </a:solidFill>
                <a:latin typeface="Arial" charset="0"/>
                <a:ea typeface="宋体" charset="-122"/>
                <a:cs typeface="+mn-cs"/>
              </a:defRPr>
            </a:lvl7pPr>
            <a:lvl8pPr marL="3200400" algn="l" defTabSz="914400" rtl="0" eaLnBrk="1" latinLnBrk="0" hangingPunct="1">
              <a:defRPr sz="3200" b="1" kern="1200">
                <a:solidFill>
                  <a:schemeClr val="tx1"/>
                </a:solidFill>
                <a:latin typeface="Arial" charset="0"/>
                <a:ea typeface="宋体" charset="-122"/>
                <a:cs typeface="+mn-cs"/>
              </a:defRPr>
            </a:lvl8pPr>
            <a:lvl9pPr marL="3657600" algn="l" defTabSz="914400" rtl="0" eaLnBrk="1" latinLnBrk="0" hangingPunct="1">
              <a:defRPr sz="3200" b="1" kern="1200">
                <a:solidFill>
                  <a:schemeClr val="tx1"/>
                </a:solidFill>
                <a:latin typeface="Arial" charset="0"/>
                <a:ea typeface="宋体" charset="-122"/>
                <a:cs typeface="+mn-cs"/>
              </a:defRPr>
            </a:lvl9pPr>
          </a:lstStyle>
          <a:p>
            <a:pPr algn="ctr"/>
            <a:r>
              <a:rPr kumimoji="1" lang="en-US" altLang="zh-CN" sz="2400" kern="0" dirty="0">
                <a:latin typeface="微软雅黑" panose="020B0503020204020204" pitchFamily="34" charset="-122"/>
                <a:ea typeface="微软雅黑" panose="020B0503020204020204" pitchFamily="34" charset="-122"/>
              </a:rPr>
              <a:t>1.  Python</a:t>
            </a:r>
            <a:r>
              <a:rPr kumimoji="1" lang="zh-CN" altLang="en-US" sz="2400" kern="0" dirty="0">
                <a:latin typeface="微软雅黑" panose="020B0503020204020204" pitchFamily="34" charset="-122"/>
                <a:ea typeface="微软雅黑" panose="020B0503020204020204" pitchFamily="34" charset="-122"/>
              </a:rPr>
              <a:t>语言概述</a:t>
            </a:r>
            <a:endParaRPr kumimoji="1"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4319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3BAC870-6A7C-49B5-8699-9DEECB57F1F7}"/>
              </a:ext>
            </a:extLst>
          </p:cNvPr>
          <p:cNvSpPr>
            <a:spLocks noGrp="1"/>
          </p:cNvSpPr>
          <p:nvPr>
            <p:ph idx="4294967295"/>
          </p:nvPr>
        </p:nvSpPr>
        <p:spPr>
          <a:xfrm>
            <a:off x="1827312" y="926614"/>
            <a:ext cx="7164288" cy="504056"/>
          </a:xfrm>
        </p:spPr>
        <p:txBody>
          <a:bodyPr/>
          <a:lstStyle/>
          <a:p>
            <a:pPr>
              <a:buFont typeface="Wingdings" pitchFamily="2" charset="2"/>
              <a:buChar char="Ø"/>
            </a:pPr>
            <a:r>
              <a:rPr lang="en-US" altLang="zh-CN" sz="2200" dirty="0"/>
              <a:t>remove(): </a:t>
            </a:r>
            <a:r>
              <a:rPr lang="zh-CN" altLang="en-US" sz="2000" dirty="0">
                <a:latin typeface="楷体" pitchFamily="49" charset="-122"/>
                <a:ea typeface="楷体" pitchFamily="49" charset="-122"/>
              </a:rPr>
              <a:t>删除第一个为指定值的元素 </a:t>
            </a:r>
            <a:endParaRPr lang="en-US" altLang="zh-CN" sz="2000" dirty="0">
              <a:latin typeface="楷体" pitchFamily="49" charset="-122"/>
              <a:ea typeface="楷体" pitchFamily="49" charset="-122"/>
            </a:endParaRPr>
          </a:p>
        </p:txBody>
      </p:sp>
      <p:graphicFrame>
        <p:nvGraphicFramePr>
          <p:cNvPr id="6" name="表格 5">
            <a:extLst>
              <a:ext uri="{FF2B5EF4-FFF2-40B4-BE49-F238E27FC236}">
                <a16:creationId xmlns:a16="http://schemas.microsoft.com/office/drawing/2014/main" id="{05279D8A-7590-41F7-912E-AD2A76A04ADD}"/>
              </a:ext>
            </a:extLst>
          </p:cNvPr>
          <p:cNvGraphicFramePr>
            <a:graphicFrameLocks noGrp="1"/>
          </p:cNvGraphicFramePr>
          <p:nvPr>
            <p:extLst>
              <p:ext uri="{D42A27DB-BD31-4B8C-83A1-F6EECF244321}">
                <p14:modId xmlns:p14="http://schemas.microsoft.com/office/powerpoint/2010/main" val="3210671836"/>
              </p:ext>
            </p:extLst>
          </p:nvPr>
        </p:nvGraphicFramePr>
        <p:xfrm>
          <a:off x="2195736" y="1419622"/>
          <a:ext cx="6624736" cy="1152128"/>
        </p:xfrm>
        <a:graphic>
          <a:graphicData uri="http://schemas.openxmlformats.org/drawingml/2006/table">
            <a:tbl>
              <a:tblPr firstRow="1" firstCol="1" bandRow="1"/>
              <a:tblGrid>
                <a:gridCol w="1169071">
                  <a:extLst>
                    <a:ext uri="{9D8B030D-6E8A-4147-A177-3AD203B41FA5}">
                      <a16:colId xmlns:a16="http://schemas.microsoft.com/office/drawing/2014/main" val="362026792"/>
                    </a:ext>
                  </a:extLst>
                </a:gridCol>
                <a:gridCol w="5455665">
                  <a:extLst>
                    <a:ext uri="{9D8B030D-6E8A-4147-A177-3AD203B41FA5}">
                      <a16:colId xmlns:a16="http://schemas.microsoft.com/office/drawing/2014/main" val="4095746086"/>
                    </a:ext>
                  </a:extLst>
                </a:gridCol>
              </a:tblGrid>
              <a:tr h="288032">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In[41]: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sentence =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how','do','you','do</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515591437"/>
                  </a:ext>
                </a:extLst>
              </a:tr>
              <a:tr h="288032">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In[42]: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sentence.remove('do')</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901985866"/>
                  </a:ext>
                </a:extLst>
              </a:tr>
              <a:tr h="288032">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In[43]: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sentence</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272159373"/>
                  </a:ext>
                </a:extLst>
              </a:tr>
              <a:tr h="288032">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Out[43]: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['how', 'you', 'do']</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271043697"/>
                  </a:ext>
                </a:extLst>
              </a:tr>
            </a:tbl>
          </a:graphicData>
        </a:graphic>
      </p:graphicFrame>
      <p:graphicFrame>
        <p:nvGraphicFramePr>
          <p:cNvPr id="8" name="表格 7">
            <a:extLst>
              <a:ext uri="{FF2B5EF4-FFF2-40B4-BE49-F238E27FC236}">
                <a16:creationId xmlns:a16="http://schemas.microsoft.com/office/drawing/2014/main" id="{A711E4C7-6ACB-4CE9-9124-B5CF9361C14D}"/>
              </a:ext>
            </a:extLst>
          </p:cNvPr>
          <p:cNvGraphicFramePr>
            <a:graphicFrameLocks noGrp="1"/>
          </p:cNvGraphicFramePr>
          <p:nvPr>
            <p:extLst>
              <p:ext uri="{D42A27DB-BD31-4B8C-83A1-F6EECF244321}">
                <p14:modId xmlns:p14="http://schemas.microsoft.com/office/powerpoint/2010/main" val="1803712197"/>
              </p:ext>
            </p:extLst>
          </p:nvPr>
        </p:nvGraphicFramePr>
        <p:xfrm>
          <a:off x="2195736" y="3291830"/>
          <a:ext cx="6624736" cy="720080"/>
        </p:xfrm>
        <a:graphic>
          <a:graphicData uri="http://schemas.openxmlformats.org/drawingml/2006/table">
            <a:tbl>
              <a:tblPr firstRow="1" firstCol="1" bandRow="1"/>
              <a:tblGrid>
                <a:gridCol w="1234018">
                  <a:extLst>
                    <a:ext uri="{9D8B030D-6E8A-4147-A177-3AD203B41FA5}">
                      <a16:colId xmlns:a16="http://schemas.microsoft.com/office/drawing/2014/main" val="2904800766"/>
                    </a:ext>
                  </a:extLst>
                </a:gridCol>
                <a:gridCol w="5390718">
                  <a:extLst>
                    <a:ext uri="{9D8B030D-6E8A-4147-A177-3AD203B41FA5}">
                      <a16:colId xmlns:a16="http://schemas.microsoft.com/office/drawing/2014/main" val="4243815656"/>
                    </a:ext>
                  </a:extLst>
                </a:gridCol>
              </a:tblGrid>
              <a:tr h="360040">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In[44]: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['to', 'be', 'or', 'not', 'to', 'be'].count('to')</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249349821"/>
                  </a:ext>
                </a:extLst>
              </a:tr>
              <a:tr h="360040">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Out[44]: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95570471"/>
                  </a:ext>
                </a:extLst>
              </a:tr>
            </a:tbl>
          </a:graphicData>
        </a:graphic>
      </p:graphicFrame>
      <p:sp>
        <p:nvSpPr>
          <p:cNvPr id="5" name="标题 1">
            <a:extLst>
              <a:ext uri="{FF2B5EF4-FFF2-40B4-BE49-F238E27FC236}">
                <a16:creationId xmlns:a16="http://schemas.microsoft.com/office/drawing/2014/main" id="{D6D4EA5D-FA5A-AB84-584A-981D770E7A30}"/>
              </a:ext>
            </a:extLst>
          </p:cNvPr>
          <p:cNvSpPr txBox="1">
            <a:spLocks/>
          </p:cNvSpPr>
          <p:nvPr/>
        </p:nvSpPr>
        <p:spPr>
          <a:xfrm>
            <a:off x="1691680" y="51470"/>
            <a:ext cx="7416824" cy="631155"/>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zh-CN" altLang="en-US" sz="2400" kern="0" dirty="0"/>
              <a:t>列表方法</a:t>
            </a:r>
          </a:p>
        </p:txBody>
      </p:sp>
      <p:sp>
        <p:nvSpPr>
          <p:cNvPr id="2" name="矩形 1"/>
          <p:cNvSpPr/>
          <p:nvPr/>
        </p:nvSpPr>
        <p:spPr>
          <a:xfrm>
            <a:off x="1884492" y="2793799"/>
            <a:ext cx="6408712" cy="397032"/>
          </a:xfrm>
          <a:prstGeom prst="rect">
            <a:avLst/>
          </a:prstGeom>
        </p:spPr>
        <p:txBody>
          <a:bodyPr wrap="square">
            <a:spAutoFit/>
          </a:bodyPr>
          <a:lstStyle/>
          <a:p>
            <a:pPr marL="342900" indent="-342900" algn="l">
              <a:lnSpc>
                <a:spcPct val="90000"/>
              </a:lnSpc>
              <a:spcBef>
                <a:spcPct val="50000"/>
              </a:spcBef>
              <a:buClr>
                <a:schemeClr val="bg2"/>
              </a:buClr>
              <a:buSzPct val="80000"/>
              <a:buFont typeface="Wingdings" pitchFamily="2" charset="2"/>
              <a:buChar char="Ø"/>
            </a:pPr>
            <a:r>
              <a:rPr lang="en-US" altLang="zh-CN" sz="2200" b="0" dirty="0">
                <a:latin typeface="+mn-lt"/>
                <a:ea typeface="+mn-ea"/>
              </a:rPr>
              <a:t>count(): </a:t>
            </a:r>
            <a:r>
              <a:rPr lang="zh-CN" altLang="en-US" sz="2000" b="0" dirty="0">
                <a:latin typeface="楷体" pitchFamily="49" charset="-122"/>
                <a:ea typeface="楷体" pitchFamily="49" charset="-122"/>
              </a:rPr>
              <a:t>统计某个元素在列表中出现的次数</a:t>
            </a:r>
            <a:endParaRPr lang="en-US" altLang="zh-CN" sz="2000" b="0" dirty="0">
              <a:latin typeface="楷体" pitchFamily="49" charset="-122"/>
              <a:ea typeface="楷体" pitchFamily="49" charset="-122"/>
            </a:endParaRPr>
          </a:p>
        </p:txBody>
      </p:sp>
    </p:spTree>
    <p:extLst>
      <p:ext uri="{BB962C8B-B14F-4D97-AF65-F5344CB8AC3E}">
        <p14:creationId xmlns:p14="http://schemas.microsoft.com/office/powerpoint/2010/main" val="3722532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9"/>
            <a:ext cx="7272808" cy="2376264"/>
          </a:xfrm>
        </p:spPr>
        <p:txBody>
          <a:bodyPr/>
          <a:lstStyle/>
          <a:p>
            <a:pPr>
              <a:buFont typeface="Wingdings" pitchFamily="2" charset="2"/>
              <a:buChar char="Ø"/>
            </a:pPr>
            <a:r>
              <a:rPr lang="en-US" altLang="zh-CN" sz="2200" dirty="0">
                <a:latin typeface="楷体" pitchFamily="49" charset="-122"/>
                <a:ea typeface="楷体" pitchFamily="49" charset="-122"/>
              </a:rPr>
              <a:t>extend</a:t>
            </a:r>
            <a:r>
              <a:rPr lang="en-US" altLang="zh-CN" sz="2000" dirty="0">
                <a:latin typeface="楷体" pitchFamily="49" charset="-122"/>
                <a:ea typeface="楷体" pitchFamily="49" charset="-122"/>
              </a:rPr>
              <a:t>(): </a:t>
            </a:r>
            <a:r>
              <a:rPr lang="zh-CN" altLang="en-US" sz="2000" dirty="0">
                <a:latin typeface="楷体" pitchFamily="49" charset="-122"/>
                <a:ea typeface="楷体" pitchFamily="49" charset="-122"/>
              </a:rPr>
              <a:t>在列表末尾一次性追加另一个序列中的多个值</a:t>
            </a:r>
            <a:endParaRPr lang="en-US" altLang="zh-CN" sz="2200" dirty="0">
              <a:latin typeface="楷体" pitchFamily="49" charset="-122"/>
              <a:ea typeface="楷体" pitchFamily="49" charset="-122"/>
            </a:endParaRPr>
          </a:p>
          <a:p>
            <a:pPr marL="477838" lvl="1" indent="0">
              <a:buNone/>
            </a:pPr>
            <a:endParaRPr lang="en-US" altLang="zh-CN" sz="1400" dirty="0"/>
          </a:p>
          <a:p>
            <a:pPr lvl="1"/>
            <a:endParaRPr lang="en-US" altLang="zh-CN" sz="1800" dirty="0"/>
          </a:p>
          <a:p>
            <a:pPr lvl="1"/>
            <a:endParaRPr lang="en-US" altLang="zh-CN" sz="1800" dirty="0"/>
          </a:p>
          <a:p>
            <a:pPr lvl="1"/>
            <a:endParaRPr lang="en-US" altLang="zh-CN" sz="1800" dirty="0"/>
          </a:p>
          <a:p>
            <a:pPr>
              <a:buFont typeface="Wingdings" pitchFamily="2" charset="2"/>
              <a:buChar char="Ø"/>
            </a:pPr>
            <a:r>
              <a:rPr lang="en-US" altLang="zh-CN" sz="2000" dirty="0">
                <a:latin typeface="楷体" pitchFamily="49" charset="-122"/>
                <a:ea typeface="楷体" pitchFamily="49" charset="-122"/>
              </a:rPr>
              <a:t>index(): </a:t>
            </a:r>
            <a:r>
              <a:rPr lang="zh-CN" altLang="en-US" sz="2000" dirty="0">
                <a:latin typeface="楷体" pitchFamily="49" charset="-122"/>
                <a:ea typeface="楷体" pitchFamily="49" charset="-122"/>
              </a:rPr>
              <a:t>在列表中查找指定值第一次出现的索引</a:t>
            </a:r>
            <a:endParaRPr lang="en-US" altLang="zh-CN" sz="1800" dirty="0"/>
          </a:p>
        </p:txBody>
      </p:sp>
      <p:graphicFrame>
        <p:nvGraphicFramePr>
          <p:cNvPr id="5" name="表格 4">
            <a:extLst>
              <a:ext uri="{FF2B5EF4-FFF2-40B4-BE49-F238E27FC236}">
                <a16:creationId xmlns:a16="http://schemas.microsoft.com/office/drawing/2014/main" id="{5DB6BD3A-E7FD-4455-980B-927A30DBD2BD}"/>
              </a:ext>
            </a:extLst>
          </p:cNvPr>
          <p:cNvGraphicFramePr>
            <a:graphicFrameLocks noGrp="1"/>
          </p:cNvGraphicFramePr>
          <p:nvPr>
            <p:extLst>
              <p:ext uri="{D42A27DB-BD31-4B8C-83A1-F6EECF244321}">
                <p14:modId xmlns:p14="http://schemas.microsoft.com/office/powerpoint/2010/main" val="1473612562"/>
              </p:ext>
            </p:extLst>
          </p:nvPr>
        </p:nvGraphicFramePr>
        <p:xfrm>
          <a:off x="2195736" y="1347614"/>
          <a:ext cx="6552728" cy="1234440"/>
        </p:xfrm>
        <a:graphic>
          <a:graphicData uri="http://schemas.openxmlformats.org/drawingml/2006/table">
            <a:tbl>
              <a:tblPr firstRow="1" firstCol="1" bandRow="1"/>
              <a:tblGrid>
                <a:gridCol w="1125216">
                  <a:extLst>
                    <a:ext uri="{9D8B030D-6E8A-4147-A177-3AD203B41FA5}">
                      <a16:colId xmlns:a16="http://schemas.microsoft.com/office/drawing/2014/main" val="436206047"/>
                    </a:ext>
                  </a:extLst>
                </a:gridCol>
                <a:gridCol w="5427512">
                  <a:extLst>
                    <a:ext uri="{9D8B030D-6E8A-4147-A177-3AD203B41FA5}">
                      <a16:colId xmlns:a16="http://schemas.microsoft.com/office/drawing/2014/main" val="256426623"/>
                    </a:ext>
                  </a:extLst>
                </a:gridCol>
              </a:tblGrid>
              <a:tr h="493776">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In[45]: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a1 =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a','b','c</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b1 =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d','e','f</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511421146"/>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In[46]: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a1.extend(b1)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972665478"/>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In[47]: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216626161"/>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Out[47]: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 'b', 'c', 'd', 'e', 'f']</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921863266"/>
                  </a:ext>
                </a:extLst>
              </a:tr>
            </a:tbl>
          </a:graphicData>
        </a:graphic>
      </p:graphicFrame>
      <p:graphicFrame>
        <p:nvGraphicFramePr>
          <p:cNvPr id="7" name="表格 6">
            <a:extLst>
              <a:ext uri="{FF2B5EF4-FFF2-40B4-BE49-F238E27FC236}">
                <a16:creationId xmlns:a16="http://schemas.microsoft.com/office/drawing/2014/main" id="{ABDF4819-87B0-454C-8E67-C67CF4CF35DE}"/>
              </a:ext>
            </a:extLst>
          </p:cNvPr>
          <p:cNvGraphicFramePr>
            <a:graphicFrameLocks noGrp="1"/>
          </p:cNvGraphicFramePr>
          <p:nvPr>
            <p:extLst>
              <p:ext uri="{D42A27DB-BD31-4B8C-83A1-F6EECF244321}">
                <p14:modId xmlns:p14="http://schemas.microsoft.com/office/powerpoint/2010/main" val="1673455430"/>
              </p:ext>
            </p:extLst>
          </p:nvPr>
        </p:nvGraphicFramePr>
        <p:xfrm>
          <a:off x="2195736" y="3219822"/>
          <a:ext cx="6480720" cy="1368150"/>
        </p:xfrm>
        <a:graphic>
          <a:graphicData uri="http://schemas.openxmlformats.org/drawingml/2006/table">
            <a:tbl>
              <a:tblPr firstRow="1" firstCol="1" bandRow="1"/>
              <a:tblGrid>
                <a:gridCol w="1080120">
                  <a:extLst>
                    <a:ext uri="{9D8B030D-6E8A-4147-A177-3AD203B41FA5}">
                      <a16:colId xmlns:a16="http://schemas.microsoft.com/office/drawing/2014/main" val="3826327466"/>
                    </a:ext>
                  </a:extLst>
                </a:gridCol>
                <a:gridCol w="5400600">
                  <a:extLst>
                    <a:ext uri="{9D8B030D-6E8A-4147-A177-3AD203B41FA5}">
                      <a16:colId xmlns:a16="http://schemas.microsoft.com/office/drawing/2014/main" val="3568088326"/>
                    </a:ext>
                  </a:extLst>
                </a:gridCol>
              </a:tblGrid>
              <a:tr h="273630">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In[48]: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sentence = ['how','do','you','do']</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407012275"/>
                  </a:ext>
                </a:extLst>
              </a:tr>
              <a:tr h="273630">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In[49]: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sentence.index</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('do')</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354387473"/>
                  </a:ext>
                </a:extLst>
              </a:tr>
              <a:tr h="273630">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634507668"/>
                  </a:ext>
                </a:extLst>
              </a:tr>
              <a:tr h="273630">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In[51]: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sentence.index</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('who')</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752672425"/>
                  </a:ext>
                </a:extLst>
              </a:tr>
              <a:tr h="273630">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Out[52]: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ValueError</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'who' is not in list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693578641"/>
                  </a:ext>
                </a:extLst>
              </a:tr>
            </a:tbl>
          </a:graphicData>
        </a:graphic>
      </p:graphicFrame>
      <p:sp>
        <p:nvSpPr>
          <p:cNvPr id="6" name="标题 1">
            <a:extLst>
              <a:ext uri="{FF2B5EF4-FFF2-40B4-BE49-F238E27FC236}">
                <a16:creationId xmlns:a16="http://schemas.microsoft.com/office/drawing/2014/main" id="{D6D4EA5D-FA5A-AB84-584A-981D770E7A30}"/>
              </a:ext>
            </a:extLst>
          </p:cNvPr>
          <p:cNvSpPr txBox="1">
            <a:spLocks/>
          </p:cNvSpPr>
          <p:nvPr/>
        </p:nvSpPr>
        <p:spPr>
          <a:xfrm>
            <a:off x="1691680" y="51470"/>
            <a:ext cx="7416824" cy="631155"/>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zh-CN" altLang="en-US" sz="2400" kern="0" dirty="0"/>
              <a:t>列表方法</a:t>
            </a:r>
          </a:p>
        </p:txBody>
      </p:sp>
    </p:spTree>
    <p:extLst>
      <p:ext uri="{BB962C8B-B14F-4D97-AF65-F5344CB8AC3E}">
        <p14:creationId xmlns:p14="http://schemas.microsoft.com/office/powerpoint/2010/main" val="810284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C72C3BE-5E0B-4646-9CA5-834DA4636EC3}"/>
              </a:ext>
            </a:extLst>
          </p:cNvPr>
          <p:cNvSpPr>
            <a:spLocks noGrp="1"/>
          </p:cNvSpPr>
          <p:nvPr>
            <p:ph idx="4294967295"/>
          </p:nvPr>
        </p:nvSpPr>
        <p:spPr>
          <a:xfrm>
            <a:off x="1835696" y="915566"/>
            <a:ext cx="6912768" cy="504056"/>
          </a:xfrm>
        </p:spPr>
        <p:txBody>
          <a:bodyPr/>
          <a:lstStyle/>
          <a:p>
            <a:pPr>
              <a:buFont typeface="Wingdings" pitchFamily="2" charset="2"/>
              <a:buChar char="Ø"/>
            </a:pPr>
            <a:r>
              <a:rPr lang="en-US" altLang="zh-CN" sz="2000" b="1" dirty="0">
                <a:latin typeface="楷体" pitchFamily="49" charset="-122"/>
                <a:ea typeface="楷体" pitchFamily="49" charset="-122"/>
              </a:rPr>
              <a:t>reverse(): </a:t>
            </a:r>
            <a:r>
              <a:rPr lang="zh-CN" altLang="zh-CN" sz="2000" dirty="0">
                <a:latin typeface="楷体" pitchFamily="49" charset="-122"/>
                <a:ea typeface="楷体" pitchFamily="49" charset="-122"/>
              </a:rPr>
              <a:t>反向列表元素</a:t>
            </a:r>
            <a:endParaRPr lang="en-US" altLang="zh-CN" sz="2000" dirty="0">
              <a:latin typeface="楷体" pitchFamily="49" charset="-122"/>
              <a:ea typeface="楷体" pitchFamily="49" charset="-122"/>
            </a:endParaRPr>
          </a:p>
        </p:txBody>
      </p:sp>
      <p:graphicFrame>
        <p:nvGraphicFramePr>
          <p:cNvPr id="6" name="表格 5">
            <a:extLst>
              <a:ext uri="{FF2B5EF4-FFF2-40B4-BE49-F238E27FC236}">
                <a16:creationId xmlns:a16="http://schemas.microsoft.com/office/drawing/2014/main" id="{774E83CB-A7BD-4569-91F6-37E676B2DA87}"/>
              </a:ext>
            </a:extLst>
          </p:cNvPr>
          <p:cNvGraphicFramePr>
            <a:graphicFrameLocks noGrp="1"/>
          </p:cNvGraphicFramePr>
          <p:nvPr>
            <p:extLst>
              <p:ext uri="{D42A27DB-BD31-4B8C-83A1-F6EECF244321}">
                <p14:modId xmlns:p14="http://schemas.microsoft.com/office/powerpoint/2010/main" val="305512494"/>
              </p:ext>
            </p:extLst>
          </p:nvPr>
        </p:nvGraphicFramePr>
        <p:xfrm>
          <a:off x="2267744" y="1419622"/>
          <a:ext cx="6480720" cy="1224136"/>
        </p:xfrm>
        <a:graphic>
          <a:graphicData uri="http://schemas.openxmlformats.org/drawingml/2006/table">
            <a:tbl>
              <a:tblPr firstRow="1" firstCol="1" bandRow="1"/>
              <a:tblGrid>
                <a:gridCol w="1099638">
                  <a:extLst>
                    <a:ext uri="{9D8B030D-6E8A-4147-A177-3AD203B41FA5}">
                      <a16:colId xmlns:a16="http://schemas.microsoft.com/office/drawing/2014/main" val="1944029923"/>
                    </a:ext>
                  </a:extLst>
                </a:gridCol>
                <a:gridCol w="5381082">
                  <a:extLst>
                    <a:ext uri="{9D8B030D-6E8A-4147-A177-3AD203B41FA5}">
                      <a16:colId xmlns:a16="http://schemas.microsoft.com/office/drawing/2014/main" val="3840270193"/>
                    </a:ext>
                  </a:extLst>
                </a:gridCol>
              </a:tblGrid>
              <a:tr h="306034">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In[53]: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name = ['M','i','c','k','e','y']</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210249805"/>
                  </a:ext>
                </a:extLst>
              </a:tr>
              <a:tr h="306034">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In[54]: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name.reverse()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93838944"/>
                  </a:ext>
                </a:extLst>
              </a:tr>
              <a:tr h="306034">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In[55]: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name</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339718704"/>
                  </a:ext>
                </a:extLst>
              </a:tr>
              <a:tr h="306034">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Out[55]: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['y', 'e', 'k', 'c',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i</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'M']</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600606502"/>
                  </a:ext>
                </a:extLst>
              </a:tr>
            </a:tbl>
          </a:graphicData>
        </a:graphic>
      </p:graphicFrame>
      <p:sp>
        <p:nvSpPr>
          <p:cNvPr id="5" name="标题 1">
            <a:extLst>
              <a:ext uri="{FF2B5EF4-FFF2-40B4-BE49-F238E27FC236}">
                <a16:creationId xmlns:a16="http://schemas.microsoft.com/office/drawing/2014/main" id="{D6D4EA5D-FA5A-AB84-584A-981D770E7A30}"/>
              </a:ext>
            </a:extLst>
          </p:cNvPr>
          <p:cNvSpPr txBox="1">
            <a:spLocks/>
          </p:cNvSpPr>
          <p:nvPr/>
        </p:nvSpPr>
        <p:spPr>
          <a:xfrm>
            <a:off x="1691680" y="51470"/>
            <a:ext cx="7416824" cy="631155"/>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zh-CN" altLang="en-US" sz="2400" kern="0" dirty="0"/>
              <a:t>列表方法</a:t>
            </a:r>
          </a:p>
        </p:txBody>
      </p:sp>
    </p:spTree>
    <p:extLst>
      <p:ext uri="{BB962C8B-B14F-4D97-AF65-F5344CB8AC3E}">
        <p14:creationId xmlns:p14="http://schemas.microsoft.com/office/powerpoint/2010/main" val="4291762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0"/>
            <a:ext cx="7344816" cy="771551"/>
          </a:xfrm>
          <a:prstGeom prst="rect">
            <a:avLst/>
          </a:prstGeom>
        </p:spPr>
        <p:txBody>
          <a:bodyPr/>
          <a:lstStyle/>
          <a:p>
            <a:pPr algn="l">
              <a:lnSpc>
                <a:spcPct val="150000"/>
              </a:lnSpc>
            </a:pPr>
            <a:r>
              <a:rPr kumimoji="1" lang="zh-CN" altLang="en-US" sz="2800" dirty="0"/>
              <a:t>元组</a:t>
            </a:r>
          </a:p>
        </p:txBody>
      </p:sp>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76895"/>
            <a:ext cx="7056784" cy="4266605"/>
          </a:xfrm>
        </p:spPr>
        <p:txBody>
          <a:bodyPr/>
          <a:lstStyle/>
          <a:p>
            <a:pPr>
              <a:buFont typeface="Wingdings" pitchFamily="2" charset="2"/>
              <a:buChar char="n"/>
            </a:pPr>
            <a:r>
              <a:rPr lang="zh-CN" altLang="en-US" sz="2400" dirty="0">
                <a:latin typeface="微软雅黑" pitchFamily="34" charset="-122"/>
                <a:ea typeface="微软雅黑" pitchFamily="34" charset="-122"/>
              </a:rPr>
              <a:t>特殊的列表</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元组</a:t>
            </a:r>
            <a:endParaRPr lang="en-US" altLang="zh-CN" sz="2400" dirty="0">
              <a:latin typeface="微软雅黑" pitchFamily="34" charset="-122"/>
              <a:ea typeface="微软雅黑" pitchFamily="34" charset="-122"/>
            </a:endParaRPr>
          </a:p>
          <a:p>
            <a:pPr marL="0" indent="0">
              <a:lnSpc>
                <a:spcPct val="100000"/>
              </a:lnSpc>
              <a:spcBef>
                <a:spcPts val="600"/>
              </a:spcBef>
              <a:buNone/>
            </a:pPr>
            <a:r>
              <a:rPr lang="en-US" altLang="zh-CN" sz="1800" dirty="0">
                <a:latin typeface="楷体" pitchFamily="49" charset="-122"/>
                <a:ea typeface="楷体" pitchFamily="49" charset="-122"/>
              </a:rPr>
              <a:t>    </a:t>
            </a:r>
            <a:r>
              <a:rPr lang="zh-CN" altLang="en-US" sz="1800" dirty="0">
                <a:latin typeface="楷体" pitchFamily="49" charset="-122"/>
                <a:ea typeface="楷体" pitchFamily="49" charset="-122"/>
              </a:rPr>
              <a:t>与列表一样，元组也是序列，唯一的差别</a:t>
            </a:r>
            <a:r>
              <a:rPr lang="zh-CN" altLang="en-US" sz="1800" dirty="0">
                <a:solidFill>
                  <a:schemeClr val="bg2"/>
                </a:solidFill>
                <a:latin typeface="楷体" pitchFamily="49" charset="-122"/>
                <a:ea typeface="楷体" pitchFamily="49" charset="-122"/>
              </a:rPr>
              <a:t>在于元组是不能修改的。元组语法很简单，只要将一些值用逗</a:t>
            </a:r>
            <a:r>
              <a:rPr lang="zh-CN" altLang="en-US" sz="1800" dirty="0">
                <a:latin typeface="楷体" pitchFamily="49" charset="-122"/>
                <a:ea typeface="楷体" pitchFamily="49" charset="-122"/>
              </a:rPr>
              <a:t>号分隔，就能自动创建一个元组。元组并不太复杂，而且除创建和访问其元素外，可对元组执行的操作不多。元组的创建及其元素的访问方式与其他序列相同</a:t>
            </a:r>
            <a:r>
              <a:rPr lang="zh-CN" altLang="en-US" sz="2000" dirty="0"/>
              <a:t>。</a:t>
            </a:r>
            <a:endParaRPr lang="en-US" altLang="zh-CN" sz="2000" dirty="0"/>
          </a:p>
          <a:p>
            <a:pPr>
              <a:buFont typeface="Wingdings" pitchFamily="2" charset="2"/>
              <a:buChar char="Ø"/>
            </a:pPr>
            <a:r>
              <a:rPr lang="zh-CN" altLang="en-US" sz="2000" dirty="0"/>
              <a:t>定义元组</a:t>
            </a:r>
            <a:endParaRPr lang="en-US" altLang="zh-CN" sz="2000" dirty="0"/>
          </a:p>
        </p:txBody>
      </p:sp>
      <p:graphicFrame>
        <p:nvGraphicFramePr>
          <p:cNvPr id="5" name="表格 4">
            <a:extLst>
              <a:ext uri="{FF2B5EF4-FFF2-40B4-BE49-F238E27FC236}">
                <a16:creationId xmlns:a16="http://schemas.microsoft.com/office/drawing/2014/main" id="{E71434F9-B5F1-4089-B6FC-2E11F7ABA3AB}"/>
              </a:ext>
            </a:extLst>
          </p:cNvPr>
          <p:cNvGraphicFramePr>
            <a:graphicFrameLocks noGrp="1"/>
          </p:cNvGraphicFramePr>
          <p:nvPr>
            <p:extLst>
              <p:ext uri="{D42A27DB-BD31-4B8C-83A1-F6EECF244321}">
                <p14:modId xmlns:p14="http://schemas.microsoft.com/office/powerpoint/2010/main" val="2460622399"/>
              </p:ext>
            </p:extLst>
          </p:nvPr>
        </p:nvGraphicFramePr>
        <p:xfrm>
          <a:off x="2195736" y="3075806"/>
          <a:ext cx="6696744" cy="540060"/>
        </p:xfrm>
        <a:graphic>
          <a:graphicData uri="http://schemas.openxmlformats.org/drawingml/2006/table">
            <a:tbl>
              <a:tblPr firstRow="1" firstCol="1" bandRow="1"/>
              <a:tblGrid>
                <a:gridCol w="1116124">
                  <a:extLst>
                    <a:ext uri="{9D8B030D-6E8A-4147-A177-3AD203B41FA5}">
                      <a16:colId xmlns:a16="http://schemas.microsoft.com/office/drawing/2014/main" val="353190215"/>
                    </a:ext>
                  </a:extLst>
                </a:gridCol>
                <a:gridCol w="5580620">
                  <a:extLst>
                    <a:ext uri="{9D8B030D-6E8A-4147-A177-3AD203B41FA5}">
                      <a16:colId xmlns:a16="http://schemas.microsoft.com/office/drawing/2014/main" val="2904205103"/>
                    </a:ext>
                  </a:extLst>
                </a:gridCol>
              </a:tblGrid>
              <a:tr h="288032">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In[56]: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1,2,3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644973775"/>
                  </a:ext>
                </a:extLst>
              </a:tr>
              <a:tr h="25202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Out[56]: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(1, 2, 3)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471017164"/>
                  </a:ext>
                </a:extLst>
              </a:tr>
            </a:tbl>
          </a:graphicData>
        </a:graphic>
      </p:graphicFrame>
      <p:graphicFrame>
        <p:nvGraphicFramePr>
          <p:cNvPr id="7" name="表格 6">
            <a:extLst>
              <a:ext uri="{FF2B5EF4-FFF2-40B4-BE49-F238E27FC236}">
                <a16:creationId xmlns:a16="http://schemas.microsoft.com/office/drawing/2014/main" id="{A730DE9F-6648-4626-99E0-CF8C953ACB76}"/>
              </a:ext>
            </a:extLst>
          </p:cNvPr>
          <p:cNvGraphicFramePr>
            <a:graphicFrameLocks noGrp="1"/>
          </p:cNvGraphicFramePr>
          <p:nvPr>
            <p:extLst>
              <p:ext uri="{D42A27DB-BD31-4B8C-83A1-F6EECF244321}">
                <p14:modId xmlns:p14="http://schemas.microsoft.com/office/powerpoint/2010/main" val="1784775765"/>
              </p:ext>
            </p:extLst>
          </p:nvPr>
        </p:nvGraphicFramePr>
        <p:xfrm>
          <a:off x="2195737" y="3939902"/>
          <a:ext cx="6696744" cy="493776"/>
        </p:xfrm>
        <a:graphic>
          <a:graphicData uri="http://schemas.openxmlformats.org/drawingml/2006/table">
            <a:tbl>
              <a:tblPr firstRow="1" firstCol="1" bandRow="1"/>
              <a:tblGrid>
                <a:gridCol w="1116123">
                  <a:extLst>
                    <a:ext uri="{9D8B030D-6E8A-4147-A177-3AD203B41FA5}">
                      <a16:colId xmlns:a16="http://schemas.microsoft.com/office/drawing/2014/main" val="3302550867"/>
                    </a:ext>
                  </a:extLst>
                </a:gridCol>
                <a:gridCol w="5580621">
                  <a:extLst>
                    <a:ext uri="{9D8B030D-6E8A-4147-A177-3AD203B41FA5}">
                      <a16:colId xmlns:a16="http://schemas.microsoft.com/office/drawing/2014/main" val="3519946611"/>
                    </a:ext>
                  </a:extLst>
                </a:gridCol>
              </a:tblGrid>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In[57]: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(1,2,3)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772545942"/>
                  </a:ext>
                </a:extLst>
              </a:tr>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Out[57]: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(1, 2, 3)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207411062"/>
                  </a:ext>
                </a:extLst>
              </a:tr>
            </a:tbl>
          </a:graphicData>
        </a:graphic>
      </p:graphicFrame>
    </p:spTree>
    <p:extLst>
      <p:ext uri="{BB962C8B-B14F-4D97-AF65-F5344CB8AC3E}">
        <p14:creationId xmlns:p14="http://schemas.microsoft.com/office/powerpoint/2010/main" val="2983172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195486"/>
            <a:ext cx="6558558" cy="487139"/>
          </a:xfrm>
          <a:prstGeom prst="rect">
            <a:avLst/>
          </a:prstGeom>
        </p:spPr>
        <p:txBody>
          <a:bodyPr/>
          <a:lstStyle/>
          <a:p>
            <a:pPr algn="l"/>
            <a:r>
              <a:rPr kumimoji="1" lang="en-US" altLang="zh-CN" sz="2800" dirty="0"/>
              <a:t>2.2 </a:t>
            </a:r>
            <a:r>
              <a:rPr kumimoji="1" lang="zh-CN" altLang="en-US" sz="2800" dirty="0"/>
              <a:t>字符串</a:t>
            </a:r>
          </a:p>
        </p:txBody>
      </p:sp>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99184" y="771550"/>
            <a:ext cx="7344816" cy="2088232"/>
          </a:xfrm>
        </p:spPr>
        <p:txBody>
          <a:bodyPr/>
          <a:lstStyle/>
          <a:p>
            <a:pPr marL="0" indent="0">
              <a:lnSpc>
                <a:spcPct val="150000"/>
              </a:lnSpc>
              <a:buNone/>
            </a:pPr>
            <a:r>
              <a:rPr lang="zh-CN" altLang="en-US" sz="2000" dirty="0">
                <a:latin typeface="楷体" pitchFamily="49" charset="-122"/>
                <a:ea typeface="楷体" pitchFamily="49" charset="-122"/>
              </a:rPr>
              <a:t>    字符串是</a:t>
            </a:r>
            <a:r>
              <a:rPr lang="en-US" altLang="zh-CN" sz="2000" dirty="0">
                <a:latin typeface="楷体" pitchFamily="49" charset="-122"/>
                <a:ea typeface="楷体" pitchFamily="49" charset="-122"/>
              </a:rPr>
              <a:t>Python</a:t>
            </a:r>
            <a:r>
              <a:rPr lang="zh-CN" altLang="en-US" sz="2000" dirty="0">
                <a:latin typeface="楷体" pitchFamily="49" charset="-122"/>
                <a:ea typeface="楷体" pitchFamily="49" charset="-122"/>
              </a:rPr>
              <a:t>中最常用的数据类型</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可以使用引号</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或“”</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来创建字符串。创建字符串很简单，只要为变量分配一个值即可。字符串本身也是一种序列，</a:t>
            </a:r>
            <a:r>
              <a:rPr lang="en-US" altLang="zh-CN" sz="2000" dirty="0">
                <a:latin typeface="楷体" pitchFamily="49" charset="-122"/>
                <a:ea typeface="楷体" pitchFamily="49" charset="-122"/>
              </a:rPr>
              <a:t>Python</a:t>
            </a:r>
            <a:r>
              <a:rPr lang="zh-CN" altLang="en-US" sz="2000" dirty="0">
                <a:latin typeface="楷体" pitchFamily="49" charset="-122"/>
                <a:ea typeface="楷体" pitchFamily="49" charset="-122"/>
              </a:rPr>
              <a:t>访问字符串可以下标索引以及方括号截取字符串。而字符串的更新、修改删除等等都与列表的操作类似</a:t>
            </a:r>
            <a:endParaRPr lang="en-US" altLang="zh-CN" sz="2000" dirty="0">
              <a:latin typeface="楷体" pitchFamily="49" charset="-122"/>
              <a:ea typeface="楷体"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966063223"/>
              </p:ext>
            </p:extLst>
          </p:nvPr>
        </p:nvGraphicFramePr>
        <p:xfrm>
          <a:off x="2267744" y="3147814"/>
          <a:ext cx="6336704" cy="1887895"/>
        </p:xfrm>
        <a:graphic>
          <a:graphicData uri="http://schemas.openxmlformats.org/drawingml/2006/table">
            <a:tbl>
              <a:tblPr firstRow="1" firstCol="1" bandRow="1">
                <a:tableStyleId>{5C22544A-7EE6-4342-B048-85BDC9FD1C3A}</a:tableStyleId>
              </a:tblPr>
              <a:tblGrid>
                <a:gridCol w="1579380">
                  <a:extLst>
                    <a:ext uri="{9D8B030D-6E8A-4147-A177-3AD203B41FA5}">
                      <a16:colId xmlns:a16="http://schemas.microsoft.com/office/drawing/2014/main" val="2225647142"/>
                    </a:ext>
                  </a:extLst>
                </a:gridCol>
                <a:gridCol w="4757324">
                  <a:extLst>
                    <a:ext uri="{9D8B030D-6E8A-4147-A177-3AD203B41FA5}">
                      <a16:colId xmlns:a16="http://schemas.microsoft.com/office/drawing/2014/main" val="3091605479"/>
                    </a:ext>
                  </a:extLst>
                </a:gridCol>
              </a:tblGrid>
              <a:tr h="328040">
                <a:tc>
                  <a:txBody>
                    <a:bodyPr/>
                    <a:lstStyle/>
                    <a:p>
                      <a:pPr algn="ctr">
                        <a:lnSpc>
                          <a:spcPct val="120000"/>
                        </a:lnSpc>
                        <a:spcAft>
                          <a:spcPts val="0"/>
                        </a:spcAft>
                      </a:pPr>
                      <a:r>
                        <a:rPr lang="zh-CN" sz="1400" kern="100" baseline="0" dirty="0">
                          <a:solidFill>
                            <a:srgbClr val="000000"/>
                          </a:solidFill>
                          <a:effectLst/>
                        </a:rPr>
                        <a:t>操作符</a:t>
                      </a:r>
                      <a:endParaRPr lang="zh-CN" sz="14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20000"/>
                        </a:lnSpc>
                        <a:spcAft>
                          <a:spcPts val="0"/>
                        </a:spcAft>
                      </a:pPr>
                      <a:r>
                        <a:rPr lang="zh-CN" sz="1400" kern="100" baseline="0" dirty="0">
                          <a:solidFill>
                            <a:srgbClr val="000000"/>
                          </a:solidFill>
                          <a:effectLst/>
                        </a:rPr>
                        <a:t>描述</a:t>
                      </a:r>
                      <a:endParaRPr lang="zh-CN" sz="14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2824523"/>
                  </a:ext>
                </a:extLst>
              </a:tr>
              <a:tr h="246888">
                <a:tc>
                  <a:txBody>
                    <a:bodyPr/>
                    <a:lstStyle/>
                    <a:p>
                      <a:pPr algn="just">
                        <a:lnSpc>
                          <a:spcPct val="120000"/>
                        </a:lnSpc>
                        <a:spcAft>
                          <a:spcPts val="0"/>
                        </a:spcAft>
                      </a:pPr>
                      <a:r>
                        <a:rPr lang="en-US" sz="1400" kern="100" baseline="0" dirty="0">
                          <a:solidFill>
                            <a:srgbClr val="000000"/>
                          </a:solidFill>
                          <a:effectLst/>
                        </a:rPr>
                        <a:t>+</a:t>
                      </a:r>
                      <a:endParaRPr lang="zh-CN" sz="14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20000"/>
                        </a:lnSpc>
                        <a:spcAft>
                          <a:spcPts val="0"/>
                        </a:spcAft>
                      </a:pPr>
                      <a:r>
                        <a:rPr lang="zh-CN" sz="1400" kern="100" baseline="0" dirty="0">
                          <a:solidFill>
                            <a:srgbClr val="000000"/>
                          </a:solidFill>
                          <a:effectLst/>
                        </a:rPr>
                        <a:t>字符串连接</a:t>
                      </a:r>
                      <a:endParaRPr lang="zh-CN" sz="14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5669818"/>
                  </a:ext>
                </a:extLst>
              </a:tr>
              <a:tr h="311144">
                <a:tc>
                  <a:txBody>
                    <a:bodyPr/>
                    <a:lstStyle/>
                    <a:p>
                      <a:pPr algn="just">
                        <a:lnSpc>
                          <a:spcPct val="120000"/>
                        </a:lnSpc>
                        <a:spcAft>
                          <a:spcPts val="0"/>
                        </a:spcAft>
                      </a:pPr>
                      <a:r>
                        <a:rPr lang="en-US" sz="1400" kern="100" baseline="0" dirty="0">
                          <a:solidFill>
                            <a:srgbClr val="000000"/>
                          </a:solidFill>
                          <a:effectLst/>
                        </a:rPr>
                        <a:t>*</a:t>
                      </a:r>
                      <a:endParaRPr lang="zh-CN" sz="14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20000"/>
                        </a:lnSpc>
                        <a:spcAft>
                          <a:spcPts val="0"/>
                        </a:spcAft>
                      </a:pPr>
                      <a:r>
                        <a:rPr lang="zh-CN" sz="1400" kern="100" baseline="0" dirty="0">
                          <a:solidFill>
                            <a:srgbClr val="000000"/>
                          </a:solidFill>
                          <a:effectLst/>
                        </a:rPr>
                        <a:t>重复输出字符串</a:t>
                      </a:r>
                      <a:endParaRPr lang="zh-CN" sz="14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7769607"/>
                  </a:ext>
                </a:extLst>
              </a:tr>
              <a:tr h="246888">
                <a:tc>
                  <a:txBody>
                    <a:bodyPr/>
                    <a:lstStyle/>
                    <a:p>
                      <a:pPr algn="just">
                        <a:lnSpc>
                          <a:spcPct val="120000"/>
                        </a:lnSpc>
                        <a:spcAft>
                          <a:spcPts val="0"/>
                        </a:spcAft>
                      </a:pPr>
                      <a:r>
                        <a:rPr lang="en-US" sz="1400" kern="100" baseline="0">
                          <a:solidFill>
                            <a:srgbClr val="000000"/>
                          </a:solidFill>
                          <a:effectLst/>
                        </a:rPr>
                        <a:t>[]</a:t>
                      </a:r>
                      <a:endParaRPr lang="zh-CN" sz="14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20000"/>
                        </a:lnSpc>
                        <a:spcAft>
                          <a:spcPts val="0"/>
                        </a:spcAft>
                      </a:pPr>
                      <a:r>
                        <a:rPr lang="zh-CN" sz="1400" kern="100" baseline="0" dirty="0">
                          <a:solidFill>
                            <a:srgbClr val="000000"/>
                          </a:solidFill>
                          <a:effectLst/>
                        </a:rPr>
                        <a:t>通过索引获取字符串中字符</a:t>
                      </a:r>
                      <a:endParaRPr lang="zh-CN" sz="14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6281531"/>
                  </a:ext>
                </a:extLst>
              </a:tr>
              <a:tr h="246888">
                <a:tc>
                  <a:txBody>
                    <a:bodyPr/>
                    <a:lstStyle/>
                    <a:p>
                      <a:pPr algn="just">
                        <a:lnSpc>
                          <a:spcPct val="120000"/>
                        </a:lnSpc>
                        <a:spcAft>
                          <a:spcPts val="0"/>
                        </a:spcAft>
                      </a:pPr>
                      <a:r>
                        <a:rPr lang="en-US" sz="1400" kern="100" baseline="0">
                          <a:solidFill>
                            <a:srgbClr val="000000"/>
                          </a:solidFill>
                          <a:effectLst/>
                        </a:rPr>
                        <a:t>[:]</a:t>
                      </a:r>
                      <a:endParaRPr lang="zh-CN" sz="14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20000"/>
                        </a:lnSpc>
                        <a:spcAft>
                          <a:spcPts val="0"/>
                        </a:spcAft>
                      </a:pPr>
                      <a:r>
                        <a:rPr lang="zh-CN" sz="1400" kern="100" baseline="0" dirty="0">
                          <a:solidFill>
                            <a:srgbClr val="000000"/>
                          </a:solidFill>
                          <a:effectLst/>
                        </a:rPr>
                        <a:t>截取字符串中的一部分</a:t>
                      </a:r>
                      <a:endParaRPr lang="zh-CN" sz="14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9119072"/>
                  </a:ext>
                </a:extLst>
              </a:tr>
              <a:tr h="261159">
                <a:tc>
                  <a:txBody>
                    <a:bodyPr/>
                    <a:lstStyle/>
                    <a:p>
                      <a:pPr algn="just">
                        <a:lnSpc>
                          <a:spcPct val="120000"/>
                        </a:lnSpc>
                        <a:spcAft>
                          <a:spcPts val="0"/>
                        </a:spcAft>
                      </a:pPr>
                      <a:r>
                        <a:rPr lang="en-US" sz="1400" kern="100" baseline="0">
                          <a:solidFill>
                            <a:srgbClr val="000000"/>
                          </a:solidFill>
                          <a:effectLst/>
                        </a:rPr>
                        <a:t>in</a:t>
                      </a:r>
                      <a:endParaRPr lang="zh-CN" sz="1400" kern="100" baseline="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20000"/>
                        </a:lnSpc>
                        <a:spcAft>
                          <a:spcPts val="0"/>
                        </a:spcAft>
                      </a:pPr>
                      <a:r>
                        <a:rPr lang="zh-CN" sz="1400" kern="100" baseline="0" dirty="0">
                          <a:solidFill>
                            <a:srgbClr val="000000"/>
                          </a:solidFill>
                          <a:effectLst/>
                        </a:rPr>
                        <a:t>如果字符串中包含给定的字符返回</a:t>
                      </a:r>
                      <a:r>
                        <a:rPr lang="en-US" sz="1400" kern="100" baseline="0" dirty="0">
                          <a:solidFill>
                            <a:srgbClr val="000000"/>
                          </a:solidFill>
                          <a:effectLst/>
                        </a:rPr>
                        <a:t>True</a:t>
                      </a:r>
                      <a:endParaRPr lang="zh-CN" sz="14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5655738"/>
                  </a:ext>
                </a:extLst>
              </a:tr>
              <a:tr h="246888">
                <a:tc>
                  <a:txBody>
                    <a:bodyPr/>
                    <a:lstStyle/>
                    <a:p>
                      <a:pPr algn="just">
                        <a:lnSpc>
                          <a:spcPct val="120000"/>
                        </a:lnSpc>
                        <a:spcAft>
                          <a:spcPts val="0"/>
                        </a:spcAft>
                      </a:pPr>
                      <a:r>
                        <a:rPr lang="en-US" sz="1400" kern="100" baseline="0" dirty="0">
                          <a:solidFill>
                            <a:srgbClr val="000000"/>
                          </a:solidFill>
                          <a:effectLst/>
                        </a:rPr>
                        <a:t>not in</a:t>
                      </a:r>
                      <a:endParaRPr lang="zh-CN" sz="14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just">
                        <a:lnSpc>
                          <a:spcPct val="120000"/>
                        </a:lnSpc>
                        <a:spcAft>
                          <a:spcPts val="0"/>
                        </a:spcAft>
                      </a:pPr>
                      <a:r>
                        <a:rPr lang="zh-CN" sz="1400" kern="100" baseline="0" dirty="0">
                          <a:solidFill>
                            <a:srgbClr val="000000"/>
                          </a:solidFill>
                          <a:effectLst/>
                        </a:rPr>
                        <a:t>如果字符串中不包含给定的字符返回</a:t>
                      </a:r>
                      <a:r>
                        <a:rPr lang="en-US" sz="1400" kern="100" baseline="0" dirty="0">
                          <a:solidFill>
                            <a:srgbClr val="000000"/>
                          </a:solidFill>
                          <a:effectLst/>
                        </a:rPr>
                        <a:t>True</a:t>
                      </a:r>
                      <a:endParaRPr lang="zh-CN" sz="1400" kern="100" baseline="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073588742"/>
                  </a:ext>
                </a:extLst>
              </a:tr>
            </a:tbl>
          </a:graphicData>
        </a:graphic>
      </p:graphicFrame>
    </p:spTree>
    <p:extLst>
      <p:ext uri="{BB962C8B-B14F-4D97-AF65-F5344CB8AC3E}">
        <p14:creationId xmlns:p14="http://schemas.microsoft.com/office/powerpoint/2010/main" val="3501268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123478"/>
            <a:ext cx="6558558" cy="559147"/>
          </a:xfrm>
          <a:prstGeom prst="rect">
            <a:avLst/>
          </a:prstGeom>
        </p:spPr>
        <p:txBody>
          <a:bodyPr/>
          <a:lstStyle/>
          <a:p>
            <a:pPr algn="l">
              <a:lnSpc>
                <a:spcPct val="150000"/>
              </a:lnSpc>
            </a:pPr>
            <a:r>
              <a:rPr kumimoji="1" lang="zh-CN" altLang="en-US" sz="2800" dirty="0"/>
              <a:t>字符串方法</a:t>
            </a:r>
          </a:p>
        </p:txBody>
      </p:sp>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771550"/>
            <a:ext cx="7344816" cy="1728192"/>
          </a:xfrm>
        </p:spPr>
        <p:txBody>
          <a:bodyPr/>
          <a:lstStyle/>
          <a:p>
            <a:pPr>
              <a:lnSpc>
                <a:spcPct val="150000"/>
              </a:lnSpc>
              <a:spcBef>
                <a:spcPts val="0"/>
              </a:spcBef>
              <a:buFont typeface="Wingdings" pitchFamily="2" charset="2"/>
              <a:buChar char="Ø"/>
            </a:pPr>
            <a:r>
              <a:rPr lang="en-US" altLang="zh-CN" sz="1800" b="1" dirty="0">
                <a:latin typeface="楷体" pitchFamily="49" charset="-122"/>
                <a:ea typeface="楷体" pitchFamily="49" charset="-122"/>
              </a:rPr>
              <a:t>find(): </a:t>
            </a:r>
            <a:r>
              <a:rPr lang="zh-CN" altLang="en-US" sz="1800" dirty="0">
                <a:latin typeface="楷体" pitchFamily="49" charset="-122"/>
                <a:ea typeface="楷体" pitchFamily="49" charset="-122"/>
              </a:rPr>
              <a:t>在字符串中查找子串，找到则返回子串的第一个字符的索引，否则返回</a:t>
            </a:r>
            <a:r>
              <a:rPr lang="en-US" altLang="zh-CN" sz="1800" dirty="0">
                <a:latin typeface="楷体" pitchFamily="49" charset="-122"/>
                <a:ea typeface="楷体" pitchFamily="49" charset="-122"/>
              </a:rPr>
              <a:t>-1</a:t>
            </a:r>
            <a:r>
              <a:rPr lang="zh-CN" altLang="en-US" sz="1800" dirty="0">
                <a:latin typeface="楷体" pitchFamily="49" charset="-122"/>
                <a:ea typeface="楷体" pitchFamily="49" charset="-122"/>
              </a:rPr>
              <a:t>，当出现返回值为</a:t>
            </a:r>
            <a:r>
              <a:rPr lang="en-US" altLang="zh-CN" sz="1800" dirty="0">
                <a:latin typeface="楷体" pitchFamily="49" charset="-122"/>
                <a:ea typeface="楷体" pitchFamily="49" charset="-122"/>
              </a:rPr>
              <a:t>0</a:t>
            </a:r>
            <a:r>
              <a:rPr lang="zh-CN" altLang="en-US" sz="1800" dirty="0">
                <a:latin typeface="楷体" pitchFamily="49" charset="-122"/>
                <a:ea typeface="楷体" pitchFamily="49" charset="-122"/>
              </a:rPr>
              <a:t>时说明恰巧在最开始处找到了指定的子串。同时还可以指定搜索范围，第二个和第三个参数分别代表搜索的起点与终点，包含起点但不包含终点。</a:t>
            </a:r>
            <a:endParaRPr lang="en-US" altLang="zh-CN" sz="1800" dirty="0">
              <a:latin typeface="楷体" pitchFamily="49" charset="-122"/>
              <a:ea typeface="楷体" pitchFamily="49" charset="-122"/>
            </a:endParaRPr>
          </a:p>
          <a:p>
            <a:pPr lvl="1">
              <a:lnSpc>
                <a:spcPct val="150000"/>
              </a:lnSpc>
            </a:pPr>
            <a:endParaRPr lang="en-US" altLang="zh-CN" sz="1800" dirty="0">
              <a:latin typeface="楷体" pitchFamily="49" charset="-122"/>
              <a:ea typeface="楷体" pitchFamily="49" charset="-122"/>
            </a:endParaRPr>
          </a:p>
        </p:txBody>
      </p:sp>
      <p:graphicFrame>
        <p:nvGraphicFramePr>
          <p:cNvPr id="5" name="表格 4">
            <a:extLst>
              <a:ext uri="{FF2B5EF4-FFF2-40B4-BE49-F238E27FC236}">
                <a16:creationId xmlns:a16="http://schemas.microsoft.com/office/drawing/2014/main" id="{E968D34E-487E-4CD0-9A88-370DD6D4576F}"/>
              </a:ext>
            </a:extLst>
          </p:cNvPr>
          <p:cNvGraphicFramePr>
            <a:graphicFrameLocks noGrp="1"/>
          </p:cNvGraphicFramePr>
          <p:nvPr>
            <p:extLst>
              <p:ext uri="{D42A27DB-BD31-4B8C-83A1-F6EECF244321}">
                <p14:modId xmlns:p14="http://schemas.microsoft.com/office/powerpoint/2010/main" val="1962387153"/>
              </p:ext>
            </p:extLst>
          </p:nvPr>
        </p:nvGraphicFramePr>
        <p:xfrm>
          <a:off x="2123728" y="2499742"/>
          <a:ext cx="6984775" cy="1728216"/>
        </p:xfrm>
        <a:graphic>
          <a:graphicData uri="http://schemas.openxmlformats.org/drawingml/2006/table">
            <a:tbl>
              <a:tblPr firstRow="1" firstCol="1" bandRow="1"/>
              <a:tblGrid>
                <a:gridCol w="1080120">
                  <a:extLst>
                    <a:ext uri="{9D8B030D-6E8A-4147-A177-3AD203B41FA5}">
                      <a16:colId xmlns:a16="http://schemas.microsoft.com/office/drawing/2014/main" val="728191178"/>
                    </a:ext>
                  </a:extLst>
                </a:gridCol>
                <a:gridCol w="5904655">
                  <a:extLst>
                    <a:ext uri="{9D8B030D-6E8A-4147-A177-3AD203B41FA5}">
                      <a16:colId xmlns:a16="http://schemas.microsoft.com/office/drawing/2014/main" val="2473382728"/>
                    </a:ext>
                  </a:extLst>
                </a:gridCol>
              </a:tblGrid>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In[11]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sentence = 'Actions speak louder than words.'</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81420776"/>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sentence.find</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('speak')</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997089386"/>
                  </a:ext>
                </a:extLst>
              </a:tr>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Out[12]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71526897"/>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sentence.find('pick')</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944227010"/>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186718190"/>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sentence.find</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('Actions')</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7441955"/>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595641899"/>
                  </a:ext>
                </a:extLst>
              </a:tr>
            </a:tbl>
          </a:graphicData>
        </a:graphic>
      </p:graphicFrame>
      <p:graphicFrame>
        <p:nvGraphicFramePr>
          <p:cNvPr id="6" name="表格 5">
            <a:extLst>
              <a:ext uri="{FF2B5EF4-FFF2-40B4-BE49-F238E27FC236}">
                <a16:creationId xmlns:a16="http://schemas.microsoft.com/office/drawing/2014/main" id="{83470A27-AD4D-48A9-A360-8262C9D81151}"/>
              </a:ext>
            </a:extLst>
          </p:cNvPr>
          <p:cNvGraphicFramePr>
            <a:graphicFrameLocks noGrp="1"/>
          </p:cNvGraphicFramePr>
          <p:nvPr>
            <p:extLst>
              <p:ext uri="{D42A27DB-BD31-4B8C-83A1-F6EECF244321}">
                <p14:modId xmlns:p14="http://schemas.microsoft.com/office/powerpoint/2010/main" val="4103582362"/>
              </p:ext>
            </p:extLst>
          </p:nvPr>
        </p:nvGraphicFramePr>
        <p:xfrm>
          <a:off x="2123728" y="4308702"/>
          <a:ext cx="6984776" cy="493776"/>
        </p:xfrm>
        <a:graphic>
          <a:graphicData uri="http://schemas.openxmlformats.org/drawingml/2006/table">
            <a:tbl>
              <a:tblPr firstRow="1" firstCol="1" bandRow="1"/>
              <a:tblGrid>
                <a:gridCol w="1242902">
                  <a:extLst>
                    <a:ext uri="{9D8B030D-6E8A-4147-A177-3AD203B41FA5}">
                      <a16:colId xmlns:a16="http://schemas.microsoft.com/office/drawing/2014/main" val="2234008620"/>
                    </a:ext>
                  </a:extLst>
                </a:gridCol>
                <a:gridCol w="5741874">
                  <a:extLst>
                    <a:ext uri="{9D8B030D-6E8A-4147-A177-3AD203B41FA5}">
                      <a16:colId xmlns:a16="http://schemas.microsoft.com/office/drawing/2014/main" val="832545987"/>
                    </a:ext>
                  </a:extLst>
                </a:gridCol>
              </a:tblGrid>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In[15]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sentence.find</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('s',3,10)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656012263"/>
                  </a:ext>
                </a:extLst>
              </a:tr>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Out[15]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401050771"/>
                  </a:ext>
                </a:extLst>
              </a:tr>
            </a:tbl>
          </a:graphicData>
        </a:graphic>
      </p:graphicFrame>
    </p:spTree>
    <p:extLst>
      <p:ext uri="{BB962C8B-B14F-4D97-AF65-F5344CB8AC3E}">
        <p14:creationId xmlns:p14="http://schemas.microsoft.com/office/powerpoint/2010/main" val="2792665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B6EB46-073B-476F-9011-718E708EA119}"/>
              </a:ext>
            </a:extLst>
          </p:cNvPr>
          <p:cNvSpPr>
            <a:spLocks noGrp="1"/>
          </p:cNvSpPr>
          <p:nvPr>
            <p:ph idx="4294967295"/>
          </p:nvPr>
        </p:nvSpPr>
        <p:spPr>
          <a:xfrm>
            <a:off x="1763688" y="794410"/>
            <a:ext cx="7272808" cy="720080"/>
          </a:xfrm>
        </p:spPr>
        <p:txBody>
          <a:bodyPr/>
          <a:lstStyle/>
          <a:p>
            <a:pPr>
              <a:lnSpc>
                <a:spcPct val="100000"/>
              </a:lnSpc>
              <a:spcBef>
                <a:spcPts val="600"/>
              </a:spcBef>
              <a:buFont typeface="Wingdings" pitchFamily="2" charset="2"/>
              <a:buChar char="Ø"/>
            </a:pPr>
            <a:r>
              <a:rPr lang="en-US" altLang="zh-CN" sz="2000" b="1" dirty="0">
                <a:latin typeface="楷体" pitchFamily="49" charset="-122"/>
                <a:ea typeface="楷体" pitchFamily="49" charset="-122"/>
              </a:rPr>
              <a:t>join(): </a:t>
            </a:r>
            <a:r>
              <a:rPr lang="zh-CN" altLang="en-US" sz="2000" dirty="0">
                <a:latin typeface="楷体" pitchFamily="49" charset="-122"/>
                <a:ea typeface="楷体" pitchFamily="49" charset="-122"/>
              </a:rPr>
              <a:t>用于合并字符串，注意所有合并的序列元素都必须是字符串。</a:t>
            </a:r>
            <a:endParaRPr lang="zh-CN" altLang="en-US" sz="2000" dirty="0"/>
          </a:p>
        </p:txBody>
      </p:sp>
      <p:graphicFrame>
        <p:nvGraphicFramePr>
          <p:cNvPr id="9" name="表格 8">
            <a:extLst>
              <a:ext uri="{FF2B5EF4-FFF2-40B4-BE49-F238E27FC236}">
                <a16:creationId xmlns:a16="http://schemas.microsoft.com/office/drawing/2014/main" id="{F7498044-BF67-447B-8E22-1594B4F1BE50}"/>
              </a:ext>
            </a:extLst>
          </p:cNvPr>
          <p:cNvGraphicFramePr>
            <a:graphicFrameLocks noGrp="1"/>
          </p:cNvGraphicFramePr>
          <p:nvPr>
            <p:extLst>
              <p:ext uri="{D42A27DB-BD31-4B8C-83A1-F6EECF244321}">
                <p14:modId xmlns:p14="http://schemas.microsoft.com/office/powerpoint/2010/main" val="3872073907"/>
              </p:ext>
            </p:extLst>
          </p:nvPr>
        </p:nvGraphicFramePr>
        <p:xfrm>
          <a:off x="2051720" y="1563638"/>
          <a:ext cx="6624736" cy="987552"/>
        </p:xfrm>
        <a:graphic>
          <a:graphicData uri="http://schemas.openxmlformats.org/drawingml/2006/table">
            <a:tbl>
              <a:tblPr firstRow="1" firstCol="1" bandRow="1"/>
              <a:tblGrid>
                <a:gridCol w="1070665">
                  <a:extLst>
                    <a:ext uri="{9D8B030D-6E8A-4147-A177-3AD203B41FA5}">
                      <a16:colId xmlns:a16="http://schemas.microsoft.com/office/drawing/2014/main" val="1360019051"/>
                    </a:ext>
                  </a:extLst>
                </a:gridCol>
                <a:gridCol w="5554071">
                  <a:extLst>
                    <a:ext uri="{9D8B030D-6E8A-4147-A177-3AD203B41FA5}">
                      <a16:colId xmlns:a16="http://schemas.microsoft.com/office/drawing/2014/main" val="2991805159"/>
                    </a:ext>
                  </a:extLst>
                </a:gridCol>
              </a:tblGrid>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In[16]: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number_list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['1','2','3','4','5']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675087527"/>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add =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957124352"/>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add.join</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number_list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561693969"/>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'1+2+3+4+5'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78276592"/>
                  </a:ext>
                </a:extLst>
              </a:tr>
            </a:tbl>
          </a:graphicData>
        </a:graphic>
      </p:graphicFrame>
      <p:graphicFrame>
        <p:nvGraphicFramePr>
          <p:cNvPr id="11" name="表格 10">
            <a:extLst>
              <a:ext uri="{FF2B5EF4-FFF2-40B4-BE49-F238E27FC236}">
                <a16:creationId xmlns:a16="http://schemas.microsoft.com/office/drawing/2014/main" id="{4120FC25-DDA7-4216-A646-D6A75C1D60C8}"/>
              </a:ext>
            </a:extLst>
          </p:cNvPr>
          <p:cNvGraphicFramePr>
            <a:graphicFrameLocks noGrp="1"/>
          </p:cNvGraphicFramePr>
          <p:nvPr>
            <p:extLst>
              <p:ext uri="{D42A27DB-BD31-4B8C-83A1-F6EECF244321}">
                <p14:modId xmlns:p14="http://schemas.microsoft.com/office/powerpoint/2010/main" val="1514956918"/>
              </p:ext>
            </p:extLst>
          </p:nvPr>
        </p:nvGraphicFramePr>
        <p:xfrm>
          <a:off x="2015210" y="3867894"/>
          <a:ext cx="6733254" cy="987552"/>
        </p:xfrm>
        <a:graphic>
          <a:graphicData uri="http://schemas.openxmlformats.org/drawingml/2006/table">
            <a:tbl>
              <a:tblPr firstRow="1" firstCol="1" bandRow="1"/>
              <a:tblGrid>
                <a:gridCol w="1088202">
                  <a:extLst>
                    <a:ext uri="{9D8B030D-6E8A-4147-A177-3AD203B41FA5}">
                      <a16:colId xmlns:a16="http://schemas.microsoft.com/office/drawing/2014/main" val="1292800283"/>
                    </a:ext>
                  </a:extLst>
                </a:gridCol>
                <a:gridCol w="5645052">
                  <a:extLst>
                    <a:ext uri="{9D8B030D-6E8A-4147-A177-3AD203B41FA5}">
                      <a16:colId xmlns:a16="http://schemas.microsoft.com/office/drawing/2014/main" val="4132607247"/>
                    </a:ext>
                  </a:extLst>
                </a:gridCol>
              </a:tblGrid>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In[19]: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'1+2+3+4+5'.split('+')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502806828"/>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Out[19]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['1', '2', '3', '4', '5']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272980134"/>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 am a student from BUPT".split()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546838743"/>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 'am', 'a', 'student', 'from', 'BUPT']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471618406"/>
                  </a:ext>
                </a:extLst>
              </a:tr>
            </a:tbl>
          </a:graphicData>
        </a:graphic>
      </p:graphicFrame>
      <p:sp>
        <p:nvSpPr>
          <p:cNvPr id="10" name="标题 1"/>
          <p:cNvSpPr txBox="1">
            <a:spLocks/>
          </p:cNvSpPr>
          <p:nvPr/>
        </p:nvSpPr>
        <p:spPr>
          <a:xfrm>
            <a:off x="1691680" y="0"/>
            <a:ext cx="7416824"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zh-CN" altLang="en-US" sz="2800" dirty="0"/>
              <a:t>字符串方法</a:t>
            </a:r>
          </a:p>
        </p:txBody>
      </p:sp>
      <p:sp>
        <p:nvSpPr>
          <p:cNvPr id="5" name="矩形 4"/>
          <p:cNvSpPr/>
          <p:nvPr/>
        </p:nvSpPr>
        <p:spPr>
          <a:xfrm>
            <a:off x="1763688" y="2787774"/>
            <a:ext cx="7344816" cy="1015663"/>
          </a:xfrm>
          <a:prstGeom prst="rect">
            <a:avLst/>
          </a:prstGeom>
        </p:spPr>
        <p:txBody>
          <a:bodyPr wrap="square">
            <a:spAutoFit/>
          </a:bodyPr>
          <a:lstStyle/>
          <a:p>
            <a:pPr marL="457200" indent="-457200" algn="l">
              <a:lnSpc>
                <a:spcPct val="100000"/>
              </a:lnSpc>
              <a:spcBef>
                <a:spcPts val="1200"/>
              </a:spcBef>
              <a:buFont typeface="Wingdings" pitchFamily="2" charset="2"/>
              <a:buChar char="Ø"/>
            </a:pPr>
            <a:r>
              <a:rPr lang="en-US" altLang="zh-CN" sz="2000" dirty="0">
                <a:latin typeface="楷体" pitchFamily="49" charset="-122"/>
                <a:ea typeface="楷体" pitchFamily="49" charset="-122"/>
              </a:rPr>
              <a:t>split(): </a:t>
            </a:r>
            <a:r>
              <a:rPr lang="zh-CN" altLang="en-US" sz="2000" b="0" dirty="0">
                <a:latin typeface="楷体" pitchFamily="49" charset="-122"/>
                <a:ea typeface="楷体" pitchFamily="49" charset="-122"/>
              </a:rPr>
              <a:t>将字符串按照分隔符拆分为序列。如果没有指定分隔符，将默认在单个或多个连续的空白字符（空格、制表符、换行符等）处进行拆分。</a:t>
            </a:r>
            <a:endParaRPr lang="en-US" altLang="zh-CN" sz="1400" b="0" dirty="0"/>
          </a:p>
        </p:txBody>
      </p:sp>
    </p:spTree>
    <p:extLst>
      <p:ext uri="{BB962C8B-B14F-4D97-AF65-F5344CB8AC3E}">
        <p14:creationId xmlns:p14="http://schemas.microsoft.com/office/powerpoint/2010/main" val="4189339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691680" y="771550"/>
            <a:ext cx="7344816" cy="864096"/>
          </a:xfrm>
        </p:spPr>
        <p:txBody>
          <a:bodyPr/>
          <a:lstStyle/>
          <a:p>
            <a:pPr>
              <a:lnSpc>
                <a:spcPct val="150000"/>
              </a:lnSpc>
              <a:buFont typeface="Wingdings" pitchFamily="2" charset="2"/>
              <a:buChar char="Ø"/>
            </a:pPr>
            <a:r>
              <a:rPr lang="en-US" altLang="zh-CN" sz="2000" dirty="0">
                <a:latin typeface="楷体" pitchFamily="49" charset="-122"/>
                <a:ea typeface="楷体" pitchFamily="49" charset="-122"/>
              </a:rPr>
              <a:t>strip(): </a:t>
            </a:r>
            <a:r>
              <a:rPr lang="zh-CN" altLang="en-US" sz="2000" dirty="0">
                <a:latin typeface="楷体" pitchFamily="49" charset="-122"/>
                <a:ea typeface="楷体" pitchFamily="49" charset="-122"/>
              </a:rPr>
              <a:t>将字符串开头和末尾的空白（但不包括中间的空白）删除，并返回删除后的结果。</a:t>
            </a:r>
            <a:endParaRPr lang="en-US" altLang="zh-CN" dirty="0"/>
          </a:p>
        </p:txBody>
      </p:sp>
      <p:graphicFrame>
        <p:nvGraphicFramePr>
          <p:cNvPr id="5" name="表格 4">
            <a:extLst>
              <a:ext uri="{FF2B5EF4-FFF2-40B4-BE49-F238E27FC236}">
                <a16:creationId xmlns:a16="http://schemas.microsoft.com/office/drawing/2014/main" id="{4A79B875-507D-40DF-AB0A-F3F4A2E3DCA0}"/>
              </a:ext>
            </a:extLst>
          </p:cNvPr>
          <p:cNvGraphicFramePr>
            <a:graphicFrameLocks noGrp="1"/>
          </p:cNvGraphicFramePr>
          <p:nvPr>
            <p:extLst>
              <p:ext uri="{D42A27DB-BD31-4B8C-83A1-F6EECF244321}">
                <p14:modId xmlns:p14="http://schemas.microsoft.com/office/powerpoint/2010/main" val="2071913575"/>
              </p:ext>
            </p:extLst>
          </p:nvPr>
        </p:nvGraphicFramePr>
        <p:xfrm>
          <a:off x="1979712" y="1851670"/>
          <a:ext cx="6696743" cy="1224137"/>
        </p:xfrm>
        <a:graphic>
          <a:graphicData uri="http://schemas.openxmlformats.org/drawingml/2006/table">
            <a:tbl>
              <a:tblPr firstRow="1" firstCol="1" bandRow="1"/>
              <a:tblGrid>
                <a:gridCol w="994566">
                  <a:extLst>
                    <a:ext uri="{9D8B030D-6E8A-4147-A177-3AD203B41FA5}">
                      <a16:colId xmlns:a16="http://schemas.microsoft.com/office/drawing/2014/main" val="2326538244"/>
                    </a:ext>
                  </a:extLst>
                </a:gridCol>
                <a:gridCol w="5702177">
                  <a:extLst>
                    <a:ext uri="{9D8B030D-6E8A-4147-A177-3AD203B41FA5}">
                      <a16:colId xmlns:a16="http://schemas.microsoft.com/office/drawing/2014/main" val="3415101541"/>
                    </a:ext>
                  </a:extLst>
                </a:gridCol>
              </a:tblGrid>
              <a:tr h="299029">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In[21]: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I am a student from BUPT       ".strip()</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89706066"/>
                  </a:ext>
                </a:extLst>
              </a:tr>
              <a:tr h="299029">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 am a student from BUPT'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048503443"/>
                  </a:ext>
                </a:extLst>
              </a:tr>
              <a:tr h="327050">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In[22]: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'*****!!!!!Something important!!!!!*****'.strip('*!')</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511977873"/>
                  </a:ext>
                </a:extLst>
              </a:tr>
              <a:tr h="299029">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Out[22]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'Something important'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133363032"/>
                  </a:ext>
                </a:extLst>
              </a:tr>
            </a:tbl>
          </a:graphicData>
        </a:graphic>
      </p:graphicFrame>
      <p:graphicFrame>
        <p:nvGraphicFramePr>
          <p:cNvPr id="7" name="表格 6">
            <a:extLst>
              <a:ext uri="{FF2B5EF4-FFF2-40B4-BE49-F238E27FC236}">
                <a16:creationId xmlns:a16="http://schemas.microsoft.com/office/drawing/2014/main" id="{60295EA5-D29B-41B3-A2E5-1F828689E1EE}"/>
              </a:ext>
            </a:extLst>
          </p:cNvPr>
          <p:cNvGraphicFramePr>
            <a:graphicFrameLocks noGrp="1"/>
          </p:cNvGraphicFramePr>
          <p:nvPr>
            <p:extLst>
              <p:ext uri="{D42A27DB-BD31-4B8C-83A1-F6EECF244321}">
                <p14:modId xmlns:p14="http://schemas.microsoft.com/office/powerpoint/2010/main" val="4247470469"/>
              </p:ext>
            </p:extLst>
          </p:nvPr>
        </p:nvGraphicFramePr>
        <p:xfrm>
          <a:off x="1979712" y="3795886"/>
          <a:ext cx="6696744" cy="648072"/>
        </p:xfrm>
        <a:graphic>
          <a:graphicData uri="http://schemas.openxmlformats.org/drawingml/2006/table">
            <a:tbl>
              <a:tblPr firstRow="1" firstCol="1" bandRow="1"/>
              <a:tblGrid>
                <a:gridCol w="994565">
                  <a:extLst>
                    <a:ext uri="{9D8B030D-6E8A-4147-A177-3AD203B41FA5}">
                      <a16:colId xmlns:a16="http://schemas.microsoft.com/office/drawing/2014/main" val="2615226288"/>
                    </a:ext>
                  </a:extLst>
                </a:gridCol>
                <a:gridCol w="5702179">
                  <a:extLst>
                    <a:ext uri="{9D8B030D-6E8A-4147-A177-3AD203B41FA5}">
                      <a16:colId xmlns:a16="http://schemas.microsoft.com/office/drawing/2014/main" val="2243994640"/>
                    </a:ext>
                  </a:extLst>
                </a:gridCol>
              </a:tblGrid>
              <a:tr h="360040">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In[23]: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'My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favourite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character is Mickey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Mouse'.lower</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32146664"/>
                  </a:ext>
                </a:extLst>
              </a:tr>
              <a:tr h="288032">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Out[23]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'my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favourite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character is mickey mouse'</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089584100"/>
                  </a:ext>
                </a:extLst>
              </a:tr>
            </a:tbl>
          </a:graphicData>
        </a:graphic>
      </p:graphicFrame>
      <p:sp>
        <p:nvSpPr>
          <p:cNvPr id="10" name="标题 1"/>
          <p:cNvSpPr txBox="1">
            <a:spLocks/>
          </p:cNvSpPr>
          <p:nvPr/>
        </p:nvSpPr>
        <p:spPr>
          <a:xfrm>
            <a:off x="1691680" y="0"/>
            <a:ext cx="7416824"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zh-CN" altLang="en-US" sz="2800" dirty="0"/>
              <a:t>字符串方法</a:t>
            </a:r>
          </a:p>
        </p:txBody>
      </p:sp>
      <p:sp>
        <p:nvSpPr>
          <p:cNvPr id="11" name="矩形 10"/>
          <p:cNvSpPr/>
          <p:nvPr/>
        </p:nvSpPr>
        <p:spPr>
          <a:xfrm>
            <a:off x="1835696" y="3291830"/>
            <a:ext cx="4572000" cy="323165"/>
          </a:xfrm>
          <a:prstGeom prst="rect">
            <a:avLst/>
          </a:prstGeom>
        </p:spPr>
        <p:txBody>
          <a:bodyPr>
            <a:spAutoFit/>
          </a:bodyPr>
          <a:lstStyle/>
          <a:p>
            <a:pPr marL="342900" indent="-342900" algn="l">
              <a:buFont typeface="Wingdings" pitchFamily="2" charset="2"/>
              <a:buChar char="Ø"/>
            </a:pPr>
            <a:r>
              <a:rPr lang="en-US" altLang="zh-CN" sz="2000" dirty="0">
                <a:latin typeface="楷体" pitchFamily="49" charset="-122"/>
                <a:ea typeface="楷体" pitchFamily="49" charset="-122"/>
              </a:rPr>
              <a:t>lower(): </a:t>
            </a:r>
            <a:r>
              <a:rPr lang="zh-CN" altLang="zh-CN" sz="2000" b="0" dirty="0">
                <a:latin typeface="楷体" pitchFamily="49" charset="-122"/>
                <a:ea typeface="楷体" pitchFamily="49" charset="-122"/>
              </a:rPr>
              <a:t>返回字符串的小写版本</a:t>
            </a:r>
            <a:endParaRPr lang="en-US" altLang="zh-CN" sz="2000" b="0" dirty="0">
              <a:latin typeface="楷体" pitchFamily="49" charset="-122"/>
              <a:ea typeface="楷体" pitchFamily="49" charset="-122"/>
            </a:endParaRPr>
          </a:p>
        </p:txBody>
      </p:sp>
    </p:spTree>
    <p:extLst>
      <p:ext uri="{BB962C8B-B14F-4D97-AF65-F5344CB8AC3E}">
        <p14:creationId xmlns:p14="http://schemas.microsoft.com/office/powerpoint/2010/main" val="2230920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0"/>
            <a:ext cx="7416824" cy="771550"/>
          </a:xfrm>
          <a:prstGeom prst="rect">
            <a:avLst/>
          </a:prstGeom>
        </p:spPr>
        <p:txBody>
          <a:bodyPr/>
          <a:lstStyle/>
          <a:p>
            <a:pPr algn="l">
              <a:lnSpc>
                <a:spcPct val="150000"/>
              </a:lnSpc>
            </a:pPr>
            <a:r>
              <a:rPr kumimoji="1" lang="en-US" altLang="zh-CN" sz="2800" dirty="0"/>
              <a:t>2.3 </a:t>
            </a:r>
            <a:r>
              <a:rPr kumimoji="1" lang="zh-CN" altLang="en-US" sz="2800" dirty="0"/>
              <a:t>字典</a:t>
            </a:r>
          </a:p>
        </p:txBody>
      </p:sp>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8"/>
            <a:ext cx="7236296" cy="4212630"/>
          </a:xfrm>
        </p:spPr>
        <p:txBody>
          <a:bodyPr/>
          <a:lstStyle/>
          <a:p>
            <a:pPr>
              <a:buFont typeface="Wingdings" pitchFamily="2" charset="2"/>
              <a:buChar char="n"/>
            </a:pPr>
            <a:r>
              <a:rPr lang="zh-CN" altLang="en-US" sz="1800" b="1" dirty="0"/>
              <a:t>概述</a:t>
            </a:r>
            <a:endParaRPr lang="en-US" altLang="zh-CN" sz="1800" b="1" dirty="0"/>
          </a:p>
          <a:p>
            <a:pPr lvl="1">
              <a:lnSpc>
                <a:spcPct val="100000"/>
              </a:lnSpc>
              <a:spcBef>
                <a:spcPts val="1800"/>
              </a:spcBef>
            </a:pPr>
            <a:r>
              <a:rPr lang="en-US" altLang="zh-CN" sz="1800" dirty="0">
                <a:latin typeface="楷体" pitchFamily="49" charset="-122"/>
                <a:ea typeface="楷体" pitchFamily="49" charset="-122"/>
              </a:rPr>
              <a:t>Python</a:t>
            </a:r>
            <a:r>
              <a:rPr lang="zh-CN" altLang="en-US" sz="1800" dirty="0">
                <a:latin typeface="楷体" pitchFamily="49" charset="-122"/>
                <a:ea typeface="楷体" pitchFamily="49" charset="-122"/>
              </a:rPr>
              <a:t>中有一种</a:t>
            </a:r>
            <a:r>
              <a:rPr lang="zh-CN" altLang="en-US" sz="1800" dirty="0">
                <a:solidFill>
                  <a:schemeClr val="bg2"/>
                </a:solidFill>
                <a:latin typeface="楷体" pitchFamily="49" charset="-122"/>
                <a:ea typeface="楷体" pitchFamily="49" charset="-122"/>
              </a:rPr>
              <a:t>数据结构是通过名称来访问其各个值，这种数据结构成为映射（</a:t>
            </a:r>
            <a:r>
              <a:rPr lang="en-US" altLang="zh-CN" sz="1800" dirty="0">
                <a:solidFill>
                  <a:schemeClr val="bg2"/>
                </a:solidFill>
                <a:latin typeface="楷体" pitchFamily="49" charset="-122"/>
                <a:ea typeface="楷体" pitchFamily="49" charset="-122"/>
              </a:rPr>
              <a:t>mapping</a:t>
            </a:r>
            <a:r>
              <a:rPr lang="zh-CN" altLang="en-US" sz="1800" dirty="0">
                <a:solidFill>
                  <a:schemeClr val="bg2"/>
                </a:solidFill>
                <a:latin typeface="楷体" pitchFamily="49" charset="-122"/>
                <a:ea typeface="楷体" pitchFamily="49" charset="-122"/>
              </a:rPr>
              <a:t>）。比较常用的一种就是字典，字典中的值不按顺序存放，而是通过键值索引，这里的键可能是数、字符串或元组等等。</a:t>
            </a:r>
            <a:endParaRPr lang="en-US" altLang="zh-CN" sz="1800" dirty="0">
              <a:solidFill>
                <a:schemeClr val="bg2"/>
              </a:solidFill>
              <a:latin typeface="楷体" pitchFamily="49" charset="-122"/>
              <a:ea typeface="楷体" pitchFamily="49" charset="-122"/>
            </a:endParaRPr>
          </a:p>
          <a:p>
            <a:pPr lvl="1">
              <a:lnSpc>
                <a:spcPct val="100000"/>
              </a:lnSpc>
              <a:spcBef>
                <a:spcPts val="1800"/>
              </a:spcBef>
            </a:pPr>
            <a:r>
              <a:rPr lang="zh-CN" altLang="en-US" sz="1800" dirty="0">
                <a:solidFill>
                  <a:schemeClr val="bg2"/>
                </a:solidFill>
                <a:latin typeface="楷体" pitchFamily="49" charset="-122"/>
                <a:ea typeface="楷体" pitchFamily="49" charset="-122"/>
              </a:rPr>
              <a:t>字典中的这种键</a:t>
            </a:r>
            <a:r>
              <a:rPr lang="en-US" altLang="zh-CN" sz="1800" dirty="0">
                <a:solidFill>
                  <a:schemeClr val="bg2"/>
                </a:solidFill>
                <a:latin typeface="楷体" pitchFamily="49" charset="-122"/>
                <a:ea typeface="楷体" pitchFamily="49" charset="-122"/>
              </a:rPr>
              <a:t>-</a:t>
            </a:r>
            <a:r>
              <a:rPr lang="zh-CN" altLang="en-US" sz="1800" dirty="0">
                <a:solidFill>
                  <a:schemeClr val="bg2"/>
                </a:solidFill>
                <a:latin typeface="楷体" pitchFamily="49" charset="-122"/>
                <a:ea typeface="楷体" pitchFamily="49" charset="-122"/>
              </a:rPr>
              <a:t>值对被称为项（</a:t>
            </a:r>
            <a:r>
              <a:rPr lang="en-US" altLang="zh-CN" sz="1800" dirty="0">
                <a:solidFill>
                  <a:schemeClr val="bg2"/>
                </a:solidFill>
                <a:latin typeface="楷体" pitchFamily="49" charset="-122"/>
                <a:ea typeface="楷体" pitchFamily="49" charset="-122"/>
              </a:rPr>
              <a:t>item</a:t>
            </a:r>
            <a:r>
              <a:rPr lang="zh-CN" altLang="en-US" sz="1800" dirty="0">
                <a:solidFill>
                  <a:schemeClr val="bg2"/>
                </a:solidFill>
                <a:latin typeface="楷体" pitchFamily="49" charset="-122"/>
                <a:ea typeface="楷体" pitchFamily="49" charset="-122"/>
              </a:rPr>
              <a:t>）。每个键与其值之间都用冒号（：）进行分隔</a:t>
            </a:r>
            <a:r>
              <a:rPr lang="zh-CN" altLang="en-US" sz="1800" dirty="0">
                <a:latin typeface="楷体" pitchFamily="49" charset="-122"/>
                <a:ea typeface="楷体" pitchFamily="49" charset="-122"/>
              </a:rPr>
              <a:t>，项之间用逗号分隔，而整个字典放在花括号内，整体类似于</a:t>
            </a:r>
            <a:r>
              <a:rPr lang="en-US" altLang="zh-CN" sz="1800" dirty="0">
                <a:latin typeface="楷体" pitchFamily="49" charset="-122"/>
                <a:ea typeface="楷体" pitchFamily="49" charset="-122"/>
              </a:rPr>
              <a:t>{key1:value1, key2:value2}</a:t>
            </a:r>
            <a:r>
              <a:rPr lang="zh-CN" altLang="en-US" sz="1800" dirty="0">
                <a:latin typeface="楷体" pitchFamily="49" charset="-122"/>
                <a:ea typeface="楷体" pitchFamily="49" charset="-122"/>
              </a:rPr>
              <a:t>。空字典中没有任何项，用两个花括号表示</a:t>
            </a:r>
            <a:r>
              <a:rPr lang="zh-CN" altLang="en-US" sz="1800">
                <a:latin typeface="楷体" pitchFamily="49" charset="-122"/>
                <a:ea typeface="楷体" pitchFamily="49" charset="-122"/>
              </a:rPr>
              <a:t>，类似于</a:t>
            </a:r>
            <a:r>
              <a:rPr lang="en-US" altLang="zh-CN" sz="1800">
                <a:latin typeface="楷体" pitchFamily="49" charset="-122"/>
                <a:ea typeface="楷体" pitchFamily="49" charset="-122"/>
              </a:rPr>
              <a:t>{ </a:t>
            </a:r>
            <a:r>
              <a:rPr lang="en-US" altLang="zh-CN" sz="1800" dirty="0">
                <a:latin typeface="楷体" pitchFamily="49" charset="-122"/>
                <a:ea typeface="楷体" pitchFamily="49" charset="-122"/>
              </a:rPr>
              <a:t>}</a:t>
            </a:r>
            <a:r>
              <a:rPr lang="zh-CN" altLang="en-US" sz="1800" dirty="0">
                <a:latin typeface="楷体" pitchFamily="49" charset="-122"/>
                <a:ea typeface="楷体" pitchFamily="49" charset="-122"/>
              </a:rPr>
              <a:t>。</a:t>
            </a:r>
            <a:endParaRPr lang="en-US" altLang="zh-CN" sz="1800" dirty="0">
              <a:latin typeface="楷体" pitchFamily="49" charset="-122"/>
              <a:ea typeface="楷体" pitchFamily="49" charset="-122"/>
            </a:endParaRPr>
          </a:p>
          <a:p>
            <a:pPr lvl="1">
              <a:lnSpc>
                <a:spcPct val="100000"/>
              </a:lnSpc>
              <a:spcBef>
                <a:spcPts val="1800"/>
              </a:spcBef>
            </a:pPr>
            <a:r>
              <a:rPr lang="en-US" altLang="zh-CN" sz="1800" dirty="0">
                <a:latin typeface="楷体" pitchFamily="49" charset="-122"/>
                <a:ea typeface="楷体" pitchFamily="49" charset="-122"/>
              </a:rPr>
              <a:t>Python</a:t>
            </a:r>
            <a:r>
              <a:rPr lang="zh-CN" altLang="en-US" sz="1800" dirty="0">
                <a:latin typeface="楷体" pitchFamily="49" charset="-122"/>
                <a:ea typeface="楷体" pitchFamily="49" charset="-122"/>
              </a:rPr>
              <a:t>中的字典能够实现轻松快速地查找，通过给定的键，找到该键对应的值。因此在字典中，键必须是独一无二的，而字典中的值无需如此。</a:t>
            </a:r>
            <a:endParaRPr lang="en-US" altLang="zh-CN" sz="1800" dirty="0">
              <a:latin typeface="楷体" pitchFamily="49" charset="-122"/>
              <a:ea typeface="楷体" pitchFamily="49" charset="-122"/>
            </a:endParaRPr>
          </a:p>
        </p:txBody>
      </p:sp>
    </p:spTree>
    <p:extLst>
      <p:ext uri="{BB962C8B-B14F-4D97-AF65-F5344CB8AC3E}">
        <p14:creationId xmlns:p14="http://schemas.microsoft.com/office/powerpoint/2010/main" val="1825744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99692" y="843558"/>
            <a:ext cx="7200800" cy="1440161"/>
          </a:xfrm>
        </p:spPr>
        <p:txBody>
          <a:bodyPr/>
          <a:lstStyle/>
          <a:p>
            <a:pPr>
              <a:buFont typeface="Wingdings" pitchFamily="2" charset="2"/>
              <a:buChar char="Ø"/>
            </a:pPr>
            <a:r>
              <a:rPr lang="zh-CN" altLang="en-US" sz="2000" b="1" dirty="0"/>
              <a:t>创建字典</a:t>
            </a:r>
            <a:endParaRPr lang="en-US" altLang="zh-CN" sz="2000" b="1" dirty="0"/>
          </a:p>
          <a:p>
            <a:pPr marL="0" indent="0">
              <a:buNone/>
            </a:pPr>
            <a:r>
              <a:rPr lang="en-US" altLang="zh-CN" sz="2000" b="1" dirty="0">
                <a:latin typeface="楷体" pitchFamily="49" charset="-122"/>
                <a:ea typeface="楷体" pitchFamily="49" charset="-122"/>
              </a:rPr>
              <a:t>     </a:t>
            </a:r>
            <a:r>
              <a:rPr lang="zh-CN" altLang="en-US" sz="1800" dirty="0">
                <a:latin typeface="楷体" pitchFamily="49" charset="-122"/>
                <a:ea typeface="楷体" pitchFamily="49" charset="-122"/>
              </a:rPr>
              <a:t>可以直接使用赋值的方式创建字典，但需要注意的是，键是唯一的，如果重复，最后的一个键值对会替换前面的，但值不需要唯一。值可以取任何数据类型，但键必须是不可变的，如字符串、数字或者元组</a:t>
            </a:r>
            <a:endParaRPr lang="en-US" altLang="zh-CN" sz="1800" dirty="0">
              <a:latin typeface="楷体" pitchFamily="49" charset="-122"/>
              <a:ea typeface="楷体" pitchFamily="49" charset="-122"/>
            </a:endParaRPr>
          </a:p>
        </p:txBody>
      </p:sp>
      <p:graphicFrame>
        <p:nvGraphicFramePr>
          <p:cNvPr id="5" name="表格 4">
            <a:extLst>
              <a:ext uri="{FF2B5EF4-FFF2-40B4-BE49-F238E27FC236}">
                <a16:creationId xmlns:a16="http://schemas.microsoft.com/office/drawing/2014/main" id="{EDFED368-5905-4F26-B5AA-FD89DD27DBE6}"/>
              </a:ext>
            </a:extLst>
          </p:cNvPr>
          <p:cNvGraphicFramePr>
            <a:graphicFrameLocks noGrp="1"/>
          </p:cNvGraphicFramePr>
          <p:nvPr>
            <p:extLst>
              <p:ext uri="{D42A27DB-BD31-4B8C-83A1-F6EECF244321}">
                <p14:modId xmlns:p14="http://schemas.microsoft.com/office/powerpoint/2010/main" val="1708663876"/>
              </p:ext>
            </p:extLst>
          </p:nvPr>
        </p:nvGraphicFramePr>
        <p:xfrm>
          <a:off x="1979712" y="2427734"/>
          <a:ext cx="7056784" cy="740664"/>
        </p:xfrm>
        <a:graphic>
          <a:graphicData uri="http://schemas.openxmlformats.org/drawingml/2006/table">
            <a:tbl>
              <a:tblPr firstRow="1" firstCol="1" bandRow="1"/>
              <a:tblGrid>
                <a:gridCol w="962404">
                  <a:extLst>
                    <a:ext uri="{9D8B030D-6E8A-4147-A177-3AD203B41FA5}">
                      <a16:colId xmlns:a16="http://schemas.microsoft.com/office/drawing/2014/main" val="1311911489"/>
                    </a:ext>
                  </a:extLst>
                </a:gridCol>
                <a:gridCol w="6094380">
                  <a:extLst>
                    <a:ext uri="{9D8B030D-6E8A-4147-A177-3AD203B41FA5}">
                      <a16:colId xmlns:a16="http://schemas.microsoft.com/office/drawing/2014/main" val="107842088"/>
                    </a:ext>
                  </a:extLst>
                </a:gridCol>
              </a:tblGrid>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number_dict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{'a':1,'b':2,'c':3,'c':4}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967851974"/>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number_dict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625933740"/>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 1, 'b': 2, 'c': 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838020109"/>
                  </a:ext>
                </a:extLst>
              </a:tr>
            </a:tbl>
          </a:graphicData>
        </a:graphic>
      </p:graphicFrame>
      <p:graphicFrame>
        <p:nvGraphicFramePr>
          <p:cNvPr id="7" name="表格 6">
            <a:extLst>
              <a:ext uri="{FF2B5EF4-FFF2-40B4-BE49-F238E27FC236}">
                <a16:creationId xmlns:a16="http://schemas.microsoft.com/office/drawing/2014/main" id="{22DAB788-6F95-431F-86C3-F9D3AB8896DE}"/>
              </a:ext>
            </a:extLst>
          </p:cNvPr>
          <p:cNvGraphicFramePr>
            <a:graphicFrameLocks noGrp="1"/>
          </p:cNvGraphicFramePr>
          <p:nvPr>
            <p:extLst>
              <p:ext uri="{D42A27DB-BD31-4B8C-83A1-F6EECF244321}">
                <p14:modId xmlns:p14="http://schemas.microsoft.com/office/powerpoint/2010/main" val="688959468"/>
              </p:ext>
            </p:extLst>
          </p:nvPr>
        </p:nvGraphicFramePr>
        <p:xfrm>
          <a:off x="2051720" y="3867894"/>
          <a:ext cx="6958457" cy="987552"/>
        </p:xfrm>
        <a:graphic>
          <a:graphicData uri="http://schemas.openxmlformats.org/drawingml/2006/table">
            <a:tbl>
              <a:tblPr firstRow="1" firstCol="1" bandRow="1"/>
              <a:tblGrid>
                <a:gridCol w="948994">
                  <a:extLst>
                    <a:ext uri="{9D8B030D-6E8A-4147-A177-3AD203B41FA5}">
                      <a16:colId xmlns:a16="http://schemas.microsoft.com/office/drawing/2014/main" val="94931714"/>
                    </a:ext>
                  </a:extLst>
                </a:gridCol>
                <a:gridCol w="6009463">
                  <a:extLst>
                    <a:ext uri="{9D8B030D-6E8A-4147-A177-3AD203B41FA5}">
                      <a16:colId xmlns:a16="http://schemas.microsoft.com/office/drawing/2014/main" val="1440344906"/>
                    </a:ext>
                  </a:extLst>
                </a:gridCol>
              </a:tblGrid>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student =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name','Mickey</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'),('age',24)]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039190350"/>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d =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dict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(student)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128378018"/>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d</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344169160"/>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{'age': 24, 'name': 'Mickey'}</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508104053"/>
                  </a:ext>
                </a:extLst>
              </a:tr>
            </a:tbl>
          </a:graphicData>
        </a:graphic>
      </p:graphicFrame>
      <p:sp>
        <p:nvSpPr>
          <p:cNvPr id="9" name="标题 1"/>
          <p:cNvSpPr txBox="1">
            <a:spLocks/>
          </p:cNvSpPr>
          <p:nvPr/>
        </p:nvSpPr>
        <p:spPr>
          <a:xfrm>
            <a:off x="1691680" y="0"/>
            <a:ext cx="7416824"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zh-CN" altLang="en-US" sz="2800" dirty="0"/>
              <a:t>字典操作</a:t>
            </a:r>
          </a:p>
        </p:txBody>
      </p:sp>
      <p:sp>
        <p:nvSpPr>
          <p:cNvPr id="10" name="矩形 9"/>
          <p:cNvSpPr/>
          <p:nvPr/>
        </p:nvSpPr>
        <p:spPr>
          <a:xfrm>
            <a:off x="1979712" y="3435846"/>
            <a:ext cx="6840760" cy="300082"/>
          </a:xfrm>
          <a:prstGeom prst="rect">
            <a:avLst/>
          </a:prstGeom>
        </p:spPr>
        <p:txBody>
          <a:bodyPr wrap="square">
            <a:spAutoFit/>
          </a:bodyPr>
          <a:lstStyle/>
          <a:p>
            <a:pPr algn="l"/>
            <a:r>
              <a:rPr lang="zh-CN" altLang="en-US" sz="1800" b="0" dirty="0">
                <a:latin typeface="楷体" pitchFamily="49" charset="-122"/>
                <a:ea typeface="楷体" pitchFamily="49" charset="-122"/>
              </a:rPr>
              <a:t>也可以使用函数</a:t>
            </a:r>
            <a:r>
              <a:rPr lang="en-US" altLang="zh-CN" sz="1800" b="0" dirty="0" err="1">
                <a:latin typeface="楷体" pitchFamily="49" charset="-122"/>
                <a:ea typeface="楷体" pitchFamily="49" charset="-122"/>
              </a:rPr>
              <a:t>dict</a:t>
            </a:r>
            <a:r>
              <a:rPr lang="zh-CN" altLang="en-US" sz="1800" b="0" dirty="0">
                <a:latin typeface="楷体" pitchFamily="49" charset="-122"/>
                <a:ea typeface="楷体" pitchFamily="49" charset="-122"/>
              </a:rPr>
              <a:t>从其他映射或键</a:t>
            </a:r>
            <a:r>
              <a:rPr lang="en-US" altLang="zh-CN" sz="1800" b="0" dirty="0">
                <a:latin typeface="楷体" pitchFamily="49" charset="-122"/>
                <a:ea typeface="楷体" pitchFamily="49" charset="-122"/>
              </a:rPr>
              <a:t>-</a:t>
            </a:r>
            <a:r>
              <a:rPr lang="zh-CN" altLang="en-US" sz="1800" b="0" dirty="0">
                <a:latin typeface="楷体" pitchFamily="49" charset="-122"/>
                <a:ea typeface="楷体" pitchFamily="49" charset="-122"/>
              </a:rPr>
              <a:t>值对序列创建字典</a:t>
            </a:r>
            <a:endParaRPr lang="en-US" altLang="zh-CN" sz="1800" b="0" dirty="0">
              <a:latin typeface="楷体" pitchFamily="49" charset="-122"/>
              <a:ea typeface="楷体" pitchFamily="49" charset="-122"/>
            </a:endParaRPr>
          </a:p>
        </p:txBody>
      </p:sp>
    </p:spTree>
    <p:extLst>
      <p:ext uri="{BB962C8B-B14F-4D97-AF65-F5344CB8AC3E}">
        <p14:creationId xmlns:p14="http://schemas.microsoft.com/office/powerpoint/2010/main" val="252526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1"/>
            <a:ext cx="7416824" cy="771550"/>
          </a:xfrm>
          <a:prstGeom prst="rect">
            <a:avLst/>
          </a:prstGeom>
        </p:spPr>
        <p:txBody>
          <a:bodyPr/>
          <a:lstStyle/>
          <a:p>
            <a:pPr algn="l">
              <a:lnSpc>
                <a:spcPct val="150000"/>
              </a:lnSpc>
            </a:pPr>
            <a:r>
              <a:rPr kumimoji="1" lang="en-US" altLang="zh-CN" sz="2600" dirty="0">
                <a:latin typeface="黑体" pitchFamily="49" charset="-122"/>
                <a:ea typeface="黑体" pitchFamily="49" charset="-122"/>
              </a:rPr>
              <a:t>1.1 Python</a:t>
            </a:r>
            <a:r>
              <a:rPr kumimoji="1" lang="zh-CN" altLang="en-US" sz="2600" dirty="0">
                <a:latin typeface="黑体" pitchFamily="49" charset="-122"/>
                <a:ea typeface="黑体" pitchFamily="49" charset="-122"/>
              </a:rPr>
              <a:t>语言简介</a:t>
            </a:r>
          </a:p>
        </p:txBody>
      </p:sp>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835696" y="843558"/>
            <a:ext cx="7200800" cy="3600400"/>
          </a:xfrm>
        </p:spPr>
        <p:txBody>
          <a:bodyPr/>
          <a:lstStyle/>
          <a:p>
            <a:pPr>
              <a:lnSpc>
                <a:spcPct val="150000"/>
              </a:lnSpc>
              <a:spcBef>
                <a:spcPts val="600"/>
              </a:spcBef>
            </a:pPr>
            <a:r>
              <a:rPr lang="zh-CN" altLang="en-US" sz="2400" b="1" dirty="0"/>
              <a:t>什么是</a:t>
            </a:r>
            <a:r>
              <a:rPr lang="en-US" altLang="zh-CN" sz="2400" b="1" dirty="0"/>
              <a:t>Python</a:t>
            </a:r>
          </a:p>
          <a:p>
            <a:pPr lvl="1">
              <a:lnSpc>
                <a:spcPct val="150000"/>
              </a:lnSpc>
              <a:spcBef>
                <a:spcPts val="600"/>
              </a:spcBef>
              <a:buFont typeface="Wingdings" pitchFamily="2" charset="2"/>
              <a:buChar char="Ø"/>
            </a:pPr>
            <a:r>
              <a:rPr lang="en-US" altLang="zh-CN" sz="2000" b="1" dirty="0"/>
              <a:t>Python </a:t>
            </a:r>
            <a:r>
              <a:rPr lang="zh-CN" altLang="zh-CN" sz="2000" b="1" dirty="0"/>
              <a:t>是一种解释型语言</a:t>
            </a:r>
            <a:r>
              <a:rPr lang="zh-CN" altLang="zh-CN" sz="2000" dirty="0"/>
              <a:t>，</a:t>
            </a:r>
            <a:r>
              <a:rPr lang="zh-CN" altLang="en-US" sz="2000" dirty="0"/>
              <a:t>在</a:t>
            </a:r>
            <a:r>
              <a:rPr lang="en-US" altLang="zh-CN" sz="2000" dirty="0"/>
              <a:t>Python</a:t>
            </a:r>
            <a:r>
              <a:rPr lang="zh-CN" altLang="zh-CN" sz="2000" dirty="0"/>
              <a:t>开发过程没有编译的环节</a:t>
            </a:r>
            <a:r>
              <a:rPr lang="zh-CN" altLang="en-US" sz="2000" dirty="0"/>
              <a:t>。</a:t>
            </a:r>
            <a:endParaRPr lang="en-US" altLang="zh-CN" sz="2000" dirty="0"/>
          </a:p>
          <a:p>
            <a:pPr lvl="1">
              <a:lnSpc>
                <a:spcPct val="150000"/>
              </a:lnSpc>
              <a:spcBef>
                <a:spcPts val="600"/>
              </a:spcBef>
              <a:buFont typeface="Wingdings" pitchFamily="2" charset="2"/>
              <a:buChar char="Ø"/>
            </a:pPr>
            <a:r>
              <a:rPr lang="en-US" altLang="zh-CN" sz="2000" b="1" dirty="0"/>
              <a:t>Python</a:t>
            </a:r>
            <a:r>
              <a:rPr lang="zh-CN" altLang="zh-CN" sz="2000" b="1" dirty="0"/>
              <a:t>是交互式语言</a:t>
            </a:r>
            <a:r>
              <a:rPr lang="zh-CN" altLang="zh-CN" sz="2000" dirty="0"/>
              <a:t>，可以在</a:t>
            </a:r>
            <a:r>
              <a:rPr lang="en-US" altLang="zh-CN" sz="2000" dirty="0"/>
              <a:t>Python</a:t>
            </a:r>
            <a:r>
              <a:rPr lang="zh-CN" altLang="zh-CN" sz="2000" dirty="0"/>
              <a:t>交互界面直接执行代码</a:t>
            </a:r>
            <a:r>
              <a:rPr lang="zh-CN" altLang="en-US" sz="2000" dirty="0"/>
              <a:t>。</a:t>
            </a:r>
            <a:endParaRPr lang="en-US" altLang="zh-CN" sz="2000" dirty="0"/>
          </a:p>
          <a:p>
            <a:pPr lvl="1">
              <a:lnSpc>
                <a:spcPct val="150000"/>
              </a:lnSpc>
              <a:spcBef>
                <a:spcPts val="600"/>
              </a:spcBef>
              <a:buFont typeface="Wingdings" pitchFamily="2" charset="2"/>
              <a:buChar char="Ø"/>
            </a:pPr>
            <a:r>
              <a:rPr lang="en-US" altLang="zh-CN" sz="2000" b="1" dirty="0"/>
              <a:t>Python</a:t>
            </a:r>
            <a:r>
              <a:rPr lang="zh-CN" altLang="zh-CN" sz="2000" b="1" dirty="0"/>
              <a:t>是面向对象语言</a:t>
            </a:r>
            <a:r>
              <a:rPr lang="zh-CN" altLang="zh-CN" sz="2000" dirty="0"/>
              <a:t>，</a:t>
            </a:r>
            <a:r>
              <a:rPr lang="en-US" altLang="zh-CN" sz="2000" dirty="0"/>
              <a:t>Python</a:t>
            </a:r>
            <a:r>
              <a:rPr lang="zh-CN" altLang="zh-CN" sz="2000" dirty="0"/>
              <a:t>支持面向对象的风格或代码封装在对象的编程技术</a:t>
            </a:r>
            <a:r>
              <a:rPr lang="zh-CN" altLang="en-US" sz="2000" dirty="0"/>
              <a:t>。</a:t>
            </a:r>
            <a:endParaRPr lang="en-US" altLang="zh-CN" sz="2000" dirty="0"/>
          </a:p>
        </p:txBody>
      </p:sp>
    </p:spTree>
    <p:extLst>
      <p:ext uri="{BB962C8B-B14F-4D97-AF65-F5344CB8AC3E}">
        <p14:creationId xmlns:p14="http://schemas.microsoft.com/office/powerpoint/2010/main" val="27742841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64E972B-D233-46F7-BD48-8212B75D478D}"/>
              </a:ext>
            </a:extLst>
          </p:cNvPr>
          <p:cNvSpPr>
            <a:spLocks noGrp="1"/>
          </p:cNvSpPr>
          <p:nvPr>
            <p:ph idx="4294967295"/>
          </p:nvPr>
        </p:nvSpPr>
        <p:spPr>
          <a:xfrm>
            <a:off x="1835697" y="915567"/>
            <a:ext cx="7128791" cy="360039"/>
          </a:xfrm>
        </p:spPr>
        <p:txBody>
          <a:bodyPr/>
          <a:lstStyle/>
          <a:p>
            <a:pPr>
              <a:buFont typeface="Wingdings" pitchFamily="2" charset="2"/>
              <a:buChar char="n"/>
            </a:pPr>
            <a:r>
              <a:rPr lang="zh-CN" altLang="en-US" sz="2000" dirty="0">
                <a:latin typeface="楷体" pitchFamily="49" charset="-122"/>
                <a:ea typeface="楷体" pitchFamily="49" charset="-122"/>
              </a:rPr>
              <a:t>常用的字典操作包括</a:t>
            </a:r>
            <a:r>
              <a:rPr lang="zh-CN" altLang="zh-CN" sz="2000" dirty="0">
                <a:latin typeface="楷体" pitchFamily="49" charset="-122"/>
                <a:ea typeface="楷体" pitchFamily="49" charset="-122"/>
              </a:rPr>
              <a:t>索引，删除，修改对应项的值</a:t>
            </a:r>
            <a:r>
              <a:rPr lang="zh-CN" altLang="en-US" sz="2000" dirty="0">
                <a:latin typeface="楷体" pitchFamily="49" charset="-122"/>
                <a:ea typeface="楷体" pitchFamily="49" charset="-122"/>
              </a:rPr>
              <a:t>等</a:t>
            </a:r>
            <a:endParaRPr lang="en-US" altLang="zh-CN" sz="2000" dirty="0">
              <a:latin typeface="楷体" pitchFamily="49" charset="-122"/>
              <a:ea typeface="楷体" pitchFamily="49" charset="-122"/>
            </a:endParaRPr>
          </a:p>
        </p:txBody>
      </p:sp>
      <p:graphicFrame>
        <p:nvGraphicFramePr>
          <p:cNvPr id="6" name="表格 5">
            <a:extLst>
              <a:ext uri="{FF2B5EF4-FFF2-40B4-BE49-F238E27FC236}">
                <a16:creationId xmlns:a16="http://schemas.microsoft.com/office/drawing/2014/main" id="{96F549E5-F240-4530-AC1F-FDE838664EE6}"/>
              </a:ext>
            </a:extLst>
          </p:cNvPr>
          <p:cNvGraphicFramePr>
            <a:graphicFrameLocks noGrp="1"/>
          </p:cNvGraphicFramePr>
          <p:nvPr>
            <p:extLst>
              <p:ext uri="{D42A27DB-BD31-4B8C-83A1-F6EECF244321}">
                <p14:modId xmlns:p14="http://schemas.microsoft.com/office/powerpoint/2010/main" val="460324510"/>
              </p:ext>
            </p:extLst>
          </p:nvPr>
        </p:nvGraphicFramePr>
        <p:xfrm>
          <a:off x="1979713" y="1491630"/>
          <a:ext cx="6912768" cy="831531"/>
        </p:xfrm>
        <a:graphic>
          <a:graphicData uri="http://schemas.openxmlformats.org/drawingml/2006/table">
            <a:tbl>
              <a:tblPr firstRow="1" firstCol="1" bandRow="1"/>
              <a:tblGrid>
                <a:gridCol w="832092">
                  <a:extLst>
                    <a:ext uri="{9D8B030D-6E8A-4147-A177-3AD203B41FA5}">
                      <a16:colId xmlns:a16="http://schemas.microsoft.com/office/drawing/2014/main" val="3933516533"/>
                    </a:ext>
                  </a:extLst>
                </a:gridCol>
                <a:gridCol w="6080676">
                  <a:extLst>
                    <a:ext uri="{9D8B030D-6E8A-4147-A177-3AD203B41FA5}">
                      <a16:colId xmlns:a16="http://schemas.microsoft.com/office/drawing/2014/main" val="3738206997"/>
                    </a:ext>
                  </a:extLst>
                </a:gridCol>
              </a:tblGrid>
              <a:tr h="337755">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student_dict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={'Tom':24,'Mickey':23,'Marry':15,'Abel':18}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069729464"/>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student_dict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888165127"/>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{'Abel': 18, 'Marry': 15, 'Mickey': 23, 'Tom': 24}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237673001"/>
                  </a:ext>
                </a:extLst>
              </a:tr>
            </a:tbl>
          </a:graphicData>
        </a:graphic>
      </p:graphicFrame>
      <p:graphicFrame>
        <p:nvGraphicFramePr>
          <p:cNvPr id="8" name="表格 7">
            <a:extLst>
              <a:ext uri="{FF2B5EF4-FFF2-40B4-BE49-F238E27FC236}">
                <a16:creationId xmlns:a16="http://schemas.microsoft.com/office/drawing/2014/main" id="{8C9DD250-73DF-4720-BFA5-6177D7F86BBB}"/>
              </a:ext>
            </a:extLst>
          </p:cNvPr>
          <p:cNvGraphicFramePr>
            <a:graphicFrameLocks noGrp="1"/>
          </p:cNvGraphicFramePr>
          <p:nvPr>
            <p:extLst>
              <p:ext uri="{D42A27DB-BD31-4B8C-83A1-F6EECF244321}">
                <p14:modId xmlns:p14="http://schemas.microsoft.com/office/powerpoint/2010/main" val="708195327"/>
              </p:ext>
            </p:extLst>
          </p:nvPr>
        </p:nvGraphicFramePr>
        <p:xfrm>
          <a:off x="1979712" y="3283822"/>
          <a:ext cx="6912768" cy="493776"/>
        </p:xfrm>
        <a:graphic>
          <a:graphicData uri="http://schemas.openxmlformats.org/drawingml/2006/table">
            <a:tbl>
              <a:tblPr firstRow="1" firstCol="1" bandRow="1"/>
              <a:tblGrid>
                <a:gridCol w="896099">
                  <a:extLst>
                    <a:ext uri="{9D8B030D-6E8A-4147-A177-3AD203B41FA5}">
                      <a16:colId xmlns:a16="http://schemas.microsoft.com/office/drawing/2014/main" val="3163190199"/>
                    </a:ext>
                  </a:extLst>
                </a:gridCol>
                <a:gridCol w="6016669">
                  <a:extLst>
                    <a:ext uri="{9D8B030D-6E8A-4147-A177-3AD203B41FA5}">
                      <a16:colId xmlns:a16="http://schemas.microsoft.com/office/drawing/2014/main" val="2428497431"/>
                    </a:ext>
                  </a:extLst>
                </a:gridCol>
              </a:tblGrid>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student_dict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['Marry']</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869925164"/>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854953188"/>
                  </a:ext>
                </a:extLst>
              </a:tr>
            </a:tbl>
          </a:graphicData>
        </a:graphic>
      </p:graphicFrame>
      <p:graphicFrame>
        <p:nvGraphicFramePr>
          <p:cNvPr id="10" name="表格 9">
            <a:extLst>
              <a:ext uri="{FF2B5EF4-FFF2-40B4-BE49-F238E27FC236}">
                <a16:creationId xmlns:a16="http://schemas.microsoft.com/office/drawing/2014/main" id="{BA174C4F-1FFA-4210-900A-FB6CBCBFA3B2}"/>
              </a:ext>
            </a:extLst>
          </p:cNvPr>
          <p:cNvGraphicFramePr>
            <a:graphicFrameLocks noGrp="1"/>
          </p:cNvGraphicFramePr>
          <p:nvPr>
            <p:extLst>
              <p:ext uri="{D42A27DB-BD31-4B8C-83A1-F6EECF244321}">
                <p14:modId xmlns:p14="http://schemas.microsoft.com/office/powerpoint/2010/main" val="621969020"/>
              </p:ext>
            </p:extLst>
          </p:nvPr>
        </p:nvGraphicFramePr>
        <p:xfrm>
          <a:off x="1979713" y="2563742"/>
          <a:ext cx="6912768" cy="493776"/>
        </p:xfrm>
        <a:graphic>
          <a:graphicData uri="http://schemas.openxmlformats.org/drawingml/2006/table">
            <a:tbl>
              <a:tblPr firstRow="1" firstCol="1" bandRow="1"/>
              <a:tblGrid>
                <a:gridCol w="978222">
                  <a:extLst>
                    <a:ext uri="{9D8B030D-6E8A-4147-A177-3AD203B41FA5}">
                      <a16:colId xmlns:a16="http://schemas.microsoft.com/office/drawing/2014/main" val="1056946060"/>
                    </a:ext>
                  </a:extLst>
                </a:gridCol>
                <a:gridCol w="5934546">
                  <a:extLst>
                    <a:ext uri="{9D8B030D-6E8A-4147-A177-3AD203B41FA5}">
                      <a16:colId xmlns:a16="http://schemas.microsoft.com/office/drawing/2014/main" val="973946187"/>
                    </a:ext>
                  </a:extLst>
                </a:gridCol>
              </a:tblGrid>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len</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student_dict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17146245"/>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279817819"/>
                  </a:ext>
                </a:extLst>
              </a:tr>
            </a:tbl>
          </a:graphicData>
        </a:graphic>
      </p:graphicFrame>
      <p:graphicFrame>
        <p:nvGraphicFramePr>
          <p:cNvPr id="12" name="表格 11">
            <a:extLst>
              <a:ext uri="{FF2B5EF4-FFF2-40B4-BE49-F238E27FC236}">
                <a16:creationId xmlns:a16="http://schemas.microsoft.com/office/drawing/2014/main" id="{5BFF6957-0668-48EC-AC36-0B251B49FE6B}"/>
              </a:ext>
            </a:extLst>
          </p:cNvPr>
          <p:cNvGraphicFramePr>
            <a:graphicFrameLocks noGrp="1"/>
          </p:cNvGraphicFramePr>
          <p:nvPr>
            <p:extLst>
              <p:ext uri="{D42A27DB-BD31-4B8C-83A1-F6EECF244321}">
                <p14:modId xmlns:p14="http://schemas.microsoft.com/office/powerpoint/2010/main" val="3485857690"/>
              </p:ext>
            </p:extLst>
          </p:nvPr>
        </p:nvGraphicFramePr>
        <p:xfrm>
          <a:off x="1979713" y="3963894"/>
          <a:ext cx="6912768" cy="740664"/>
        </p:xfrm>
        <a:graphic>
          <a:graphicData uri="http://schemas.openxmlformats.org/drawingml/2006/table">
            <a:tbl>
              <a:tblPr firstRow="1" firstCol="1" bandRow="1"/>
              <a:tblGrid>
                <a:gridCol w="1024114">
                  <a:extLst>
                    <a:ext uri="{9D8B030D-6E8A-4147-A177-3AD203B41FA5}">
                      <a16:colId xmlns:a16="http://schemas.microsoft.com/office/drawing/2014/main" val="2352414316"/>
                    </a:ext>
                  </a:extLst>
                </a:gridCol>
                <a:gridCol w="5888654">
                  <a:extLst>
                    <a:ext uri="{9D8B030D-6E8A-4147-A177-3AD203B41FA5}">
                      <a16:colId xmlns:a16="http://schemas.microsoft.com/office/drawing/2014/main" val="3878944282"/>
                    </a:ext>
                  </a:extLst>
                </a:gridCol>
              </a:tblGrid>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student_dict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['Tom'] = 28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584395724"/>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student_dict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179734166"/>
                  </a:ext>
                </a:extLst>
              </a:tr>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Out[11]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{'Abel': 18, 'Marry': 15, 'Mickey': 23, 'Tom': 28}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360752593"/>
                  </a:ext>
                </a:extLst>
              </a:tr>
            </a:tbl>
          </a:graphicData>
        </a:graphic>
      </p:graphicFrame>
      <p:sp>
        <p:nvSpPr>
          <p:cNvPr id="15" name="标题 1"/>
          <p:cNvSpPr txBox="1">
            <a:spLocks/>
          </p:cNvSpPr>
          <p:nvPr/>
        </p:nvSpPr>
        <p:spPr>
          <a:xfrm>
            <a:off x="1691680" y="0"/>
            <a:ext cx="7416824"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zh-CN" altLang="en-US" sz="2800" dirty="0"/>
              <a:t>字典操作</a:t>
            </a:r>
          </a:p>
        </p:txBody>
      </p:sp>
    </p:spTree>
    <p:extLst>
      <p:ext uri="{BB962C8B-B14F-4D97-AF65-F5344CB8AC3E}">
        <p14:creationId xmlns:p14="http://schemas.microsoft.com/office/powerpoint/2010/main" val="3045905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3928D788-3A45-41C6-92AD-F230919D0F99}"/>
              </a:ext>
            </a:extLst>
          </p:cNvPr>
          <p:cNvSpPr>
            <a:spLocks noGrp="1"/>
          </p:cNvSpPr>
          <p:nvPr>
            <p:ph idx="4294967295"/>
          </p:nvPr>
        </p:nvSpPr>
        <p:spPr>
          <a:xfrm>
            <a:off x="1756068" y="858798"/>
            <a:ext cx="6920388" cy="1712952"/>
          </a:xfrm>
        </p:spPr>
        <p:txBody>
          <a:bodyPr/>
          <a:lstStyle/>
          <a:p>
            <a:r>
              <a:rPr lang="zh-CN" altLang="en-US" sz="2200" dirty="0">
                <a:latin typeface="楷体" pitchFamily="49" charset="-122"/>
                <a:ea typeface="楷体" pitchFamily="49" charset="-122"/>
              </a:rPr>
              <a:t>删除字典中的元素</a:t>
            </a:r>
            <a:endParaRPr lang="en-US" altLang="zh-CN" sz="2200" dirty="0">
              <a:latin typeface="楷体" pitchFamily="49" charset="-122"/>
              <a:ea typeface="楷体" pitchFamily="49" charset="-122"/>
            </a:endParaRPr>
          </a:p>
          <a:p>
            <a:pPr lvl="1"/>
            <a:endParaRPr lang="zh-CN" altLang="en-US" sz="1800" dirty="0"/>
          </a:p>
          <a:p>
            <a:pPr lvl="1"/>
            <a:endParaRPr lang="en-US" altLang="zh-CN" sz="1800" dirty="0"/>
          </a:p>
          <a:p>
            <a:pPr lvl="1">
              <a:lnSpc>
                <a:spcPts val="800"/>
              </a:lnSpc>
            </a:pPr>
            <a:endParaRPr lang="en-US" altLang="zh-CN" sz="1800" dirty="0">
              <a:latin typeface="楷体" pitchFamily="49" charset="-122"/>
              <a:ea typeface="楷体" pitchFamily="49" charset="-122"/>
            </a:endParaRPr>
          </a:p>
          <a:p>
            <a:pPr>
              <a:lnSpc>
                <a:spcPts val="800"/>
              </a:lnSpc>
            </a:pPr>
            <a:r>
              <a:rPr lang="zh-CN" altLang="en-US" sz="2000" dirty="0">
                <a:latin typeface="楷体" pitchFamily="49" charset="-122"/>
                <a:ea typeface="楷体" pitchFamily="49" charset="-122"/>
              </a:rPr>
              <a:t>使用</a:t>
            </a:r>
            <a:r>
              <a:rPr lang="en-US" altLang="zh-CN" sz="2000" dirty="0">
                <a:latin typeface="楷体" pitchFamily="49" charset="-122"/>
                <a:ea typeface="楷体" pitchFamily="49" charset="-122"/>
              </a:rPr>
              <a:t>in</a:t>
            </a:r>
            <a:r>
              <a:rPr lang="zh-CN" altLang="en-US" sz="2000" dirty="0">
                <a:latin typeface="楷体" pitchFamily="49" charset="-122"/>
                <a:ea typeface="楷体" pitchFamily="49" charset="-122"/>
              </a:rPr>
              <a:t>判断某一关键字是否在字典中</a:t>
            </a:r>
            <a:endParaRPr lang="en-US" altLang="zh-CN" sz="2000" dirty="0">
              <a:latin typeface="楷体" pitchFamily="49" charset="-122"/>
              <a:ea typeface="楷体" pitchFamily="49" charset="-122"/>
            </a:endParaRPr>
          </a:p>
        </p:txBody>
      </p:sp>
      <p:graphicFrame>
        <p:nvGraphicFramePr>
          <p:cNvPr id="10" name="表格 9">
            <a:extLst>
              <a:ext uri="{FF2B5EF4-FFF2-40B4-BE49-F238E27FC236}">
                <a16:creationId xmlns:a16="http://schemas.microsoft.com/office/drawing/2014/main" id="{7A304BC1-44C2-404F-B4E3-79083A727BF8}"/>
              </a:ext>
            </a:extLst>
          </p:cNvPr>
          <p:cNvGraphicFramePr>
            <a:graphicFrameLocks noGrp="1"/>
          </p:cNvGraphicFramePr>
          <p:nvPr>
            <p:extLst>
              <p:ext uri="{D42A27DB-BD31-4B8C-83A1-F6EECF244321}">
                <p14:modId xmlns:p14="http://schemas.microsoft.com/office/powerpoint/2010/main" val="445457008"/>
              </p:ext>
            </p:extLst>
          </p:nvPr>
        </p:nvGraphicFramePr>
        <p:xfrm>
          <a:off x="2123728" y="1275606"/>
          <a:ext cx="6696744" cy="740664"/>
        </p:xfrm>
        <a:graphic>
          <a:graphicData uri="http://schemas.openxmlformats.org/drawingml/2006/table">
            <a:tbl>
              <a:tblPr firstRow="1" firstCol="1" bandRow="1"/>
              <a:tblGrid>
                <a:gridCol w="975254">
                  <a:extLst>
                    <a:ext uri="{9D8B030D-6E8A-4147-A177-3AD203B41FA5}">
                      <a16:colId xmlns:a16="http://schemas.microsoft.com/office/drawing/2014/main" val="89585990"/>
                    </a:ext>
                  </a:extLst>
                </a:gridCol>
                <a:gridCol w="5721490">
                  <a:extLst>
                    <a:ext uri="{9D8B030D-6E8A-4147-A177-3AD203B41FA5}">
                      <a16:colId xmlns:a16="http://schemas.microsoft.com/office/drawing/2014/main" val="3321355888"/>
                    </a:ext>
                  </a:extLst>
                </a:gridCol>
              </a:tblGrid>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In[12]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del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student_dict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['Mickey']</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957215406"/>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student_dict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61306986"/>
                  </a:ext>
                </a:extLst>
              </a:tr>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Out[13]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{'Abel': 18, 'Marry': 15, 'Tom': 28}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236135703"/>
                  </a:ext>
                </a:extLst>
              </a:tr>
            </a:tbl>
          </a:graphicData>
        </a:graphic>
      </p:graphicFrame>
      <p:graphicFrame>
        <p:nvGraphicFramePr>
          <p:cNvPr id="13" name="表格 12">
            <a:extLst>
              <a:ext uri="{FF2B5EF4-FFF2-40B4-BE49-F238E27FC236}">
                <a16:creationId xmlns:a16="http://schemas.microsoft.com/office/drawing/2014/main" id="{EE345EDD-8CF4-42CA-BB9C-E76DF1CCF2FA}"/>
              </a:ext>
            </a:extLst>
          </p:cNvPr>
          <p:cNvGraphicFramePr>
            <a:graphicFrameLocks noGrp="1"/>
          </p:cNvGraphicFramePr>
          <p:nvPr>
            <p:extLst>
              <p:ext uri="{D42A27DB-BD31-4B8C-83A1-F6EECF244321}">
                <p14:modId xmlns:p14="http://schemas.microsoft.com/office/powerpoint/2010/main" val="1029027134"/>
              </p:ext>
            </p:extLst>
          </p:nvPr>
        </p:nvGraphicFramePr>
        <p:xfrm>
          <a:off x="2186024" y="2571750"/>
          <a:ext cx="6634447" cy="493776"/>
        </p:xfrm>
        <a:graphic>
          <a:graphicData uri="http://schemas.openxmlformats.org/drawingml/2006/table">
            <a:tbl>
              <a:tblPr firstRow="1" firstCol="1" bandRow="1"/>
              <a:tblGrid>
                <a:gridCol w="1030594">
                  <a:extLst>
                    <a:ext uri="{9D8B030D-6E8A-4147-A177-3AD203B41FA5}">
                      <a16:colId xmlns:a16="http://schemas.microsoft.com/office/drawing/2014/main" val="588391140"/>
                    </a:ext>
                  </a:extLst>
                </a:gridCol>
                <a:gridCol w="5603853">
                  <a:extLst>
                    <a:ext uri="{9D8B030D-6E8A-4147-A177-3AD203B41FA5}">
                      <a16:colId xmlns:a16="http://schemas.microsoft.com/office/drawing/2014/main" val="3776693434"/>
                    </a:ext>
                  </a:extLst>
                </a:gridCol>
              </a:tblGrid>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In[14]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'Mickey' in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student_dict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62171040"/>
                  </a:ext>
                </a:extLst>
              </a:tr>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Out[14]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False</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434370686"/>
                  </a:ext>
                </a:extLst>
              </a:tr>
            </a:tbl>
          </a:graphicData>
        </a:graphic>
      </p:graphicFrame>
      <p:sp>
        <p:nvSpPr>
          <p:cNvPr id="9" name="标题 1"/>
          <p:cNvSpPr txBox="1">
            <a:spLocks/>
          </p:cNvSpPr>
          <p:nvPr/>
        </p:nvSpPr>
        <p:spPr>
          <a:xfrm>
            <a:off x="1691680" y="0"/>
            <a:ext cx="7416824"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zh-CN" altLang="en-US" sz="2800" dirty="0"/>
              <a:t>字典操作</a:t>
            </a:r>
          </a:p>
        </p:txBody>
      </p:sp>
      <p:sp>
        <p:nvSpPr>
          <p:cNvPr id="4" name="矩形 3"/>
          <p:cNvSpPr/>
          <p:nvPr/>
        </p:nvSpPr>
        <p:spPr>
          <a:xfrm>
            <a:off x="1828312" y="3185830"/>
            <a:ext cx="7208184" cy="1938992"/>
          </a:xfrm>
          <a:prstGeom prst="rect">
            <a:avLst/>
          </a:prstGeom>
        </p:spPr>
        <p:txBody>
          <a:bodyPr wrap="square">
            <a:spAutoFit/>
          </a:bodyPr>
          <a:lstStyle/>
          <a:p>
            <a:pPr marL="342900" indent="-342900" algn="l">
              <a:lnSpc>
                <a:spcPct val="100000"/>
              </a:lnSpc>
              <a:buFont typeface="Wingdings" pitchFamily="2" charset="2"/>
              <a:buChar char="ü"/>
            </a:pPr>
            <a:r>
              <a:rPr lang="zh-CN" altLang="zh-CN" sz="2000" b="0" dirty="0">
                <a:latin typeface="楷体" pitchFamily="49" charset="-122"/>
                <a:ea typeface="楷体" pitchFamily="49" charset="-122"/>
              </a:rPr>
              <a:t>虽然字典和</a:t>
            </a:r>
            <a:r>
              <a:rPr lang="zh-CN" altLang="zh-CN" sz="2000" b="0" dirty="0">
                <a:solidFill>
                  <a:schemeClr val="bg2"/>
                </a:solidFill>
                <a:latin typeface="楷体" pitchFamily="49" charset="-122"/>
                <a:ea typeface="楷体" pitchFamily="49" charset="-122"/>
              </a:rPr>
              <a:t>列表有多个相同之处，但也有一些重要的不同之处。首先，字典中的键可以是整数，但并非必须是整数，只需要保证字典的键是任何不可变的类型，如实数、字符串或元组。其次不使用</a:t>
            </a:r>
            <a:r>
              <a:rPr lang="en-US" altLang="zh-CN" sz="2000" b="0" dirty="0">
                <a:solidFill>
                  <a:schemeClr val="bg2"/>
                </a:solidFill>
                <a:latin typeface="楷体" pitchFamily="49" charset="-122"/>
                <a:ea typeface="楷体" pitchFamily="49" charset="-122"/>
              </a:rPr>
              <a:t>append</a:t>
            </a:r>
            <a:r>
              <a:rPr lang="zh-CN" altLang="zh-CN" sz="2000" b="0" dirty="0">
                <a:solidFill>
                  <a:schemeClr val="bg2"/>
                </a:solidFill>
                <a:latin typeface="楷体" pitchFamily="49" charset="-122"/>
                <a:ea typeface="楷体" pitchFamily="49" charset="-122"/>
              </a:rPr>
              <a:t>或其他类似的方法就不能给列表中没有的元素赋值，但即便是字典中原本没有的键，也可以给它赋值，</a:t>
            </a:r>
            <a:r>
              <a:rPr lang="zh-CN" altLang="zh-CN" sz="2000" b="0" dirty="0">
                <a:latin typeface="楷体" pitchFamily="49" charset="-122"/>
                <a:ea typeface="楷体" pitchFamily="49" charset="-122"/>
              </a:rPr>
              <a:t>这样将在字典中创建一个新项。</a:t>
            </a:r>
          </a:p>
        </p:txBody>
      </p:sp>
    </p:spTree>
    <p:extLst>
      <p:ext uri="{BB962C8B-B14F-4D97-AF65-F5344CB8AC3E}">
        <p14:creationId xmlns:p14="http://schemas.microsoft.com/office/powerpoint/2010/main" val="3669026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0"/>
            <a:ext cx="7272808" cy="771550"/>
          </a:xfrm>
          <a:prstGeom prst="rect">
            <a:avLst/>
          </a:prstGeom>
        </p:spPr>
        <p:txBody>
          <a:bodyPr/>
          <a:lstStyle/>
          <a:p>
            <a:pPr algn="l">
              <a:lnSpc>
                <a:spcPct val="150000"/>
              </a:lnSpc>
            </a:pPr>
            <a:r>
              <a:rPr kumimoji="1" lang="zh-CN" altLang="en-US" sz="2400" dirty="0"/>
              <a:t>字典方法</a:t>
            </a:r>
          </a:p>
        </p:txBody>
      </p:sp>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7"/>
            <a:ext cx="7272808" cy="648073"/>
          </a:xfrm>
        </p:spPr>
        <p:txBody>
          <a:bodyPr/>
          <a:lstStyle/>
          <a:p>
            <a:pPr>
              <a:lnSpc>
                <a:spcPct val="100000"/>
              </a:lnSpc>
              <a:buFont typeface="Wingdings" pitchFamily="2" charset="2"/>
              <a:buChar char="Ø"/>
            </a:pPr>
            <a:r>
              <a:rPr lang="en-US" altLang="zh-CN" sz="2000" dirty="0">
                <a:latin typeface="楷体" pitchFamily="49" charset="-122"/>
                <a:ea typeface="楷体" pitchFamily="49" charset="-122"/>
              </a:rPr>
              <a:t>clear(): </a:t>
            </a:r>
            <a:r>
              <a:rPr lang="zh-CN" altLang="en-US" sz="2000" dirty="0">
                <a:latin typeface="楷体" pitchFamily="49" charset="-122"/>
                <a:ea typeface="楷体" pitchFamily="49" charset="-122"/>
              </a:rPr>
              <a:t>删除所有的字典项，返回值为</a:t>
            </a:r>
            <a:r>
              <a:rPr lang="en-US" altLang="zh-CN" sz="2000" dirty="0">
                <a:latin typeface="楷体" pitchFamily="49" charset="-122"/>
                <a:ea typeface="楷体" pitchFamily="49" charset="-122"/>
              </a:rPr>
              <a:t>None</a:t>
            </a:r>
            <a:r>
              <a:rPr lang="zh-CN" altLang="en-US" sz="2000" dirty="0">
                <a:latin typeface="楷体" pitchFamily="49" charset="-122"/>
                <a:ea typeface="楷体" pitchFamily="49" charset="-122"/>
              </a:rPr>
              <a:t>。还可以通过给字典赋空值来清空此字典</a:t>
            </a:r>
            <a:endParaRPr lang="en-US" altLang="zh-CN" sz="1600" dirty="0">
              <a:latin typeface="楷体" pitchFamily="49" charset="-122"/>
              <a:ea typeface="楷体" pitchFamily="49" charset="-122"/>
            </a:endParaRPr>
          </a:p>
        </p:txBody>
      </p:sp>
      <p:graphicFrame>
        <p:nvGraphicFramePr>
          <p:cNvPr id="5" name="表格 4">
            <a:extLst>
              <a:ext uri="{FF2B5EF4-FFF2-40B4-BE49-F238E27FC236}">
                <a16:creationId xmlns:a16="http://schemas.microsoft.com/office/drawing/2014/main" id="{2A143CC7-C970-4088-9E45-FDF259B5EACE}"/>
              </a:ext>
            </a:extLst>
          </p:cNvPr>
          <p:cNvGraphicFramePr>
            <a:graphicFrameLocks noGrp="1"/>
          </p:cNvGraphicFramePr>
          <p:nvPr>
            <p:extLst>
              <p:ext uri="{D42A27DB-BD31-4B8C-83A1-F6EECF244321}">
                <p14:modId xmlns:p14="http://schemas.microsoft.com/office/powerpoint/2010/main" val="3822391298"/>
              </p:ext>
            </p:extLst>
          </p:nvPr>
        </p:nvGraphicFramePr>
        <p:xfrm>
          <a:off x="2195736" y="1635646"/>
          <a:ext cx="6552728" cy="947676"/>
        </p:xfrm>
        <a:graphic>
          <a:graphicData uri="http://schemas.openxmlformats.org/drawingml/2006/table">
            <a:tbl>
              <a:tblPr firstRow="1" firstCol="1" bandRow="1"/>
              <a:tblGrid>
                <a:gridCol w="982909">
                  <a:extLst>
                    <a:ext uri="{9D8B030D-6E8A-4147-A177-3AD203B41FA5}">
                      <a16:colId xmlns:a16="http://schemas.microsoft.com/office/drawing/2014/main" val="3964220330"/>
                    </a:ext>
                  </a:extLst>
                </a:gridCol>
                <a:gridCol w="5569819">
                  <a:extLst>
                    <a:ext uri="{9D8B030D-6E8A-4147-A177-3AD203B41FA5}">
                      <a16:colId xmlns:a16="http://schemas.microsoft.com/office/drawing/2014/main" val="3793873894"/>
                    </a:ext>
                  </a:extLst>
                </a:gridCol>
              </a:tblGrid>
              <a:tr h="22002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In[17]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student_dict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{'Abel': 18, 'Alan': 24}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834409660"/>
                  </a:ext>
                </a:extLst>
              </a:tr>
              <a:tr h="22002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student_dict.clear()</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54598867"/>
                  </a:ext>
                </a:extLst>
              </a:tr>
              <a:tr h="22002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student_dict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485628720"/>
                  </a:ext>
                </a:extLst>
              </a:tr>
              <a:tr h="22002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Out[19]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030331976"/>
                  </a:ext>
                </a:extLst>
              </a:tr>
            </a:tbl>
          </a:graphicData>
        </a:graphic>
      </p:graphicFrame>
      <p:graphicFrame>
        <p:nvGraphicFramePr>
          <p:cNvPr id="7" name="表格 6">
            <a:extLst>
              <a:ext uri="{FF2B5EF4-FFF2-40B4-BE49-F238E27FC236}">
                <a16:creationId xmlns:a16="http://schemas.microsoft.com/office/drawing/2014/main" id="{56A13D74-50A1-4EB1-AB6E-BA96D2B89D3B}"/>
              </a:ext>
            </a:extLst>
          </p:cNvPr>
          <p:cNvGraphicFramePr>
            <a:graphicFrameLocks noGrp="1"/>
          </p:cNvGraphicFramePr>
          <p:nvPr>
            <p:extLst>
              <p:ext uri="{D42A27DB-BD31-4B8C-83A1-F6EECF244321}">
                <p14:modId xmlns:p14="http://schemas.microsoft.com/office/powerpoint/2010/main" val="1414735887"/>
              </p:ext>
            </p:extLst>
          </p:nvPr>
        </p:nvGraphicFramePr>
        <p:xfrm>
          <a:off x="2195736" y="3363838"/>
          <a:ext cx="6624736" cy="1205848"/>
        </p:xfrm>
        <a:graphic>
          <a:graphicData uri="http://schemas.openxmlformats.org/drawingml/2006/table">
            <a:tbl>
              <a:tblPr firstRow="1" firstCol="1" bandRow="1"/>
              <a:tblGrid>
                <a:gridCol w="1126206">
                  <a:extLst>
                    <a:ext uri="{9D8B030D-6E8A-4147-A177-3AD203B41FA5}">
                      <a16:colId xmlns:a16="http://schemas.microsoft.com/office/drawing/2014/main" val="2473084410"/>
                    </a:ext>
                  </a:extLst>
                </a:gridCol>
                <a:gridCol w="5498530">
                  <a:extLst>
                    <a:ext uri="{9D8B030D-6E8A-4147-A177-3AD203B41FA5}">
                      <a16:colId xmlns:a16="http://schemas.microsoft.com/office/drawing/2014/main" val="1426713846"/>
                    </a:ext>
                  </a:extLst>
                </a:gridCol>
              </a:tblGrid>
              <a:tr h="360040">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In[20]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x = {'username': '201820091', 'grades': [90,87,10]}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245822578"/>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y =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x.copy</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10367024"/>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In[22]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y</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604213215"/>
                  </a:ext>
                </a:extLst>
              </a:tr>
              <a:tr h="352032">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Out[22]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{'grades': [90, 87, 10], 'username': '201820091'}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582031502"/>
                  </a:ext>
                </a:extLst>
              </a:tr>
            </a:tbl>
          </a:graphicData>
        </a:graphic>
      </p:graphicFrame>
      <p:sp>
        <p:nvSpPr>
          <p:cNvPr id="9" name="矩形 8"/>
          <p:cNvSpPr/>
          <p:nvPr/>
        </p:nvSpPr>
        <p:spPr>
          <a:xfrm>
            <a:off x="1835696" y="2991748"/>
            <a:ext cx="7056784" cy="300082"/>
          </a:xfrm>
          <a:prstGeom prst="rect">
            <a:avLst/>
          </a:prstGeom>
        </p:spPr>
        <p:txBody>
          <a:bodyPr wrap="square">
            <a:spAutoFit/>
          </a:bodyPr>
          <a:lstStyle/>
          <a:p>
            <a:pPr marL="285750" indent="-285750" algn="l">
              <a:buFont typeface="Wingdings" pitchFamily="2" charset="2"/>
              <a:buChar char="Ø"/>
            </a:pPr>
            <a:r>
              <a:rPr lang="en-US" altLang="zh-CN" sz="1800" dirty="0">
                <a:latin typeface="楷体" pitchFamily="49" charset="-122"/>
                <a:ea typeface="楷体" pitchFamily="49" charset="-122"/>
              </a:rPr>
              <a:t>copy(): </a:t>
            </a:r>
            <a:r>
              <a:rPr lang="zh-CN" altLang="zh-CN" sz="1800" dirty="0">
                <a:latin typeface="楷体" pitchFamily="49" charset="-122"/>
                <a:ea typeface="楷体" pitchFamily="49" charset="-122"/>
              </a:rPr>
              <a:t>返回一个新字典，其包含的键值对与原来的字典相同</a:t>
            </a:r>
            <a:endParaRPr lang="en-US" altLang="zh-CN" sz="1800" dirty="0">
              <a:latin typeface="楷体" pitchFamily="49" charset="-122"/>
              <a:ea typeface="楷体" pitchFamily="49" charset="-122"/>
            </a:endParaRPr>
          </a:p>
        </p:txBody>
      </p:sp>
    </p:spTree>
    <p:extLst>
      <p:ext uri="{BB962C8B-B14F-4D97-AF65-F5344CB8AC3E}">
        <p14:creationId xmlns:p14="http://schemas.microsoft.com/office/powerpoint/2010/main" val="609024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7EAF8E5-217A-4306-9F3E-15A8A41E5ECB}"/>
              </a:ext>
            </a:extLst>
          </p:cNvPr>
          <p:cNvSpPr>
            <a:spLocks noGrp="1"/>
          </p:cNvSpPr>
          <p:nvPr>
            <p:ph idx="4294967295"/>
          </p:nvPr>
        </p:nvSpPr>
        <p:spPr>
          <a:xfrm>
            <a:off x="1691680" y="771550"/>
            <a:ext cx="7128792" cy="1152128"/>
          </a:xfrm>
        </p:spPr>
        <p:txBody>
          <a:bodyPr/>
          <a:lstStyle/>
          <a:p>
            <a:pPr>
              <a:lnSpc>
                <a:spcPct val="100000"/>
              </a:lnSpc>
              <a:spcBef>
                <a:spcPts val="0"/>
              </a:spcBef>
              <a:buFont typeface="Wingdings" pitchFamily="2" charset="2"/>
              <a:buChar char="Ø"/>
            </a:pPr>
            <a:r>
              <a:rPr lang="en-US" altLang="zh-CN" sz="2000" b="1" dirty="0">
                <a:latin typeface="楷体" pitchFamily="49" charset="-122"/>
                <a:ea typeface="楷体" pitchFamily="49" charset="-122"/>
              </a:rPr>
              <a:t>get(): </a:t>
            </a:r>
            <a:r>
              <a:rPr lang="zh-CN" altLang="en-US" sz="2000" dirty="0">
                <a:latin typeface="楷体" pitchFamily="49" charset="-122"/>
                <a:ea typeface="楷体" pitchFamily="49" charset="-122"/>
              </a:rPr>
              <a:t>使用</a:t>
            </a:r>
            <a:r>
              <a:rPr lang="en-US" altLang="zh-CN" sz="2000" dirty="0">
                <a:latin typeface="楷体" pitchFamily="49" charset="-122"/>
                <a:ea typeface="楷体" pitchFamily="49" charset="-122"/>
              </a:rPr>
              <a:t>get</a:t>
            </a:r>
            <a:r>
              <a:rPr lang="zh-CN" altLang="en-US" sz="2000" dirty="0">
                <a:latin typeface="楷体" pitchFamily="49" charset="-122"/>
                <a:ea typeface="楷体" pitchFamily="49" charset="-122"/>
              </a:rPr>
              <a:t>来访问不存在的键时，没有引发异常，而是返回</a:t>
            </a:r>
            <a:r>
              <a:rPr lang="en-US" altLang="zh-CN" sz="2000" dirty="0">
                <a:latin typeface="楷体" pitchFamily="49" charset="-122"/>
                <a:ea typeface="楷体" pitchFamily="49" charset="-122"/>
              </a:rPr>
              <a:t>None</a:t>
            </a:r>
            <a:r>
              <a:rPr lang="zh-CN" altLang="en-US" sz="2000" dirty="0">
                <a:latin typeface="楷体" pitchFamily="49" charset="-122"/>
                <a:ea typeface="楷体" pitchFamily="49" charset="-122"/>
              </a:rPr>
              <a:t>。而如果字典包含指定的键，</a:t>
            </a:r>
            <a:r>
              <a:rPr lang="en-US" altLang="zh-CN" sz="2000" dirty="0">
                <a:latin typeface="楷体" pitchFamily="49" charset="-122"/>
                <a:ea typeface="楷体" pitchFamily="49" charset="-122"/>
              </a:rPr>
              <a:t>get</a:t>
            </a:r>
            <a:r>
              <a:rPr lang="zh-CN" altLang="en-US" sz="2000" dirty="0">
                <a:latin typeface="楷体" pitchFamily="49" charset="-122"/>
                <a:ea typeface="楷体" pitchFamily="49" charset="-122"/>
              </a:rPr>
              <a:t>的作用将与普通字典查找相同</a:t>
            </a:r>
            <a:r>
              <a:rPr lang="zh-CN" altLang="en-US" dirty="0"/>
              <a:t>。</a:t>
            </a:r>
          </a:p>
        </p:txBody>
      </p:sp>
      <p:graphicFrame>
        <p:nvGraphicFramePr>
          <p:cNvPr id="6" name="表格 5">
            <a:extLst>
              <a:ext uri="{FF2B5EF4-FFF2-40B4-BE49-F238E27FC236}">
                <a16:creationId xmlns:a16="http://schemas.microsoft.com/office/drawing/2014/main" id="{E7981B71-7161-4F20-9ABA-B483DB17EB18}"/>
              </a:ext>
            </a:extLst>
          </p:cNvPr>
          <p:cNvGraphicFramePr>
            <a:graphicFrameLocks noGrp="1"/>
          </p:cNvGraphicFramePr>
          <p:nvPr>
            <p:extLst>
              <p:ext uri="{D42A27DB-BD31-4B8C-83A1-F6EECF244321}">
                <p14:modId xmlns:p14="http://schemas.microsoft.com/office/powerpoint/2010/main" val="833105033"/>
              </p:ext>
            </p:extLst>
          </p:nvPr>
        </p:nvGraphicFramePr>
        <p:xfrm>
          <a:off x="2051720" y="1851670"/>
          <a:ext cx="6912768" cy="1895352"/>
        </p:xfrm>
        <a:graphic>
          <a:graphicData uri="http://schemas.openxmlformats.org/drawingml/2006/table">
            <a:tbl>
              <a:tblPr firstRow="1" firstCol="1" bandRow="1"/>
              <a:tblGrid>
                <a:gridCol w="1063503">
                  <a:extLst>
                    <a:ext uri="{9D8B030D-6E8A-4147-A177-3AD203B41FA5}">
                      <a16:colId xmlns:a16="http://schemas.microsoft.com/office/drawing/2014/main" val="2919803427"/>
                    </a:ext>
                  </a:extLst>
                </a:gridCol>
                <a:gridCol w="5849265">
                  <a:extLst>
                    <a:ext uri="{9D8B030D-6E8A-4147-A177-3AD203B41FA5}">
                      <a16:colId xmlns:a16="http://schemas.microsoft.com/office/drawing/2014/main" val="2235456542"/>
                    </a:ext>
                  </a:extLst>
                </a:gridCol>
              </a:tblGrid>
              <a:tr h="190775">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In[23]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d =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436377007"/>
                  </a:ext>
                </a:extLst>
              </a:tr>
              <a:tr h="190775">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In[24]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print(d['name'])</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99161786"/>
                  </a:ext>
                </a:extLst>
              </a:tr>
              <a:tr h="190775">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Out[24]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KeyError: 'name'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093498704"/>
                  </a:ext>
                </a:extLst>
              </a:tr>
              <a:tr h="190775">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print(d.get('name'))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76028936"/>
                  </a:ext>
                </a:extLst>
              </a:tr>
              <a:tr h="190775">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None</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008302579"/>
                  </a:ext>
                </a:extLst>
              </a:tr>
              <a:tr h="190775">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In[26]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d['name'] = 'Eric'</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87149738"/>
                  </a:ext>
                </a:extLst>
              </a:tr>
              <a:tr h="190775">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In[26]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d.get('name')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437056810"/>
                  </a:ext>
                </a:extLst>
              </a:tr>
              <a:tr h="190775">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Out[28]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'Eric'</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275246031"/>
                  </a:ext>
                </a:extLst>
              </a:tr>
            </a:tbl>
          </a:graphicData>
        </a:graphic>
      </p:graphicFrame>
      <p:graphicFrame>
        <p:nvGraphicFramePr>
          <p:cNvPr id="8" name="表格 7">
            <a:extLst>
              <a:ext uri="{FF2B5EF4-FFF2-40B4-BE49-F238E27FC236}">
                <a16:creationId xmlns:a16="http://schemas.microsoft.com/office/drawing/2014/main" id="{B6EAD9B2-974A-4277-B1D3-2B886B260EBB}"/>
              </a:ext>
            </a:extLst>
          </p:cNvPr>
          <p:cNvGraphicFramePr>
            <a:graphicFrameLocks noGrp="1"/>
          </p:cNvGraphicFramePr>
          <p:nvPr>
            <p:extLst>
              <p:ext uri="{D42A27DB-BD31-4B8C-83A1-F6EECF244321}">
                <p14:modId xmlns:p14="http://schemas.microsoft.com/office/powerpoint/2010/main" val="1974463150"/>
              </p:ext>
            </p:extLst>
          </p:nvPr>
        </p:nvGraphicFramePr>
        <p:xfrm>
          <a:off x="2123729" y="4283233"/>
          <a:ext cx="6768752" cy="781808"/>
        </p:xfrm>
        <a:graphic>
          <a:graphicData uri="http://schemas.openxmlformats.org/drawingml/2006/table">
            <a:tbl>
              <a:tblPr firstRow="1" firstCol="1" bandRow="1"/>
              <a:tblGrid>
                <a:gridCol w="954965">
                  <a:extLst>
                    <a:ext uri="{9D8B030D-6E8A-4147-A177-3AD203B41FA5}">
                      <a16:colId xmlns:a16="http://schemas.microsoft.com/office/drawing/2014/main" val="1610795487"/>
                    </a:ext>
                  </a:extLst>
                </a:gridCol>
                <a:gridCol w="5813787">
                  <a:extLst>
                    <a:ext uri="{9D8B030D-6E8A-4147-A177-3AD203B41FA5}">
                      <a16:colId xmlns:a16="http://schemas.microsoft.com/office/drawing/2014/main" val="1712445889"/>
                    </a:ext>
                  </a:extLst>
                </a:gridCol>
              </a:tblGrid>
              <a:tr h="288032">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x = {'username': '201820091', 'grades': [90,87,10]}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777011701"/>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In[31]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x.keys</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467133319"/>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Out[31]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dict_keys</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(['username', 'grades'])</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793184504"/>
                  </a:ext>
                </a:extLst>
              </a:tr>
            </a:tbl>
          </a:graphicData>
        </a:graphic>
      </p:graphicFrame>
      <p:sp>
        <p:nvSpPr>
          <p:cNvPr id="12" name="标题 1"/>
          <p:cNvSpPr txBox="1">
            <a:spLocks/>
          </p:cNvSpPr>
          <p:nvPr/>
        </p:nvSpPr>
        <p:spPr>
          <a:xfrm>
            <a:off x="1691680" y="0"/>
            <a:ext cx="7272808"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zh-CN" altLang="en-US" sz="2400" dirty="0"/>
              <a:t>字典方法</a:t>
            </a:r>
          </a:p>
        </p:txBody>
      </p:sp>
      <p:sp>
        <p:nvSpPr>
          <p:cNvPr id="5" name="矩形 4"/>
          <p:cNvSpPr/>
          <p:nvPr/>
        </p:nvSpPr>
        <p:spPr>
          <a:xfrm>
            <a:off x="1691680" y="3939902"/>
            <a:ext cx="7272808" cy="323165"/>
          </a:xfrm>
          <a:prstGeom prst="rect">
            <a:avLst/>
          </a:prstGeom>
        </p:spPr>
        <p:txBody>
          <a:bodyPr wrap="square">
            <a:spAutoFit/>
          </a:bodyPr>
          <a:lstStyle/>
          <a:p>
            <a:pPr marL="342900" indent="-342900" algn="l">
              <a:buFont typeface="Wingdings" pitchFamily="2" charset="2"/>
              <a:buChar char="Ø"/>
            </a:pPr>
            <a:r>
              <a:rPr lang="en-US" altLang="zh-CN" sz="2000" b="0" dirty="0">
                <a:latin typeface="楷体" pitchFamily="49" charset="-122"/>
                <a:ea typeface="楷体" pitchFamily="49" charset="-122"/>
              </a:rPr>
              <a:t>keys(): </a:t>
            </a:r>
            <a:r>
              <a:rPr lang="zh-CN" altLang="en-US" sz="2000" b="0" dirty="0">
                <a:latin typeface="楷体" pitchFamily="49" charset="-122"/>
                <a:ea typeface="楷体" pitchFamily="49" charset="-122"/>
              </a:rPr>
              <a:t>返回一个字典视图，其中包含指定字典中的键</a:t>
            </a:r>
            <a:endParaRPr lang="en-US" altLang="zh-CN" sz="2000" b="0" dirty="0">
              <a:latin typeface="楷体" pitchFamily="49" charset="-122"/>
              <a:ea typeface="楷体" pitchFamily="49" charset="-122"/>
            </a:endParaRPr>
          </a:p>
        </p:txBody>
      </p:sp>
    </p:spTree>
    <p:extLst>
      <p:ext uri="{BB962C8B-B14F-4D97-AF65-F5344CB8AC3E}">
        <p14:creationId xmlns:p14="http://schemas.microsoft.com/office/powerpoint/2010/main" val="2351238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7"/>
            <a:ext cx="7272808" cy="864097"/>
          </a:xfrm>
        </p:spPr>
        <p:txBody>
          <a:bodyPr/>
          <a:lstStyle/>
          <a:p>
            <a:pPr>
              <a:buFont typeface="Wingdings" pitchFamily="2" charset="2"/>
              <a:buChar char="Ø"/>
            </a:pPr>
            <a:r>
              <a:rPr lang="en-US" altLang="zh-CN" sz="2000" dirty="0">
                <a:latin typeface="楷体" pitchFamily="49" charset="-122"/>
                <a:ea typeface="楷体" pitchFamily="49" charset="-122"/>
              </a:rPr>
              <a:t>pop(): </a:t>
            </a:r>
            <a:r>
              <a:rPr lang="zh-CN" altLang="en-US" sz="2000" dirty="0">
                <a:latin typeface="楷体" pitchFamily="49" charset="-122"/>
                <a:ea typeface="楷体" pitchFamily="49" charset="-122"/>
              </a:rPr>
              <a:t>用于获取与指定键相关联的值，并将该键值对从字典中删除。</a:t>
            </a:r>
            <a:endParaRPr lang="zh-CN" altLang="en-US" sz="1800" dirty="0">
              <a:latin typeface="楷体" pitchFamily="49" charset="-122"/>
              <a:ea typeface="楷体" pitchFamily="49" charset="-122"/>
            </a:endParaRPr>
          </a:p>
        </p:txBody>
      </p:sp>
      <p:graphicFrame>
        <p:nvGraphicFramePr>
          <p:cNvPr id="5" name="表格 4">
            <a:extLst>
              <a:ext uri="{FF2B5EF4-FFF2-40B4-BE49-F238E27FC236}">
                <a16:creationId xmlns:a16="http://schemas.microsoft.com/office/drawing/2014/main" id="{E5E1E3D5-AF1E-496F-8600-D049161C4538}"/>
              </a:ext>
            </a:extLst>
          </p:cNvPr>
          <p:cNvGraphicFramePr>
            <a:graphicFrameLocks noGrp="1"/>
          </p:cNvGraphicFramePr>
          <p:nvPr>
            <p:extLst>
              <p:ext uri="{D42A27DB-BD31-4B8C-83A1-F6EECF244321}">
                <p14:modId xmlns:p14="http://schemas.microsoft.com/office/powerpoint/2010/main" val="2945638132"/>
              </p:ext>
            </p:extLst>
          </p:nvPr>
        </p:nvGraphicFramePr>
        <p:xfrm>
          <a:off x="2339752" y="1635646"/>
          <a:ext cx="6408712" cy="1234440"/>
        </p:xfrm>
        <a:graphic>
          <a:graphicData uri="http://schemas.openxmlformats.org/drawingml/2006/table">
            <a:tbl>
              <a:tblPr firstRow="1" firstCol="1" bandRow="1"/>
              <a:tblGrid>
                <a:gridCol w="1057106">
                  <a:extLst>
                    <a:ext uri="{9D8B030D-6E8A-4147-A177-3AD203B41FA5}">
                      <a16:colId xmlns:a16="http://schemas.microsoft.com/office/drawing/2014/main" val="1761789152"/>
                    </a:ext>
                  </a:extLst>
                </a:gridCol>
                <a:gridCol w="5351606">
                  <a:extLst>
                    <a:ext uri="{9D8B030D-6E8A-4147-A177-3AD203B41FA5}">
                      <a16:colId xmlns:a16="http://schemas.microsoft.com/office/drawing/2014/main" val="4055296152"/>
                    </a:ext>
                  </a:extLst>
                </a:gridCol>
              </a:tblGrid>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In[32]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d = {'x': 1, 'y': 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507352682"/>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In[33]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d.pop</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('x')</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231047755"/>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Out[33]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943050279"/>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d</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104460296"/>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{'y': 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27582360"/>
                  </a:ext>
                </a:extLst>
              </a:tr>
            </a:tbl>
          </a:graphicData>
        </a:graphic>
      </p:graphicFrame>
      <p:graphicFrame>
        <p:nvGraphicFramePr>
          <p:cNvPr id="7" name="表格 6">
            <a:extLst>
              <a:ext uri="{FF2B5EF4-FFF2-40B4-BE49-F238E27FC236}">
                <a16:creationId xmlns:a16="http://schemas.microsoft.com/office/drawing/2014/main" id="{69F71C9C-A93C-40D1-94AF-B09188175745}"/>
              </a:ext>
            </a:extLst>
          </p:cNvPr>
          <p:cNvGraphicFramePr>
            <a:graphicFrameLocks noGrp="1"/>
          </p:cNvGraphicFramePr>
          <p:nvPr>
            <p:extLst>
              <p:ext uri="{D42A27DB-BD31-4B8C-83A1-F6EECF244321}">
                <p14:modId xmlns:p14="http://schemas.microsoft.com/office/powerpoint/2010/main" val="2337148746"/>
              </p:ext>
            </p:extLst>
          </p:nvPr>
        </p:nvGraphicFramePr>
        <p:xfrm>
          <a:off x="2267744" y="3795886"/>
          <a:ext cx="6696744" cy="854952"/>
        </p:xfrm>
        <a:graphic>
          <a:graphicData uri="http://schemas.openxmlformats.org/drawingml/2006/table">
            <a:tbl>
              <a:tblPr firstRow="1" firstCol="1" bandRow="1"/>
              <a:tblGrid>
                <a:gridCol w="1035579">
                  <a:extLst>
                    <a:ext uri="{9D8B030D-6E8A-4147-A177-3AD203B41FA5}">
                      <a16:colId xmlns:a16="http://schemas.microsoft.com/office/drawing/2014/main" val="3914373122"/>
                    </a:ext>
                  </a:extLst>
                </a:gridCol>
                <a:gridCol w="5661165">
                  <a:extLst>
                    <a:ext uri="{9D8B030D-6E8A-4147-A177-3AD203B41FA5}">
                      <a16:colId xmlns:a16="http://schemas.microsoft.com/office/drawing/2014/main" val="3712568276"/>
                    </a:ext>
                  </a:extLst>
                </a:gridCol>
              </a:tblGrid>
              <a:tr h="288032">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In[35]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student = {'year': '2015', 'grades': [90,87,10]}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336650631"/>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In[36]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student.items</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919802391"/>
                  </a:ext>
                </a:extLst>
              </a:tr>
              <a:tr h="320032">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Out[36]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dict_items</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([('year', '2015'), ('grades', [90, 87, 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719793134"/>
                  </a:ext>
                </a:extLst>
              </a:tr>
            </a:tbl>
          </a:graphicData>
        </a:graphic>
      </p:graphicFrame>
      <p:sp>
        <p:nvSpPr>
          <p:cNvPr id="10" name="标题 1"/>
          <p:cNvSpPr txBox="1">
            <a:spLocks/>
          </p:cNvSpPr>
          <p:nvPr/>
        </p:nvSpPr>
        <p:spPr>
          <a:xfrm>
            <a:off x="1691680" y="0"/>
            <a:ext cx="7272808"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zh-CN" altLang="en-US" sz="2400" dirty="0"/>
              <a:t>字典方法</a:t>
            </a:r>
          </a:p>
        </p:txBody>
      </p:sp>
      <p:sp>
        <p:nvSpPr>
          <p:cNvPr id="11" name="矩形 10"/>
          <p:cNvSpPr/>
          <p:nvPr/>
        </p:nvSpPr>
        <p:spPr>
          <a:xfrm>
            <a:off x="2015716" y="3147814"/>
            <a:ext cx="6624736" cy="600164"/>
          </a:xfrm>
          <a:prstGeom prst="rect">
            <a:avLst/>
          </a:prstGeom>
        </p:spPr>
        <p:txBody>
          <a:bodyPr wrap="square">
            <a:spAutoFit/>
          </a:bodyPr>
          <a:lstStyle/>
          <a:p>
            <a:pPr marL="342900" indent="-342900" algn="l">
              <a:buFont typeface="Wingdings" pitchFamily="2" charset="2"/>
              <a:buChar char="Ø"/>
            </a:pPr>
            <a:r>
              <a:rPr lang="en-US" altLang="zh-CN" sz="2000" b="0" dirty="0">
                <a:latin typeface="楷体" pitchFamily="49" charset="-122"/>
                <a:ea typeface="楷体" pitchFamily="49" charset="-122"/>
              </a:rPr>
              <a:t>items(): </a:t>
            </a:r>
            <a:r>
              <a:rPr lang="zh-CN" altLang="en-US" sz="2000" b="0" dirty="0">
                <a:latin typeface="楷体" pitchFamily="49" charset="-122"/>
                <a:ea typeface="楷体" pitchFamily="49" charset="-122"/>
              </a:rPr>
              <a:t>方法</a:t>
            </a:r>
            <a:r>
              <a:rPr lang="en-US" altLang="zh-CN" sz="2000" b="0" dirty="0">
                <a:latin typeface="楷体" pitchFamily="49" charset="-122"/>
                <a:ea typeface="楷体" pitchFamily="49" charset="-122"/>
              </a:rPr>
              <a:t>items</a:t>
            </a:r>
            <a:r>
              <a:rPr lang="zh-CN" altLang="en-US" sz="2000" b="0" dirty="0">
                <a:latin typeface="楷体" pitchFamily="49" charset="-122"/>
                <a:ea typeface="楷体" pitchFamily="49" charset="-122"/>
              </a:rPr>
              <a:t>返回一个包含所有字典项的列表，其中每个元素都为</a:t>
            </a:r>
            <a:r>
              <a:rPr lang="en-US" altLang="zh-CN" sz="2000" b="0" dirty="0">
                <a:latin typeface="楷体" pitchFamily="49" charset="-122"/>
                <a:ea typeface="楷体" pitchFamily="49" charset="-122"/>
              </a:rPr>
              <a:t>(key, value)</a:t>
            </a:r>
            <a:r>
              <a:rPr lang="zh-CN" altLang="en-US" sz="2000" b="0" dirty="0">
                <a:latin typeface="楷体" pitchFamily="49" charset="-122"/>
                <a:ea typeface="楷体" pitchFamily="49" charset="-122"/>
              </a:rPr>
              <a:t>的形式</a:t>
            </a:r>
            <a:r>
              <a:rPr lang="zh-CN" altLang="en-US" sz="2400" dirty="0">
                <a:latin typeface="楷体" pitchFamily="49" charset="-122"/>
                <a:ea typeface="楷体" pitchFamily="49" charset="-122"/>
              </a:rPr>
              <a:t>。</a:t>
            </a:r>
            <a:endParaRPr lang="zh-CN" altLang="en-US" sz="1800" dirty="0"/>
          </a:p>
        </p:txBody>
      </p:sp>
    </p:spTree>
    <p:extLst>
      <p:ext uri="{BB962C8B-B14F-4D97-AF65-F5344CB8AC3E}">
        <p14:creationId xmlns:p14="http://schemas.microsoft.com/office/powerpoint/2010/main" val="3910097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0"/>
            <a:ext cx="7452320" cy="771550"/>
          </a:xfrm>
          <a:prstGeom prst="rect">
            <a:avLst/>
          </a:prstGeom>
        </p:spPr>
        <p:txBody>
          <a:bodyPr/>
          <a:lstStyle/>
          <a:p>
            <a:pPr algn="l">
              <a:lnSpc>
                <a:spcPct val="150000"/>
              </a:lnSpc>
            </a:pPr>
            <a:r>
              <a:rPr kumimoji="1" lang="en-US" altLang="zh-CN" sz="2400" dirty="0"/>
              <a:t>2.4  </a:t>
            </a:r>
            <a:r>
              <a:rPr kumimoji="1" lang="zh-CN" altLang="en-US" sz="2400" dirty="0"/>
              <a:t>条件、循环语句</a:t>
            </a:r>
          </a:p>
        </p:txBody>
      </p:sp>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907704" y="915566"/>
            <a:ext cx="7236296" cy="1512168"/>
          </a:xfrm>
        </p:spPr>
        <p:txBody>
          <a:bodyPr/>
          <a:lstStyle/>
          <a:p>
            <a:pPr>
              <a:lnSpc>
                <a:spcPct val="100000"/>
              </a:lnSpc>
              <a:spcBef>
                <a:spcPts val="600"/>
              </a:spcBef>
            </a:pPr>
            <a:r>
              <a:rPr lang="zh-CN" altLang="en-US" sz="2400" b="1" dirty="0">
                <a:latin typeface="楷体" pitchFamily="49" charset="-122"/>
                <a:ea typeface="楷体" pitchFamily="49" charset="-122"/>
              </a:rPr>
              <a:t>条件语句</a:t>
            </a:r>
            <a:endParaRPr lang="en-US" altLang="zh-CN" sz="2400" b="1" dirty="0">
              <a:latin typeface="楷体" pitchFamily="49" charset="-122"/>
              <a:ea typeface="楷体" pitchFamily="49" charset="-122"/>
            </a:endParaRPr>
          </a:p>
          <a:p>
            <a:pPr marL="0" indent="0">
              <a:lnSpc>
                <a:spcPct val="100000"/>
              </a:lnSpc>
              <a:spcBef>
                <a:spcPts val="600"/>
              </a:spcBef>
              <a:buNone/>
            </a:pPr>
            <a:r>
              <a:rPr lang="en-US" altLang="zh-CN" sz="2400" b="1" dirty="0">
                <a:latin typeface="楷体" pitchFamily="49" charset="-122"/>
                <a:ea typeface="楷体" pitchFamily="49" charset="-122"/>
              </a:rPr>
              <a:t>   </a:t>
            </a:r>
            <a:r>
              <a:rPr lang="en-US" altLang="zh-CN" sz="2000" dirty="0">
                <a:latin typeface="楷体" pitchFamily="49" charset="-122"/>
                <a:ea typeface="楷体" pitchFamily="49" charset="-122"/>
              </a:rPr>
              <a:t>Python</a:t>
            </a:r>
            <a:r>
              <a:rPr lang="zh-CN" altLang="zh-CN" sz="2000" dirty="0">
                <a:latin typeface="楷体" pitchFamily="49" charset="-122"/>
                <a:ea typeface="楷体" pitchFamily="49" charset="-122"/>
              </a:rPr>
              <a:t>中的条件语句用</a:t>
            </a:r>
            <a:r>
              <a:rPr lang="en-US" altLang="zh-CN" sz="2000" dirty="0">
                <a:latin typeface="楷体" pitchFamily="49" charset="-122"/>
                <a:ea typeface="楷体" pitchFamily="49" charset="-122"/>
              </a:rPr>
              <a:t>if</a:t>
            </a:r>
            <a:r>
              <a:rPr lang="zh-CN" altLang="zh-CN" sz="2000" dirty="0">
                <a:latin typeface="楷体" pitchFamily="49" charset="-122"/>
                <a:ea typeface="楷体" pitchFamily="49" charset="-122"/>
              </a:rPr>
              <a:t>和</a:t>
            </a:r>
            <a:r>
              <a:rPr lang="en-US" altLang="zh-CN" sz="2000" dirty="0">
                <a:latin typeface="楷体" pitchFamily="49" charset="-122"/>
                <a:ea typeface="楷体" pitchFamily="49" charset="-122"/>
              </a:rPr>
              <a:t>else</a:t>
            </a:r>
            <a:r>
              <a:rPr lang="zh-CN" altLang="zh-CN" sz="2000" dirty="0">
                <a:latin typeface="楷体" pitchFamily="49" charset="-122"/>
                <a:ea typeface="楷体" pitchFamily="49" charset="-122"/>
              </a:rPr>
              <a:t>来控制程序的执行，基本形式为：</a:t>
            </a:r>
            <a:endParaRPr lang="en-US" altLang="zh-CN" sz="2000" dirty="0">
              <a:latin typeface="楷体" pitchFamily="49" charset="-122"/>
              <a:ea typeface="楷体"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736208553"/>
              </p:ext>
            </p:extLst>
          </p:nvPr>
        </p:nvGraphicFramePr>
        <p:xfrm>
          <a:off x="3275856" y="1923678"/>
          <a:ext cx="3168352" cy="1512168"/>
        </p:xfrm>
        <a:graphic>
          <a:graphicData uri="http://schemas.openxmlformats.org/drawingml/2006/table">
            <a:tbl>
              <a:tblPr firstRow="1" bandRow="1">
                <a:tableStyleId>{5C22544A-7EE6-4342-B048-85BDC9FD1C3A}</a:tableStyleId>
              </a:tblPr>
              <a:tblGrid>
                <a:gridCol w="3168352">
                  <a:extLst>
                    <a:ext uri="{9D8B030D-6E8A-4147-A177-3AD203B41FA5}">
                      <a16:colId xmlns:a16="http://schemas.microsoft.com/office/drawing/2014/main" val="2446022479"/>
                    </a:ext>
                  </a:extLst>
                </a:gridCol>
              </a:tblGrid>
              <a:tr h="378042">
                <a:tc>
                  <a:txBody>
                    <a:bodyPr/>
                    <a:lstStyle/>
                    <a:p>
                      <a:r>
                        <a:rPr lang="en-US" altLang="zh-CN" sz="1500" b="0" kern="1200" dirty="0">
                          <a:solidFill>
                            <a:schemeClr val="dk1"/>
                          </a:solidFill>
                          <a:effectLst/>
                          <a:latin typeface="+mn-lt"/>
                          <a:ea typeface="+mn-ea"/>
                          <a:cs typeface="+mn-cs"/>
                        </a:rPr>
                        <a:t>if </a:t>
                      </a:r>
                      <a:r>
                        <a:rPr lang="zh-CN" altLang="zh-CN" sz="1500" b="0" kern="1200" dirty="0">
                          <a:solidFill>
                            <a:schemeClr val="dk1"/>
                          </a:solidFill>
                          <a:effectLst/>
                          <a:latin typeface="+mn-lt"/>
                          <a:ea typeface="+mn-ea"/>
                          <a:cs typeface="+mn-cs"/>
                        </a:rPr>
                        <a:t>判断条件：</a:t>
                      </a:r>
                      <a:endParaRPr lang="zh-CN" altLang="en-US" sz="1500" b="0" kern="1200" dirty="0">
                        <a:solidFill>
                          <a:schemeClr val="dk1"/>
                        </a:solidFill>
                        <a:effectLst/>
                        <a:latin typeface="+mn-lt"/>
                        <a:ea typeface="+mn-ea"/>
                        <a:cs typeface="+mn-cs"/>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7219143"/>
                  </a:ext>
                </a:extLst>
              </a:tr>
              <a:tr h="378042">
                <a:tc>
                  <a:txBody>
                    <a:bodyPr/>
                    <a:lstStyle/>
                    <a:p>
                      <a:r>
                        <a:rPr lang="en-US" altLang="zh-CN" sz="1500" kern="1200" baseline="0" dirty="0">
                          <a:solidFill>
                            <a:srgbClr val="000000"/>
                          </a:solidFill>
                          <a:effectLst/>
                          <a:latin typeface="+mn-lt"/>
                          <a:ea typeface="+mn-ea"/>
                          <a:cs typeface="+mn-cs"/>
                        </a:rPr>
                        <a:t>        </a:t>
                      </a:r>
                      <a:r>
                        <a:rPr lang="zh-CN" altLang="zh-CN" sz="1500" kern="1200" dirty="0">
                          <a:solidFill>
                            <a:schemeClr val="dk1"/>
                          </a:solidFill>
                          <a:effectLst/>
                          <a:latin typeface="+mn-lt"/>
                          <a:ea typeface="+mn-ea"/>
                          <a:cs typeface="+mn-cs"/>
                        </a:rPr>
                        <a:t>执行语句段</a:t>
                      </a:r>
                      <a:r>
                        <a:rPr lang="en-US" altLang="zh-CN" sz="1500" kern="1200" dirty="0">
                          <a:solidFill>
                            <a:schemeClr val="dk1"/>
                          </a:solidFill>
                          <a:effectLst/>
                          <a:latin typeface="+mn-lt"/>
                          <a:ea typeface="+mn-ea"/>
                          <a:cs typeface="+mn-cs"/>
                        </a:rPr>
                        <a:t>1……</a:t>
                      </a:r>
                      <a:endParaRPr lang="zh-CN" altLang="en-US" sz="1500" dirty="0">
                        <a:solidFill>
                          <a:srgbClr val="000000"/>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6795857"/>
                  </a:ext>
                </a:extLst>
              </a:tr>
              <a:tr h="378042">
                <a:tc>
                  <a:txBody>
                    <a:bodyPr/>
                    <a:lstStyle/>
                    <a:p>
                      <a:r>
                        <a:rPr lang="en-US" altLang="zh-CN" sz="1500" kern="1200" dirty="0">
                          <a:solidFill>
                            <a:schemeClr val="dk1"/>
                          </a:solidFill>
                          <a:effectLst/>
                          <a:latin typeface="+mn-lt"/>
                          <a:ea typeface="+mn-ea"/>
                          <a:cs typeface="+mn-cs"/>
                        </a:rPr>
                        <a:t>else:</a:t>
                      </a:r>
                      <a:endParaRPr lang="zh-CN" altLang="en-US" sz="1500" dirty="0">
                        <a:solidFill>
                          <a:srgbClr val="000000"/>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9782454"/>
                  </a:ext>
                </a:extLst>
              </a:tr>
              <a:tr h="378042">
                <a:tc>
                  <a:txBody>
                    <a:bodyPr/>
                    <a:lstStyle/>
                    <a:p>
                      <a:r>
                        <a:rPr lang="en-US" altLang="zh-CN" sz="1500" kern="1200" dirty="0">
                          <a:solidFill>
                            <a:schemeClr val="dk1"/>
                          </a:solidFill>
                          <a:effectLst/>
                          <a:latin typeface="+mn-lt"/>
                          <a:ea typeface="+mn-ea"/>
                          <a:cs typeface="+mn-cs"/>
                        </a:rPr>
                        <a:t>        </a:t>
                      </a:r>
                      <a:r>
                        <a:rPr lang="zh-CN" altLang="zh-CN" sz="1500" kern="1200" dirty="0">
                          <a:solidFill>
                            <a:schemeClr val="dk1"/>
                          </a:solidFill>
                          <a:effectLst/>
                          <a:latin typeface="+mn-lt"/>
                          <a:ea typeface="+mn-ea"/>
                          <a:cs typeface="+mn-cs"/>
                        </a:rPr>
                        <a:t>执行语句段</a:t>
                      </a:r>
                      <a:r>
                        <a:rPr lang="en-US" altLang="zh-CN" sz="1500" kern="1200" dirty="0">
                          <a:solidFill>
                            <a:schemeClr val="dk1"/>
                          </a:solidFill>
                          <a:effectLst/>
                          <a:latin typeface="+mn-lt"/>
                          <a:ea typeface="+mn-ea"/>
                          <a:cs typeface="+mn-cs"/>
                        </a:rPr>
                        <a:t>2……</a:t>
                      </a:r>
                      <a:endParaRPr lang="zh-CN" altLang="en-US" sz="1500" dirty="0">
                        <a:solidFill>
                          <a:srgbClr val="000000"/>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6570351"/>
                  </a:ext>
                </a:extLst>
              </a:tr>
            </a:tbl>
          </a:graphicData>
        </a:graphic>
      </p:graphicFrame>
      <p:sp>
        <p:nvSpPr>
          <p:cNvPr id="5" name="矩形 4"/>
          <p:cNvSpPr/>
          <p:nvPr/>
        </p:nvSpPr>
        <p:spPr>
          <a:xfrm>
            <a:off x="1970192" y="3723878"/>
            <a:ext cx="7128792" cy="646331"/>
          </a:xfrm>
          <a:prstGeom prst="rect">
            <a:avLst/>
          </a:prstGeom>
        </p:spPr>
        <p:txBody>
          <a:bodyPr wrap="square">
            <a:spAutoFit/>
          </a:bodyPr>
          <a:lstStyle/>
          <a:p>
            <a:pPr marL="0" indent="0" algn="l">
              <a:lnSpc>
                <a:spcPct val="100000"/>
              </a:lnSpc>
              <a:spcBef>
                <a:spcPts val="600"/>
              </a:spcBef>
              <a:buNone/>
            </a:pPr>
            <a:r>
              <a:rPr lang="en-US" altLang="zh-CN" sz="1800" b="0" dirty="0">
                <a:latin typeface="楷体" pitchFamily="49" charset="-122"/>
                <a:ea typeface="楷体" pitchFamily="49" charset="-122"/>
              </a:rPr>
              <a:t>if </a:t>
            </a:r>
            <a:r>
              <a:rPr lang="zh-CN" altLang="zh-CN" sz="1800" b="0" dirty="0">
                <a:latin typeface="楷体" pitchFamily="49" charset="-122"/>
                <a:ea typeface="楷体" pitchFamily="49" charset="-122"/>
              </a:rPr>
              <a:t>语句的判断条件可以用</a:t>
            </a:r>
            <a:r>
              <a:rPr lang="en-US" altLang="zh-CN" sz="1800" b="0" dirty="0">
                <a:latin typeface="楷体" pitchFamily="49" charset="-122"/>
                <a:ea typeface="楷体" pitchFamily="49" charset="-122"/>
              </a:rPr>
              <a:t>&gt;</a:t>
            </a:r>
            <a:r>
              <a:rPr lang="zh-CN" altLang="zh-CN" sz="1800" b="0" dirty="0">
                <a:latin typeface="楷体" pitchFamily="49" charset="-122"/>
                <a:ea typeface="楷体" pitchFamily="49" charset="-122"/>
              </a:rPr>
              <a:t>（大于）、</a:t>
            </a:r>
            <a:r>
              <a:rPr lang="en-US" altLang="zh-CN" sz="1800" b="0" dirty="0">
                <a:latin typeface="楷体" pitchFamily="49" charset="-122"/>
                <a:ea typeface="楷体" pitchFamily="49" charset="-122"/>
              </a:rPr>
              <a:t>&lt;</a:t>
            </a:r>
            <a:r>
              <a:rPr lang="zh-CN" altLang="zh-CN" sz="1800" b="0" dirty="0">
                <a:latin typeface="楷体" pitchFamily="49" charset="-122"/>
                <a:ea typeface="楷体" pitchFamily="49" charset="-122"/>
              </a:rPr>
              <a:t>（小于）、</a:t>
            </a:r>
            <a:r>
              <a:rPr lang="en-US" altLang="zh-CN" sz="1800" b="0" dirty="0">
                <a:latin typeface="楷体" pitchFamily="49" charset="-122"/>
                <a:ea typeface="楷体" pitchFamily="49" charset="-122"/>
              </a:rPr>
              <a:t>==</a:t>
            </a:r>
            <a:r>
              <a:rPr lang="zh-CN" altLang="zh-CN" sz="1800" b="0" dirty="0">
                <a:latin typeface="楷体" pitchFamily="49" charset="-122"/>
                <a:ea typeface="楷体" pitchFamily="49" charset="-122"/>
              </a:rPr>
              <a:t>（等于）、</a:t>
            </a:r>
            <a:r>
              <a:rPr lang="en-US" altLang="zh-CN" sz="1800" b="0" dirty="0">
                <a:latin typeface="楷体" pitchFamily="49" charset="-122"/>
                <a:ea typeface="楷体" pitchFamily="49" charset="-122"/>
              </a:rPr>
              <a:t>&gt;=</a:t>
            </a:r>
            <a:r>
              <a:rPr lang="zh-CN" altLang="zh-CN" sz="1800" b="0" dirty="0">
                <a:latin typeface="楷体" pitchFamily="49" charset="-122"/>
                <a:ea typeface="楷体" pitchFamily="49" charset="-122"/>
              </a:rPr>
              <a:t>（大于等于）、</a:t>
            </a:r>
            <a:r>
              <a:rPr lang="en-US" altLang="zh-CN" sz="1800" b="0" dirty="0">
                <a:latin typeface="楷体" pitchFamily="49" charset="-122"/>
                <a:ea typeface="楷体" pitchFamily="49" charset="-122"/>
              </a:rPr>
              <a:t>&lt;=</a:t>
            </a:r>
            <a:r>
              <a:rPr lang="zh-CN" altLang="zh-CN" sz="1800" b="0" dirty="0">
                <a:latin typeface="楷体" pitchFamily="49" charset="-122"/>
                <a:ea typeface="楷体" pitchFamily="49" charset="-122"/>
              </a:rPr>
              <a:t>（小于等于）、</a:t>
            </a:r>
            <a:r>
              <a:rPr lang="en-US" altLang="zh-CN" sz="1800" b="0" dirty="0">
                <a:latin typeface="楷体" pitchFamily="49" charset="-122"/>
                <a:ea typeface="楷体" pitchFamily="49" charset="-122"/>
              </a:rPr>
              <a:t>!=</a:t>
            </a:r>
            <a:r>
              <a:rPr lang="zh-CN" altLang="zh-CN" sz="1800" b="0" dirty="0">
                <a:latin typeface="楷体" pitchFamily="49" charset="-122"/>
                <a:ea typeface="楷体" pitchFamily="49" charset="-122"/>
              </a:rPr>
              <a:t>（不等于）来表示其关系</a:t>
            </a:r>
            <a:r>
              <a:rPr lang="zh-CN" altLang="en-US" sz="1800" b="0" dirty="0">
                <a:latin typeface="楷体" pitchFamily="49" charset="-122"/>
                <a:ea typeface="楷体" pitchFamily="49" charset="-122"/>
              </a:rPr>
              <a:t>。</a:t>
            </a:r>
            <a:endParaRPr lang="en-US" altLang="zh-CN" sz="1800" b="0" dirty="0">
              <a:latin typeface="楷体" pitchFamily="49" charset="-122"/>
              <a:ea typeface="楷体" pitchFamily="49" charset="-122"/>
            </a:endParaRPr>
          </a:p>
        </p:txBody>
      </p:sp>
    </p:spTree>
    <p:extLst>
      <p:ext uri="{BB962C8B-B14F-4D97-AF65-F5344CB8AC3E}">
        <p14:creationId xmlns:p14="http://schemas.microsoft.com/office/powerpoint/2010/main" val="2807571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915567"/>
            <a:ext cx="7200800" cy="720080"/>
          </a:xfrm>
        </p:spPr>
        <p:txBody>
          <a:bodyPr/>
          <a:lstStyle/>
          <a:p>
            <a:r>
              <a:rPr lang="zh-CN" altLang="zh-CN" sz="2400" dirty="0">
                <a:latin typeface="楷体" pitchFamily="49" charset="-122"/>
                <a:ea typeface="楷体" pitchFamily="49" charset="-122"/>
              </a:rPr>
              <a:t>因为</a:t>
            </a:r>
            <a:r>
              <a:rPr lang="en-US" altLang="zh-CN" sz="2400" dirty="0">
                <a:latin typeface="楷体" pitchFamily="49" charset="-122"/>
                <a:ea typeface="楷体" pitchFamily="49" charset="-122"/>
              </a:rPr>
              <a:t>Python</a:t>
            </a:r>
            <a:r>
              <a:rPr lang="zh-CN" altLang="zh-CN" sz="2400" dirty="0">
                <a:latin typeface="楷体" pitchFamily="49" charset="-122"/>
                <a:ea typeface="楷体" pitchFamily="49" charset="-122"/>
              </a:rPr>
              <a:t>不支持</a:t>
            </a:r>
            <a:r>
              <a:rPr lang="en-US" altLang="zh-CN" sz="2400" dirty="0">
                <a:latin typeface="楷体" pitchFamily="49" charset="-122"/>
                <a:ea typeface="楷体" pitchFamily="49" charset="-122"/>
              </a:rPr>
              <a:t>switch</a:t>
            </a:r>
            <a:r>
              <a:rPr lang="zh-CN" altLang="zh-CN" sz="2400" dirty="0">
                <a:latin typeface="楷体" pitchFamily="49" charset="-122"/>
                <a:ea typeface="楷体" pitchFamily="49" charset="-122"/>
              </a:rPr>
              <a:t>语句，所以多个条件判断，只能使用</a:t>
            </a:r>
            <a:r>
              <a:rPr lang="en-US" altLang="zh-CN" sz="2400" dirty="0" err="1">
                <a:latin typeface="楷体" pitchFamily="49" charset="-122"/>
                <a:ea typeface="楷体" pitchFamily="49" charset="-122"/>
              </a:rPr>
              <a:t>elif</a:t>
            </a:r>
            <a:r>
              <a:rPr lang="zh-CN" altLang="zh-CN" sz="2400" dirty="0">
                <a:latin typeface="楷体" pitchFamily="49" charset="-122"/>
                <a:ea typeface="楷体" pitchFamily="49" charset="-122"/>
              </a:rPr>
              <a:t>来实现</a:t>
            </a:r>
            <a:r>
              <a:rPr lang="en-US" altLang="zh-CN" sz="2400" dirty="0">
                <a:latin typeface="楷体" pitchFamily="49" charset="-122"/>
                <a:ea typeface="楷体" pitchFamily="49" charset="-122"/>
              </a:rPr>
              <a:t>:</a:t>
            </a:r>
          </a:p>
        </p:txBody>
      </p:sp>
      <p:graphicFrame>
        <p:nvGraphicFramePr>
          <p:cNvPr id="7" name="表格 6"/>
          <p:cNvGraphicFramePr>
            <a:graphicFrameLocks noGrp="1"/>
          </p:cNvGraphicFramePr>
          <p:nvPr>
            <p:extLst>
              <p:ext uri="{D42A27DB-BD31-4B8C-83A1-F6EECF244321}">
                <p14:modId xmlns:p14="http://schemas.microsoft.com/office/powerpoint/2010/main" val="833693974"/>
              </p:ext>
            </p:extLst>
          </p:nvPr>
        </p:nvGraphicFramePr>
        <p:xfrm>
          <a:off x="3275856" y="1779662"/>
          <a:ext cx="3048000" cy="172554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446022479"/>
                    </a:ext>
                  </a:extLst>
                </a:gridCol>
              </a:tblGrid>
              <a:tr h="369188">
                <a:tc>
                  <a:txBody>
                    <a:bodyPr/>
                    <a:lstStyle/>
                    <a:p>
                      <a:pPr marL="0" algn="l" defTabSz="914400" rtl="0" eaLnBrk="1" latinLnBrk="0" hangingPunct="1"/>
                      <a:r>
                        <a:rPr lang="en-US" altLang="zh-CN" sz="1500" b="0" kern="1200" dirty="0">
                          <a:solidFill>
                            <a:schemeClr val="dk1"/>
                          </a:solidFill>
                          <a:effectLst/>
                          <a:latin typeface="+mn-lt"/>
                          <a:ea typeface="+mn-ea"/>
                          <a:cs typeface="+mn-cs"/>
                        </a:rPr>
                        <a:t>if </a:t>
                      </a:r>
                      <a:r>
                        <a:rPr lang="zh-CN" altLang="zh-CN" sz="1400" b="0" kern="1200" dirty="0">
                          <a:solidFill>
                            <a:schemeClr val="dk1"/>
                          </a:solidFill>
                          <a:effectLst/>
                          <a:latin typeface="+mn-lt"/>
                          <a:ea typeface="+mn-ea"/>
                          <a:cs typeface="+mn-cs"/>
                        </a:rPr>
                        <a:t>判断条件</a:t>
                      </a:r>
                      <a:r>
                        <a:rPr lang="en-US" altLang="zh-CN" sz="1400" b="0" kern="1200" dirty="0">
                          <a:solidFill>
                            <a:schemeClr val="dk1"/>
                          </a:solidFill>
                          <a:effectLst/>
                          <a:latin typeface="+mn-lt"/>
                          <a:ea typeface="+mn-ea"/>
                          <a:cs typeface="+mn-cs"/>
                        </a:rPr>
                        <a:t>1</a:t>
                      </a:r>
                      <a:r>
                        <a:rPr lang="zh-CN" altLang="zh-CN" sz="1400" b="0" kern="1200" dirty="0">
                          <a:solidFill>
                            <a:schemeClr val="dk1"/>
                          </a:solidFill>
                          <a:effectLst/>
                          <a:latin typeface="+mn-lt"/>
                          <a:ea typeface="+mn-ea"/>
                          <a:cs typeface="+mn-cs"/>
                        </a:rPr>
                        <a:t>：</a:t>
                      </a:r>
                      <a:endParaRPr lang="zh-CN" altLang="en-US" sz="1400" b="0" kern="1200" dirty="0">
                        <a:solidFill>
                          <a:schemeClr val="dk1"/>
                        </a:solidFill>
                        <a:effectLst/>
                        <a:latin typeface="+mn-lt"/>
                        <a:ea typeface="+mn-ea"/>
                        <a:cs typeface="+mn-cs"/>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7219143"/>
                  </a:ext>
                </a:extLst>
              </a:tr>
              <a:tr h="297180">
                <a:tc>
                  <a:txBody>
                    <a:bodyPr/>
                    <a:lstStyle/>
                    <a:p>
                      <a:r>
                        <a:rPr lang="en-US" altLang="zh-CN" sz="1500" kern="1200" baseline="0" dirty="0">
                          <a:solidFill>
                            <a:srgbClr val="000000"/>
                          </a:solidFill>
                          <a:effectLst/>
                          <a:latin typeface="+mn-lt"/>
                          <a:ea typeface="+mn-ea"/>
                          <a:cs typeface="+mn-cs"/>
                        </a:rPr>
                        <a:t>        </a:t>
                      </a:r>
                      <a:r>
                        <a:rPr lang="zh-CN" altLang="zh-CN" sz="1400" kern="1200" dirty="0">
                          <a:solidFill>
                            <a:schemeClr val="dk1"/>
                          </a:solidFill>
                          <a:effectLst/>
                          <a:latin typeface="+mn-lt"/>
                          <a:ea typeface="+mn-ea"/>
                          <a:cs typeface="+mn-cs"/>
                        </a:rPr>
                        <a:t>执行语句段</a:t>
                      </a:r>
                      <a:r>
                        <a:rPr lang="en-US" altLang="zh-CN" sz="1400" kern="1200" dirty="0">
                          <a:solidFill>
                            <a:schemeClr val="dk1"/>
                          </a:solidFill>
                          <a:effectLst/>
                          <a:latin typeface="+mn-lt"/>
                          <a:ea typeface="+mn-ea"/>
                          <a:cs typeface="+mn-cs"/>
                        </a:rPr>
                        <a:t>1……</a:t>
                      </a:r>
                      <a:endParaRPr lang="zh-CN" altLang="en-US" sz="1400" kern="1200" dirty="0">
                        <a:solidFill>
                          <a:schemeClr val="dk1"/>
                        </a:solidFill>
                        <a:effectLst/>
                        <a:latin typeface="+mn-lt"/>
                        <a:ea typeface="+mn-ea"/>
                        <a:cs typeface="+mn-cs"/>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6795857"/>
                  </a:ext>
                </a:extLst>
              </a:tr>
              <a:tr h="278130">
                <a:tc>
                  <a:txBody>
                    <a:bodyPr/>
                    <a:lstStyle/>
                    <a:p>
                      <a:r>
                        <a:rPr lang="en-US" altLang="zh-CN" sz="1400" kern="1200" dirty="0" err="1">
                          <a:solidFill>
                            <a:schemeClr val="dk1"/>
                          </a:solidFill>
                          <a:effectLst/>
                          <a:latin typeface="+mn-lt"/>
                          <a:ea typeface="+mn-ea"/>
                          <a:cs typeface="+mn-cs"/>
                        </a:rPr>
                        <a:t>elif</a:t>
                      </a:r>
                      <a:r>
                        <a:rPr lang="en-US" altLang="zh-CN" sz="1400" kern="1200" dirty="0">
                          <a:solidFill>
                            <a:schemeClr val="dk1"/>
                          </a:solidFill>
                          <a:effectLst/>
                          <a:latin typeface="+mn-lt"/>
                          <a:ea typeface="+mn-ea"/>
                          <a:cs typeface="+mn-cs"/>
                        </a:rPr>
                        <a:t> </a:t>
                      </a:r>
                      <a:r>
                        <a:rPr lang="zh-CN" altLang="zh-CN" sz="1400" kern="1200" dirty="0">
                          <a:solidFill>
                            <a:schemeClr val="dk1"/>
                          </a:solidFill>
                          <a:effectLst/>
                          <a:latin typeface="+mn-lt"/>
                          <a:ea typeface="+mn-ea"/>
                          <a:cs typeface="+mn-cs"/>
                        </a:rPr>
                        <a:t>判断条件</a:t>
                      </a:r>
                      <a:r>
                        <a:rPr lang="en-US" altLang="zh-CN" sz="1400" kern="1200" dirty="0">
                          <a:solidFill>
                            <a:schemeClr val="dk1"/>
                          </a:solidFill>
                          <a:effectLst/>
                          <a:latin typeface="+mn-lt"/>
                          <a:ea typeface="+mn-ea"/>
                          <a:cs typeface="+mn-cs"/>
                        </a:rPr>
                        <a:t>2:</a:t>
                      </a:r>
                      <a:endParaRPr lang="zh-CN" altLang="en-US" sz="1500" dirty="0">
                        <a:solidFill>
                          <a:srgbClr val="000000"/>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9782454"/>
                  </a:ext>
                </a:extLst>
              </a:tr>
              <a:tr h="480060">
                <a:tc>
                  <a:txBody>
                    <a:bodyPr/>
                    <a:lstStyle/>
                    <a:p>
                      <a:r>
                        <a:rPr lang="en-US" altLang="zh-CN" sz="1400" kern="1200" dirty="0">
                          <a:solidFill>
                            <a:schemeClr val="dk1"/>
                          </a:solidFill>
                          <a:effectLst/>
                          <a:latin typeface="+mn-lt"/>
                          <a:ea typeface="+mn-ea"/>
                          <a:cs typeface="+mn-cs"/>
                        </a:rPr>
                        <a:t>        </a:t>
                      </a:r>
                      <a:r>
                        <a:rPr lang="zh-CN" altLang="zh-CN" sz="1400" kern="1200" dirty="0">
                          <a:solidFill>
                            <a:schemeClr val="dk1"/>
                          </a:solidFill>
                          <a:effectLst/>
                          <a:latin typeface="+mn-lt"/>
                          <a:ea typeface="+mn-ea"/>
                          <a:cs typeface="+mn-cs"/>
                        </a:rPr>
                        <a:t>执行语句段</a:t>
                      </a:r>
                      <a:r>
                        <a:rPr lang="en-US" altLang="zh-CN" sz="1400" kern="1200" dirty="0">
                          <a:solidFill>
                            <a:schemeClr val="dk1"/>
                          </a:solidFill>
                          <a:effectLst/>
                          <a:latin typeface="+mn-lt"/>
                          <a:ea typeface="+mn-ea"/>
                          <a:cs typeface="+mn-cs"/>
                        </a:rPr>
                        <a:t>2……</a:t>
                      </a:r>
                    </a:p>
                    <a:p>
                      <a:r>
                        <a:rPr lang="en-US" altLang="zh-CN" sz="1400" kern="1200" dirty="0">
                          <a:solidFill>
                            <a:schemeClr val="dk1"/>
                          </a:solidFill>
                          <a:effectLst/>
                          <a:latin typeface="+mn-lt"/>
                          <a:ea typeface="+mn-ea"/>
                          <a:cs typeface="+mn-cs"/>
                        </a:rPr>
                        <a:t>else:</a:t>
                      </a: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6570351"/>
                  </a:ext>
                </a:extLst>
              </a:tr>
              <a:tr h="278130">
                <a:tc>
                  <a:txBody>
                    <a:bodyPr/>
                    <a:lstStyle/>
                    <a:p>
                      <a:r>
                        <a:rPr lang="zh-CN" altLang="en-US" sz="1400" kern="1200" dirty="0">
                          <a:solidFill>
                            <a:schemeClr val="dk1"/>
                          </a:solidFill>
                          <a:effectLst/>
                          <a:latin typeface="+mn-lt"/>
                          <a:ea typeface="+mn-ea"/>
                          <a:cs typeface="+mn-cs"/>
                        </a:rPr>
                        <a:t>        执行语句段</a:t>
                      </a:r>
                      <a:r>
                        <a:rPr lang="en-US" altLang="zh-CN" sz="1400" kern="1200" dirty="0">
                          <a:solidFill>
                            <a:schemeClr val="dk1"/>
                          </a:solidFill>
                          <a:effectLst/>
                          <a:latin typeface="+mn-lt"/>
                          <a:ea typeface="+mn-ea"/>
                          <a:cs typeface="+mn-cs"/>
                        </a:rPr>
                        <a:t>3……</a:t>
                      </a: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9012341"/>
                  </a:ext>
                </a:extLst>
              </a:tr>
            </a:tbl>
          </a:graphicData>
        </a:graphic>
      </p:graphicFrame>
      <p:sp>
        <p:nvSpPr>
          <p:cNvPr id="6"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a:t>2.4  </a:t>
            </a:r>
            <a:r>
              <a:rPr kumimoji="1" lang="zh-CN" altLang="en-US" sz="2400"/>
              <a:t>条件、循环语句</a:t>
            </a:r>
            <a:endParaRPr kumimoji="1" lang="zh-CN" altLang="en-US" sz="2400" dirty="0"/>
          </a:p>
        </p:txBody>
      </p:sp>
      <p:sp>
        <p:nvSpPr>
          <p:cNvPr id="5" name="矩形 4"/>
          <p:cNvSpPr/>
          <p:nvPr/>
        </p:nvSpPr>
        <p:spPr>
          <a:xfrm>
            <a:off x="1979712" y="3723878"/>
            <a:ext cx="6912768" cy="1015663"/>
          </a:xfrm>
          <a:prstGeom prst="rect">
            <a:avLst/>
          </a:prstGeom>
        </p:spPr>
        <p:txBody>
          <a:bodyPr wrap="square">
            <a:spAutoFit/>
          </a:bodyPr>
          <a:lstStyle/>
          <a:p>
            <a:pPr marL="477838" indent="-457200" algn="l">
              <a:lnSpc>
                <a:spcPct val="150000"/>
              </a:lnSpc>
              <a:buFont typeface="Wingdings" pitchFamily="2" charset="2"/>
              <a:buChar char="Ø"/>
            </a:pPr>
            <a:r>
              <a:rPr lang="zh-CN" altLang="en-US" sz="2000" b="0" dirty="0">
                <a:latin typeface="楷体" pitchFamily="49" charset="-122"/>
                <a:ea typeface="楷体" pitchFamily="49" charset="-122"/>
              </a:rPr>
              <a:t>除此之外，</a:t>
            </a:r>
            <a:r>
              <a:rPr lang="en-US" altLang="zh-CN" sz="2000" b="0" dirty="0">
                <a:latin typeface="楷体" pitchFamily="49" charset="-122"/>
                <a:ea typeface="楷体" pitchFamily="49" charset="-122"/>
              </a:rPr>
              <a:t>if</a:t>
            </a:r>
            <a:r>
              <a:rPr lang="zh-CN" altLang="en-US" sz="2000" b="0" dirty="0">
                <a:latin typeface="楷体" pitchFamily="49" charset="-122"/>
                <a:ea typeface="楷体" pitchFamily="49" charset="-122"/>
              </a:rPr>
              <a:t>语句还可以实现嵌套，可将</a:t>
            </a:r>
            <a:r>
              <a:rPr lang="en-US" altLang="zh-CN" sz="2000" b="0" dirty="0">
                <a:latin typeface="楷体" pitchFamily="49" charset="-122"/>
                <a:ea typeface="楷体" pitchFamily="49" charset="-122"/>
              </a:rPr>
              <a:t>if</a:t>
            </a:r>
            <a:r>
              <a:rPr lang="zh-CN" altLang="en-US" sz="2000" b="0" dirty="0">
                <a:latin typeface="楷体" pitchFamily="49" charset="-122"/>
                <a:ea typeface="楷体" pitchFamily="49" charset="-122"/>
              </a:rPr>
              <a:t>语句放到其他</a:t>
            </a:r>
            <a:r>
              <a:rPr lang="en-US" altLang="zh-CN" sz="2000" b="0" dirty="0">
                <a:latin typeface="楷体" pitchFamily="49" charset="-122"/>
                <a:ea typeface="楷体" pitchFamily="49" charset="-122"/>
              </a:rPr>
              <a:t>if</a:t>
            </a:r>
            <a:r>
              <a:rPr lang="zh-CN" altLang="en-US" sz="2000" b="0" dirty="0">
                <a:latin typeface="楷体" pitchFamily="49" charset="-122"/>
                <a:ea typeface="楷体" pitchFamily="49" charset="-122"/>
              </a:rPr>
              <a:t>语句中，来实现判断后的再次判断。</a:t>
            </a:r>
            <a:endParaRPr lang="en-US" altLang="zh-CN" sz="2000" b="0" dirty="0">
              <a:latin typeface="楷体" pitchFamily="49" charset="-122"/>
              <a:ea typeface="楷体" pitchFamily="49" charset="-122"/>
            </a:endParaRPr>
          </a:p>
        </p:txBody>
      </p:sp>
    </p:spTree>
    <p:extLst>
      <p:ext uri="{BB962C8B-B14F-4D97-AF65-F5344CB8AC3E}">
        <p14:creationId xmlns:p14="http://schemas.microsoft.com/office/powerpoint/2010/main" val="30998188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26B6D4E1-8327-4C1D-93FB-FF574399DD07}"/>
              </a:ext>
            </a:extLst>
          </p:cNvPr>
          <p:cNvGraphicFramePr>
            <a:graphicFrameLocks noGrp="1"/>
          </p:cNvGraphicFramePr>
          <p:nvPr>
            <p:ph idx="4294967295"/>
            <p:extLst>
              <p:ext uri="{D42A27DB-BD31-4B8C-83A1-F6EECF244321}">
                <p14:modId xmlns:p14="http://schemas.microsoft.com/office/powerpoint/2010/main" val="3634850398"/>
              </p:ext>
            </p:extLst>
          </p:nvPr>
        </p:nvGraphicFramePr>
        <p:xfrm>
          <a:off x="2069468" y="1059582"/>
          <a:ext cx="6696744" cy="3400105"/>
        </p:xfrm>
        <a:graphic>
          <a:graphicData uri="http://schemas.openxmlformats.org/drawingml/2006/table">
            <a:tbl>
              <a:tblPr firstRow="1" firstCol="1" bandRow="1"/>
              <a:tblGrid>
                <a:gridCol w="6696744">
                  <a:extLst>
                    <a:ext uri="{9D8B030D-6E8A-4147-A177-3AD203B41FA5}">
                      <a16:colId xmlns:a16="http://schemas.microsoft.com/office/drawing/2014/main" val="1190428996"/>
                    </a:ext>
                  </a:extLst>
                </a:gridCol>
              </a:tblGrid>
              <a:tr h="315043">
                <a:tc>
                  <a:txBody>
                    <a:bodyPr/>
                    <a:lstStyle/>
                    <a:p>
                      <a:pPr algn="ctr">
                        <a:lnSpc>
                          <a:spcPct val="120000"/>
                        </a:lnSpc>
                        <a:spcAft>
                          <a:spcPts val="0"/>
                        </a:spcAft>
                      </a:pPr>
                      <a:r>
                        <a:rPr lang="zh-CN" sz="2000" b="1" kern="100" dirty="0">
                          <a:effectLst/>
                          <a:latin typeface="Consolas" panose="020B0609020204030204" pitchFamily="49" charset="0"/>
                          <a:ea typeface="宋体" panose="02010600030101010101" pitchFamily="2" charset="-122"/>
                          <a:cs typeface="Times New Roman" panose="02020603050405020304" pitchFamily="18" charset="0"/>
                        </a:rPr>
                        <a:t>条件语句的应用实例</a:t>
                      </a:r>
                      <a:endParaRPr lang="zh-CN" sz="20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3540364848"/>
                  </a:ext>
                </a:extLst>
              </a:tr>
              <a:tr h="3069333">
                <a:tc>
                  <a:txBody>
                    <a:bodyPr/>
                    <a:lstStyle/>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num = 9</a:t>
                      </a: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if num &lt; 0:</a:t>
                      </a: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print('Negative')</a:t>
                      </a: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elif</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num &gt; 0:</a:t>
                      </a: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if (num &gt;= 0 and num &lt;= 100) or (num &gt;= 100 and num &lt;= 150): </a:t>
                      </a: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print(num)</a:t>
                      </a: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else:</a:t>
                      </a: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print('More than 150!')</a:t>
                      </a:r>
                    </a:p>
                  </a:txBody>
                  <a:tcPr marL="68580" marR="68580" marT="0" marB="0">
                    <a:lnL>
                      <a:noFill/>
                    </a:lnL>
                    <a:lnR>
                      <a:noFill/>
                    </a:lnR>
                    <a:lnT>
                      <a:noFill/>
                    </a:lnT>
                    <a:lnB>
                      <a:noFill/>
                    </a:lnB>
                  </a:tcPr>
                </a:tc>
                <a:extLst>
                  <a:ext uri="{0D108BD9-81ED-4DB2-BD59-A6C34878D82A}">
                    <a16:rowId xmlns:a16="http://schemas.microsoft.com/office/drawing/2014/main" val="1128600732"/>
                  </a:ext>
                </a:extLst>
              </a:tr>
            </a:tbl>
          </a:graphicData>
        </a:graphic>
      </p:graphicFrame>
      <p:sp>
        <p:nvSpPr>
          <p:cNvPr id="5"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a:t>2.4  </a:t>
            </a:r>
            <a:r>
              <a:rPr kumimoji="1" lang="zh-CN" altLang="en-US" sz="2400"/>
              <a:t>条件、循环语句</a:t>
            </a:r>
            <a:endParaRPr kumimoji="1" lang="zh-CN" altLang="en-US" sz="2400" dirty="0"/>
          </a:p>
        </p:txBody>
      </p:sp>
    </p:spTree>
    <p:extLst>
      <p:ext uri="{BB962C8B-B14F-4D97-AF65-F5344CB8AC3E}">
        <p14:creationId xmlns:p14="http://schemas.microsoft.com/office/powerpoint/2010/main" val="34331660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835696" y="915567"/>
            <a:ext cx="7128792" cy="2808312"/>
          </a:xfrm>
        </p:spPr>
        <p:txBody>
          <a:bodyPr/>
          <a:lstStyle/>
          <a:p>
            <a:r>
              <a:rPr lang="zh-CN" altLang="en-US" sz="2400" b="1" dirty="0">
                <a:latin typeface="楷体" pitchFamily="49" charset="-122"/>
                <a:ea typeface="楷体" pitchFamily="49" charset="-122"/>
              </a:rPr>
              <a:t>循环语句</a:t>
            </a:r>
            <a:endParaRPr lang="en-US" altLang="zh-CN" sz="2400" b="1" dirty="0">
              <a:latin typeface="楷体" pitchFamily="49" charset="-122"/>
              <a:ea typeface="楷体" pitchFamily="49" charset="-122"/>
            </a:endParaRPr>
          </a:p>
          <a:p>
            <a:pPr marL="0" indent="0">
              <a:buNone/>
            </a:pPr>
            <a:r>
              <a:rPr lang="en-US" altLang="zh-CN" sz="2400" b="1" dirty="0">
                <a:latin typeface="楷体" pitchFamily="49" charset="-122"/>
                <a:ea typeface="楷体" pitchFamily="49" charset="-122"/>
              </a:rPr>
              <a:t>  </a:t>
            </a:r>
            <a:r>
              <a:rPr lang="en-US" altLang="zh-CN" sz="2000" dirty="0">
                <a:latin typeface="楷体" pitchFamily="49" charset="-122"/>
                <a:ea typeface="楷体" pitchFamily="49" charset="-122"/>
              </a:rPr>
              <a:t>Python</a:t>
            </a:r>
            <a:r>
              <a:rPr lang="zh-CN" altLang="en-US" sz="2000" dirty="0">
                <a:latin typeface="楷体" pitchFamily="49" charset="-122"/>
                <a:ea typeface="楷体" pitchFamily="49" charset="-122"/>
              </a:rPr>
              <a:t>的基本循环语句是</a:t>
            </a:r>
            <a:r>
              <a:rPr lang="en-US" altLang="zh-CN" sz="2000" dirty="0">
                <a:latin typeface="楷体" pitchFamily="49" charset="-122"/>
                <a:ea typeface="楷体" pitchFamily="49" charset="-122"/>
              </a:rPr>
              <a:t>while</a:t>
            </a:r>
            <a:r>
              <a:rPr lang="zh-CN" altLang="en-US" sz="2000" dirty="0">
                <a:latin typeface="楷体" pitchFamily="49" charset="-122"/>
                <a:ea typeface="楷体" pitchFamily="49" charset="-122"/>
              </a:rPr>
              <a:t>循环和</a:t>
            </a:r>
            <a:r>
              <a:rPr lang="en-US" altLang="zh-CN" sz="2000" dirty="0">
                <a:latin typeface="楷体" pitchFamily="49" charset="-122"/>
                <a:ea typeface="楷体" pitchFamily="49" charset="-122"/>
              </a:rPr>
              <a:t>for</a:t>
            </a:r>
            <a:r>
              <a:rPr lang="zh-CN" altLang="en-US" sz="2000" dirty="0">
                <a:latin typeface="楷体" pitchFamily="49" charset="-122"/>
                <a:ea typeface="楷体" pitchFamily="49" charset="-122"/>
              </a:rPr>
              <a:t>循环，在这些基础上加入一些跳出循环的语句就可以使得整个程序的流程更为多样，可能性更为丰富。</a:t>
            </a:r>
            <a:endParaRPr lang="en-US" altLang="zh-CN" sz="2000" dirty="0">
              <a:latin typeface="楷体" pitchFamily="49" charset="-122"/>
              <a:ea typeface="楷体" pitchFamily="49" charset="-122"/>
            </a:endParaRPr>
          </a:p>
          <a:p>
            <a:pPr marL="477838" lvl="1" indent="0">
              <a:buNone/>
            </a:pPr>
            <a:r>
              <a:rPr lang="en-US" altLang="zh-CN" sz="2000" dirty="0">
                <a:latin typeface="楷体" pitchFamily="49" charset="-122"/>
                <a:ea typeface="楷体" pitchFamily="49" charset="-122"/>
              </a:rPr>
              <a:t>while</a:t>
            </a:r>
            <a:r>
              <a:rPr lang="zh-CN" altLang="en-US" sz="2000" dirty="0">
                <a:latin typeface="楷体" pitchFamily="49" charset="-122"/>
                <a:ea typeface="楷体" pitchFamily="49" charset="-122"/>
              </a:rPr>
              <a:t>循环：</a:t>
            </a:r>
            <a:endParaRPr lang="en-US" altLang="zh-CN" sz="2000" dirty="0">
              <a:latin typeface="楷体" pitchFamily="49" charset="-122"/>
              <a:ea typeface="楷体" pitchFamily="49" charset="-122"/>
            </a:endParaRPr>
          </a:p>
          <a:p>
            <a:pPr lvl="1"/>
            <a:endParaRPr lang="en-US" altLang="zh-CN" dirty="0"/>
          </a:p>
          <a:p>
            <a:pPr marL="477838" lvl="1" indent="0">
              <a:buNone/>
            </a:pPr>
            <a:r>
              <a:rPr lang="en-US" altLang="zh-CN" sz="2000" dirty="0">
                <a:latin typeface="楷体" pitchFamily="49" charset="-122"/>
                <a:ea typeface="楷体" pitchFamily="49" charset="-122"/>
              </a:rPr>
              <a:t>	    </a:t>
            </a:r>
            <a:r>
              <a:rPr lang="zh-CN" altLang="en-US" sz="2000" dirty="0">
                <a:latin typeface="楷体" pitchFamily="49" charset="-122"/>
                <a:ea typeface="楷体" pitchFamily="49" charset="-122"/>
              </a:rPr>
              <a:t>或：</a:t>
            </a:r>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3337709007"/>
              </p:ext>
            </p:extLst>
          </p:nvPr>
        </p:nvGraphicFramePr>
        <p:xfrm>
          <a:off x="3779912" y="2499742"/>
          <a:ext cx="3048000" cy="74142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446022479"/>
                    </a:ext>
                  </a:extLst>
                </a:gridCol>
              </a:tblGrid>
              <a:tr h="297180">
                <a:tc>
                  <a:txBody>
                    <a:bodyPr/>
                    <a:lstStyle/>
                    <a:p>
                      <a:pPr>
                        <a:lnSpc>
                          <a:spcPct val="150000"/>
                        </a:lnSpc>
                      </a:pPr>
                      <a:r>
                        <a:rPr lang="en-US" altLang="zh-CN" sz="1500" b="0" kern="1200" dirty="0">
                          <a:solidFill>
                            <a:schemeClr val="dk1"/>
                          </a:solidFill>
                          <a:effectLst/>
                          <a:latin typeface="+mn-lt"/>
                          <a:ea typeface="+mn-ea"/>
                          <a:cs typeface="+mn-cs"/>
                        </a:rPr>
                        <a:t>while </a:t>
                      </a:r>
                      <a:r>
                        <a:rPr lang="zh-CN" altLang="zh-CN" sz="1500" b="0" kern="1200" dirty="0">
                          <a:solidFill>
                            <a:schemeClr val="dk1"/>
                          </a:solidFill>
                          <a:effectLst/>
                          <a:latin typeface="+mn-lt"/>
                          <a:ea typeface="+mn-ea"/>
                          <a:cs typeface="+mn-cs"/>
                        </a:rPr>
                        <a:t>判断条件：</a:t>
                      </a:r>
                      <a:endParaRPr lang="zh-CN" altLang="en-US" sz="1500" b="0" kern="1200" dirty="0">
                        <a:solidFill>
                          <a:schemeClr val="dk1"/>
                        </a:solidFill>
                        <a:effectLst/>
                        <a:latin typeface="+mn-lt"/>
                        <a:ea typeface="+mn-ea"/>
                        <a:cs typeface="+mn-cs"/>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7219143"/>
                  </a:ext>
                </a:extLst>
              </a:tr>
              <a:tr h="297180">
                <a:tc>
                  <a:txBody>
                    <a:bodyPr/>
                    <a:lstStyle/>
                    <a:p>
                      <a:pPr>
                        <a:lnSpc>
                          <a:spcPct val="150000"/>
                        </a:lnSpc>
                      </a:pPr>
                      <a:r>
                        <a:rPr lang="en-US" altLang="zh-CN" sz="1500" kern="1200" baseline="0" dirty="0">
                          <a:solidFill>
                            <a:srgbClr val="000000"/>
                          </a:solidFill>
                          <a:effectLst/>
                          <a:latin typeface="+mn-lt"/>
                          <a:ea typeface="+mn-ea"/>
                          <a:cs typeface="+mn-cs"/>
                        </a:rPr>
                        <a:t>        </a:t>
                      </a:r>
                      <a:r>
                        <a:rPr lang="zh-CN" altLang="zh-CN" sz="1500" kern="1200" dirty="0">
                          <a:solidFill>
                            <a:schemeClr val="dk1"/>
                          </a:solidFill>
                          <a:effectLst/>
                          <a:latin typeface="+mn-lt"/>
                          <a:ea typeface="+mn-ea"/>
                          <a:cs typeface="+mn-cs"/>
                        </a:rPr>
                        <a:t>执行语句段</a:t>
                      </a:r>
                      <a:r>
                        <a:rPr lang="en-US" altLang="zh-CN" sz="1500" kern="1200" dirty="0">
                          <a:solidFill>
                            <a:schemeClr val="dk1"/>
                          </a:solidFill>
                          <a:effectLst/>
                          <a:latin typeface="+mn-lt"/>
                          <a:ea typeface="+mn-ea"/>
                          <a:cs typeface="+mn-cs"/>
                        </a:rPr>
                        <a:t>……</a:t>
                      </a:r>
                      <a:endParaRPr lang="zh-CN" altLang="en-US" sz="1500" dirty="0">
                        <a:solidFill>
                          <a:srgbClr val="000000"/>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6795857"/>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8773875"/>
              </p:ext>
            </p:extLst>
          </p:nvPr>
        </p:nvGraphicFramePr>
        <p:xfrm>
          <a:off x="3893840" y="3579862"/>
          <a:ext cx="3048000" cy="142722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446022479"/>
                    </a:ext>
                  </a:extLst>
                </a:gridCol>
              </a:tblGrid>
              <a:tr h="297180">
                <a:tc>
                  <a:txBody>
                    <a:bodyPr/>
                    <a:lstStyle/>
                    <a:p>
                      <a:pPr>
                        <a:lnSpc>
                          <a:spcPct val="150000"/>
                        </a:lnSpc>
                      </a:pPr>
                      <a:r>
                        <a:rPr lang="en-US" altLang="zh-CN" sz="1500" b="0" kern="1200" dirty="0">
                          <a:solidFill>
                            <a:schemeClr val="dk1"/>
                          </a:solidFill>
                          <a:effectLst/>
                          <a:latin typeface="+mn-lt"/>
                          <a:ea typeface="+mn-ea"/>
                          <a:cs typeface="+mn-cs"/>
                        </a:rPr>
                        <a:t>while </a:t>
                      </a:r>
                      <a:r>
                        <a:rPr lang="zh-CN" altLang="zh-CN" sz="1500" b="0" kern="1200" dirty="0">
                          <a:solidFill>
                            <a:schemeClr val="dk1"/>
                          </a:solidFill>
                          <a:effectLst/>
                          <a:latin typeface="+mn-lt"/>
                          <a:ea typeface="+mn-ea"/>
                          <a:cs typeface="+mn-cs"/>
                        </a:rPr>
                        <a:t>判断条件：</a:t>
                      </a:r>
                      <a:endParaRPr lang="zh-CN" altLang="en-US" sz="1500" b="0" kern="1200" dirty="0">
                        <a:solidFill>
                          <a:schemeClr val="dk1"/>
                        </a:solidFill>
                        <a:effectLst/>
                        <a:latin typeface="+mn-lt"/>
                        <a:ea typeface="+mn-ea"/>
                        <a:cs typeface="+mn-cs"/>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7219143"/>
                  </a:ext>
                </a:extLst>
              </a:tr>
              <a:tr h="754380">
                <a:tc>
                  <a:txBody>
                    <a:bodyPr/>
                    <a:lstStyle/>
                    <a:p>
                      <a:pPr>
                        <a:lnSpc>
                          <a:spcPct val="150000"/>
                        </a:lnSpc>
                      </a:pPr>
                      <a:r>
                        <a:rPr lang="en-US" altLang="zh-CN" sz="1500" kern="1200" baseline="0" dirty="0">
                          <a:solidFill>
                            <a:srgbClr val="000000"/>
                          </a:solidFill>
                          <a:effectLst/>
                          <a:latin typeface="+mn-lt"/>
                          <a:ea typeface="+mn-ea"/>
                          <a:cs typeface="+mn-cs"/>
                        </a:rPr>
                        <a:t>        </a:t>
                      </a:r>
                      <a:r>
                        <a:rPr lang="zh-CN" altLang="zh-CN" sz="1500" kern="1200" dirty="0">
                          <a:solidFill>
                            <a:schemeClr val="dk1"/>
                          </a:solidFill>
                          <a:effectLst/>
                          <a:latin typeface="+mn-lt"/>
                          <a:ea typeface="+mn-ea"/>
                          <a:cs typeface="+mn-cs"/>
                        </a:rPr>
                        <a:t>执行语句段</a:t>
                      </a:r>
                      <a:r>
                        <a:rPr lang="en-US" altLang="zh-CN" sz="1500" kern="1200" dirty="0">
                          <a:solidFill>
                            <a:schemeClr val="dk1"/>
                          </a:solidFill>
                          <a:effectLst/>
                          <a:latin typeface="+mn-lt"/>
                          <a:ea typeface="+mn-ea"/>
                          <a:cs typeface="+mn-cs"/>
                        </a:rPr>
                        <a:t>1……</a:t>
                      </a:r>
                    </a:p>
                    <a:p>
                      <a:pPr>
                        <a:lnSpc>
                          <a:spcPct val="150000"/>
                        </a:lnSpc>
                      </a:pPr>
                      <a:r>
                        <a:rPr lang="en-US" altLang="zh-CN" sz="1500" kern="1200" dirty="0">
                          <a:solidFill>
                            <a:schemeClr val="dk1"/>
                          </a:solidFill>
                          <a:effectLst/>
                          <a:latin typeface="+mn-lt"/>
                          <a:ea typeface="+mn-ea"/>
                          <a:cs typeface="+mn-cs"/>
                        </a:rPr>
                        <a:t>else:</a:t>
                      </a:r>
                    </a:p>
                    <a:p>
                      <a:pPr>
                        <a:lnSpc>
                          <a:spcPct val="150000"/>
                        </a:lnSpc>
                      </a:pPr>
                      <a:r>
                        <a:rPr lang="en-US" altLang="zh-CN" sz="1500" kern="1200" dirty="0">
                          <a:solidFill>
                            <a:schemeClr val="dk1"/>
                          </a:solidFill>
                          <a:effectLst/>
                          <a:latin typeface="+mn-lt"/>
                          <a:ea typeface="+mn-ea"/>
                          <a:cs typeface="+mn-cs"/>
                        </a:rPr>
                        <a:t>        </a:t>
                      </a:r>
                      <a:r>
                        <a:rPr lang="zh-CN" altLang="en-US" sz="1500" kern="1200" dirty="0">
                          <a:solidFill>
                            <a:schemeClr val="dk1"/>
                          </a:solidFill>
                          <a:effectLst/>
                          <a:latin typeface="+mn-lt"/>
                          <a:ea typeface="+mn-ea"/>
                          <a:cs typeface="+mn-cs"/>
                        </a:rPr>
                        <a:t>执行语句段</a:t>
                      </a:r>
                      <a:r>
                        <a:rPr lang="en-US" altLang="zh-CN" sz="1500" kern="1200" dirty="0">
                          <a:solidFill>
                            <a:schemeClr val="dk1"/>
                          </a:solidFill>
                          <a:effectLst/>
                          <a:latin typeface="+mn-lt"/>
                          <a:ea typeface="+mn-ea"/>
                          <a:cs typeface="+mn-cs"/>
                        </a:rPr>
                        <a:t>2……</a:t>
                      </a:r>
                      <a:endParaRPr lang="zh-CN" altLang="en-US" sz="1500" dirty="0">
                        <a:solidFill>
                          <a:srgbClr val="000000"/>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6795857"/>
                  </a:ext>
                </a:extLst>
              </a:tr>
            </a:tbl>
          </a:graphicData>
        </a:graphic>
      </p:graphicFrame>
      <p:sp>
        <p:nvSpPr>
          <p:cNvPr id="7"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a:t>2.4  </a:t>
            </a:r>
            <a:r>
              <a:rPr kumimoji="1" lang="zh-CN" altLang="en-US" sz="2400"/>
              <a:t>条件、循环语句</a:t>
            </a:r>
            <a:endParaRPr kumimoji="1" lang="zh-CN" altLang="en-US" sz="2400" dirty="0"/>
          </a:p>
        </p:txBody>
      </p:sp>
    </p:spTree>
    <p:extLst>
      <p:ext uri="{BB962C8B-B14F-4D97-AF65-F5344CB8AC3E}">
        <p14:creationId xmlns:p14="http://schemas.microsoft.com/office/powerpoint/2010/main" val="18134506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2E5AA1E9-6EED-4865-B60B-494334D5D06C}"/>
              </a:ext>
            </a:extLst>
          </p:cNvPr>
          <p:cNvGraphicFramePr>
            <a:graphicFrameLocks noGrp="1"/>
          </p:cNvGraphicFramePr>
          <p:nvPr>
            <p:ph idx="4294967295"/>
            <p:extLst>
              <p:ext uri="{D42A27DB-BD31-4B8C-83A1-F6EECF244321}">
                <p14:modId xmlns:p14="http://schemas.microsoft.com/office/powerpoint/2010/main" val="4070702116"/>
              </p:ext>
            </p:extLst>
          </p:nvPr>
        </p:nvGraphicFramePr>
        <p:xfrm>
          <a:off x="1740828" y="761669"/>
          <a:ext cx="7344816" cy="4299185"/>
        </p:xfrm>
        <a:graphic>
          <a:graphicData uri="http://schemas.openxmlformats.org/drawingml/2006/table">
            <a:tbl>
              <a:tblPr firstRow="1" firstCol="1" bandRow="1"/>
              <a:tblGrid>
                <a:gridCol w="7344816">
                  <a:extLst>
                    <a:ext uri="{9D8B030D-6E8A-4147-A177-3AD203B41FA5}">
                      <a16:colId xmlns:a16="http://schemas.microsoft.com/office/drawing/2014/main" val="752727527"/>
                    </a:ext>
                  </a:extLst>
                </a:gridCol>
              </a:tblGrid>
              <a:tr h="346946">
                <a:tc>
                  <a:txBody>
                    <a:bodyPr/>
                    <a:lstStyle/>
                    <a:p>
                      <a:pPr algn="ctr">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while</a:t>
                      </a: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循环的应用实例</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612705321"/>
                  </a:ext>
                </a:extLst>
              </a:tr>
              <a:tr h="2853183">
                <a:tc>
                  <a:txBody>
                    <a:bodyPr/>
                    <a:lstStyle/>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numbers = [12,23,34,45,56,67,78,89]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even =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odd =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while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len</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(numbers) &gt; 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number =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numbers.pop</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if(number % 2) == 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even.append</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(number)</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else:</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odd.append</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(number)</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else:</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print(even)</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print(odd)</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283619316"/>
                  </a:ext>
                </a:extLst>
              </a:tr>
              <a:tr h="287297">
                <a:tc>
                  <a:txBody>
                    <a:bodyPr/>
                    <a:lstStyle/>
                    <a:p>
                      <a:pPr algn="ctr">
                        <a:lnSpc>
                          <a:spcPct val="12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输出结果</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2563779177"/>
                  </a:ext>
                </a:extLst>
              </a:tr>
              <a:tr h="611671">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[78, 56, 34, 12]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[89, 67, 45, 23]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006378848"/>
                  </a:ext>
                </a:extLst>
              </a:tr>
            </a:tbl>
          </a:graphicData>
        </a:graphic>
      </p:graphicFrame>
      <p:sp>
        <p:nvSpPr>
          <p:cNvPr id="7"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a:t>2.4  </a:t>
            </a:r>
            <a:r>
              <a:rPr kumimoji="1" lang="zh-CN" altLang="en-US" sz="2400"/>
              <a:t>条件、循环语句</a:t>
            </a:r>
            <a:endParaRPr kumimoji="1" lang="zh-CN" altLang="en-US" sz="2400" dirty="0"/>
          </a:p>
        </p:txBody>
      </p:sp>
    </p:spTree>
    <p:extLst>
      <p:ext uri="{BB962C8B-B14F-4D97-AF65-F5344CB8AC3E}">
        <p14:creationId xmlns:p14="http://schemas.microsoft.com/office/powerpoint/2010/main" val="1007565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835696" y="843558"/>
            <a:ext cx="7128792" cy="4248472"/>
          </a:xfrm>
        </p:spPr>
        <p:txBody>
          <a:bodyPr>
            <a:noAutofit/>
          </a:bodyPr>
          <a:lstStyle/>
          <a:p>
            <a:pPr marL="0" indent="0">
              <a:lnSpc>
                <a:spcPct val="150000"/>
              </a:lnSpc>
              <a:spcBef>
                <a:spcPts val="0"/>
              </a:spcBef>
              <a:buNone/>
            </a:pPr>
            <a:r>
              <a:rPr lang="en-US" altLang="zh-CN" sz="2000" b="1" dirty="0"/>
              <a:t>Python</a:t>
            </a:r>
            <a:r>
              <a:rPr lang="zh-CN" altLang="en-US" sz="2000" b="1" dirty="0"/>
              <a:t>的发展历史</a:t>
            </a:r>
            <a:endParaRPr lang="en-US" altLang="zh-CN" sz="2000" b="1" dirty="0"/>
          </a:p>
          <a:p>
            <a:pPr>
              <a:lnSpc>
                <a:spcPct val="150000"/>
              </a:lnSpc>
              <a:spcBef>
                <a:spcPts val="0"/>
              </a:spcBef>
            </a:pPr>
            <a:r>
              <a:rPr lang="en-US" altLang="zh-CN" sz="1800" dirty="0"/>
              <a:t>Python </a:t>
            </a:r>
            <a:r>
              <a:rPr lang="zh-CN" altLang="zh-CN" sz="1800" dirty="0"/>
              <a:t>是由</a:t>
            </a:r>
            <a:r>
              <a:rPr lang="en-US" altLang="zh-CN" sz="1800" dirty="0"/>
              <a:t> Guido van Rossum </a:t>
            </a:r>
            <a:r>
              <a:rPr lang="zh-CN" altLang="zh-CN" sz="1800" dirty="0"/>
              <a:t>在八十年代末和九十年代初，在荷兰国家数学和计算机科学研究所设计出来的。</a:t>
            </a:r>
            <a:endParaRPr lang="en-US" altLang="zh-CN" sz="1800" dirty="0"/>
          </a:p>
          <a:p>
            <a:pPr>
              <a:lnSpc>
                <a:spcPct val="150000"/>
              </a:lnSpc>
              <a:spcBef>
                <a:spcPts val="0"/>
              </a:spcBef>
            </a:pPr>
            <a:r>
              <a:rPr lang="en-US" altLang="zh-CN" sz="1800" dirty="0"/>
              <a:t>Python </a:t>
            </a:r>
            <a:r>
              <a:rPr lang="zh-CN" altLang="zh-CN" sz="1800" dirty="0"/>
              <a:t>本身也是由诸多其他语言发展而来的</a:t>
            </a:r>
            <a:r>
              <a:rPr lang="en-US" altLang="zh-CN" sz="1800" dirty="0"/>
              <a:t>,</a:t>
            </a:r>
            <a:r>
              <a:rPr lang="zh-CN" altLang="zh-CN" sz="1800" dirty="0"/>
              <a:t>这包括</a:t>
            </a:r>
            <a:r>
              <a:rPr lang="en-US" altLang="zh-CN" sz="1800" dirty="0"/>
              <a:t> ABC</a:t>
            </a:r>
            <a:r>
              <a:rPr lang="zh-CN" altLang="zh-CN" sz="1800" dirty="0"/>
              <a:t>、</a:t>
            </a:r>
            <a:r>
              <a:rPr lang="en-US" altLang="zh-CN" sz="1800" dirty="0"/>
              <a:t>Modula-3</a:t>
            </a:r>
            <a:r>
              <a:rPr lang="zh-CN" altLang="zh-CN" sz="1800" dirty="0"/>
              <a:t>、</a:t>
            </a:r>
            <a:r>
              <a:rPr lang="en-US" altLang="zh-CN" sz="1800" dirty="0"/>
              <a:t>C</a:t>
            </a:r>
            <a:r>
              <a:rPr lang="zh-CN" altLang="zh-CN" sz="1800" dirty="0"/>
              <a:t>、</a:t>
            </a:r>
            <a:r>
              <a:rPr lang="en-US" altLang="zh-CN" sz="1800" dirty="0"/>
              <a:t>C++</a:t>
            </a:r>
            <a:r>
              <a:rPr lang="zh-CN" altLang="zh-CN" sz="1800" dirty="0"/>
              <a:t>、</a:t>
            </a:r>
            <a:r>
              <a:rPr lang="en-US" altLang="zh-CN" sz="1800" dirty="0"/>
              <a:t>Algol-68</a:t>
            </a:r>
            <a:r>
              <a:rPr lang="zh-CN" altLang="zh-CN" sz="1800" dirty="0"/>
              <a:t>、</a:t>
            </a:r>
            <a:r>
              <a:rPr lang="en-US" altLang="zh-CN" sz="1800" dirty="0" err="1"/>
              <a:t>SmallTalk</a:t>
            </a:r>
            <a:r>
              <a:rPr lang="zh-CN" altLang="zh-CN" sz="1800" dirty="0"/>
              <a:t>、</a:t>
            </a:r>
            <a:r>
              <a:rPr lang="en-US" altLang="zh-CN" sz="1800" dirty="0"/>
              <a:t>Unix shell </a:t>
            </a:r>
            <a:r>
              <a:rPr lang="zh-CN" altLang="zh-CN" sz="1800" dirty="0"/>
              <a:t>和其他的脚本语言等等。</a:t>
            </a:r>
            <a:endParaRPr lang="en-US" altLang="zh-CN" sz="1800" dirty="0"/>
          </a:p>
          <a:p>
            <a:pPr>
              <a:lnSpc>
                <a:spcPct val="150000"/>
              </a:lnSpc>
              <a:spcBef>
                <a:spcPts val="0"/>
              </a:spcBef>
            </a:pPr>
            <a:r>
              <a:rPr lang="zh-CN" altLang="zh-CN" sz="1800" dirty="0"/>
              <a:t>像</a:t>
            </a:r>
            <a:r>
              <a:rPr lang="en-US" altLang="zh-CN" sz="1800" dirty="0"/>
              <a:t> Perl </a:t>
            </a:r>
            <a:r>
              <a:rPr lang="zh-CN" altLang="zh-CN" sz="1800" dirty="0"/>
              <a:t>语言一样，</a:t>
            </a:r>
            <a:r>
              <a:rPr lang="en-US" altLang="zh-CN" sz="1800" dirty="0"/>
              <a:t>Python </a:t>
            </a:r>
            <a:r>
              <a:rPr lang="zh-CN" altLang="zh-CN" sz="1800" dirty="0"/>
              <a:t>源代码同样遵循</a:t>
            </a:r>
            <a:r>
              <a:rPr lang="en-US" altLang="zh-CN" sz="1800" dirty="0"/>
              <a:t> GPL(GNU General Public License)</a:t>
            </a:r>
            <a:r>
              <a:rPr lang="zh-CN" altLang="zh-CN" sz="1800" dirty="0"/>
              <a:t>协议。现在</a:t>
            </a:r>
            <a:r>
              <a:rPr lang="en-US" altLang="zh-CN" sz="1800" dirty="0"/>
              <a:t> Python </a:t>
            </a:r>
            <a:r>
              <a:rPr lang="zh-CN" altLang="zh-CN" sz="1800" dirty="0"/>
              <a:t>是由一个核心开发团队在维护，</a:t>
            </a:r>
            <a:r>
              <a:rPr lang="en-US" altLang="zh-CN" sz="1800" dirty="0"/>
              <a:t>Guido van Rossum </a:t>
            </a:r>
            <a:r>
              <a:rPr lang="zh-CN" altLang="zh-CN" sz="1800" dirty="0"/>
              <a:t>仍然占据着至关重要的作用，指导其进展。</a:t>
            </a:r>
            <a:endParaRPr lang="en-US" altLang="zh-CN" sz="1800" dirty="0"/>
          </a:p>
        </p:txBody>
      </p:sp>
      <p:sp>
        <p:nvSpPr>
          <p:cNvPr id="2" name="标题 1">
            <a:extLst>
              <a:ext uri="{FF2B5EF4-FFF2-40B4-BE49-F238E27FC236}">
                <a16:creationId xmlns:a16="http://schemas.microsoft.com/office/drawing/2014/main" id="{078083DE-5C8A-0590-C996-98131EF038E1}"/>
              </a:ext>
            </a:extLst>
          </p:cNvPr>
          <p:cNvSpPr txBox="1">
            <a:spLocks/>
          </p:cNvSpPr>
          <p:nvPr/>
        </p:nvSpPr>
        <p:spPr>
          <a:xfrm>
            <a:off x="1691680" y="1"/>
            <a:ext cx="7416824"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kern="0" dirty="0">
                <a:latin typeface="黑体" pitchFamily="49" charset="-122"/>
                <a:ea typeface="黑体" pitchFamily="49" charset="-122"/>
              </a:rPr>
              <a:t>1.1 Python</a:t>
            </a:r>
            <a:r>
              <a:rPr kumimoji="1" lang="zh-CN" altLang="en-US" sz="2600" kern="0" dirty="0">
                <a:latin typeface="黑体" pitchFamily="49" charset="-122"/>
                <a:ea typeface="黑体" pitchFamily="49" charset="-122"/>
              </a:rPr>
              <a:t>语言简介</a:t>
            </a:r>
          </a:p>
        </p:txBody>
      </p:sp>
    </p:spTree>
    <p:extLst>
      <p:ext uri="{BB962C8B-B14F-4D97-AF65-F5344CB8AC3E}">
        <p14:creationId xmlns:p14="http://schemas.microsoft.com/office/powerpoint/2010/main" val="10106703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835696" y="915565"/>
            <a:ext cx="7128792" cy="3744417"/>
          </a:xfrm>
        </p:spPr>
        <p:txBody>
          <a:bodyPr/>
          <a:lstStyle/>
          <a:p>
            <a:pPr>
              <a:buFont typeface="Wingdings" pitchFamily="2" charset="2"/>
              <a:buChar char="Ø"/>
            </a:pPr>
            <a:r>
              <a:rPr lang="zh-CN" altLang="en-US" sz="2000" b="1" dirty="0">
                <a:latin typeface="楷体" pitchFamily="49" charset="-122"/>
                <a:ea typeface="楷体" pitchFamily="49" charset="-122"/>
              </a:rPr>
              <a:t>循环语句</a:t>
            </a:r>
            <a:endParaRPr lang="en-US" altLang="zh-CN" sz="2000" b="1" dirty="0">
              <a:latin typeface="楷体" pitchFamily="49" charset="-122"/>
              <a:ea typeface="楷体" pitchFamily="49" charset="-122"/>
            </a:endParaRPr>
          </a:p>
          <a:p>
            <a:pPr marL="477838" lvl="1" indent="0">
              <a:buNone/>
            </a:pPr>
            <a:r>
              <a:rPr lang="en-US" altLang="zh-CN" sz="2000" dirty="0">
                <a:latin typeface="楷体" pitchFamily="49" charset="-122"/>
                <a:ea typeface="楷体" pitchFamily="49" charset="-122"/>
              </a:rPr>
              <a:t>for</a:t>
            </a:r>
            <a:r>
              <a:rPr lang="zh-CN" altLang="en-US" sz="2000" dirty="0">
                <a:latin typeface="楷体" pitchFamily="49" charset="-122"/>
                <a:ea typeface="楷体" pitchFamily="49" charset="-122"/>
              </a:rPr>
              <a:t>循环：</a:t>
            </a:r>
            <a:r>
              <a:rPr lang="en-US" altLang="zh-CN" sz="2000" dirty="0">
                <a:latin typeface="楷体" pitchFamily="49" charset="-122"/>
                <a:ea typeface="楷体" pitchFamily="49" charset="-122"/>
              </a:rPr>
              <a:t>for</a:t>
            </a:r>
            <a:r>
              <a:rPr lang="zh-CN" altLang="en-US" sz="2000" dirty="0">
                <a:latin typeface="楷体" pitchFamily="49" charset="-122"/>
                <a:ea typeface="楷体" pitchFamily="49" charset="-122"/>
              </a:rPr>
              <a:t>循环可以实现遍历任何序列的项目，如一个列表或者一个字符串。</a:t>
            </a:r>
            <a:r>
              <a:rPr lang="en-US" altLang="zh-CN" sz="2000" dirty="0">
                <a:latin typeface="楷体" pitchFamily="49" charset="-122"/>
                <a:ea typeface="楷体" pitchFamily="49" charset="-122"/>
              </a:rPr>
              <a:t>for</a:t>
            </a:r>
            <a:r>
              <a:rPr lang="zh-CN" altLang="en-US" sz="2000" dirty="0">
                <a:latin typeface="楷体" pitchFamily="49" charset="-122"/>
                <a:ea typeface="楷体" pitchFamily="49" charset="-122"/>
              </a:rPr>
              <a:t>循环的基本形式为：</a:t>
            </a:r>
            <a:endParaRPr lang="en-US" altLang="zh-CN" sz="2000" dirty="0">
              <a:latin typeface="楷体" pitchFamily="49" charset="-122"/>
              <a:ea typeface="楷体" pitchFamily="49" charset="-122"/>
            </a:endParaRPr>
          </a:p>
          <a:p>
            <a:pPr lvl="1"/>
            <a:endParaRPr lang="en-US" altLang="zh-CN" sz="2000" dirty="0">
              <a:latin typeface="楷体" pitchFamily="49" charset="-122"/>
              <a:ea typeface="楷体" pitchFamily="49" charset="-122"/>
            </a:endParaRPr>
          </a:p>
          <a:p>
            <a:pPr lvl="1"/>
            <a:endParaRPr lang="en-US" altLang="zh-CN" sz="2000" dirty="0">
              <a:latin typeface="楷体" pitchFamily="49" charset="-122"/>
              <a:ea typeface="楷体" pitchFamily="49" charset="-122"/>
            </a:endParaRPr>
          </a:p>
          <a:p>
            <a:pPr marL="477838" lvl="1" indent="0">
              <a:lnSpc>
                <a:spcPct val="100000"/>
              </a:lnSpc>
              <a:buNone/>
            </a:pPr>
            <a:r>
              <a:rPr lang="zh-CN" altLang="en-US" sz="2000" dirty="0">
                <a:latin typeface="楷体" pitchFamily="49" charset="-122"/>
                <a:ea typeface="楷体" pitchFamily="49" charset="-122"/>
              </a:rPr>
              <a:t>除了直接使用序列进行遍历，还可以使用计数器来作为索引，此时往往会使用到内置</a:t>
            </a:r>
            <a:r>
              <a:rPr lang="en-US" altLang="zh-CN" sz="2000" dirty="0" err="1">
                <a:latin typeface="楷体" pitchFamily="49" charset="-122"/>
                <a:ea typeface="楷体" pitchFamily="49" charset="-122"/>
              </a:rPr>
              <a:t>len</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获取列表的长度和</a:t>
            </a:r>
            <a:r>
              <a:rPr lang="en-US" altLang="zh-CN" sz="2000" dirty="0">
                <a:latin typeface="楷体" pitchFamily="49" charset="-122"/>
                <a:ea typeface="楷体" pitchFamily="49" charset="-122"/>
              </a:rPr>
              <a:t>range()</a:t>
            </a:r>
            <a:r>
              <a:rPr lang="zh-CN" altLang="en-US" sz="2000" dirty="0">
                <a:latin typeface="楷体" pitchFamily="49" charset="-122"/>
                <a:ea typeface="楷体" pitchFamily="49" charset="-122"/>
              </a:rPr>
              <a:t>返回元素的范围等。</a:t>
            </a:r>
            <a:endParaRPr lang="en-US" altLang="zh-CN" sz="2000" dirty="0">
              <a:latin typeface="楷体" pitchFamily="49" charset="-122"/>
              <a:ea typeface="楷体" pitchFamily="49" charset="-122"/>
            </a:endParaRPr>
          </a:p>
          <a:p>
            <a:pPr marL="477838" lvl="1" indent="0">
              <a:lnSpc>
                <a:spcPct val="100000"/>
              </a:lnSpc>
              <a:buNone/>
            </a:pPr>
            <a:r>
              <a:rPr lang="zh-CN" altLang="en-US" sz="2000" dirty="0">
                <a:latin typeface="楷体" pitchFamily="49" charset="-122"/>
                <a:ea typeface="楷体" pitchFamily="49" charset="-122"/>
              </a:rPr>
              <a:t>和</a:t>
            </a:r>
            <a:r>
              <a:rPr lang="en-US" altLang="zh-CN" sz="2000" dirty="0">
                <a:latin typeface="楷体" pitchFamily="49" charset="-122"/>
                <a:ea typeface="楷体" pitchFamily="49" charset="-122"/>
              </a:rPr>
              <a:t>while</a:t>
            </a:r>
            <a:r>
              <a:rPr lang="zh-CN" altLang="en-US" sz="2000" dirty="0">
                <a:latin typeface="楷体" pitchFamily="49" charset="-122"/>
                <a:ea typeface="楷体" pitchFamily="49" charset="-122"/>
              </a:rPr>
              <a:t>相类似，</a:t>
            </a:r>
            <a:r>
              <a:rPr lang="en-US" altLang="zh-CN" sz="2000" dirty="0">
                <a:latin typeface="楷体" pitchFamily="49" charset="-122"/>
                <a:ea typeface="楷体" pitchFamily="49" charset="-122"/>
              </a:rPr>
              <a:t>for</a:t>
            </a:r>
            <a:r>
              <a:rPr lang="zh-CN" altLang="en-US" sz="2000" dirty="0">
                <a:latin typeface="楷体" pitchFamily="49" charset="-122"/>
                <a:ea typeface="楷体" pitchFamily="49" charset="-122"/>
              </a:rPr>
              <a:t>循环也可以同</a:t>
            </a:r>
            <a:r>
              <a:rPr lang="en-US" altLang="zh-CN" sz="2000" dirty="0">
                <a:latin typeface="楷体" pitchFamily="49" charset="-122"/>
                <a:ea typeface="楷体" pitchFamily="49" charset="-122"/>
              </a:rPr>
              <a:t>else</a:t>
            </a:r>
            <a:r>
              <a:rPr lang="zh-CN" altLang="en-US" sz="2000" dirty="0">
                <a:latin typeface="楷体" pitchFamily="49" charset="-122"/>
                <a:ea typeface="楷体" pitchFamily="49" charset="-122"/>
              </a:rPr>
              <a:t>结合表示跳出循环后执行的内容</a:t>
            </a:r>
            <a:endParaRPr lang="en-US" altLang="zh-CN" sz="2000" dirty="0">
              <a:latin typeface="楷体" pitchFamily="49" charset="-122"/>
              <a:ea typeface="楷体"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453783567"/>
              </p:ext>
            </p:extLst>
          </p:nvPr>
        </p:nvGraphicFramePr>
        <p:xfrm>
          <a:off x="3995936" y="2139702"/>
          <a:ext cx="3048000" cy="563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446022479"/>
                    </a:ext>
                  </a:extLst>
                </a:gridCol>
              </a:tblGrid>
              <a:tr h="278130">
                <a:tc>
                  <a:txBody>
                    <a:bodyPr/>
                    <a:lstStyle/>
                    <a:p>
                      <a:r>
                        <a:rPr lang="en-US" altLang="zh-CN" sz="1400" b="0" kern="1200" dirty="0">
                          <a:solidFill>
                            <a:schemeClr val="dk1"/>
                          </a:solidFill>
                          <a:effectLst/>
                          <a:latin typeface="+mn-lt"/>
                          <a:ea typeface="+mn-ea"/>
                          <a:cs typeface="+mn-cs"/>
                        </a:rPr>
                        <a:t>for </a:t>
                      </a:r>
                      <a:r>
                        <a:rPr lang="zh-CN" altLang="en-US" sz="1400" b="0" kern="1200" dirty="0">
                          <a:solidFill>
                            <a:schemeClr val="dk1"/>
                          </a:solidFill>
                          <a:effectLst/>
                          <a:latin typeface="+mn-lt"/>
                          <a:ea typeface="+mn-ea"/>
                          <a:cs typeface="+mn-cs"/>
                        </a:rPr>
                        <a:t>迭代变量 </a:t>
                      </a:r>
                      <a:r>
                        <a:rPr lang="en-US" altLang="zh-CN" sz="1400" b="0" kern="1200" dirty="0">
                          <a:solidFill>
                            <a:schemeClr val="dk1"/>
                          </a:solidFill>
                          <a:effectLst/>
                          <a:latin typeface="+mn-lt"/>
                          <a:ea typeface="+mn-ea"/>
                          <a:cs typeface="+mn-cs"/>
                        </a:rPr>
                        <a:t>in </a:t>
                      </a:r>
                      <a:r>
                        <a:rPr lang="zh-CN" altLang="en-US" sz="1400" b="0" kern="1200" dirty="0">
                          <a:solidFill>
                            <a:schemeClr val="dk1"/>
                          </a:solidFill>
                          <a:effectLst/>
                          <a:latin typeface="+mn-lt"/>
                          <a:ea typeface="+mn-ea"/>
                          <a:cs typeface="+mn-cs"/>
                        </a:rPr>
                        <a:t>序列</a:t>
                      </a:r>
                      <a:r>
                        <a:rPr lang="en-US" altLang="zh-CN" sz="1400" b="0" kern="1200" dirty="0">
                          <a:solidFill>
                            <a:schemeClr val="dk1"/>
                          </a:solidFill>
                          <a:effectLst/>
                          <a:latin typeface="+mn-lt"/>
                          <a:ea typeface="+mn-ea"/>
                          <a:cs typeface="+mn-cs"/>
                        </a:rPr>
                        <a:t>:</a:t>
                      </a:r>
                      <a:endParaRPr lang="zh-CN" altLang="en-US" sz="1400" b="0" kern="1200" dirty="0">
                        <a:solidFill>
                          <a:schemeClr val="dk1"/>
                        </a:solidFill>
                        <a:effectLst/>
                        <a:latin typeface="+mn-lt"/>
                        <a:ea typeface="+mn-ea"/>
                        <a:cs typeface="+mn-cs"/>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7219143"/>
                  </a:ext>
                </a:extLst>
              </a:tr>
              <a:tr h="278130">
                <a:tc>
                  <a:txBody>
                    <a:bodyPr/>
                    <a:lstStyle/>
                    <a:p>
                      <a:r>
                        <a:rPr lang="en-US" altLang="zh-CN" sz="1400" kern="1200" dirty="0">
                          <a:solidFill>
                            <a:schemeClr val="dk1"/>
                          </a:solidFill>
                          <a:effectLst/>
                          <a:latin typeface="+mn-lt"/>
                          <a:ea typeface="+mn-ea"/>
                          <a:cs typeface="+mn-cs"/>
                        </a:rPr>
                        <a:t>          </a:t>
                      </a:r>
                      <a:r>
                        <a:rPr lang="zh-CN" altLang="zh-CN" sz="1400" kern="1200" dirty="0">
                          <a:solidFill>
                            <a:schemeClr val="dk1"/>
                          </a:solidFill>
                          <a:effectLst/>
                          <a:latin typeface="+mn-lt"/>
                          <a:ea typeface="+mn-ea"/>
                          <a:cs typeface="+mn-cs"/>
                        </a:rPr>
                        <a:t>执行语句</a:t>
                      </a:r>
                      <a:r>
                        <a:rPr lang="en-US" altLang="zh-CN" sz="1400" kern="1200" dirty="0">
                          <a:solidFill>
                            <a:schemeClr val="dk1"/>
                          </a:solidFill>
                          <a:effectLst/>
                          <a:latin typeface="+mn-lt"/>
                          <a:ea typeface="+mn-ea"/>
                          <a:cs typeface="+mn-cs"/>
                        </a:rPr>
                        <a:t>……</a:t>
                      </a:r>
                      <a:endParaRPr lang="zh-CN" altLang="en-US" sz="1500" dirty="0">
                        <a:solidFill>
                          <a:srgbClr val="000000"/>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6795857"/>
                  </a:ext>
                </a:extLst>
              </a:tr>
            </a:tbl>
          </a:graphicData>
        </a:graphic>
      </p:graphicFrame>
      <p:sp>
        <p:nvSpPr>
          <p:cNvPr id="7"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a:t>2.4  </a:t>
            </a:r>
            <a:r>
              <a:rPr kumimoji="1" lang="zh-CN" altLang="en-US" sz="2400"/>
              <a:t>条件、循环语句</a:t>
            </a:r>
            <a:endParaRPr kumimoji="1" lang="zh-CN" altLang="en-US" sz="2400" dirty="0"/>
          </a:p>
        </p:txBody>
      </p:sp>
    </p:spTree>
    <p:extLst>
      <p:ext uri="{BB962C8B-B14F-4D97-AF65-F5344CB8AC3E}">
        <p14:creationId xmlns:p14="http://schemas.microsoft.com/office/powerpoint/2010/main" val="24442691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C381D94D-3A05-42EE-B33A-73D5AAF8C9A3}"/>
              </a:ext>
            </a:extLst>
          </p:cNvPr>
          <p:cNvGraphicFramePr>
            <a:graphicFrameLocks noGrp="1"/>
          </p:cNvGraphicFramePr>
          <p:nvPr>
            <p:ph idx="4294967295"/>
            <p:extLst>
              <p:ext uri="{D42A27DB-BD31-4B8C-83A1-F6EECF244321}">
                <p14:modId xmlns:p14="http://schemas.microsoft.com/office/powerpoint/2010/main" val="73695586"/>
              </p:ext>
            </p:extLst>
          </p:nvPr>
        </p:nvGraphicFramePr>
        <p:xfrm>
          <a:off x="1722160" y="787956"/>
          <a:ext cx="7219056" cy="3384376"/>
        </p:xfrm>
        <a:graphic>
          <a:graphicData uri="http://schemas.openxmlformats.org/drawingml/2006/table">
            <a:tbl>
              <a:tblPr firstRow="1" firstCol="1" bandRow="1"/>
              <a:tblGrid>
                <a:gridCol w="7219056">
                  <a:extLst>
                    <a:ext uri="{9D8B030D-6E8A-4147-A177-3AD203B41FA5}">
                      <a16:colId xmlns:a16="http://schemas.microsoft.com/office/drawing/2014/main" val="1001116180"/>
                    </a:ext>
                  </a:extLst>
                </a:gridCol>
              </a:tblGrid>
              <a:tr h="265698">
                <a:tc>
                  <a:txBody>
                    <a:bodyPr/>
                    <a:lstStyle/>
                    <a:p>
                      <a:pPr algn="ctr">
                        <a:lnSpc>
                          <a:spcPct val="12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程序</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3-3  for</a:t>
                      </a: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循环的应用实例</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3656174059"/>
                  </a:ext>
                </a:extLst>
              </a:tr>
              <a:tr h="1718198">
                <a:tc>
                  <a:txBody>
                    <a:bodyPr/>
                    <a:lstStyle/>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fruits =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bananan</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apple','mango</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for index in range(</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len</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(fruits)):</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print("fru</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t "+str(index)+":", fruits[index])</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else:</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print("Bye")</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616630504"/>
                  </a:ext>
                </a:extLst>
              </a:tr>
              <a:tr h="262230">
                <a:tc>
                  <a:txBody>
                    <a:bodyPr/>
                    <a:lstStyle/>
                    <a:p>
                      <a:pPr algn="ctr">
                        <a:lnSpc>
                          <a:spcPct val="120000"/>
                        </a:lnSpc>
                        <a:spcAft>
                          <a:spcPts val="0"/>
                        </a:spcAft>
                      </a:pPr>
                      <a:r>
                        <a:rPr lang="zh-CN" sz="1400" kern="100">
                          <a:effectLst/>
                          <a:latin typeface="Consolas" panose="020B0609020204030204" pitchFamily="49" charset="0"/>
                          <a:ea typeface="宋体" panose="02010600030101010101" pitchFamily="2" charset="-122"/>
                          <a:cs typeface="Times New Roman" panose="02020603050405020304" pitchFamily="18" charset="0"/>
                        </a:rPr>
                        <a:t>输出结果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2296344166"/>
                  </a:ext>
                </a:extLst>
              </a:tr>
              <a:tr h="1138250">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friut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0: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bananan</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friut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1: apple</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friut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2: mango</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Bye</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313432853"/>
                  </a:ext>
                </a:extLst>
              </a:tr>
            </a:tbl>
          </a:graphicData>
        </a:graphic>
      </p:graphicFrame>
      <p:sp>
        <p:nvSpPr>
          <p:cNvPr id="7"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a:t>2.4  </a:t>
            </a:r>
            <a:r>
              <a:rPr kumimoji="1" lang="zh-CN" altLang="en-US" sz="2400"/>
              <a:t>条件、循环语句</a:t>
            </a:r>
            <a:endParaRPr kumimoji="1" lang="zh-CN" altLang="en-US" sz="2400" dirty="0"/>
          </a:p>
        </p:txBody>
      </p:sp>
    </p:spTree>
    <p:extLst>
      <p:ext uri="{BB962C8B-B14F-4D97-AF65-F5344CB8AC3E}">
        <p14:creationId xmlns:p14="http://schemas.microsoft.com/office/powerpoint/2010/main" val="3601732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7"/>
            <a:ext cx="7200800" cy="2664297"/>
          </a:xfrm>
        </p:spPr>
        <p:txBody>
          <a:bodyPr/>
          <a:lstStyle/>
          <a:p>
            <a:pPr>
              <a:lnSpc>
                <a:spcPct val="150000"/>
              </a:lnSpc>
            </a:pPr>
            <a:r>
              <a:rPr lang="zh-CN" altLang="en-US" sz="2400" b="1" dirty="0">
                <a:latin typeface="楷体" pitchFamily="49" charset="-122"/>
                <a:ea typeface="楷体" pitchFamily="49" charset="-122"/>
              </a:rPr>
              <a:t>循环语句</a:t>
            </a:r>
            <a:endParaRPr lang="en-US" altLang="zh-CN" sz="2400" b="1" dirty="0">
              <a:latin typeface="楷体" pitchFamily="49" charset="-122"/>
              <a:ea typeface="楷体" pitchFamily="49" charset="-122"/>
            </a:endParaRPr>
          </a:p>
          <a:p>
            <a:pPr marL="477838" lvl="1" indent="0">
              <a:lnSpc>
                <a:spcPct val="150000"/>
              </a:lnSpc>
              <a:buNone/>
            </a:pPr>
            <a:r>
              <a:rPr lang="zh-CN" altLang="en-US" sz="2000" dirty="0">
                <a:latin typeface="楷体" pitchFamily="49" charset="-122"/>
                <a:ea typeface="楷体" pitchFamily="49" charset="-122"/>
              </a:rPr>
              <a:t>嵌套循环，</a:t>
            </a:r>
            <a:r>
              <a:rPr lang="en-US" altLang="zh-CN" sz="2000" dirty="0">
                <a:latin typeface="楷体" pitchFamily="49" charset="-122"/>
                <a:ea typeface="楷体" pitchFamily="49" charset="-122"/>
              </a:rPr>
              <a:t>Python</a:t>
            </a:r>
            <a:r>
              <a:rPr lang="zh-CN" altLang="en-US" sz="2000" dirty="0">
                <a:latin typeface="楷体" pitchFamily="49" charset="-122"/>
                <a:ea typeface="楷体" pitchFamily="49" charset="-122"/>
              </a:rPr>
              <a:t>允许在一个循环体中嵌入另一个循环，如在</a:t>
            </a:r>
            <a:r>
              <a:rPr lang="en-US" altLang="zh-CN" sz="2000" dirty="0">
                <a:latin typeface="楷体" pitchFamily="49" charset="-122"/>
                <a:ea typeface="楷体" pitchFamily="49" charset="-122"/>
              </a:rPr>
              <a:t>for</a:t>
            </a:r>
            <a:r>
              <a:rPr lang="zh-CN" altLang="en-US" sz="2000" dirty="0">
                <a:latin typeface="楷体" pitchFamily="49" charset="-122"/>
                <a:ea typeface="楷体" pitchFamily="49" charset="-122"/>
              </a:rPr>
              <a:t>循环中嵌入</a:t>
            </a:r>
            <a:r>
              <a:rPr lang="en-US" altLang="zh-CN" sz="2000" dirty="0">
                <a:latin typeface="楷体" pitchFamily="49" charset="-122"/>
                <a:ea typeface="楷体" pitchFamily="49" charset="-122"/>
              </a:rPr>
              <a:t>for</a:t>
            </a:r>
            <a:r>
              <a:rPr lang="zh-CN" altLang="en-US" sz="2000" dirty="0">
                <a:latin typeface="楷体" pitchFamily="49" charset="-122"/>
                <a:ea typeface="楷体" pitchFamily="49" charset="-122"/>
              </a:rPr>
              <a:t>循环，在</a:t>
            </a:r>
            <a:r>
              <a:rPr lang="en-US" altLang="zh-CN" sz="2000" dirty="0">
                <a:latin typeface="楷体" pitchFamily="49" charset="-122"/>
                <a:ea typeface="楷体" pitchFamily="49" charset="-122"/>
              </a:rPr>
              <a:t>while</a:t>
            </a:r>
            <a:r>
              <a:rPr lang="zh-CN" altLang="en-US" sz="2000" dirty="0">
                <a:latin typeface="楷体" pitchFamily="49" charset="-122"/>
                <a:ea typeface="楷体" pitchFamily="49" charset="-122"/>
              </a:rPr>
              <a:t>循环中循环中嵌入</a:t>
            </a:r>
            <a:r>
              <a:rPr lang="en-US" altLang="zh-CN" sz="2000" dirty="0">
                <a:latin typeface="楷体" pitchFamily="49" charset="-122"/>
                <a:ea typeface="楷体" pitchFamily="49" charset="-122"/>
              </a:rPr>
              <a:t>while</a:t>
            </a:r>
            <a:r>
              <a:rPr lang="zh-CN" altLang="en-US" sz="2000" dirty="0">
                <a:latin typeface="楷体" pitchFamily="49" charset="-122"/>
                <a:ea typeface="楷体" pitchFamily="49" charset="-122"/>
              </a:rPr>
              <a:t>循环，在</a:t>
            </a:r>
            <a:r>
              <a:rPr lang="en-US" altLang="zh-CN" sz="2000" dirty="0">
                <a:latin typeface="楷体" pitchFamily="49" charset="-122"/>
                <a:ea typeface="楷体" pitchFamily="49" charset="-122"/>
              </a:rPr>
              <a:t>while</a:t>
            </a:r>
            <a:r>
              <a:rPr lang="zh-CN" altLang="en-US" sz="2000" dirty="0">
                <a:latin typeface="楷体" pitchFamily="49" charset="-122"/>
                <a:ea typeface="楷体" pitchFamily="49" charset="-122"/>
              </a:rPr>
              <a:t>循环中可以嵌入</a:t>
            </a:r>
            <a:r>
              <a:rPr lang="en-US" altLang="zh-CN" sz="2000" dirty="0">
                <a:latin typeface="楷体" pitchFamily="49" charset="-122"/>
                <a:ea typeface="楷体" pitchFamily="49" charset="-122"/>
              </a:rPr>
              <a:t>for</a:t>
            </a:r>
            <a:r>
              <a:rPr lang="zh-CN" altLang="en-US" sz="2000" dirty="0">
                <a:latin typeface="楷体" pitchFamily="49" charset="-122"/>
                <a:ea typeface="楷体" pitchFamily="49" charset="-122"/>
              </a:rPr>
              <a:t>循环，在</a:t>
            </a:r>
            <a:r>
              <a:rPr lang="en-US" altLang="zh-CN" sz="2000" dirty="0">
                <a:latin typeface="楷体" pitchFamily="49" charset="-122"/>
                <a:ea typeface="楷体" pitchFamily="49" charset="-122"/>
              </a:rPr>
              <a:t>for</a:t>
            </a:r>
            <a:r>
              <a:rPr lang="zh-CN" altLang="en-US" sz="2000" dirty="0">
                <a:latin typeface="楷体" pitchFamily="49" charset="-122"/>
                <a:ea typeface="楷体" pitchFamily="49" charset="-122"/>
              </a:rPr>
              <a:t>循环中可以嵌入</a:t>
            </a:r>
            <a:r>
              <a:rPr lang="en-US" altLang="zh-CN" sz="2000" dirty="0">
                <a:latin typeface="楷体" pitchFamily="49" charset="-122"/>
                <a:ea typeface="楷体" pitchFamily="49" charset="-122"/>
              </a:rPr>
              <a:t>while</a:t>
            </a:r>
            <a:r>
              <a:rPr lang="zh-CN" altLang="en-US" sz="2000" dirty="0">
                <a:latin typeface="楷体" pitchFamily="49" charset="-122"/>
                <a:ea typeface="楷体" pitchFamily="49" charset="-122"/>
              </a:rPr>
              <a:t>循环等等。</a:t>
            </a:r>
            <a:endParaRPr lang="en-US" altLang="zh-CN" sz="2000" dirty="0">
              <a:latin typeface="楷体" pitchFamily="49" charset="-122"/>
              <a:ea typeface="楷体" pitchFamily="49" charset="-122"/>
            </a:endParaRPr>
          </a:p>
        </p:txBody>
      </p:sp>
      <p:sp>
        <p:nvSpPr>
          <p:cNvPr id="5"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a:t>2.4  </a:t>
            </a:r>
            <a:r>
              <a:rPr kumimoji="1" lang="zh-CN" altLang="en-US" sz="2400"/>
              <a:t>条件、循环语句</a:t>
            </a:r>
            <a:endParaRPr kumimoji="1" lang="zh-CN" altLang="en-US" sz="2400" dirty="0"/>
          </a:p>
        </p:txBody>
      </p:sp>
    </p:spTree>
    <p:extLst>
      <p:ext uri="{BB962C8B-B14F-4D97-AF65-F5344CB8AC3E}">
        <p14:creationId xmlns:p14="http://schemas.microsoft.com/office/powerpoint/2010/main" val="4583770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26566C2-7E44-4EB5-9C92-A6DF7BC2D4BE}"/>
              </a:ext>
            </a:extLst>
          </p:cNvPr>
          <p:cNvSpPr>
            <a:spLocks noGrp="1"/>
          </p:cNvSpPr>
          <p:nvPr>
            <p:ph idx="4294967295"/>
          </p:nvPr>
        </p:nvSpPr>
        <p:spPr>
          <a:xfrm>
            <a:off x="1721044" y="771550"/>
            <a:ext cx="7200800" cy="1296144"/>
          </a:xfrm>
        </p:spPr>
        <p:txBody>
          <a:bodyPr/>
          <a:lstStyle/>
          <a:p>
            <a:pPr marL="0" indent="0">
              <a:lnSpc>
                <a:spcPct val="150000"/>
              </a:lnSpc>
              <a:buNone/>
            </a:pPr>
            <a:r>
              <a:rPr lang="en-US" altLang="zh-CN" sz="2000" dirty="0">
                <a:latin typeface="楷体" pitchFamily="49" charset="-122"/>
                <a:ea typeface="楷体" pitchFamily="49" charset="-122"/>
              </a:rPr>
              <a:t>    break</a:t>
            </a:r>
            <a:r>
              <a:rPr lang="zh-CN" altLang="en-US" sz="2000" dirty="0">
                <a:latin typeface="楷体" pitchFamily="49" charset="-122"/>
                <a:ea typeface="楷体" pitchFamily="49" charset="-122"/>
              </a:rPr>
              <a:t>跳出循环：</a:t>
            </a:r>
            <a:r>
              <a:rPr lang="en-US" altLang="zh-CN" sz="2000" dirty="0">
                <a:latin typeface="楷体" pitchFamily="49" charset="-122"/>
                <a:ea typeface="楷体" pitchFamily="49" charset="-122"/>
              </a:rPr>
              <a:t>break</a:t>
            </a:r>
            <a:r>
              <a:rPr lang="zh-CN" altLang="en-US" sz="2000" dirty="0">
                <a:latin typeface="楷体" pitchFamily="49" charset="-122"/>
                <a:ea typeface="楷体" pitchFamily="49" charset="-122"/>
              </a:rPr>
              <a:t>语句用来终止循环语句，它在</a:t>
            </a:r>
            <a:r>
              <a:rPr lang="en-US" altLang="zh-CN" sz="2000" dirty="0">
                <a:latin typeface="楷体" pitchFamily="49" charset="-122"/>
                <a:ea typeface="楷体" pitchFamily="49" charset="-122"/>
              </a:rPr>
              <a:t>while</a:t>
            </a:r>
            <a:r>
              <a:rPr lang="zh-CN" altLang="en-US" sz="2000" dirty="0">
                <a:latin typeface="楷体" pitchFamily="49" charset="-122"/>
                <a:ea typeface="楷体" pitchFamily="49" charset="-122"/>
              </a:rPr>
              <a:t>和</a:t>
            </a:r>
            <a:r>
              <a:rPr lang="en-US" altLang="zh-CN" sz="2000" dirty="0">
                <a:latin typeface="楷体" pitchFamily="49" charset="-122"/>
                <a:ea typeface="楷体" pitchFamily="49" charset="-122"/>
              </a:rPr>
              <a:t>for</a:t>
            </a:r>
            <a:r>
              <a:rPr lang="zh-CN" altLang="en-US" sz="2000" dirty="0">
                <a:latin typeface="楷体" pitchFamily="49" charset="-122"/>
                <a:ea typeface="楷体" pitchFamily="49" charset="-122"/>
              </a:rPr>
              <a:t>中使用。</a:t>
            </a:r>
            <a:r>
              <a:rPr lang="en-US" altLang="zh-CN" sz="2000" dirty="0">
                <a:latin typeface="楷体" pitchFamily="49" charset="-122"/>
                <a:ea typeface="楷体" pitchFamily="49" charset="-122"/>
              </a:rPr>
              <a:t>break</a:t>
            </a:r>
            <a:r>
              <a:rPr lang="zh-CN" altLang="en-US" sz="2000" dirty="0">
                <a:latin typeface="楷体" pitchFamily="49" charset="-122"/>
                <a:ea typeface="楷体" pitchFamily="49" charset="-122"/>
              </a:rPr>
              <a:t>语句能停止执行最深层的循环，并开始执行下一行代码。</a:t>
            </a:r>
          </a:p>
        </p:txBody>
      </p:sp>
      <p:graphicFrame>
        <p:nvGraphicFramePr>
          <p:cNvPr id="5" name="表格 4">
            <a:extLst>
              <a:ext uri="{FF2B5EF4-FFF2-40B4-BE49-F238E27FC236}">
                <a16:creationId xmlns:a16="http://schemas.microsoft.com/office/drawing/2014/main" id="{16EE76BC-88D0-4CBC-A0DB-2F214362A552}"/>
              </a:ext>
            </a:extLst>
          </p:cNvPr>
          <p:cNvGraphicFramePr>
            <a:graphicFrameLocks noGrp="1"/>
          </p:cNvGraphicFramePr>
          <p:nvPr>
            <p:extLst>
              <p:ext uri="{D42A27DB-BD31-4B8C-83A1-F6EECF244321}">
                <p14:modId xmlns:p14="http://schemas.microsoft.com/office/powerpoint/2010/main" val="213881992"/>
              </p:ext>
            </p:extLst>
          </p:nvPr>
        </p:nvGraphicFramePr>
        <p:xfrm>
          <a:off x="2051720" y="2170182"/>
          <a:ext cx="6768752" cy="2864295"/>
        </p:xfrm>
        <a:graphic>
          <a:graphicData uri="http://schemas.openxmlformats.org/drawingml/2006/table">
            <a:tbl>
              <a:tblPr firstRow="1" firstCol="1" bandRow="1"/>
              <a:tblGrid>
                <a:gridCol w="6768752">
                  <a:extLst>
                    <a:ext uri="{9D8B030D-6E8A-4147-A177-3AD203B41FA5}">
                      <a16:colId xmlns:a16="http://schemas.microsoft.com/office/drawing/2014/main" val="908526761"/>
                    </a:ext>
                  </a:extLst>
                </a:gridCol>
              </a:tblGrid>
              <a:tr h="246888">
                <a:tc>
                  <a:txBody>
                    <a:bodyPr/>
                    <a:lstStyle/>
                    <a:p>
                      <a:pPr algn="ctr">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break</a:t>
                      </a: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跳出循环的应用实例</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2347010759"/>
                  </a:ext>
                </a:extLst>
              </a:tr>
              <a:tr h="1481328">
                <a:tc>
                  <a:txBody>
                    <a:bodyPr/>
                    <a:lstStyle/>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for letter in 'Python':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if letter == 'h':</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break</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r>
                        <a:rPr 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这是</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break </a:t>
                      </a:r>
                      <a:r>
                        <a:rPr 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块</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r>
                        <a:rPr 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当前字母</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 letter)</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print('break')</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769428040"/>
                  </a:ext>
                </a:extLst>
              </a:tr>
              <a:tr h="246888">
                <a:tc>
                  <a:txBody>
                    <a:bodyPr/>
                    <a:lstStyle/>
                    <a:p>
                      <a:pPr algn="ctr">
                        <a:lnSpc>
                          <a:spcPct val="120000"/>
                        </a:lnSpc>
                        <a:spcAft>
                          <a:spcPts val="0"/>
                        </a:spcAft>
                      </a:pPr>
                      <a:r>
                        <a:rPr lang="zh-CN" sz="1400" kern="100">
                          <a:effectLst/>
                          <a:latin typeface="Consolas" panose="020B0609020204030204" pitchFamily="49" charset="0"/>
                          <a:ea typeface="宋体" panose="02010600030101010101" pitchFamily="2" charset="-122"/>
                          <a:cs typeface="Times New Roman" panose="02020603050405020304" pitchFamily="18" charset="0"/>
                        </a:rPr>
                        <a:t>输出结果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3336001600"/>
                  </a:ext>
                </a:extLst>
              </a:tr>
              <a:tr h="822960">
                <a:tc>
                  <a:txBody>
                    <a:bodyPr/>
                    <a:lstStyle/>
                    <a:p>
                      <a:pPr algn="just">
                        <a:lnSpc>
                          <a:spcPct val="10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当前字母</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P</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当前字母</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y</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当前字母</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break</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096123915"/>
                  </a:ext>
                </a:extLst>
              </a:tr>
            </a:tbl>
          </a:graphicData>
        </a:graphic>
      </p:graphicFrame>
      <p:sp>
        <p:nvSpPr>
          <p:cNvPr id="7"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a:t>2.4  </a:t>
            </a:r>
            <a:r>
              <a:rPr kumimoji="1" lang="zh-CN" altLang="en-US" sz="2400"/>
              <a:t>条件、循环语句</a:t>
            </a:r>
            <a:endParaRPr kumimoji="1" lang="zh-CN" altLang="en-US" sz="2400" dirty="0"/>
          </a:p>
        </p:txBody>
      </p:sp>
    </p:spTree>
    <p:extLst>
      <p:ext uri="{BB962C8B-B14F-4D97-AF65-F5344CB8AC3E}">
        <p14:creationId xmlns:p14="http://schemas.microsoft.com/office/powerpoint/2010/main" val="19791417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4719DBF-B5C8-4849-890E-27169ED95C67}"/>
              </a:ext>
            </a:extLst>
          </p:cNvPr>
          <p:cNvSpPr>
            <a:spLocks noGrp="1"/>
          </p:cNvSpPr>
          <p:nvPr>
            <p:ph idx="4294967295"/>
          </p:nvPr>
        </p:nvSpPr>
        <p:spPr>
          <a:xfrm>
            <a:off x="1691680" y="771551"/>
            <a:ext cx="7560840" cy="936103"/>
          </a:xfrm>
        </p:spPr>
        <p:txBody>
          <a:bodyPr/>
          <a:lstStyle/>
          <a:p>
            <a:pPr marL="0" indent="0">
              <a:lnSpc>
                <a:spcPct val="100000"/>
              </a:lnSpc>
              <a:buNone/>
            </a:pPr>
            <a:r>
              <a:rPr lang="en-US" altLang="zh-CN" sz="1800" dirty="0">
                <a:latin typeface="楷体" pitchFamily="49" charset="-122"/>
                <a:ea typeface="楷体" pitchFamily="49" charset="-122"/>
              </a:rPr>
              <a:t>continue</a:t>
            </a:r>
            <a:r>
              <a:rPr lang="zh-CN" altLang="en-US" sz="1800" dirty="0">
                <a:latin typeface="楷体" pitchFamily="49" charset="-122"/>
                <a:ea typeface="楷体" pitchFamily="49" charset="-122"/>
              </a:rPr>
              <a:t>跳出循环：</a:t>
            </a:r>
            <a:r>
              <a:rPr lang="en-US" altLang="zh-CN" sz="1800" dirty="0">
                <a:latin typeface="楷体" pitchFamily="49" charset="-122"/>
                <a:ea typeface="楷体" pitchFamily="49" charset="-122"/>
              </a:rPr>
              <a:t>continue </a:t>
            </a:r>
            <a:r>
              <a:rPr lang="zh-CN" altLang="en-US" sz="1800" dirty="0">
                <a:latin typeface="楷体" pitchFamily="49" charset="-122"/>
                <a:ea typeface="楷体" pitchFamily="49" charset="-122"/>
              </a:rPr>
              <a:t>语句用来跳出本次循环，即跳过当前循环的剩余语句，然后继续进行下一轮循环。它可以在</a:t>
            </a:r>
            <a:r>
              <a:rPr lang="en-US" altLang="zh-CN" sz="1800" dirty="0">
                <a:latin typeface="楷体" pitchFamily="49" charset="-122"/>
                <a:ea typeface="楷体" pitchFamily="49" charset="-122"/>
              </a:rPr>
              <a:t>while</a:t>
            </a:r>
            <a:r>
              <a:rPr lang="zh-CN" altLang="en-US" sz="1800" dirty="0">
                <a:latin typeface="楷体" pitchFamily="49" charset="-122"/>
                <a:ea typeface="楷体" pitchFamily="49" charset="-122"/>
              </a:rPr>
              <a:t>和</a:t>
            </a:r>
            <a:r>
              <a:rPr lang="en-US" altLang="zh-CN" sz="1800" dirty="0">
                <a:latin typeface="楷体" pitchFamily="49" charset="-122"/>
                <a:ea typeface="楷体" pitchFamily="49" charset="-122"/>
              </a:rPr>
              <a:t>for</a:t>
            </a:r>
            <a:r>
              <a:rPr lang="zh-CN" altLang="en-US" sz="1800" dirty="0">
                <a:latin typeface="楷体" pitchFamily="49" charset="-122"/>
                <a:ea typeface="楷体" pitchFamily="49" charset="-122"/>
              </a:rPr>
              <a:t>循环中使用</a:t>
            </a:r>
          </a:p>
        </p:txBody>
      </p:sp>
      <p:graphicFrame>
        <p:nvGraphicFramePr>
          <p:cNvPr id="6" name="表格 5">
            <a:extLst>
              <a:ext uri="{FF2B5EF4-FFF2-40B4-BE49-F238E27FC236}">
                <a16:creationId xmlns:a16="http://schemas.microsoft.com/office/drawing/2014/main" id="{C5A70C41-152F-4EDA-AEC4-C32B1EC80A94}"/>
              </a:ext>
            </a:extLst>
          </p:cNvPr>
          <p:cNvGraphicFramePr>
            <a:graphicFrameLocks noGrp="1"/>
          </p:cNvGraphicFramePr>
          <p:nvPr>
            <p:extLst>
              <p:ext uri="{D42A27DB-BD31-4B8C-83A1-F6EECF244321}">
                <p14:modId xmlns:p14="http://schemas.microsoft.com/office/powerpoint/2010/main" val="1052913940"/>
              </p:ext>
            </p:extLst>
          </p:nvPr>
        </p:nvGraphicFramePr>
        <p:xfrm>
          <a:off x="1907704" y="1491630"/>
          <a:ext cx="6984776" cy="3527934"/>
        </p:xfrm>
        <a:graphic>
          <a:graphicData uri="http://schemas.openxmlformats.org/drawingml/2006/table">
            <a:tbl>
              <a:tblPr firstRow="1" firstCol="1" bandRow="1"/>
              <a:tblGrid>
                <a:gridCol w="6984776">
                  <a:extLst>
                    <a:ext uri="{9D8B030D-6E8A-4147-A177-3AD203B41FA5}">
                      <a16:colId xmlns:a16="http://schemas.microsoft.com/office/drawing/2014/main" val="963558032"/>
                    </a:ext>
                  </a:extLst>
                </a:gridCol>
              </a:tblGrid>
              <a:tr h="246888">
                <a:tc>
                  <a:txBody>
                    <a:bodyPr/>
                    <a:lstStyle/>
                    <a:p>
                      <a:pPr algn="ctr">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continue</a:t>
                      </a: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跳出循环的应用实例</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3093966167"/>
                  </a:ext>
                </a:extLst>
              </a:tr>
              <a:tr h="1481328">
                <a:tc>
                  <a:txBody>
                    <a:bodyPr/>
                    <a:lstStyle/>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for letter in 'Python':     # </a:t>
                      </a:r>
                      <a:r>
                        <a:rPr 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第一个实例</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if letter == 'h':</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continue</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r>
                        <a:rPr 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这是</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continue </a:t>
                      </a:r>
                      <a:r>
                        <a:rPr 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块</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r>
                        <a:rPr 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当前字母</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 letter)</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print('continue')</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4004322376"/>
                  </a:ext>
                </a:extLst>
              </a:tr>
              <a:tr h="246888">
                <a:tc>
                  <a:txBody>
                    <a:bodyPr/>
                    <a:lstStyle/>
                    <a:p>
                      <a:pPr algn="ctr">
                        <a:lnSpc>
                          <a:spcPct val="12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输出结果</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4106396827"/>
                  </a:ext>
                </a:extLst>
              </a:tr>
              <a:tr h="1481328">
                <a:tc>
                  <a:txBody>
                    <a:bodyPr/>
                    <a:lstStyle/>
                    <a:p>
                      <a:pPr algn="just">
                        <a:lnSpc>
                          <a:spcPct val="12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当前字母</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P</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当前字母</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y</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当前字母</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当前字母</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o</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当前字母</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n</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continue</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690944247"/>
                  </a:ext>
                </a:extLst>
              </a:tr>
            </a:tbl>
          </a:graphicData>
        </a:graphic>
      </p:graphicFrame>
      <p:sp>
        <p:nvSpPr>
          <p:cNvPr id="8"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a:t>2.4  </a:t>
            </a:r>
            <a:r>
              <a:rPr kumimoji="1" lang="zh-CN" altLang="en-US" sz="2400"/>
              <a:t>条件、循环语句</a:t>
            </a:r>
            <a:endParaRPr kumimoji="1" lang="zh-CN" altLang="en-US" sz="2400" dirty="0"/>
          </a:p>
        </p:txBody>
      </p:sp>
    </p:spTree>
    <p:extLst>
      <p:ext uri="{BB962C8B-B14F-4D97-AF65-F5344CB8AC3E}">
        <p14:creationId xmlns:p14="http://schemas.microsoft.com/office/powerpoint/2010/main" val="3275255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39D89BB-2FD8-49C9-9F47-0E73A6A25403}"/>
              </a:ext>
            </a:extLst>
          </p:cNvPr>
          <p:cNvSpPr>
            <a:spLocks noGrp="1"/>
          </p:cNvSpPr>
          <p:nvPr>
            <p:ph idx="4294967295"/>
          </p:nvPr>
        </p:nvSpPr>
        <p:spPr>
          <a:xfrm>
            <a:off x="1763688" y="771550"/>
            <a:ext cx="7272808" cy="360040"/>
          </a:xfrm>
        </p:spPr>
        <p:txBody>
          <a:bodyPr/>
          <a:lstStyle/>
          <a:p>
            <a:pPr marL="0" indent="0">
              <a:buNone/>
            </a:pPr>
            <a:r>
              <a:rPr lang="en-US" altLang="zh-CN" sz="2000" dirty="0">
                <a:latin typeface="楷体" pitchFamily="49" charset="-122"/>
                <a:ea typeface="楷体" pitchFamily="49" charset="-122"/>
              </a:rPr>
              <a:t>pass</a:t>
            </a:r>
            <a:r>
              <a:rPr lang="zh-CN" altLang="en-US" sz="2000" dirty="0">
                <a:latin typeface="楷体" pitchFamily="49" charset="-122"/>
                <a:ea typeface="楷体" pitchFamily="49" charset="-122"/>
              </a:rPr>
              <a:t>跳出循环：空语句，</a:t>
            </a:r>
            <a:r>
              <a:rPr lang="en-US" altLang="zh-CN" sz="2000" dirty="0">
                <a:latin typeface="楷体" pitchFamily="49" charset="-122"/>
                <a:ea typeface="楷体" pitchFamily="49" charset="-122"/>
              </a:rPr>
              <a:t>pass</a:t>
            </a:r>
            <a:r>
              <a:rPr lang="zh-CN" altLang="en-US" sz="2000" dirty="0">
                <a:latin typeface="楷体" pitchFamily="49" charset="-122"/>
                <a:ea typeface="楷体" pitchFamily="49" charset="-122"/>
              </a:rPr>
              <a:t>不做任何事情，占位语句</a:t>
            </a:r>
            <a:endParaRPr lang="en-US" altLang="zh-CN" sz="2000" dirty="0">
              <a:latin typeface="楷体" pitchFamily="49" charset="-122"/>
              <a:ea typeface="楷体" pitchFamily="49" charset="-122"/>
            </a:endParaRPr>
          </a:p>
          <a:p>
            <a:pPr lvl="1"/>
            <a:endParaRPr lang="zh-CN" altLang="en-US" sz="1800" dirty="0">
              <a:latin typeface="楷体" pitchFamily="49" charset="-122"/>
              <a:ea typeface="楷体" pitchFamily="49" charset="-122"/>
            </a:endParaRPr>
          </a:p>
        </p:txBody>
      </p:sp>
      <p:graphicFrame>
        <p:nvGraphicFramePr>
          <p:cNvPr id="6" name="表格 5">
            <a:extLst>
              <a:ext uri="{FF2B5EF4-FFF2-40B4-BE49-F238E27FC236}">
                <a16:creationId xmlns:a16="http://schemas.microsoft.com/office/drawing/2014/main" id="{65B1E617-417F-4265-A0ED-B1FC51F943F4}"/>
              </a:ext>
            </a:extLst>
          </p:cNvPr>
          <p:cNvGraphicFramePr>
            <a:graphicFrameLocks noGrp="1"/>
          </p:cNvGraphicFramePr>
          <p:nvPr>
            <p:extLst>
              <p:ext uri="{D42A27DB-BD31-4B8C-83A1-F6EECF244321}">
                <p14:modId xmlns:p14="http://schemas.microsoft.com/office/powerpoint/2010/main" val="3500433361"/>
              </p:ext>
            </p:extLst>
          </p:nvPr>
        </p:nvGraphicFramePr>
        <p:xfrm>
          <a:off x="1835696" y="1131590"/>
          <a:ext cx="6984776" cy="4012440"/>
        </p:xfrm>
        <a:graphic>
          <a:graphicData uri="http://schemas.openxmlformats.org/drawingml/2006/table">
            <a:tbl>
              <a:tblPr firstRow="1" firstCol="1" bandRow="1"/>
              <a:tblGrid>
                <a:gridCol w="6984776">
                  <a:extLst>
                    <a:ext uri="{9D8B030D-6E8A-4147-A177-3AD203B41FA5}">
                      <a16:colId xmlns:a16="http://schemas.microsoft.com/office/drawing/2014/main" val="576530848"/>
                    </a:ext>
                  </a:extLst>
                </a:gridCol>
              </a:tblGrid>
              <a:tr h="222750">
                <a:tc>
                  <a:txBody>
                    <a:bodyPr/>
                    <a:lstStyle/>
                    <a:p>
                      <a:pPr algn="ctr">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pass</a:t>
                      </a: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跳出循环的应用实例</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3500956655"/>
                  </a:ext>
                </a:extLst>
              </a:tr>
              <a:tr h="1440249">
                <a:tc>
                  <a:txBody>
                    <a:bodyPr/>
                    <a:lstStyle/>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for letter in 'Python':</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if letter == 'h':</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pass</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r>
                        <a:rPr 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这是</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pass </a:t>
                      </a:r>
                      <a:r>
                        <a:rPr 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块</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r>
                        <a:rPr 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当前字母</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 letter)</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print('pass')</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961549921"/>
                  </a:ext>
                </a:extLst>
              </a:tr>
              <a:tr h="227045">
                <a:tc>
                  <a:txBody>
                    <a:bodyPr/>
                    <a:lstStyle/>
                    <a:p>
                      <a:pPr algn="ctr">
                        <a:lnSpc>
                          <a:spcPct val="12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输出结果</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722427031"/>
                  </a:ext>
                </a:extLst>
              </a:tr>
              <a:tr h="1926380">
                <a:tc>
                  <a:txBody>
                    <a:bodyPr/>
                    <a:lstStyle/>
                    <a:p>
                      <a:pPr algn="just">
                        <a:lnSpc>
                          <a:spcPct val="12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当前字母</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P</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当前字母</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y</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当前字母</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这是</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pass </a:t>
                      </a: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块</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当前字母</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h</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当前字母</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o</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当前字母</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n</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pass</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894249216"/>
                  </a:ext>
                </a:extLst>
              </a:tr>
            </a:tbl>
          </a:graphicData>
        </a:graphic>
      </p:graphicFrame>
      <p:sp>
        <p:nvSpPr>
          <p:cNvPr id="8"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a:t>2.4  </a:t>
            </a:r>
            <a:r>
              <a:rPr kumimoji="1" lang="zh-CN" altLang="en-US" sz="2400"/>
              <a:t>条件、循环语句</a:t>
            </a:r>
            <a:endParaRPr kumimoji="1" lang="zh-CN" altLang="en-US" sz="2400" dirty="0"/>
          </a:p>
        </p:txBody>
      </p:sp>
    </p:spTree>
    <p:extLst>
      <p:ext uri="{BB962C8B-B14F-4D97-AF65-F5344CB8AC3E}">
        <p14:creationId xmlns:p14="http://schemas.microsoft.com/office/powerpoint/2010/main" val="35055533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1EBE61-D01F-41F7-A41B-15E85FD0E7BA}"/>
              </a:ext>
            </a:extLst>
          </p:cNvPr>
          <p:cNvSpPr>
            <a:spLocks noGrp="1"/>
          </p:cNvSpPr>
          <p:nvPr>
            <p:ph idx="4294967295"/>
          </p:nvPr>
        </p:nvSpPr>
        <p:spPr>
          <a:xfrm>
            <a:off x="1763688" y="791776"/>
            <a:ext cx="7272808" cy="1080120"/>
          </a:xfrm>
        </p:spPr>
        <p:txBody>
          <a:bodyPr/>
          <a:lstStyle/>
          <a:p>
            <a:r>
              <a:rPr lang="zh-CN" altLang="en-US" sz="2000" b="1" dirty="0">
                <a:latin typeface="楷体" pitchFamily="49" charset="-122"/>
                <a:ea typeface="楷体" pitchFamily="49" charset="-122"/>
              </a:rPr>
              <a:t>课堂练习</a:t>
            </a:r>
            <a:endParaRPr lang="en-US" altLang="zh-CN" sz="2000" b="1" dirty="0">
              <a:latin typeface="楷体" pitchFamily="49" charset="-122"/>
              <a:ea typeface="楷体" pitchFamily="49" charset="-122"/>
            </a:endParaRPr>
          </a:p>
          <a:p>
            <a:pPr marL="0" indent="0">
              <a:spcBef>
                <a:spcPts val="0"/>
              </a:spcBef>
              <a:buNone/>
            </a:pPr>
            <a:r>
              <a:rPr lang="en-US" altLang="zh-CN" sz="1800" b="1" dirty="0">
                <a:latin typeface="楷体" pitchFamily="49" charset="-122"/>
                <a:ea typeface="楷体" pitchFamily="49" charset="-122"/>
              </a:rPr>
              <a:t>  </a:t>
            </a:r>
            <a:r>
              <a:rPr lang="zh-CN" altLang="en-US" sz="1800" dirty="0">
                <a:latin typeface="楷体" pitchFamily="49" charset="-122"/>
                <a:ea typeface="楷体" pitchFamily="49" charset="-122"/>
              </a:rPr>
              <a:t>输出</a:t>
            </a:r>
            <a:r>
              <a:rPr lang="en-US" altLang="zh-CN" sz="1800" dirty="0">
                <a:latin typeface="楷体" pitchFamily="49" charset="-122"/>
                <a:ea typeface="楷体" pitchFamily="49" charset="-122"/>
              </a:rPr>
              <a:t>9</a:t>
            </a:r>
            <a:r>
              <a:rPr lang="zh-CN" altLang="en-US" sz="1800" dirty="0">
                <a:latin typeface="楷体" pitchFamily="49" charset="-122"/>
                <a:ea typeface="楷体" pitchFamily="49" charset="-122"/>
              </a:rPr>
              <a:t>行内容，第</a:t>
            </a:r>
            <a:r>
              <a:rPr lang="en-US" altLang="zh-CN" sz="1800" dirty="0">
                <a:latin typeface="楷体" pitchFamily="49" charset="-122"/>
                <a:ea typeface="楷体" pitchFamily="49" charset="-122"/>
              </a:rPr>
              <a:t>1</a:t>
            </a:r>
            <a:r>
              <a:rPr lang="zh-CN" altLang="en-US" sz="1800" dirty="0">
                <a:latin typeface="楷体" pitchFamily="49" charset="-122"/>
                <a:ea typeface="楷体" pitchFamily="49" charset="-122"/>
              </a:rPr>
              <a:t>行输出</a:t>
            </a:r>
            <a:r>
              <a:rPr lang="en-US" altLang="zh-CN" sz="1800" dirty="0">
                <a:latin typeface="楷体" pitchFamily="49" charset="-122"/>
                <a:ea typeface="楷体" pitchFamily="49" charset="-122"/>
              </a:rPr>
              <a:t>1</a:t>
            </a:r>
            <a:r>
              <a:rPr lang="zh-CN" altLang="en-US" sz="1800" dirty="0">
                <a:latin typeface="楷体" pitchFamily="49" charset="-122"/>
                <a:ea typeface="楷体" pitchFamily="49" charset="-122"/>
              </a:rPr>
              <a:t>，第</a:t>
            </a:r>
            <a:r>
              <a:rPr lang="en-US" altLang="zh-CN" sz="1800" dirty="0">
                <a:latin typeface="楷体" pitchFamily="49" charset="-122"/>
                <a:ea typeface="楷体" pitchFamily="49" charset="-122"/>
              </a:rPr>
              <a:t>2</a:t>
            </a:r>
            <a:r>
              <a:rPr lang="zh-CN" altLang="en-US" sz="1800" dirty="0">
                <a:latin typeface="楷体" pitchFamily="49" charset="-122"/>
                <a:ea typeface="楷体" pitchFamily="49" charset="-122"/>
              </a:rPr>
              <a:t>行输出</a:t>
            </a:r>
            <a:r>
              <a:rPr lang="en-US" altLang="zh-CN" sz="1800" dirty="0">
                <a:latin typeface="楷体" pitchFamily="49" charset="-122"/>
                <a:ea typeface="楷体" pitchFamily="49" charset="-122"/>
              </a:rPr>
              <a:t>12</a:t>
            </a:r>
            <a:r>
              <a:rPr lang="zh-CN" altLang="en-US" sz="1800" dirty="0">
                <a:latin typeface="楷体" pitchFamily="49" charset="-122"/>
                <a:ea typeface="楷体" pitchFamily="49" charset="-122"/>
              </a:rPr>
              <a:t>，第</a:t>
            </a:r>
            <a:r>
              <a:rPr lang="en-US" altLang="zh-CN" sz="1800" dirty="0">
                <a:latin typeface="楷体" pitchFamily="49" charset="-122"/>
                <a:ea typeface="楷体" pitchFamily="49" charset="-122"/>
              </a:rPr>
              <a:t>3</a:t>
            </a:r>
            <a:r>
              <a:rPr lang="zh-CN" altLang="en-US" sz="1800" dirty="0">
                <a:latin typeface="楷体" pitchFamily="49" charset="-122"/>
                <a:ea typeface="楷体" pitchFamily="49" charset="-122"/>
              </a:rPr>
              <a:t>行输出</a:t>
            </a:r>
            <a:r>
              <a:rPr lang="en-US" altLang="zh-CN" sz="1800" dirty="0">
                <a:latin typeface="楷体" pitchFamily="49" charset="-122"/>
                <a:ea typeface="楷体" pitchFamily="49" charset="-122"/>
              </a:rPr>
              <a:t>123</a:t>
            </a:r>
            <a:r>
              <a:rPr lang="zh-CN" altLang="en-US" sz="1800" dirty="0">
                <a:latin typeface="楷体" pitchFamily="49" charset="-122"/>
                <a:ea typeface="楷体" pitchFamily="49" charset="-122"/>
              </a:rPr>
              <a:t>，以此类推，第</a:t>
            </a:r>
            <a:r>
              <a:rPr lang="en-US" altLang="zh-CN" sz="1800" dirty="0">
                <a:latin typeface="楷体" pitchFamily="49" charset="-122"/>
                <a:ea typeface="楷体" pitchFamily="49" charset="-122"/>
              </a:rPr>
              <a:t>9</a:t>
            </a:r>
            <a:r>
              <a:rPr lang="zh-CN" altLang="en-US" sz="1800" dirty="0">
                <a:latin typeface="楷体" pitchFamily="49" charset="-122"/>
                <a:ea typeface="楷体" pitchFamily="49" charset="-122"/>
              </a:rPr>
              <a:t>行输出</a:t>
            </a:r>
            <a:r>
              <a:rPr lang="en-US" altLang="zh-CN" sz="1800" dirty="0">
                <a:latin typeface="楷体" pitchFamily="49" charset="-122"/>
                <a:ea typeface="楷体" pitchFamily="49" charset="-122"/>
              </a:rPr>
              <a:t>123456789</a:t>
            </a:r>
            <a:endParaRPr lang="zh-CN" altLang="en-US" sz="1800" b="1" dirty="0">
              <a:latin typeface="楷体" pitchFamily="49" charset="-122"/>
              <a:ea typeface="楷体" pitchFamily="49" charset="-122"/>
            </a:endParaRPr>
          </a:p>
        </p:txBody>
      </p:sp>
      <p:graphicFrame>
        <p:nvGraphicFramePr>
          <p:cNvPr id="5" name="表格 4">
            <a:extLst>
              <a:ext uri="{FF2B5EF4-FFF2-40B4-BE49-F238E27FC236}">
                <a16:creationId xmlns:a16="http://schemas.microsoft.com/office/drawing/2014/main" id="{ADD7B998-E457-470F-8C49-7316232FD65D}"/>
              </a:ext>
            </a:extLst>
          </p:cNvPr>
          <p:cNvGraphicFramePr>
            <a:graphicFrameLocks noGrp="1"/>
          </p:cNvGraphicFramePr>
          <p:nvPr>
            <p:extLst>
              <p:ext uri="{D42A27DB-BD31-4B8C-83A1-F6EECF244321}">
                <p14:modId xmlns:p14="http://schemas.microsoft.com/office/powerpoint/2010/main" val="4264109070"/>
              </p:ext>
            </p:extLst>
          </p:nvPr>
        </p:nvGraphicFramePr>
        <p:xfrm>
          <a:off x="2051720" y="1635646"/>
          <a:ext cx="6768752" cy="3447288"/>
        </p:xfrm>
        <a:graphic>
          <a:graphicData uri="http://schemas.openxmlformats.org/drawingml/2006/table">
            <a:tbl>
              <a:tblPr firstRow="1" firstCol="1" bandRow="1"/>
              <a:tblGrid>
                <a:gridCol w="6768752">
                  <a:extLst>
                    <a:ext uri="{9D8B030D-6E8A-4147-A177-3AD203B41FA5}">
                      <a16:colId xmlns:a16="http://schemas.microsoft.com/office/drawing/2014/main" val="576530848"/>
                    </a:ext>
                  </a:extLst>
                </a:gridCol>
              </a:tblGrid>
              <a:tr h="246888">
                <a:tc>
                  <a:txBody>
                    <a:bodyPr/>
                    <a:lstStyle/>
                    <a:p>
                      <a:pPr algn="ctr">
                        <a:lnSpc>
                          <a:spcPct val="120000"/>
                        </a:lnSpc>
                        <a:spcAft>
                          <a:spcPts val="0"/>
                        </a:spcAft>
                      </a:pPr>
                      <a:r>
                        <a:rPr lang="zh-CN" altLang="en-US" sz="1400" kern="100" dirty="0">
                          <a:effectLst/>
                          <a:latin typeface="Times New Roman" panose="02020603050405020304" pitchFamily="18" charset="0"/>
                          <a:ea typeface="宋体" panose="02010600030101010101" pitchFamily="2" charset="-122"/>
                          <a:cs typeface="Times New Roman" panose="02020603050405020304" pitchFamily="18" charset="0"/>
                        </a:rPr>
                        <a:t>示例答案</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3500956655"/>
                  </a:ext>
                </a:extLst>
              </a:tr>
              <a:tr h="1645920">
                <a:tc>
                  <a:txBody>
                    <a:bodyPr/>
                    <a:lstStyle/>
                    <a:p>
                      <a:pPr marL="0" algn="l" defTabSz="914400" rtl="0" eaLnBrk="1" latinLnBrk="0" hangingPunct="1">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num1 = 1</a:t>
                      </a:r>
                    </a:p>
                    <a:p>
                      <a:pPr marL="0" algn="l" defTabSz="914400" rtl="0" eaLnBrk="1" latinLnBrk="0" hangingPunct="1">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while num1 &lt;= 9:</a:t>
                      </a:r>
                    </a:p>
                    <a:p>
                      <a:pPr marL="0" algn="l" defTabSz="914400" rtl="0" eaLnBrk="1" latinLnBrk="0" hangingPunct="1">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num2 = 1</a:t>
                      </a:r>
                    </a:p>
                    <a:p>
                      <a:pPr marL="0" algn="l" defTabSz="914400" rtl="0" eaLnBrk="1" latinLnBrk="0" hangingPunct="1">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while num2 &lt;= num1:</a:t>
                      </a:r>
                    </a:p>
                    <a:p>
                      <a:pPr marL="0" algn="l" defTabSz="914400" rtl="0" eaLnBrk="1" latinLnBrk="0" hangingPunct="1">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print(num2,end="")</a:t>
                      </a:r>
                    </a:p>
                    <a:p>
                      <a:pPr marL="0" algn="l" defTabSz="914400" rtl="0" eaLnBrk="1" latinLnBrk="0" hangingPunct="1">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num2+=1</a:t>
                      </a:r>
                    </a:p>
                    <a:p>
                      <a:pPr marL="0" algn="l" defTabSz="914400" rtl="0" eaLnBrk="1" latinLnBrk="0" hangingPunct="1">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p>
                    <a:p>
                      <a:pPr marL="0" algn="l" defTabSz="914400" rtl="0" eaLnBrk="1" latinLnBrk="0" hangingPunct="1">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num1+=1</a:t>
                      </a:r>
                      <a:endPar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endParaRPr>
                    </a:p>
                  </a:txBody>
                  <a:tcPr marL="68580" marR="68580" marT="0" marB="0">
                    <a:lnL>
                      <a:noFill/>
                    </a:lnL>
                    <a:lnR>
                      <a:noFill/>
                    </a:lnR>
                    <a:lnT>
                      <a:noFill/>
                    </a:lnT>
                    <a:lnB>
                      <a:noFill/>
                    </a:lnB>
                  </a:tcPr>
                </a:tc>
                <a:extLst>
                  <a:ext uri="{0D108BD9-81ED-4DB2-BD59-A6C34878D82A}">
                    <a16:rowId xmlns:a16="http://schemas.microsoft.com/office/drawing/2014/main" val="1961549921"/>
                  </a:ext>
                </a:extLst>
              </a:tr>
              <a:tr h="1440180">
                <a:tc>
                  <a:txBody>
                    <a:bodyPr/>
                    <a:lstStyle/>
                    <a:p>
                      <a:pPr marL="0" algn="l" defTabSz="914400" rtl="0" eaLnBrk="1" latinLnBrk="0" hangingPunct="1">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marL="0" algn="l" defTabSz="914400" rtl="0" eaLnBrk="1" latinLnBrk="0" hangingPunct="1">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for </a:t>
                      </a:r>
                      <a:r>
                        <a:rPr lang="en-US" altLang="zh-CN"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in range(1,10):</a:t>
                      </a:r>
                    </a:p>
                    <a:p>
                      <a:pPr marL="0" algn="l" defTabSz="914400" rtl="0" eaLnBrk="1" latinLnBrk="0" hangingPunct="1">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for j in range(1,10):</a:t>
                      </a:r>
                    </a:p>
                    <a:p>
                      <a:pPr marL="0" algn="l" defTabSz="914400" rtl="0" eaLnBrk="1" latinLnBrk="0" hangingPunct="1">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r>
                        <a:rPr lang="en-US" altLang="zh-CN"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j,end</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marL="0" algn="l" defTabSz="914400" rtl="0" eaLnBrk="1" latinLnBrk="0" hangingPunct="1">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if </a:t>
                      </a:r>
                      <a:r>
                        <a:rPr lang="en-US" altLang="zh-CN"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 j:</a:t>
                      </a:r>
                    </a:p>
                    <a:p>
                      <a:pPr marL="0" algn="l" defTabSz="914400" rtl="0" eaLnBrk="1" latinLnBrk="0" hangingPunct="1">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p>
                    <a:p>
                      <a:pPr marL="0" algn="l" defTabSz="914400" rtl="0" eaLnBrk="1" latinLnBrk="0" hangingPunct="1">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break</a:t>
                      </a:r>
                      <a:endPar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endParaRPr>
                    </a:p>
                  </a:txBody>
                  <a:tcPr marL="68580" marR="68580" marT="0" marB="0">
                    <a:lnL>
                      <a:noFill/>
                    </a:lnL>
                    <a:lnR>
                      <a:noFill/>
                    </a:lnR>
                    <a:lnT>
                      <a:noFill/>
                    </a:lnT>
                    <a:lnB>
                      <a:noFill/>
                    </a:lnB>
                  </a:tcPr>
                </a:tc>
                <a:extLst>
                  <a:ext uri="{0D108BD9-81ED-4DB2-BD59-A6C34878D82A}">
                    <a16:rowId xmlns:a16="http://schemas.microsoft.com/office/drawing/2014/main" val="1352783063"/>
                  </a:ext>
                </a:extLst>
              </a:tr>
            </a:tbl>
          </a:graphicData>
        </a:graphic>
      </p:graphicFrame>
      <p:sp>
        <p:nvSpPr>
          <p:cNvPr id="7"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dirty="0"/>
              <a:t>2.4  </a:t>
            </a:r>
            <a:r>
              <a:rPr kumimoji="1" lang="zh-CN" altLang="en-US" sz="2400" dirty="0"/>
              <a:t>条件、循环语句</a:t>
            </a:r>
          </a:p>
        </p:txBody>
      </p:sp>
    </p:spTree>
    <p:extLst>
      <p:ext uri="{BB962C8B-B14F-4D97-AF65-F5344CB8AC3E}">
        <p14:creationId xmlns:p14="http://schemas.microsoft.com/office/powerpoint/2010/main" val="34368480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0"/>
            <a:ext cx="7344816" cy="771550"/>
          </a:xfrm>
          <a:prstGeom prst="rect">
            <a:avLst/>
          </a:prstGeom>
        </p:spPr>
        <p:txBody>
          <a:bodyPr/>
          <a:lstStyle/>
          <a:p>
            <a:pPr algn="l">
              <a:lnSpc>
                <a:spcPct val="150000"/>
              </a:lnSpc>
            </a:pPr>
            <a:r>
              <a:rPr kumimoji="1" lang="en-US" altLang="zh-CN" sz="2400" b="0" dirty="0">
                <a:latin typeface="微软雅黑" pitchFamily="34" charset="-122"/>
                <a:ea typeface="微软雅黑" pitchFamily="34" charset="-122"/>
              </a:rPr>
              <a:t>2.5  </a:t>
            </a:r>
            <a:r>
              <a:rPr kumimoji="1" lang="zh-CN" altLang="en-US" sz="2400" b="0" dirty="0">
                <a:latin typeface="微软雅黑" pitchFamily="34" charset="-122"/>
                <a:ea typeface="微软雅黑" pitchFamily="34" charset="-122"/>
              </a:rPr>
              <a:t>函数</a:t>
            </a:r>
          </a:p>
        </p:txBody>
      </p:sp>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7"/>
            <a:ext cx="7200800" cy="3960441"/>
          </a:xfrm>
        </p:spPr>
        <p:txBody>
          <a:bodyPr/>
          <a:lstStyle/>
          <a:p>
            <a:pPr marL="0" indent="0">
              <a:buNone/>
            </a:pPr>
            <a:r>
              <a:rPr lang="zh-CN" altLang="en-US" sz="2000" b="1" dirty="0">
                <a:latin typeface="微软雅黑" pitchFamily="34" charset="-122"/>
                <a:ea typeface="微软雅黑" pitchFamily="34" charset="-122"/>
              </a:rPr>
              <a:t>定义函数</a:t>
            </a:r>
            <a:endParaRPr lang="en-US" altLang="zh-CN" sz="2000" b="1" dirty="0">
              <a:latin typeface="微软雅黑" pitchFamily="34" charset="-122"/>
              <a:ea typeface="微软雅黑" pitchFamily="34" charset="-122"/>
            </a:endParaRPr>
          </a:p>
          <a:p>
            <a:pPr>
              <a:buFont typeface="Wingdings" pitchFamily="2" charset="2"/>
              <a:buChar char="Ø"/>
            </a:pPr>
            <a:r>
              <a:rPr lang="zh-CN" altLang="en-US" sz="2000" dirty="0">
                <a:latin typeface="宋体" pitchFamily="2" charset="-122"/>
                <a:ea typeface="宋体" pitchFamily="2" charset="-122"/>
              </a:rPr>
              <a:t>函数是组织好的，可重复使用的，用来实现单一，或相关联功能的代码段。函数能提高应用的模块性，和代码的重复利用率。</a:t>
            </a:r>
            <a:r>
              <a:rPr lang="en-US" altLang="zh-CN" sz="2000" dirty="0">
                <a:latin typeface="宋体" pitchFamily="2" charset="-122"/>
                <a:ea typeface="宋体" pitchFamily="2" charset="-122"/>
              </a:rPr>
              <a:t>Python</a:t>
            </a:r>
            <a:r>
              <a:rPr lang="zh-CN" altLang="en-US" sz="2000" dirty="0">
                <a:latin typeface="宋体" pitchFamily="2" charset="-122"/>
                <a:ea typeface="宋体" pitchFamily="2" charset="-122"/>
              </a:rPr>
              <a:t>提供了许多内建函数，比如</a:t>
            </a:r>
            <a:r>
              <a:rPr lang="en-US" altLang="zh-CN" sz="2000" dirty="0">
                <a:latin typeface="宋体" pitchFamily="2" charset="-122"/>
                <a:ea typeface="宋体" pitchFamily="2" charset="-122"/>
              </a:rPr>
              <a:t>print()</a:t>
            </a:r>
            <a:r>
              <a:rPr lang="zh-CN" altLang="en-US" sz="2000" dirty="0">
                <a:latin typeface="宋体" pitchFamily="2" charset="-122"/>
                <a:ea typeface="宋体" pitchFamily="2" charset="-122"/>
              </a:rPr>
              <a:t>等，同时也可以自己创建函数，这被叫做用户自定义函数。</a:t>
            </a:r>
            <a:endParaRPr lang="en-US" altLang="zh-CN" sz="2000" dirty="0">
              <a:latin typeface="宋体" pitchFamily="2" charset="-122"/>
              <a:ea typeface="宋体" pitchFamily="2" charset="-122"/>
            </a:endParaRPr>
          </a:p>
          <a:p>
            <a:pPr>
              <a:buFont typeface="Wingdings" pitchFamily="2" charset="2"/>
              <a:buChar char="u"/>
            </a:pPr>
            <a:r>
              <a:rPr lang="zh-CN" altLang="en-US" sz="2000" dirty="0">
                <a:latin typeface="微软雅黑" pitchFamily="34" charset="-122"/>
                <a:ea typeface="微软雅黑" pitchFamily="34" charset="-122"/>
              </a:rPr>
              <a:t>定义函数需要遵照以下几点规则：</a:t>
            </a:r>
            <a:endParaRPr lang="en-US" altLang="zh-CN" sz="2000" dirty="0">
              <a:latin typeface="微软雅黑" pitchFamily="34" charset="-122"/>
              <a:ea typeface="微软雅黑" pitchFamily="34" charset="-122"/>
            </a:endParaRPr>
          </a:p>
          <a:p>
            <a:pPr lvl="1">
              <a:lnSpc>
                <a:spcPct val="100000"/>
              </a:lnSpc>
              <a:spcBef>
                <a:spcPts val="600"/>
              </a:spcBef>
              <a:buFont typeface="Wingdings" pitchFamily="2" charset="2"/>
              <a:buChar char="ü"/>
            </a:pPr>
            <a:r>
              <a:rPr lang="zh-CN" altLang="en-US" sz="1600" dirty="0">
                <a:latin typeface="楷体" pitchFamily="49" charset="-122"/>
                <a:ea typeface="楷体" pitchFamily="49" charset="-122"/>
              </a:rPr>
              <a:t>函数代码块以 </a:t>
            </a:r>
            <a:r>
              <a:rPr lang="en-US" altLang="zh-CN" sz="1600" dirty="0" err="1">
                <a:latin typeface="楷体" pitchFamily="49" charset="-122"/>
                <a:ea typeface="楷体" pitchFamily="49" charset="-122"/>
              </a:rPr>
              <a:t>def</a:t>
            </a:r>
            <a:r>
              <a:rPr lang="en-US" altLang="zh-CN" sz="1600" dirty="0">
                <a:latin typeface="楷体" pitchFamily="49" charset="-122"/>
                <a:ea typeface="楷体" pitchFamily="49" charset="-122"/>
              </a:rPr>
              <a:t> </a:t>
            </a:r>
            <a:r>
              <a:rPr lang="zh-CN" altLang="en-US" sz="1600" dirty="0">
                <a:latin typeface="楷体" pitchFamily="49" charset="-122"/>
                <a:ea typeface="楷体" pitchFamily="49" charset="-122"/>
              </a:rPr>
              <a:t>关键词开头，后接函数标识符名称和圆括号</a:t>
            </a:r>
            <a:endParaRPr lang="en-US" altLang="zh-CN" sz="1600" dirty="0">
              <a:latin typeface="楷体" pitchFamily="49" charset="-122"/>
              <a:ea typeface="楷体" pitchFamily="49" charset="-122"/>
            </a:endParaRPr>
          </a:p>
          <a:p>
            <a:pPr lvl="1">
              <a:lnSpc>
                <a:spcPct val="100000"/>
              </a:lnSpc>
              <a:spcBef>
                <a:spcPts val="600"/>
              </a:spcBef>
              <a:buFont typeface="Wingdings" pitchFamily="2" charset="2"/>
              <a:buChar char="ü"/>
            </a:pPr>
            <a:r>
              <a:rPr lang="zh-CN" altLang="en-US" sz="1600" dirty="0">
                <a:latin typeface="楷体" pitchFamily="49" charset="-122"/>
                <a:ea typeface="楷体" pitchFamily="49" charset="-122"/>
              </a:rPr>
              <a:t>任何传入参数和自变量必须放在圆括号中间。圆括号之间可以用于定义参数</a:t>
            </a:r>
            <a:endParaRPr lang="en-US" altLang="zh-CN" sz="1600" dirty="0">
              <a:latin typeface="楷体" pitchFamily="49" charset="-122"/>
              <a:ea typeface="楷体" pitchFamily="49" charset="-122"/>
            </a:endParaRPr>
          </a:p>
          <a:p>
            <a:pPr lvl="1">
              <a:lnSpc>
                <a:spcPct val="100000"/>
              </a:lnSpc>
              <a:spcBef>
                <a:spcPts val="600"/>
              </a:spcBef>
              <a:buFont typeface="Wingdings" pitchFamily="2" charset="2"/>
              <a:buChar char="ü"/>
            </a:pPr>
            <a:r>
              <a:rPr lang="zh-CN" altLang="zh-CN" sz="1600" dirty="0">
                <a:latin typeface="楷体" pitchFamily="49" charset="-122"/>
                <a:ea typeface="楷体" pitchFamily="49" charset="-122"/>
              </a:rPr>
              <a:t>函数的第一行语句可以选择性地使用文档字符串—用于存放函数说明</a:t>
            </a:r>
            <a:endParaRPr lang="en-US" altLang="zh-CN" sz="1600" dirty="0">
              <a:latin typeface="楷体" pitchFamily="49" charset="-122"/>
              <a:ea typeface="楷体" pitchFamily="49" charset="-122"/>
            </a:endParaRPr>
          </a:p>
          <a:p>
            <a:pPr lvl="1">
              <a:lnSpc>
                <a:spcPct val="100000"/>
              </a:lnSpc>
              <a:spcBef>
                <a:spcPts val="600"/>
              </a:spcBef>
              <a:buFont typeface="Wingdings" pitchFamily="2" charset="2"/>
              <a:buChar char="ü"/>
            </a:pPr>
            <a:r>
              <a:rPr lang="zh-CN" altLang="zh-CN" sz="1600" dirty="0">
                <a:latin typeface="楷体" pitchFamily="49" charset="-122"/>
                <a:ea typeface="楷体" pitchFamily="49" charset="-122"/>
              </a:rPr>
              <a:t>函数内容以冒号起始，并且缩进</a:t>
            </a:r>
            <a:endParaRPr lang="en-US" altLang="zh-CN" sz="1600" dirty="0">
              <a:latin typeface="楷体" pitchFamily="49" charset="-122"/>
              <a:ea typeface="楷体" pitchFamily="49" charset="-122"/>
            </a:endParaRPr>
          </a:p>
          <a:p>
            <a:pPr lvl="1">
              <a:lnSpc>
                <a:spcPct val="100000"/>
              </a:lnSpc>
              <a:spcBef>
                <a:spcPts val="600"/>
              </a:spcBef>
              <a:buFont typeface="Wingdings" pitchFamily="2" charset="2"/>
              <a:buChar char="ü"/>
            </a:pPr>
            <a:r>
              <a:rPr lang="en-US" altLang="zh-CN" sz="1600" dirty="0">
                <a:latin typeface="楷体" pitchFamily="49" charset="-122"/>
                <a:ea typeface="楷体" pitchFamily="49" charset="-122"/>
              </a:rPr>
              <a:t>return [</a:t>
            </a:r>
            <a:r>
              <a:rPr lang="zh-CN" altLang="en-US" sz="1600" dirty="0">
                <a:latin typeface="楷体" pitchFamily="49" charset="-122"/>
                <a:ea typeface="楷体" pitchFamily="49" charset="-122"/>
              </a:rPr>
              <a:t>表达式</a:t>
            </a:r>
            <a:r>
              <a:rPr lang="en-US" altLang="zh-CN" sz="1600" dirty="0">
                <a:latin typeface="楷体" pitchFamily="49" charset="-122"/>
                <a:ea typeface="楷体" pitchFamily="49" charset="-122"/>
              </a:rPr>
              <a:t>] </a:t>
            </a:r>
            <a:r>
              <a:rPr lang="zh-CN" altLang="en-US" sz="1600" dirty="0">
                <a:latin typeface="楷体" pitchFamily="49" charset="-122"/>
                <a:ea typeface="楷体" pitchFamily="49" charset="-122"/>
              </a:rPr>
              <a:t>结束函数，返回一个值给调用者。</a:t>
            </a:r>
            <a:endParaRPr lang="en-US" altLang="zh-CN" sz="1600" dirty="0">
              <a:latin typeface="楷体" pitchFamily="49" charset="-122"/>
              <a:ea typeface="楷体" pitchFamily="49" charset="-122"/>
            </a:endParaRPr>
          </a:p>
        </p:txBody>
      </p:sp>
    </p:spTree>
    <p:extLst>
      <p:ext uri="{BB962C8B-B14F-4D97-AF65-F5344CB8AC3E}">
        <p14:creationId xmlns:p14="http://schemas.microsoft.com/office/powerpoint/2010/main" val="30300202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8"/>
            <a:ext cx="7272808" cy="4176464"/>
          </a:xfrm>
        </p:spPr>
        <p:txBody>
          <a:bodyPr/>
          <a:lstStyle/>
          <a:p>
            <a:r>
              <a:rPr lang="zh-CN" altLang="en-US" sz="2400" b="1" dirty="0">
                <a:latin typeface="楷体" pitchFamily="49" charset="-122"/>
                <a:ea typeface="楷体" pitchFamily="49" charset="-122"/>
              </a:rPr>
              <a:t>定义函数</a:t>
            </a:r>
            <a:endParaRPr lang="en-US" altLang="zh-CN" sz="2400" b="1" dirty="0">
              <a:latin typeface="楷体" pitchFamily="49" charset="-122"/>
              <a:ea typeface="楷体" pitchFamily="49" charset="-122"/>
            </a:endParaRPr>
          </a:p>
          <a:p>
            <a:pPr marL="477838" lvl="1" indent="0">
              <a:buNone/>
            </a:pPr>
            <a:r>
              <a:rPr lang="zh-CN" altLang="en-US" sz="2000" dirty="0">
                <a:latin typeface="楷体" pitchFamily="49" charset="-122"/>
                <a:ea typeface="楷体" pitchFamily="49" charset="-122"/>
              </a:rPr>
              <a:t>格式样例：</a:t>
            </a:r>
            <a:endParaRPr lang="en-US" altLang="zh-CN" sz="2000" dirty="0">
              <a:latin typeface="楷体" pitchFamily="49" charset="-122"/>
              <a:ea typeface="楷体" pitchFamily="49" charset="-122"/>
            </a:endParaRPr>
          </a:p>
          <a:p>
            <a:pPr lvl="1"/>
            <a:endParaRPr lang="en-US" altLang="zh-CN" sz="2000" dirty="0">
              <a:latin typeface="楷体" pitchFamily="49" charset="-122"/>
              <a:ea typeface="楷体" pitchFamily="49" charset="-122"/>
            </a:endParaRPr>
          </a:p>
          <a:p>
            <a:pPr lvl="1"/>
            <a:endParaRPr lang="en-US" altLang="zh-CN" sz="2000" dirty="0">
              <a:latin typeface="楷体" pitchFamily="49" charset="-122"/>
              <a:ea typeface="楷体" pitchFamily="49" charset="-122"/>
            </a:endParaRPr>
          </a:p>
          <a:p>
            <a:r>
              <a:rPr lang="zh-CN" altLang="en-US" sz="2400" b="1" dirty="0">
                <a:latin typeface="楷体" pitchFamily="49" charset="-122"/>
                <a:ea typeface="楷体" pitchFamily="49" charset="-122"/>
              </a:rPr>
              <a:t>调用函数</a:t>
            </a:r>
            <a:endParaRPr lang="en-US" altLang="zh-CN" sz="2400" b="1" dirty="0">
              <a:latin typeface="楷体" pitchFamily="49" charset="-122"/>
              <a:ea typeface="楷体" pitchFamily="49" charset="-122"/>
            </a:endParaRPr>
          </a:p>
          <a:p>
            <a:pPr marL="477838" lvl="1" indent="0">
              <a:lnSpc>
                <a:spcPct val="150000"/>
              </a:lnSpc>
              <a:spcBef>
                <a:spcPts val="0"/>
              </a:spcBef>
              <a:buNone/>
            </a:pPr>
            <a:r>
              <a:rPr lang="zh-CN" altLang="en-US" sz="2000" dirty="0">
                <a:latin typeface="楷体" pitchFamily="49" charset="-122"/>
                <a:ea typeface="楷体" pitchFamily="49" charset="-122"/>
              </a:rPr>
              <a:t>定义一个函数只给了函数一个名称，指定了函数里包含的参数，和代码块结构。这个函数的基本结构完成以后，你可以通过另一个函数调用执行，也可以直接从</a:t>
            </a:r>
            <a:r>
              <a:rPr lang="en-US" altLang="zh-CN" sz="2000" dirty="0">
                <a:latin typeface="楷体" pitchFamily="49" charset="-122"/>
                <a:ea typeface="楷体" pitchFamily="49" charset="-122"/>
              </a:rPr>
              <a:t>Python</a:t>
            </a:r>
            <a:r>
              <a:rPr lang="zh-CN" altLang="en-US" sz="2000" dirty="0">
                <a:latin typeface="楷体" pitchFamily="49" charset="-122"/>
                <a:ea typeface="楷体" pitchFamily="49" charset="-122"/>
              </a:rPr>
              <a:t>提示符执行</a:t>
            </a:r>
            <a:endParaRPr lang="en-US" altLang="zh-CN" sz="1800" dirty="0"/>
          </a:p>
        </p:txBody>
      </p:sp>
      <p:graphicFrame>
        <p:nvGraphicFramePr>
          <p:cNvPr id="6" name="表格 5"/>
          <p:cNvGraphicFramePr>
            <a:graphicFrameLocks noGrp="1"/>
          </p:cNvGraphicFramePr>
          <p:nvPr>
            <p:extLst>
              <p:ext uri="{D42A27DB-BD31-4B8C-83A1-F6EECF244321}">
                <p14:modId xmlns:p14="http://schemas.microsoft.com/office/powerpoint/2010/main" val="1732949938"/>
              </p:ext>
            </p:extLst>
          </p:nvPr>
        </p:nvGraphicFramePr>
        <p:xfrm>
          <a:off x="3779912" y="1275606"/>
          <a:ext cx="3384376" cy="1368151"/>
        </p:xfrm>
        <a:graphic>
          <a:graphicData uri="http://schemas.openxmlformats.org/drawingml/2006/table">
            <a:tbl>
              <a:tblPr firstRow="1" bandRow="1">
                <a:tableStyleId>{5C22544A-7EE6-4342-B048-85BDC9FD1C3A}</a:tableStyleId>
              </a:tblPr>
              <a:tblGrid>
                <a:gridCol w="3384376">
                  <a:extLst>
                    <a:ext uri="{9D8B030D-6E8A-4147-A177-3AD203B41FA5}">
                      <a16:colId xmlns:a16="http://schemas.microsoft.com/office/drawing/2014/main" val="2446022479"/>
                    </a:ext>
                  </a:extLst>
                </a:gridCol>
              </a:tblGrid>
              <a:tr h="438317">
                <a:tc>
                  <a:txBody>
                    <a:bodyPr/>
                    <a:lstStyle/>
                    <a:p>
                      <a:pPr marL="0" algn="l" defTabSz="914400" rtl="0" eaLnBrk="1" latinLnBrk="0" hangingPunct="1"/>
                      <a:r>
                        <a:rPr lang="en-US" altLang="zh-CN" sz="1600" b="1" kern="1200" dirty="0" err="1">
                          <a:solidFill>
                            <a:schemeClr val="dk1"/>
                          </a:solidFill>
                          <a:effectLst/>
                          <a:latin typeface="+mn-lt"/>
                          <a:ea typeface="+mn-ea"/>
                          <a:cs typeface="+mn-cs"/>
                        </a:rPr>
                        <a:t>def</a:t>
                      </a:r>
                      <a:r>
                        <a:rPr lang="en-US" altLang="zh-CN" sz="1600" b="0" kern="1200" dirty="0">
                          <a:solidFill>
                            <a:schemeClr val="dk1"/>
                          </a:solidFill>
                          <a:effectLst/>
                          <a:latin typeface="+mn-lt"/>
                          <a:ea typeface="+mn-ea"/>
                          <a:cs typeface="+mn-cs"/>
                        </a:rPr>
                        <a:t> </a:t>
                      </a:r>
                      <a:r>
                        <a:rPr lang="zh-CN" altLang="zh-CN" sz="1600" b="0" kern="1200" dirty="0">
                          <a:solidFill>
                            <a:schemeClr val="dk1"/>
                          </a:solidFill>
                          <a:effectLst/>
                          <a:latin typeface="+mn-lt"/>
                          <a:ea typeface="+mn-ea"/>
                          <a:cs typeface="+mn-cs"/>
                        </a:rPr>
                        <a:t>函数名（参数列表）：</a:t>
                      </a:r>
                      <a:endParaRPr lang="zh-CN" altLang="en-US" sz="1600" b="0" kern="1200" dirty="0">
                        <a:solidFill>
                          <a:schemeClr val="dk1"/>
                        </a:solidFill>
                        <a:effectLst/>
                        <a:latin typeface="+mn-lt"/>
                        <a:ea typeface="+mn-ea"/>
                        <a:cs typeface="+mn-cs"/>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17219143"/>
                  </a:ext>
                </a:extLst>
              </a:tr>
              <a:tr h="464917">
                <a:tc>
                  <a:txBody>
                    <a:bodyPr/>
                    <a:lstStyle/>
                    <a:p>
                      <a:r>
                        <a:rPr lang="en-US" altLang="zh-CN" sz="1600" kern="1200" dirty="0">
                          <a:solidFill>
                            <a:schemeClr val="dk1"/>
                          </a:solidFill>
                          <a:effectLst/>
                          <a:latin typeface="+mn-lt"/>
                          <a:ea typeface="+mn-ea"/>
                          <a:cs typeface="+mn-cs"/>
                        </a:rPr>
                        <a:t>    </a:t>
                      </a:r>
                      <a:r>
                        <a:rPr lang="zh-CN" altLang="zh-CN" sz="1600" kern="1200" dirty="0">
                          <a:solidFill>
                            <a:schemeClr val="dk1"/>
                          </a:solidFill>
                          <a:effectLst/>
                          <a:latin typeface="+mn-lt"/>
                          <a:ea typeface="+mn-ea"/>
                          <a:cs typeface="+mn-cs"/>
                        </a:rPr>
                        <a:t>函数执行语句段</a:t>
                      </a:r>
                      <a:r>
                        <a:rPr lang="en-US" altLang="zh-CN" sz="1600" kern="1200" dirty="0">
                          <a:solidFill>
                            <a:schemeClr val="dk1"/>
                          </a:solidFill>
                          <a:effectLst/>
                          <a:latin typeface="+mn-lt"/>
                          <a:ea typeface="+mn-ea"/>
                          <a:cs typeface="+mn-cs"/>
                        </a:rPr>
                        <a:t>……</a:t>
                      </a: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66795857"/>
                  </a:ext>
                </a:extLst>
              </a:tr>
              <a:tr h="464917">
                <a:tc>
                  <a:txBody>
                    <a:bodyPr/>
                    <a:lstStyle/>
                    <a:p>
                      <a:r>
                        <a:rPr lang="en-US" altLang="zh-CN" sz="1600" kern="1200" dirty="0">
                          <a:solidFill>
                            <a:schemeClr val="dk1"/>
                          </a:solidFill>
                          <a:effectLst/>
                          <a:latin typeface="+mn-lt"/>
                          <a:ea typeface="+mn-ea"/>
                          <a:cs typeface="+mn-cs"/>
                        </a:rPr>
                        <a:t>    return [</a:t>
                      </a:r>
                      <a:r>
                        <a:rPr lang="zh-CN" altLang="zh-CN" sz="1600" kern="1200" dirty="0">
                          <a:solidFill>
                            <a:schemeClr val="dk1"/>
                          </a:solidFill>
                          <a:effectLst/>
                          <a:latin typeface="+mn-lt"/>
                          <a:ea typeface="+mn-ea"/>
                          <a:cs typeface="+mn-cs"/>
                        </a:rPr>
                        <a:t>表达式</a:t>
                      </a:r>
                      <a:r>
                        <a:rPr lang="en-US" altLang="zh-CN" sz="1600" kern="1200" dirty="0">
                          <a:solidFill>
                            <a:schemeClr val="dk1"/>
                          </a:solidFill>
                          <a:effectLst/>
                          <a:latin typeface="+mn-lt"/>
                          <a:ea typeface="+mn-ea"/>
                          <a:cs typeface="+mn-cs"/>
                        </a:rPr>
                        <a:t>]</a:t>
                      </a: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12619626"/>
                  </a:ext>
                </a:extLst>
              </a:tr>
            </a:tbl>
          </a:graphicData>
        </a:graphic>
      </p:graphicFrame>
      <p:sp>
        <p:nvSpPr>
          <p:cNvPr id="7" name="标题 1"/>
          <p:cNvSpPr txBox="1">
            <a:spLocks/>
          </p:cNvSpPr>
          <p:nvPr/>
        </p:nvSpPr>
        <p:spPr>
          <a:xfrm>
            <a:off x="1691680" y="0"/>
            <a:ext cx="7344816"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b="0">
                <a:latin typeface="微软雅黑" pitchFamily="34" charset="-122"/>
                <a:ea typeface="微软雅黑" pitchFamily="34" charset="-122"/>
              </a:rPr>
              <a:t>2.5  </a:t>
            </a:r>
            <a:r>
              <a:rPr kumimoji="1" lang="zh-CN" altLang="en-US" sz="2400" b="0">
                <a:latin typeface="微软雅黑" pitchFamily="34" charset="-122"/>
                <a:ea typeface="微软雅黑" pitchFamily="34" charset="-122"/>
              </a:rPr>
              <a:t>函数</a:t>
            </a:r>
            <a:endParaRPr kumimoji="1" lang="zh-CN" altLang="en-US" sz="2400" b="0" dirty="0">
              <a:latin typeface="微软雅黑" pitchFamily="34" charset="-122"/>
              <a:ea typeface="微软雅黑" pitchFamily="34" charset="-122"/>
            </a:endParaRPr>
          </a:p>
        </p:txBody>
      </p:sp>
    </p:spTree>
    <p:extLst>
      <p:ext uri="{BB962C8B-B14F-4D97-AF65-F5344CB8AC3E}">
        <p14:creationId xmlns:p14="http://schemas.microsoft.com/office/powerpoint/2010/main" val="10224382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99692" y="915566"/>
            <a:ext cx="7164796" cy="3600400"/>
          </a:xfrm>
        </p:spPr>
        <p:txBody>
          <a:bodyPr/>
          <a:lstStyle/>
          <a:p>
            <a:pPr marL="0" indent="0">
              <a:buNone/>
            </a:pPr>
            <a:r>
              <a:rPr lang="zh-CN" altLang="en-US" sz="2000" b="1" dirty="0">
                <a:latin typeface="微软雅黑" pitchFamily="34" charset="-122"/>
                <a:ea typeface="微软雅黑" pitchFamily="34" charset="-122"/>
              </a:rPr>
              <a:t>参数传递</a:t>
            </a:r>
            <a:endParaRPr lang="en-US" altLang="zh-CN" sz="2000" b="1" dirty="0">
              <a:latin typeface="微软雅黑" pitchFamily="34" charset="-122"/>
              <a:ea typeface="微软雅黑" pitchFamily="34" charset="-122"/>
            </a:endParaRPr>
          </a:p>
          <a:p>
            <a:pPr lvl="1">
              <a:lnSpc>
                <a:spcPct val="100000"/>
              </a:lnSpc>
              <a:spcBef>
                <a:spcPts val="1800"/>
              </a:spcBef>
            </a:pPr>
            <a:r>
              <a:rPr lang="zh-CN" altLang="en-US" sz="2000" dirty="0">
                <a:latin typeface="楷体" pitchFamily="49" charset="-122"/>
                <a:ea typeface="楷体" pitchFamily="49" charset="-122"/>
              </a:rPr>
              <a:t>在</a:t>
            </a:r>
            <a:r>
              <a:rPr lang="en-US" altLang="zh-CN" sz="2000" dirty="0">
                <a:latin typeface="楷体" pitchFamily="49" charset="-122"/>
                <a:ea typeface="楷体" pitchFamily="49" charset="-122"/>
              </a:rPr>
              <a:t>Python</a:t>
            </a:r>
            <a:r>
              <a:rPr lang="zh-CN" altLang="en-US" sz="2000" dirty="0">
                <a:latin typeface="楷体" pitchFamily="49" charset="-122"/>
                <a:ea typeface="楷体" pitchFamily="49" charset="-122"/>
              </a:rPr>
              <a:t>中，变量是没有类型的，仅仅是一个对象的引用，或者可以理解为一个指针。因此定义的函数参数列表中的变量类型取决于参数传递时所赋值的类型</a:t>
            </a:r>
            <a:endParaRPr lang="en-US" altLang="zh-CN" sz="2000" dirty="0">
              <a:latin typeface="楷体" pitchFamily="49" charset="-122"/>
              <a:ea typeface="楷体" pitchFamily="49" charset="-122"/>
            </a:endParaRPr>
          </a:p>
          <a:p>
            <a:pPr lvl="1">
              <a:lnSpc>
                <a:spcPct val="100000"/>
              </a:lnSpc>
              <a:spcBef>
                <a:spcPts val="1800"/>
              </a:spcBef>
            </a:pPr>
            <a:r>
              <a:rPr lang="en-US" altLang="zh-CN" sz="2000" dirty="0">
                <a:latin typeface="楷体" pitchFamily="49" charset="-122"/>
                <a:ea typeface="楷体" pitchFamily="49" charset="-122"/>
              </a:rPr>
              <a:t>Python</a:t>
            </a:r>
            <a:r>
              <a:rPr lang="zh-CN" altLang="en-US" sz="2000" dirty="0">
                <a:latin typeface="楷体" pitchFamily="49" charset="-122"/>
                <a:ea typeface="楷体" pitchFamily="49" charset="-122"/>
              </a:rPr>
              <a:t>函数中的变量</a:t>
            </a:r>
            <a:r>
              <a:rPr lang="zh-CN" altLang="en-US" sz="2000" dirty="0">
                <a:solidFill>
                  <a:schemeClr val="bg2"/>
                </a:solidFill>
                <a:latin typeface="楷体" pitchFamily="49" charset="-122"/>
                <a:ea typeface="楷体" pitchFamily="49" charset="-122"/>
              </a:rPr>
              <a:t>作为参数传递包括不可变类型与可变类型。不可变类型类似</a:t>
            </a:r>
            <a:r>
              <a:rPr lang="en-US" altLang="zh-CN" sz="2000" dirty="0">
                <a:solidFill>
                  <a:schemeClr val="bg2"/>
                </a:solidFill>
                <a:latin typeface="楷体" pitchFamily="49" charset="-122"/>
                <a:ea typeface="楷体" pitchFamily="49" charset="-122"/>
              </a:rPr>
              <a:t>C</a:t>
            </a:r>
            <a:r>
              <a:rPr lang="zh-CN" altLang="en-US" sz="2000" dirty="0">
                <a:latin typeface="楷体" pitchFamily="49" charset="-122"/>
                <a:ea typeface="楷体" pitchFamily="49" charset="-122"/>
              </a:rPr>
              <a:t>语言中的值传递，在函数内部修改变量的值，只是修改另一个复制的对象，不会影响其本身。可变类型类似于</a:t>
            </a:r>
            <a:r>
              <a:rPr lang="en-US" altLang="zh-CN" sz="2000" dirty="0">
                <a:latin typeface="楷体" pitchFamily="49" charset="-122"/>
                <a:ea typeface="楷体" pitchFamily="49" charset="-122"/>
              </a:rPr>
              <a:t>C</a:t>
            </a:r>
            <a:r>
              <a:rPr lang="zh-CN" altLang="en-US" sz="2000" dirty="0">
                <a:latin typeface="楷体" pitchFamily="49" charset="-122"/>
                <a:ea typeface="楷体" pitchFamily="49" charset="-122"/>
              </a:rPr>
              <a:t>语言中的引用传递，将真正的变量传过去，修改后函数外部的变量也会受影响。</a:t>
            </a:r>
            <a:endParaRPr lang="en-US" altLang="zh-CN" sz="2000" dirty="0">
              <a:latin typeface="楷体" pitchFamily="49" charset="-122"/>
              <a:ea typeface="楷体" pitchFamily="49" charset="-122"/>
            </a:endParaRPr>
          </a:p>
        </p:txBody>
      </p:sp>
      <p:sp>
        <p:nvSpPr>
          <p:cNvPr id="5" name="标题 1"/>
          <p:cNvSpPr txBox="1">
            <a:spLocks/>
          </p:cNvSpPr>
          <p:nvPr/>
        </p:nvSpPr>
        <p:spPr>
          <a:xfrm>
            <a:off x="1691680" y="0"/>
            <a:ext cx="7344816"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b="0">
                <a:latin typeface="微软雅黑" pitchFamily="34" charset="-122"/>
                <a:ea typeface="微软雅黑" pitchFamily="34" charset="-122"/>
              </a:rPr>
              <a:t>2.5  </a:t>
            </a:r>
            <a:r>
              <a:rPr kumimoji="1" lang="zh-CN" altLang="en-US" sz="2400" b="0">
                <a:latin typeface="微软雅黑" pitchFamily="34" charset="-122"/>
                <a:ea typeface="微软雅黑" pitchFamily="34" charset="-122"/>
              </a:rPr>
              <a:t>函数</a:t>
            </a:r>
            <a:endParaRPr kumimoji="1" lang="zh-CN" altLang="en-US" sz="2400" b="0" dirty="0">
              <a:latin typeface="微软雅黑" pitchFamily="34" charset="-122"/>
              <a:ea typeface="微软雅黑" pitchFamily="34" charset="-122"/>
            </a:endParaRPr>
          </a:p>
        </p:txBody>
      </p:sp>
    </p:spTree>
    <p:extLst>
      <p:ext uri="{BB962C8B-B14F-4D97-AF65-F5344CB8AC3E}">
        <p14:creationId xmlns:p14="http://schemas.microsoft.com/office/powerpoint/2010/main" val="2329946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699542"/>
            <a:ext cx="7344816" cy="4248472"/>
          </a:xfrm>
        </p:spPr>
        <p:txBody>
          <a:bodyPr/>
          <a:lstStyle/>
          <a:p>
            <a:pPr marL="0" indent="0">
              <a:lnSpc>
                <a:spcPct val="150000"/>
              </a:lnSpc>
              <a:spcBef>
                <a:spcPts val="0"/>
              </a:spcBef>
              <a:buNone/>
            </a:pPr>
            <a:r>
              <a:rPr lang="en-US" altLang="zh-CN" sz="2000" b="1" dirty="0"/>
              <a:t>Python</a:t>
            </a:r>
            <a:r>
              <a:rPr lang="zh-CN" altLang="en-US" sz="2000" b="1" dirty="0"/>
              <a:t>的特点</a:t>
            </a:r>
            <a:endParaRPr lang="en-US" altLang="zh-CN" sz="2000" b="1" dirty="0"/>
          </a:p>
          <a:p>
            <a:pPr marL="477838" lvl="1" indent="0">
              <a:lnSpc>
                <a:spcPct val="150000"/>
              </a:lnSpc>
              <a:spcBef>
                <a:spcPts val="0"/>
              </a:spcBef>
              <a:buNone/>
            </a:pPr>
            <a:r>
              <a:rPr lang="en-US" altLang="zh-CN" sz="1800" b="1" dirty="0"/>
              <a:t>1</a:t>
            </a:r>
            <a:r>
              <a:rPr lang="zh-CN" altLang="en-US" sz="1800" b="1" dirty="0"/>
              <a:t>）简单易学；</a:t>
            </a:r>
            <a:r>
              <a:rPr lang="en-US" altLang="zh-CN" sz="1800" b="1" dirty="0"/>
              <a:t>2</a:t>
            </a:r>
            <a:r>
              <a:rPr lang="zh-CN" altLang="en-US" sz="1800" b="1" dirty="0"/>
              <a:t>）免费、开源；</a:t>
            </a:r>
            <a:r>
              <a:rPr lang="en-US" altLang="zh-CN" sz="1800" b="1" dirty="0"/>
              <a:t>3</a:t>
            </a:r>
            <a:r>
              <a:rPr lang="zh-CN" altLang="en-US" sz="1800" b="1" dirty="0"/>
              <a:t>）可移植性</a:t>
            </a:r>
            <a:endParaRPr lang="en-US" altLang="zh-CN" sz="1800" b="1" dirty="0"/>
          </a:p>
          <a:p>
            <a:pPr marL="0" indent="0">
              <a:lnSpc>
                <a:spcPct val="150000"/>
              </a:lnSpc>
              <a:spcBef>
                <a:spcPts val="1200"/>
              </a:spcBef>
              <a:buNone/>
            </a:pPr>
            <a:r>
              <a:rPr lang="zh-CN" altLang="en-US" sz="2000" b="1" dirty="0"/>
              <a:t>为什么使用</a:t>
            </a:r>
            <a:r>
              <a:rPr lang="en-US" altLang="zh-CN" sz="2000" b="1" dirty="0"/>
              <a:t>Python</a:t>
            </a:r>
          </a:p>
          <a:p>
            <a:pPr lvl="1">
              <a:lnSpc>
                <a:spcPct val="150000"/>
              </a:lnSpc>
              <a:spcBef>
                <a:spcPts val="0"/>
              </a:spcBef>
              <a:buFont typeface="Wingdings" pitchFamily="2" charset="2"/>
              <a:buChar char="Ø"/>
            </a:pPr>
            <a:r>
              <a:rPr lang="en-US" altLang="zh-CN" sz="1800" dirty="0"/>
              <a:t>Python</a:t>
            </a:r>
            <a:r>
              <a:rPr lang="zh-CN" altLang="zh-CN" sz="1800" dirty="0"/>
              <a:t>提供了很多的重要库，包括：</a:t>
            </a:r>
            <a:r>
              <a:rPr lang="en-US" altLang="zh-CN" sz="1800" dirty="0" err="1"/>
              <a:t>Numpy</a:t>
            </a:r>
            <a:r>
              <a:rPr lang="zh-CN" altLang="zh-CN" sz="1800" dirty="0"/>
              <a:t>、</a:t>
            </a:r>
            <a:r>
              <a:rPr lang="en-US" altLang="zh-CN" sz="1800" dirty="0"/>
              <a:t>Pandas</a:t>
            </a:r>
            <a:r>
              <a:rPr lang="zh-CN" altLang="zh-CN" sz="1800" dirty="0"/>
              <a:t>、</a:t>
            </a:r>
            <a:r>
              <a:rPr lang="en-US" altLang="zh-CN" sz="1800" dirty="0" err="1"/>
              <a:t>Matplotlib</a:t>
            </a:r>
            <a:r>
              <a:rPr lang="zh-CN" altLang="zh-CN" sz="1800" dirty="0"/>
              <a:t>、</a:t>
            </a:r>
            <a:r>
              <a:rPr lang="en-US" altLang="zh-CN" sz="1800" dirty="0" err="1"/>
              <a:t>Scipy</a:t>
            </a:r>
            <a:r>
              <a:rPr lang="zh-CN" altLang="zh-CN" sz="1800" dirty="0"/>
              <a:t>、</a:t>
            </a:r>
            <a:r>
              <a:rPr lang="en-US" altLang="zh-CN" sz="1800" dirty="0" err="1"/>
              <a:t>scikit</a:t>
            </a:r>
            <a:r>
              <a:rPr lang="en-US" altLang="zh-CN" sz="1800" dirty="0"/>
              <a:t>-learn</a:t>
            </a:r>
            <a:r>
              <a:rPr lang="zh-CN" altLang="zh-CN" sz="1800" dirty="0"/>
              <a:t>等。这些库为</a:t>
            </a:r>
            <a:r>
              <a:rPr lang="en-US" altLang="zh-CN" sz="1800" dirty="0"/>
              <a:t>Python</a:t>
            </a:r>
            <a:r>
              <a:rPr lang="zh-CN" altLang="zh-CN" sz="1800" dirty="0"/>
              <a:t>提供了数值计算需要的多种的数据结构、算法、接口；</a:t>
            </a:r>
            <a:endParaRPr lang="en-US" altLang="zh-CN" sz="1800" dirty="0"/>
          </a:p>
          <a:p>
            <a:pPr lvl="1">
              <a:lnSpc>
                <a:spcPct val="150000"/>
              </a:lnSpc>
              <a:spcBef>
                <a:spcPts val="0"/>
              </a:spcBef>
              <a:buFont typeface="Wingdings" pitchFamily="2" charset="2"/>
              <a:buChar char="Ø"/>
            </a:pPr>
            <a:r>
              <a:rPr lang="zh-CN" altLang="en-US" sz="1800" dirty="0"/>
              <a:t>同时还</a:t>
            </a:r>
            <a:r>
              <a:rPr lang="zh-CN" altLang="zh-CN" sz="1800" dirty="0"/>
              <a:t>提供了多种的机器学习库函数以及用于制图和可视化用的必备操作等等</a:t>
            </a:r>
            <a:r>
              <a:rPr lang="zh-CN" altLang="en-US" sz="1800" dirty="0"/>
              <a:t>，这</a:t>
            </a:r>
            <a:r>
              <a:rPr lang="zh-CN" altLang="zh-CN" sz="1800" dirty="0"/>
              <a:t>使得</a:t>
            </a:r>
            <a:r>
              <a:rPr lang="en-US" altLang="zh-CN" sz="1800" dirty="0" err="1"/>
              <a:t>Pyhon</a:t>
            </a:r>
            <a:r>
              <a:rPr lang="zh-CN" altLang="en-US" sz="1800" dirty="0"/>
              <a:t>使用</a:t>
            </a:r>
            <a:r>
              <a:rPr lang="zh-CN" altLang="zh-CN" sz="1800" dirty="0"/>
              <a:t>方便，也因此成为了解决数据挖掘、数据分析和机器学习问题的必备工具</a:t>
            </a:r>
            <a:r>
              <a:rPr lang="zh-CN" altLang="zh-CN" sz="2000" dirty="0"/>
              <a:t>。</a:t>
            </a:r>
            <a:endParaRPr lang="en-US" altLang="zh-CN" sz="2000" b="1" dirty="0"/>
          </a:p>
        </p:txBody>
      </p:sp>
      <p:sp>
        <p:nvSpPr>
          <p:cNvPr id="2" name="标题 1">
            <a:extLst>
              <a:ext uri="{FF2B5EF4-FFF2-40B4-BE49-F238E27FC236}">
                <a16:creationId xmlns:a16="http://schemas.microsoft.com/office/drawing/2014/main" id="{C3952B13-7EBD-A9E8-721D-44DB45D8E5E1}"/>
              </a:ext>
            </a:extLst>
          </p:cNvPr>
          <p:cNvSpPr txBox="1">
            <a:spLocks/>
          </p:cNvSpPr>
          <p:nvPr/>
        </p:nvSpPr>
        <p:spPr>
          <a:xfrm>
            <a:off x="1691680" y="1"/>
            <a:ext cx="7416824"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kern="0" dirty="0">
                <a:latin typeface="黑体" pitchFamily="49" charset="-122"/>
                <a:ea typeface="黑体" pitchFamily="49" charset="-122"/>
              </a:rPr>
              <a:t>1.1 Python</a:t>
            </a:r>
            <a:r>
              <a:rPr kumimoji="1" lang="zh-CN" altLang="en-US" sz="2600" kern="0" dirty="0">
                <a:latin typeface="黑体" pitchFamily="49" charset="-122"/>
                <a:ea typeface="黑体" pitchFamily="49" charset="-122"/>
              </a:rPr>
              <a:t>语言简介</a:t>
            </a:r>
          </a:p>
        </p:txBody>
      </p:sp>
    </p:spTree>
    <p:extLst>
      <p:ext uri="{BB962C8B-B14F-4D97-AF65-F5344CB8AC3E}">
        <p14:creationId xmlns:p14="http://schemas.microsoft.com/office/powerpoint/2010/main" val="9304157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a:extLst>
              <a:ext uri="{FF2B5EF4-FFF2-40B4-BE49-F238E27FC236}">
                <a16:creationId xmlns:a16="http://schemas.microsoft.com/office/drawing/2014/main" id="{0DDCE1FC-A757-4A62-AC21-A6894BBFC836}"/>
              </a:ext>
            </a:extLst>
          </p:cNvPr>
          <p:cNvGraphicFramePr>
            <a:graphicFrameLocks noGrp="1"/>
          </p:cNvGraphicFramePr>
          <p:nvPr>
            <p:ph idx="4294967295"/>
            <p:extLst>
              <p:ext uri="{D42A27DB-BD31-4B8C-83A1-F6EECF244321}">
                <p14:modId xmlns:p14="http://schemas.microsoft.com/office/powerpoint/2010/main" val="1662959854"/>
              </p:ext>
            </p:extLst>
          </p:nvPr>
        </p:nvGraphicFramePr>
        <p:xfrm>
          <a:off x="1871700" y="843558"/>
          <a:ext cx="7020780" cy="2376264"/>
        </p:xfrm>
        <a:graphic>
          <a:graphicData uri="http://schemas.openxmlformats.org/drawingml/2006/table">
            <a:tbl>
              <a:tblPr firstRow="1" firstCol="1" bandRow="1"/>
              <a:tblGrid>
                <a:gridCol w="7020780">
                  <a:extLst>
                    <a:ext uri="{9D8B030D-6E8A-4147-A177-3AD203B41FA5}">
                      <a16:colId xmlns:a16="http://schemas.microsoft.com/office/drawing/2014/main" val="535863159"/>
                    </a:ext>
                  </a:extLst>
                </a:gridCol>
              </a:tblGrid>
              <a:tr h="339558">
                <a:tc>
                  <a:txBody>
                    <a:bodyPr/>
                    <a:lstStyle/>
                    <a:p>
                      <a:pPr algn="ctr">
                        <a:lnSpc>
                          <a:spcPct val="120000"/>
                        </a:lnSpc>
                        <a:spcAft>
                          <a:spcPts val="0"/>
                        </a:spcAft>
                      </a:pPr>
                      <a:r>
                        <a:rPr lang="zh-CN" sz="1600" kern="100" dirty="0">
                          <a:effectLst/>
                          <a:latin typeface="Consolas" panose="020B0609020204030204" pitchFamily="49" charset="0"/>
                          <a:ea typeface="宋体" panose="02010600030101010101" pitchFamily="2" charset="-122"/>
                          <a:cs typeface="Times New Roman" panose="02020603050405020304" pitchFamily="18" charset="0"/>
                        </a:rPr>
                        <a:t>传不可变对象的应用实例</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826099314"/>
                  </a:ext>
                </a:extLst>
              </a:tr>
              <a:tr h="1437304">
                <a:tc>
                  <a:txBody>
                    <a:bodyPr/>
                    <a:lstStyle/>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def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ChangeInt</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 = 10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b = 3</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ChangeInt</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(b)</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print(b)</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373727000"/>
                  </a:ext>
                </a:extLst>
              </a:tr>
              <a:tr h="311941">
                <a:tc>
                  <a:txBody>
                    <a:bodyPr/>
                    <a:lstStyle/>
                    <a:p>
                      <a:pPr algn="ctr">
                        <a:lnSpc>
                          <a:spcPct val="120000"/>
                        </a:lnSpc>
                        <a:spcAft>
                          <a:spcPts val="0"/>
                        </a:spcAft>
                      </a:pPr>
                      <a:r>
                        <a:rPr lang="zh-CN" sz="1600" kern="100" dirty="0">
                          <a:effectLst/>
                          <a:latin typeface="Consolas" panose="020B0609020204030204" pitchFamily="49" charset="0"/>
                          <a:ea typeface="宋体" panose="02010600030101010101" pitchFamily="2" charset="-122"/>
                          <a:cs typeface="Times New Roman" panose="02020603050405020304" pitchFamily="18" charset="0"/>
                        </a:rPr>
                        <a:t>输出结果</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967239632"/>
                  </a:ext>
                </a:extLst>
              </a:tr>
              <a:tr h="287461">
                <a:tc>
                  <a:txBody>
                    <a:bodyPr/>
                    <a:lstStyle/>
                    <a:p>
                      <a:pPr algn="just">
                        <a:lnSpc>
                          <a:spcPct val="100000"/>
                        </a:lnSpc>
                        <a:spcAft>
                          <a:spcPts val="0"/>
                        </a:spcAft>
                      </a:pPr>
                      <a:r>
                        <a:rPr lang="en-US" sz="1600" kern="100" dirty="0">
                          <a:effectLst/>
                          <a:latin typeface="Consolas" panose="020B0609020204030204" pitchFamily="49" charset="0"/>
                          <a:ea typeface="宋体" panose="02010600030101010101" pitchFamily="2" charset="-122"/>
                          <a:cs typeface="Times New Roman" panose="02020603050405020304" pitchFamily="18" charset="0"/>
                        </a:rPr>
                        <a:t>3</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91227412"/>
                  </a:ext>
                </a:extLst>
              </a:tr>
            </a:tbl>
          </a:graphicData>
        </a:graphic>
      </p:graphicFrame>
      <p:sp>
        <p:nvSpPr>
          <p:cNvPr id="9" name="标题 1"/>
          <p:cNvSpPr txBox="1">
            <a:spLocks/>
          </p:cNvSpPr>
          <p:nvPr/>
        </p:nvSpPr>
        <p:spPr>
          <a:xfrm>
            <a:off x="1691680" y="0"/>
            <a:ext cx="7344816"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b="0" dirty="0">
                <a:latin typeface="微软雅黑" pitchFamily="34" charset="-122"/>
                <a:ea typeface="微软雅黑" pitchFamily="34" charset="-122"/>
              </a:rPr>
              <a:t>2.5  </a:t>
            </a:r>
            <a:r>
              <a:rPr kumimoji="1" lang="zh-CN" altLang="en-US" sz="2400" b="0" dirty="0">
                <a:latin typeface="微软雅黑" pitchFamily="34" charset="-122"/>
                <a:ea typeface="微软雅黑" pitchFamily="34" charset="-122"/>
              </a:rPr>
              <a:t>函数</a:t>
            </a:r>
          </a:p>
        </p:txBody>
      </p:sp>
    </p:spTree>
    <p:extLst>
      <p:ext uri="{BB962C8B-B14F-4D97-AF65-F5344CB8AC3E}">
        <p14:creationId xmlns:p14="http://schemas.microsoft.com/office/powerpoint/2010/main" val="18188424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C02AE61B-0BFB-42FE-936A-BE55F5CD807A}"/>
              </a:ext>
            </a:extLst>
          </p:cNvPr>
          <p:cNvGraphicFramePr>
            <a:graphicFrameLocks noGrp="1"/>
          </p:cNvGraphicFramePr>
          <p:nvPr>
            <p:extLst>
              <p:ext uri="{D42A27DB-BD31-4B8C-83A1-F6EECF244321}">
                <p14:modId xmlns:p14="http://schemas.microsoft.com/office/powerpoint/2010/main" val="1468143118"/>
              </p:ext>
            </p:extLst>
          </p:nvPr>
        </p:nvGraphicFramePr>
        <p:xfrm>
          <a:off x="1835696" y="987574"/>
          <a:ext cx="7128792" cy="3744417"/>
        </p:xfrm>
        <a:graphic>
          <a:graphicData uri="http://schemas.openxmlformats.org/drawingml/2006/table">
            <a:tbl>
              <a:tblPr firstRow="1" firstCol="1" bandRow="1"/>
              <a:tblGrid>
                <a:gridCol w="7128792">
                  <a:extLst>
                    <a:ext uri="{9D8B030D-6E8A-4147-A177-3AD203B41FA5}">
                      <a16:colId xmlns:a16="http://schemas.microsoft.com/office/drawing/2014/main" val="2548674906"/>
                    </a:ext>
                  </a:extLst>
                </a:gridCol>
              </a:tblGrid>
              <a:tr h="324383">
                <a:tc>
                  <a:txBody>
                    <a:bodyPr/>
                    <a:lstStyle/>
                    <a:p>
                      <a:pPr algn="ctr">
                        <a:lnSpc>
                          <a:spcPct val="120000"/>
                        </a:lnSpc>
                        <a:spcAft>
                          <a:spcPts val="0"/>
                        </a:spcAft>
                      </a:pPr>
                      <a:r>
                        <a:rPr lang="zh-CN" sz="1600" kern="100" dirty="0">
                          <a:effectLst/>
                          <a:latin typeface="Consolas" panose="020B0609020204030204" pitchFamily="49" charset="0"/>
                          <a:ea typeface="宋体" panose="02010600030101010101" pitchFamily="2" charset="-122"/>
                          <a:cs typeface="Times New Roman" panose="02020603050405020304" pitchFamily="18" charset="0"/>
                        </a:rPr>
                        <a:t>传可变对象的应用实例</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3399978556"/>
                  </a:ext>
                </a:extLst>
              </a:tr>
              <a:tr h="2242645">
                <a:tc>
                  <a:txBody>
                    <a:bodyPr/>
                    <a:lstStyle/>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def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ChangeList</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mylist</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zh-CN"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修改传入的列表</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mylist.append</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([1,2,3,4])</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r>
                        <a:rPr lang="zh-CN"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函数内取值</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mylist</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mylist</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 [10,20,30]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a:t>
                      </a:r>
                      <a:r>
                        <a:rPr lang="zh-CN"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更改前取值</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mylist</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ChangeList</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mylist</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a:t>
                      </a:r>
                      <a:r>
                        <a:rPr lang="zh-CN"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更改后取值</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mylist</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91739822"/>
                  </a:ext>
                </a:extLst>
              </a:tr>
              <a:tr h="336397">
                <a:tc>
                  <a:txBody>
                    <a:bodyPr/>
                    <a:lstStyle/>
                    <a:p>
                      <a:pPr algn="ctr">
                        <a:lnSpc>
                          <a:spcPct val="120000"/>
                        </a:lnSpc>
                        <a:spcAft>
                          <a:spcPts val="0"/>
                        </a:spcAft>
                      </a:pPr>
                      <a:r>
                        <a:rPr lang="zh-CN" sz="1600" kern="100">
                          <a:effectLst/>
                          <a:latin typeface="Consolas" panose="020B0609020204030204" pitchFamily="49" charset="0"/>
                          <a:ea typeface="宋体" panose="02010600030101010101" pitchFamily="2" charset="-122"/>
                          <a:cs typeface="Times New Roman" panose="02020603050405020304" pitchFamily="18" charset="0"/>
                        </a:rPr>
                        <a:t>输出结果</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2701559504"/>
                  </a:ext>
                </a:extLst>
              </a:tr>
              <a:tr h="840992">
                <a:tc>
                  <a:txBody>
                    <a:bodyPr/>
                    <a:lstStyle/>
                    <a:p>
                      <a:pPr algn="just">
                        <a:lnSpc>
                          <a:spcPct val="100000"/>
                        </a:lnSpc>
                        <a:spcAft>
                          <a:spcPts val="0"/>
                        </a:spcAft>
                      </a:pPr>
                      <a:r>
                        <a:rPr lang="zh-CN" sz="1600" kern="100" dirty="0">
                          <a:effectLst/>
                          <a:latin typeface="Consolas" panose="020B0609020204030204" pitchFamily="49" charset="0"/>
                          <a:ea typeface="宋体" panose="02010600030101010101" pitchFamily="2" charset="-122"/>
                          <a:cs typeface="Times New Roman" panose="02020603050405020304" pitchFamily="18" charset="0"/>
                        </a:rPr>
                        <a:t>更改前取值</a:t>
                      </a:r>
                      <a:r>
                        <a:rPr lang="en-US" sz="1600" kern="100" dirty="0">
                          <a:effectLst/>
                          <a:latin typeface="Consolas" panose="020B0609020204030204" pitchFamily="49" charset="0"/>
                          <a:ea typeface="宋体" panose="02010600030101010101" pitchFamily="2" charset="-122"/>
                          <a:cs typeface="Times New Roman" panose="02020603050405020304" pitchFamily="18" charset="0"/>
                        </a:rPr>
                        <a:t>:  [10, 20, 30]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zh-CN" sz="1600" kern="100" dirty="0">
                          <a:effectLst/>
                          <a:latin typeface="Consolas" panose="020B0609020204030204" pitchFamily="49" charset="0"/>
                          <a:ea typeface="宋体" panose="02010600030101010101" pitchFamily="2" charset="-122"/>
                          <a:cs typeface="Times New Roman" panose="02020603050405020304" pitchFamily="18" charset="0"/>
                        </a:rPr>
                        <a:t>函数内取值</a:t>
                      </a:r>
                      <a:r>
                        <a:rPr lang="en-US" sz="1600" kern="100" dirty="0">
                          <a:effectLst/>
                          <a:latin typeface="Consolas" panose="020B0609020204030204" pitchFamily="49" charset="0"/>
                          <a:ea typeface="宋体" panose="02010600030101010101" pitchFamily="2" charset="-122"/>
                          <a:cs typeface="Times New Roman" panose="02020603050405020304" pitchFamily="18" charset="0"/>
                        </a:rPr>
                        <a:t>:  [10, 20, 30, [1, 2, 3, 4]]</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zh-CN" sz="1600" kern="100" dirty="0">
                          <a:effectLst/>
                          <a:latin typeface="Consolas" panose="020B0609020204030204" pitchFamily="49" charset="0"/>
                          <a:ea typeface="宋体" panose="02010600030101010101" pitchFamily="2" charset="-122"/>
                          <a:cs typeface="Times New Roman" panose="02020603050405020304" pitchFamily="18" charset="0"/>
                        </a:rPr>
                        <a:t>更改后取值</a:t>
                      </a:r>
                      <a:r>
                        <a:rPr lang="en-US" sz="1600" kern="100" dirty="0">
                          <a:effectLst/>
                          <a:latin typeface="Consolas" panose="020B0609020204030204" pitchFamily="49" charset="0"/>
                          <a:ea typeface="宋体" panose="02010600030101010101" pitchFamily="2" charset="-122"/>
                          <a:cs typeface="Times New Roman" panose="02020603050405020304" pitchFamily="18" charset="0"/>
                        </a:rPr>
                        <a:t>:  [10, 20, 30, [1, 2, 3, 4]]</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577723809"/>
                  </a:ext>
                </a:extLst>
              </a:tr>
            </a:tbl>
          </a:graphicData>
        </a:graphic>
      </p:graphicFrame>
      <p:sp>
        <p:nvSpPr>
          <p:cNvPr id="3" name="标题 1"/>
          <p:cNvSpPr txBox="1">
            <a:spLocks/>
          </p:cNvSpPr>
          <p:nvPr/>
        </p:nvSpPr>
        <p:spPr>
          <a:xfrm>
            <a:off x="1691680" y="0"/>
            <a:ext cx="7344816"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b="0" dirty="0">
                <a:latin typeface="微软雅黑" pitchFamily="34" charset="-122"/>
                <a:ea typeface="微软雅黑" pitchFamily="34" charset="-122"/>
              </a:rPr>
              <a:t>2.5  </a:t>
            </a:r>
            <a:r>
              <a:rPr kumimoji="1" lang="zh-CN" altLang="en-US" sz="2400" b="0" dirty="0">
                <a:latin typeface="微软雅黑" pitchFamily="34" charset="-122"/>
                <a:ea typeface="微软雅黑" pitchFamily="34" charset="-122"/>
              </a:rPr>
              <a:t>函数</a:t>
            </a:r>
          </a:p>
        </p:txBody>
      </p:sp>
    </p:spTree>
    <p:extLst>
      <p:ext uri="{BB962C8B-B14F-4D97-AF65-F5344CB8AC3E}">
        <p14:creationId xmlns:p14="http://schemas.microsoft.com/office/powerpoint/2010/main" val="37745706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835696" y="843557"/>
            <a:ext cx="7200800" cy="3960441"/>
          </a:xfrm>
        </p:spPr>
        <p:txBody>
          <a:bodyPr/>
          <a:lstStyle/>
          <a:p>
            <a:pPr marL="0" indent="0">
              <a:buNone/>
            </a:pPr>
            <a:r>
              <a:rPr lang="zh-CN" altLang="en-US" sz="2000" b="1" dirty="0">
                <a:latin typeface="微软雅黑" pitchFamily="34" charset="-122"/>
                <a:ea typeface="微软雅黑" pitchFamily="34" charset="-122"/>
              </a:rPr>
              <a:t>参数分类</a:t>
            </a:r>
            <a:endParaRPr lang="en-US" altLang="zh-CN" sz="2000" b="1" dirty="0">
              <a:latin typeface="微软雅黑" pitchFamily="34" charset="-122"/>
              <a:ea typeface="微软雅黑" pitchFamily="34" charset="-122"/>
            </a:endParaRPr>
          </a:p>
          <a:p>
            <a:pPr marL="477838" lvl="1" indent="0">
              <a:lnSpc>
                <a:spcPct val="100000"/>
              </a:lnSpc>
              <a:buNone/>
            </a:pPr>
            <a:r>
              <a:rPr lang="zh-CN" altLang="zh-CN" sz="2000" dirty="0">
                <a:latin typeface="宋体" pitchFamily="2" charset="-122"/>
                <a:ea typeface="宋体" pitchFamily="2" charset="-122"/>
              </a:rPr>
              <a:t>调用函数时可以使用</a:t>
            </a:r>
            <a:r>
              <a:rPr lang="zh-CN" altLang="zh-CN" sz="2000" dirty="0">
                <a:solidFill>
                  <a:schemeClr val="bg2"/>
                </a:solidFill>
                <a:latin typeface="宋体" pitchFamily="2" charset="-122"/>
                <a:ea typeface="宋体" pitchFamily="2" charset="-122"/>
              </a:rPr>
              <a:t>的正式的参数类型包括：必备参数、关键字参数、默认参数等。</a:t>
            </a:r>
            <a:endParaRPr lang="en-US" altLang="zh-CN" sz="2000" dirty="0">
              <a:solidFill>
                <a:schemeClr val="bg2"/>
              </a:solidFill>
              <a:latin typeface="宋体" pitchFamily="2" charset="-122"/>
              <a:ea typeface="宋体" pitchFamily="2" charset="-122"/>
            </a:endParaRPr>
          </a:p>
          <a:p>
            <a:pPr lvl="1">
              <a:lnSpc>
                <a:spcPct val="100000"/>
              </a:lnSpc>
              <a:spcBef>
                <a:spcPts val="1800"/>
              </a:spcBef>
              <a:buFont typeface="Wingdings" pitchFamily="2" charset="2"/>
              <a:buChar char="Ø"/>
            </a:pPr>
            <a:r>
              <a:rPr lang="zh-CN" altLang="zh-CN" sz="2000" dirty="0">
                <a:latin typeface="黑体" pitchFamily="49" charset="-122"/>
                <a:ea typeface="黑体" pitchFamily="49" charset="-122"/>
              </a:rPr>
              <a:t>必备参数</a:t>
            </a:r>
            <a:r>
              <a:rPr lang="zh-CN" altLang="en-US" sz="2000" dirty="0">
                <a:latin typeface="黑体" pitchFamily="49" charset="-122"/>
                <a:ea typeface="黑体" pitchFamily="49" charset="-122"/>
              </a:rPr>
              <a:t>：</a:t>
            </a:r>
            <a:r>
              <a:rPr lang="zh-CN" altLang="zh-CN" sz="2000" dirty="0">
                <a:latin typeface="楷体" pitchFamily="49" charset="-122"/>
                <a:ea typeface="楷体" pitchFamily="49" charset="-122"/>
              </a:rPr>
              <a:t>指的是在函数定义时设置的参数，在函数调用阶段必须按照正确的顺序</a:t>
            </a:r>
            <a:r>
              <a:rPr lang="zh-CN" altLang="en-US" sz="2000" dirty="0">
                <a:latin typeface="楷体" pitchFamily="49" charset="-122"/>
                <a:ea typeface="楷体" pitchFamily="49" charset="-122"/>
              </a:rPr>
              <a:t>与</a:t>
            </a:r>
            <a:r>
              <a:rPr lang="zh-CN" altLang="zh-CN" sz="2000" dirty="0">
                <a:latin typeface="楷体" pitchFamily="49" charset="-122"/>
                <a:ea typeface="楷体" pitchFamily="49" charset="-122"/>
              </a:rPr>
              <a:t>数量</a:t>
            </a:r>
            <a:r>
              <a:rPr lang="zh-CN" altLang="en-US" sz="2000" dirty="0">
                <a:latin typeface="楷体" pitchFamily="49" charset="-122"/>
                <a:ea typeface="楷体" pitchFamily="49" charset="-122"/>
              </a:rPr>
              <a:t>传入。</a:t>
            </a:r>
            <a:endParaRPr lang="en-US" altLang="zh-CN" sz="2000" dirty="0">
              <a:latin typeface="楷体" pitchFamily="49" charset="-122"/>
              <a:ea typeface="楷体" pitchFamily="49" charset="-122"/>
            </a:endParaRPr>
          </a:p>
          <a:p>
            <a:pPr lvl="1">
              <a:lnSpc>
                <a:spcPct val="100000"/>
              </a:lnSpc>
              <a:spcBef>
                <a:spcPts val="1800"/>
              </a:spcBef>
              <a:buFont typeface="Wingdings" pitchFamily="2" charset="2"/>
              <a:buChar char="Ø"/>
            </a:pPr>
            <a:r>
              <a:rPr lang="zh-CN" altLang="en-US" sz="2000" dirty="0">
                <a:latin typeface="黑体" pitchFamily="49" charset="-122"/>
                <a:ea typeface="黑体" pitchFamily="49" charset="-122"/>
              </a:rPr>
              <a:t>关键字参数：</a:t>
            </a:r>
            <a:r>
              <a:rPr lang="zh-CN" altLang="en-US" sz="2000" dirty="0">
                <a:latin typeface="楷体" pitchFamily="49" charset="-122"/>
                <a:ea typeface="楷体" pitchFamily="49" charset="-122"/>
              </a:rPr>
              <a:t>指的是在传递参数时使用关键字标明对应的参数，允许函数调用时参数的顺序与声明时不一致。</a:t>
            </a:r>
            <a:endParaRPr lang="en-US" altLang="zh-CN" sz="2000" dirty="0">
              <a:latin typeface="楷体" pitchFamily="49" charset="-122"/>
              <a:ea typeface="楷体" pitchFamily="49" charset="-122"/>
            </a:endParaRPr>
          </a:p>
          <a:p>
            <a:pPr lvl="1">
              <a:lnSpc>
                <a:spcPct val="100000"/>
              </a:lnSpc>
              <a:spcBef>
                <a:spcPts val="1800"/>
              </a:spcBef>
              <a:buFont typeface="Wingdings" pitchFamily="2" charset="2"/>
              <a:buChar char="Ø"/>
            </a:pPr>
            <a:r>
              <a:rPr lang="zh-CN" altLang="en-US" sz="2000" dirty="0">
                <a:latin typeface="黑体" pitchFamily="49" charset="-122"/>
                <a:ea typeface="黑体" pitchFamily="49" charset="-122"/>
              </a:rPr>
              <a:t>默认参数</a:t>
            </a:r>
            <a:r>
              <a:rPr lang="zh-CN" altLang="en-US" sz="2000" dirty="0">
                <a:latin typeface="楷体" pitchFamily="49" charset="-122"/>
                <a:ea typeface="楷体" pitchFamily="49" charset="-122"/>
              </a:rPr>
              <a:t>的值通常都在定义函数时指明，而默认参数也可以传入参数进行更新，若默认参数的值如果没有传入，则被认为是默认值。</a:t>
            </a:r>
            <a:endParaRPr lang="en-US" altLang="zh-CN" sz="2000" dirty="0">
              <a:latin typeface="楷体" pitchFamily="49" charset="-122"/>
              <a:ea typeface="楷体" pitchFamily="49" charset="-122"/>
            </a:endParaRPr>
          </a:p>
        </p:txBody>
      </p:sp>
      <p:sp>
        <p:nvSpPr>
          <p:cNvPr id="5" name="标题 1"/>
          <p:cNvSpPr txBox="1">
            <a:spLocks/>
          </p:cNvSpPr>
          <p:nvPr/>
        </p:nvSpPr>
        <p:spPr>
          <a:xfrm>
            <a:off x="1691680" y="0"/>
            <a:ext cx="7344816"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b="0">
                <a:latin typeface="微软雅黑" pitchFamily="34" charset="-122"/>
                <a:ea typeface="微软雅黑" pitchFamily="34" charset="-122"/>
              </a:rPr>
              <a:t>2.5  </a:t>
            </a:r>
            <a:r>
              <a:rPr kumimoji="1" lang="zh-CN" altLang="en-US" sz="2400" b="0">
                <a:latin typeface="微软雅黑" pitchFamily="34" charset="-122"/>
                <a:ea typeface="微软雅黑" pitchFamily="34" charset="-122"/>
              </a:rPr>
              <a:t>函数</a:t>
            </a:r>
            <a:endParaRPr kumimoji="1" lang="zh-CN" altLang="en-US" sz="2400" b="0" dirty="0">
              <a:latin typeface="微软雅黑" pitchFamily="34" charset="-122"/>
              <a:ea typeface="微软雅黑" pitchFamily="34" charset="-122"/>
            </a:endParaRPr>
          </a:p>
        </p:txBody>
      </p:sp>
    </p:spTree>
    <p:extLst>
      <p:ext uri="{BB962C8B-B14F-4D97-AF65-F5344CB8AC3E}">
        <p14:creationId xmlns:p14="http://schemas.microsoft.com/office/powerpoint/2010/main" val="28234442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DD0FB6E5-9AE3-4C8D-A235-A25840C5B2C4}"/>
              </a:ext>
            </a:extLst>
          </p:cNvPr>
          <p:cNvGraphicFramePr>
            <a:graphicFrameLocks noGrp="1"/>
          </p:cNvGraphicFramePr>
          <p:nvPr>
            <p:ph idx="4294967295"/>
            <p:extLst>
              <p:ext uri="{D42A27DB-BD31-4B8C-83A1-F6EECF244321}">
                <p14:modId xmlns:p14="http://schemas.microsoft.com/office/powerpoint/2010/main" val="2597770661"/>
              </p:ext>
            </p:extLst>
          </p:nvPr>
        </p:nvGraphicFramePr>
        <p:xfrm>
          <a:off x="1756068" y="814244"/>
          <a:ext cx="7272808" cy="4267200"/>
        </p:xfrm>
        <a:graphic>
          <a:graphicData uri="http://schemas.openxmlformats.org/drawingml/2006/table">
            <a:tbl>
              <a:tblPr firstRow="1" firstCol="1" bandRow="1"/>
              <a:tblGrid>
                <a:gridCol w="7272808">
                  <a:extLst>
                    <a:ext uri="{9D8B030D-6E8A-4147-A177-3AD203B41FA5}">
                      <a16:colId xmlns:a16="http://schemas.microsoft.com/office/drawing/2014/main" val="456014232"/>
                    </a:ext>
                  </a:extLst>
                </a:gridCol>
              </a:tblGrid>
              <a:tr h="205740">
                <a:tc>
                  <a:txBody>
                    <a:bodyPr/>
                    <a:lstStyle/>
                    <a:p>
                      <a:pPr algn="ctr">
                        <a:lnSpc>
                          <a:spcPct val="10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必备参数传递的应用实例</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1926751241"/>
                  </a:ext>
                </a:extLst>
              </a:tr>
              <a:tr h="2263140">
                <a:tc>
                  <a:txBody>
                    <a:bodyPr/>
                    <a:lstStyle/>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def</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printme</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(str1,str2):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打印任何传入的字符串</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print("string1:",str1)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print("string2:",str2)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调用</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printme</a:t>
                      </a:r>
                      <a:r>
                        <a:rPr 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函数</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string1 = "Hello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string2 = "World!"</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printme</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(string1,string2)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printme</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(string2,string1)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printme</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710989623"/>
                  </a:ext>
                </a:extLst>
              </a:tr>
              <a:tr h="205740">
                <a:tc>
                  <a:txBody>
                    <a:bodyPr/>
                    <a:lstStyle/>
                    <a:p>
                      <a:pPr algn="ctr">
                        <a:lnSpc>
                          <a:spcPct val="100000"/>
                        </a:lnSpc>
                        <a:spcAft>
                          <a:spcPts val="0"/>
                        </a:spcAft>
                      </a:pPr>
                      <a:r>
                        <a:rPr lang="zh-CN" sz="1400" kern="100">
                          <a:effectLst/>
                          <a:latin typeface="Consolas" panose="020B0609020204030204" pitchFamily="49" charset="0"/>
                          <a:ea typeface="宋体" panose="02010600030101010101" pitchFamily="2" charset="-122"/>
                          <a:cs typeface="Times New Roman" panose="02020603050405020304" pitchFamily="18" charset="0"/>
                        </a:rPr>
                        <a:t>输出结果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4292442375"/>
                  </a:ext>
                </a:extLst>
              </a:tr>
              <a:tr h="1440180">
                <a:tc>
                  <a:txBody>
                    <a:bodyPr/>
                    <a:lstStyle/>
                    <a:p>
                      <a:pPr algn="just">
                        <a:lnSpc>
                          <a:spcPct val="10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string1: Hello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string2: World!</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string1: World!</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string2: Hello</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TypeError</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printme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missing 2 required positional arguments: 'str1' and 'str2'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431259058"/>
                  </a:ext>
                </a:extLst>
              </a:tr>
            </a:tbl>
          </a:graphicData>
        </a:graphic>
      </p:graphicFrame>
      <p:sp>
        <p:nvSpPr>
          <p:cNvPr id="7" name="标题 1"/>
          <p:cNvSpPr txBox="1">
            <a:spLocks/>
          </p:cNvSpPr>
          <p:nvPr/>
        </p:nvSpPr>
        <p:spPr>
          <a:xfrm>
            <a:off x="1691680" y="0"/>
            <a:ext cx="7344816"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b="0">
                <a:latin typeface="微软雅黑" pitchFamily="34" charset="-122"/>
                <a:ea typeface="微软雅黑" pitchFamily="34" charset="-122"/>
              </a:rPr>
              <a:t>2.5  </a:t>
            </a:r>
            <a:r>
              <a:rPr kumimoji="1" lang="zh-CN" altLang="en-US" sz="2400" b="0">
                <a:latin typeface="微软雅黑" pitchFamily="34" charset="-122"/>
                <a:ea typeface="微软雅黑" pitchFamily="34" charset="-122"/>
              </a:rPr>
              <a:t>函数</a:t>
            </a:r>
            <a:endParaRPr kumimoji="1" lang="zh-CN" altLang="en-US" sz="2400" b="0" dirty="0">
              <a:latin typeface="微软雅黑" pitchFamily="34" charset="-122"/>
              <a:ea typeface="微软雅黑" pitchFamily="34" charset="-122"/>
            </a:endParaRPr>
          </a:p>
        </p:txBody>
      </p:sp>
    </p:spTree>
    <p:extLst>
      <p:ext uri="{BB962C8B-B14F-4D97-AF65-F5344CB8AC3E}">
        <p14:creationId xmlns:p14="http://schemas.microsoft.com/office/powerpoint/2010/main" val="12367327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20955510-8244-4DE1-AC1C-57D4BF20E896}"/>
              </a:ext>
            </a:extLst>
          </p:cNvPr>
          <p:cNvGraphicFramePr>
            <a:graphicFrameLocks noGrp="1"/>
          </p:cNvGraphicFramePr>
          <p:nvPr>
            <p:ph idx="4294967295"/>
            <p:extLst>
              <p:ext uri="{D42A27DB-BD31-4B8C-83A1-F6EECF244321}">
                <p14:modId xmlns:p14="http://schemas.microsoft.com/office/powerpoint/2010/main" val="3045275656"/>
              </p:ext>
            </p:extLst>
          </p:nvPr>
        </p:nvGraphicFramePr>
        <p:xfrm>
          <a:off x="1763688" y="843558"/>
          <a:ext cx="7272808" cy="4104456"/>
        </p:xfrm>
        <a:graphic>
          <a:graphicData uri="http://schemas.openxmlformats.org/drawingml/2006/table">
            <a:tbl>
              <a:tblPr firstRow="1" firstCol="1" bandRow="1"/>
              <a:tblGrid>
                <a:gridCol w="7272808">
                  <a:extLst>
                    <a:ext uri="{9D8B030D-6E8A-4147-A177-3AD203B41FA5}">
                      <a16:colId xmlns:a16="http://schemas.microsoft.com/office/drawing/2014/main" val="1505214170"/>
                    </a:ext>
                  </a:extLst>
                </a:gridCol>
              </a:tblGrid>
              <a:tr h="273630">
                <a:tc>
                  <a:txBody>
                    <a:bodyPr/>
                    <a:lstStyle/>
                    <a:p>
                      <a:pPr algn="ctr">
                        <a:lnSpc>
                          <a:spcPct val="10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关键字参数传递的应用实例</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723000372"/>
                  </a:ext>
                </a:extLst>
              </a:tr>
              <a:tr h="2462674">
                <a:tc>
                  <a:txBody>
                    <a:bodyPr/>
                    <a:lstStyle/>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def</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printme</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(str1,str2):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打印任何传入的字符串</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print("string1:",str1)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print("string2:",str2)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string1 = "Hello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string2 = "World!"</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printme</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(string2,string1)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printme</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(str2 = string2,str1 = string1)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399609225"/>
                  </a:ext>
                </a:extLst>
              </a:tr>
              <a:tr h="273630">
                <a:tc>
                  <a:txBody>
                    <a:bodyPr/>
                    <a:lstStyle/>
                    <a:p>
                      <a:pPr algn="ctr">
                        <a:lnSpc>
                          <a:spcPct val="100000"/>
                        </a:lnSpc>
                        <a:spcAft>
                          <a:spcPts val="0"/>
                        </a:spcAft>
                      </a:pPr>
                      <a:r>
                        <a:rPr lang="zh-CN" sz="1400" kern="100">
                          <a:effectLst/>
                          <a:latin typeface="Consolas" panose="020B0609020204030204" pitchFamily="49" charset="0"/>
                          <a:ea typeface="宋体" panose="02010600030101010101" pitchFamily="2" charset="-122"/>
                          <a:cs typeface="Times New Roman" panose="02020603050405020304" pitchFamily="18" charset="0"/>
                        </a:rPr>
                        <a:t>输出结果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26428339"/>
                  </a:ext>
                </a:extLst>
              </a:tr>
              <a:tr h="1094522">
                <a:tc>
                  <a:txBody>
                    <a:bodyPr/>
                    <a:lstStyle/>
                    <a:p>
                      <a:pPr algn="just">
                        <a:lnSpc>
                          <a:spcPct val="10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string1: World!</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string2: Hello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string1: Hello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string2: World!</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86534690"/>
                  </a:ext>
                </a:extLst>
              </a:tr>
            </a:tbl>
          </a:graphicData>
        </a:graphic>
      </p:graphicFrame>
      <p:sp>
        <p:nvSpPr>
          <p:cNvPr id="7" name="标题 1"/>
          <p:cNvSpPr txBox="1">
            <a:spLocks/>
          </p:cNvSpPr>
          <p:nvPr/>
        </p:nvSpPr>
        <p:spPr>
          <a:xfrm>
            <a:off x="1691680" y="0"/>
            <a:ext cx="7344816"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b="0">
                <a:latin typeface="微软雅黑" pitchFamily="34" charset="-122"/>
                <a:ea typeface="微软雅黑" pitchFamily="34" charset="-122"/>
              </a:rPr>
              <a:t>2.5  </a:t>
            </a:r>
            <a:r>
              <a:rPr kumimoji="1" lang="zh-CN" altLang="en-US" sz="2400" b="0">
                <a:latin typeface="微软雅黑" pitchFamily="34" charset="-122"/>
                <a:ea typeface="微软雅黑" pitchFamily="34" charset="-122"/>
              </a:rPr>
              <a:t>函数</a:t>
            </a:r>
            <a:endParaRPr kumimoji="1" lang="zh-CN" altLang="en-US" sz="2400" b="0" dirty="0">
              <a:latin typeface="微软雅黑" pitchFamily="34" charset="-122"/>
              <a:ea typeface="微软雅黑" pitchFamily="34" charset="-122"/>
            </a:endParaRPr>
          </a:p>
        </p:txBody>
      </p:sp>
    </p:spTree>
    <p:extLst>
      <p:ext uri="{BB962C8B-B14F-4D97-AF65-F5344CB8AC3E}">
        <p14:creationId xmlns:p14="http://schemas.microsoft.com/office/powerpoint/2010/main" val="24056344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9626B3F2-AFB1-4049-BD15-6898F4395DFE}"/>
              </a:ext>
            </a:extLst>
          </p:cNvPr>
          <p:cNvGraphicFramePr>
            <a:graphicFrameLocks noGrp="1"/>
          </p:cNvGraphicFramePr>
          <p:nvPr>
            <p:ph idx="4294967295"/>
            <p:extLst>
              <p:ext uri="{D42A27DB-BD31-4B8C-83A1-F6EECF244321}">
                <p14:modId xmlns:p14="http://schemas.microsoft.com/office/powerpoint/2010/main" val="2381994758"/>
              </p:ext>
            </p:extLst>
          </p:nvPr>
        </p:nvGraphicFramePr>
        <p:xfrm>
          <a:off x="1763688" y="843558"/>
          <a:ext cx="7272808" cy="3816425"/>
        </p:xfrm>
        <a:graphic>
          <a:graphicData uri="http://schemas.openxmlformats.org/drawingml/2006/table">
            <a:tbl>
              <a:tblPr firstRow="1" firstCol="1" bandRow="1"/>
              <a:tblGrid>
                <a:gridCol w="7272808">
                  <a:extLst>
                    <a:ext uri="{9D8B030D-6E8A-4147-A177-3AD203B41FA5}">
                      <a16:colId xmlns:a16="http://schemas.microsoft.com/office/drawing/2014/main" val="647204977"/>
                    </a:ext>
                  </a:extLst>
                </a:gridCol>
              </a:tblGrid>
              <a:tr h="260634">
                <a:tc>
                  <a:txBody>
                    <a:bodyPr/>
                    <a:lstStyle/>
                    <a:p>
                      <a:pPr algn="ctr">
                        <a:lnSpc>
                          <a:spcPct val="10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默认参数传递的应用实例</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3864206024"/>
                  </a:ext>
                </a:extLst>
              </a:tr>
              <a:tr h="2513255">
                <a:tc>
                  <a:txBody>
                    <a:bodyPr/>
                    <a:lstStyle/>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def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printme</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(str1 = "oh ", str2 = "hello ", str3 ="world"):</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打印任何传入的字符串</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print("string1:",str1)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print("string2:",str2)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print("string3:",str3)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string2 = "Hello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string3 = "World"</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printme</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(str2 = string2, str3 = string3)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747604859"/>
                  </a:ext>
                </a:extLst>
              </a:tr>
              <a:tr h="260634">
                <a:tc>
                  <a:txBody>
                    <a:bodyPr/>
                    <a:lstStyle/>
                    <a:p>
                      <a:pPr algn="ctr">
                        <a:lnSpc>
                          <a:spcPct val="100000"/>
                        </a:lnSpc>
                        <a:spcAft>
                          <a:spcPts val="0"/>
                        </a:spcAft>
                      </a:pPr>
                      <a:r>
                        <a:rPr lang="zh-CN" sz="1400" kern="100">
                          <a:effectLst/>
                          <a:latin typeface="Consolas" panose="020B0609020204030204" pitchFamily="49" charset="0"/>
                          <a:ea typeface="宋体" panose="02010600030101010101" pitchFamily="2" charset="-122"/>
                          <a:cs typeface="Times New Roman" panose="02020603050405020304" pitchFamily="18" charset="0"/>
                        </a:rPr>
                        <a:t>输出结果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923378373"/>
                  </a:ext>
                </a:extLst>
              </a:tr>
              <a:tr h="781902">
                <a:tc>
                  <a:txBody>
                    <a:bodyPr/>
                    <a:lstStyle/>
                    <a:p>
                      <a:pPr algn="just">
                        <a:lnSpc>
                          <a:spcPct val="10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string1: oh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string2: Hello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string3: World</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879227647"/>
                  </a:ext>
                </a:extLst>
              </a:tr>
            </a:tbl>
          </a:graphicData>
        </a:graphic>
      </p:graphicFrame>
      <p:sp>
        <p:nvSpPr>
          <p:cNvPr id="7" name="标题 1"/>
          <p:cNvSpPr txBox="1">
            <a:spLocks/>
          </p:cNvSpPr>
          <p:nvPr/>
        </p:nvSpPr>
        <p:spPr>
          <a:xfrm>
            <a:off x="1691680" y="0"/>
            <a:ext cx="7344816"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b="0">
                <a:latin typeface="微软雅黑" pitchFamily="34" charset="-122"/>
                <a:ea typeface="微软雅黑" pitchFamily="34" charset="-122"/>
              </a:rPr>
              <a:t>2.5  </a:t>
            </a:r>
            <a:r>
              <a:rPr kumimoji="1" lang="zh-CN" altLang="en-US" sz="2400" b="0">
                <a:latin typeface="微软雅黑" pitchFamily="34" charset="-122"/>
                <a:ea typeface="微软雅黑" pitchFamily="34" charset="-122"/>
              </a:rPr>
              <a:t>函数</a:t>
            </a:r>
            <a:endParaRPr kumimoji="1" lang="zh-CN" altLang="en-US" sz="2400" b="0" dirty="0">
              <a:latin typeface="微软雅黑" pitchFamily="34" charset="-122"/>
              <a:ea typeface="微软雅黑" pitchFamily="34" charset="-122"/>
            </a:endParaRPr>
          </a:p>
        </p:txBody>
      </p:sp>
    </p:spTree>
    <p:extLst>
      <p:ext uri="{BB962C8B-B14F-4D97-AF65-F5344CB8AC3E}">
        <p14:creationId xmlns:p14="http://schemas.microsoft.com/office/powerpoint/2010/main" val="31491048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7"/>
            <a:ext cx="7272808" cy="3618905"/>
          </a:xfrm>
        </p:spPr>
        <p:txBody>
          <a:bodyPr/>
          <a:lstStyle/>
          <a:p>
            <a:pPr marL="0" indent="0">
              <a:buNone/>
            </a:pPr>
            <a:r>
              <a:rPr lang="zh-CN" altLang="en-US" sz="2000" b="1" dirty="0">
                <a:latin typeface="楷体" pitchFamily="49" charset="-122"/>
                <a:ea typeface="楷体" pitchFamily="49" charset="-122"/>
              </a:rPr>
              <a:t>匿名函数</a:t>
            </a:r>
            <a:endParaRPr lang="en-US" altLang="zh-CN" sz="2000" b="1" dirty="0">
              <a:latin typeface="楷体" pitchFamily="49" charset="-122"/>
              <a:ea typeface="楷体" pitchFamily="49" charset="-122"/>
            </a:endParaRPr>
          </a:p>
          <a:p>
            <a:pPr marL="0" indent="0">
              <a:lnSpc>
                <a:spcPct val="100000"/>
              </a:lnSpc>
              <a:spcBef>
                <a:spcPts val="600"/>
              </a:spcBef>
              <a:buNone/>
            </a:pPr>
            <a:r>
              <a:rPr lang="en-US" altLang="zh-CN" sz="1800" b="1" dirty="0">
                <a:latin typeface="楷体" pitchFamily="49" charset="-122"/>
                <a:ea typeface="楷体" pitchFamily="49" charset="-122"/>
              </a:rPr>
              <a:t>   </a:t>
            </a:r>
            <a:r>
              <a:rPr lang="en-US" altLang="zh-CN" sz="1800" dirty="0">
                <a:latin typeface="楷体" pitchFamily="49" charset="-122"/>
                <a:ea typeface="楷体" pitchFamily="49" charset="-122"/>
              </a:rPr>
              <a:t>Python </a:t>
            </a:r>
            <a:r>
              <a:rPr lang="zh-CN" altLang="en-US" sz="1800" dirty="0">
                <a:latin typeface="楷体" pitchFamily="49" charset="-122"/>
                <a:ea typeface="楷体" pitchFamily="49" charset="-122"/>
              </a:rPr>
              <a:t>使用 </a:t>
            </a:r>
            <a:r>
              <a:rPr lang="en-US" altLang="zh-CN" sz="1800" dirty="0">
                <a:latin typeface="楷体" pitchFamily="49" charset="-122"/>
                <a:ea typeface="楷体" pitchFamily="49" charset="-122"/>
              </a:rPr>
              <a:t>lambda </a:t>
            </a:r>
            <a:r>
              <a:rPr lang="zh-CN" altLang="en-US" sz="1800" dirty="0">
                <a:latin typeface="楷体" pitchFamily="49" charset="-122"/>
                <a:ea typeface="楷体" pitchFamily="49" charset="-122"/>
              </a:rPr>
              <a:t>来创建匿名函数。</a:t>
            </a:r>
            <a:r>
              <a:rPr lang="en-US" altLang="zh-CN" sz="1800" dirty="0">
                <a:latin typeface="楷体" pitchFamily="49" charset="-122"/>
                <a:ea typeface="楷体" pitchFamily="49" charset="-122"/>
              </a:rPr>
              <a:t>lambda</a:t>
            </a:r>
            <a:r>
              <a:rPr lang="zh-CN" altLang="en-US" sz="1800" dirty="0">
                <a:latin typeface="楷体" pitchFamily="49" charset="-122"/>
                <a:ea typeface="楷体" pitchFamily="49" charset="-122"/>
              </a:rPr>
              <a:t>只是一个表达式，函数体比</a:t>
            </a:r>
            <a:r>
              <a:rPr lang="en-US" altLang="zh-CN" sz="1800" dirty="0" err="1">
                <a:latin typeface="楷体" pitchFamily="49" charset="-122"/>
                <a:ea typeface="楷体" pitchFamily="49" charset="-122"/>
              </a:rPr>
              <a:t>def</a:t>
            </a:r>
            <a:r>
              <a:rPr lang="zh-CN" altLang="en-US" sz="1800" dirty="0">
                <a:latin typeface="楷体" pitchFamily="49" charset="-122"/>
                <a:ea typeface="楷体" pitchFamily="49" charset="-122"/>
              </a:rPr>
              <a:t>简单很多</a:t>
            </a:r>
            <a:r>
              <a:rPr lang="en-US" altLang="zh-CN" sz="1800" dirty="0">
                <a:latin typeface="楷体" pitchFamily="49" charset="-122"/>
                <a:ea typeface="楷体" pitchFamily="49" charset="-122"/>
              </a:rPr>
              <a:t>,</a:t>
            </a:r>
            <a:r>
              <a:rPr lang="zh-CN" altLang="en-US" sz="1800" dirty="0">
                <a:latin typeface="楷体" pitchFamily="49" charset="-122"/>
                <a:ea typeface="楷体" pitchFamily="49" charset="-122"/>
              </a:rPr>
              <a:t>它的主体是一个表达式，而不是一个代码块。</a:t>
            </a:r>
            <a:r>
              <a:rPr lang="en-US" altLang="zh-CN" sz="1800" dirty="0">
                <a:latin typeface="楷体" pitchFamily="49" charset="-122"/>
                <a:ea typeface="楷体" pitchFamily="49" charset="-122"/>
              </a:rPr>
              <a:t>lambda</a:t>
            </a:r>
            <a:r>
              <a:rPr lang="zh-CN" altLang="en-US" sz="1800" dirty="0">
                <a:latin typeface="楷体" pitchFamily="49" charset="-122"/>
                <a:ea typeface="楷体" pitchFamily="49" charset="-122"/>
              </a:rPr>
              <a:t>函数拥有自己的命名空间，且不能访问自有参数列表之外或全局命名空间里的参数。通常</a:t>
            </a:r>
            <a:r>
              <a:rPr lang="en-US" altLang="zh-CN" sz="1800" dirty="0">
                <a:latin typeface="楷体" pitchFamily="49" charset="-122"/>
                <a:ea typeface="楷体" pitchFamily="49" charset="-122"/>
              </a:rPr>
              <a:t>lambda</a:t>
            </a:r>
            <a:r>
              <a:rPr lang="zh-CN" altLang="en-US" sz="1800" dirty="0">
                <a:latin typeface="楷体" pitchFamily="49" charset="-122"/>
                <a:ea typeface="楷体" pitchFamily="49" charset="-122"/>
              </a:rPr>
              <a:t>函数的语法只包含一个语句，具体的结构如下：</a:t>
            </a:r>
            <a:endParaRPr lang="en-US" altLang="zh-CN" sz="1800" dirty="0">
              <a:latin typeface="楷体" pitchFamily="49" charset="-122"/>
              <a:ea typeface="楷体" pitchFamily="49" charset="-122"/>
            </a:endParaRPr>
          </a:p>
          <a:p>
            <a:pPr lvl="1"/>
            <a:endParaRPr lang="en-US" altLang="zh-CN" sz="2000" dirty="0">
              <a:latin typeface="楷体" pitchFamily="49" charset="-122"/>
              <a:ea typeface="楷体" pitchFamily="49" charset="-122"/>
            </a:endParaRPr>
          </a:p>
          <a:p>
            <a:pPr lvl="1"/>
            <a:endParaRPr lang="en-US" altLang="zh-CN" sz="2000" dirty="0">
              <a:latin typeface="楷体" pitchFamily="49" charset="-122"/>
              <a:ea typeface="楷体" pitchFamily="49"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821651979"/>
              </p:ext>
            </p:extLst>
          </p:nvPr>
        </p:nvGraphicFramePr>
        <p:xfrm>
          <a:off x="2699792" y="2571750"/>
          <a:ext cx="5256584" cy="274320"/>
        </p:xfrm>
        <a:graphic>
          <a:graphicData uri="http://schemas.openxmlformats.org/drawingml/2006/table">
            <a:tbl>
              <a:tblPr firstRow="1" firstCol="1" bandRow="1"/>
              <a:tblGrid>
                <a:gridCol w="5256584">
                  <a:extLst>
                    <a:ext uri="{9D8B030D-6E8A-4147-A177-3AD203B41FA5}">
                      <a16:colId xmlns:a16="http://schemas.microsoft.com/office/drawing/2014/main" val="2713560325"/>
                    </a:ext>
                  </a:extLst>
                </a:gridCol>
              </a:tblGrid>
              <a:tr h="274320">
                <a:tc>
                  <a:txBody>
                    <a:bodyPr/>
                    <a:lstStyle/>
                    <a:p>
                      <a:pPr algn="just">
                        <a:lnSpc>
                          <a:spcPct val="120000"/>
                        </a:lnSpc>
                        <a:spcAft>
                          <a:spcPts val="0"/>
                        </a:spcAft>
                      </a:pPr>
                      <a:r>
                        <a:rPr lang="en-US" sz="1500" kern="100" dirty="0">
                          <a:effectLst/>
                          <a:latin typeface="Consolas" panose="020B0609020204030204" pitchFamily="49" charset="0"/>
                          <a:ea typeface="宋体" panose="02010600030101010101" pitchFamily="2" charset="-122"/>
                          <a:cs typeface="Times New Roman" panose="02020603050405020304" pitchFamily="18" charset="0"/>
                        </a:rPr>
                        <a:t>lambda [arg1 [,arg2,.....</a:t>
                      </a:r>
                      <a:r>
                        <a:rPr lang="en-US" sz="1500" kern="100" dirty="0" err="1">
                          <a:effectLst/>
                          <a:latin typeface="Consolas" panose="020B0609020204030204" pitchFamily="49" charset="0"/>
                          <a:ea typeface="宋体" panose="02010600030101010101" pitchFamily="2" charset="-122"/>
                          <a:cs typeface="Times New Roman" panose="02020603050405020304" pitchFamily="18" charset="0"/>
                        </a:rPr>
                        <a:t>argn</a:t>
                      </a:r>
                      <a:r>
                        <a:rPr lang="en-US" sz="1500" kern="100" dirty="0">
                          <a:effectLst/>
                          <a:latin typeface="Consolas" panose="020B0609020204030204" pitchFamily="49" charset="0"/>
                          <a:ea typeface="宋体" panose="02010600030101010101" pitchFamily="2" charset="-122"/>
                          <a:cs typeface="Times New Roman" panose="02020603050405020304" pitchFamily="18" charset="0"/>
                        </a:rPr>
                        <a:t>]]:expression</a:t>
                      </a:r>
                      <a:endParaRPr lang="zh-CN" sz="15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FFFFFF"/>
                    </a:solidFill>
                  </a:tcPr>
                </a:tc>
                <a:extLst>
                  <a:ext uri="{0D108BD9-81ED-4DB2-BD59-A6C34878D82A}">
                    <a16:rowId xmlns:a16="http://schemas.microsoft.com/office/drawing/2014/main" val="1287783112"/>
                  </a:ext>
                </a:extLst>
              </a:tr>
            </a:tbl>
          </a:graphicData>
        </a:graphic>
      </p:graphicFrame>
      <p:graphicFrame>
        <p:nvGraphicFramePr>
          <p:cNvPr id="6" name="表格 5">
            <a:extLst>
              <a:ext uri="{FF2B5EF4-FFF2-40B4-BE49-F238E27FC236}">
                <a16:creationId xmlns:a16="http://schemas.microsoft.com/office/drawing/2014/main" id="{B91F3132-0374-4E86-A1F3-F3C752DDED4F}"/>
              </a:ext>
            </a:extLst>
          </p:cNvPr>
          <p:cNvGraphicFramePr>
            <a:graphicFrameLocks noGrp="1"/>
          </p:cNvGraphicFramePr>
          <p:nvPr>
            <p:extLst>
              <p:ext uri="{D42A27DB-BD31-4B8C-83A1-F6EECF244321}">
                <p14:modId xmlns:p14="http://schemas.microsoft.com/office/powerpoint/2010/main" val="1871287972"/>
              </p:ext>
            </p:extLst>
          </p:nvPr>
        </p:nvGraphicFramePr>
        <p:xfrm>
          <a:off x="1979712" y="3169126"/>
          <a:ext cx="7056784" cy="1706880"/>
        </p:xfrm>
        <a:graphic>
          <a:graphicData uri="http://schemas.openxmlformats.org/drawingml/2006/table">
            <a:tbl>
              <a:tblPr firstRow="1" firstCol="1" bandRow="1"/>
              <a:tblGrid>
                <a:gridCol w="7056784">
                  <a:extLst>
                    <a:ext uri="{9D8B030D-6E8A-4147-A177-3AD203B41FA5}">
                      <a16:colId xmlns:a16="http://schemas.microsoft.com/office/drawing/2014/main" val="1916412303"/>
                    </a:ext>
                  </a:extLst>
                </a:gridCol>
              </a:tblGrid>
              <a:tr h="205740">
                <a:tc>
                  <a:txBody>
                    <a:bodyPr/>
                    <a:lstStyle/>
                    <a:p>
                      <a:pPr algn="ctr">
                        <a:lnSpc>
                          <a:spcPct val="10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匿名函数的应用实例</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460894556"/>
                  </a:ext>
                </a:extLst>
              </a:tr>
              <a:tr h="822960">
                <a:tc>
                  <a:txBody>
                    <a:bodyPr/>
                    <a:lstStyle/>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sum = lambda arg1, arg2: arg1 + arg2;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a:t>
                      </a:r>
                      <a:r>
                        <a:rPr 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相加后的值为</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 ", sum( 10, 20 ))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a:t>
                      </a:r>
                      <a:r>
                        <a:rPr 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相加后的值为</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 ", sum( 20, 20 ))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989768227"/>
                  </a:ext>
                </a:extLst>
              </a:tr>
              <a:tr h="205740">
                <a:tc>
                  <a:txBody>
                    <a:bodyPr/>
                    <a:lstStyle/>
                    <a:p>
                      <a:pPr algn="ctr">
                        <a:lnSpc>
                          <a:spcPct val="10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输出结果</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3834020699"/>
                  </a:ext>
                </a:extLst>
              </a:tr>
              <a:tr h="411480">
                <a:tc>
                  <a:txBody>
                    <a:bodyPr/>
                    <a:lstStyle/>
                    <a:p>
                      <a:pPr algn="just">
                        <a:lnSpc>
                          <a:spcPct val="10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相加后的值为</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相加后的值为</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40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390915268"/>
                  </a:ext>
                </a:extLst>
              </a:tr>
            </a:tbl>
          </a:graphicData>
        </a:graphic>
      </p:graphicFrame>
      <p:sp>
        <p:nvSpPr>
          <p:cNvPr id="8" name="标题 1"/>
          <p:cNvSpPr txBox="1">
            <a:spLocks/>
          </p:cNvSpPr>
          <p:nvPr/>
        </p:nvSpPr>
        <p:spPr>
          <a:xfrm>
            <a:off x="1691680" y="0"/>
            <a:ext cx="7344816"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b="0" dirty="0">
                <a:latin typeface="微软雅黑" pitchFamily="34" charset="-122"/>
                <a:ea typeface="微软雅黑" pitchFamily="34" charset="-122"/>
              </a:rPr>
              <a:t>2.5  </a:t>
            </a:r>
            <a:r>
              <a:rPr kumimoji="1" lang="zh-CN" altLang="en-US" sz="2400" b="0" dirty="0">
                <a:latin typeface="微软雅黑" pitchFamily="34" charset="-122"/>
                <a:ea typeface="微软雅黑" pitchFamily="34" charset="-122"/>
              </a:rPr>
              <a:t>函数</a:t>
            </a:r>
          </a:p>
        </p:txBody>
      </p:sp>
    </p:spTree>
    <p:extLst>
      <p:ext uri="{BB962C8B-B14F-4D97-AF65-F5344CB8AC3E}">
        <p14:creationId xmlns:p14="http://schemas.microsoft.com/office/powerpoint/2010/main" val="13542335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E619357-3F2B-49DF-9AF3-27B1BE03FD83}"/>
              </a:ext>
            </a:extLst>
          </p:cNvPr>
          <p:cNvSpPr>
            <a:spLocks noGrp="1"/>
          </p:cNvSpPr>
          <p:nvPr>
            <p:ph idx="4294967295"/>
          </p:nvPr>
        </p:nvSpPr>
        <p:spPr>
          <a:xfrm>
            <a:off x="1763688" y="771550"/>
            <a:ext cx="7128792" cy="1368152"/>
          </a:xfrm>
        </p:spPr>
        <p:txBody>
          <a:bodyPr/>
          <a:lstStyle/>
          <a:p>
            <a:pPr marL="0" indent="0">
              <a:buNone/>
            </a:pPr>
            <a:r>
              <a:rPr lang="en-US" altLang="zh-CN" sz="2000" b="1" dirty="0">
                <a:latin typeface="楷体" pitchFamily="49" charset="-122"/>
                <a:ea typeface="楷体" pitchFamily="49" charset="-122"/>
              </a:rPr>
              <a:t>return </a:t>
            </a:r>
            <a:r>
              <a:rPr lang="zh-CN" altLang="en-US" sz="2000" b="1" dirty="0">
                <a:latin typeface="楷体" pitchFamily="49" charset="-122"/>
                <a:ea typeface="楷体" pitchFamily="49" charset="-122"/>
              </a:rPr>
              <a:t>语句</a:t>
            </a:r>
            <a:endParaRPr lang="en-US" altLang="zh-CN" sz="2000" b="1" dirty="0">
              <a:latin typeface="楷体" pitchFamily="49" charset="-122"/>
              <a:ea typeface="楷体" pitchFamily="49" charset="-122"/>
            </a:endParaRPr>
          </a:p>
          <a:p>
            <a:pPr marL="0" indent="0">
              <a:lnSpc>
                <a:spcPct val="100000"/>
              </a:lnSpc>
              <a:spcBef>
                <a:spcPts val="1200"/>
              </a:spcBef>
              <a:buNone/>
            </a:pPr>
            <a:r>
              <a:rPr lang="en-US" altLang="zh-CN" sz="2000" b="1" dirty="0">
                <a:latin typeface="楷体" pitchFamily="49" charset="-122"/>
                <a:ea typeface="楷体" pitchFamily="49" charset="-122"/>
              </a:rPr>
              <a:t>  </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return[</a:t>
            </a:r>
            <a:r>
              <a:rPr lang="zh-CN" altLang="en-US" sz="2000" dirty="0">
                <a:latin typeface="楷体" pitchFamily="49" charset="-122"/>
                <a:ea typeface="楷体" pitchFamily="49" charset="-122"/>
              </a:rPr>
              <a:t>表达式</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语句表示退出函数，选择性地向调用方返回一个表达式。不带参数值的</a:t>
            </a:r>
            <a:r>
              <a:rPr lang="en-US" altLang="zh-CN" sz="2000" dirty="0">
                <a:latin typeface="楷体" pitchFamily="49" charset="-122"/>
                <a:ea typeface="楷体" pitchFamily="49" charset="-122"/>
              </a:rPr>
              <a:t>return</a:t>
            </a:r>
            <a:r>
              <a:rPr lang="zh-CN" altLang="en-US" sz="2000" dirty="0">
                <a:latin typeface="楷体" pitchFamily="49" charset="-122"/>
                <a:ea typeface="楷体" pitchFamily="49" charset="-122"/>
              </a:rPr>
              <a:t>语句返回</a:t>
            </a:r>
            <a:r>
              <a:rPr lang="en-US" altLang="zh-CN" sz="2000" dirty="0">
                <a:latin typeface="楷体" pitchFamily="49" charset="-122"/>
                <a:ea typeface="楷体" pitchFamily="49" charset="-122"/>
              </a:rPr>
              <a:t>None</a:t>
            </a:r>
            <a:r>
              <a:rPr lang="zh-CN" altLang="en-US" sz="2000" dirty="0">
                <a:latin typeface="楷体" pitchFamily="49" charset="-122"/>
                <a:ea typeface="楷体" pitchFamily="49" charset="-122"/>
              </a:rPr>
              <a:t>。</a:t>
            </a:r>
          </a:p>
        </p:txBody>
      </p:sp>
      <p:graphicFrame>
        <p:nvGraphicFramePr>
          <p:cNvPr id="6" name="表格 5">
            <a:extLst>
              <a:ext uri="{FF2B5EF4-FFF2-40B4-BE49-F238E27FC236}">
                <a16:creationId xmlns:a16="http://schemas.microsoft.com/office/drawing/2014/main" id="{93B3CFD4-38D5-45FD-AFCA-D78EAFAB8E53}"/>
              </a:ext>
            </a:extLst>
          </p:cNvPr>
          <p:cNvGraphicFramePr>
            <a:graphicFrameLocks noGrp="1"/>
          </p:cNvGraphicFramePr>
          <p:nvPr>
            <p:extLst>
              <p:ext uri="{D42A27DB-BD31-4B8C-83A1-F6EECF244321}">
                <p14:modId xmlns:p14="http://schemas.microsoft.com/office/powerpoint/2010/main" val="1455889918"/>
              </p:ext>
            </p:extLst>
          </p:nvPr>
        </p:nvGraphicFramePr>
        <p:xfrm>
          <a:off x="1763688" y="2283718"/>
          <a:ext cx="7200800" cy="2783532"/>
        </p:xfrm>
        <a:graphic>
          <a:graphicData uri="http://schemas.openxmlformats.org/drawingml/2006/table">
            <a:tbl>
              <a:tblPr firstRow="1" firstCol="1" bandRow="1"/>
              <a:tblGrid>
                <a:gridCol w="7200800">
                  <a:extLst>
                    <a:ext uri="{9D8B030D-6E8A-4147-A177-3AD203B41FA5}">
                      <a16:colId xmlns:a16="http://schemas.microsoft.com/office/drawing/2014/main" val="1671880113"/>
                    </a:ext>
                  </a:extLst>
                </a:gridCol>
              </a:tblGrid>
              <a:tr h="231961">
                <a:tc>
                  <a:txBody>
                    <a:bodyPr/>
                    <a:lstStyle/>
                    <a:p>
                      <a:pPr algn="ctr">
                        <a:lnSpc>
                          <a:spcPct val="10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return</a:t>
                      </a: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语句的应用实例</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488773281"/>
                  </a:ext>
                </a:extLst>
              </a:tr>
              <a:tr h="1855688">
                <a:tc>
                  <a:txBody>
                    <a:bodyPr/>
                    <a:lstStyle/>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def sum(arg1, arg2):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total = arg1 + arg2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r>
                        <a:rPr 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相加后的值</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 ", total)</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return total;</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total = sum(10, 20)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a:t>
                      </a:r>
                      <a:r>
                        <a:rPr 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返回的值</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:",total)</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476994059"/>
                  </a:ext>
                </a:extLst>
              </a:tr>
              <a:tr h="231961">
                <a:tc>
                  <a:txBody>
                    <a:bodyPr/>
                    <a:lstStyle/>
                    <a:p>
                      <a:pPr algn="ctr">
                        <a:lnSpc>
                          <a:spcPct val="100000"/>
                        </a:lnSpc>
                        <a:spcAft>
                          <a:spcPts val="0"/>
                        </a:spcAft>
                      </a:pPr>
                      <a:r>
                        <a:rPr lang="zh-CN" sz="1400" kern="100">
                          <a:effectLst/>
                          <a:latin typeface="Consolas" panose="020B0609020204030204" pitchFamily="49" charset="0"/>
                          <a:ea typeface="宋体" panose="02010600030101010101" pitchFamily="2" charset="-122"/>
                          <a:cs typeface="Times New Roman" panose="02020603050405020304" pitchFamily="18" charset="0"/>
                        </a:rPr>
                        <a:t>输出结果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355310385"/>
                  </a:ext>
                </a:extLst>
              </a:tr>
              <a:tr h="463922">
                <a:tc>
                  <a:txBody>
                    <a:bodyPr/>
                    <a:lstStyle/>
                    <a:p>
                      <a:pPr algn="just">
                        <a:lnSpc>
                          <a:spcPct val="10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相加后的值</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zh-CN" sz="1400" kern="100" dirty="0">
                          <a:effectLst/>
                          <a:latin typeface="Consolas" panose="020B0609020204030204" pitchFamily="49" charset="0"/>
                          <a:ea typeface="宋体" panose="02010600030101010101" pitchFamily="2" charset="-122"/>
                          <a:cs typeface="Times New Roman" panose="02020603050405020304" pitchFamily="18" charset="0"/>
                        </a:rPr>
                        <a:t>返回的值</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252431792"/>
                  </a:ext>
                </a:extLst>
              </a:tr>
            </a:tbl>
          </a:graphicData>
        </a:graphic>
      </p:graphicFrame>
      <p:sp>
        <p:nvSpPr>
          <p:cNvPr id="7" name="标题 1"/>
          <p:cNvSpPr txBox="1">
            <a:spLocks/>
          </p:cNvSpPr>
          <p:nvPr/>
        </p:nvSpPr>
        <p:spPr>
          <a:xfrm>
            <a:off x="1691680" y="0"/>
            <a:ext cx="7344816"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b="0">
                <a:latin typeface="微软雅黑" pitchFamily="34" charset="-122"/>
                <a:ea typeface="微软雅黑" pitchFamily="34" charset="-122"/>
              </a:rPr>
              <a:t>2.5  </a:t>
            </a:r>
            <a:r>
              <a:rPr kumimoji="1" lang="zh-CN" altLang="en-US" sz="2400" b="0">
                <a:latin typeface="微软雅黑" pitchFamily="34" charset="-122"/>
                <a:ea typeface="微软雅黑" pitchFamily="34" charset="-122"/>
              </a:rPr>
              <a:t>函数</a:t>
            </a:r>
            <a:endParaRPr kumimoji="1" lang="zh-CN" altLang="en-US" sz="2400" b="0" dirty="0">
              <a:latin typeface="微软雅黑" pitchFamily="34" charset="-122"/>
              <a:ea typeface="微软雅黑" pitchFamily="34" charset="-122"/>
            </a:endParaRPr>
          </a:p>
        </p:txBody>
      </p:sp>
    </p:spTree>
    <p:extLst>
      <p:ext uri="{BB962C8B-B14F-4D97-AF65-F5344CB8AC3E}">
        <p14:creationId xmlns:p14="http://schemas.microsoft.com/office/powerpoint/2010/main" val="2975330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907704" y="915565"/>
            <a:ext cx="7128792" cy="3240361"/>
          </a:xfrm>
        </p:spPr>
        <p:txBody>
          <a:bodyPr/>
          <a:lstStyle/>
          <a:p>
            <a:r>
              <a:rPr lang="zh-CN" altLang="en-US" sz="2400" dirty="0">
                <a:latin typeface="微软雅黑" pitchFamily="34" charset="-122"/>
                <a:ea typeface="微软雅黑" pitchFamily="34" charset="-122"/>
              </a:rPr>
              <a:t>变量作用域</a:t>
            </a:r>
            <a:endParaRPr lang="en-US" altLang="zh-CN" sz="2400" dirty="0">
              <a:latin typeface="微软雅黑" pitchFamily="34" charset="-122"/>
              <a:ea typeface="微软雅黑" pitchFamily="34" charset="-122"/>
            </a:endParaRPr>
          </a:p>
          <a:p>
            <a:pPr marL="0" indent="0">
              <a:lnSpc>
                <a:spcPct val="100000"/>
              </a:lnSpc>
              <a:spcBef>
                <a:spcPts val="1800"/>
              </a:spcBef>
              <a:buNone/>
            </a:pPr>
            <a:r>
              <a:rPr lang="en-US" altLang="zh-CN" sz="2000" dirty="0">
                <a:latin typeface="楷体" pitchFamily="49" charset="-122"/>
                <a:ea typeface="楷体" pitchFamily="49" charset="-122"/>
              </a:rPr>
              <a:t>  </a:t>
            </a:r>
            <a:r>
              <a:rPr lang="zh-CN" altLang="zh-CN" sz="2000" dirty="0">
                <a:latin typeface="楷体" pitchFamily="49" charset="-122"/>
                <a:ea typeface="楷体" pitchFamily="49" charset="-122"/>
              </a:rPr>
              <a:t>变量的作用域决定了在哪</a:t>
            </a:r>
            <a:r>
              <a:rPr lang="zh-CN" altLang="zh-CN" sz="2000" dirty="0">
                <a:solidFill>
                  <a:schemeClr val="bg2"/>
                </a:solidFill>
                <a:latin typeface="楷体" pitchFamily="49" charset="-122"/>
                <a:ea typeface="楷体" pitchFamily="49" charset="-122"/>
              </a:rPr>
              <a:t>一部分程序你可以访问哪个特定的变量名称。两种最基本的变量作用域是全局作用域和局部作用域，分别对应着全局变量和局部变量。</a:t>
            </a:r>
            <a:endParaRPr lang="en-US" altLang="zh-CN" sz="2000" dirty="0">
              <a:solidFill>
                <a:schemeClr val="bg2"/>
              </a:solidFill>
              <a:latin typeface="楷体" pitchFamily="49" charset="-122"/>
              <a:ea typeface="楷体" pitchFamily="49" charset="-122"/>
            </a:endParaRPr>
          </a:p>
          <a:p>
            <a:pPr marL="0" indent="0">
              <a:lnSpc>
                <a:spcPct val="100000"/>
              </a:lnSpc>
              <a:spcBef>
                <a:spcPts val="1800"/>
              </a:spcBef>
              <a:buNone/>
            </a:pPr>
            <a:r>
              <a:rPr lang="en-US" altLang="zh-CN" sz="2000" dirty="0">
                <a:solidFill>
                  <a:schemeClr val="bg2"/>
                </a:solidFill>
                <a:latin typeface="楷体" pitchFamily="49" charset="-122"/>
                <a:ea typeface="楷体" pitchFamily="49" charset="-122"/>
              </a:rPr>
              <a:t>  </a:t>
            </a:r>
            <a:r>
              <a:rPr lang="zh-CN" altLang="en-US" sz="2000" dirty="0">
                <a:solidFill>
                  <a:schemeClr val="bg2"/>
                </a:solidFill>
                <a:latin typeface="楷体" pitchFamily="49" charset="-122"/>
                <a:ea typeface="楷体" pitchFamily="49" charset="-122"/>
              </a:rPr>
              <a:t>定义在函数内部的变量拥有一个局部作用</a:t>
            </a:r>
            <a:r>
              <a:rPr lang="zh-CN" altLang="en-US" sz="2000" dirty="0">
                <a:latin typeface="楷体" pitchFamily="49" charset="-122"/>
                <a:ea typeface="楷体" pitchFamily="49" charset="-122"/>
              </a:rPr>
              <a:t>域，定义在函数外的变量拥有全局作用域。局部变量只能在其被声明的函数内部访问，而全局变量可以在整个程序范围内访问</a:t>
            </a:r>
            <a:r>
              <a:rPr lang="zh-CN" altLang="en-US" dirty="0"/>
              <a:t>。</a:t>
            </a:r>
            <a:endParaRPr lang="en-US" altLang="zh-CN" sz="1800" dirty="0"/>
          </a:p>
        </p:txBody>
      </p:sp>
      <p:sp>
        <p:nvSpPr>
          <p:cNvPr id="5" name="标题 1"/>
          <p:cNvSpPr txBox="1">
            <a:spLocks/>
          </p:cNvSpPr>
          <p:nvPr/>
        </p:nvSpPr>
        <p:spPr>
          <a:xfrm>
            <a:off x="1691680" y="0"/>
            <a:ext cx="7344816"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b="0" dirty="0">
                <a:latin typeface="微软雅黑" pitchFamily="34" charset="-122"/>
                <a:ea typeface="微软雅黑" pitchFamily="34" charset="-122"/>
              </a:rPr>
              <a:t>2.5  </a:t>
            </a:r>
            <a:r>
              <a:rPr kumimoji="1" lang="zh-CN" altLang="en-US" sz="2400" b="0" dirty="0">
                <a:latin typeface="微软雅黑" pitchFamily="34" charset="-122"/>
                <a:ea typeface="微软雅黑" pitchFamily="34" charset="-122"/>
              </a:rPr>
              <a:t>函数</a:t>
            </a:r>
          </a:p>
        </p:txBody>
      </p:sp>
    </p:spTree>
    <p:extLst>
      <p:ext uri="{BB962C8B-B14F-4D97-AF65-F5344CB8AC3E}">
        <p14:creationId xmlns:p14="http://schemas.microsoft.com/office/powerpoint/2010/main" val="27565392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F2C7C808-6225-44B4-BBF1-669A7CD19CCD}"/>
              </a:ext>
            </a:extLst>
          </p:cNvPr>
          <p:cNvGraphicFramePr>
            <a:graphicFrameLocks noGrp="1"/>
          </p:cNvGraphicFramePr>
          <p:nvPr>
            <p:ph idx="4294967295"/>
            <p:extLst>
              <p:ext uri="{D42A27DB-BD31-4B8C-83A1-F6EECF244321}">
                <p14:modId xmlns:p14="http://schemas.microsoft.com/office/powerpoint/2010/main" val="2730457899"/>
              </p:ext>
            </p:extLst>
          </p:nvPr>
        </p:nvGraphicFramePr>
        <p:xfrm>
          <a:off x="1763688" y="843558"/>
          <a:ext cx="7272808" cy="4248471"/>
        </p:xfrm>
        <a:graphic>
          <a:graphicData uri="http://schemas.openxmlformats.org/drawingml/2006/table">
            <a:tbl>
              <a:tblPr firstRow="1" firstCol="1" bandRow="1"/>
              <a:tblGrid>
                <a:gridCol w="7272808">
                  <a:extLst>
                    <a:ext uri="{9D8B030D-6E8A-4147-A177-3AD203B41FA5}">
                      <a16:colId xmlns:a16="http://schemas.microsoft.com/office/drawing/2014/main" val="179064052"/>
                    </a:ext>
                  </a:extLst>
                </a:gridCol>
              </a:tblGrid>
              <a:tr h="265529">
                <a:tc>
                  <a:txBody>
                    <a:bodyPr/>
                    <a:lstStyle/>
                    <a:p>
                      <a:pPr algn="ctr">
                        <a:lnSpc>
                          <a:spcPct val="100000"/>
                        </a:lnSpc>
                        <a:spcAft>
                          <a:spcPts val="0"/>
                        </a:spcAft>
                      </a:pPr>
                      <a:r>
                        <a:rPr lang="zh-CN" sz="1600" kern="100" dirty="0">
                          <a:effectLst/>
                          <a:latin typeface="Consolas" panose="020B0609020204030204" pitchFamily="49" charset="0"/>
                          <a:ea typeface="宋体" panose="02010600030101010101" pitchFamily="2" charset="-122"/>
                          <a:cs typeface="Times New Roman" panose="02020603050405020304" pitchFamily="18" charset="0"/>
                        </a:rPr>
                        <a:t>变量作用域的应用实例</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1845775039"/>
                  </a:ext>
                </a:extLst>
              </a:tr>
              <a:tr h="2655295">
                <a:tc>
                  <a:txBody>
                    <a:bodyPr/>
                    <a:lstStyle/>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total = 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def sum(arg1,arg2):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total = arg1 + arg2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r>
                        <a:rPr lang="zh-CN"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函数内是局部变量</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 ", total)</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return total</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sum(10,20)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 ("</a:t>
                      </a:r>
                      <a:r>
                        <a:rPr lang="zh-CN"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函数外是全局变量</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 ", total)</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total = sum(10,20)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 ("</a:t>
                      </a:r>
                      <a:r>
                        <a:rPr lang="zh-CN"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函数外是全局变量</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 ", total)</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4031923497"/>
                  </a:ext>
                </a:extLst>
              </a:tr>
              <a:tr h="265529">
                <a:tc>
                  <a:txBody>
                    <a:bodyPr/>
                    <a:lstStyle/>
                    <a:p>
                      <a:pPr algn="ctr">
                        <a:lnSpc>
                          <a:spcPct val="100000"/>
                        </a:lnSpc>
                        <a:spcAft>
                          <a:spcPts val="0"/>
                        </a:spcAft>
                      </a:pPr>
                      <a:r>
                        <a:rPr lang="zh-CN" sz="1600" kern="100">
                          <a:effectLst/>
                          <a:latin typeface="Consolas" panose="020B0609020204030204" pitchFamily="49" charset="0"/>
                          <a:ea typeface="宋体" panose="02010600030101010101" pitchFamily="2" charset="-122"/>
                          <a:cs typeface="Times New Roman" panose="02020603050405020304" pitchFamily="18" charset="0"/>
                        </a:rPr>
                        <a:t>输出结果</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2774419133"/>
                  </a:ext>
                </a:extLst>
              </a:tr>
              <a:tr h="1062118">
                <a:tc>
                  <a:txBody>
                    <a:bodyPr/>
                    <a:lstStyle/>
                    <a:p>
                      <a:pPr algn="just">
                        <a:lnSpc>
                          <a:spcPct val="100000"/>
                        </a:lnSpc>
                        <a:spcAft>
                          <a:spcPts val="0"/>
                        </a:spcAft>
                      </a:pPr>
                      <a:r>
                        <a:rPr lang="zh-CN" sz="1600" kern="100" dirty="0">
                          <a:effectLst/>
                          <a:latin typeface="Consolas" panose="020B0609020204030204" pitchFamily="49" charset="0"/>
                          <a:ea typeface="宋体" panose="02010600030101010101" pitchFamily="2" charset="-122"/>
                          <a:cs typeface="Times New Roman" panose="02020603050405020304" pitchFamily="18" charset="0"/>
                        </a:rPr>
                        <a:t>函数内是局部变量</a:t>
                      </a:r>
                      <a:r>
                        <a:rPr lang="en-US" sz="1600" kern="100" dirty="0">
                          <a:effectLst/>
                          <a:latin typeface="Consolas" panose="020B0609020204030204" pitchFamily="49" charset="0"/>
                          <a:ea typeface="宋体" panose="02010600030101010101" pitchFamily="2" charset="-122"/>
                          <a:cs typeface="Times New Roman" panose="02020603050405020304" pitchFamily="18" charset="0"/>
                        </a:rPr>
                        <a:t> :  30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zh-CN" sz="1600" kern="100" dirty="0">
                          <a:effectLst/>
                          <a:latin typeface="Consolas" panose="020B0609020204030204" pitchFamily="49" charset="0"/>
                          <a:ea typeface="宋体" panose="02010600030101010101" pitchFamily="2" charset="-122"/>
                          <a:cs typeface="Times New Roman" panose="02020603050405020304" pitchFamily="18" charset="0"/>
                        </a:rPr>
                        <a:t>函数外是全局变量</a:t>
                      </a:r>
                      <a:r>
                        <a:rPr lang="en-US" sz="1600" kern="100" dirty="0">
                          <a:effectLst/>
                          <a:latin typeface="Consolas" panose="020B0609020204030204" pitchFamily="49" charset="0"/>
                          <a:ea typeface="宋体" panose="02010600030101010101" pitchFamily="2" charset="-122"/>
                          <a:cs typeface="Times New Roman" panose="02020603050405020304" pitchFamily="18" charset="0"/>
                        </a:rPr>
                        <a:t> :  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zh-CN" sz="1600" kern="100" dirty="0">
                          <a:effectLst/>
                          <a:latin typeface="Consolas" panose="020B0609020204030204" pitchFamily="49" charset="0"/>
                          <a:ea typeface="宋体" panose="02010600030101010101" pitchFamily="2" charset="-122"/>
                          <a:cs typeface="Times New Roman" panose="02020603050405020304" pitchFamily="18" charset="0"/>
                        </a:rPr>
                        <a:t>函数内是局部变量</a:t>
                      </a:r>
                      <a:r>
                        <a:rPr lang="en-US" sz="1600" kern="100" dirty="0">
                          <a:effectLst/>
                          <a:latin typeface="Consolas" panose="020B0609020204030204" pitchFamily="49" charset="0"/>
                          <a:ea typeface="宋体" panose="02010600030101010101" pitchFamily="2" charset="-122"/>
                          <a:cs typeface="Times New Roman" panose="02020603050405020304" pitchFamily="18" charset="0"/>
                        </a:rPr>
                        <a:t> :  30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0000"/>
                        </a:lnSpc>
                        <a:spcAft>
                          <a:spcPts val="0"/>
                        </a:spcAft>
                      </a:pPr>
                      <a:r>
                        <a:rPr lang="zh-CN" sz="1600" kern="100" dirty="0">
                          <a:effectLst/>
                          <a:latin typeface="Consolas" panose="020B0609020204030204" pitchFamily="49" charset="0"/>
                          <a:ea typeface="宋体" panose="02010600030101010101" pitchFamily="2" charset="-122"/>
                          <a:cs typeface="Times New Roman" panose="02020603050405020304" pitchFamily="18" charset="0"/>
                        </a:rPr>
                        <a:t>函数外是全局变量</a:t>
                      </a:r>
                      <a:r>
                        <a:rPr lang="en-US" sz="1600" kern="100" dirty="0">
                          <a:effectLst/>
                          <a:latin typeface="Consolas" panose="020B0609020204030204" pitchFamily="49" charset="0"/>
                          <a:ea typeface="宋体" panose="02010600030101010101" pitchFamily="2" charset="-122"/>
                          <a:cs typeface="Times New Roman" panose="02020603050405020304" pitchFamily="18" charset="0"/>
                        </a:rPr>
                        <a:t> :  30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286240957"/>
                  </a:ext>
                </a:extLst>
              </a:tr>
            </a:tbl>
          </a:graphicData>
        </a:graphic>
      </p:graphicFrame>
      <p:sp>
        <p:nvSpPr>
          <p:cNvPr id="7" name="标题 1"/>
          <p:cNvSpPr txBox="1">
            <a:spLocks/>
          </p:cNvSpPr>
          <p:nvPr/>
        </p:nvSpPr>
        <p:spPr>
          <a:xfrm>
            <a:off x="1691680" y="0"/>
            <a:ext cx="7344816"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b="0" dirty="0">
                <a:latin typeface="微软雅黑" pitchFamily="34" charset="-122"/>
                <a:ea typeface="微软雅黑" pitchFamily="34" charset="-122"/>
              </a:rPr>
              <a:t>2.5  </a:t>
            </a:r>
            <a:r>
              <a:rPr kumimoji="1" lang="zh-CN" altLang="en-US" sz="2400" b="0" dirty="0">
                <a:latin typeface="微软雅黑" pitchFamily="34" charset="-122"/>
                <a:ea typeface="微软雅黑" pitchFamily="34" charset="-122"/>
              </a:rPr>
              <a:t>函数</a:t>
            </a:r>
          </a:p>
        </p:txBody>
      </p:sp>
    </p:spTree>
    <p:extLst>
      <p:ext uri="{BB962C8B-B14F-4D97-AF65-F5344CB8AC3E}">
        <p14:creationId xmlns:p14="http://schemas.microsoft.com/office/powerpoint/2010/main" val="218903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7D3120-545C-4C32-A369-5EFB8A964CAB}"/>
              </a:ext>
            </a:extLst>
          </p:cNvPr>
          <p:cNvSpPr>
            <a:spLocks noGrp="1"/>
          </p:cNvSpPr>
          <p:nvPr>
            <p:ph idx="4294967295"/>
          </p:nvPr>
        </p:nvSpPr>
        <p:spPr>
          <a:xfrm>
            <a:off x="1907704" y="843559"/>
            <a:ext cx="7200800" cy="4248471"/>
          </a:xfrm>
        </p:spPr>
        <p:txBody>
          <a:bodyPr/>
          <a:lstStyle/>
          <a:p>
            <a:pPr marL="0" indent="0">
              <a:lnSpc>
                <a:spcPct val="150000"/>
              </a:lnSpc>
              <a:spcBef>
                <a:spcPts val="0"/>
              </a:spcBef>
              <a:buNone/>
            </a:pPr>
            <a:r>
              <a:rPr lang="en-US" altLang="zh-CN" sz="2000" b="1" dirty="0"/>
              <a:t>Python</a:t>
            </a:r>
            <a:r>
              <a:rPr lang="zh-CN" altLang="en-US" sz="2000" b="1" dirty="0"/>
              <a:t>基础语法概述</a:t>
            </a:r>
            <a:endParaRPr lang="en-US" altLang="zh-CN" sz="2000" b="1" dirty="0"/>
          </a:p>
          <a:p>
            <a:pPr>
              <a:lnSpc>
                <a:spcPct val="150000"/>
              </a:lnSpc>
              <a:spcBef>
                <a:spcPts val="0"/>
              </a:spcBef>
            </a:pPr>
            <a:r>
              <a:rPr lang="en-US" altLang="zh-CN" sz="2000" dirty="0"/>
              <a:t>Python</a:t>
            </a:r>
            <a:r>
              <a:rPr lang="zh-CN" altLang="en-US" sz="2000" dirty="0"/>
              <a:t>标识符</a:t>
            </a:r>
            <a:endParaRPr lang="en-US" altLang="zh-CN" sz="2000" dirty="0"/>
          </a:p>
          <a:p>
            <a:pPr>
              <a:lnSpc>
                <a:spcPct val="150000"/>
              </a:lnSpc>
              <a:spcBef>
                <a:spcPts val="0"/>
              </a:spcBef>
            </a:pPr>
            <a:r>
              <a:rPr lang="zh-CN" altLang="en-US" sz="2000" dirty="0"/>
              <a:t>在 </a:t>
            </a:r>
            <a:r>
              <a:rPr lang="en-US" altLang="zh-CN" sz="2000" dirty="0"/>
              <a:t>Python </a:t>
            </a:r>
            <a:r>
              <a:rPr lang="zh-CN" altLang="en-US" sz="2000" dirty="0"/>
              <a:t>里，标识符有字母、数字、下划线组成。</a:t>
            </a:r>
            <a:endParaRPr lang="en-US" altLang="zh-CN" sz="2000" dirty="0"/>
          </a:p>
          <a:p>
            <a:pPr>
              <a:lnSpc>
                <a:spcPct val="150000"/>
              </a:lnSpc>
              <a:spcBef>
                <a:spcPts val="0"/>
              </a:spcBef>
            </a:pPr>
            <a:r>
              <a:rPr lang="zh-CN" altLang="en-US" sz="2000" dirty="0"/>
              <a:t>在 </a:t>
            </a:r>
            <a:r>
              <a:rPr lang="en-US" altLang="zh-CN" sz="2000" dirty="0"/>
              <a:t>Python </a:t>
            </a:r>
            <a:r>
              <a:rPr lang="zh-CN" altLang="en-US" sz="2000" dirty="0"/>
              <a:t>中，标识符不能以数字开头。</a:t>
            </a:r>
            <a:endParaRPr lang="en-US" altLang="zh-CN" sz="2000" dirty="0"/>
          </a:p>
          <a:p>
            <a:pPr>
              <a:lnSpc>
                <a:spcPct val="150000"/>
              </a:lnSpc>
              <a:spcBef>
                <a:spcPts val="0"/>
              </a:spcBef>
            </a:pPr>
            <a:r>
              <a:rPr lang="en-US" altLang="zh-CN" sz="2000" dirty="0"/>
              <a:t>Python </a:t>
            </a:r>
            <a:r>
              <a:rPr lang="zh-CN" altLang="en-US" sz="2000" dirty="0"/>
              <a:t>中的标识符是区分大小写的。下划线开头的标识符是有特殊意义的。</a:t>
            </a:r>
            <a:endParaRPr lang="en-US" altLang="zh-CN" sz="2000" dirty="0"/>
          </a:p>
          <a:p>
            <a:pPr>
              <a:lnSpc>
                <a:spcPct val="150000"/>
              </a:lnSpc>
              <a:spcBef>
                <a:spcPts val="0"/>
              </a:spcBef>
            </a:pPr>
            <a:r>
              <a:rPr lang="en-US" altLang="zh-CN" sz="2000" dirty="0"/>
              <a:t>Python</a:t>
            </a:r>
            <a:r>
              <a:rPr lang="zh-CN" altLang="en-US" sz="2000" dirty="0"/>
              <a:t>有五种标准的数据类</a:t>
            </a:r>
            <a:endParaRPr lang="en-US" altLang="zh-CN" sz="2000" dirty="0"/>
          </a:p>
          <a:p>
            <a:pPr>
              <a:lnSpc>
                <a:spcPct val="150000"/>
              </a:lnSpc>
              <a:spcBef>
                <a:spcPts val="0"/>
              </a:spcBef>
            </a:pPr>
            <a:r>
              <a:rPr lang="en-US" altLang="zh-CN" sz="2000" dirty="0"/>
              <a:t>Numbers</a:t>
            </a:r>
            <a:r>
              <a:rPr lang="zh-CN" altLang="en-US" sz="2000" dirty="0"/>
              <a:t>（数字）</a:t>
            </a:r>
            <a:r>
              <a:rPr lang="en-US" altLang="zh-CN" sz="2000" dirty="0"/>
              <a:t>String</a:t>
            </a:r>
            <a:r>
              <a:rPr lang="zh-CN" altLang="en-US" sz="2000" dirty="0"/>
              <a:t>（字符串） </a:t>
            </a:r>
            <a:r>
              <a:rPr lang="en-US" altLang="zh-CN" sz="2000" dirty="0"/>
              <a:t>List</a:t>
            </a:r>
            <a:r>
              <a:rPr lang="zh-CN" altLang="en-US" sz="2000" dirty="0"/>
              <a:t>（列表） </a:t>
            </a:r>
            <a:br>
              <a:rPr lang="zh-CN" altLang="en-US" sz="2000" dirty="0"/>
            </a:br>
            <a:r>
              <a:rPr lang="en-US" altLang="zh-CN" sz="2000" dirty="0"/>
              <a:t>Tuple</a:t>
            </a:r>
            <a:r>
              <a:rPr lang="zh-CN" altLang="en-US" sz="2000" dirty="0"/>
              <a:t>（元组） </a:t>
            </a:r>
            <a:r>
              <a:rPr lang="en-US" altLang="zh-CN" sz="2000" dirty="0"/>
              <a:t>Dictionary</a:t>
            </a:r>
            <a:r>
              <a:rPr lang="zh-CN" altLang="en-US" sz="2000" dirty="0"/>
              <a:t>（字典）</a:t>
            </a:r>
            <a:endParaRPr lang="en-US" altLang="zh-CN" sz="2000" b="1" dirty="0"/>
          </a:p>
          <a:p>
            <a:pPr lvl="1">
              <a:lnSpc>
                <a:spcPct val="150000"/>
              </a:lnSpc>
              <a:spcBef>
                <a:spcPts val="0"/>
              </a:spcBef>
            </a:pPr>
            <a:endParaRPr lang="zh-CN" altLang="en-US" sz="1800" b="1" dirty="0"/>
          </a:p>
        </p:txBody>
      </p:sp>
      <p:sp>
        <p:nvSpPr>
          <p:cNvPr id="2" name="标题 1">
            <a:extLst>
              <a:ext uri="{FF2B5EF4-FFF2-40B4-BE49-F238E27FC236}">
                <a16:creationId xmlns:a16="http://schemas.microsoft.com/office/drawing/2014/main" id="{FD683F1A-9B12-049F-0862-701F38D28E26}"/>
              </a:ext>
            </a:extLst>
          </p:cNvPr>
          <p:cNvSpPr txBox="1">
            <a:spLocks/>
          </p:cNvSpPr>
          <p:nvPr/>
        </p:nvSpPr>
        <p:spPr>
          <a:xfrm>
            <a:off x="1691680" y="1"/>
            <a:ext cx="7416824"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kern="0" dirty="0">
                <a:latin typeface="黑体" pitchFamily="49" charset="-122"/>
                <a:ea typeface="黑体" pitchFamily="49" charset="-122"/>
              </a:rPr>
              <a:t>1.1 Python</a:t>
            </a:r>
            <a:r>
              <a:rPr kumimoji="1" lang="zh-CN" altLang="en-US" sz="2600" kern="0" dirty="0">
                <a:latin typeface="黑体" pitchFamily="49" charset="-122"/>
                <a:ea typeface="黑体" pitchFamily="49" charset="-122"/>
              </a:rPr>
              <a:t>语言简介</a:t>
            </a:r>
          </a:p>
        </p:txBody>
      </p:sp>
    </p:spTree>
    <p:extLst>
      <p:ext uri="{BB962C8B-B14F-4D97-AF65-F5344CB8AC3E}">
        <p14:creationId xmlns:p14="http://schemas.microsoft.com/office/powerpoint/2010/main" val="9897395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88C58C2-B643-4275-9FC3-DE987B4F3778}"/>
              </a:ext>
            </a:extLst>
          </p:cNvPr>
          <p:cNvSpPr>
            <a:spLocks noGrp="1"/>
          </p:cNvSpPr>
          <p:nvPr>
            <p:ph idx="4294967295"/>
          </p:nvPr>
        </p:nvSpPr>
        <p:spPr>
          <a:xfrm>
            <a:off x="1787272" y="843558"/>
            <a:ext cx="7356728" cy="3762797"/>
          </a:xfrm>
        </p:spPr>
        <p:txBody>
          <a:bodyPr/>
          <a:lstStyle/>
          <a:p>
            <a:pPr marL="0" indent="0">
              <a:buNone/>
            </a:pPr>
            <a:r>
              <a:rPr lang="zh-CN" altLang="en-US" sz="2000" b="1" dirty="0">
                <a:latin typeface="楷体" pitchFamily="49" charset="-122"/>
                <a:ea typeface="楷体" pitchFamily="49" charset="-122"/>
              </a:rPr>
              <a:t>课堂练习：</a:t>
            </a:r>
            <a:r>
              <a:rPr lang="zh-CN" altLang="en-US" sz="1800" dirty="0">
                <a:solidFill>
                  <a:srgbClr val="FF0000"/>
                </a:solidFill>
                <a:latin typeface="楷体" pitchFamily="49" charset="-122"/>
                <a:ea typeface="楷体" pitchFamily="49" charset="-122"/>
              </a:rPr>
              <a:t>随机生成</a:t>
            </a:r>
            <a:r>
              <a:rPr lang="en-US" altLang="zh-CN" sz="1800" dirty="0">
                <a:solidFill>
                  <a:srgbClr val="FF0000"/>
                </a:solidFill>
                <a:latin typeface="楷体" pitchFamily="49" charset="-122"/>
                <a:ea typeface="楷体" pitchFamily="49" charset="-122"/>
              </a:rPr>
              <a:t>20</a:t>
            </a:r>
            <a:r>
              <a:rPr lang="zh-CN" altLang="en-US" sz="1800" dirty="0">
                <a:solidFill>
                  <a:srgbClr val="FF0000"/>
                </a:solidFill>
                <a:latin typeface="楷体" pitchFamily="49" charset="-122"/>
                <a:ea typeface="楷体" pitchFamily="49" charset="-122"/>
              </a:rPr>
              <a:t>个学生的成绩，并定义函数来判断这</a:t>
            </a:r>
            <a:r>
              <a:rPr lang="en-US" altLang="zh-CN" sz="1800" dirty="0">
                <a:solidFill>
                  <a:srgbClr val="FF0000"/>
                </a:solidFill>
                <a:latin typeface="楷体" pitchFamily="49" charset="-122"/>
                <a:ea typeface="楷体" pitchFamily="49" charset="-122"/>
              </a:rPr>
              <a:t>20</a:t>
            </a:r>
            <a:r>
              <a:rPr lang="zh-CN" altLang="en-US" sz="1800" dirty="0">
                <a:solidFill>
                  <a:srgbClr val="FF0000"/>
                </a:solidFill>
                <a:latin typeface="楷体" pitchFamily="49" charset="-122"/>
                <a:ea typeface="楷体" pitchFamily="49" charset="-122"/>
              </a:rPr>
              <a:t>个学生成绩的等级（</a:t>
            </a:r>
            <a:r>
              <a:rPr lang="en-US" altLang="zh-CN" sz="1800" dirty="0">
                <a:solidFill>
                  <a:srgbClr val="FF0000"/>
                </a:solidFill>
                <a:latin typeface="楷体" pitchFamily="49" charset="-122"/>
                <a:ea typeface="楷体" pitchFamily="49" charset="-122"/>
              </a:rPr>
              <a:t>100-90</a:t>
            </a:r>
            <a:r>
              <a:rPr lang="zh-CN" altLang="en-US" sz="1800" dirty="0">
                <a:solidFill>
                  <a:srgbClr val="FF0000"/>
                </a:solidFill>
                <a:latin typeface="楷体" pitchFamily="49" charset="-122"/>
                <a:ea typeface="楷体" pitchFamily="49" charset="-122"/>
              </a:rPr>
              <a:t>为</a:t>
            </a:r>
            <a:r>
              <a:rPr lang="en-US" altLang="zh-CN" sz="1800" dirty="0">
                <a:solidFill>
                  <a:srgbClr val="FF0000"/>
                </a:solidFill>
                <a:latin typeface="楷体" pitchFamily="49" charset="-122"/>
                <a:ea typeface="楷体" pitchFamily="49" charset="-122"/>
              </a:rPr>
              <a:t>A</a:t>
            </a:r>
            <a:r>
              <a:rPr lang="zh-CN" altLang="en-US" sz="1800" dirty="0">
                <a:solidFill>
                  <a:srgbClr val="FF0000"/>
                </a:solidFill>
                <a:latin typeface="楷体" pitchFamily="49" charset="-122"/>
                <a:ea typeface="楷体" pitchFamily="49" charset="-122"/>
              </a:rPr>
              <a:t>，</a:t>
            </a:r>
            <a:r>
              <a:rPr lang="en-US" altLang="zh-CN" sz="1800" dirty="0">
                <a:solidFill>
                  <a:srgbClr val="FF0000"/>
                </a:solidFill>
                <a:latin typeface="楷体" pitchFamily="49" charset="-122"/>
                <a:ea typeface="楷体" pitchFamily="49" charset="-122"/>
              </a:rPr>
              <a:t>80-90</a:t>
            </a:r>
            <a:r>
              <a:rPr lang="zh-CN" altLang="en-US" sz="1800" dirty="0">
                <a:solidFill>
                  <a:srgbClr val="FF0000"/>
                </a:solidFill>
                <a:latin typeface="楷体" pitchFamily="49" charset="-122"/>
                <a:ea typeface="楷体" pitchFamily="49" charset="-122"/>
              </a:rPr>
              <a:t>为</a:t>
            </a:r>
            <a:r>
              <a:rPr lang="en-US" altLang="zh-CN" sz="1800" dirty="0">
                <a:solidFill>
                  <a:srgbClr val="FF0000"/>
                </a:solidFill>
                <a:latin typeface="楷体" pitchFamily="49" charset="-122"/>
                <a:ea typeface="楷体" pitchFamily="49" charset="-122"/>
              </a:rPr>
              <a:t>B</a:t>
            </a:r>
            <a:r>
              <a:rPr lang="zh-CN" altLang="en-US" sz="1800" dirty="0">
                <a:solidFill>
                  <a:srgbClr val="FF0000"/>
                </a:solidFill>
                <a:latin typeface="楷体" pitchFamily="49" charset="-122"/>
                <a:ea typeface="楷体" pitchFamily="49" charset="-122"/>
              </a:rPr>
              <a:t>，其余为</a:t>
            </a:r>
            <a:r>
              <a:rPr lang="en-US" altLang="zh-CN" sz="1800" dirty="0">
                <a:solidFill>
                  <a:srgbClr val="FF0000"/>
                </a:solidFill>
                <a:latin typeface="楷体" pitchFamily="49" charset="-122"/>
                <a:ea typeface="楷体" pitchFamily="49" charset="-122"/>
              </a:rPr>
              <a:t>C</a:t>
            </a:r>
            <a:r>
              <a:rPr lang="zh-CN" altLang="en-US" sz="1800" dirty="0">
                <a:solidFill>
                  <a:srgbClr val="FF0000"/>
                </a:solidFill>
                <a:latin typeface="楷体" pitchFamily="49" charset="-122"/>
                <a:ea typeface="楷体" pitchFamily="49" charset="-122"/>
              </a:rPr>
              <a:t>）。其中 生成 </a:t>
            </a:r>
            <a:r>
              <a:rPr lang="en-US" altLang="zh-CN" sz="1800" dirty="0">
                <a:solidFill>
                  <a:srgbClr val="FF0000"/>
                </a:solidFill>
                <a:latin typeface="楷体" pitchFamily="49" charset="-122"/>
                <a:ea typeface="楷体" pitchFamily="49" charset="-122"/>
              </a:rPr>
              <a:t>1-100</a:t>
            </a:r>
            <a:r>
              <a:rPr lang="zh-CN" altLang="en-US" sz="1800" dirty="0">
                <a:solidFill>
                  <a:srgbClr val="FF0000"/>
                </a:solidFill>
                <a:latin typeface="楷体" pitchFamily="49" charset="-122"/>
                <a:ea typeface="楷体" pitchFamily="49" charset="-122"/>
              </a:rPr>
              <a:t>随机数的语句为：</a:t>
            </a:r>
            <a:r>
              <a:rPr lang="en-US" altLang="zh-CN" sz="1800" dirty="0">
                <a:solidFill>
                  <a:srgbClr val="FF0000"/>
                </a:solidFill>
                <a:latin typeface="楷体" pitchFamily="49" charset="-122"/>
                <a:ea typeface="楷体" pitchFamily="49" charset="-122"/>
              </a:rPr>
              <a:t>score= </a:t>
            </a:r>
            <a:r>
              <a:rPr lang="en-US" altLang="zh-CN" sz="1800" dirty="0" err="1">
                <a:solidFill>
                  <a:srgbClr val="FF0000"/>
                </a:solidFill>
                <a:latin typeface="楷体" pitchFamily="49" charset="-122"/>
                <a:ea typeface="楷体" pitchFamily="49" charset="-122"/>
              </a:rPr>
              <a:t>random.randint</a:t>
            </a:r>
            <a:r>
              <a:rPr lang="en-US" altLang="zh-CN" sz="1800" dirty="0">
                <a:solidFill>
                  <a:srgbClr val="FF0000"/>
                </a:solidFill>
                <a:latin typeface="楷体" pitchFamily="49" charset="-122"/>
                <a:ea typeface="楷体" pitchFamily="49" charset="-122"/>
              </a:rPr>
              <a:t>(1,100) </a:t>
            </a:r>
            <a:endParaRPr lang="zh-CN" altLang="en-US" sz="2000" dirty="0">
              <a:solidFill>
                <a:srgbClr val="FF0000"/>
              </a:solidFill>
              <a:latin typeface="楷体" pitchFamily="49" charset="-122"/>
              <a:ea typeface="楷体" pitchFamily="49" charset="-122"/>
            </a:endParaRPr>
          </a:p>
        </p:txBody>
      </p:sp>
      <p:graphicFrame>
        <p:nvGraphicFramePr>
          <p:cNvPr id="5" name="内容占位符 5">
            <a:extLst>
              <a:ext uri="{FF2B5EF4-FFF2-40B4-BE49-F238E27FC236}">
                <a16:creationId xmlns:a16="http://schemas.microsoft.com/office/drawing/2014/main" id="{26239A8A-3021-4D7A-9D19-A5A57B1BFCC1}"/>
              </a:ext>
            </a:extLst>
          </p:cNvPr>
          <p:cNvGraphicFramePr>
            <a:graphicFrameLocks/>
          </p:cNvGraphicFramePr>
          <p:nvPr>
            <p:extLst>
              <p:ext uri="{D42A27DB-BD31-4B8C-83A1-F6EECF244321}">
                <p14:modId xmlns:p14="http://schemas.microsoft.com/office/powerpoint/2010/main" val="3561131863"/>
              </p:ext>
            </p:extLst>
          </p:nvPr>
        </p:nvGraphicFramePr>
        <p:xfrm>
          <a:off x="1871700" y="1851670"/>
          <a:ext cx="7164796" cy="3072512"/>
        </p:xfrm>
        <a:graphic>
          <a:graphicData uri="http://schemas.openxmlformats.org/drawingml/2006/table">
            <a:tbl>
              <a:tblPr firstRow="1" firstCol="1" bandRow="1"/>
              <a:tblGrid>
                <a:gridCol w="7164796">
                  <a:extLst>
                    <a:ext uri="{9D8B030D-6E8A-4147-A177-3AD203B41FA5}">
                      <a16:colId xmlns:a16="http://schemas.microsoft.com/office/drawing/2014/main" val="179064052"/>
                    </a:ext>
                  </a:extLst>
                </a:gridCol>
              </a:tblGrid>
              <a:tr h="232267">
                <a:tc>
                  <a:txBody>
                    <a:bodyPr/>
                    <a:lstStyle/>
                    <a:p>
                      <a:pPr algn="ctr">
                        <a:lnSpc>
                          <a:spcPct val="100000"/>
                        </a:lnSpc>
                        <a:spcAft>
                          <a:spcPts val="0"/>
                        </a:spcAft>
                      </a:pPr>
                      <a:r>
                        <a:rPr lang="zh-CN" altLang="en-US" sz="1400" kern="100" dirty="0">
                          <a:effectLst/>
                          <a:latin typeface="Times New Roman" panose="02020603050405020304" pitchFamily="18" charset="0"/>
                          <a:ea typeface="宋体" panose="02010600030101010101" pitchFamily="2" charset="-122"/>
                          <a:cs typeface="Times New Roman" panose="02020603050405020304" pitchFamily="18" charset="0"/>
                        </a:rPr>
                        <a:t>示例代码</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1845775039"/>
                  </a:ext>
                </a:extLst>
              </a:tr>
              <a:tr h="2840245">
                <a:tc>
                  <a:txBody>
                    <a:bodyPr/>
                    <a:lstStyle/>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import random</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def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get_level</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(score):</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if 90 &lt; score &lt;= 100:</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return 'A'    </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elif</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80 &lt; score &lt;= 90:        </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return 'B'    </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else:        </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return 'C'</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def main():    </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for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in range(20):        </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score =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random.randint</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(1,100)        </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成绩为</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 </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等级为</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score,get_level</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(score)))   </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main()</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4031923497"/>
                  </a:ext>
                </a:extLst>
              </a:tr>
            </a:tbl>
          </a:graphicData>
        </a:graphic>
      </p:graphicFrame>
      <p:sp>
        <p:nvSpPr>
          <p:cNvPr id="7" name="标题 1"/>
          <p:cNvSpPr txBox="1">
            <a:spLocks/>
          </p:cNvSpPr>
          <p:nvPr/>
        </p:nvSpPr>
        <p:spPr>
          <a:xfrm>
            <a:off x="1691680" y="0"/>
            <a:ext cx="7344816"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b="0" dirty="0">
                <a:latin typeface="微软雅黑" pitchFamily="34" charset="-122"/>
                <a:ea typeface="微软雅黑" pitchFamily="34" charset="-122"/>
              </a:rPr>
              <a:t>2.5  </a:t>
            </a:r>
            <a:r>
              <a:rPr kumimoji="1" lang="zh-CN" altLang="en-US" sz="2400" b="0" dirty="0">
                <a:latin typeface="微软雅黑" pitchFamily="34" charset="-122"/>
                <a:ea typeface="微软雅黑" pitchFamily="34" charset="-122"/>
              </a:rPr>
              <a:t>函数</a:t>
            </a:r>
          </a:p>
        </p:txBody>
      </p:sp>
    </p:spTree>
    <p:extLst>
      <p:ext uri="{BB962C8B-B14F-4D97-AF65-F5344CB8AC3E}">
        <p14:creationId xmlns:p14="http://schemas.microsoft.com/office/powerpoint/2010/main" val="1961095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0"/>
            <a:ext cx="7344816" cy="771550"/>
          </a:xfrm>
          <a:prstGeom prst="rect">
            <a:avLst/>
          </a:prstGeom>
        </p:spPr>
        <p:txBody>
          <a:bodyPr/>
          <a:lstStyle/>
          <a:p>
            <a:pPr algn="l">
              <a:lnSpc>
                <a:spcPct val="150000"/>
              </a:lnSpc>
            </a:pPr>
            <a:r>
              <a:rPr kumimoji="1" lang="en-US" altLang="zh-CN" sz="2600" b="0" dirty="0">
                <a:latin typeface="微软雅黑" pitchFamily="34" charset="-122"/>
                <a:ea typeface="微软雅黑" pitchFamily="34" charset="-122"/>
              </a:rPr>
              <a:t>2.6 </a:t>
            </a:r>
            <a:r>
              <a:rPr kumimoji="1" lang="zh-CN" altLang="en-US" sz="2600" b="0" dirty="0">
                <a:latin typeface="微软雅黑" pitchFamily="34" charset="-122"/>
                <a:ea typeface="微软雅黑" pitchFamily="34" charset="-122"/>
              </a:rPr>
              <a:t>文件</a:t>
            </a:r>
          </a:p>
        </p:txBody>
      </p:sp>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835696" y="843558"/>
            <a:ext cx="7200800" cy="4248472"/>
          </a:xfrm>
        </p:spPr>
        <p:txBody>
          <a:bodyPr/>
          <a:lstStyle/>
          <a:p>
            <a:pPr marL="0" indent="0">
              <a:buNone/>
            </a:pPr>
            <a:r>
              <a:rPr lang="zh-CN" altLang="en-US" sz="2000" b="1" dirty="0">
                <a:latin typeface="黑体" pitchFamily="49" charset="-122"/>
                <a:ea typeface="黑体" pitchFamily="49" charset="-122"/>
              </a:rPr>
              <a:t>打开文件</a:t>
            </a:r>
            <a:endParaRPr lang="en-US" altLang="zh-CN" sz="2000" b="1" dirty="0">
              <a:latin typeface="黑体" pitchFamily="49" charset="-122"/>
              <a:ea typeface="黑体" pitchFamily="49" charset="-122"/>
            </a:endParaRPr>
          </a:p>
          <a:p>
            <a:pPr lvl="1">
              <a:buFont typeface="Arial" pitchFamily="34" charset="0"/>
              <a:buChar char="•"/>
            </a:pPr>
            <a:r>
              <a:rPr lang="zh-CN" altLang="en-US" sz="2000" dirty="0">
                <a:latin typeface="楷体" pitchFamily="49" charset="-122"/>
                <a:ea typeface="楷体" pitchFamily="49" charset="-122"/>
              </a:rPr>
              <a:t>通常使用</a:t>
            </a:r>
            <a:r>
              <a:rPr lang="en-US" altLang="zh-CN" sz="2000" dirty="0">
                <a:latin typeface="楷体" pitchFamily="49" charset="-122"/>
                <a:ea typeface="楷体" pitchFamily="49" charset="-122"/>
              </a:rPr>
              <a:t>open</a:t>
            </a:r>
            <a:r>
              <a:rPr lang="zh-CN" altLang="en-US" sz="2000" dirty="0">
                <a:latin typeface="楷体" pitchFamily="49" charset="-122"/>
                <a:ea typeface="楷体" pitchFamily="49" charset="-122"/>
              </a:rPr>
              <a:t>函数打开文件，该函数将文件名作为唯一必不可少的参数，并返回一个文件对象。</a:t>
            </a:r>
            <a:endParaRPr lang="en-US" altLang="zh-CN" sz="2000" dirty="0">
              <a:latin typeface="楷体" pitchFamily="49" charset="-122"/>
              <a:ea typeface="楷体" pitchFamily="49" charset="-122"/>
            </a:endParaRPr>
          </a:p>
          <a:p>
            <a:pPr lvl="1">
              <a:buFont typeface="Arial" pitchFamily="34" charset="0"/>
              <a:buChar char="•"/>
            </a:pPr>
            <a:r>
              <a:rPr lang="zh-CN" altLang="en-US" sz="2000" dirty="0">
                <a:latin typeface="楷体" pitchFamily="49" charset="-122"/>
                <a:ea typeface="楷体" pitchFamily="49" charset="-122"/>
              </a:rPr>
              <a:t>同时函数</a:t>
            </a:r>
            <a:r>
              <a:rPr lang="en-US" altLang="zh-CN" sz="2000" dirty="0">
                <a:latin typeface="楷体" pitchFamily="49" charset="-122"/>
                <a:ea typeface="楷体" pitchFamily="49" charset="-122"/>
              </a:rPr>
              <a:t>open</a:t>
            </a:r>
            <a:r>
              <a:rPr lang="zh-CN" altLang="en-US" sz="2000" dirty="0">
                <a:latin typeface="楷体" pitchFamily="49" charset="-122"/>
                <a:ea typeface="楷体" pitchFamily="49" charset="-122"/>
              </a:rPr>
              <a:t>的第二个参数，可以显式地指定文件的打开模式。</a:t>
            </a:r>
            <a:endParaRPr lang="en-US" altLang="zh-CN" sz="2000" dirty="0">
              <a:latin typeface="楷体" pitchFamily="49" charset="-122"/>
              <a:ea typeface="楷体" pitchFamily="49" charset="-122"/>
            </a:endParaRPr>
          </a:p>
          <a:p>
            <a:pPr lvl="1"/>
            <a:endParaRPr lang="en-US" altLang="zh-CN" sz="2000" dirty="0">
              <a:latin typeface="楷体" pitchFamily="49" charset="-122"/>
              <a:ea typeface="楷体" pitchFamily="49" charset="-122"/>
            </a:endParaRPr>
          </a:p>
          <a:p>
            <a:pPr lvl="1"/>
            <a:endParaRPr lang="en-US" altLang="zh-CN" sz="2000" dirty="0">
              <a:latin typeface="楷体" pitchFamily="49" charset="-122"/>
              <a:ea typeface="楷体" pitchFamily="49" charset="-122"/>
            </a:endParaRPr>
          </a:p>
          <a:p>
            <a:pPr lvl="1"/>
            <a:endParaRPr lang="en-US" altLang="zh-CN" sz="2000" dirty="0">
              <a:latin typeface="楷体" pitchFamily="49" charset="-122"/>
              <a:ea typeface="楷体" pitchFamily="49" charset="-122"/>
            </a:endParaRPr>
          </a:p>
          <a:p>
            <a:pPr lvl="1"/>
            <a:endParaRPr lang="en-US" altLang="zh-CN" sz="2000" dirty="0">
              <a:latin typeface="楷体" pitchFamily="49" charset="-122"/>
              <a:ea typeface="楷体" pitchFamily="49" charset="-122"/>
            </a:endParaRPr>
          </a:p>
          <a:p>
            <a:pPr marL="477838" lvl="1" indent="0">
              <a:buNone/>
            </a:pPr>
            <a:r>
              <a:rPr lang="zh-CN" altLang="en-US" sz="2000" dirty="0">
                <a:latin typeface="楷体" pitchFamily="49" charset="-122"/>
                <a:ea typeface="楷体" pitchFamily="49" charset="-122"/>
              </a:rPr>
              <a:t>默认的打开文件编码为</a:t>
            </a:r>
            <a:r>
              <a:rPr lang="en-US" altLang="zh-CN" sz="2000" dirty="0">
                <a:latin typeface="楷体" pitchFamily="49" charset="-122"/>
                <a:ea typeface="楷体" pitchFamily="49" charset="-122"/>
              </a:rPr>
              <a:t>UTF-8</a:t>
            </a:r>
            <a:r>
              <a:rPr lang="zh-CN" altLang="en-US" sz="2000" dirty="0">
                <a:latin typeface="楷体" pitchFamily="49" charset="-122"/>
                <a:ea typeface="楷体" pitchFamily="49" charset="-122"/>
              </a:rPr>
              <a:t>编码，可以使用关键字</a:t>
            </a:r>
            <a:r>
              <a:rPr lang="en-US" altLang="zh-CN" sz="2000" dirty="0">
                <a:latin typeface="楷体" pitchFamily="49" charset="-122"/>
                <a:ea typeface="楷体" pitchFamily="49" charset="-122"/>
              </a:rPr>
              <a:t>encoding</a:t>
            </a:r>
            <a:r>
              <a:rPr lang="zh-CN" altLang="en-US" sz="2000" dirty="0">
                <a:latin typeface="楷体" pitchFamily="49" charset="-122"/>
                <a:ea typeface="楷体" pitchFamily="49" charset="-122"/>
              </a:rPr>
              <a:t>指定其他编码</a:t>
            </a:r>
            <a:endParaRPr lang="en-US" altLang="zh-CN" sz="2000" dirty="0">
              <a:latin typeface="楷体" pitchFamily="49" charset="-122"/>
              <a:ea typeface="楷体" pitchFamily="49" charset="-122"/>
            </a:endParaRPr>
          </a:p>
        </p:txBody>
      </p:sp>
      <p:pic>
        <p:nvPicPr>
          <p:cNvPr id="5" name="图片 4" descr="第三章 Python语言初步.pdf - Adobe Acrobat Reader DC"/>
          <p:cNvPicPr>
            <a:picLocks noChangeAspect="1"/>
          </p:cNvPicPr>
          <p:nvPr/>
        </p:nvPicPr>
        <p:blipFill rotWithShape="1">
          <a:blip r:embed="rId3">
            <a:extLst>
              <a:ext uri="{28A0092B-C50C-407E-A947-70E740481C1C}">
                <a14:useLocalDpi xmlns:a14="http://schemas.microsoft.com/office/drawing/2010/main" val="0"/>
              </a:ext>
            </a:extLst>
          </a:blip>
          <a:srcRect l="16239" t="44440" r="37400" b="20812"/>
          <a:stretch/>
        </p:blipFill>
        <p:spPr>
          <a:xfrm>
            <a:off x="2771800" y="2643758"/>
            <a:ext cx="5472608" cy="1742963"/>
          </a:xfrm>
          <a:prstGeom prst="rect">
            <a:avLst/>
          </a:prstGeom>
        </p:spPr>
      </p:pic>
    </p:spTree>
    <p:extLst>
      <p:ext uri="{BB962C8B-B14F-4D97-AF65-F5344CB8AC3E}">
        <p14:creationId xmlns:p14="http://schemas.microsoft.com/office/powerpoint/2010/main" val="16998300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835696" y="915565"/>
            <a:ext cx="7128792" cy="2160241"/>
          </a:xfrm>
        </p:spPr>
        <p:txBody>
          <a:bodyPr/>
          <a:lstStyle/>
          <a:p>
            <a:pPr marL="0" indent="0">
              <a:buNone/>
            </a:pPr>
            <a:r>
              <a:rPr lang="zh-CN" altLang="en-US" sz="2000" dirty="0">
                <a:latin typeface="黑体" pitchFamily="49" charset="-122"/>
                <a:ea typeface="黑体" pitchFamily="49" charset="-122"/>
              </a:rPr>
              <a:t>文件的基本操作</a:t>
            </a:r>
            <a:endParaRPr lang="en-US" altLang="zh-CN" sz="2000" dirty="0">
              <a:latin typeface="黑体" pitchFamily="49" charset="-122"/>
              <a:ea typeface="黑体" pitchFamily="49" charset="-122"/>
            </a:endParaRPr>
          </a:p>
          <a:p>
            <a:pPr>
              <a:lnSpc>
                <a:spcPct val="100000"/>
              </a:lnSpc>
              <a:spcBef>
                <a:spcPts val="1800"/>
              </a:spcBef>
              <a:buFont typeface="Arial" pitchFamily="34" charset="0"/>
              <a:buChar char="•"/>
            </a:pPr>
            <a:r>
              <a:rPr lang="zh-CN" altLang="zh-CN" sz="2000" dirty="0">
                <a:latin typeface="楷体" pitchFamily="49" charset="-122"/>
                <a:ea typeface="楷体" pitchFamily="49" charset="-122"/>
              </a:rPr>
              <a:t>假设已经获取了一个文件对象</a:t>
            </a:r>
            <a:r>
              <a:rPr lang="en-US" altLang="zh-CN" sz="2000" dirty="0">
                <a:latin typeface="楷体" pitchFamily="49" charset="-122"/>
                <a:ea typeface="楷体" pitchFamily="49" charset="-122"/>
              </a:rPr>
              <a:t>f, </a:t>
            </a:r>
            <a:r>
              <a:rPr lang="zh-CN" altLang="en-US" sz="2000" dirty="0">
                <a:latin typeface="楷体" pitchFamily="49" charset="-122"/>
                <a:ea typeface="楷体" pitchFamily="49" charset="-122"/>
              </a:rPr>
              <a:t>使用</a:t>
            </a:r>
            <a:r>
              <a:rPr lang="en-US" altLang="zh-CN" sz="2000" dirty="0" err="1">
                <a:latin typeface="楷体" pitchFamily="49" charset="-122"/>
                <a:ea typeface="楷体" pitchFamily="49" charset="-122"/>
              </a:rPr>
              <a:t>f.read</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来读取数据，使用</a:t>
            </a:r>
            <a:r>
              <a:rPr lang="en-US" altLang="zh-CN" sz="2000" dirty="0" err="1">
                <a:latin typeface="楷体" pitchFamily="49" charset="-122"/>
                <a:ea typeface="楷体" pitchFamily="49" charset="-122"/>
              </a:rPr>
              <a:t>f.write</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来写入数据。</a:t>
            </a:r>
            <a:endParaRPr lang="en-US" altLang="zh-CN" sz="2000" dirty="0">
              <a:latin typeface="楷体" pitchFamily="49" charset="-122"/>
              <a:ea typeface="楷体" pitchFamily="49" charset="-122"/>
            </a:endParaRPr>
          </a:p>
          <a:p>
            <a:pPr>
              <a:lnSpc>
                <a:spcPct val="100000"/>
              </a:lnSpc>
              <a:spcBef>
                <a:spcPts val="1800"/>
              </a:spcBef>
              <a:buFont typeface="Arial" pitchFamily="34" charset="0"/>
              <a:buChar char="•"/>
            </a:pPr>
            <a:r>
              <a:rPr lang="zh-CN" altLang="zh-CN" sz="2000" dirty="0">
                <a:latin typeface="楷体" pitchFamily="49" charset="-122"/>
                <a:ea typeface="楷体" pitchFamily="49" charset="-122"/>
              </a:rPr>
              <a:t>当对打开的文件进行各种操作后往往会在最后使用</a:t>
            </a:r>
            <a:r>
              <a:rPr lang="en-US" altLang="zh-CN" sz="2000" dirty="0" err="1">
                <a:latin typeface="楷体" pitchFamily="49" charset="-122"/>
                <a:ea typeface="楷体" pitchFamily="49" charset="-122"/>
              </a:rPr>
              <a:t>f.close</a:t>
            </a:r>
            <a:r>
              <a:rPr lang="en-US" altLang="zh-CN" sz="2000" dirty="0">
                <a:latin typeface="楷体" pitchFamily="49" charset="-122"/>
                <a:ea typeface="楷体" pitchFamily="49" charset="-122"/>
              </a:rPr>
              <a:t>()</a:t>
            </a:r>
            <a:r>
              <a:rPr lang="zh-CN" altLang="zh-CN" sz="2000" dirty="0">
                <a:latin typeface="楷体" pitchFamily="49" charset="-122"/>
                <a:ea typeface="楷体" pitchFamily="49" charset="-122"/>
              </a:rPr>
              <a:t>函数来关闭文件。</a:t>
            </a:r>
          </a:p>
        </p:txBody>
      </p:sp>
      <p:graphicFrame>
        <p:nvGraphicFramePr>
          <p:cNvPr id="5" name="表格 4">
            <a:extLst>
              <a:ext uri="{FF2B5EF4-FFF2-40B4-BE49-F238E27FC236}">
                <a16:creationId xmlns:a16="http://schemas.microsoft.com/office/drawing/2014/main" id="{3747CFA0-FEA2-45FE-BFD2-4F3A26BCEBB1}"/>
              </a:ext>
            </a:extLst>
          </p:cNvPr>
          <p:cNvGraphicFramePr>
            <a:graphicFrameLocks noGrp="1"/>
          </p:cNvGraphicFramePr>
          <p:nvPr>
            <p:extLst>
              <p:ext uri="{D42A27DB-BD31-4B8C-83A1-F6EECF244321}">
                <p14:modId xmlns:p14="http://schemas.microsoft.com/office/powerpoint/2010/main" val="3509050436"/>
              </p:ext>
            </p:extLst>
          </p:nvPr>
        </p:nvGraphicFramePr>
        <p:xfrm>
          <a:off x="1835696" y="3147812"/>
          <a:ext cx="7200800" cy="1680210"/>
        </p:xfrm>
        <a:graphic>
          <a:graphicData uri="http://schemas.openxmlformats.org/drawingml/2006/table">
            <a:tbl>
              <a:tblPr firstRow="1" firstCol="1" bandRow="1"/>
              <a:tblGrid>
                <a:gridCol w="1152128">
                  <a:extLst>
                    <a:ext uri="{9D8B030D-6E8A-4147-A177-3AD203B41FA5}">
                      <a16:colId xmlns:a16="http://schemas.microsoft.com/office/drawing/2014/main" val="626916434"/>
                    </a:ext>
                  </a:extLst>
                </a:gridCol>
                <a:gridCol w="6048672">
                  <a:extLst>
                    <a:ext uri="{9D8B030D-6E8A-4147-A177-3AD203B41FA5}">
                      <a16:colId xmlns:a16="http://schemas.microsoft.com/office/drawing/2014/main" val="3564267431"/>
                    </a:ext>
                  </a:extLst>
                </a:gridCol>
              </a:tblGrid>
              <a:tr h="280035">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f = open('</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newfile.txt','w</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32684730"/>
                  </a:ext>
                </a:extLst>
              </a:tr>
              <a:tr h="280035">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f.write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('Hello,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153915069"/>
                  </a:ext>
                </a:extLst>
              </a:tr>
              <a:tr h="280035">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717251704"/>
                  </a:ext>
                </a:extLst>
              </a:tr>
              <a:tr h="280035">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f.write('World!')</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761162494"/>
                  </a:ext>
                </a:extLst>
              </a:tr>
              <a:tr h="280035">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144131897"/>
                  </a:ext>
                </a:extLst>
              </a:tr>
              <a:tr h="280035">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f.close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545166893"/>
                  </a:ext>
                </a:extLst>
              </a:tr>
            </a:tbl>
          </a:graphicData>
        </a:graphic>
      </p:graphicFrame>
      <p:sp>
        <p:nvSpPr>
          <p:cNvPr id="8" name="标题 1"/>
          <p:cNvSpPr txBox="1">
            <a:spLocks/>
          </p:cNvSpPr>
          <p:nvPr/>
        </p:nvSpPr>
        <p:spPr>
          <a:xfrm>
            <a:off x="1691680" y="0"/>
            <a:ext cx="7344816"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b="0" dirty="0">
                <a:latin typeface="微软雅黑" pitchFamily="34" charset="-122"/>
                <a:ea typeface="微软雅黑" pitchFamily="34" charset="-122"/>
              </a:rPr>
              <a:t>2.6 </a:t>
            </a:r>
            <a:r>
              <a:rPr kumimoji="1" lang="zh-CN" altLang="en-US" sz="2600" b="0" dirty="0">
                <a:latin typeface="微软雅黑" pitchFamily="34" charset="-122"/>
                <a:ea typeface="微软雅黑" pitchFamily="34" charset="-122"/>
              </a:rPr>
              <a:t>文件</a:t>
            </a:r>
          </a:p>
        </p:txBody>
      </p:sp>
    </p:spTree>
    <p:extLst>
      <p:ext uri="{BB962C8B-B14F-4D97-AF65-F5344CB8AC3E}">
        <p14:creationId xmlns:p14="http://schemas.microsoft.com/office/powerpoint/2010/main" val="15331815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3EFA654C-47C2-4583-8B1B-D87DE9D898B9}"/>
              </a:ext>
            </a:extLst>
          </p:cNvPr>
          <p:cNvSpPr>
            <a:spLocks noGrp="1"/>
          </p:cNvSpPr>
          <p:nvPr>
            <p:ph idx="4294967295"/>
          </p:nvPr>
        </p:nvSpPr>
        <p:spPr>
          <a:xfrm>
            <a:off x="1835696" y="3435846"/>
            <a:ext cx="6192688" cy="432048"/>
          </a:xfrm>
        </p:spPr>
        <p:txBody>
          <a:bodyPr/>
          <a:lstStyle/>
          <a:p>
            <a:pPr marL="0" indent="0">
              <a:buNone/>
            </a:pPr>
            <a:r>
              <a:rPr lang="zh-CN" altLang="en-US" sz="2000" dirty="0">
                <a:latin typeface="楷体" pitchFamily="49" charset="-122"/>
                <a:ea typeface="楷体" pitchFamily="49" charset="-122"/>
              </a:rPr>
              <a:t>实际写入文件的效果为：</a:t>
            </a:r>
          </a:p>
        </p:txBody>
      </p:sp>
      <p:graphicFrame>
        <p:nvGraphicFramePr>
          <p:cNvPr id="13" name="表格 12">
            <a:extLst>
              <a:ext uri="{FF2B5EF4-FFF2-40B4-BE49-F238E27FC236}">
                <a16:creationId xmlns:a16="http://schemas.microsoft.com/office/drawing/2014/main" id="{344C5A1A-9870-4713-BB31-37C090C567D2}"/>
              </a:ext>
            </a:extLst>
          </p:cNvPr>
          <p:cNvGraphicFramePr>
            <a:graphicFrameLocks noGrp="1"/>
          </p:cNvGraphicFramePr>
          <p:nvPr>
            <p:extLst>
              <p:ext uri="{D42A27DB-BD31-4B8C-83A1-F6EECF244321}">
                <p14:modId xmlns:p14="http://schemas.microsoft.com/office/powerpoint/2010/main" val="3468523993"/>
              </p:ext>
            </p:extLst>
          </p:nvPr>
        </p:nvGraphicFramePr>
        <p:xfrm>
          <a:off x="1835697" y="843558"/>
          <a:ext cx="7200800" cy="2523820"/>
        </p:xfrm>
        <a:graphic>
          <a:graphicData uri="http://schemas.openxmlformats.org/drawingml/2006/table">
            <a:tbl>
              <a:tblPr firstRow="1" firstCol="1" bandRow="1"/>
              <a:tblGrid>
                <a:gridCol w="1104462">
                  <a:extLst>
                    <a:ext uri="{9D8B030D-6E8A-4147-A177-3AD203B41FA5}">
                      <a16:colId xmlns:a16="http://schemas.microsoft.com/office/drawing/2014/main" val="448851644"/>
                    </a:ext>
                  </a:extLst>
                </a:gridCol>
                <a:gridCol w="6096338">
                  <a:extLst>
                    <a:ext uri="{9D8B030D-6E8A-4147-A177-3AD203B41FA5}">
                      <a16:colId xmlns:a16="http://schemas.microsoft.com/office/drawing/2014/main" val="307495459"/>
                    </a:ext>
                  </a:extLst>
                </a:gridCol>
              </a:tblGrid>
              <a:tr h="246589">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f = open('</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lines.txt','w</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927493442"/>
                  </a:ext>
                </a:extLst>
              </a:tr>
              <a:tr h="475564">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In[11]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string_list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['Hello\</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n','World</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n','Good</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n','Morning</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\n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26935132"/>
                  </a:ext>
                </a:extLst>
              </a:tr>
              <a:tr h="246589">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f.writelines</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string_list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932045036"/>
                  </a:ext>
                </a:extLst>
              </a:tr>
              <a:tr h="246589">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f.close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308125162"/>
                  </a:ext>
                </a:extLst>
              </a:tr>
              <a:tr h="246589">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f = open('</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lines.txt','r</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64414202"/>
                  </a:ext>
                </a:extLst>
              </a:tr>
              <a:tr h="246589">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lines =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f.readlines</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599611016"/>
                  </a:ext>
                </a:extLst>
              </a:tr>
              <a:tr h="246589">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lines</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79562027"/>
                  </a:ext>
                </a:extLst>
              </a:tr>
              <a:tr h="246589">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['Hello\n', 'World\n', 'Good\n', 'Morning\n']</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193310501"/>
                  </a:ext>
                </a:extLst>
              </a:tr>
              <a:tr h="246589">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In[17]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f.close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706205624"/>
                  </a:ext>
                </a:extLst>
              </a:tr>
            </a:tbl>
          </a:graphicData>
        </a:graphic>
      </p:graphicFrame>
      <p:graphicFrame>
        <p:nvGraphicFramePr>
          <p:cNvPr id="15" name="表格 14">
            <a:extLst>
              <a:ext uri="{FF2B5EF4-FFF2-40B4-BE49-F238E27FC236}">
                <a16:creationId xmlns:a16="http://schemas.microsoft.com/office/drawing/2014/main" id="{34D01370-D47B-48BE-969C-067EADB1F5E3}"/>
              </a:ext>
            </a:extLst>
          </p:cNvPr>
          <p:cNvGraphicFramePr>
            <a:graphicFrameLocks noGrp="1"/>
          </p:cNvGraphicFramePr>
          <p:nvPr>
            <p:extLst>
              <p:ext uri="{D42A27DB-BD31-4B8C-83A1-F6EECF244321}">
                <p14:modId xmlns:p14="http://schemas.microsoft.com/office/powerpoint/2010/main" val="2876439479"/>
              </p:ext>
            </p:extLst>
          </p:nvPr>
        </p:nvGraphicFramePr>
        <p:xfrm>
          <a:off x="1871700" y="3867894"/>
          <a:ext cx="6984776" cy="1024128"/>
        </p:xfrm>
        <a:graphic>
          <a:graphicData uri="http://schemas.openxmlformats.org/drawingml/2006/table">
            <a:tbl>
              <a:tblPr firstRow="1" firstCol="1" bandRow="1"/>
              <a:tblGrid>
                <a:gridCol w="6984776">
                  <a:extLst>
                    <a:ext uri="{9D8B030D-6E8A-4147-A177-3AD203B41FA5}">
                      <a16:colId xmlns:a16="http://schemas.microsoft.com/office/drawing/2014/main" val="1903421926"/>
                    </a:ext>
                  </a:extLst>
                </a:gridCol>
              </a:tblGrid>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Hello</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243399212"/>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World</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417510817"/>
                  </a:ext>
                </a:extLst>
              </a:tr>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Good</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661573326"/>
                  </a:ext>
                </a:extLst>
              </a:tr>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Morning</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535012326"/>
                  </a:ext>
                </a:extLst>
              </a:tr>
            </a:tbl>
          </a:graphicData>
        </a:graphic>
      </p:graphicFrame>
      <p:sp>
        <p:nvSpPr>
          <p:cNvPr id="9" name="标题 1"/>
          <p:cNvSpPr txBox="1">
            <a:spLocks/>
          </p:cNvSpPr>
          <p:nvPr/>
        </p:nvSpPr>
        <p:spPr>
          <a:xfrm>
            <a:off x="1691680" y="0"/>
            <a:ext cx="7344816"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b="0" dirty="0">
                <a:latin typeface="微软雅黑" pitchFamily="34" charset="-122"/>
                <a:ea typeface="微软雅黑" pitchFamily="34" charset="-122"/>
              </a:rPr>
              <a:t>2.6 </a:t>
            </a:r>
            <a:r>
              <a:rPr kumimoji="1" lang="zh-CN" altLang="en-US" sz="2600" b="0" dirty="0">
                <a:latin typeface="微软雅黑" pitchFamily="34" charset="-122"/>
                <a:ea typeface="微软雅黑" pitchFamily="34" charset="-122"/>
              </a:rPr>
              <a:t>文件</a:t>
            </a:r>
          </a:p>
        </p:txBody>
      </p:sp>
    </p:spTree>
    <p:extLst>
      <p:ext uri="{BB962C8B-B14F-4D97-AF65-F5344CB8AC3E}">
        <p14:creationId xmlns:p14="http://schemas.microsoft.com/office/powerpoint/2010/main" val="2141363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055F3-252C-4711-B4BB-0B09E0F50255}"/>
              </a:ext>
            </a:extLst>
          </p:cNvPr>
          <p:cNvSpPr>
            <a:spLocks noGrp="1"/>
          </p:cNvSpPr>
          <p:nvPr>
            <p:ph type="title" idx="4294967295"/>
          </p:nvPr>
        </p:nvSpPr>
        <p:spPr>
          <a:xfrm>
            <a:off x="1691680" y="0"/>
            <a:ext cx="7344816" cy="771550"/>
          </a:xfrm>
          <a:prstGeom prst="rect">
            <a:avLst/>
          </a:prstGeom>
        </p:spPr>
        <p:txBody>
          <a:bodyPr/>
          <a:lstStyle/>
          <a:p>
            <a:pPr algn="l">
              <a:lnSpc>
                <a:spcPct val="150000"/>
              </a:lnSpc>
            </a:pPr>
            <a:r>
              <a:rPr kumimoji="1" lang="en-US" altLang="zh-CN" sz="2400" b="0" dirty="0">
                <a:latin typeface="微软雅黑" pitchFamily="34" charset="-122"/>
                <a:ea typeface="微软雅黑" pitchFamily="34" charset="-122"/>
              </a:rPr>
              <a:t>2.7 </a:t>
            </a:r>
            <a:r>
              <a:rPr kumimoji="1" lang="zh-CN" altLang="en-US" sz="2400" b="0" dirty="0">
                <a:latin typeface="微软雅黑" pitchFamily="34" charset="-122"/>
                <a:ea typeface="微软雅黑" pitchFamily="34" charset="-122"/>
              </a:rPr>
              <a:t>综合实例</a:t>
            </a:r>
            <a:endParaRPr lang="zh-CN" altLang="en-US" sz="2400" b="0" dirty="0">
              <a:latin typeface="微软雅黑" pitchFamily="34" charset="-122"/>
              <a:ea typeface="微软雅黑" pitchFamily="34" charset="-122"/>
            </a:endParaRPr>
          </a:p>
        </p:txBody>
      </p:sp>
      <p:sp>
        <p:nvSpPr>
          <p:cNvPr id="8" name="内容占位符 7">
            <a:extLst>
              <a:ext uri="{FF2B5EF4-FFF2-40B4-BE49-F238E27FC236}">
                <a16:creationId xmlns:a16="http://schemas.microsoft.com/office/drawing/2014/main" id="{3EFA654C-47C2-4583-8B1B-D87DE9D898B9}"/>
              </a:ext>
            </a:extLst>
          </p:cNvPr>
          <p:cNvSpPr>
            <a:spLocks noGrp="1"/>
          </p:cNvSpPr>
          <p:nvPr>
            <p:ph idx="4294967295"/>
          </p:nvPr>
        </p:nvSpPr>
        <p:spPr>
          <a:xfrm>
            <a:off x="1835696" y="843558"/>
            <a:ext cx="7200800" cy="3996730"/>
          </a:xfrm>
        </p:spPr>
        <p:txBody>
          <a:bodyPr/>
          <a:lstStyle/>
          <a:p>
            <a:pPr marL="0" indent="0">
              <a:lnSpc>
                <a:spcPct val="100000"/>
              </a:lnSpc>
              <a:spcBef>
                <a:spcPts val="0"/>
              </a:spcBef>
              <a:buNone/>
            </a:pPr>
            <a:r>
              <a:rPr kumimoji="1" lang="en-US" altLang="zh-CN" sz="2000" b="1" dirty="0">
                <a:latin typeface="楷体" pitchFamily="49" charset="-122"/>
                <a:ea typeface="楷体" pitchFamily="49" charset="-122"/>
              </a:rPr>
              <a:t>【</a:t>
            </a:r>
            <a:r>
              <a:rPr kumimoji="1" lang="zh-CN" altLang="zh-CN" sz="2000" b="1" dirty="0">
                <a:latin typeface="黑体" pitchFamily="49" charset="-122"/>
                <a:ea typeface="黑体" pitchFamily="49" charset="-122"/>
              </a:rPr>
              <a:t>问题描述</a:t>
            </a:r>
            <a:r>
              <a:rPr kumimoji="1" lang="en-US" altLang="zh-CN" sz="2000" b="1" dirty="0">
                <a:latin typeface="楷体" pitchFamily="49" charset="-122"/>
                <a:ea typeface="楷体" pitchFamily="49" charset="-122"/>
              </a:rPr>
              <a:t>】</a:t>
            </a:r>
            <a:r>
              <a:rPr kumimoji="1" lang="zh-CN" altLang="en-US" sz="2000" b="1" dirty="0">
                <a:latin typeface="楷体" pitchFamily="49" charset="-122"/>
                <a:ea typeface="楷体" pitchFamily="49" charset="-122"/>
              </a:rPr>
              <a:t>用</a:t>
            </a:r>
            <a:r>
              <a:rPr kumimoji="1" lang="zh-CN" altLang="zh-CN" sz="2000" b="1" dirty="0">
                <a:latin typeface="楷体" pitchFamily="49" charset="-122"/>
                <a:ea typeface="楷体" pitchFamily="49" charset="-122"/>
              </a:rPr>
              <a:t>所学的</a:t>
            </a:r>
            <a:r>
              <a:rPr kumimoji="1" lang="en-US" altLang="zh-CN" sz="2000" b="1" dirty="0">
                <a:latin typeface="楷体" pitchFamily="49" charset="-122"/>
                <a:ea typeface="楷体" pitchFamily="49" charset="-122"/>
              </a:rPr>
              <a:t>Python</a:t>
            </a:r>
            <a:r>
              <a:rPr kumimoji="1" lang="zh-CN" altLang="zh-CN" sz="2000" b="1" dirty="0">
                <a:latin typeface="楷体" pitchFamily="49" charset="-122"/>
                <a:ea typeface="楷体" pitchFamily="49" charset="-122"/>
              </a:rPr>
              <a:t>语法实现一个购物车，包括以下要</a:t>
            </a:r>
            <a:r>
              <a:rPr kumimoji="1" lang="zh-CN" altLang="en-US" sz="2000" b="1" dirty="0">
                <a:latin typeface="楷体" pitchFamily="49" charset="-122"/>
                <a:ea typeface="楷体" pitchFamily="49" charset="-122"/>
              </a:rPr>
              <a:t>求</a:t>
            </a:r>
            <a:r>
              <a:rPr kumimoji="1" lang="zh-CN" altLang="zh-CN" sz="2000" b="1" dirty="0">
                <a:latin typeface="楷体" pitchFamily="49" charset="-122"/>
                <a:ea typeface="楷体" pitchFamily="49" charset="-122"/>
              </a:rPr>
              <a:t>：</a:t>
            </a:r>
            <a:endParaRPr kumimoji="1" lang="en-US" altLang="zh-CN" sz="2000" b="1" dirty="0">
              <a:latin typeface="楷体" pitchFamily="49" charset="-122"/>
              <a:ea typeface="楷体" pitchFamily="49" charset="-122"/>
            </a:endParaRPr>
          </a:p>
          <a:p>
            <a:pPr marL="514350" indent="-514350">
              <a:lnSpc>
                <a:spcPct val="100000"/>
              </a:lnSpc>
              <a:spcBef>
                <a:spcPts val="0"/>
              </a:spcBef>
              <a:buAutoNum type="alphaLcParenR"/>
            </a:pPr>
            <a:r>
              <a:rPr kumimoji="1" lang="zh-CN" altLang="en-US" sz="2000" dirty="0">
                <a:latin typeface="楷体" pitchFamily="49" charset="-122"/>
                <a:ea typeface="楷体" pitchFamily="49" charset="-122"/>
              </a:rPr>
              <a:t>能够制定商品条目</a:t>
            </a:r>
            <a:endParaRPr kumimoji="1" lang="en-US" altLang="zh-CN" sz="2000" dirty="0">
              <a:latin typeface="楷体" pitchFamily="49" charset="-122"/>
              <a:ea typeface="楷体" pitchFamily="49" charset="-122"/>
            </a:endParaRPr>
          </a:p>
          <a:p>
            <a:pPr marL="514350" indent="-514350">
              <a:lnSpc>
                <a:spcPct val="100000"/>
              </a:lnSpc>
              <a:spcBef>
                <a:spcPts val="0"/>
              </a:spcBef>
              <a:buAutoNum type="alphaLcParenR"/>
            </a:pPr>
            <a:r>
              <a:rPr kumimoji="1" lang="zh-CN" altLang="en-US" sz="2000" dirty="0">
                <a:latin typeface="楷体" pitchFamily="49" charset="-122"/>
                <a:ea typeface="楷体" pitchFamily="49" charset="-122"/>
              </a:rPr>
              <a:t>初始启动程序，让用户输入初始金额</a:t>
            </a:r>
            <a:endParaRPr kumimoji="1" lang="en-US" altLang="zh-CN" sz="2000" dirty="0">
              <a:latin typeface="楷体" pitchFamily="49" charset="-122"/>
              <a:ea typeface="楷体" pitchFamily="49" charset="-122"/>
            </a:endParaRPr>
          </a:p>
          <a:p>
            <a:pPr marL="514350" indent="-514350">
              <a:lnSpc>
                <a:spcPct val="100000"/>
              </a:lnSpc>
              <a:spcBef>
                <a:spcPts val="0"/>
              </a:spcBef>
              <a:buAutoNum type="alphaLcParenR"/>
            </a:pPr>
            <a:r>
              <a:rPr kumimoji="1" lang="zh-CN" altLang="en-US" sz="2000" dirty="0">
                <a:latin typeface="楷体" pitchFamily="49" charset="-122"/>
                <a:ea typeface="楷体" pitchFamily="49" charset="-122"/>
              </a:rPr>
              <a:t>用户可选择操作：</a:t>
            </a:r>
            <a:endParaRPr kumimoji="1" lang="en-US" altLang="zh-CN" sz="2000" dirty="0">
              <a:latin typeface="楷体" pitchFamily="49" charset="-122"/>
              <a:ea typeface="楷体" pitchFamily="49" charset="-122"/>
            </a:endParaRPr>
          </a:p>
          <a:p>
            <a:pPr marL="0" indent="0">
              <a:lnSpc>
                <a:spcPct val="100000"/>
              </a:lnSpc>
              <a:spcBef>
                <a:spcPts val="0"/>
              </a:spcBef>
              <a:buNone/>
            </a:pPr>
            <a:r>
              <a:rPr kumimoji="1" lang="en-US" altLang="zh-CN" sz="2000" dirty="0">
                <a:latin typeface="楷体" pitchFamily="49" charset="-122"/>
                <a:ea typeface="楷体" pitchFamily="49" charset="-122"/>
                <a:cs typeface="+mn-cs"/>
              </a:rPr>
              <a:t>    0</a:t>
            </a:r>
            <a:r>
              <a:rPr kumimoji="1" lang="zh-CN" altLang="en-US" sz="2000" dirty="0">
                <a:latin typeface="楷体" pitchFamily="49" charset="-122"/>
                <a:ea typeface="楷体" pitchFamily="49" charset="-122"/>
                <a:cs typeface="+mn-cs"/>
              </a:rPr>
              <a:t>：退出  </a:t>
            </a:r>
            <a:r>
              <a:rPr kumimoji="1" lang="en-US" altLang="zh-CN" sz="2000" dirty="0">
                <a:latin typeface="楷体" pitchFamily="49" charset="-122"/>
                <a:ea typeface="楷体" pitchFamily="49" charset="-122"/>
                <a:cs typeface="+mn-cs"/>
              </a:rPr>
              <a:t>1</a:t>
            </a:r>
            <a:r>
              <a:rPr kumimoji="1" lang="zh-CN" altLang="en-US" sz="2000" dirty="0">
                <a:latin typeface="楷体" pitchFamily="49" charset="-122"/>
                <a:ea typeface="楷体" pitchFamily="49" charset="-122"/>
                <a:cs typeface="+mn-cs"/>
              </a:rPr>
              <a:t>：查看商品列表  </a:t>
            </a:r>
            <a:r>
              <a:rPr kumimoji="1" lang="en-US" altLang="zh-CN" sz="2000" dirty="0">
                <a:latin typeface="楷体" pitchFamily="49" charset="-122"/>
                <a:ea typeface="楷体" pitchFamily="49" charset="-122"/>
                <a:cs typeface="+mn-cs"/>
              </a:rPr>
              <a:t>2</a:t>
            </a:r>
            <a:r>
              <a:rPr kumimoji="1" lang="zh-CN" altLang="en-US" sz="2000" dirty="0">
                <a:latin typeface="楷体" pitchFamily="49" charset="-122"/>
                <a:ea typeface="楷体" pitchFamily="49" charset="-122"/>
                <a:cs typeface="+mn-cs"/>
              </a:rPr>
              <a:t>：加入购物车  </a:t>
            </a:r>
            <a:endParaRPr kumimoji="1" lang="en-US" altLang="zh-CN" sz="2000" dirty="0">
              <a:latin typeface="楷体" pitchFamily="49" charset="-122"/>
              <a:ea typeface="楷体" pitchFamily="49" charset="-122"/>
              <a:cs typeface="+mn-cs"/>
            </a:endParaRPr>
          </a:p>
          <a:p>
            <a:pPr marL="0" indent="0">
              <a:lnSpc>
                <a:spcPct val="100000"/>
              </a:lnSpc>
              <a:spcBef>
                <a:spcPts val="0"/>
              </a:spcBef>
              <a:buNone/>
            </a:pPr>
            <a:r>
              <a:rPr kumimoji="1" lang="en-US" altLang="zh-CN" sz="2000" dirty="0">
                <a:latin typeface="楷体" pitchFamily="49" charset="-122"/>
                <a:ea typeface="楷体" pitchFamily="49" charset="-122"/>
              </a:rPr>
              <a:t>    </a:t>
            </a:r>
            <a:r>
              <a:rPr kumimoji="1" lang="en-US" altLang="zh-CN" sz="2000" dirty="0">
                <a:latin typeface="楷体" pitchFamily="49" charset="-122"/>
                <a:ea typeface="楷体" pitchFamily="49" charset="-122"/>
                <a:cs typeface="+mn-cs"/>
              </a:rPr>
              <a:t>3</a:t>
            </a:r>
            <a:r>
              <a:rPr kumimoji="1" lang="zh-CN" altLang="en-US" sz="2000" dirty="0">
                <a:latin typeface="楷体" pitchFamily="49" charset="-122"/>
                <a:ea typeface="楷体" pitchFamily="49" charset="-122"/>
                <a:cs typeface="+mn-cs"/>
              </a:rPr>
              <a:t>：结算购物车  </a:t>
            </a:r>
            <a:r>
              <a:rPr kumimoji="1" lang="en-US" altLang="zh-CN" sz="2000" dirty="0">
                <a:latin typeface="楷体" pitchFamily="49" charset="-122"/>
                <a:ea typeface="楷体" pitchFamily="49" charset="-122"/>
                <a:cs typeface="+mn-cs"/>
              </a:rPr>
              <a:t>4</a:t>
            </a:r>
            <a:r>
              <a:rPr kumimoji="1" lang="zh-CN" altLang="en-US" sz="2000" dirty="0">
                <a:latin typeface="楷体" pitchFamily="49" charset="-122"/>
                <a:ea typeface="楷体" pitchFamily="49" charset="-122"/>
                <a:cs typeface="+mn-cs"/>
              </a:rPr>
              <a:t>：查看余额  </a:t>
            </a:r>
            <a:r>
              <a:rPr kumimoji="1" lang="en-US" altLang="zh-CN" sz="2000" dirty="0">
                <a:latin typeface="楷体" pitchFamily="49" charset="-122"/>
                <a:ea typeface="楷体" pitchFamily="49" charset="-122"/>
                <a:cs typeface="+mn-cs"/>
              </a:rPr>
              <a:t>5</a:t>
            </a:r>
            <a:r>
              <a:rPr kumimoji="1" lang="zh-CN" altLang="en-US" sz="2000" dirty="0">
                <a:latin typeface="楷体" pitchFamily="49" charset="-122"/>
                <a:ea typeface="楷体" pitchFamily="49" charset="-122"/>
                <a:cs typeface="+mn-cs"/>
              </a:rPr>
              <a:t>：清空购物车及购买历史</a:t>
            </a:r>
            <a:r>
              <a:rPr kumimoji="1" lang="en-US" altLang="zh-CN" sz="2000" dirty="0">
                <a:latin typeface="楷体" pitchFamily="49" charset="-122"/>
                <a:ea typeface="楷体" pitchFamily="49" charset="-122"/>
                <a:cs typeface="+mn-cs"/>
              </a:rPr>
              <a:t>d)  </a:t>
            </a:r>
            <a:r>
              <a:rPr kumimoji="1" lang="zh-CN" altLang="en-US" sz="2000" dirty="0">
                <a:latin typeface="楷体" pitchFamily="49" charset="-122"/>
                <a:ea typeface="楷体" pitchFamily="49" charset="-122"/>
                <a:cs typeface="+mn-cs"/>
              </a:rPr>
              <a:t>允许用户根据商品编号购买商品</a:t>
            </a:r>
            <a:endParaRPr kumimoji="1" lang="en-US" altLang="zh-CN" sz="2000" dirty="0">
              <a:latin typeface="楷体" pitchFamily="49" charset="-122"/>
              <a:ea typeface="楷体" pitchFamily="49" charset="-122"/>
              <a:cs typeface="+mn-cs"/>
            </a:endParaRPr>
          </a:p>
          <a:p>
            <a:pPr marL="514350" indent="-514350">
              <a:lnSpc>
                <a:spcPct val="100000"/>
              </a:lnSpc>
              <a:spcBef>
                <a:spcPts val="0"/>
              </a:spcBef>
              <a:buAutoNum type="alphaLcParenR" startAt="5"/>
            </a:pPr>
            <a:r>
              <a:rPr kumimoji="1" lang="zh-CN" altLang="en-US" sz="2000" dirty="0">
                <a:latin typeface="楷体" pitchFamily="49" charset="-122"/>
                <a:ea typeface="楷体" pitchFamily="49" charset="-122"/>
                <a:cs typeface="+mn-cs"/>
              </a:rPr>
              <a:t>用户选择结算购物车后检测余额是否足够，够就直接扣款，不够就提醒</a:t>
            </a:r>
            <a:endParaRPr kumimoji="1" lang="en-US" altLang="zh-CN" sz="2000" dirty="0">
              <a:latin typeface="楷体" pitchFamily="49" charset="-122"/>
              <a:ea typeface="楷体" pitchFamily="49" charset="-122"/>
              <a:cs typeface="+mn-cs"/>
            </a:endParaRPr>
          </a:p>
          <a:p>
            <a:pPr marL="514350" indent="-514350">
              <a:lnSpc>
                <a:spcPct val="100000"/>
              </a:lnSpc>
              <a:spcBef>
                <a:spcPts val="0"/>
              </a:spcBef>
              <a:buAutoNum type="alphaLcParenR" startAt="5"/>
            </a:pPr>
            <a:r>
              <a:rPr kumimoji="1" lang="zh-CN" altLang="en-US" sz="2000" dirty="0">
                <a:latin typeface="楷体" pitchFamily="49" charset="-122"/>
                <a:ea typeface="楷体" pitchFamily="49" charset="-122"/>
                <a:cs typeface="+mn-cs"/>
              </a:rPr>
              <a:t>用户可以一直购买商品，也可以直接退出</a:t>
            </a:r>
            <a:endParaRPr kumimoji="1" lang="en-US" altLang="zh-CN" sz="2000" dirty="0">
              <a:latin typeface="楷体" pitchFamily="49" charset="-122"/>
              <a:ea typeface="楷体" pitchFamily="49" charset="-122"/>
              <a:cs typeface="+mn-cs"/>
            </a:endParaRPr>
          </a:p>
          <a:p>
            <a:pPr marL="514350" indent="-514350">
              <a:lnSpc>
                <a:spcPct val="100000"/>
              </a:lnSpc>
              <a:spcBef>
                <a:spcPts val="0"/>
              </a:spcBef>
              <a:buAutoNum type="alphaLcParenR" startAt="5"/>
            </a:pPr>
            <a:r>
              <a:rPr kumimoji="1" lang="zh-CN" altLang="en-US" sz="2000" dirty="0">
                <a:latin typeface="楷体" pitchFamily="49" charset="-122"/>
                <a:ea typeface="楷体" pitchFamily="49" charset="-122"/>
                <a:cs typeface="+mn-cs"/>
              </a:rPr>
              <a:t>用文件保存购买历史、购物车历史以及商品列表</a:t>
            </a:r>
          </a:p>
        </p:txBody>
      </p:sp>
    </p:spTree>
    <p:extLst>
      <p:ext uri="{BB962C8B-B14F-4D97-AF65-F5344CB8AC3E}">
        <p14:creationId xmlns:p14="http://schemas.microsoft.com/office/powerpoint/2010/main" val="20353821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3EFA654C-47C2-4583-8B1B-D87DE9D898B9}"/>
              </a:ext>
            </a:extLst>
          </p:cNvPr>
          <p:cNvSpPr>
            <a:spLocks noGrp="1"/>
          </p:cNvSpPr>
          <p:nvPr>
            <p:ph idx="4294967295"/>
          </p:nvPr>
        </p:nvSpPr>
        <p:spPr>
          <a:xfrm>
            <a:off x="1835696" y="843558"/>
            <a:ext cx="7308304" cy="3996730"/>
          </a:xfrm>
        </p:spPr>
        <p:txBody>
          <a:bodyPr/>
          <a:lstStyle/>
          <a:p>
            <a:r>
              <a:rPr kumimoji="1" lang="en-US" altLang="zh-CN" sz="2000" b="1" dirty="0">
                <a:latin typeface="+mn-ea"/>
              </a:rPr>
              <a:t>【</a:t>
            </a:r>
            <a:r>
              <a:rPr kumimoji="1" lang="zh-CN" altLang="en-US" sz="2000" b="1" dirty="0">
                <a:latin typeface="+mn-ea"/>
              </a:rPr>
              <a:t>功能函数</a:t>
            </a:r>
            <a:r>
              <a:rPr kumimoji="1" lang="en-US" altLang="zh-CN" sz="2000" b="1" dirty="0">
                <a:latin typeface="+mn-ea"/>
              </a:rPr>
              <a:t>】</a:t>
            </a:r>
          </a:p>
          <a:p>
            <a:pPr marL="855662" lvl="2" indent="0">
              <a:buNone/>
            </a:pPr>
            <a:r>
              <a:rPr kumimoji="1" lang="en-US" altLang="zh-CN" dirty="0">
                <a:latin typeface="Consolas" panose="020B0609020204030204" pitchFamily="49" charset="0"/>
                <a:ea typeface="+mn-ea"/>
                <a:cs typeface="+mn-cs"/>
              </a:rPr>
              <a:t>1) initialize(): </a:t>
            </a:r>
            <a:r>
              <a:rPr kumimoji="1" lang="zh-CN" altLang="en-US" dirty="0">
                <a:latin typeface="Consolas" panose="020B0609020204030204" pitchFamily="49" charset="0"/>
                <a:ea typeface="+mn-ea"/>
                <a:cs typeface="+mn-cs"/>
              </a:rPr>
              <a:t>初始化购物车</a:t>
            </a:r>
            <a:endParaRPr kumimoji="1" lang="en-US" altLang="zh-CN" dirty="0">
              <a:latin typeface="Consolas" panose="020B0609020204030204" pitchFamily="49" charset="0"/>
              <a:ea typeface="+mn-ea"/>
              <a:cs typeface="+mn-cs"/>
            </a:endParaRPr>
          </a:p>
          <a:p>
            <a:pPr marL="855662" lvl="2" indent="0">
              <a:buNone/>
            </a:pPr>
            <a:r>
              <a:rPr kumimoji="1" lang="en-US" altLang="zh-CN" dirty="0">
                <a:latin typeface="Consolas" panose="020B0609020204030204" pitchFamily="49" charset="0"/>
                <a:ea typeface="+mn-ea"/>
                <a:cs typeface="+mn-cs"/>
              </a:rPr>
              <a:t>2) </a:t>
            </a:r>
            <a:r>
              <a:rPr kumimoji="1" lang="en-US" altLang="zh-CN" dirty="0" err="1">
                <a:latin typeface="Consolas" panose="020B0609020204030204" pitchFamily="49" charset="0"/>
                <a:ea typeface="+mn-ea"/>
                <a:cs typeface="+mn-cs"/>
              </a:rPr>
              <a:t>show_item</a:t>
            </a:r>
            <a:r>
              <a:rPr kumimoji="1" lang="en-US" altLang="zh-CN" dirty="0">
                <a:latin typeface="Consolas" panose="020B0609020204030204" pitchFamily="49" charset="0"/>
                <a:ea typeface="+mn-ea"/>
                <a:cs typeface="+mn-cs"/>
              </a:rPr>
              <a:t>(content): </a:t>
            </a:r>
            <a:r>
              <a:rPr kumimoji="1" lang="zh-CN" altLang="en-US" dirty="0">
                <a:latin typeface="Consolas" panose="020B0609020204030204" pitchFamily="49" charset="0"/>
                <a:ea typeface="+mn-ea"/>
                <a:cs typeface="+mn-cs"/>
              </a:rPr>
              <a:t>展示商品</a:t>
            </a:r>
            <a:endParaRPr kumimoji="1" lang="en-US" altLang="zh-CN" dirty="0">
              <a:latin typeface="Consolas" panose="020B0609020204030204" pitchFamily="49" charset="0"/>
              <a:ea typeface="+mn-ea"/>
              <a:cs typeface="+mn-cs"/>
            </a:endParaRPr>
          </a:p>
          <a:p>
            <a:pPr marL="855662" lvl="2" indent="0">
              <a:buNone/>
            </a:pPr>
            <a:r>
              <a:rPr kumimoji="1" lang="en-US" altLang="zh-CN" dirty="0">
                <a:latin typeface="Consolas" panose="020B0609020204030204" pitchFamily="49" charset="0"/>
                <a:ea typeface="+mn-ea"/>
                <a:cs typeface="+mn-cs"/>
              </a:rPr>
              <a:t>3) </a:t>
            </a:r>
            <a:r>
              <a:rPr kumimoji="1" lang="en-US" altLang="zh-CN" dirty="0" err="1">
                <a:latin typeface="Consolas" panose="020B0609020204030204" pitchFamily="49" charset="0"/>
                <a:ea typeface="+mn-ea"/>
                <a:cs typeface="+mn-cs"/>
              </a:rPr>
              <a:t>show_operation</a:t>
            </a:r>
            <a:r>
              <a:rPr kumimoji="1" lang="en-US" altLang="zh-CN" dirty="0">
                <a:latin typeface="Consolas" panose="020B0609020204030204" pitchFamily="49" charset="0"/>
                <a:ea typeface="+mn-ea"/>
                <a:cs typeface="+mn-cs"/>
              </a:rPr>
              <a:t>(): </a:t>
            </a:r>
            <a:r>
              <a:rPr kumimoji="1" lang="zh-CN" altLang="en-US" dirty="0">
                <a:latin typeface="Consolas" panose="020B0609020204030204" pitchFamily="49" charset="0"/>
                <a:ea typeface="+mn-ea"/>
                <a:cs typeface="+mn-cs"/>
              </a:rPr>
              <a:t>展示可进行的操作</a:t>
            </a:r>
          </a:p>
          <a:p>
            <a:pPr marL="855662" lvl="2" indent="0">
              <a:buNone/>
            </a:pPr>
            <a:r>
              <a:rPr kumimoji="1" lang="en-US" altLang="zh-CN" dirty="0">
                <a:latin typeface="Consolas" panose="020B0609020204030204" pitchFamily="49" charset="0"/>
                <a:ea typeface="+mn-ea"/>
                <a:cs typeface="+mn-cs"/>
              </a:rPr>
              <a:t>4) </a:t>
            </a:r>
            <a:r>
              <a:rPr kumimoji="1" lang="en-US" altLang="zh-CN" dirty="0" err="1">
                <a:latin typeface="Consolas" panose="020B0609020204030204" pitchFamily="49" charset="0"/>
                <a:ea typeface="+mn-ea"/>
                <a:cs typeface="+mn-cs"/>
              </a:rPr>
              <a:t>in_cart</a:t>
            </a:r>
            <a:r>
              <a:rPr kumimoji="1" lang="en-US" altLang="zh-CN" dirty="0">
                <a:latin typeface="Consolas" panose="020B0609020204030204" pitchFamily="49" charset="0"/>
                <a:ea typeface="+mn-ea"/>
                <a:cs typeface="+mn-cs"/>
              </a:rPr>
              <a:t>(): </a:t>
            </a:r>
            <a:r>
              <a:rPr kumimoji="1" lang="zh-CN" altLang="en-US" dirty="0">
                <a:latin typeface="Consolas" panose="020B0609020204030204" pitchFamily="49" charset="0"/>
                <a:ea typeface="+mn-ea"/>
                <a:cs typeface="+mn-cs"/>
              </a:rPr>
              <a:t>加入购物车</a:t>
            </a:r>
            <a:endParaRPr kumimoji="1" lang="en-US" altLang="zh-CN" dirty="0">
              <a:latin typeface="Consolas" panose="020B0609020204030204" pitchFamily="49" charset="0"/>
              <a:ea typeface="+mn-ea"/>
              <a:cs typeface="+mn-cs"/>
            </a:endParaRPr>
          </a:p>
          <a:p>
            <a:pPr marL="855662" lvl="2" indent="0">
              <a:buNone/>
            </a:pPr>
            <a:r>
              <a:rPr kumimoji="1" lang="en-US" altLang="zh-CN" dirty="0">
                <a:latin typeface="Consolas" panose="020B0609020204030204" pitchFamily="49" charset="0"/>
                <a:ea typeface="+mn-ea"/>
                <a:cs typeface="+mn-cs"/>
              </a:rPr>
              <a:t>5) pay(money): </a:t>
            </a:r>
            <a:r>
              <a:rPr kumimoji="1" lang="zh-CN" altLang="en-US" dirty="0">
                <a:latin typeface="Consolas" panose="020B0609020204030204" pitchFamily="49" charset="0"/>
                <a:ea typeface="+mn-ea"/>
                <a:cs typeface="+mn-cs"/>
              </a:rPr>
              <a:t>结算购物车 </a:t>
            </a:r>
            <a:endParaRPr kumimoji="1" lang="en-US" altLang="zh-CN" dirty="0">
              <a:latin typeface="Consolas" panose="020B0609020204030204" pitchFamily="49" charset="0"/>
              <a:ea typeface="+mn-ea"/>
              <a:cs typeface="+mn-cs"/>
            </a:endParaRPr>
          </a:p>
          <a:p>
            <a:pPr marL="855662" lvl="2" indent="0">
              <a:buNone/>
            </a:pPr>
            <a:r>
              <a:rPr kumimoji="1" lang="en-US" altLang="zh-CN" dirty="0">
                <a:latin typeface="Consolas" panose="020B0609020204030204" pitchFamily="49" charset="0"/>
                <a:ea typeface="+mn-ea"/>
                <a:cs typeface="+mn-cs"/>
              </a:rPr>
              <a:t>6) </a:t>
            </a:r>
            <a:r>
              <a:rPr kumimoji="1" lang="en-US" altLang="zh-CN" dirty="0" err="1">
                <a:latin typeface="Consolas" panose="020B0609020204030204" pitchFamily="49" charset="0"/>
                <a:ea typeface="+mn-ea"/>
                <a:cs typeface="+mn-cs"/>
              </a:rPr>
              <a:t>clean_history</a:t>
            </a:r>
            <a:r>
              <a:rPr kumimoji="1" lang="en-US" altLang="zh-CN" dirty="0">
                <a:latin typeface="Consolas" panose="020B0609020204030204" pitchFamily="49" charset="0"/>
                <a:ea typeface="+mn-ea"/>
                <a:cs typeface="+mn-cs"/>
              </a:rPr>
              <a:t>(): </a:t>
            </a:r>
            <a:r>
              <a:rPr kumimoji="1" lang="zh-CN" altLang="en-US" dirty="0">
                <a:latin typeface="Consolas" panose="020B0609020204030204" pitchFamily="49" charset="0"/>
                <a:ea typeface="+mn-ea"/>
                <a:cs typeface="+mn-cs"/>
              </a:rPr>
              <a:t>清空购物车及购买历史</a:t>
            </a:r>
            <a:endParaRPr kumimoji="1" lang="en-US" altLang="zh-CN" dirty="0">
              <a:latin typeface="Consolas" panose="020B0609020204030204" pitchFamily="49" charset="0"/>
              <a:ea typeface="+mn-ea"/>
              <a:cs typeface="+mn-cs"/>
            </a:endParaRPr>
          </a:p>
        </p:txBody>
      </p:sp>
      <p:sp>
        <p:nvSpPr>
          <p:cNvPr id="5" name="标题 1">
            <a:extLst>
              <a:ext uri="{FF2B5EF4-FFF2-40B4-BE49-F238E27FC236}">
                <a16:creationId xmlns:a16="http://schemas.microsoft.com/office/drawing/2014/main" id="{952055F3-252C-4711-B4BB-0B09E0F50255}"/>
              </a:ext>
            </a:extLst>
          </p:cNvPr>
          <p:cNvSpPr txBox="1">
            <a:spLocks/>
          </p:cNvSpPr>
          <p:nvPr/>
        </p:nvSpPr>
        <p:spPr>
          <a:xfrm>
            <a:off x="1691680" y="0"/>
            <a:ext cx="7344816"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b="0">
                <a:latin typeface="微软雅黑" pitchFamily="34" charset="-122"/>
                <a:ea typeface="微软雅黑" pitchFamily="34" charset="-122"/>
              </a:rPr>
              <a:t>2.7 </a:t>
            </a:r>
            <a:r>
              <a:rPr kumimoji="1" lang="zh-CN" altLang="en-US" sz="2400" b="0">
                <a:latin typeface="微软雅黑" pitchFamily="34" charset="-122"/>
                <a:ea typeface="微软雅黑" pitchFamily="34" charset="-122"/>
              </a:rPr>
              <a:t>综合实例</a:t>
            </a:r>
            <a:endParaRPr lang="zh-CN" altLang="en-US" sz="2400" b="0" dirty="0">
              <a:latin typeface="微软雅黑" pitchFamily="34" charset="-122"/>
              <a:ea typeface="微软雅黑" pitchFamily="34" charset="-122"/>
            </a:endParaRPr>
          </a:p>
        </p:txBody>
      </p:sp>
    </p:spTree>
    <p:extLst>
      <p:ext uri="{BB962C8B-B14F-4D97-AF65-F5344CB8AC3E}">
        <p14:creationId xmlns:p14="http://schemas.microsoft.com/office/powerpoint/2010/main" val="41069868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5">
            <a:extLst>
              <a:ext uri="{FF2B5EF4-FFF2-40B4-BE49-F238E27FC236}">
                <a16:creationId xmlns:a16="http://schemas.microsoft.com/office/drawing/2014/main" id="{A4C63C77-4317-40A2-89D5-7EBBC48EBD49}"/>
              </a:ext>
            </a:extLst>
          </p:cNvPr>
          <p:cNvGraphicFramePr>
            <a:graphicFrameLocks/>
          </p:cNvGraphicFramePr>
          <p:nvPr>
            <p:extLst>
              <p:ext uri="{D42A27DB-BD31-4B8C-83A1-F6EECF244321}">
                <p14:modId xmlns:p14="http://schemas.microsoft.com/office/powerpoint/2010/main" val="525595936"/>
              </p:ext>
            </p:extLst>
          </p:nvPr>
        </p:nvGraphicFramePr>
        <p:xfrm>
          <a:off x="1763688" y="823083"/>
          <a:ext cx="7272808" cy="4276627"/>
        </p:xfrm>
        <a:graphic>
          <a:graphicData uri="http://schemas.openxmlformats.org/drawingml/2006/table">
            <a:tbl>
              <a:tblPr firstRow="1" firstCol="1" bandRow="1"/>
              <a:tblGrid>
                <a:gridCol w="7272808">
                  <a:extLst>
                    <a:ext uri="{9D8B030D-6E8A-4147-A177-3AD203B41FA5}">
                      <a16:colId xmlns:a16="http://schemas.microsoft.com/office/drawing/2014/main" val="179064052"/>
                    </a:ext>
                  </a:extLst>
                </a:gridCol>
              </a:tblGrid>
              <a:tr h="222787">
                <a:tc>
                  <a:txBody>
                    <a:bodyPr/>
                    <a:lstStyle/>
                    <a:p>
                      <a:pPr marL="0" algn="ctr" defTabSz="914400" rtl="0" eaLnBrk="1" latinLnBrk="0" hangingPunct="1">
                        <a:lnSpc>
                          <a:spcPct val="100000"/>
                        </a:lnSpc>
                        <a:spcAft>
                          <a:spcPts val="0"/>
                        </a:spcAft>
                      </a:pPr>
                      <a:r>
                        <a:rPr lang="en-US" altLang="zh-CN"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initialize() </a:t>
                      </a:r>
                      <a:r>
                        <a:rPr lang="zh-CN" altLang="en-US"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功能函数</a:t>
                      </a: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1845775039"/>
                  </a:ext>
                </a:extLst>
              </a:tr>
              <a:tr h="3981690">
                <a:tc>
                  <a:txBody>
                    <a:bodyPr/>
                    <a:lstStyle/>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def initialize():</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try:</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f = open('</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shopping_cart.txt','r</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 =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f.read</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global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shopping_cart</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endPar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endParaRP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shopping_cart</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 eval(a) </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f.close</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f = open('</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buy.txt','r</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 =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f.read</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global buy</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buy = eval(a)</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f.close</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f = open('</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products.txt','r</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 =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f.read</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global products</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products = eval(a)</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f.close</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except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FileNotFoundError</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pass</a:t>
                      </a:r>
                    </a:p>
                  </a:txBody>
                  <a:tcPr marL="68580" marR="68580" marT="0" marB="0">
                    <a:lnL>
                      <a:noFill/>
                    </a:lnL>
                    <a:lnR>
                      <a:noFill/>
                    </a:lnR>
                    <a:lnT>
                      <a:noFill/>
                    </a:lnT>
                    <a:lnB>
                      <a:noFill/>
                    </a:lnB>
                  </a:tcPr>
                </a:tc>
                <a:extLst>
                  <a:ext uri="{0D108BD9-81ED-4DB2-BD59-A6C34878D82A}">
                    <a16:rowId xmlns:a16="http://schemas.microsoft.com/office/drawing/2014/main" val="4031923497"/>
                  </a:ext>
                </a:extLst>
              </a:tr>
            </a:tbl>
          </a:graphicData>
        </a:graphic>
      </p:graphicFrame>
      <p:sp>
        <p:nvSpPr>
          <p:cNvPr id="6" name="标题 1">
            <a:extLst>
              <a:ext uri="{FF2B5EF4-FFF2-40B4-BE49-F238E27FC236}">
                <a16:creationId xmlns:a16="http://schemas.microsoft.com/office/drawing/2014/main" id="{952055F3-252C-4711-B4BB-0B09E0F50255}"/>
              </a:ext>
            </a:extLst>
          </p:cNvPr>
          <p:cNvSpPr txBox="1">
            <a:spLocks/>
          </p:cNvSpPr>
          <p:nvPr/>
        </p:nvSpPr>
        <p:spPr>
          <a:xfrm>
            <a:off x="1691680" y="0"/>
            <a:ext cx="7344816"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b="0">
                <a:latin typeface="微软雅黑" pitchFamily="34" charset="-122"/>
                <a:ea typeface="微软雅黑" pitchFamily="34" charset="-122"/>
              </a:rPr>
              <a:t>2.7 </a:t>
            </a:r>
            <a:r>
              <a:rPr kumimoji="1" lang="zh-CN" altLang="en-US" sz="2400" b="0">
                <a:latin typeface="微软雅黑" pitchFamily="34" charset="-122"/>
                <a:ea typeface="微软雅黑" pitchFamily="34" charset="-122"/>
              </a:rPr>
              <a:t>综合实例</a:t>
            </a:r>
            <a:endParaRPr lang="zh-CN" altLang="en-US" sz="2400" b="0" dirty="0">
              <a:latin typeface="微软雅黑" pitchFamily="34" charset="-122"/>
              <a:ea typeface="微软雅黑" pitchFamily="34" charset="-122"/>
            </a:endParaRPr>
          </a:p>
        </p:txBody>
      </p:sp>
    </p:spTree>
    <p:extLst>
      <p:ext uri="{BB962C8B-B14F-4D97-AF65-F5344CB8AC3E}">
        <p14:creationId xmlns:p14="http://schemas.microsoft.com/office/powerpoint/2010/main" val="31696734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5">
            <a:extLst>
              <a:ext uri="{FF2B5EF4-FFF2-40B4-BE49-F238E27FC236}">
                <a16:creationId xmlns:a16="http://schemas.microsoft.com/office/drawing/2014/main" id="{A4C63C77-4317-40A2-89D5-7EBBC48EBD49}"/>
              </a:ext>
            </a:extLst>
          </p:cNvPr>
          <p:cNvGraphicFramePr>
            <a:graphicFrameLocks/>
          </p:cNvGraphicFramePr>
          <p:nvPr>
            <p:extLst>
              <p:ext uri="{D42A27DB-BD31-4B8C-83A1-F6EECF244321}">
                <p14:modId xmlns:p14="http://schemas.microsoft.com/office/powerpoint/2010/main" val="3058880232"/>
              </p:ext>
            </p:extLst>
          </p:nvPr>
        </p:nvGraphicFramePr>
        <p:xfrm>
          <a:off x="1763688" y="843558"/>
          <a:ext cx="7272808" cy="3845391"/>
        </p:xfrm>
        <a:graphic>
          <a:graphicData uri="http://schemas.openxmlformats.org/drawingml/2006/table">
            <a:tbl>
              <a:tblPr firstRow="1" firstCol="1" bandRow="1"/>
              <a:tblGrid>
                <a:gridCol w="7272808">
                  <a:extLst>
                    <a:ext uri="{9D8B030D-6E8A-4147-A177-3AD203B41FA5}">
                      <a16:colId xmlns:a16="http://schemas.microsoft.com/office/drawing/2014/main" val="179064052"/>
                    </a:ext>
                  </a:extLst>
                </a:gridCol>
              </a:tblGrid>
              <a:tr h="218271">
                <a:tc>
                  <a:txBody>
                    <a:bodyPr/>
                    <a:lstStyle/>
                    <a:p>
                      <a:pPr marL="0" algn="ctr" defTabSz="914400" rtl="0" eaLnBrk="1" latinLnBrk="0" hangingPunct="1">
                        <a:lnSpc>
                          <a:spcPct val="100000"/>
                        </a:lnSpc>
                        <a:spcAft>
                          <a:spcPts val="0"/>
                        </a:spcAft>
                      </a:pPr>
                      <a:r>
                        <a:rPr lang="en-US" altLang="zh-CN" sz="140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show_item</a:t>
                      </a:r>
                      <a:r>
                        <a:rPr lang="en-US" altLang="zh-CN"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(content) </a:t>
                      </a:r>
                      <a:r>
                        <a:rPr lang="zh-CN" altLang="en-US"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功能函数</a:t>
                      </a: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1845775039"/>
                  </a:ext>
                </a:extLst>
              </a:tr>
              <a:tr h="3563678">
                <a:tc>
                  <a:txBody>
                    <a:bodyPr/>
                    <a:lstStyle/>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def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show_item</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(content):</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if content == 1:</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序号</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{:&lt;10</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商品名称</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{:&lt;10</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价格</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{:&lt;10</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s}".format(" "," "," "))  </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k = 0</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for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in products:</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print("{:&lt;14d}{:&lt;18s}{}".format(</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k,i,products</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k = k+1</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elif</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content == 3:</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购物车中有如下商品</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序号</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{:&lt;10</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商品名称</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{:&lt;10</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价格</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{:&lt;10</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数量</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{:&lt;10</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s}".format(" "," "," "," "))</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k = 0</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for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in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shopping_cart</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print("{:&lt;14d}{:&lt;18s}{:&lt;14d}{}".format(</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k,i</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products[</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shopping_cart</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 )</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k = k+1</a:t>
                      </a:r>
                    </a:p>
                  </a:txBody>
                  <a:tcPr marL="68580" marR="68580" marT="0" marB="0">
                    <a:lnL>
                      <a:noFill/>
                    </a:lnL>
                    <a:lnR>
                      <a:noFill/>
                    </a:lnR>
                    <a:lnT>
                      <a:noFill/>
                    </a:lnT>
                    <a:lnB>
                      <a:noFill/>
                    </a:lnB>
                  </a:tcPr>
                </a:tc>
                <a:extLst>
                  <a:ext uri="{0D108BD9-81ED-4DB2-BD59-A6C34878D82A}">
                    <a16:rowId xmlns:a16="http://schemas.microsoft.com/office/drawing/2014/main" val="4031923497"/>
                  </a:ext>
                </a:extLst>
              </a:tr>
            </a:tbl>
          </a:graphicData>
        </a:graphic>
      </p:graphicFrame>
      <p:sp>
        <p:nvSpPr>
          <p:cNvPr id="6" name="标题 1">
            <a:extLst>
              <a:ext uri="{FF2B5EF4-FFF2-40B4-BE49-F238E27FC236}">
                <a16:creationId xmlns:a16="http://schemas.microsoft.com/office/drawing/2014/main" id="{952055F3-252C-4711-B4BB-0B09E0F50255}"/>
              </a:ext>
            </a:extLst>
          </p:cNvPr>
          <p:cNvSpPr txBox="1">
            <a:spLocks/>
          </p:cNvSpPr>
          <p:nvPr/>
        </p:nvSpPr>
        <p:spPr>
          <a:xfrm>
            <a:off x="1691680" y="0"/>
            <a:ext cx="7344816"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b="0">
                <a:latin typeface="微软雅黑" pitchFamily="34" charset="-122"/>
                <a:ea typeface="微软雅黑" pitchFamily="34" charset="-122"/>
              </a:rPr>
              <a:t>2.7 </a:t>
            </a:r>
            <a:r>
              <a:rPr kumimoji="1" lang="zh-CN" altLang="en-US" sz="2400" b="0">
                <a:latin typeface="微软雅黑" pitchFamily="34" charset="-122"/>
                <a:ea typeface="微软雅黑" pitchFamily="34" charset="-122"/>
              </a:rPr>
              <a:t>综合实例</a:t>
            </a:r>
            <a:endParaRPr lang="zh-CN" altLang="en-US" sz="2400" b="0" dirty="0">
              <a:latin typeface="微软雅黑" pitchFamily="34" charset="-122"/>
              <a:ea typeface="微软雅黑" pitchFamily="34" charset="-122"/>
            </a:endParaRPr>
          </a:p>
        </p:txBody>
      </p:sp>
    </p:spTree>
    <p:extLst>
      <p:ext uri="{BB962C8B-B14F-4D97-AF65-F5344CB8AC3E}">
        <p14:creationId xmlns:p14="http://schemas.microsoft.com/office/powerpoint/2010/main" val="12541441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5">
            <a:extLst>
              <a:ext uri="{FF2B5EF4-FFF2-40B4-BE49-F238E27FC236}">
                <a16:creationId xmlns:a16="http://schemas.microsoft.com/office/drawing/2014/main" id="{A4C63C77-4317-40A2-89D5-7EBBC48EBD49}"/>
              </a:ext>
            </a:extLst>
          </p:cNvPr>
          <p:cNvGraphicFramePr>
            <a:graphicFrameLocks/>
          </p:cNvGraphicFramePr>
          <p:nvPr>
            <p:extLst>
              <p:ext uri="{D42A27DB-BD31-4B8C-83A1-F6EECF244321}">
                <p14:modId xmlns:p14="http://schemas.microsoft.com/office/powerpoint/2010/main" val="322374206"/>
              </p:ext>
            </p:extLst>
          </p:nvPr>
        </p:nvGraphicFramePr>
        <p:xfrm>
          <a:off x="1727116" y="798240"/>
          <a:ext cx="7309380" cy="3840480"/>
        </p:xfrm>
        <a:graphic>
          <a:graphicData uri="http://schemas.openxmlformats.org/drawingml/2006/table">
            <a:tbl>
              <a:tblPr firstRow="1" firstCol="1" bandRow="1"/>
              <a:tblGrid>
                <a:gridCol w="7309380">
                  <a:extLst>
                    <a:ext uri="{9D8B030D-6E8A-4147-A177-3AD203B41FA5}">
                      <a16:colId xmlns:a16="http://schemas.microsoft.com/office/drawing/2014/main" val="179064052"/>
                    </a:ext>
                  </a:extLst>
                </a:gridCol>
              </a:tblGrid>
              <a:tr h="295908">
                <a:tc>
                  <a:txBody>
                    <a:bodyPr/>
                    <a:lstStyle/>
                    <a:p>
                      <a:pPr marL="0" algn="ctr" defTabSz="914400" rtl="0" eaLnBrk="1" latinLnBrk="0" hangingPunct="1">
                        <a:lnSpc>
                          <a:spcPct val="150000"/>
                        </a:lnSpc>
                        <a:spcAft>
                          <a:spcPts val="0"/>
                        </a:spcAft>
                      </a:pPr>
                      <a:r>
                        <a:rPr lang="en-US" altLang="zh-CN" sz="140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show_operation</a:t>
                      </a:r>
                      <a:r>
                        <a:rPr lang="en-US" altLang="zh-CN"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zh-CN" altLang="en-US"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功能函数</a:t>
                      </a: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1845775039"/>
                  </a:ext>
                </a:extLst>
              </a:tr>
              <a:tr h="3061778">
                <a:tc>
                  <a:txBody>
                    <a:bodyPr/>
                    <a:lstStyle/>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def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show_operation</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p>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您可进行如下操作（选择对应序号即可）</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print("0 </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退出</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print("1 </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查看商品列表</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print("2 </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加入购物车</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print("3 </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结算购物车</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print("4 </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查看余额</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print("5 </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清空购物车及购买历史</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choice = input('</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您选择的操作是</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return choice</a:t>
                      </a:r>
                    </a:p>
                  </a:txBody>
                  <a:tcPr marL="68580" marR="68580" marT="0" marB="0">
                    <a:lnL>
                      <a:noFill/>
                    </a:lnL>
                    <a:lnR>
                      <a:noFill/>
                    </a:lnR>
                    <a:lnT>
                      <a:noFill/>
                    </a:lnT>
                    <a:lnB>
                      <a:noFill/>
                    </a:lnB>
                  </a:tcPr>
                </a:tc>
                <a:extLst>
                  <a:ext uri="{0D108BD9-81ED-4DB2-BD59-A6C34878D82A}">
                    <a16:rowId xmlns:a16="http://schemas.microsoft.com/office/drawing/2014/main" val="4031923497"/>
                  </a:ext>
                </a:extLst>
              </a:tr>
            </a:tbl>
          </a:graphicData>
        </a:graphic>
      </p:graphicFrame>
      <p:sp>
        <p:nvSpPr>
          <p:cNvPr id="6" name="标题 1">
            <a:extLst>
              <a:ext uri="{FF2B5EF4-FFF2-40B4-BE49-F238E27FC236}">
                <a16:creationId xmlns:a16="http://schemas.microsoft.com/office/drawing/2014/main" id="{952055F3-252C-4711-B4BB-0B09E0F50255}"/>
              </a:ext>
            </a:extLst>
          </p:cNvPr>
          <p:cNvSpPr txBox="1">
            <a:spLocks/>
          </p:cNvSpPr>
          <p:nvPr/>
        </p:nvSpPr>
        <p:spPr>
          <a:xfrm>
            <a:off x="1691680" y="0"/>
            <a:ext cx="7344816"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b="0">
                <a:latin typeface="微软雅黑" pitchFamily="34" charset="-122"/>
                <a:ea typeface="微软雅黑" pitchFamily="34" charset="-122"/>
              </a:rPr>
              <a:t>2.7 </a:t>
            </a:r>
            <a:r>
              <a:rPr kumimoji="1" lang="zh-CN" altLang="en-US" sz="2400" b="0">
                <a:latin typeface="微软雅黑" pitchFamily="34" charset="-122"/>
                <a:ea typeface="微软雅黑" pitchFamily="34" charset="-122"/>
              </a:rPr>
              <a:t>综合实例</a:t>
            </a:r>
            <a:endParaRPr lang="zh-CN" altLang="en-US" sz="2400" b="0" dirty="0">
              <a:latin typeface="微软雅黑" pitchFamily="34" charset="-122"/>
              <a:ea typeface="微软雅黑" pitchFamily="34" charset="-122"/>
            </a:endParaRPr>
          </a:p>
        </p:txBody>
      </p:sp>
    </p:spTree>
    <p:extLst>
      <p:ext uri="{BB962C8B-B14F-4D97-AF65-F5344CB8AC3E}">
        <p14:creationId xmlns:p14="http://schemas.microsoft.com/office/powerpoint/2010/main" val="9883051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5">
            <a:extLst>
              <a:ext uri="{FF2B5EF4-FFF2-40B4-BE49-F238E27FC236}">
                <a16:creationId xmlns:a16="http://schemas.microsoft.com/office/drawing/2014/main" id="{A4C63C77-4317-40A2-89D5-7EBBC48EBD49}"/>
              </a:ext>
            </a:extLst>
          </p:cNvPr>
          <p:cNvGraphicFramePr>
            <a:graphicFrameLocks/>
          </p:cNvGraphicFramePr>
          <p:nvPr>
            <p:extLst>
              <p:ext uri="{D42A27DB-BD31-4B8C-83A1-F6EECF244321}">
                <p14:modId xmlns:p14="http://schemas.microsoft.com/office/powerpoint/2010/main" val="3263026144"/>
              </p:ext>
            </p:extLst>
          </p:nvPr>
        </p:nvGraphicFramePr>
        <p:xfrm>
          <a:off x="1763688" y="843558"/>
          <a:ext cx="7272808" cy="4276627"/>
        </p:xfrm>
        <a:graphic>
          <a:graphicData uri="http://schemas.openxmlformats.org/drawingml/2006/table">
            <a:tbl>
              <a:tblPr firstRow="1" firstCol="1" bandRow="1"/>
              <a:tblGrid>
                <a:gridCol w="7272808">
                  <a:extLst>
                    <a:ext uri="{9D8B030D-6E8A-4147-A177-3AD203B41FA5}">
                      <a16:colId xmlns:a16="http://schemas.microsoft.com/office/drawing/2014/main" val="179064052"/>
                    </a:ext>
                  </a:extLst>
                </a:gridCol>
              </a:tblGrid>
              <a:tr h="222787">
                <a:tc>
                  <a:txBody>
                    <a:bodyPr/>
                    <a:lstStyle/>
                    <a:p>
                      <a:pPr marL="0" algn="ctr" defTabSz="914400" rtl="0" eaLnBrk="1" latinLnBrk="0" hangingPunct="1">
                        <a:lnSpc>
                          <a:spcPct val="100000"/>
                        </a:lnSpc>
                        <a:spcAft>
                          <a:spcPts val="0"/>
                        </a:spcAft>
                      </a:pPr>
                      <a:r>
                        <a:rPr lang="en-US" altLang="zh-CN" sz="140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in_cart</a:t>
                      </a:r>
                      <a:r>
                        <a:rPr lang="en-US" altLang="zh-CN" sz="14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zh-CN" altLang="en-US" sz="14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功能函数</a:t>
                      </a: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1845775039"/>
                  </a:ext>
                </a:extLst>
              </a:tr>
              <a:tr h="3981690">
                <a:tc>
                  <a:txBody>
                    <a:bodyPr/>
                    <a:lstStyle/>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def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in_cart</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show_item</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(1)</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您想加入购物车的是？</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while True:</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choice = input('</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请输入所选择商品序号</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if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choice.isdigit</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choice = int(choice)</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if 0&lt;=choice&lt;</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len</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(products) :</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break</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else:</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无该商品！</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else:</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无该商品！</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product = list(products)[choice]</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if product in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shopping_cart</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shopping_cart</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[product] +=1</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else:</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4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shopping_cart</a:t>
                      </a: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[product] = 1</a:t>
                      </a:r>
                    </a:p>
                    <a:p>
                      <a:pPr algn="just">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r>
                        <a:rPr lang="zh-CN" altLang="en-US"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已帮您加入购物车</a:t>
                      </a:r>
                      <a:r>
                        <a:rPr lang="en-US" altLang="zh-CN" sz="14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txBody>
                  <a:tcPr marL="68580" marR="68580" marT="0" marB="0">
                    <a:lnL>
                      <a:noFill/>
                    </a:lnL>
                    <a:lnR>
                      <a:noFill/>
                    </a:lnR>
                    <a:lnT>
                      <a:noFill/>
                    </a:lnT>
                    <a:lnB>
                      <a:noFill/>
                    </a:lnB>
                  </a:tcPr>
                </a:tc>
                <a:extLst>
                  <a:ext uri="{0D108BD9-81ED-4DB2-BD59-A6C34878D82A}">
                    <a16:rowId xmlns:a16="http://schemas.microsoft.com/office/drawing/2014/main" val="4031923497"/>
                  </a:ext>
                </a:extLst>
              </a:tr>
            </a:tbl>
          </a:graphicData>
        </a:graphic>
      </p:graphicFrame>
      <p:sp>
        <p:nvSpPr>
          <p:cNvPr id="6" name="标题 1">
            <a:extLst>
              <a:ext uri="{FF2B5EF4-FFF2-40B4-BE49-F238E27FC236}">
                <a16:creationId xmlns:a16="http://schemas.microsoft.com/office/drawing/2014/main" id="{952055F3-252C-4711-B4BB-0B09E0F50255}"/>
              </a:ext>
            </a:extLst>
          </p:cNvPr>
          <p:cNvSpPr txBox="1">
            <a:spLocks/>
          </p:cNvSpPr>
          <p:nvPr/>
        </p:nvSpPr>
        <p:spPr>
          <a:xfrm>
            <a:off x="1691680" y="0"/>
            <a:ext cx="7344816"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b="0" dirty="0">
                <a:latin typeface="微软雅黑" pitchFamily="34" charset="-122"/>
                <a:ea typeface="微软雅黑" pitchFamily="34" charset="-122"/>
              </a:rPr>
              <a:t>2.7 </a:t>
            </a:r>
            <a:r>
              <a:rPr kumimoji="1" lang="zh-CN" altLang="en-US" sz="2400" b="0" dirty="0">
                <a:latin typeface="微软雅黑" pitchFamily="34" charset="-122"/>
                <a:ea typeface="微软雅黑" pitchFamily="34" charset="-122"/>
              </a:rPr>
              <a:t>综合实例</a:t>
            </a:r>
            <a:endParaRPr lang="zh-CN" altLang="en-US" sz="2400" b="0" dirty="0">
              <a:latin typeface="微软雅黑" pitchFamily="34" charset="-122"/>
              <a:ea typeface="微软雅黑" pitchFamily="34" charset="-122"/>
            </a:endParaRPr>
          </a:p>
        </p:txBody>
      </p:sp>
    </p:spTree>
    <p:extLst>
      <p:ext uri="{BB962C8B-B14F-4D97-AF65-F5344CB8AC3E}">
        <p14:creationId xmlns:p14="http://schemas.microsoft.com/office/powerpoint/2010/main" val="2300130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7D3120-545C-4C32-A369-5EFB8A964CAB}"/>
              </a:ext>
            </a:extLst>
          </p:cNvPr>
          <p:cNvSpPr>
            <a:spLocks noGrp="1"/>
          </p:cNvSpPr>
          <p:nvPr>
            <p:ph idx="4294967295"/>
          </p:nvPr>
        </p:nvSpPr>
        <p:spPr>
          <a:xfrm>
            <a:off x="1763688" y="801292"/>
            <a:ext cx="7272808" cy="4248471"/>
          </a:xfrm>
        </p:spPr>
        <p:txBody>
          <a:bodyPr/>
          <a:lstStyle/>
          <a:p>
            <a:pPr marL="0" indent="0">
              <a:lnSpc>
                <a:spcPct val="150000"/>
              </a:lnSpc>
              <a:spcBef>
                <a:spcPts val="0"/>
              </a:spcBef>
              <a:buNone/>
            </a:pPr>
            <a:r>
              <a:rPr lang="en-US" altLang="zh-CN" sz="2000" b="1" dirty="0"/>
              <a:t>Python</a:t>
            </a:r>
            <a:r>
              <a:rPr lang="zh-CN" altLang="en-US" sz="2000" b="1" dirty="0"/>
              <a:t>基础语法概述</a:t>
            </a:r>
            <a:endParaRPr lang="en-US" altLang="zh-CN" sz="2000" b="1" dirty="0"/>
          </a:p>
          <a:p>
            <a:pPr>
              <a:lnSpc>
                <a:spcPct val="150000"/>
              </a:lnSpc>
              <a:spcBef>
                <a:spcPts val="0"/>
              </a:spcBef>
            </a:pPr>
            <a:r>
              <a:rPr lang="en-US" altLang="zh-CN" sz="2000" dirty="0"/>
              <a:t>List</a:t>
            </a:r>
            <a:r>
              <a:rPr lang="zh-CN" altLang="en-US" sz="2000" dirty="0"/>
              <a:t>（列表）是 </a:t>
            </a:r>
            <a:r>
              <a:rPr lang="en-US" altLang="zh-CN" sz="2000" dirty="0"/>
              <a:t>Python </a:t>
            </a:r>
            <a:r>
              <a:rPr lang="zh-CN" altLang="en-US" sz="2000" dirty="0"/>
              <a:t>中使用最频繁的数据类型。</a:t>
            </a:r>
            <a:endParaRPr lang="en-US" altLang="zh-CN" sz="2000" dirty="0"/>
          </a:p>
          <a:p>
            <a:pPr lvl="1">
              <a:lnSpc>
                <a:spcPct val="150000"/>
              </a:lnSpc>
              <a:spcBef>
                <a:spcPts val="0"/>
              </a:spcBef>
            </a:pPr>
            <a:r>
              <a:rPr lang="zh-CN" altLang="en-US" sz="1800" dirty="0"/>
              <a:t>列表可以完成大多数集合类的数据结构实现。</a:t>
            </a:r>
            <a:endParaRPr lang="en-US" altLang="zh-CN" sz="1800" dirty="0"/>
          </a:p>
          <a:p>
            <a:pPr lvl="1">
              <a:lnSpc>
                <a:spcPct val="150000"/>
              </a:lnSpc>
              <a:spcBef>
                <a:spcPts val="0"/>
              </a:spcBef>
            </a:pPr>
            <a:r>
              <a:rPr lang="zh-CN" altLang="en-US" sz="1800" dirty="0"/>
              <a:t>列表支持字符，数字，字符串甚至可以包含列表（即嵌套）。 </a:t>
            </a:r>
            <a:endParaRPr lang="en-US" altLang="zh-CN" sz="1800" dirty="0"/>
          </a:p>
          <a:p>
            <a:pPr lvl="1">
              <a:lnSpc>
                <a:spcPct val="150000"/>
              </a:lnSpc>
              <a:spcBef>
                <a:spcPts val="0"/>
              </a:spcBef>
            </a:pPr>
            <a:r>
              <a:rPr lang="zh-CN" altLang="en-US" sz="1800" dirty="0"/>
              <a:t>列表用 </a:t>
            </a:r>
            <a:r>
              <a:rPr lang="en-US" altLang="zh-CN" sz="1800" dirty="0"/>
              <a:t>[ ] </a:t>
            </a:r>
            <a:r>
              <a:rPr lang="zh-CN" altLang="en-US" sz="1800" dirty="0"/>
              <a:t>标识，是 </a:t>
            </a:r>
            <a:r>
              <a:rPr lang="en-US" altLang="zh-CN" sz="1800" dirty="0"/>
              <a:t>python </a:t>
            </a:r>
            <a:r>
              <a:rPr lang="zh-CN" altLang="en-US" sz="1800" dirty="0"/>
              <a:t>最通用的复合数据类型。 </a:t>
            </a:r>
            <a:endParaRPr lang="en-US" altLang="zh-CN" sz="1800" dirty="0"/>
          </a:p>
          <a:p>
            <a:pPr lvl="1">
              <a:lnSpc>
                <a:spcPct val="150000"/>
              </a:lnSpc>
              <a:spcBef>
                <a:spcPts val="0"/>
              </a:spcBef>
            </a:pPr>
            <a:r>
              <a:rPr lang="zh-CN" altLang="en-US" sz="1800" dirty="0"/>
              <a:t>列表中值的切割也可以用到变量 </a:t>
            </a:r>
            <a:r>
              <a:rPr lang="en-US" altLang="zh-CN" sz="1800" dirty="0"/>
              <a:t>[</a:t>
            </a:r>
            <a:r>
              <a:rPr lang="zh-CN" altLang="en-US" sz="1800" dirty="0"/>
              <a:t>头下标</a:t>
            </a:r>
            <a:r>
              <a:rPr lang="en-US" altLang="zh-CN" sz="1800" dirty="0"/>
              <a:t>:</a:t>
            </a:r>
            <a:r>
              <a:rPr lang="zh-CN" altLang="en-US" sz="1800" dirty="0"/>
              <a:t>尾下标</a:t>
            </a:r>
            <a:r>
              <a:rPr lang="en-US" altLang="zh-CN" sz="1800" dirty="0"/>
              <a:t>] </a:t>
            </a:r>
            <a:r>
              <a:rPr lang="zh-CN" altLang="en-US" sz="1800" dirty="0"/>
              <a:t>，就可以截取相应的列表，从左到右索引默认 </a:t>
            </a:r>
            <a:r>
              <a:rPr lang="en-US" altLang="zh-CN" sz="1800" dirty="0"/>
              <a:t>0 </a:t>
            </a:r>
            <a:r>
              <a:rPr lang="zh-CN" altLang="en-US" sz="1800" dirty="0"/>
              <a:t>开始，从右到左索引默认 </a:t>
            </a:r>
            <a:r>
              <a:rPr lang="en-US" altLang="zh-CN" sz="1800" dirty="0"/>
              <a:t>-1 </a:t>
            </a:r>
            <a:r>
              <a:rPr lang="zh-CN" altLang="en-US" sz="1800" dirty="0"/>
              <a:t>开始，下标可以为空表示取到头或尾。 </a:t>
            </a:r>
            <a:endParaRPr lang="en-US" altLang="zh-CN" sz="1800" dirty="0"/>
          </a:p>
          <a:p>
            <a:pPr lvl="1">
              <a:lnSpc>
                <a:spcPct val="150000"/>
              </a:lnSpc>
              <a:spcBef>
                <a:spcPts val="0"/>
              </a:spcBef>
            </a:pPr>
            <a:r>
              <a:rPr lang="zh-CN" altLang="en-US" sz="1800" dirty="0"/>
              <a:t>加号 </a:t>
            </a:r>
            <a:r>
              <a:rPr lang="en-US" altLang="zh-CN" sz="1800" dirty="0"/>
              <a:t>+ </a:t>
            </a:r>
            <a:r>
              <a:rPr lang="zh-CN" altLang="en-US" sz="1800" dirty="0"/>
              <a:t>是列表连接运算符，星号 * 是重复操作</a:t>
            </a:r>
            <a:r>
              <a:rPr lang="zh-CN" altLang="en-US" sz="2000" dirty="0"/>
              <a:t>。</a:t>
            </a:r>
            <a:endParaRPr lang="en-US" altLang="zh-CN" sz="2000" dirty="0"/>
          </a:p>
        </p:txBody>
      </p:sp>
      <p:sp>
        <p:nvSpPr>
          <p:cNvPr id="2" name="标题 1">
            <a:extLst>
              <a:ext uri="{FF2B5EF4-FFF2-40B4-BE49-F238E27FC236}">
                <a16:creationId xmlns:a16="http://schemas.microsoft.com/office/drawing/2014/main" id="{1AA3F59C-EF07-5A1C-079F-68A0D1F08B15}"/>
              </a:ext>
            </a:extLst>
          </p:cNvPr>
          <p:cNvSpPr txBox="1">
            <a:spLocks/>
          </p:cNvSpPr>
          <p:nvPr/>
        </p:nvSpPr>
        <p:spPr>
          <a:xfrm>
            <a:off x="1691680" y="1"/>
            <a:ext cx="7416824"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kern="0" dirty="0">
                <a:latin typeface="黑体" pitchFamily="49" charset="-122"/>
                <a:ea typeface="黑体" pitchFamily="49" charset="-122"/>
              </a:rPr>
              <a:t>1.1 Python</a:t>
            </a:r>
            <a:r>
              <a:rPr kumimoji="1" lang="zh-CN" altLang="en-US" sz="2600" kern="0" dirty="0">
                <a:latin typeface="黑体" pitchFamily="49" charset="-122"/>
                <a:ea typeface="黑体" pitchFamily="49" charset="-122"/>
              </a:rPr>
              <a:t>语言简介</a:t>
            </a:r>
          </a:p>
        </p:txBody>
      </p:sp>
    </p:spTree>
    <p:extLst>
      <p:ext uri="{BB962C8B-B14F-4D97-AF65-F5344CB8AC3E}">
        <p14:creationId xmlns:p14="http://schemas.microsoft.com/office/powerpoint/2010/main" val="4468167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5">
            <a:extLst>
              <a:ext uri="{FF2B5EF4-FFF2-40B4-BE49-F238E27FC236}">
                <a16:creationId xmlns:a16="http://schemas.microsoft.com/office/drawing/2014/main" id="{A4C63C77-4317-40A2-89D5-7EBBC48EBD49}"/>
              </a:ext>
            </a:extLst>
          </p:cNvPr>
          <p:cNvGraphicFramePr>
            <a:graphicFrameLocks/>
          </p:cNvGraphicFramePr>
          <p:nvPr>
            <p:extLst>
              <p:ext uri="{D42A27DB-BD31-4B8C-83A1-F6EECF244321}">
                <p14:modId xmlns:p14="http://schemas.microsoft.com/office/powerpoint/2010/main" val="3176019757"/>
              </p:ext>
            </p:extLst>
          </p:nvPr>
        </p:nvGraphicFramePr>
        <p:xfrm>
          <a:off x="1763688" y="843558"/>
          <a:ext cx="7272808" cy="4145280"/>
        </p:xfrm>
        <a:graphic>
          <a:graphicData uri="http://schemas.openxmlformats.org/drawingml/2006/table">
            <a:tbl>
              <a:tblPr firstRow="1" firstCol="1" bandRow="1"/>
              <a:tblGrid>
                <a:gridCol w="7272808">
                  <a:extLst>
                    <a:ext uri="{9D8B030D-6E8A-4147-A177-3AD203B41FA5}">
                      <a16:colId xmlns:a16="http://schemas.microsoft.com/office/drawing/2014/main" val="179064052"/>
                    </a:ext>
                  </a:extLst>
                </a:gridCol>
              </a:tblGrid>
              <a:tr h="226824">
                <a:tc>
                  <a:txBody>
                    <a:bodyPr/>
                    <a:lstStyle/>
                    <a:p>
                      <a:pPr marL="0" algn="ctr" defTabSz="914400" rtl="0" eaLnBrk="1" latinLnBrk="0" hangingPunct="1">
                        <a:lnSpc>
                          <a:spcPct val="100000"/>
                        </a:lnSpc>
                        <a:spcAft>
                          <a:spcPts val="0"/>
                        </a:spcAft>
                      </a:pPr>
                      <a:r>
                        <a:rPr lang="en-US" altLang="zh-CN" sz="16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pay(money) </a:t>
                      </a:r>
                      <a:r>
                        <a:rPr lang="zh-CN" altLang="en-US"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功能函数</a:t>
                      </a: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1845775039"/>
                  </a:ext>
                </a:extLst>
              </a:tr>
              <a:tr h="3291840">
                <a:tc>
                  <a:txBody>
                    <a:bodyPr/>
                    <a:lstStyle/>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def pay(money):</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show_item</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(3)</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list_pay</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 input("</a:t>
                      </a:r>
                      <a:r>
                        <a:rPr lang="zh-CN" alt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您想结算的商品是？</a:t>
                      </a:r>
                      <a:r>
                        <a:rPr lang="en-US" altLang="zh-CN"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xlist</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list_pay.split</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xlist</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 [int(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xlist</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for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in range(</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len</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xlist</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if 0&lt;=int(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xlist</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])&lt;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len</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shopping_cart</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c,s</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np.unique</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xlist,return_counts</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=True) </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total = 0</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pay_item</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 [list(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shopping_cart</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)[c[</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for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in range(</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len</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(c))]</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for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in range(</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len</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(c)):</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total += products[</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pay_item</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]]*s[</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if total&lt;money:</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for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in range(</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len</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pay_item</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if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pay_item</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in buy:</a:t>
                      </a:r>
                    </a:p>
                    <a:p>
                      <a:pPr algn="l">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buy[</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pay_item</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+=s[</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txBody>
                  <a:tcPr marL="68580" marR="68580" marT="0" marB="0">
                    <a:lnL>
                      <a:noFill/>
                    </a:lnL>
                    <a:lnR>
                      <a:noFill/>
                    </a:lnR>
                    <a:lnT>
                      <a:noFill/>
                    </a:lnT>
                    <a:lnB>
                      <a:noFill/>
                    </a:lnB>
                  </a:tcPr>
                </a:tc>
                <a:extLst>
                  <a:ext uri="{0D108BD9-81ED-4DB2-BD59-A6C34878D82A}">
                    <a16:rowId xmlns:a16="http://schemas.microsoft.com/office/drawing/2014/main" val="4031923497"/>
                  </a:ext>
                </a:extLst>
              </a:tr>
            </a:tbl>
          </a:graphicData>
        </a:graphic>
      </p:graphicFrame>
      <p:sp>
        <p:nvSpPr>
          <p:cNvPr id="6" name="标题 1">
            <a:extLst>
              <a:ext uri="{FF2B5EF4-FFF2-40B4-BE49-F238E27FC236}">
                <a16:creationId xmlns:a16="http://schemas.microsoft.com/office/drawing/2014/main" id="{952055F3-252C-4711-B4BB-0B09E0F50255}"/>
              </a:ext>
            </a:extLst>
          </p:cNvPr>
          <p:cNvSpPr txBox="1">
            <a:spLocks/>
          </p:cNvSpPr>
          <p:nvPr/>
        </p:nvSpPr>
        <p:spPr>
          <a:xfrm>
            <a:off x="1691680" y="0"/>
            <a:ext cx="7344816"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b="0">
                <a:latin typeface="微软雅黑" pitchFamily="34" charset="-122"/>
                <a:ea typeface="微软雅黑" pitchFamily="34" charset="-122"/>
              </a:rPr>
              <a:t>2.7 </a:t>
            </a:r>
            <a:r>
              <a:rPr kumimoji="1" lang="zh-CN" altLang="en-US" sz="2400" b="0">
                <a:latin typeface="微软雅黑" pitchFamily="34" charset="-122"/>
                <a:ea typeface="微软雅黑" pitchFamily="34" charset="-122"/>
              </a:rPr>
              <a:t>综合实例</a:t>
            </a:r>
            <a:endParaRPr lang="zh-CN" altLang="en-US" sz="2400" b="0" dirty="0">
              <a:latin typeface="微软雅黑" pitchFamily="34" charset="-122"/>
              <a:ea typeface="微软雅黑" pitchFamily="34" charset="-122"/>
            </a:endParaRPr>
          </a:p>
        </p:txBody>
      </p:sp>
    </p:spTree>
    <p:extLst>
      <p:ext uri="{BB962C8B-B14F-4D97-AF65-F5344CB8AC3E}">
        <p14:creationId xmlns:p14="http://schemas.microsoft.com/office/powerpoint/2010/main" val="801253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952055F3-252C-4711-B4BB-0B09E0F50255}"/>
              </a:ext>
            </a:extLst>
          </p:cNvPr>
          <p:cNvSpPr>
            <a:spLocks noGrp="1"/>
          </p:cNvSpPr>
          <p:nvPr>
            <p:ph type="title" idx="4294967295"/>
          </p:nvPr>
        </p:nvSpPr>
        <p:spPr>
          <a:xfrm>
            <a:off x="1800225" y="0"/>
            <a:ext cx="7343775" cy="771525"/>
          </a:xfrm>
          <a:prstGeom prst="rect">
            <a:avLst/>
          </a:prstGeom>
        </p:spPr>
        <p:txBody>
          <a:bodyPr/>
          <a:lstStyle/>
          <a:p>
            <a:pPr algn="l">
              <a:lnSpc>
                <a:spcPct val="150000"/>
              </a:lnSpc>
            </a:pPr>
            <a:r>
              <a:rPr kumimoji="1" lang="en-US" altLang="zh-CN" sz="2400" b="0" dirty="0">
                <a:latin typeface="微软雅黑" pitchFamily="34" charset="-122"/>
                <a:ea typeface="微软雅黑" pitchFamily="34" charset="-122"/>
              </a:rPr>
              <a:t>2.7 </a:t>
            </a:r>
            <a:r>
              <a:rPr kumimoji="1" lang="zh-CN" altLang="en-US" sz="2400" b="0" dirty="0">
                <a:latin typeface="微软雅黑" pitchFamily="34" charset="-122"/>
                <a:ea typeface="微软雅黑" pitchFamily="34" charset="-122"/>
              </a:rPr>
              <a:t>综合实例</a:t>
            </a:r>
            <a:endParaRPr lang="zh-CN" altLang="en-US" sz="2400" b="0" dirty="0">
              <a:latin typeface="微软雅黑" pitchFamily="34" charset="-122"/>
              <a:ea typeface="微软雅黑" pitchFamily="34" charset="-122"/>
            </a:endParaRPr>
          </a:p>
        </p:txBody>
      </p:sp>
      <p:graphicFrame>
        <p:nvGraphicFramePr>
          <p:cNvPr id="5" name="内容占位符 5">
            <a:extLst>
              <a:ext uri="{FF2B5EF4-FFF2-40B4-BE49-F238E27FC236}">
                <a16:creationId xmlns:a16="http://schemas.microsoft.com/office/drawing/2014/main" id="{A4C63C77-4317-40A2-89D5-7EBBC48EBD49}"/>
              </a:ext>
            </a:extLst>
          </p:cNvPr>
          <p:cNvGraphicFramePr>
            <a:graphicFrameLocks/>
          </p:cNvGraphicFramePr>
          <p:nvPr>
            <p:extLst>
              <p:ext uri="{D42A27DB-BD31-4B8C-83A1-F6EECF244321}">
                <p14:modId xmlns:p14="http://schemas.microsoft.com/office/powerpoint/2010/main" val="2268770185"/>
              </p:ext>
            </p:extLst>
          </p:nvPr>
        </p:nvGraphicFramePr>
        <p:xfrm>
          <a:off x="1763688" y="843558"/>
          <a:ext cx="7272808" cy="4023360"/>
        </p:xfrm>
        <a:graphic>
          <a:graphicData uri="http://schemas.openxmlformats.org/drawingml/2006/table">
            <a:tbl>
              <a:tblPr firstRow="1" firstCol="1" bandRow="1"/>
              <a:tblGrid>
                <a:gridCol w="7272808">
                  <a:extLst>
                    <a:ext uri="{9D8B030D-6E8A-4147-A177-3AD203B41FA5}">
                      <a16:colId xmlns:a16="http://schemas.microsoft.com/office/drawing/2014/main" val="179064052"/>
                    </a:ext>
                  </a:extLst>
                </a:gridCol>
              </a:tblGrid>
              <a:tr h="226824">
                <a:tc>
                  <a:txBody>
                    <a:bodyPr/>
                    <a:lstStyle/>
                    <a:p>
                      <a:pPr marL="0" algn="ctr" defTabSz="914400" rtl="0" eaLnBrk="1" latinLnBrk="0" hangingPunct="1">
                        <a:lnSpc>
                          <a:spcPct val="150000"/>
                        </a:lnSpc>
                        <a:spcAft>
                          <a:spcPts val="0"/>
                        </a:spcAft>
                      </a:pPr>
                      <a:r>
                        <a:rPr lang="en-US" altLang="zh-CN" sz="16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pay(money) </a:t>
                      </a:r>
                      <a:r>
                        <a:rPr lang="zh-CN" altLang="en-US"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功能函数</a:t>
                      </a: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1845775039"/>
                  </a:ext>
                </a:extLst>
              </a:tr>
              <a:tr h="2057400">
                <a:tc>
                  <a:txBody>
                    <a:bodyPr/>
                    <a:lstStyle/>
                    <a:p>
                      <a:pPr algn="l">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else:</a:t>
                      </a:r>
                    </a:p>
                    <a:p>
                      <a:pPr algn="l">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buy[</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pay_item</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=1</a:t>
                      </a:r>
                    </a:p>
                    <a:p>
                      <a:pPr algn="l">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shopping_cart</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pay_item</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-=1</a:t>
                      </a:r>
                    </a:p>
                    <a:p>
                      <a:pPr algn="l">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if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shopping_cart</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pay_item</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 0:</a:t>
                      </a:r>
                    </a:p>
                    <a:p>
                      <a:pPr algn="l">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del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shopping_cart</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pay_item</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i</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l">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r>
                        <a:rPr lang="zh-CN" alt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已经结算清！</a:t>
                      </a:r>
                      <a:r>
                        <a:rPr lang="en-US" altLang="zh-CN"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l">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return total</a:t>
                      </a:r>
                    </a:p>
                    <a:p>
                      <a:pPr algn="l">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else:</a:t>
                      </a:r>
                    </a:p>
                    <a:p>
                      <a:pPr algn="l">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print("</a:t>
                      </a:r>
                      <a:r>
                        <a:rPr lang="zh-CN" alt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余额不足！</a:t>
                      </a:r>
                      <a:r>
                        <a:rPr lang="en-US" altLang="zh-CN"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l">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return 0</a:t>
                      </a:r>
                    </a:p>
                  </a:txBody>
                  <a:tcPr marL="68580" marR="68580" marT="0" marB="0">
                    <a:lnL>
                      <a:noFill/>
                    </a:lnL>
                    <a:lnR>
                      <a:noFill/>
                    </a:lnR>
                    <a:lnT>
                      <a:noFill/>
                    </a:lnT>
                    <a:lnB>
                      <a:noFill/>
                    </a:lnB>
                  </a:tcPr>
                </a:tc>
                <a:extLst>
                  <a:ext uri="{0D108BD9-81ED-4DB2-BD59-A6C34878D82A}">
                    <a16:rowId xmlns:a16="http://schemas.microsoft.com/office/drawing/2014/main" val="4031923497"/>
                  </a:ext>
                </a:extLst>
              </a:tr>
            </a:tbl>
          </a:graphicData>
        </a:graphic>
      </p:graphicFrame>
    </p:spTree>
    <p:extLst>
      <p:ext uri="{BB962C8B-B14F-4D97-AF65-F5344CB8AC3E}">
        <p14:creationId xmlns:p14="http://schemas.microsoft.com/office/powerpoint/2010/main" val="34062892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5">
            <a:extLst>
              <a:ext uri="{FF2B5EF4-FFF2-40B4-BE49-F238E27FC236}">
                <a16:creationId xmlns:a16="http://schemas.microsoft.com/office/drawing/2014/main" id="{A4C63C77-4317-40A2-89D5-7EBBC48EBD49}"/>
              </a:ext>
            </a:extLst>
          </p:cNvPr>
          <p:cNvGraphicFramePr>
            <a:graphicFrameLocks/>
          </p:cNvGraphicFramePr>
          <p:nvPr>
            <p:extLst>
              <p:ext uri="{D42A27DB-BD31-4B8C-83A1-F6EECF244321}">
                <p14:modId xmlns:p14="http://schemas.microsoft.com/office/powerpoint/2010/main" val="3568608556"/>
              </p:ext>
            </p:extLst>
          </p:nvPr>
        </p:nvGraphicFramePr>
        <p:xfrm>
          <a:off x="1835696" y="915566"/>
          <a:ext cx="7200800" cy="2194560"/>
        </p:xfrm>
        <a:graphic>
          <a:graphicData uri="http://schemas.openxmlformats.org/drawingml/2006/table">
            <a:tbl>
              <a:tblPr firstRow="1" firstCol="1" bandRow="1"/>
              <a:tblGrid>
                <a:gridCol w="7200800">
                  <a:extLst>
                    <a:ext uri="{9D8B030D-6E8A-4147-A177-3AD203B41FA5}">
                      <a16:colId xmlns:a16="http://schemas.microsoft.com/office/drawing/2014/main" val="179064052"/>
                    </a:ext>
                  </a:extLst>
                </a:gridCol>
              </a:tblGrid>
              <a:tr h="324036">
                <a:tc>
                  <a:txBody>
                    <a:bodyPr/>
                    <a:lstStyle/>
                    <a:p>
                      <a:pPr marL="0" algn="ctr" defTabSz="914400" rtl="0" eaLnBrk="1" latinLnBrk="0" hangingPunct="1">
                        <a:lnSpc>
                          <a:spcPct val="150000"/>
                        </a:lnSpc>
                        <a:spcAft>
                          <a:spcPts val="0"/>
                        </a:spcAft>
                      </a:pPr>
                      <a:r>
                        <a:rPr lang="en-US" altLang="zh-CN" sz="1600" kern="100" dirty="0" err="1">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clean_history</a:t>
                      </a:r>
                      <a:r>
                        <a:rPr lang="en-US" altLang="zh-CN" sz="1600" kern="10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rPr>
                        <a:t>() </a:t>
                      </a:r>
                      <a:r>
                        <a:rPr lang="zh-CN" altLang="en-US"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功能函数</a:t>
                      </a:r>
                    </a:p>
                  </a:txBody>
                  <a:tcPr marL="68580" marR="68580" marT="0" marB="0">
                    <a:lnL>
                      <a:noFill/>
                    </a:lnL>
                    <a:lnR>
                      <a:noFill/>
                    </a:lnR>
                    <a:lnT>
                      <a:noFill/>
                    </a:lnT>
                    <a:lnB>
                      <a:noFill/>
                    </a:lnB>
                    <a:solidFill>
                      <a:srgbClr val="BFBFBF"/>
                    </a:solidFill>
                  </a:tcPr>
                </a:tc>
                <a:extLst>
                  <a:ext uri="{0D108BD9-81ED-4DB2-BD59-A6C34878D82A}">
                    <a16:rowId xmlns:a16="http://schemas.microsoft.com/office/drawing/2014/main" val="1845775039"/>
                  </a:ext>
                </a:extLst>
              </a:tr>
              <a:tr h="1620180">
                <a:tc>
                  <a:txBody>
                    <a:bodyPr/>
                    <a:lstStyle/>
                    <a:p>
                      <a:pPr algn="l">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def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clean_history</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l">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global buy</a:t>
                      </a:r>
                    </a:p>
                    <a:p>
                      <a:pPr algn="l">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buy.clear</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p>
                      <a:pPr algn="l">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global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shopping_cart</a:t>
                      </a:r>
                      <a:endPar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endParaRPr>
                    </a:p>
                    <a:p>
                      <a:pPr algn="l">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    </a:t>
                      </a:r>
                      <a:r>
                        <a:rPr lang="en-US" sz="1600" kern="0" dirty="0" err="1">
                          <a:solidFill>
                            <a:srgbClr val="0D0D0D"/>
                          </a:solidFill>
                          <a:effectLst/>
                          <a:latin typeface="Consolas" panose="020B0609020204030204" pitchFamily="49" charset="0"/>
                          <a:ea typeface="宋体" panose="02010600030101010101" pitchFamily="2" charset="-122"/>
                          <a:cs typeface="Courier New" panose="02070309020205020404" pitchFamily="49" charset="0"/>
                        </a:rPr>
                        <a:t>shopping_cart.clear</a:t>
                      </a:r>
                      <a:r>
                        <a:rPr lang="en-US" sz="1600" kern="0" dirty="0">
                          <a:solidFill>
                            <a:srgbClr val="0D0D0D"/>
                          </a:solidFill>
                          <a:effectLst/>
                          <a:latin typeface="Consolas" panose="020B0609020204030204" pitchFamily="49" charset="0"/>
                          <a:ea typeface="宋体" panose="02010600030101010101" pitchFamily="2" charset="-122"/>
                          <a:cs typeface="Courier New" panose="02070309020205020404" pitchFamily="49" charset="0"/>
                        </a:rPr>
                        <a:t>()</a:t>
                      </a:r>
                    </a:p>
                  </a:txBody>
                  <a:tcPr marL="68580" marR="68580" marT="0" marB="0">
                    <a:lnL>
                      <a:noFill/>
                    </a:lnL>
                    <a:lnR>
                      <a:noFill/>
                    </a:lnR>
                    <a:lnT>
                      <a:noFill/>
                    </a:lnT>
                    <a:lnB>
                      <a:noFill/>
                    </a:lnB>
                  </a:tcPr>
                </a:tc>
                <a:extLst>
                  <a:ext uri="{0D108BD9-81ED-4DB2-BD59-A6C34878D82A}">
                    <a16:rowId xmlns:a16="http://schemas.microsoft.com/office/drawing/2014/main" val="4031923497"/>
                  </a:ext>
                </a:extLst>
              </a:tr>
            </a:tbl>
          </a:graphicData>
        </a:graphic>
      </p:graphicFrame>
      <p:sp>
        <p:nvSpPr>
          <p:cNvPr id="6" name="标题 1">
            <a:extLst>
              <a:ext uri="{FF2B5EF4-FFF2-40B4-BE49-F238E27FC236}">
                <a16:creationId xmlns:a16="http://schemas.microsoft.com/office/drawing/2014/main" id="{952055F3-252C-4711-B4BB-0B09E0F50255}"/>
              </a:ext>
            </a:extLst>
          </p:cNvPr>
          <p:cNvSpPr txBox="1">
            <a:spLocks/>
          </p:cNvSpPr>
          <p:nvPr/>
        </p:nvSpPr>
        <p:spPr>
          <a:xfrm>
            <a:off x="1691680" y="0"/>
            <a:ext cx="7344816"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400" b="0">
                <a:latin typeface="微软雅黑" pitchFamily="34" charset="-122"/>
                <a:ea typeface="微软雅黑" pitchFamily="34" charset="-122"/>
              </a:rPr>
              <a:t>2.7 </a:t>
            </a:r>
            <a:r>
              <a:rPr kumimoji="1" lang="zh-CN" altLang="en-US" sz="2400" b="0">
                <a:latin typeface="微软雅黑" pitchFamily="34" charset="-122"/>
                <a:ea typeface="微软雅黑" pitchFamily="34" charset="-122"/>
              </a:rPr>
              <a:t>综合实例</a:t>
            </a:r>
            <a:endParaRPr lang="zh-CN" altLang="en-US" sz="2400" b="0" dirty="0">
              <a:latin typeface="微软雅黑" pitchFamily="34" charset="-122"/>
              <a:ea typeface="微软雅黑" pitchFamily="34" charset="-122"/>
            </a:endParaRPr>
          </a:p>
        </p:txBody>
      </p:sp>
    </p:spTree>
    <p:extLst>
      <p:ext uri="{BB962C8B-B14F-4D97-AF65-F5344CB8AC3E}">
        <p14:creationId xmlns:p14="http://schemas.microsoft.com/office/powerpoint/2010/main" val="42628102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51470"/>
            <a:ext cx="7344816" cy="682625"/>
          </a:xfrm>
          <a:prstGeom prst="rect">
            <a:avLst/>
          </a:prstGeom>
        </p:spPr>
        <p:txBody>
          <a:bodyPr/>
          <a:lstStyle/>
          <a:p>
            <a:pPr algn="l">
              <a:lnSpc>
                <a:spcPct val="150000"/>
              </a:lnSpc>
            </a:pPr>
            <a:r>
              <a:rPr kumimoji="1" lang="en-US" altLang="zh-CN" dirty="0">
                <a:latin typeface="+mn-ea"/>
              </a:rPr>
              <a:t>3 </a:t>
            </a:r>
            <a:r>
              <a:rPr kumimoji="1" lang="zh-CN" altLang="en-US" dirty="0">
                <a:latin typeface="+mn-ea"/>
              </a:rPr>
              <a:t>重要库的使用方法与案例</a:t>
            </a:r>
            <a:endParaRPr kumimoji="1" lang="en-US" altLang="zh-CN" dirty="0">
              <a:latin typeface="+mn-ea"/>
            </a:endParaRPr>
          </a:p>
        </p:txBody>
      </p:sp>
      <p:sp>
        <p:nvSpPr>
          <p:cNvPr id="3" name="内容占位符 2"/>
          <p:cNvSpPr>
            <a:spLocks noGrp="1"/>
          </p:cNvSpPr>
          <p:nvPr>
            <p:ph idx="4294967295"/>
          </p:nvPr>
        </p:nvSpPr>
        <p:spPr>
          <a:xfrm>
            <a:off x="1835696" y="987574"/>
            <a:ext cx="5616575" cy="3349625"/>
          </a:xfrm>
        </p:spPr>
        <p:txBody>
          <a:bodyPr/>
          <a:lstStyle/>
          <a:p>
            <a:pPr marL="477838" lvl="1" indent="0">
              <a:lnSpc>
                <a:spcPct val="150000"/>
              </a:lnSpc>
              <a:buNone/>
            </a:pPr>
            <a:r>
              <a:rPr kumimoji="1" lang="en-US" altLang="zh-CN" b="1" dirty="0">
                <a:latin typeface="+mn-ea"/>
                <a:ea typeface="+mn-ea"/>
              </a:rPr>
              <a:t>3.1 </a:t>
            </a:r>
            <a:r>
              <a:rPr kumimoji="1" lang="en-US" altLang="zh-CN" b="1" dirty="0" err="1">
                <a:latin typeface="+mn-ea"/>
                <a:ea typeface="+mn-ea"/>
              </a:rPr>
              <a:t>Numpy</a:t>
            </a:r>
            <a:endParaRPr kumimoji="1" lang="en-US" altLang="zh-CN" b="1" dirty="0">
              <a:latin typeface="+mn-ea"/>
              <a:ea typeface="+mn-ea"/>
            </a:endParaRPr>
          </a:p>
          <a:p>
            <a:pPr marL="477838" lvl="1" indent="0">
              <a:lnSpc>
                <a:spcPct val="150000"/>
              </a:lnSpc>
              <a:buNone/>
            </a:pPr>
            <a:r>
              <a:rPr kumimoji="1" lang="en-US" altLang="zh-CN" b="1" dirty="0">
                <a:latin typeface="+mn-ea"/>
                <a:ea typeface="+mn-ea"/>
              </a:rPr>
              <a:t>3.2 Pandas</a:t>
            </a:r>
          </a:p>
          <a:p>
            <a:pPr marL="477838" lvl="1" indent="0">
              <a:lnSpc>
                <a:spcPct val="150000"/>
              </a:lnSpc>
              <a:buNone/>
            </a:pPr>
            <a:r>
              <a:rPr kumimoji="1" lang="en-US" altLang="zh-CN" b="1" dirty="0">
                <a:latin typeface="+mn-ea"/>
                <a:ea typeface="+mn-ea"/>
              </a:rPr>
              <a:t>3.3 </a:t>
            </a:r>
            <a:r>
              <a:rPr kumimoji="1" lang="en-US" altLang="zh-CN" b="1" dirty="0" err="1">
                <a:latin typeface="+mn-ea"/>
                <a:ea typeface="+mn-ea"/>
              </a:rPr>
              <a:t>Scipy</a:t>
            </a:r>
            <a:endParaRPr kumimoji="1" lang="en-US" altLang="zh-CN" b="1" dirty="0">
              <a:latin typeface="+mn-ea"/>
              <a:ea typeface="+mn-ea"/>
            </a:endParaRPr>
          </a:p>
          <a:p>
            <a:pPr marL="477838" lvl="1" indent="0">
              <a:lnSpc>
                <a:spcPct val="150000"/>
              </a:lnSpc>
              <a:buNone/>
            </a:pPr>
            <a:r>
              <a:rPr kumimoji="1" lang="en-US" altLang="zh-CN" b="1" dirty="0">
                <a:latin typeface="+mn-ea"/>
                <a:ea typeface="+mn-ea"/>
              </a:rPr>
              <a:t>3.4 Matplotlib</a:t>
            </a:r>
            <a:endParaRPr kumimoji="1" lang="en-US" altLang="zh-CN" b="1" dirty="0">
              <a:latin typeface="微软雅黑" panose="020B0503020204020204" pitchFamily="34" charset="-122"/>
              <a:ea typeface="微软雅黑" panose="020B0503020204020204" pitchFamily="34" charset="-122"/>
            </a:endParaRPr>
          </a:p>
          <a:p>
            <a:pPr>
              <a:lnSpc>
                <a:spcPct val="150000"/>
              </a:lnSpc>
            </a:pPr>
            <a:endParaRPr kumimoji="1"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50454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0"/>
            <a:ext cx="7452320" cy="771550"/>
          </a:xfrm>
          <a:prstGeom prst="rect">
            <a:avLst/>
          </a:prstGeom>
        </p:spPr>
        <p:txBody>
          <a:bodyPr/>
          <a:lstStyle/>
          <a:p>
            <a:pPr algn="l">
              <a:lnSpc>
                <a:spcPct val="150000"/>
              </a:lnSpc>
            </a:pPr>
            <a:r>
              <a:rPr kumimoji="1" lang="en-US" altLang="zh-CN" sz="2600" b="0" dirty="0"/>
              <a:t>3.1  </a:t>
            </a:r>
            <a:r>
              <a:rPr kumimoji="1" lang="en-US" altLang="zh-CN" sz="2600" b="0" dirty="0" err="1"/>
              <a:t>Numpy</a:t>
            </a:r>
            <a:r>
              <a:rPr kumimoji="1" lang="en-US" altLang="zh-CN" sz="2600" b="0" dirty="0"/>
              <a:t> </a:t>
            </a:r>
            <a:r>
              <a:rPr kumimoji="1" lang="zh-CN" altLang="en-US" sz="2600" b="0" dirty="0">
                <a:latin typeface="微软雅黑" pitchFamily="34" charset="-122"/>
                <a:ea typeface="微软雅黑" pitchFamily="34" charset="-122"/>
              </a:rPr>
              <a:t>库</a:t>
            </a:r>
          </a:p>
        </p:txBody>
      </p:sp>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907704" y="843558"/>
            <a:ext cx="7128792" cy="4032672"/>
          </a:xfrm>
        </p:spPr>
        <p:txBody>
          <a:bodyPr/>
          <a:lstStyle/>
          <a:p>
            <a:pPr>
              <a:buFont typeface="Wingdings" pitchFamily="2" charset="2"/>
              <a:buChar char="u"/>
            </a:pPr>
            <a:r>
              <a:rPr lang="en-US" altLang="zh-CN" sz="2000" dirty="0" err="1">
                <a:latin typeface="微软雅黑" pitchFamily="34" charset="-122"/>
                <a:ea typeface="微软雅黑" pitchFamily="34" charset="-122"/>
              </a:rPr>
              <a:t>Numpy</a:t>
            </a:r>
            <a:r>
              <a:rPr lang="zh-CN" altLang="en-US" sz="2000" dirty="0">
                <a:latin typeface="微软雅黑" pitchFamily="34" charset="-122"/>
                <a:ea typeface="微软雅黑" pitchFamily="34" charset="-122"/>
              </a:rPr>
              <a:t>概述</a:t>
            </a:r>
            <a:endParaRPr lang="en-US" altLang="zh-CN" sz="2000" dirty="0">
              <a:latin typeface="微软雅黑" pitchFamily="34" charset="-122"/>
              <a:ea typeface="微软雅黑" pitchFamily="34" charset="-122"/>
            </a:endParaRPr>
          </a:p>
          <a:p>
            <a:pPr>
              <a:buFont typeface="Arial" pitchFamily="34" charset="0"/>
              <a:buChar char="•"/>
            </a:pPr>
            <a:r>
              <a:rPr lang="en-US" altLang="zh-CN" sz="2000" dirty="0" err="1">
                <a:latin typeface="楷体" pitchFamily="49" charset="-122"/>
                <a:ea typeface="楷体" pitchFamily="49" charset="-122"/>
              </a:rPr>
              <a:t>NumPy</a:t>
            </a:r>
            <a:r>
              <a:rPr lang="en-US" altLang="zh-CN" sz="2000" dirty="0">
                <a:latin typeface="楷体" pitchFamily="49" charset="-122"/>
                <a:ea typeface="楷体" pitchFamily="49" charset="-122"/>
              </a:rPr>
              <a:t>(Numerical Python) </a:t>
            </a:r>
            <a:r>
              <a:rPr lang="zh-CN" altLang="zh-CN" sz="2000" dirty="0">
                <a:latin typeface="楷体" pitchFamily="49" charset="-122"/>
                <a:ea typeface="楷体" pitchFamily="49" charset="-122"/>
              </a:rPr>
              <a:t>是</a:t>
            </a:r>
            <a:r>
              <a:rPr lang="en-US" altLang="zh-CN" sz="2000" dirty="0">
                <a:latin typeface="楷体" pitchFamily="49" charset="-122"/>
                <a:ea typeface="楷体" pitchFamily="49" charset="-122"/>
              </a:rPr>
              <a:t> Python </a:t>
            </a:r>
            <a:r>
              <a:rPr lang="zh-CN" altLang="zh-CN" sz="2000" dirty="0">
                <a:latin typeface="楷体" pitchFamily="49" charset="-122"/>
                <a:ea typeface="楷体" pitchFamily="49" charset="-122"/>
              </a:rPr>
              <a:t>语言的一个扩展程序库，支持大量的维度数组与矩阵运算，此外也针对数组运算提供大量的数学函数库。</a:t>
            </a:r>
            <a:endParaRPr lang="en-US" altLang="zh-CN" sz="2000" dirty="0">
              <a:latin typeface="楷体" pitchFamily="49" charset="-122"/>
              <a:ea typeface="楷体" pitchFamily="49" charset="-122"/>
            </a:endParaRPr>
          </a:p>
          <a:p>
            <a:pPr>
              <a:buFont typeface="Arial" pitchFamily="34" charset="0"/>
              <a:buChar char="•"/>
            </a:pPr>
            <a:r>
              <a:rPr lang="en-US" altLang="zh-CN" sz="2000" dirty="0" err="1">
                <a:latin typeface="楷体" pitchFamily="49" charset="-122"/>
                <a:ea typeface="楷体" pitchFamily="49" charset="-122"/>
              </a:rPr>
              <a:t>NumPy</a:t>
            </a:r>
            <a:r>
              <a:rPr lang="en-US" altLang="zh-CN" sz="2000" dirty="0">
                <a:latin typeface="楷体" pitchFamily="49" charset="-122"/>
                <a:ea typeface="楷体" pitchFamily="49" charset="-122"/>
              </a:rPr>
              <a:t> </a:t>
            </a:r>
            <a:r>
              <a:rPr lang="zh-CN" altLang="zh-CN" sz="2000" dirty="0">
                <a:latin typeface="楷体" pitchFamily="49" charset="-122"/>
                <a:ea typeface="楷体" pitchFamily="49" charset="-122"/>
              </a:rPr>
              <a:t>通常与</a:t>
            </a:r>
            <a:r>
              <a:rPr lang="en-US" altLang="zh-CN" sz="2000" dirty="0">
                <a:latin typeface="楷体" pitchFamily="49" charset="-122"/>
                <a:ea typeface="楷体" pitchFamily="49" charset="-122"/>
              </a:rPr>
              <a:t> </a:t>
            </a:r>
            <a:r>
              <a:rPr lang="en-US" altLang="zh-CN" sz="2000" dirty="0" err="1">
                <a:latin typeface="楷体" pitchFamily="49" charset="-122"/>
                <a:ea typeface="楷体" pitchFamily="49" charset="-122"/>
              </a:rPr>
              <a:t>SciPy</a:t>
            </a:r>
            <a:r>
              <a:rPr lang="en-US" altLang="zh-CN" sz="2000" dirty="0">
                <a:latin typeface="楷体" pitchFamily="49" charset="-122"/>
                <a:ea typeface="楷体" pitchFamily="49" charset="-122"/>
              </a:rPr>
              <a:t> (Scientific Python) </a:t>
            </a:r>
            <a:r>
              <a:rPr lang="zh-CN" altLang="zh-CN" sz="2000" dirty="0">
                <a:latin typeface="楷体" pitchFamily="49" charset="-122"/>
                <a:ea typeface="楷体" pitchFamily="49" charset="-122"/>
              </a:rPr>
              <a:t>和</a:t>
            </a:r>
            <a:r>
              <a:rPr lang="en-US" altLang="zh-CN" sz="2000" dirty="0">
                <a:latin typeface="楷体" pitchFamily="49" charset="-122"/>
                <a:ea typeface="楷体" pitchFamily="49" charset="-122"/>
              </a:rPr>
              <a:t> </a:t>
            </a:r>
            <a:r>
              <a:rPr lang="en-US" altLang="zh-CN" sz="2000" dirty="0" err="1">
                <a:latin typeface="楷体" pitchFamily="49" charset="-122"/>
                <a:ea typeface="楷体" pitchFamily="49" charset="-122"/>
              </a:rPr>
              <a:t>Matplotlib</a:t>
            </a:r>
            <a:r>
              <a:rPr lang="en-US" altLang="zh-CN" sz="2000" dirty="0">
                <a:latin typeface="楷体" pitchFamily="49" charset="-122"/>
                <a:ea typeface="楷体" pitchFamily="49" charset="-122"/>
              </a:rPr>
              <a:t>(</a:t>
            </a:r>
            <a:r>
              <a:rPr lang="zh-CN" altLang="zh-CN" sz="2000" dirty="0">
                <a:latin typeface="楷体" pitchFamily="49" charset="-122"/>
                <a:ea typeface="楷体" pitchFamily="49" charset="-122"/>
              </a:rPr>
              <a:t>绘图库</a:t>
            </a:r>
            <a:r>
              <a:rPr lang="en-US" altLang="zh-CN" sz="2000" dirty="0">
                <a:latin typeface="楷体" pitchFamily="49" charset="-122"/>
                <a:ea typeface="楷体" pitchFamily="49" charset="-122"/>
              </a:rPr>
              <a:t>)</a:t>
            </a:r>
            <a:r>
              <a:rPr lang="zh-CN" altLang="zh-CN" sz="2000" dirty="0">
                <a:latin typeface="楷体" pitchFamily="49" charset="-122"/>
                <a:ea typeface="楷体" pitchFamily="49" charset="-122"/>
              </a:rPr>
              <a:t>一起使用， 这种组合广泛用于替代</a:t>
            </a:r>
            <a:r>
              <a:rPr lang="en-US" altLang="zh-CN" sz="2000" dirty="0">
                <a:latin typeface="楷体" pitchFamily="49" charset="-122"/>
                <a:ea typeface="楷体" pitchFamily="49" charset="-122"/>
              </a:rPr>
              <a:t> </a:t>
            </a:r>
            <a:r>
              <a:rPr lang="en-US" altLang="zh-CN" sz="2000" dirty="0" err="1">
                <a:latin typeface="楷体" pitchFamily="49" charset="-122"/>
                <a:ea typeface="楷体" pitchFamily="49" charset="-122"/>
              </a:rPr>
              <a:t>Matlab</a:t>
            </a:r>
            <a:r>
              <a:rPr lang="zh-CN" altLang="zh-CN" sz="2000" dirty="0">
                <a:latin typeface="楷体" pitchFamily="49" charset="-122"/>
                <a:ea typeface="楷体" pitchFamily="49" charset="-122"/>
              </a:rPr>
              <a:t>，是一个强大的科学计算环境，有助于我们通过</a:t>
            </a:r>
            <a:r>
              <a:rPr lang="en-US" altLang="zh-CN" sz="2000" dirty="0">
                <a:latin typeface="楷体" pitchFamily="49" charset="-122"/>
                <a:ea typeface="楷体" pitchFamily="49" charset="-122"/>
              </a:rPr>
              <a:t> Python </a:t>
            </a:r>
            <a:r>
              <a:rPr lang="zh-CN" altLang="zh-CN" sz="2000" dirty="0">
                <a:latin typeface="楷体" pitchFamily="49" charset="-122"/>
                <a:ea typeface="楷体" pitchFamily="49" charset="-122"/>
              </a:rPr>
              <a:t>学习数据科学或者机器学习</a:t>
            </a:r>
            <a:r>
              <a:rPr lang="zh-CN" altLang="en-US" sz="2000" dirty="0">
                <a:latin typeface="楷体" pitchFamily="49" charset="-122"/>
                <a:ea typeface="楷体" pitchFamily="49" charset="-122"/>
              </a:rPr>
              <a:t>。</a:t>
            </a:r>
            <a:endParaRPr lang="en-US" altLang="zh-CN" sz="2000" b="1" dirty="0">
              <a:latin typeface="楷体" pitchFamily="49" charset="-122"/>
              <a:ea typeface="楷体" pitchFamily="49" charset="-122"/>
            </a:endParaRPr>
          </a:p>
          <a:p>
            <a:pPr>
              <a:buFont typeface="Wingdings" pitchFamily="2" charset="2"/>
              <a:buChar char="u"/>
            </a:pPr>
            <a:r>
              <a:rPr lang="en-US" altLang="zh-CN" sz="2000" b="1" dirty="0" err="1">
                <a:latin typeface="楷体" pitchFamily="49" charset="-122"/>
                <a:ea typeface="楷体" pitchFamily="49" charset="-122"/>
              </a:rPr>
              <a:t>Numpy</a:t>
            </a:r>
            <a:r>
              <a:rPr lang="zh-CN" altLang="en-US" sz="2000" b="1" dirty="0">
                <a:latin typeface="楷体" pitchFamily="49" charset="-122"/>
                <a:ea typeface="楷体" pitchFamily="49" charset="-122"/>
              </a:rPr>
              <a:t>安装</a:t>
            </a:r>
            <a:endParaRPr lang="en-US" altLang="zh-CN" sz="2000" b="1" dirty="0">
              <a:latin typeface="楷体" pitchFamily="49" charset="-122"/>
              <a:ea typeface="楷体" pitchFamily="49" charset="-122"/>
            </a:endParaRPr>
          </a:p>
          <a:p>
            <a:pPr marL="477838" lvl="1" indent="0">
              <a:buNone/>
            </a:pPr>
            <a:r>
              <a:rPr lang="zh-CN" altLang="en-US" sz="2000" dirty="0">
                <a:latin typeface="楷体" pitchFamily="49" charset="-122"/>
                <a:ea typeface="楷体" pitchFamily="49" charset="-122"/>
              </a:rPr>
              <a:t>最常用的就是使用</a:t>
            </a:r>
            <a:r>
              <a:rPr lang="en-US" altLang="zh-CN" sz="2000" dirty="0">
                <a:latin typeface="楷体" pitchFamily="49" charset="-122"/>
                <a:ea typeface="楷体" pitchFamily="49" charset="-122"/>
              </a:rPr>
              <a:t>pip</a:t>
            </a:r>
            <a:r>
              <a:rPr lang="zh-CN" altLang="en-US" sz="2000" dirty="0">
                <a:latin typeface="楷体" pitchFamily="49" charset="-122"/>
                <a:ea typeface="楷体" pitchFamily="49" charset="-122"/>
              </a:rPr>
              <a:t>命令安装</a:t>
            </a:r>
            <a:r>
              <a:rPr lang="en-US" altLang="zh-CN" sz="2000" dirty="0" err="1">
                <a:latin typeface="楷体" pitchFamily="49" charset="-122"/>
                <a:ea typeface="楷体" pitchFamily="49" charset="-122"/>
              </a:rPr>
              <a:t>Numpy</a:t>
            </a:r>
            <a:r>
              <a:rPr lang="zh-CN" altLang="en-US" sz="2000" dirty="0">
                <a:latin typeface="楷体" pitchFamily="49" charset="-122"/>
                <a:ea typeface="楷体" pitchFamily="49" charset="-122"/>
              </a:rPr>
              <a:t>，对应的命令为：</a:t>
            </a:r>
          </a:p>
          <a:p>
            <a:pPr marL="477838" lvl="1" indent="0">
              <a:buNone/>
            </a:pPr>
            <a:r>
              <a:rPr lang="en-US" altLang="zh-CN" sz="2000" dirty="0">
                <a:latin typeface="楷体" pitchFamily="49" charset="-122"/>
                <a:ea typeface="楷体" pitchFamily="49" charset="-122"/>
              </a:rPr>
              <a:t>    pip install </a:t>
            </a:r>
            <a:r>
              <a:rPr lang="en-US" altLang="zh-CN" sz="2000" dirty="0" err="1">
                <a:latin typeface="楷体" pitchFamily="49" charset="-122"/>
                <a:ea typeface="楷体" pitchFamily="49" charset="-122"/>
              </a:rPr>
              <a:t>numpy</a:t>
            </a:r>
            <a:endParaRPr lang="en-US" altLang="zh-CN" sz="2000" b="1" dirty="0">
              <a:latin typeface="楷体" pitchFamily="49" charset="-122"/>
              <a:ea typeface="楷体" pitchFamily="49" charset="-122"/>
            </a:endParaRPr>
          </a:p>
        </p:txBody>
      </p:sp>
    </p:spTree>
    <p:extLst>
      <p:ext uri="{BB962C8B-B14F-4D97-AF65-F5344CB8AC3E}">
        <p14:creationId xmlns:p14="http://schemas.microsoft.com/office/powerpoint/2010/main" val="8144403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8"/>
            <a:ext cx="7272808" cy="1728192"/>
          </a:xfrm>
        </p:spPr>
        <p:txBody>
          <a:bodyPr/>
          <a:lstStyle/>
          <a:p>
            <a:pPr marL="0" indent="0">
              <a:buNone/>
            </a:pPr>
            <a:r>
              <a:rPr lang="en-US" altLang="zh-CN" sz="2000" b="1" dirty="0"/>
              <a:t>  </a:t>
            </a:r>
            <a:r>
              <a:rPr lang="en-US" altLang="zh-CN" sz="2000" b="1" dirty="0" err="1"/>
              <a:t>Ndarray</a:t>
            </a:r>
            <a:r>
              <a:rPr lang="zh-CN" altLang="en-US" sz="2000" b="1" dirty="0"/>
              <a:t>对象</a:t>
            </a:r>
            <a:endParaRPr lang="en-US" altLang="zh-CN" sz="2000" b="1" dirty="0"/>
          </a:p>
          <a:p>
            <a:pPr>
              <a:lnSpc>
                <a:spcPct val="100000"/>
              </a:lnSpc>
            </a:pPr>
            <a:r>
              <a:rPr lang="en-US" altLang="zh-CN" sz="2000" dirty="0" err="1">
                <a:latin typeface="楷体" pitchFamily="49" charset="-122"/>
                <a:ea typeface="楷体" pitchFamily="49" charset="-122"/>
              </a:rPr>
              <a:t>NumPy</a:t>
            </a:r>
            <a:r>
              <a:rPr lang="zh-CN" altLang="en-US" sz="2000" dirty="0">
                <a:latin typeface="楷体" pitchFamily="49" charset="-122"/>
                <a:ea typeface="楷体" pitchFamily="49" charset="-122"/>
              </a:rPr>
              <a:t>最重要的一个特点是其</a:t>
            </a:r>
            <a:r>
              <a:rPr lang="en-US" altLang="zh-CN" sz="2000" dirty="0">
                <a:latin typeface="楷体" pitchFamily="49" charset="-122"/>
                <a:ea typeface="楷体" pitchFamily="49" charset="-122"/>
              </a:rPr>
              <a:t>N</a:t>
            </a:r>
            <a:r>
              <a:rPr lang="zh-CN" altLang="en-US" sz="2000" dirty="0">
                <a:latin typeface="楷体" pitchFamily="49" charset="-122"/>
                <a:ea typeface="楷体" pitchFamily="49" charset="-122"/>
              </a:rPr>
              <a:t>维数组对象</a:t>
            </a:r>
            <a:r>
              <a:rPr lang="en-US" altLang="zh-CN" sz="2000" dirty="0" err="1">
                <a:latin typeface="楷体" pitchFamily="49" charset="-122"/>
                <a:ea typeface="楷体" pitchFamily="49" charset="-122"/>
              </a:rPr>
              <a:t>ndarray</a:t>
            </a:r>
            <a:r>
              <a:rPr lang="zh-CN" altLang="en-US" sz="2000" dirty="0">
                <a:latin typeface="楷体" pitchFamily="49" charset="-122"/>
                <a:ea typeface="楷体" pitchFamily="49" charset="-122"/>
              </a:rPr>
              <a:t>，它是一系列同类型数据的集合，以 </a:t>
            </a:r>
            <a:r>
              <a:rPr lang="en-US" altLang="zh-CN" sz="2000" dirty="0">
                <a:latin typeface="楷体" pitchFamily="49" charset="-122"/>
                <a:ea typeface="楷体" pitchFamily="49" charset="-122"/>
              </a:rPr>
              <a:t>0 </a:t>
            </a:r>
            <a:r>
              <a:rPr lang="zh-CN" altLang="en-US" sz="2000" dirty="0">
                <a:latin typeface="楷体" pitchFamily="49" charset="-122"/>
                <a:ea typeface="楷体" pitchFamily="49" charset="-122"/>
              </a:rPr>
              <a:t>下标为开始进行集合中元素的索引，相当于一格快速而灵活的大数据集容器，可以利用这种数据对整块数据执行一些数据运算。</a:t>
            </a:r>
            <a:endParaRPr lang="en-US" altLang="zh-CN" sz="2000" dirty="0">
              <a:latin typeface="楷体" pitchFamily="49" charset="-122"/>
              <a:ea typeface="楷体" pitchFamily="49" charset="-122"/>
            </a:endParaRPr>
          </a:p>
        </p:txBody>
      </p:sp>
      <p:graphicFrame>
        <p:nvGraphicFramePr>
          <p:cNvPr id="5" name="表格 4">
            <a:extLst>
              <a:ext uri="{FF2B5EF4-FFF2-40B4-BE49-F238E27FC236}">
                <a16:creationId xmlns:a16="http://schemas.microsoft.com/office/drawing/2014/main" id="{0A50FBFD-8E36-4C1C-8614-892D75F1E6AF}"/>
              </a:ext>
            </a:extLst>
          </p:cNvPr>
          <p:cNvGraphicFramePr>
            <a:graphicFrameLocks noGrp="1"/>
          </p:cNvGraphicFramePr>
          <p:nvPr>
            <p:extLst>
              <p:ext uri="{D42A27DB-BD31-4B8C-83A1-F6EECF244321}">
                <p14:modId xmlns:p14="http://schemas.microsoft.com/office/powerpoint/2010/main" val="2908007149"/>
              </p:ext>
            </p:extLst>
          </p:nvPr>
        </p:nvGraphicFramePr>
        <p:xfrm>
          <a:off x="1925452" y="2643758"/>
          <a:ext cx="7111044" cy="1280160"/>
        </p:xfrm>
        <a:graphic>
          <a:graphicData uri="http://schemas.openxmlformats.org/drawingml/2006/table">
            <a:tbl>
              <a:tblPr firstRow="1" firstCol="1" bandRow="1"/>
              <a:tblGrid>
                <a:gridCol w="1026336">
                  <a:extLst>
                    <a:ext uri="{9D8B030D-6E8A-4147-A177-3AD203B41FA5}">
                      <a16:colId xmlns:a16="http://schemas.microsoft.com/office/drawing/2014/main" val="1644566447"/>
                    </a:ext>
                  </a:extLst>
                </a:gridCol>
                <a:gridCol w="6084708">
                  <a:extLst>
                    <a:ext uri="{9D8B030D-6E8A-4147-A177-3AD203B41FA5}">
                      <a16:colId xmlns:a16="http://schemas.microsoft.com/office/drawing/2014/main" val="437763789"/>
                    </a:ext>
                  </a:extLst>
                </a:gridCol>
              </a:tblGrid>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import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numpy</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as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np</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466850062"/>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data1 = [6,7.2,8.5,0,9.1,10]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360537089"/>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a1 =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np.array</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(data1)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692802610"/>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605841871"/>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array([ 6. ,  7.2,  8.5,  0. ,  9.1, 10.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198744820"/>
                  </a:ext>
                </a:extLst>
              </a:tr>
            </a:tbl>
          </a:graphicData>
        </a:graphic>
      </p:graphicFrame>
      <p:sp>
        <p:nvSpPr>
          <p:cNvPr id="7"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b="0"/>
              <a:t>3.1  Numpy </a:t>
            </a:r>
            <a:r>
              <a:rPr kumimoji="1" lang="zh-CN" altLang="en-US" sz="2600" b="0">
                <a:latin typeface="微软雅黑" pitchFamily="34" charset="-122"/>
                <a:ea typeface="微软雅黑" pitchFamily="34" charset="-122"/>
              </a:rPr>
              <a:t>库</a:t>
            </a:r>
            <a:endParaRPr kumimoji="1" lang="zh-CN" altLang="en-US" sz="2600" b="0" dirty="0">
              <a:latin typeface="微软雅黑" pitchFamily="34" charset="-122"/>
              <a:ea typeface="微软雅黑" pitchFamily="34" charset="-122"/>
            </a:endParaRPr>
          </a:p>
        </p:txBody>
      </p:sp>
      <p:sp>
        <p:nvSpPr>
          <p:cNvPr id="8" name="矩形 7"/>
          <p:cNvSpPr/>
          <p:nvPr/>
        </p:nvSpPr>
        <p:spPr>
          <a:xfrm>
            <a:off x="1907704" y="4011910"/>
            <a:ext cx="7128792" cy="707886"/>
          </a:xfrm>
          <a:prstGeom prst="rect">
            <a:avLst/>
          </a:prstGeom>
        </p:spPr>
        <p:txBody>
          <a:bodyPr wrap="square">
            <a:spAutoFit/>
          </a:bodyPr>
          <a:lstStyle/>
          <a:p>
            <a:pPr algn="l">
              <a:lnSpc>
                <a:spcPct val="100000"/>
              </a:lnSpc>
            </a:pPr>
            <a:r>
              <a:rPr lang="zh-CN" altLang="en-US" sz="2000" b="0" dirty="0">
                <a:latin typeface="楷体" pitchFamily="49" charset="-122"/>
                <a:ea typeface="楷体" pitchFamily="49" charset="-122"/>
              </a:rPr>
              <a:t>    每个</a:t>
            </a:r>
            <a:r>
              <a:rPr lang="en-US" altLang="zh-CN" sz="2000" b="0" dirty="0" err="1">
                <a:latin typeface="楷体" pitchFamily="49" charset="-122"/>
                <a:ea typeface="楷体" pitchFamily="49" charset="-122"/>
              </a:rPr>
              <a:t>ndarray</a:t>
            </a:r>
            <a:r>
              <a:rPr lang="zh-CN" altLang="en-US" sz="2000" b="0" dirty="0">
                <a:latin typeface="楷体" pitchFamily="49" charset="-122"/>
                <a:ea typeface="楷体" pitchFamily="49" charset="-122"/>
              </a:rPr>
              <a:t>数组都有一个</a:t>
            </a:r>
            <a:r>
              <a:rPr lang="en-US" altLang="zh-CN" sz="2000" b="0" dirty="0">
                <a:latin typeface="楷体" pitchFamily="49" charset="-122"/>
                <a:ea typeface="楷体" pitchFamily="49" charset="-122"/>
              </a:rPr>
              <a:t>shape(</a:t>
            </a:r>
            <a:r>
              <a:rPr lang="zh-CN" altLang="en-US" sz="2000" b="0" dirty="0">
                <a:latin typeface="楷体" pitchFamily="49" charset="-122"/>
                <a:ea typeface="楷体" pitchFamily="49" charset="-122"/>
              </a:rPr>
              <a:t>一个表示各维度大小的元组</a:t>
            </a:r>
            <a:r>
              <a:rPr lang="en-US" altLang="zh-CN" sz="2000" b="0" dirty="0">
                <a:latin typeface="楷体" pitchFamily="49" charset="-122"/>
                <a:ea typeface="楷体" pitchFamily="49" charset="-122"/>
              </a:rPr>
              <a:t>)</a:t>
            </a:r>
            <a:r>
              <a:rPr lang="zh-CN" altLang="en-US" sz="2000" b="0" dirty="0">
                <a:latin typeface="楷体" pitchFamily="49" charset="-122"/>
                <a:ea typeface="楷体" pitchFamily="49" charset="-122"/>
              </a:rPr>
              <a:t>和一个</a:t>
            </a:r>
            <a:r>
              <a:rPr lang="en-US" altLang="zh-CN" sz="2000" b="0" dirty="0" err="1">
                <a:latin typeface="楷体" pitchFamily="49" charset="-122"/>
                <a:ea typeface="楷体" pitchFamily="49" charset="-122"/>
              </a:rPr>
              <a:t>dtype</a:t>
            </a:r>
            <a:r>
              <a:rPr lang="en-US" altLang="zh-CN" sz="2000" b="0" dirty="0">
                <a:latin typeface="楷体" pitchFamily="49" charset="-122"/>
                <a:ea typeface="楷体" pitchFamily="49" charset="-122"/>
              </a:rPr>
              <a:t>(</a:t>
            </a:r>
            <a:r>
              <a:rPr lang="zh-CN" altLang="en-US" sz="2000" b="0" dirty="0">
                <a:latin typeface="楷体" pitchFamily="49" charset="-122"/>
                <a:ea typeface="楷体" pitchFamily="49" charset="-122"/>
              </a:rPr>
              <a:t>一个用于说明数组数据类型的对象</a:t>
            </a:r>
            <a:r>
              <a:rPr lang="en-US" altLang="zh-CN" sz="2000" b="0" dirty="0">
                <a:latin typeface="楷体" pitchFamily="49" charset="-122"/>
                <a:ea typeface="楷体" pitchFamily="49" charset="-122"/>
              </a:rPr>
              <a:t>)</a:t>
            </a:r>
            <a:r>
              <a:rPr lang="zh-CN" altLang="en-US" sz="2000" b="0" dirty="0">
                <a:latin typeface="楷体" pitchFamily="49" charset="-122"/>
                <a:ea typeface="楷体" pitchFamily="49" charset="-122"/>
              </a:rPr>
              <a:t>。</a:t>
            </a:r>
            <a:endParaRPr lang="en-US" altLang="zh-CN" sz="2000" b="0" dirty="0">
              <a:latin typeface="楷体" pitchFamily="49" charset="-122"/>
              <a:ea typeface="楷体" pitchFamily="49" charset="-122"/>
            </a:endParaRPr>
          </a:p>
        </p:txBody>
      </p:sp>
    </p:spTree>
    <p:extLst>
      <p:ext uri="{BB962C8B-B14F-4D97-AF65-F5344CB8AC3E}">
        <p14:creationId xmlns:p14="http://schemas.microsoft.com/office/powerpoint/2010/main" val="9876665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FFEFCB4E-97BD-48DF-A1C4-03475BECDBC9}"/>
              </a:ext>
            </a:extLst>
          </p:cNvPr>
          <p:cNvGraphicFramePr>
            <a:graphicFrameLocks noGrp="1"/>
          </p:cNvGraphicFramePr>
          <p:nvPr>
            <p:ph idx="4294967295"/>
            <p:extLst>
              <p:ext uri="{D42A27DB-BD31-4B8C-83A1-F6EECF244321}">
                <p14:modId xmlns:p14="http://schemas.microsoft.com/office/powerpoint/2010/main" val="1011150475"/>
              </p:ext>
            </p:extLst>
          </p:nvPr>
        </p:nvGraphicFramePr>
        <p:xfrm>
          <a:off x="1824432" y="1131590"/>
          <a:ext cx="7186815" cy="1280160"/>
        </p:xfrm>
        <a:graphic>
          <a:graphicData uri="http://schemas.openxmlformats.org/drawingml/2006/table">
            <a:tbl>
              <a:tblPr firstRow="1" firstCol="1" bandRow="1"/>
              <a:tblGrid>
                <a:gridCol w="994128">
                  <a:extLst>
                    <a:ext uri="{9D8B030D-6E8A-4147-A177-3AD203B41FA5}">
                      <a16:colId xmlns:a16="http://schemas.microsoft.com/office/drawing/2014/main" val="1158872573"/>
                    </a:ext>
                  </a:extLst>
                </a:gridCol>
                <a:gridCol w="6192687">
                  <a:extLst>
                    <a:ext uri="{9D8B030D-6E8A-4147-A177-3AD203B41FA5}">
                      <a16:colId xmlns:a16="http://schemas.microsoft.com/office/drawing/2014/main" val="2860895118"/>
                    </a:ext>
                  </a:extLst>
                </a:gridCol>
              </a:tblGrid>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data2 = [[1,2,3,4],[5,6,7,8]]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749600917"/>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a2 = np.array(data2)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666765656"/>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141540914"/>
                  </a:ext>
                </a:extLst>
              </a:tr>
              <a:tr h="493776">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array([[1, 2, 3, 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[5, 6, 7, 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101175100"/>
                  </a:ext>
                </a:extLst>
              </a:tr>
            </a:tbl>
          </a:graphicData>
        </a:graphic>
      </p:graphicFrame>
      <p:graphicFrame>
        <p:nvGraphicFramePr>
          <p:cNvPr id="9" name="表格 8">
            <a:extLst>
              <a:ext uri="{FF2B5EF4-FFF2-40B4-BE49-F238E27FC236}">
                <a16:creationId xmlns:a16="http://schemas.microsoft.com/office/drawing/2014/main" id="{43D11BC4-6E25-49AC-82E3-AB76853EA290}"/>
              </a:ext>
            </a:extLst>
          </p:cNvPr>
          <p:cNvGraphicFramePr>
            <a:graphicFrameLocks noGrp="1"/>
          </p:cNvGraphicFramePr>
          <p:nvPr>
            <p:extLst>
              <p:ext uri="{D42A27DB-BD31-4B8C-83A1-F6EECF244321}">
                <p14:modId xmlns:p14="http://schemas.microsoft.com/office/powerpoint/2010/main" val="1277914961"/>
              </p:ext>
            </p:extLst>
          </p:nvPr>
        </p:nvGraphicFramePr>
        <p:xfrm>
          <a:off x="1824432" y="2571750"/>
          <a:ext cx="7186815" cy="2048256"/>
        </p:xfrm>
        <a:graphic>
          <a:graphicData uri="http://schemas.openxmlformats.org/drawingml/2006/table">
            <a:tbl>
              <a:tblPr firstRow="1" firstCol="1" bandRow="1"/>
              <a:tblGrid>
                <a:gridCol w="1642200">
                  <a:extLst>
                    <a:ext uri="{9D8B030D-6E8A-4147-A177-3AD203B41FA5}">
                      <a16:colId xmlns:a16="http://schemas.microsoft.com/office/drawing/2014/main" val="430020527"/>
                    </a:ext>
                  </a:extLst>
                </a:gridCol>
                <a:gridCol w="5544615">
                  <a:extLst>
                    <a:ext uri="{9D8B030D-6E8A-4147-A177-3AD203B41FA5}">
                      <a16:colId xmlns:a16="http://schemas.microsoft.com/office/drawing/2014/main" val="585895222"/>
                    </a:ext>
                  </a:extLst>
                </a:gridCol>
              </a:tblGrid>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a2.ndim</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440759432"/>
                  </a:ext>
                </a:extLst>
              </a:tr>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Out[10]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1274556"/>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a2.shape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288913819"/>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(2, 4)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986007450"/>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a1.dtype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664609024"/>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Out[12]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dtype('float64')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267253652"/>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a2.dtype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752940552"/>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dtype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('int32')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061408647"/>
                  </a:ext>
                </a:extLst>
              </a:tr>
            </a:tbl>
          </a:graphicData>
        </a:graphic>
      </p:graphicFrame>
      <p:sp>
        <p:nvSpPr>
          <p:cNvPr id="13"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b="0"/>
              <a:t>3.1  Numpy </a:t>
            </a:r>
            <a:r>
              <a:rPr kumimoji="1" lang="zh-CN" altLang="en-US" sz="2600" b="0">
                <a:latin typeface="微软雅黑" pitchFamily="34" charset="-122"/>
                <a:ea typeface="微软雅黑" pitchFamily="34" charset="-122"/>
              </a:rPr>
              <a:t>库</a:t>
            </a:r>
            <a:endParaRPr kumimoji="1" lang="zh-CN" altLang="en-US" sz="2600" b="0" dirty="0">
              <a:latin typeface="微软雅黑" pitchFamily="34" charset="-122"/>
              <a:ea typeface="微软雅黑" pitchFamily="34" charset="-122"/>
            </a:endParaRPr>
          </a:p>
        </p:txBody>
      </p:sp>
    </p:spTree>
    <p:extLst>
      <p:ext uri="{BB962C8B-B14F-4D97-AF65-F5344CB8AC3E}">
        <p14:creationId xmlns:p14="http://schemas.microsoft.com/office/powerpoint/2010/main" val="34954176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8"/>
            <a:ext cx="7272808" cy="4104680"/>
          </a:xfrm>
        </p:spPr>
        <p:txBody>
          <a:bodyPr/>
          <a:lstStyle/>
          <a:p>
            <a:pPr marL="0" indent="0">
              <a:buNone/>
            </a:pPr>
            <a:r>
              <a:rPr lang="en-US" altLang="zh-CN" sz="2000" dirty="0" err="1">
                <a:latin typeface="微软雅黑" pitchFamily="34" charset="-122"/>
                <a:ea typeface="微软雅黑" pitchFamily="34" charset="-122"/>
              </a:rPr>
              <a:t>Ndarray</a:t>
            </a:r>
            <a:r>
              <a:rPr lang="zh-CN" altLang="en-US" sz="2000" dirty="0">
                <a:latin typeface="微软雅黑" pitchFamily="34" charset="-122"/>
                <a:ea typeface="微软雅黑" pitchFamily="34" charset="-122"/>
              </a:rPr>
              <a:t>的数据类型</a:t>
            </a:r>
            <a:endParaRPr lang="en-US" altLang="zh-CN" sz="2000" dirty="0">
              <a:latin typeface="微软雅黑" pitchFamily="34" charset="-122"/>
              <a:ea typeface="微软雅黑" pitchFamily="34" charset="-122"/>
            </a:endParaRPr>
          </a:p>
          <a:p>
            <a:r>
              <a:rPr lang="en-US" altLang="zh-CN" sz="2000" dirty="0" err="1">
                <a:latin typeface="楷体" pitchFamily="49" charset="-122"/>
                <a:ea typeface="楷体" pitchFamily="49" charset="-122"/>
              </a:rPr>
              <a:t>dtype</a:t>
            </a:r>
            <a:r>
              <a:rPr lang="zh-CN" altLang="en-US" sz="2000" dirty="0">
                <a:latin typeface="楷体" pitchFamily="49" charset="-122"/>
                <a:ea typeface="楷体" pitchFamily="49" charset="-122"/>
              </a:rPr>
              <a:t>是个特殊的对象，它含有</a:t>
            </a:r>
            <a:r>
              <a:rPr lang="en-US" altLang="zh-CN" sz="2000" dirty="0" err="1">
                <a:latin typeface="楷体" pitchFamily="49" charset="-122"/>
                <a:ea typeface="楷体" pitchFamily="49" charset="-122"/>
              </a:rPr>
              <a:t>ndarray</a:t>
            </a:r>
            <a:r>
              <a:rPr lang="zh-CN" altLang="en-US" sz="2000" dirty="0">
                <a:latin typeface="楷体" pitchFamily="49" charset="-122"/>
                <a:ea typeface="楷体" pitchFamily="49" charset="-122"/>
              </a:rPr>
              <a:t>将一块内存解释为特定数据类型所需的所有信息，它也正是</a:t>
            </a:r>
            <a:r>
              <a:rPr lang="en-US" altLang="zh-CN" sz="2000" dirty="0" err="1">
                <a:latin typeface="楷体" pitchFamily="49" charset="-122"/>
                <a:ea typeface="楷体" pitchFamily="49" charset="-122"/>
              </a:rPr>
              <a:t>NumPy</a:t>
            </a:r>
            <a:r>
              <a:rPr lang="zh-CN" altLang="en-US" sz="2000" dirty="0">
                <a:latin typeface="楷体" pitchFamily="49" charset="-122"/>
                <a:ea typeface="楷体" pitchFamily="49" charset="-122"/>
              </a:rPr>
              <a:t>如此灵活强大的原因之一。</a:t>
            </a:r>
            <a:endParaRPr lang="en-US" altLang="zh-CN" sz="2000" dirty="0">
              <a:latin typeface="楷体" pitchFamily="49" charset="-122"/>
              <a:ea typeface="楷体" pitchFamily="49" charset="-122"/>
            </a:endParaRPr>
          </a:p>
          <a:p>
            <a:r>
              <a:rPr lang="zh-CN" altLang="en-US" sz="2000" dirty="0">
                <a:latin typeface="楷体" pitchFamily="49" charset="-122"/>
                <a:ea typeface="楷体" pitchFamily="49" charset="-122"/>
              </a:rPr>
              <a:t>数据类型</a:t>
            </a:r>
            <a:r>
              <a:rPr lang="en-US" altLang="zh-CN" sz="2000" dirty="0" err="1">
                <a:latin typeface="楷体" pitchFamily="49" charset="-122"/>
                <a:ea typeface="楷体" pitchFamily="49" charset="-122"/>
              </a:rPr>
              <a:t>dtype</a:t>
            </a:r>
            <a:r>
              <a:rPr lang="zh-CN" altLang="en-US" sz="2000" dirty="0">
                <a:latin typeface="楷体" pitchFamily="49" charset="-122"/>
                <a:ea typeface="楷体" pitchFamily="49" charset="-122"/>
              </a:rPr>
              <a:t>的命名方式相同：一个类型名（如</a:t>
            </a:r>
            <a:r>
              <a:rPr lang="en-US" altLang="zh-CN" sz="2000" dirty="0">
                <a:latin typeface="楷体" pitchFamily="49" charset="-122"/>
                <a:ea typeface="楷体" pitchFamily="49" charset="-122"/>
              </a:rPr>
              <a:t>float</a:t>
            </a:r>
            <a:r>
              <a:rPr lang="zh-CN" altLang="en-US" sz="2000" dirty="0">
                <a:latin typeface="楷体" pitchFamily="49" charset="-122"/>
                <a:ea typeface="楷体" pitchFamily="49" charset="-122"/>
              </a:rPr>
              <a:t>或</a:t>
            </a:r>
            <a:r>
              <a:rPr lang="en-US" altLang="zh-CN" sz="2000" dirty="0" err="1">
                <a:latin typeface="楷体" pitchFamily="49" charset="-122"/>
                <a:ea typeface="楷体" pitchFamily="49" charset="-122"/>
              </a:rPr>
              <a:t>int</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后面跟一个用于表示各元素位长的数字。</a:t>
            </a:r>
            <a:endParaRPr lang="en-US" altLang="zh-CN" sz="2000" dirty="0">
              <a:latin typeface="楷体" pitchFamily="49" charset="-122"/>
              <a:ea typeface="楷体" pitchFamily="49" charset="-122"/>
            </a:endParaRPr>
          </a:p>
          <a:p>
            <a:r>
              <a:rPr lang="zh-CN" altLang="zh-CN" sz="2000" dirty="0">
                <a:latin typeface="楷体" pitchFamily="49" charset="-122"/>
                <a:ea typeface="楷体" pitchFamily="49" charset="-122"/>
              </a:rPr>
              <a:t>有些类型之间可以通过</a:t>
            </a:r>
            <a:r>
              <a:rPr lang="en-US" altLang="zh-CN" sz="2000" dirty="0" err="1">
                <a:latin typeface="楷体" pitchFamily="49" charset="-122"/>
                <a:ea typeface="楷体" pitchFamily="49" charset="-122"/>
              </a:rPr>
              <a:t>astype</a:t>
            </a:r>
            <a:r>
              <a:rPr lang="zh-CN" altLang="zh-CN" sz="2000" dirty="0">
                <a:latin typeface="楷体" pitchFamily="49" charset="-122"/>
                <a:ea typeface="楷体" pitchFamily="49" charset="-122"/>
              </a:rPr>
              <a:t>方法进行显式地转换</a:t>
            </a:r>
            <a:r>
              <a:rPr lang="zh-CN" altLang="en-US" sz="2000" dirty="0">
                <a:latin typeface="楷体" pitchFamily="49" charset="-122"/>
                <a:ea typeface="楷体" pitchFamily="49" charset="-122"/>
              </a:rPr>
              <a:t>。</a:t>
            </a:r>
            <a:endParaRPr lang="en-US" altLang="zh-CN" sz="2000" dirty="0">
              <a:latin typeface="楷体" pitchFamily="49" charset="-122"/>
              <a:ea typeface="楷体" pitchFamily="49" charset="-122"/>
            </a:endParaRPr>
          </a:p>
        </p:txBody>
      </p:sp>
      <p:graphicFrame>
        <p:nvGraphicFramePr>
          <p:cNvPr id="5" name="表格 4">
            <a:extLst>
              <a:ext uri="{FF2B5EF4-FFF2-40B4-BE49-F238E27FC236}">
                <a16:creationId xmlns:a16="http://schemas.microsoft.com/office/drawing/2014/main" id="{2B379894-4850-4B8E-B4ED-13DDFDB520F6}"/>
              </a:ext>
            </a:extLst>
          </p:cNvPr>
          <p:cNvGraphicFramePr>
            <a:graphicFrameLocks noGrp="1"/>
          </p:cNvGraphicFramePr>
          <p:nvPr>
            <p:extLst>
              <p:ext uri="{D42A27DB-BD31-4B8C-83A1-F6EECF244321}">
                <p14:modId xmlns:p14="http://schemas.microsoft.com/office/powerpoint/2010/main" val="4078868238"/>
              </p:ext>
            </p:extLst>
          </p:nvPr>
        </p:nvGraphicFramePr>
        <p:xfrm>
          <a:off x="1907704" y="3363838"/>
          <a:ext cx="6912768" cy="1536192"/>
        </p:xfrm>
        <a:graphic>
          <a:graphicData uri="http://schemas.openxmlformats.org/drawingml/2006/table">
            <a:tbl>
              <a:tblPr firstRow="1" firstCol="1" bandRow="1"/>
              <a:tblGrid>
                <a:gridCol w="1368152">
                  <a:extLst>
                    <a:ext uri="{9D8B030D-6E8A-4147-A177-3AD203B41FA5}">
                      <a16:colId xmlns:a16="http://schemas.microsoft.com/office/drawing/2014/main" val="3273833614"/>
                    </a:ext>
                  </a:extLst>
                </a:gridCol>
                <a:gridCol w="5544616">
                  <a:extLst>
                    <a:ext uri="{9D8B030D-6E8A-4147-A177-3AD203B41FA5}">
                      <a16:colId xmlns:a16="http://schemas.microsoft.com/office/drawing/2014/main" val="288677632"/>
                    </a:ext>
                  </a:extLst>
                </a:gridCol>
              </a:tblGrid>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In[17]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arr = np.array([1,2,3,4,5])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965761272"/>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arr.dtype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597352416"/>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dtype('int32')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870060683"/>
                  </a:ext>
                </a:extLst>
              </a:tr>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In[19]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float_arr = arr.astype(np.float64)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282015864"/>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float_arr.dtype</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520315838"/>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dtype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('float64')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962619042"/>
                  </a:ext>
                </a:extLst>
              </a:tr>
            </a:tbl>
          </a:graphicData>
        </a:graphic>
      </p:graphicFrame>
      <p:sp>
        <p:nvSpPr>
          <p:cNvPr id="8"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b="0"/>
              <a:t>3.1  Numpy </a:t>
            </a:r>
            <a:r>
              <a:rPr kumimoji="1" lang="zh-CN" altLang="en-US" sz="2600" b="0">
                <a:latin typeface="微软雅黑" pitchFamily="34" charset="-122"/>
                <a:ea typeface="微软雅黑" pitchFamily="34" charset="-122"/>
              </a:rPr>
              <a:t>库</a:t>
            </a:r>
            <a:endParaRPr kumimoji="1" lang="zh-CN" altLang="en-US" sz="2600" b="0" dirty="0">
              <a:latin typeface="微软雅黑" pitchFamily="34" charset="-122"/>
              <a:ea typeface="微软雅黑" pitchFamily="34" charset="-122"/>
            </a:endParaRPr>
          </a:p>
        </p:txBody>
      </p:sp>
    </p:spTree>
    <p:extLst>
      <p:ext uri="{BB962C8B-B14F-4D97-AF65-F5344CB8AC3E}">
        <p14:creationId xmlns:p14="http://schemas.microsoft.com/office/powerpoint/2010/main" val="38478255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835696" y="855038"/>
            <a:ext cx="7128792" cy="888454"/>
          </a:xfrm>
        </p:spPr>
        <p:txBody>
          <a:bodyPr/>
          <a:lstStyle/>
          <a:p>
            <a:pPr marL="0" indent="0">
              <a:buNone/>
            </a:pPr>
            <a:r>
              <a:rPr lang="en-US" altLang="zh-CN" sz="2000" b="1" dirty="0" err="1"/>
              <a:t>Ndarray</a:t>
            </a:r>
            <a:r>
              <a:rPr lang="zh-CN" altLang="en-US" sz="2000" b="1" dirty="0"/>
              <a:t>的数据类型</a:t>
            </a:r>
            <a:endParaRPr lang="en-US" altLang="zh-CN" sz="2000" b="1" dirty="0"/>
          </a:p>
          <a:p>
            <a:pPr lvl="1"/>
            <a:r>
              <a:rPr lang="en-US" altLang="zh-CN" sz="2000" dirty="0" err="1"/>
              <a:t>NumPy</a:t>
            </a:r>
            <a:r>
              <a:rPr lang="zh-CN" altLang="en-US" sz="2000" dirty="0"/>
              <a:t>所支持的全部数据类型：</a:t>
            </a:r>
            <a:endParaRPr lang="en-US" altLang="zh-CN" sz="2000" dirty="0"/>
          </a:p>
          <a:p>
            <a:pPr marL="477838" lvl="1" indent="0">
              <a:buNone/>
            </a:pPr>
            <a:endParaRPr lang="en-US" altLang="zh-CN" dirty="0"/>
          </a:p>
        </p:txBody>
      </p:sp>
      <p:pic>
        <p:nvPicPr>
          <p:cNvPr id="5" name="图片 4" descr="第三章 Python语言初步.pdf - Adobe Acrobat Reader DC"/>
          <p:cNvPicPr>
            <a:picLocks noChangeAspect="1"/>
          </p:cNvPicPr>
          <p:nvPr/>
        </p:nvPicPr>
        <p:blipFill rotWithShape="1">
          <a:blip r:embed="rId3">
            <a:extLst>
              <a:ext uri="{28A0092B-C50C-407E-A947-70E740481C1C}">
                <a14:useLocalDpi xmlns:a14="http://schemas.microsoft.com/office/drawing/2010/main" val="0"/>
              </a:ext>
            </a:extLst>
          </a:blip>
          <a:srcRect l="10625" t="41660" r="45276" b="26371"/>
          <a:stretch/>
        </p:blipFill>
        <p:spPr>
          <a:xfrm>
            <a:off x="1835696" y="1779662"/>
            <a:ext cx="7200800" cy="2880320"/>
          </a:xfrm>
          <a:prstGeom prst="rect">
            <a:avLst/>
          </a:prstGeom>
        </p:spPr>
      </p:pic>
      <p:sp>
        <p:nvSpPr>
          <p:cNvPr id="6"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b="0"/>
              <a:t>3.1  Numpy </a:t>
            </a:r>
            <a:r>
              <a:rPr kumimoji="1" lang="zh-CN" altLang="en-US" sz="2600" b="0">
                <a:latin typeface="微软雅黑" pitchFamily="34" charset="-122"/>
                <a:ea typeface="微软雅黑" pitchFamily="34" charset="-122"/>
              </a:rPr>
              <a:t>库</a:t>
            </a:r>
            <a:endParaRPr kumimoji="1" lang="zh-CN" altLang="en-US" sz="2600" b="0" dirty="0">
              <a:latin typeface="微软雅黑" pitchFamily="34" charset="-122"/>
              <a:ea typeface="微软雅黑" pitchFamily="34" charset="-122"/>
            </a:endParaRPr>
          </a:p>
        </p:txBody>
      </p:sp>
    </p:spTree>
    <p:extLst>
      <p:ext uri="{BB962C8B-B14F-4D97-AF65-F5344CB8AC3E}">
        <p14:creationId xmlns:p14="http://schemas.microsoft.com/office/powerpoint/2010/main" val="11639589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691680" y="771550"/>
            <a:ext cx="7200800" cy="2376264"/>
          </a:xfrm>
        </p:spPr>
        <p:txBody>
          <a:bodyPr/>
          <a:lstStyle/>
          <a:p>
            <a:pPr marL="0" indent="0" algn="just">
              <a:lnSpc>
                <a:spcPct val="150000"/>
              </a:lnSpc>
              <a:spcBef>
                <a:spcPts val="0"/>
              </a:spcBef>
              <a:buNone/>
            </a:pPr>
            <a:r>
              <a:rPr lang="en-US" altLang="zh-CN" sz="2000" b="1" dirty="0" err="1">
                <a:latin typeface="楷体" pitchFamily="49" charset="-122"/>
                <a:ea typeface="楷体" pitchFamily="49" charset="-122"/>
              </a:rPr>
              <a:t>Ndarray</a:t>
            </a:r>
            <a:r>
              <a:rPr lang="zh-CN" altLang="en-US" sz="2000" b="1" dirty="0">
                <a:latin typeface="楷体" pitchFamily="49" charset="-122"/>
                <a:ea typeface="楷体" pitchFamily="49" charset="-122"/>
              </a:rPr>
              <a:t>的操作</a:t>
            </a:r>
            <a:endParaRPr lang="en-US" altLang="zh-CN" sz="2000" b="1" dirty="0">
              <a:latin typeface="楷体" pitchFamily="49" charset="-122"/>
              <a:ea typeface="楷体" pitchFamily="49" charset="-122"/>
            </a:endParaRPr>
          </a:p>
          <a:p>
            <a:pPr algn="just">
              <a:lnSpc>
                <a:spcPct val="150000"/>
              </a:lnSpc>
              <a:spcBef>
                <a:spcPts val="0"/>
              </a:spcBef>
            </a:pPr>
            <a:r>
              <a:rPr lang="zh-CN" altLang="en-US" sz="2000" dirty="0">
                <a:latin typeface="楷体" pitchFamily="49" charset="-122"/>
                <a:ea typeface="楷体" pitchFamily="49" charset="-122"/>
              </a:rPr>
              <a:t>索引：由于选取数据自己或单个元素的方式有很多，因此</a:t>
            </a:r>
            <a:r>
              <a:rPr lang="en-US" altLang="zh-CN" sz="2000" dirty="0" err="1">
                <a:latin typeface="楷体" pitchFamily="49" charset="-122"/>
                <a:ea typeface="楷体" pitchFamily="49" charset="-122"/>
              </a:rPr>
              <a:t>numpy</a:t>
            </a:r>
            <a:r>
              <a:rPr lang="zh-CN" altLang="en-US" sz="2000" dirty="0">
                <a:latin typeface="楷体" pitchFamily="49" charset="-122"/>
                <a:ea typeface="楷体" pitchFamily="49" charset="-122"/>
              </a:rPr>
              <a:t>数组的索引内容丰富。对于高维度数组，各索引位置上的元素不再是标量，而是维度低一阶的</a:t>
            </a:r>
            <a:r>
              <a:rPr lang="en-US" altLang="zh-CN" sz="2000" dirty="0" err="1">
                <a:latin typeface="楷体" pitchFamily="49" charset="-122"/>
                <a:ea typeface="楷体" pitchFamily="49" charset="-122"/>
              </a:rPr>
              <a:t>ndarray</a:t>
            </a:r>
            <a:r>
              <a:rPr lang="zh-CN" altLang="en-US" sz="2000" dirty="0">
                <a:latin typeface="楷体" pitchFamily="49" charset="-122"/>
                <a:ea typeface="楷体" pitchFamily="49" charset="-122"/>
              </a:rPr>
              <a:t>数组。因此当想要访问某个具体的数值时，则需要使用多维下标索引</a:t>
            </a:r>
            <a:endParaRPr lang="en-US" altLang="zh-CN" sz="2000" dirty="0">
              <a:latin typeface="楷体" pitchFamily="49" charset="-122"/>
              <a:ea typeface="楷体" pitchFamily="49" charset="-122"/>
            </a:endParaRPr>
          </a:p>
          <a:p>
            <a:pPr marL="477838" lvl="1" indent="0" algn="just">
              <a:lnSpc>
                <a:spcPct val="150000"/>
              </a:lnSpc>
              <a:spcBef>
                <a:spcPts val="0"/>
              </a:spcBef>
              <a:buNone/>
            </a:pPr>
            <a:endParaRPr lang="en-US" altLang="zh-CN" sz="2000" dirty="0">
              <a:latin typeface="楷体" pitchFamily="49" charset="-122"/>
              <a:ea typeface="楷体" pitchFamily="49" charset="-122"/>
            </a:endParaRPr>
          </a:p>
        </p:txBody>
      </p:sp>
      <p:graphicFrame>
        <p:nvGraphicFramePr>
          <p:cNvPr id="5" name="表格 4">
            <a:extLst>
              <a:ext uri="{FF2B5EF4-FFF2-40B4-BE49-F238E27FC236}">
                <a16:creationId xmlns:a16="http://schemas.microsoft.com/office/drawing/2014/main" id="{101B23FF-247C-43D9-A93C-10313E059EE7}"/>
              </a:ext>
            </a:extLst>
          </p:cNvPr>
          <p:cNvGraphicFramePr>
            <a:graphicFrameLocks noGrp="1"/>
          </p:cNvGraphicFramePr>
          <p:nvPr>
            <p:extLst>
              <p:ext uri="{D42A27DB-BD31-4B8C-83A1-F6EECF244321}">
                <p14:modId xmlns:p14="http://schemas.microsoft.com/office/powerpoint/2010/main" val="1795354207"/>
              </p:ext>
            </p:extLst>
          </p:nvPr>
        </p:nvGraphicFramePr>
        <p:xfrm>
          <a:off x="1979712" y="3651870"/>
          <a:ext cx="6984776" cy="1280160"/>
        </p:xfrm>
        <a:graphic>
          <a:graphicData uri="http://schemas.openxmlformats.org/drawingml/2006/table">
            <a:tbl>
              <a:tblPr firstRow="1" firstCol="1" bandRow="1"/>
              <a:tblGrid>
                <a:gridCol w="1272297">
                  <a:extLst>
                    <a:ext uri="{9D8B030D-6E8A-4147-A177-3AD203B41FA5}">
                      <a16:colId xmlns:a16="http://schemas.microsoft.com/office/drawing/2014/main" val="270528028"/>
                    </a:ext>
                  </a:extLst>
                </a:gridCol>
                <a:gridCol w="5712479">
                  <a:extLst>
                    <a:ext uri="{9D8B030D-6E8A-4147-A177-3AD203B41FA5}">
                      <a16:colId xmlns:a16="http://schemas.microsoft.com/office/drawing/2014/main" val="953631759"/>
                    </a:ext>
                  </a:extLst>
                </a:gridCol>
              </a:tblGrid>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In[21]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arr</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np.array</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([0,1,2,3,4,5,6,7,8,9])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625826105"/>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In[22]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arr[5]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81947365"/>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Out[22]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811936304"/>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In[23]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arr[5:8]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540559607"/>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Out[23]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array([5, 6, 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290177388"/>
                  </a:ext>
                </a:extLst>
              </a:tr>
            </a:tbl>
          </a:graphicData>
        </a:graphic>
      </p:graphicFrame>
      <p:sp>
        <p:nvSpPr>
          <p:cNvPr id="8"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b="0"/>
              <a:t>3.1  Numpy </a:t>
            </a:r>
            <a:r>
              <a:rPr kumimoji="1" lang="zh-CN" altLang="en-US" sz="2600" b="0">
                <a:latin typeface="微软雅黑" pitchFamily="34" charset="-122"/>
                <a:ea typeface="微软雅黑" pitchFamily="34" charset="-122"/>
              </a:rPr>
              <a:t>库</a:t>
            </a:r>
            <a:endParaRPr kumimoji="1" lang="zh-CN" altLang="en-US" sz="2600" b="0" dirty="0">
              <a:latin typeface="微软雅黑" pitchFamily="34" charset="-122"/>
              <a:ea typeface="微软雅黑" pitchFamily="34" charset="-122"/>
            </a:endParaRPr>
          </a:p>
        </p:txBody>
      </p:sp>
    </p:spTree>
    <p:extLst>
      <p:ext uri="{BB962C8B-B14F-4D97-AF65-F5344CB8AC3E}">
        <p14:creationId xmlns:p14="http://schemas.microsoft.com/office/powerpoint/2010/main" val="2577293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7D3120-545C-4C32-A369-5EFB8A964CAB}"/>
              </a:ext>
            </a:extLst>
          </p:cNvPr>
          <p:cNvSpPr>
            <a:spLocks noGrp="1"/>
          </p:cNvSpPr>
          <p:nvPr>
            <p:ph idx="4294967295"/>
          </p:nvPr>
        </p:nvSpPr>
        <p:spPr>
          <a:xfrm>
            <a:off x="1763688" y="771550"/>
            <a:ext cx="7344816" cy="4371950"/>
          </a:xfrm>
        </p:spPr>
        <p:txBody>
          <a:bodyPr/>
          <a:lstStyle/>
          <a:p>
            <a:pPr marL="0" indent="0">
              <a:lnSpc>
                <a:spcPct val="150000"/>
              </a:lnSpc>
              <a:spcBef>
                <a:spcPts val="0"/>
              </a:spcBef>
              <a:buNone/>
            </a:pPr>
            <a:r>
              <a:rPr lang="en-US" altLang="zh-CN" sz="2000" b="1" dirty="0"/>
              <a:t>Python</a:t>
            </a:r>
            <a:r>
              <a:rPr lang="zh-CN" altLang="en-US" sz="2000" b="1" dirty="0"/>
              <a:t>基础语法概述</a:t>
            </a:r>
            <a:endParaRPr lang="en-US" altLang="zh-CN" sz="2000" b="1" dirty="0"/>
          </a:p>
          <a:p>
            <a:pPr>
              <a:lnSpc>
                <a:spcPct val="150000"/>
              </a:lnSpc>
              <a:spcBef>
                <a:spcPts val="0"/>
              </a:spcBef>
              <a:buFont typeface="Wingdings" panose="05000000000000000000" pitchFamily="2" charset="2"/>
              <a:buChar char="u"/>
            </a:pPr>
            <a:r>
              <a:rPr lang="zh-CN" altLang="en-US" sz="2000" dirty="0"/>
              <a:t>元组是另一个数据类型，类似于</a:t>
            </a:r>
            <a:r>
              <a:rPr lang="en-US" altLang="zh-CN" sz="2000" dirty="0"/>
              <a:t>List</a:t>
            </a:r>
            <a:r>
              <a:rPr lang="zh-CN" altLang="en-US" sz="2000" dirty="0"/>
              <a:t>（列表）。</a:t>
            </a:r>
            <a:endParaRPr lang="en-US" altLang="zh-CN" sz="2000" dirty="0"/>
          </a:p>
          <a:p>
            <a:pPr lvl="1">
              <a:lnSpc>
                <a:spcPct val="150000"/>
              </a:lnSpc>
              <a:spcBef>
                <a:spcPts val="0"/>
              </a:spcBef>
            </a:pPr>
            <a:r>
              <a:rPr lang="zh-CN" altLang="en-US" sz="1800" dirty="0"/>
              <a:t>元组用”</a:t>
            </a:r>
            <a:r>
              <a:rPr lang="en-US" altLang="zh-CN" sz="1800" dirty="0"/>
              <a:t>()”</a:t>
            </a:r>
            <a:r>
              <a:rPr lang="zh-CN" altLang="en-US" sz="1800" dirty="0"/>
              <a:t>标识。内部元素用逗号隔开。但是元组不能二次赋值，相当于只读列表。</a:t>
            </a:r>
            <a:endParaRPr lang="en-US" altLang="zh-CN" sz="1800" dirty="0"/>
          </a:p>
          <a:p>
            <a:pPr>
              <a:lnSpc>
                <a:spcPct val="150000"/>
              </a:lnSpc>
              <a:spcBef>
                <a:spcPts val="0"/>
              </a:spcBef>
              <a:buFont typeface="Wingdings" panose="05000000000000000000" pitchFamily="2" charset="2"/>
              <a:buChar char="u"/>
            </a:pPr>
            <a:r>
              <a:rPr lang="zh-CN" altLang="en-US" sz="2000" dirty="0"/>
              <a:t>字典</a:t>
            </a:r>
            <a:r>
              <a:rPr lang="en-US" altLang="zh-CN" sz="2000" dirty="0"/>
              <a:t>(dictionary)</a:t>
            </a:r>
            <a:r>
              <a:rPr lang="zh-CN" altLang="en-US" sz="2000" dirty="0"/>
              <a:t>是除列表以外</a:t>
            </a:r>
            <a:r>
              <a:rPr lang="en-US" altLang="zh-CN" sz="2000" dirty="0"/>
              <a:t>Python</a:t>
            </a:r>
            <a:r>
              <a:rPr lang="zh-CN" altLang="en-US" sz="2000" dirty="0"/>
              <a:t>之中最灵活的内置数据结构类型。</a:t>
            </a:r>
            <a:endParaRPr lang="en-US" altLang="zh-CN" sz="2000" dirty="0"/>
          </a:p>
          <a:p>
            <a:pPr lvl="1">
              <a:lnSpc>
                <a:spcPct val="150000"/>
              </a:lnSpc>
              <a:spcBef>
                <a:spcPts val="0"/>
              </a:spcBef>
            </a:pPr>
            <a:r>
              <a:rPr lang="zh-CN" altLang="en-US" sz="1800" dirty="0"/>
              <a:t>列表是有序的对象结合，字典是无序的对象集合。两者之间的区别在于：字典当中的元素是通过键来存取的，而不是通过偏移存取。 </a:t>
            </a:r>
            <a:endParaRPr lang="en-US" altLang="zh-CN" sz="1800" dirty="0"/>
          </a:p>
          <a:p>
            <a:pPr lvl="1">
              <a:lnSpc>
                <a:spcPct val="150000"/>
              </a:lnSpc>
              <a:spcBef>
                <a:spcPts val="0"/>
              </a:spcBef>
            </a:pPr>
            <a:r>
              <a:rPr lang="zh-CN" altLang="en-US" sz="1800" dirty="0"/>
              <a:t>字典用”</a:t>
            </a:r>
            <a:r>
              <a:rPr lang="en-US" altLang="zh-CN" sz="1800" dirty="0"/>
              <a:t>{ }”</a:t>
            </a:r>
            <a:r>
              <a:rPr lang="zh-CN" altLang="en-US" sz="1800" dirty="0"/>
              <a:t>标识。字典由索引</a:t>
            </a:r>
            <a:r>
              <a:rPr lang="en-US" altLang="zh-CN" sz="1800" dirty="0"/>
              <a:t>(key)</a:t>
            </a:r>
            <a:r>
              <a:rPr lang="zh-CN" altLang="en-US" sz="1800" dirty="0"/>
              <a:t>和它对应的值</a:t>
            </a:r>
            <a:r>
              <a:rPr lang="en-US" altLang="zh-CN" sz="1800" dirty="0"/>
              <a:t>value</a:t>
            </a:r>
            <a:r>
              <a:rPr lang="zh-CN" altLang="en-US" sz="1800" dirty="0"/>
              <a:t>组成。 </a:t>
            </a:r>
          </a:p>
        </p:txBody>
      </p:sp>
      <p:sp>
        <p:nvSpPr>
          <p:cNvPr id="2" name="标题 1">
            <a:extLst>
              <a:ext uri="{FF2B5EF4-FFF2-40B4-BE49-F238E27FC236}">
                <a16:creationId xmlns:a16="http://schemas.microsoft.com/office/drawing/2014/main" id="{A214CD2B-5A55-A3BC-DCCA-891381180B7E}"/>
              </a:ext>
            </a:extLst>
          </p:cNvPr>
          <p:cNvSpPr txBox="1">
            <a:spLocks/>
          </p:cNvSpPr>
          <p:nvPr/>
        </p:nvSpPr>
        <p:spPr>
          <a:xfrm>
            <a:off x="1691680" y="1"/>
            <a:ext cx="7416824"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kern="0">
                <a:latin typeface="黑体" pitchFamily="49" charset="-122"/>
                <a:ea typeface="黑体" pitchFamily="49" charset="-122"/>
              </a:rPr>
              <a:t>1.1 Python</a:t>
            </a:r>
            <a:r>
              <a:rPr kumimoji="1" lang="zh-CN" altLang="en-US" sz="2600" kern="0">
                <a:latin typeface="黑体" pitchFamily="49" charset="-122"/>
                <a:ea typeface="黑体" pitchFamily="49" charset="-122"/>
              </a:rPr>
              <a:t>语言简介</a:t>
            </a:r>
            <a:endParaRPr kumimoji="1" lang="zh-CN" altLang="en-US" sz="2600" kern="0" dirty="0">
              <a:latin typeface="黑体" pitchFamily="49" charset="-122"/>
              <a:ea typeface="黑体" pitchFamily="49" charset="-122"/>
            </a:endParaRPr>
          </a:p>
        </p:txBody>
      </p:sp>
    </p:spTree>
    <p:extLst>
      <p:ext uri="{BB962C8B-B14F-4D97-AF65-F5344CB8AC3E}">
        <p14:creationId xmlns:p14="http://schemas.microsoft.com/office/powerpoint/2010/main" val="31131225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72EB8C45-0B82-45EB-9351-5FC7053CE9D7}"/>
              </a:ext>
            </a:extLst>
          </p:cNvPr>
          <p:cNvGraphicFramePr>
            <a:graphicFrameLocks noGrp="1"/>
          </p:cNvGraphicFramePr>
          <p:nvPr>
            <p:ph idx="4294967295"/>
            <p:extLst>
              <p:ext uri="{D42A27DB-BD31-4B8C-83A1-F6EECF244321}">
                <p14:modId xmlns:p14="http://schemas.microsoft.com/office/powerpoint/2010/main" val="3768051759"/>
              </p:ext>
            </p:extLst>
          </p:nvPr>
        </p:nvGraphicFramePr>
        <p:xfrm>
          <a:off x="1835696" y="843558"/>
          <a:ext cx="7128792" cy="4032449"/>
        </p:xfrm>
        <a:graphic>
          <a:graphicData uri="http://schemas.openxmlformats.org/drawingml/2006/table">
            <a:tbl>
              <a:tblPr firstRow="1" firstCol="1" bandRow="1"/>
              <a:tblGrid>
                <a:gridCol w="1231337">
                  <a:extLst>
                    <a:ext uri="{9D8B030D-6E8A-4147-A177-3AD203B41FA5}">
                      <a16:colId xmlns:a16="http://schemas.microsoft.com/office/drawing/2014/main" val="3856376381"/>
                    </a:ext>
                  </a:extLst>
                </a:gridCol>
                <a:gridCol w="5897455">
                  <a:extLst>
                    <a:ext uri="{9D8B030D-6E8A-4147-A177-3AD203B41FA5}">
                      <a16:colId xmlns:a16="http://schemas.microsoft.com/office/drawing/2014/main" val="3016757557"/>
                    </a:ext>
                  </a:extLst>
                </a:gridCol>
              </a:tblGrid>
              <a:tr h="558339">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In[29]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arr3d=</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np.array</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([[[1,2,3],[4,5,6]],[[7,8,9],[10,11,12]]])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203427852"/>
                  </a:ext>
                </a:extLst>
              </a:tr>
              <a:tr h="289509">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tabLst>
                          <a:tab pos="818515" algn="l"/>
                        </a:tabLs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arr3d</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512333560"/>
                  </a:ext>
                </a:extLst>
              </a:tr>
              <a:tr h="1158037">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array([[[ 1,  2,  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        [ 4,  5,  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       [[ 7,  8,  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        [10, 11, 12]]])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082282959"/>
                  </a:ext>
                </a:extLst>
              </a:tr>
              <a:tr h="289509">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In[31]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tabLst>
                          <a:tab pos="28575" algn="l"/>
                        </a:tabLs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arr3d[0]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82830804"/>
                  </a:ext>
                </a:extLst>
              </a:tr>
              <a:tr h="579019">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Out[31]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array([[1, 2, 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       [4, 5, 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968573599"/>
                  </a:ext>
                </a:extLst>
              </a:tr>
              <a:tr h="289509">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In[32]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arr3d[0][1]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842211372"/>
                  </a:ext>
                </a:extLst>
              </a:tr>
              <a:tr h="289509">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Out[32]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array([4, 5, 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076259829"/>
                  </a:ext>
                </a:extLst>
              </a:tr>
              <a:tr h="289509">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In[33]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arr3d[0,1,2]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643395415"/>
                  </a:ext>
                </a:extLst>
              </a:tr>
              <a:tr h="289509">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Out[33]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450924314"/>
                  </a:ext>
                </a:extLst>
              </a:tr>
            </a:tbl>
          </a:graphicData>
        </a:graphic>
      </p:graphicFrame>
      <p:sp>
        <p:nvSpPr>
          <p:cNvPr id="10"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b="0"/>
              <a:t>3.1  Numpy </a:t>
            </a:r>
            <a:r>
              <a:rPr kumimoji="1" lang="zh-CN" altLang="en-US" sz="2600" b="0">
                <a:latin typeface="微软雅黑" pitchFamily="34" charset="-122"/>
                <a:ea typeface="微软雅黑" pitchFamily="34" charset="-122"/>
              </a:rPr>
              <a:t>库</a:t>
            </a:r>
            <a:endParaRPr kumimoji="1" lang="zh-CN" altLang="en-US" sz="2600" b="0" dirty="0">
              <a:latin typeface="微软雅黑" pitchFamily="34" charset="-122"/>
              <a:ea typeface="微软雅黑" pitchFamily="34" charset="-122"/>
            </a:endParaRPr>
          </a:p>
        </p:txBody>
      </p:sp>
    </p:spTree>
    <p:extLst>
      <p:ext uri="{BB962C8B-B14F-4D97-AF65-F5344CB8AC3E}">
        <p14:creationId xmlns:p14="http://schemas.microsoft.com/office/powerpoint/2010/main" val="6090757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E65D9EF-0E73-4207-8135-94F7B5BD0AEF}"/>
              </a:ext>
            </a:extLst>
          </p:cNvPr>
          <p:cNvSpPr>
            <a:spLocks noGrp="1"/>
          </p:cNvSpPr>
          <p:nvPr>
            <p:ph idx="4294967295"/>
          </p:nvPr>
        </p:nvSpPr>
        <p:spPr>
          <a:xfrm>
            <a:off x="1763688" y="843558"/>
            <a:ext cx="7308304" cy="1008112"/>
          </a:xfrm>
        </p:spPr>
        <p:txBody>
          <a:bodyPr/>
          <a:lstStyle/>
          <a:p>
            <a:pPr>
              <a:lnSpc>
                <a:spcPct val="150000"/>
              </a:lnSpc>
            </a:pPr>
            <a:r>
              <a:rPr lang="zh-CN" altLang="en-US" sz="2000" dirty="0">
                <a:latin typeface="楷体" pitchFamily="49" charset="-122"/>
                <a:ea typeface="楷体" pitchFamily="49" charset="-122"/>
              </a:rPr>
              <a:t>切片：一维的数组切片语法跟</a:t>
            </a:r>
            <a:r>
              <a:rPr lang="en-US" altLang="zh-CN" sz="2000" dirty="0">
                <a:latin typeface="楷体" pitchFamily="49" charset="-122"/>
                <a:ea typeface="楷体" pitchFamily="49" charset="-122"/>
              </a:rPr>
              <a:t>Python</a:t>
            </a:r>
            <a:r>
              <a:rPr lang="zh-CN" altLang="en-US" sz="2000" dirty="0">
                <a:latin typeface="楷体" pitchFamily="49" charset="-122"/>
                <a:ea typeface="楷体" pitchFamily="49" charset="-122"/>
              </a:rPr>
              <a:t>列表操作差不多，对于高维度的数组，切片是沿着一个轴向选取元素。</a:t>
            </a:r>
            <a:endParaRPr lang="en-US" altLang="zh-CN" dirty="0"/>
          </a:p>
          <a:p>
            <a:pPr lvl="1">
              <a:lnSpc>
                <a:spcPct val="150000"/>
              </a:lnSpc>
            </a:pPr>
            <a:endParaRPr lang="en-US" altLang="zh-CN" dirty="0"/>
          </a:p>
          <a:p>
            <a:pPr lvl="1">
              <a:lnSpc>
                <a:spcPct val="150000"/>
              </a:lnSpc>
            </a:pPr>
            <a:endParaRPr lang="en-US" altLang="zh-CN" dirty="0"/>
          </a:p>
          <a:p>
            <a:pPr>
              <a:lnSpc>
                <a:spcPct val="150000"/>
              </a:lnSpc>
            </a:pPr>
            <a:endParaRPr lang="zh-CN" altLang="zh-CN" dirty="0"/>
          </a:p>
          <a:p>
            <a:pPr>
              <a:lnSpc>
                <a:spcPct val="150000"/>
              </a:lnSpc>
            </a:pPr>
            <a:endParaRPr lang="zh-CN" altLang="en-US" dirty="0"/>
          </a:p>
        </p:txBody>
      </p:sp>
      <p:graphicFrame>
        <p:nvGraphicFramePr>
          <p:cNvPr id="6" name="表格 5">
            <a:extLst>
              <a:ext uri="{FF2B5EF4-FFF2-40B4-BE49-F238E27FC236}">
                <a16:creationId xmlns:a16="http://schemas.microsoft.com/office/drawing/2014/main" id="{AB50158D-C150-4D54-B4D7-1830540E21EF}"/>
              </a:ext>
            </a:extLst>
          </p:cNvPr>
          <p:cNvGraphicFramePr>
            <a:graphicFrameLocks noGrp="1"/>
          </p:cNvGraphicFramePr>
          <p:nvPr>
            <p:extLst>
              <p:ext uri="{D42A27DB-BD31-4B8C-83A1-F6EECF244321}">
                <p14:modId xmlns:p14="http://schemas.microsoft.com/office/powerpoint/2010/main" val="3537541621"/>
              </p:ext>
            </p:extLst>
          </p:nvPr>
        </p:nvGraphicFramePr>
        <p:xfrm>
          <a:off x="1867312" y="1923678"/>
          <a:ext cx="7169184" cy="2816352"/>
        </p:xfrm>
        <a:graphic>
          <a:graphicData uri="http://schemas.openxmlformats.org/drawingml/2006/table">
            <a:tbl>
              <a:tblPr firstRow="1" firstCol="1" bandRow="1"/>
              <a:tblGrid>
                <a:gridCol w="1064730">
                  <a:extLst>
                    <a:ext uri="{9D8B030D-6E8A-4147-A177-3AD203B41FA5}">
                      <a16:colId xmlns:a16="http://schemas.microsoft.com/office/drawing/2014/main" val="3899921766"/>
                    </a:ext>
                  </a:extLst>
                </a:gridCol>
                <a:gridCol w="6104454">
                  <a:extLst>
                    <a:ext uri="{9D8B030D-6E8A-4147-A177-3AD203B41FA5}">
                      <a16:colId xmlns:a16="http://schemas.microsoft.com/office/drawing/2014/main" val="1669403988"/>
                    </a:ext>
                  </a:extLst>
                </a:gridCol>
              </a:tblGrid>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In[36]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arr2d =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np.array</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([[1,2,3],[4,5,6],[7,8,9]])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861214572"/>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In[37]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tabLst>
                          <a:tab pos="818515" algn="l"/>
                        </a:tabLs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arr2d</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158450024"/>
                  </a:ext>
                </a:extLst>
              </a:tr>
              <a:tr h="740664">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Out[37]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array([[1, 2, 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[4, 5, 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[7, 8, 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812022951"/>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In[38]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tabLst>
                          <a:tab pos="28575" algn="l"/>
                        </a:tabLs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arr2d[:2]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558023174"/>
                  </a:ext>
                </a:extLst>
              </a:tr>
              <a:tr h="493776">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Out[38]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array([[1, 2, 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       [4, 5, 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355978604"/>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In[39]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arr2d[:2,1:]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539319289"/>
                  </a:ext>
                </a:extLst>
              </a:tr>
              <a:tr h="493776">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Out[39]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array([[2, 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[5, 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299524785"/>
                  </a:ext>
                </a:extLst>
              </a:tr>
            </a:tbl>
          </a:graphicData>
        </a:graphic>
      </p:graphicFrame>
      <p:sp>
        <p:nvSpPr>
          <p:cNvPr id="10"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b="0"/>
              <a:t>3.1  Numpy </a:t>
            </a:r>
            <a:r>
              <a:rPr kumimoji="1" lang="zh-CN" altLang="en-US" sz="2600" b="0">
                <a:latin typeface="微软雅黑" pitchFamily="34" charset="-122"/>
                <a:ea typeface="微软雅黑" pitchFamily="34" charset="-122"/>
              </a:rPr>
              <a:t>库</a:t>
            </a:r>
            <a:endParaRPr kumimoji="1" lang="zh-CN" altLang="en-US" sz="2600" b="0" dirty="0">
              <a:latin typeface="微软雅黑" pitchFamily="34" charset="-122"/>
              <a:ea typeface="微软雅黑" pitchFamily="34" charset="-122"/>
            </a:endParaRPr>
          </a:p>
        </p:txBody>
      </p:sp>
    </p:spTree>
    <p:extLst>
      <p:ext uri="{BB962C8B-B14F-4D97-AF65-F5344CB8AC3E}">
        <p14:creationId xmlns:p14="http://schemas.microsoft.com/office/powerpoint/2010/main" val="1653552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150189A-2D52-43D3-8AEF-6B09F97F1EB9}"/>
              </a:ext>
            </a:extLst>
          </p:cNvPr>
          <p:cNvSpPr>
            <a:spLocks noGrp="1"/>
          </p:cNvSpPr>
          <p:nvPr>
            <p:ph idx="4294967295"/>
          </p:nvPr>
        </p:nvSpPr>
        <p:spPr>
          <a:xfrm>
            <a:off x="1817440" y="843558"/>
            <a:ext cx="7200800" cy="1080120"/>
          </a:xfrm>
        </p:spPr>
        <p:txBody>
          <a:bodyPr/>
          <a:lstStyle/>
          <a:p>
            <a:pPr marL="0" indent="0">
              <a:lnSpc>
                <a:spcPct val="150000"/>
              </a:lnSpc>
              <a:buNone/>
            </a:pPr>
            <a:r>
              <a:rPr lang="zh-CN" altLang="en-US" sz="2000" b="1" dirty="0">
                <a:latin typeface="微软雅黑" pitchFamily="34" charset="-122"/>
                <a:ea typeface="微软雅黑" pitchFamily="34" charset="-122"/>
              </a:rPr>
              <a:t>转置：</a:t>
            </a:r>
            <a:r>
              <a:rPr lang="zh-CN" altLang="en-US" sz="2000" dirty="0">
                <a:latin typeface="楷体" pitchFamily="49" charset="-122"/>
                <a:ea typeface="楷体" pitchFamily="49" charset="-122"/>
              </a:rPr>
              <a:t>转置是对数组进行反转操作，不仅有</a:t>
            </a:r>
            <a:r>
              <a:rPr lang="en-US" altLang="zh-CN" sz="2000" dirty="0">
                <a:latin typeface="楷体" pitchFamily="49" charset="-122"/>
                <a:ea typeface="楷体" pitchFamily="49" charset="-122"/>
              </a:rPr>
              <a:t>transpose</a:t>
            </a:r>
            <a:r>
              <a:rPr lang="zh-CN" altLang="en-US" sz="2000" dirty="0">
                <a:latin typeface="楷体" pitchFamily="49" charset="-122"/>
                <a:ea typeface="楷体" pitchFamily="49" charset="-122"/>
              </a:rPr>
              <a:t>方法，还有一个特殊的</a:t>
            </a:r>
            <a:r>
              <a:rPr lang="en-US" altLang="zh-CN" sz="2000" dirty="0">
                <a:latin typeface="楷体" pitchFamily="49" charset="-122"/>
                <a:ea typeface="楷体" pitchFamily="49" charset="-122"/>
              </a:rPr>
              <a:t>T</a:t>
            </a:r>
            <a:r>
              <a:rPr lang="zh-CN" altLang="en-US" sz="2000" dirty="0">
                <a:latin typeface="楷体" pitchFamily="49" charset="-122"/>
                <a:ea typeface="楷体" pitchFamily="49" charset="-122"/>
              </a:rPr>
              <a:t>属性。在进行矩阵计算时，经常需要用到该操作</a:t>
            </a:r>
            <a:endParaRPr lang="zh-CN" altLang="en-US" dirty="0"/>
          </a:p>
        </p:txBody>
      </p:sp>
      <p:graphicFrame>
        <p:nvGraphicFramePr>
          <p:cNvPr id="6" name="表格 5">
            <a:extLst>
              <a:ext uri="{FF2B5EF4-FFF2-40B4-BE49-F238E27FC236}">
                <a16:creationId xmlns:a16="http://schemas.microsoft.com/office/drawing/2014/main" id="{544275A8-6520-4A80-965D-3791897316D9}"/>
              </a:ext>
            </a:extLst>
          </p:cNvPr>
          <p:cNvGraphicFramePr>
            <a:graphicFrameLocks noGrp="1"/>
          </p:cNvGraphicFramePr>
          <p:nvPr>
            <p:extLst>
              <p:ext uri="{D42A27DB-BD31-4B8C-83A1-F6EECF244321}">
                <p14:modId xmlns:p14="http://schemas.microsoft.com/office/powerpoint/2010/main" val="3864014345"/>
              </p:ext>
            </p:extLst>
          </p:nvPr>
        </p:nvGraphicFramePr>
        <p:xfrm>
          <a:off x="1979712" y="1995686"/>
          <a:ext cx="6984776" cy="2816352"/>
        </p:xfrm>
        <a:graphic>
          <a:graphicData uri="http://schemas.openxmlformats.org/drawingml/2006/table">
            <a:tbl>
              <a:tblPr firstRow="1" firstCol="1" bandRow="1"/>
              <a:tblGrid>
                <a:gridCol w="1206514">
                  <a:extLst>
                    <a:ext uri="{9D8B030D-6E8A-4147-A177-3AD203B41FA5}">
                      <a16:colId xmlns:a16="http://schemas.microsoft.com/office/drawing/2014/main" val="3307678407"/>
                    </a:ext>
                  </a:extLst>
                </a:gridCol>
                <a:gridCol w="5778262">
                  <a:extLst>
                    <a:ext uri="{9D8B030D-6E8A-4147-A177-3AD203B41FA5}">
                      <a16:colId xmlns:a16="http://schemas.microsoft.com/office/drawing/2014/main" val="1439737360"/>
                    </a:ext>
                  </a:extLst>
                </a:gridCol>
              </a:tblGrid>
              <a:tr h="246888">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In[45]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arr</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np.arange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(15).reshape((3,5))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661587957"/>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In[46]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tabLst>
                          <a:tab pos="818515" algn="l"/>
                        </a:tabLs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arr</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581566101"/>
                  </a:ext>
                </a:extLst>
              </a:tr>
              <a:tr h="740664">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Out[46]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array([[ 0,  1,  2,  3,  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[ 5,  6,  7,  8,  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[10, 11, 12, 13, 14]])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816568683"/>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In[47]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tabLst>
                          <a:tab pos="28575" algn="l"/>
                        </a:tabLst>
                      </a:pPr>
                      <a:r>
                        <a:rPr lang="en-US" sz="1400" kern="100">
                          <a:effectLst/>
                          <a:latin typeface="Consolas" panose="020B0609020204030204" pitchFamily="49" charset="0"/>
                          <a:ea typeface="宋体" panose="02010600030101010101" pitchFamily="2" charset="-122"/>
                          <a:cs typeface="Times New Roman" panose="02020603050405020304" pitchFamily="18" charset="0"/>
                        </a:rPr>
                        <a:t>arr.T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052148554"/>
                  </a:ext>
                </a:extLst>
              </a:tr>
              <a:tr h="1234440">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Out[47]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array([[ 0,  5, 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[ 1,  6, 11],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[ 2,  7, 12],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[ 3,  8, 13],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[ 4,  9, 14]])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132811576"/>
                  </a:ext>
                </a:extLst>
              </a:tr>
            </a:tbl>
          </a:graphicData>
        </a:graphic>
      </p:graphicFrame>
      <p:sp>
        <p:nvSpPr>
          <p:cNvPr id="9"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b="0"/>
              <a:t>3.1  Numpy </a:t>
            </a:r>
            <a:r>
              <a:rPr kumimoji="1" lang="zh-CN" altLang="en-US" sz="2600" b="0">
                <a:latin typeface="微软雅黑" pitchFamily="34" charset="-122"/>
                <a:ea typeface="微软雅黑" pitchFamily="34" charset="-122"/>
              </a:rPr>
              <a:t>库</a:t>
            </a:r>
            <a:endParaRPr kumimoji="1" lang="zh-CN" altLang="en-US" sz="2600" b="0" dirty="0">
              <a:latin typeface="微软雅黑" pitchFamily="34" charset="-122"/>
              <a:ea typeface="微软雅黑" pitchFamily="34" charset="-122"/>
            </a:endParaRPr>
          </a:p>
        </p:txBody>
      </p:sp>
    </p:spTree>
    <p:extLst>
      <p:ext uri="{BB962C8B-B14F-4D97-AF65-F5344CB8AC3E}">
        <p14:creationId xmlns:p14="http://schemas.microsoft.com/office/powerpoint/2010/main" val="33867797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0"/>
            <a:ext cx="7452320" cy="771550"/>
          </a:xfrm>
          <a:prstGeom prst="rect">
            <a:avLst/>
          </a:prstGeom>
        </p:spPr>
        <p:txBody>
          <a:bodyPr/>
          <a:lstStyle/>
          <a:p>
            <a:pPr lvl="1" algn="l">
              <a:lnSpc>
                <a:spcPct val="150000"/>
              </a:lnSpc>
            </a:pPr>
            <a:r>
              <a:rPr kumimoji="1" lang="en-US" altLang="zh-CN" sz="2600" dirty="0"/>
              <a:t>3.2 </a:t>
            </a:r>
            <a:r>
              <a:rPr kumimoji="1" lang="en-US" altLang="zh-CN" sz="2600" dirty="0">
                <a:latin typeface="+mn-ea"/>
              </a:rPr>
              <a:t>Pandas </a:t>
            </a:r>
            <a:r>
              <a:rPr kumimoji="1" lang="zh-CN" altLang="en-US" sz="2600" b="0" dirty="0">
                <a:latin typeface="微软雅黑" pitchFamily="34" charset="-122"/>
                <a:ea typeface="微软雅黑" pitchFamily="34" charset="-122"/>
              </a:rPr>
              <a:t>库</a:t>
            </a:r>
            <a:endParaRPr kumimoji="1" lang="en-US" altLang="zh-CN" sz="2600" b="0" dirty="0">
              <a:latin typeface="微软雅黑" pitchFamily="34" charset="-122"/>
              <a:ea typeface="微软雅黑" pitchFamily="34" charset="-122"/>
            </a:endParaRPr>
          </a:p>
        </p:txBody>
      </p:sp>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835696" y="843557"/>
            <a:ext cx="7200800" cy="3888433"/>
          </a:xfrm>
        </p:spPr>
        <p:txBody>
          <a:bodyPr/>
          <a:lstStyle/>
          <a:p>
            <a:pPr marL="0" indent="0">
              <a:lnSpc>
                <a:spcPct val="150000"/>
              </a:lnSpc>
              <a:spcBef>
                <a:spcPts val="600"/>
              </a:spcBef>
              <a:buNone/>
            </a:pPr>
            <a:r>
              <a:rPr lang="en-US" altLang="zh-CN" sz="2000" b="1" dirty="0">
                <a:latin typeface="微软雅黑" pitchFamily="34" charset="-122"/>
                <a:ea typeface="微软雅黑" pitchFamily="34" charset="-122"/>
              </a:rPr>
              <a:t>Pandas</a:t>
            </a:r>
            <a:r>
              <a:rPr lang="zh-CN" altLang="en-US" sz="2000" b="1" dirty="0">
                <a:latin typeface="微软雅黑" pitchFamily="34" charset="-122"/>
                <a:ea typeface="微软雅黑" pitchFamily="34" charset="-122"/>
              </a:rPr>
              <a:t>概述：</a:t>
            </a:r>
            <a:endParaRPr lang="en-US" altLang="zh-CN" sz="2000" b="1" dirty="0">
              <a:latin typeface="微软雅黑" pitchFamily="34" charset="-122"/>
              <a:ea typeface="微软雅黑" pitchFamily="34" charset="-122"/>
            </a:endParaRPr>
          </a:p>
          <a:p>
            <a:pPr marL="477838" lvl="1" indent="0">
              <a:lnSpc>
                <a:spcPct val="150000"/>
              </a:lnSpc>
              <a:spcBef>
                <a:spcPts val="600"/>
              </a:spcBef>
              <a:buNone/>
            </a:pPr>
            <a:r>
              <a:rPr lang="en-US" altLang="zh-CN" sz="2000" dirty="0">
                <a:latin typeface="楷体" pitchFamily="49" charset="-122"/>
                <a:ea typeface="楷体" pitchFamily="49" charset="-122"/>
              </a:rPr>
              <a:t>Pandas</a:t>
            </a:r>
            <a:r>
              <a:rPr lang="zh-CN" altLang="en-US" sz="2000" dirty="0">
                <a:latin typeface="楷体" pitchFamily="49" charset="-122"/>
                <a:ea typeface="楷体" pitchFamily="49" charset="-122"/>
              </a:rPr>
              <a:t>是基于</a:t>
            </a:r>
            <a:r>
              <a:rPr lang="en-US" altLang="zh-CN" sz="2000" dirty="0" err="1">
                <a:latin typeface="楷体" pitchFamily="49" charset="-122"/>
                <a:ea typeface="楷体" pitchFamily="49" charset="-122"/>
              </a:rPr>
              <a:t>Numpy</a:t>
            </a:r>
            <a:r>
              <a:rPr lang="zh-CN" altLang="en-US" sz="2000" dirty="0">
                <a:latin typeface="楷体" pitchFamily="49" charset="-122"/>
                <a:ea typeface="楷体" pitchFamily="49" charset="-122"/>
              </a:rPr>
              <a:t>构建的，它含有使数据分析工作变得更快更简单的高级数据结构和操作工具，让以</a:t>
            </a:r>
            <a:r>
              <a:rPr lang="en-US" altLang="zh-CN" sz="2000" dirty="0" err="1">
                <a:latin typeface="楷体" pitchFamily="49" charset="-122"/>
                <a:ea typeface="楷体" pitchFamily="49" charset="-122"/>
              </a:rPr>
              <a:t>Numpy</a:t>
            </a:r>
            <a:r>
              <a:rPr lang="zh-CN" altLang="en-US" sz="2000" dirty="0">
                <a:latin typeface="楷体" pitchFamily="49" charset="-122"/>
                <a:ea typeface="楷体" pitchFamily="49" charset="-122"/>
              </a:rPr>
              <a:t>为中心的应用变得更加简单。</a:t>
            </a:r>
            <a:endParaRPr lang="en-US" altLang="zh-CN" sz="2000" dirty="0">
              <a:latin typeface="楷体" pitchFamily="49" charset="-122"/>
              <a:ea typeface="楷体" pitchFamily="49" charset="-122"/>
            </a:endParaRPr>
          </a:p>
          <a:p>
            <a:pPr marL="0" indent="0">
              <a:lnSpc>
                <a:spcPct val="150000"/>
              </a:lnSpc>
              <a:spcBef>
                <a:spcPts val="600"/>
              </a:spcBef>
              <a:buNone/>
            </a:pPr>
            <a:r>
              <a:rPr lang="en-US" altLang="zh-CN" sz="2000" b="1" dirty="0">
                <a:latin typeface="微软雅黑" pitchFamily="34" charset="-122"/>
                <a:ea typeface="微软雅黑" pitchFamily="34" charset="-122"/>
              </a:rPr>
              <a:t>Pandas</a:t>
            </a:r>
            <a:r>
              <a:rPr lang="zh-CN" altLang="en-US" sz="2000" b="1" dirty="0">
                <a:latin typeface="微软雅黑" pitchFamily="34" charset="-122"/>
                <a:ea typeface="微软雅黑" pitchFamily="34" charset="-122"/>
              </a:rPr>
              <a:t>安装：</a:t>
            </a:r>
            <a:endParaRPr lang="en-US" altLang="zh-CN" sz="2000" b="1" dirty="0">
              <a:latin typeface="微软雅黑" pitchFamily="34" charset="-122"/>
              <a:ea typeface="微软雅黑" pitchFamily="34" charset="-122"/>
            </a:endParaRPr>
          </a:p>
          <a:p>
            <a:pPr marL="477838" lvl="1" indent="0">
              <a:lnSpc>
                <a:spcPct val="150000"/>
              </a:lnSpc>
              <a:spcBef>
                <a:spcPts val="600"/>
              </a:spcBef>
              <a:buNone/>
            </a:pPr>
            <a:r>
              <a:rPr lang="zh-CN" altLang="en-US" sz="2000" dirty="0">
                <a:latin typeface="楷体" pitchFamily="49" charset="-122"/>
                <a:ea typeface="楷体" pitchFamily="49" charset="-122"/>
              </a:rPr>
              <a:t>最常用的就是使用</a:t>
            </a:r>
            <a:r>
              <a:rPr lang="en-US" altLang="zh-CN" sz="2000" dirty="0">
                <a:latin typeface="楷体" pitchFamily="49" charset="-122"/>
                <a:ea typeface="楷体" pitchFamily="49" charset="-122"/>
              </a:rPr>
              <a:t>pip</a:t>
            </a:r>
            <a:r>
              <a:rPr lang="zh-CN" altLang="en-US" sz="2000" dirty="0">
                <a:latin typeface="楷体" pitchFamily="49" charset="-122"/>
                <a:ea typeface="楷体" pitchFamily="49" charset="-122"/>
              </a:rPr>
              <a:t>命令安装</a:t>
            </a:r>
            <a:r>
              <a:rPr lang="en-US" altLang="zh-CN" sz="2000" dirty="0">
                <a:latin typeface="楷体" pitchFamily="49" charset="-122"/>
                <a:ea typeface="楷体" pitchFamily="49" charset="-122"/>
              </a:rPr>
              <a:t>Pandas</a:t>
            </a:r>
            <a:r>
              <a:rPr lang="zh-CN" altLang="en-US" sz="2000" dirty="0">
                <a:latin typeface="楷体" pitchFamily="49" charset="-122"/>
                <a:ea typeface="楷体" pitchFamily="49" charset="-122"/>
              </a:rPr>
              <a:t>，对应的命令为：</a:t>
            </a:r>
          </a:p>
          <a:p>
            <a:pPr marL="477838" lvl="1" indent="0">
              <a:lnSpc>
                <a:spcPct val="150000"/>
              </a:lnSpc>
              <a:spcBef>
                <a:spcPts val="600"/>
              </a:spcBef>
              <a:buNone/>
            </a:pPr>
            <a:r>
              <a:rPr lang="en-US" altLang="zh-CN" dirty="0"/>
              <a:t> pip install pandas</a:t>
            </a:r>
          </a:p>
          <a:p>
            <a:pPr lvl="1">
              <a:lnSpc>
                <a:spcPct val="150000"/>
              </a:lnSpc>
              <a:spcBef>
                <a:spcPts val="600"/>
              </a:spcBef>
            </a:pPr>
            <a:endParaRPr lang="en-US" altLang="zh-CN" b="1" dirty="0"/>
          </a:p>
        </p:txBody>
      </p:sp>
    </p:spTree>
    <p:extLst>
      <p:ext uri="{BB962C8B-B14F-4D97-AF65-F5344CB8AC3E}">
        <p14:creationId xmlns:p14="http://schemas.microsoft.com/office/powerpoint/2010/main" val="39773076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7"/>
            <a:ext cx="7272808" cy="1872209"/>
          </a:xfrm>
        </p:spPr>
        <p:txBody>
          <a:bodyPr/>
          <a:lstStyle/>
          <a:p>
            <a:pPr marL="0" indent="0" algn="just">
              <a:lnSpc>
                <a:spcPct val="150000"/>
              </a:lnSpc>
              <a:spcBef>
                <a:spcPts val="0"/>
              </a:spcBef>
              <a:buNone/>
            </a:pPr>
            <a:r>
              <a:rPr lang="en-US" altLang="zh-CN" sz="2000" b="1" dirty="0">
                <a:latin typeface="微软雅黑" pitchFamily="34" charset="-122"/>
                <a:ea typeface="微软雅黑" pitchFamily="34" charset="-122"/>
              </a:rPr>
              <a:t>Series</a:t>
            </a:r>
            <a:r>
              <a:rPr lang="zh-CN" altLang="en-US" sz="2000" b="1" dirty="0">
                <a:latin typeface="微软雅黑" pitchFamily="34" charset="-122"/>
                <a:ea typeface="微软雅黑" pitchFamily="34" charset="-122"/>
              </a:rPr>
              <a:t>数据结构</a:t>
            </a:r>
            <a:endParaRPr lang="en-US" altLang="zh-CN" sz="2000" b="1" dirty="0">
              <a:latin typeface="微软雅黑" pitchFamily="34" charset="-122"/>
              <a:ea typeface="微软雅黑" pitchFamily="34" charset="-122"/>
            </a:endParaRPr>
          </a:p>
          <a:p>
            <a:pPr marL="0" indent="0" algn="just">
              <a:lnSpc>
                <a:spcPct val="100000"/>
              </a:lnSpc>
              <a:spcBef>
                <a:spcPts val="600"/>
              </a:spcBef>
              <a:spcAft>
                <a:spcPts val="600"/>
              </a:spcAft>
              <a:buNone/>
            </a:pPr>
            <a:r>
              <a:rPr lang="en-US" altLang="zh-CN" sz="2000" dirty="0">
                <a:latin typeface="楷体" pitchFamily="49" charset="-122"/>
                <a:ea typeface="楷体" pitchFamily="49" charset="-122"/>
              </a:rPr>
              <a:t>    Series</a:t>
            </a:r>
            <a:r>
              <a:rPr lang="zh-CN" altLang="en-US" sz="2000" dirty="0">
                <a:latin typeface="楷体" pitchFamily="49" charset="-122"/>
                <a:ea typeface="楷体" pitchFamily="49" charset="-122"/>
              </a:rPr>
              <a:t>是一种类似于一维数组的对象，它由一组数据（各种</a:t>
            </a:r>
            <a:r>
              <a:rPr lang="en-US" altLang="zh-CN" sz="2000" dirty="0" err="1">
                <a:latin typeface="楷体" pitchFamily="49" charset="-122"/>
                <a:ea typeface="楷体" pitchFamily="49" charset="-122"/>
              </a:rPr>
              <a:t>NumPy</a:t>
            </a:r>
            <a:r>
              <a:rPr lang="zh-CN" altLang="en-US" sz="2000" dirty="0">
                <a:latin typeface="楷体" pitchFamily="49" charset="-122"/>
                <a:ea typeface="楷体" pitchFamily="49" charset="-122"/>
              </a:rPr>
              <a:t>数据类型）以及一组与之相关的数据标签（即索引）组成。仅由一组数据即可产生最简单的</a:t>
            </a:r>
            <a:r>
              <a:rPr lang="en-US" altLang="zh-CN" sz="2000" dirty="0">
                <a:latin typeface="楷体" pitchFamily="49" charset="-122"/>
                <a:ea typeface="楷体" pitchFamily="49" charset="-122"/>
              </a:rPr>
              <a:t>Series</a:t>
            </a:r>
            <a:r>
              <a:rPr lang="zh-CN" altLang="en-US" sz="2000" dirty="0">
                <a:latin typeface="楷体" pitchFamily="49" charset="-122"/>
                <a:ea typeface="楷体" pitchFamily="49" charset="-122"/>
              </a:rPr>
              <a:t>。</a:t>
            </a:r>
            <a:r>
              <a:rPr lang="en-US" altLang="zh-CN" sz="2000" dirty="0">
                <a:latin typeface="楷体" pitchFamily="49" charset="-122"/>
                <a:ea typeface="楷体" pitchFamily="49" charset="-122"/>
              </a:rPr>
              <a:t>Series</a:t>
            </a:r>
            <a:r>
              <a:rPr lang="zh-CN" altLang="en-US" sz="2000" dirty="0">
                <a:latin typeface="楷体" pitchFamily="49" charset="-122"/>
                <a:ea typeface="楷体" pitchFamily="49" charset="-122"/>
              </a:rPr>
              <a:t>的字符串表现形式为：索引在左边，值在右边</a:t>
            </a:r>
            <a:endParaRPr lang="en-US" altLang="zh-CN" dirty="0"/>
          </a:p>
          <a:p>
            <a:pPr lvl="1" algn="just"/>
            <a:endParaRPr lang="en-US" altLang="zh-CN" dirty="0"/>
          </a:p>
        </p:txBody>
      </p:sp>
      <p:graphicFrame>
        <p:nvGraphicFramePr>
          <p:cNvPr id="5" name="表格 4">
            <a:extLst>
              <a:ext uri="{FF2B5EF4-FFF2-40B4-BE49-F238E27FC236}">
                <a16:creationId xmlns:a16="http://schemas.microsoft.com/office/drawing/2014/main" id="{785164CA-03E6-4D25-8411-A8213EFAA7A8}"/>
              </a:ext>
            </a:extLst>
          </p:cNvPr>
          <p:cNvGraphicFramePr>
            <a:graphicFrameLocks noGrp="1"/>
          </p:cNvGraphicFramePr>
          <p:nvPr>
            <p:extLst>
              <p:ext uri="{D42A27DB-BD31-4B8C-83A1-F6EECF244321}">
                <p14:modId xmlns:p14="http://schemas.microsoft.com/office/powerpoint/2010/main" val="1334730529"/>
              </p:ext>
            </p:extLst>
          </p:nvPr>
        </p:nvGraphicFramePr>
        <p:xfrm>
          <a:off x="1835696" y="2715766"/>
          <a:ext cx="7128792" cy="1944216"/>
        </p:xfrm>
        <a:graphic>
          <a:graphicData uri="http://schemas.openxmlformats.org/drawingml/2006/table">
            <a:tbl>
              <a:tblPr firstRow="1" firstCol="1" bandRow="1"/>
              <a:tblGrid>
                <a:gridCol w="1175883">
                  <a:extLst>
                    <a:ext uri="{9D8B030D-6E8A-4147-A177-3AD203B41FA5}">
                      <a16:colId xmlns:a16="http://schemas.microsoft.com/office/drawing/2014/main" val="3878690488"/>
                    </a:ext>
                  </a:extLst>
                </a:gridCol>
                <a:gridCol w="5952909">
                  <a:extLst>
                    <a:ext uri="{9D8B030D-6E8A-4147-A177-3AD203B41FA5}">
                      <a16:colId xmlns:a16="http://schemas.microsoft.com/office/drawing/2014/main" val="1729745102"/>
                    </a:ext>
                  </a:extLst>
                </a:gridCol>
              </a:tblGrid>
              <a:tr h="303927">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obj</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Series([2,5,7,-2])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971806209"/>
                  </a:ext>
                </a:extLst>
              </a:tr>
              <a:tr h="303927">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obj</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5411878"/>
                  </a:ext>
                </a:extLst>
              </a:tr>
              <a:tr h="1336362">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0    2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1    5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2    7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3   -2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dtype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int64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135235426"/>
                  </a:ext>
                </a:extLst>
              </a:tr>
            </a:tbl>
          </a:graphicData>
        </a:graphic>
      </p:graphicFrame>
      <p:sp>
        <p:nvSpPr>
          <p:cNvPr id="9"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dirty="0"/>
              <a:t>3.2  </a:t>
            </a:r>
            <a:r>
              <a:rPr kumimoji="1" lang="en-US" altLang="zh-CN" sz="2600" dirty="0">
                <a:latin typeface="+mn-ea"/>
              </a:rPr>
              <a:t>Pandas </a:t>
            </a:r>
            <a:r>
              <a:rPr kumimoji="1" lang="zh-CN" altLang="en-US" sz="2600" b="0" dirty="0">
                <a:latin typeface="微软雅黑" pitchFamily="34" charset="-122"/>
                <a:ea typeface="微软雅黑" pitchFamily="34" charset="-122"/>
              </a:rPr>
              <a:t>库</a:t>
            </a:r>
            <a:endParaRPr kumimoji="1" lang="en-US" altLang="zh-CN" sz="2600" b="0" dirty="0">
              <a:latin typeface="微软雅黑" pitchFamily="34" charset="-122"/>
              <a:ea typeface="微软雅黑" pitchFamily="34" charset="-122"/>
            </a:endParaRPr>
          </a:p>
        </p:txBody>
      </p:sp>
    </p:spTree>
    <p:extLst>
      <p:ext uri="{BB962C8B-B14F-4D97-AF65-F5344CB8AC3E}">
        <p14:creationId xmlns:p14="http://schemas.microsoft.com/office/powerpoint/2010/main" val="12222509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115C148-CCCA-4A93-9AE5-A47536585E9B}"/>
              </a:ext>
            </a:extLst>
          </p:cNvPr>
          <p:cNvSpPr>
            <a:spLocks noGrp="1"/>
          </p:cNvSpPr>
          <p:nvPr>
            <p:ph idx="4294967295"/>
          </p:nvPr>
        </p:nvSpPr>
        <p:spPr>
          <a:xfrm>
            <a:off x="1835697" y="915567"/>
            <a:ext cx="6912768" cy="432047"/>
          </a:xfrm>
        </p:spPr>
        <p:txBody>
          <a:bodyPr/>
          <a:lstStyle/>
          <a:p>
            <a:pPr marL="0" indent="0">
              <a:buNone/>
            </a:pPr>
            <a:r>
              <a:rPr lang="zh-CN" altLang="en-US" sz="2000" dirty="0">
                <a:latin typeface="微软雅黑" pitchFamily="34" charset="-122"/>
                <a:ea typeface="微软雅黑" pitchFamily="34" charset="-122"/>
              </a:rPr>
              <a:t>可以在创建</a:t>
            </a:r>
            <a:r>
              <a:rPr lang="en-US" altLang="zh-CN" sz="2000" dirty="0">
                <a:latin typeface="微软雅黑" pitchFamily="34" charset="-122"/>
                <a:ea typeface="微软雅黑" pitchFamily="34" charset="-122"/>
              </a:rPr>
              <a:t>Series</a:t>
            </a:r>
            <a:r>
              <a:rPr lang="zh-CN" altLang="en-US" sz="2000" dirty="0">
                <a:latin typeface="微软雅黑" pitchFamily="34" charset="-122"/>
                <a:ea typeface="微软雅黑" pitchFamily="34" charset="-122"/>
              </a:rPr>
              <a:t>的时候指定标记的索引：</a:t>
            </a:r>
            <a:endParaRPr lang="en-US" altLang="zh-CN" sz="2000" dirty="0">
              <a:latin typeface="微软雅黑" pitchFamily="34" charset="-122"/>
              <a:ea typeface="微软雅黑" pitchFamily="34" charset="-122"/>
            </a:endParaRPr>
          </a:p>
        </p:txBody>
      </p:sp>
      <p:graphicFrame>
        <p:nvGraphicFramePr>
          <p:cNvPr id="8" name="表格 7">
            <a:extLst>
              <a:ext uri="{FF2B5EF4-FFF2-40B4-BE49-F238E27FC236}">
                <a16:creationId xmlns:a16="http://schemas.microsoft.com/office/drawing/2014/main" id="{B59F280C-FB03-4110-87B0-191DDC8F5836}"/>
              </a:ext>
            </a:extLst>
          </p:cNvPr>
          <p:cNvGraphicFramePr>
            <a:graphicFrameLocks noGrp="1"/>
          </p:cNvGraphicFramePr>
          <p:nvPr>
            <p:extLst>
              <p:ext uri="{D42A27DB-BD31-4B8C-83A1-F6EECF244321}">
                <p14:modId xmlns:p14="http://schemas.microsoft.com/office/powerpoint/2010/main" val="2271195355"/>
              </p:ext>
            </p:extLst>
          </p:nvPr>
        </p:nvGraphicFramePr>
        <p:xfrm>
          <a:off x="1907704" y="1491630"/>
          <a:ext cx="6912768" cy="2592288"/>
        </p:xfrm>
        <a:graphic>
          <a:graphicData uri="http://schemas.openxmlformats.org/drawingml/2006/table">
            <a:tbl>
              <a:tblPr firstRow="1" firstCol="1" bandRow="1"/>
              <a:tblGrid>
                <a:gridCol w="929135">
                  <a:extLst>
                    <a:ext uri="{9D8B030D-6E8A-4147-A177-3AD203B41FA5}">
                      <a16:colId xmlns:a16="http://schemas.microsoft.com/office/drawing/2014/main" val="1538649420"/>
                    </a:ext>
                  </a:extLst>
                </a:gridCol>
                <a:gridCol w="5983633">
                  <a:extLst>
                    <a:ext uri="{9D8B030D-6E8A-4147-A177-3AD203B41FA5}">
                      <a16:colId xmlns:a16="http://schemas.microsoft.com/office/drawing/2014/main" val="455841511"/>
                    </a:ext>
                  </a:extLst>
                </a:gridCol>
              </a:tblGrid>
              <a:tr h="360040">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obj2 = Series([2,7,-5,3], index =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d','b','a','c</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422946940"/>
                  </a:ext>
                </a:extLst>
              </a:tr>
              <a:tr h="292085">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obj2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650328089"/>
                  </a:ext>
                </a:extLst>
              </a:tr>
              <a:tr h="1355993">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d    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b    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   -5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c    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dtype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int64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997254567"/>
                  </a:ext>
                </a:extLst>
              </a:tr>
              <a:tr h="292085">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obj2.index</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821635195"/>
                  </a:ext>
                </a:extLst>
              </a:tr>
              <a:tr h="292085">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Index(['d', 'b', 'a', 'c'],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dtype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='object')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189673047"/>
                  </a:ext>
                </a:extLst>
              </a:tr>
            </a:tbl>
          </a:graphicData>
        </a:graphic>
      </p:graphicFrame>
      <p:sp>
        <p:nvSpPr>
          <p:cNvPr id="10"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dirty="0"/>
              <a:t>3.2  </a:t>
            </a:r>
            <a:r>
              <a:rPr kumimoji="1" lang="en-US" altLang="zh-CN" sz="2600" dirty="0">
                <a:latin typeface="+mn-ea"/>
              </a:rPr>
              <a:t>Pandas </a:t>
            </a:r>
            <a:r>
              <a:rPr kumimoji="1" lang="zh-CN" altLang="en-US" sz="2600" b="0" dirty="0">
                <a:latin typeface="微软雅黑" pitchFamily="34" charset="-122"/>
                <a:ea typeface="微软雅黑" pitchFamily="34" charset="-122"/>
              </a:rPr>
              <a:t>库</a:t>
            </a:r>
            <a:endParaRPr kumimoji="1" lang="en-US" altLang="zh-CN" sz="2600" b="0" dirty="0">
              <a:latin typeface="微软雅黑" pitchFamily="34" charset="-122"/>
              <a:ea typeface="微软雅黑" pitchFamily="34" charset="-122"/>
            </a:endParaRPr>
          </a:p>
        </p:txBody>
      </p:sp>
    </p:spTree>
    <p:extLst>
      <p:ext uri="{BB962C8B-B14F-4D97-AF65-F5344CB8AC3E}">
        <p14:creationId xmlns:p14="http://schemas.microsoft.com/office/powerpoint/2010/main" val="19049149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38CD9A-EAF2-4601-B5DD-7E5F7329B625}"/>
              </a:ext>
            </a:extLst>
          </p:cNvPr>
          <p:cNvSpPr>
            <a:spLocks noGrp="1"/>
          </p:cNvSpPr>
          <p:nvPr>
            <p:ph idx="4294967295"/>
          </p:nvPr>
        </p:nvSpPr>
        <p:spPr>
          <a:xfrm>
            <a:off x="1835696" y="771551"/>
            <a:ext cx="7200800" cy="1728191"/>
          </a:xfrm>
        </p:spPr>
        <p:txBody>
          <a:bodyPr/>
          <a:lstStyle/>
          <a:p>
            <a:pPr marL="0" lvl="0" indent="0" algn="just">
              <a:lnSpc>
                <a:spcPct val="100000"/>
              </a:lnSpc>
              <a:spcBef>
                <a:spcPts val="0"/>
              </a:spcBef>
              <a:buNone/>
            </a:pPr>
            <a:r>
              <a:rPr lang="en-US" altLang="zh-CN" sz="2000" dirty="0" err="1">
                <a:latin typeface="微软雅黑" pitchFamily="34" charset="-122"/>
                <a:ea typeface="微软雅黑" pitchFamily="34" charset="-122"/>
              </a:rPr>
              <a:t>DataFrame</a:t>
            </a:r>
            <a:r>
              <a:rPr lang="zh-CN" altLang="zh-CN" sz="2000" dirty="0">
                <a:latin typeface="微软雅黑" pitchFamily="34" charset="-122"/>
                <a:ea typeface="微软雅黑" pitchFamily="34" charset="-122"/>
              </a:rPr>
              <a:t>数据结构</a:t>
            </a:r>
          </a:p>
          <a:p>
            <a:pPr marL="0" indent="0" algn="just">
              <a:lnSpc>
                <a:spcPct val="100000"/>
              </a:lnSpc>
              <a:spcBef>
                <a:spcPts val="600"/>
              </a:spcBef>
              <a:buNone/>
            </a:pPr>
            <a:r>
              <a:rPr lang="en-US" altLang="zh-CN" sz="2000" dirty="0">
                <a:latin typeface="楷体" pitchFamily="49" charset="-122"/>
                <a:ea typeface="楷体" pitchFamily="49" charset="-122"/>
              </a:rPr>
              <a:t>    </a:t>
            </a:r>
            <a:r>
              <a:rPr lang="en-US" altLang="zh-CN" sz="2000" dirty="0" err="1">
                <a:latin typeface="楷体" pitchFamily="49" charset="-122"/>
                <a:ea typeface="楷体" pitchFamily="49" charset="-122"/>
              </a:rPr>
              <a:t>DataFrame</a:t>
            </a:r>
            <a:r>
              <a:rPr lang="zh-CN" altLang="en-US" sz="2000" dirty="0">
                <a:latin typeface="楷体" pitchFamily="49" charset="-122"/>
                <a:ea typeface="楷体" pitchFamily="49" charset="-122"/>
              </a:rPr>
              <a:t>是一个表格型的数据结构，它含有一组有序的列，每列可以是不同的值类型（数值、字符串、布尔值等）。</a:t>
            </a:r>
            <a:r>
              <a:rPr lang="en-US" altLang="zh-CN" sz="2000" dirty="0" err="1">
                <a:latin typeface="楷体" pitchFamily="49" charset="-122"/>
                <a:ea typeface="楷体" pitchFamily="49" charset="-122"/>
              </a:rPr>
              <a:t>DataFrame</a:t>
            </a:r>
            <a:r>
              <a:rPr lang="zh-CN" altLang="en-US" sz="2000" dirty="0">
                <a:latin typeface="楷体" pitchFamily="49" charset="-122"/>
                <a:ea typeface="楷体" pitchFamily="49" charset="-122"/>
              </a:rPr>
              <a:t>既有行索引也有列索引，它可以被看作由</a:t>
            </a:r>
            <a:r>
              <a:rPr lang="en-US" altLang="zh-CN" sz="2000" dirty="0">
                <a:latin typeface="楷体" pitchFamily="49" charset="-122"/>
                <a:ea typeface="楷体" pitchFamily="49" charset="-122"/>
              </a:rPr>
              <a:t>Series</a:t>
            </a:r>
            <a:r>
              <a:rPr lang="zh-CN" altLang="en-US" sz="2000" dirty="0">
                <a:latin typeface="楷体" pitchFamily="49" charset="-122"/>
                <a:ea typeface="楷体" pitchFamily="49" charset="-122"/>
              </a:rPr>
              <a:t>组成的字典。</a:t>
            </a:r>
            <a:endParaRPr lang="en-US" altLang="zh-CN" sz="2000" dirty="0">
              <a:latin typeface="楷体" pitchFamily="49" charset="-122"/>
              <a:ea typeface="楷体" pitchFamily="49" charset="-122"/>
            </a:endParaRPr>
          </a:p>
          <a:p>
            <a:pPr>
              <a:lnSpc>
                <a:spcPct val="100000"/>
              </a:lnSpc>
              <a:spcBef>
                <a:spcPts val="0"/>
              </a:spcBef>
            </a:pPr>
            <a:endParaRPr lang="zh-CN" altLang="en-US" sz="2000" dirty="0">
              <a:latin typeface="楷体" pitchFamily="49" charset="-122"/>
              <a:ea typeface="楷体" pitchFamily="49" charset="-122"/>
            </a:endParaRPr>
          </a:p>
        </p:txBody>
      </p:sp>
      <p:graphicFrame>
        <p:nvGraphicFramePr>
          <p:cNvPr id="9" name="表格 8">
            <a:extLst>
              <a:ext uri="{FF2B5EF4-FFF2-40B4-BE49-F238E27FC236}">
                <a16:creationId xmlns:a16="http://schemas.microsoft.com/office/drawing/2014/main" id="{4222FB91-91FD-4A6A-8666-D8005D10323B}"/>
              </a:ext>
            </a:extLst>
          </p:cNvPr>
          <p:cNvGraphicFramePr>
            <a:graphicFrameLocks noGrp="1"/>
          </p:cNvGraphicFramePr>
          <p:nvPr>
            <p:extLst>
              <p:ext uri="{D42A27DB-BD31-4B8C-83A1-F6EECF244321}">
                <p14:modId xmlns:p14="http://schemas.microsoft.com/office/powerpoint/2010/main" val="89875839"/>
              </p:ext>
            </p:extLst>
          </p:nvPr>
        </p:nvGraphicFramePr>
        <p:xfrm>
          <a:off x="2051720" y="2545564"/>
          <a:ext cx="6696744" cy="2402450"/>
        </p:xfrm>
        <a:graphic>
          <a:graphicData uri="http://schemas.openxmlformats.org/drawingml/2006/table">
            <a:tbl>
              <a:tblPr firstRow="1" firstCol="1" bandRow="1"/>
              <a:tblGrid>
                <a:gridCol w="981833">
                  <a:extLst>
                    <a:ext uri="{9D8B030D-6E8A-4147-A177-3AD203B41FA5}">
                      <a16:colId xmlns:a16="http://schemas.microsoft.com/office/drawing/2014/main" val="4021954402"/>
                    </a:ext>
                  </a:extLst>
                </a:gridCol>
                <a:gridCol w="5714911">
                  <a:extLst>
                    <a:ext uri="{9D8B030D-6E8A-4147-A177-3AD203B41FA5}">
                      <a16:colId xmlns:a16="http://schemas.microsoft.com/office/drawing/2014/main" val="2571852649"/>
                    </a:ext>
                  </a:extLst>
                </a:gridCol>
              </a:tblGrid>
              <a:tr h="800817">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In[15]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data = {'name':['Tom','Marry','</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Herry</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'year':[1996,1997,1998],</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'grade':[86,79,93]}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449765461"/>
                  </a:ext>
                </a:extLst>
              </a:tr>
              <a:tr h="266939">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frame =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DataFrame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(data)</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627976600"/>
                  </a:ext>
                </a:extLst>
              </a:tr>
              <a:tr h="1334694">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In[17]</a:t>
                      </a:r>
                    </a:p>
                    <a:p>
                      <a:pPr algn="just">
                        <a:lnSpc>
                          <a:spcPct val="120000"/>
                        </a:lnSpc>
                        <a:spcAft>
                          <a:spcPts val="0"/>
                        </a:spcAft>
                      </a:pPr>
                      <a:r>
                        <a:rPr lang="en-US" altLang="zh-CN" sz="1400" kern="100" dirty="0">
                          <a:effectLst/>
                          <a:latin typeface="Consolas" panose="020B0609020204030204" pitchFamily="49" charset="0"/>
                          <a:ea typeface="宋体" panose="02010600030101010101" pitchFamily="2" charset="-122"/>
                          <a:cs typeface="Times New Roman" panose="02020603050405020304" pitchFamily="18" charset="0"/>
                        </a:rPr>
                        <a:t>Out[17]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altLang="zh-CN" sz="1400" kern="100" dirty="0">
                          <a:effectLst/>
                          <a:latin typeface="Consolas" panose="020B0609020204030204" pitchFamily="49" charset="0"/>
                          <a:ea typeface="宋体" panose="02010600030101010101" pitchFamily="2" charset="-122"/>
                          <a:cs typeface="Times New Roman" panose="02020603050405020304" pitchFamily="18" charset="0"/>
                        </a:rPr>
                        <a:t>f</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rame</a:t>
                      </a:r>
                    </a:p>
                    <a:p>
                      <a:pPr algn="just">
                        <a:lnSpc>
                          <a:spcPct val="120000"/>
                        </a:lnSpc>
                        <a:spcAft>
                          <a:spcPts val="0"/>
                        </a:spcAft>
                      </a:pPr>
                      <a:endPar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endPar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endPar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047464493"/>
                  </a:ext>
                </a:extLst>
              </a:tr>
            </a:tbl>
          </a:graphicData>
        </a:graphic>
      </p:graphicFrame>
      <p:pic>
        <p:nvPicPr>
          <p:cNvPr id="13" name="图片 12">
            <a:extLst>
              <a:ext uri="{FF2B5EF4-FFF2-40B4-BE49-F238E27FC236}">
                <a16:creationId xmlns:a16="http://schemas.microsoft.com/office/drawing/2014/main" id="{6271030F-5C1B-4B58-8367-F34D9CD5122F}"/>
              </a:ext>
            </a:extLst>
          </p:cNvPr>
          <p:cNvPicPr/>
          <p:nvPr/>
        </p:nvPicPr>
        <p:blipFill>
          <a:blip r:embed="rId2"/>
          <a:stretch>
            <a:fillRect/>
          </a:stretch>
        </p:blipFill>
        <p:spPr>
          <a:xfrm>
            <a:off x="3131840" y="3890658"/>
            <a:ext cx="1584176" cy="924904"/>
          </a:xfrm>
          <a:prstGeom prst="rect">
            <a:avLst/>
          </a:prstGeom>
        </p:spPr>
      </p:pic>
      <p:sp>
        <p:nvSpPr>
          <p:cNvPr id="10"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dirty="0"/>
              <a:t>3.2  </a:t>
            </a:r>
            <a:r>
              <a:rPr kumimoji="1" lang="en-US" altLang="zh-CN" sz="2600" dirty="0">
                <a:latin typeface="+mn-ea"/>
              </a:rPr>
              <a:t>Pandas </a:t>
            </a:r>
            <a:r>
              <a:rPr kumimoji="1" lang="zh-CN" altLang="en-US" sz="2600" b="0" dirty="0">
                <a:latin typeface="微软雅黑" pitchFamily="34" charset="-122"/>
                <a:ea typeface="微软雅黑" pitchFamily="34" charset="-122"/>
              </a:rPr>
              <a:t>库</a:t>
            </a:r>
            <a:endParaRPr kumimoji="1" lang="en-US" altLang="zh-CN" sz="2600" b="0" dirty="0">
              <a:latin typeface="微软雅黑" pitchFamily="34" charset="-122"/>
              <a:ea typeface="微软雅黑" pitchFamily="34" charset="-122"/>
            </a:endParaRPr>
          </a:p>
        </p:txBody>
      </p:sp>
    </p:spTree>
    <p:extLst>
      <p:ext uri="{BB962C8B-B14F-4D97-AF65-F5344CB8AC3E}">
        <p14:creationId xmlns:p14="http://schemas.microsoft.com/office/powerpoint/2010/main" val="7867947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7"/>
            <a:ext cx="7272808" cy="1728193"/>
          </a:xfrm>
        </p:spPr>
        <p:txBody>
          <a:bodyPr/>
          <a:lstStyle/>
          <a:p>
            <a:pPr marL="0" indent="0">
              <a:buNone/>
            </a:pPr>
            <a:r>
              <a:rPr lang="en-US" altLang="zh-CN" sz="2000" b="1" dirty="0">
                <a:latin typeface="楷体" pitchFamily="49" charset="-122"/>
                <a:ea typeface="楷体" pitchFamily="49" charset="-122"/>
              </a:rPr>
              <a:t>Pandas</a:t>
            </a:r>
            <a:r>
              <a:rPr lang="zh-CN" altLang="en-US" sz="2000" b="1" dirty="0">
                <a:latin typeface="楷体" pitchFamily="49" charset="-122"/>
                <a:ea typeface="楷体" pitchFamily="49" charset="-122"/>
              </a:rPr>
              <a:t>操作</a:t>
            </a:r>
            <a:endParaRPr lang="en-US" altLang="zh-CN" sz="2000" b="1" dirty="0">
              <a:latin typeface="楷体" pitchFamily="49" charset="-122"/>
              <a:ea typeface="楷体" pitchFamily="49" charset="-122"/>
            </a:endParaRPr>
          </a:p>
          <a:p>
            <a:pPr marL="0" indent="0">
              <a:buNone/>
            </a:pPr>
            <a:r>
              <a:rPr lang="zh-CN" altLang="en-US" sz="2000" dirty="0">
                <a:latin typeface="楷体" pitchFamily="49" charset="-122"/>
                <a:ea typeface="楷体" pitchFamily="49" charset="-122"/>
              </a:rPr>
              <a:t>    重新索引：</a:t>
            </a:r>
            <a:r>
              <a:rPr lang="en-US" altLang="zh-CN" sz="2000" dirty="0">
                <a:latin typeface="楷体" pitchFamily="49" charset="-122"/>
                <a:ea typeface="楷体" pitchFamily="49" charset="-122"/>
              </a:rPr>
              <a:t>Pandas</a:t>
            </a:r>
            <a:r>
              <a:rPr lang="zh-CN" altLang="zh-CN" sz="2000" dirty="0">
                <a:latin typeface="楷体" pitchFamily="49" charset="-122"/>
                <a:ea typeface="楷体" pitchFamily="49" charset="-122"/>
              </a:rPr>
              <a:t>对象的一个重要方法是</a:t>
            </a:r>
            <a:r>
              <a:rPr lang="en-US" altLang="zh-CN" sz="2000" dirty="0" err="1">
                <a:latin typeface="楷体" pitchFamily="49" charset="-122"/>
                <a:ea typeface="楷体" pitchFamily="49" charset="-122"/>
              </a:rPr>
              <a:t>reindex</a:t>
            </a:r>
            <a:r>
              <a:rPr lang="en-US" altLang="zh-CN" sz="2000" dirty="0">
                <a:latin typeface="楷体" pitchFamily="49" charset="-122"/>
                <a:ea typeface="楷体" pitchFamily="49" charset="-122"/>
              </a:rPr>
              <a:t>,</a:t>
            </a:r>
            <a:r>
              <a:rPr lang="zh-CN" altLang="zh-CN" sz="2000" dirty="0">
                <a:latin typeface="楷体" pitchFamily="49" charset="-122"/>
                <a:ea typeface="楷体" pitchFamily="49" charset="-122"/>
              </a:rPr>
              <a:t>其作用是创建一个适应新索引的新对象。调用</a:t>
            </a:r>
            <a:r>
              <a:rPr lang="en-US" altLang="zh-CN" sz="2000" dirty="0">
                <a:latin typeface="楷体" pitchFamily="49" charset="-122"/>
                <a:ea typeface="楷体" pitchFamily="49" charset="-122"/>
              </a:rPr>
              <a:t>Series</a:t>
            </a:r>
            <a:r>
              <a:rPr lang="zh-CN" altLang="zh-CN" sz="2000" dirty="0">
                <a:latin typeface="楷体" pitchFamily="49" charset="-122"/>
                <a:ea typeface="楷体" pitchFamily="49" charset="-122"/>
              </a:rPr>
              <a:t>的</a:t>
            </a:r>
            <a:r>
              <a:rPr lang="en-US" altLang="zh-CN" sz="2000" dirty="0" err="1">
                <a:latin typeface="楷体" pitchFamily="49" charset="-122"/>
                <a:ea typeface="楷体" pitchFamily="49" charset="-122"/>
              </a:rPr>
              <a:t>reindex</a:t>
            </a:r>
            <a:r>
              <a:rPr lang="zh-CN" altLang="zh-CN" sz="2000" dirty="0">
                <a:latin typeface="楷体" pitchFamily="49" charset="-122"/>
                <a:ea typeface="楷体" pitchFamily="49" charset="-122"/>
              </a:rPr>
              <a:t>将会根据新索引进行重排。如果某个索引值当前不存在，就引入确缺失值。</a:t>
            </a:r>
            <a:endParaRPr lang="en-US" altLang="zh-CN" sz="2000" dirty="0">
              <a:latin typeface="楷体" pitchFamily="49" charset="-122"/>
              <a:ea typeface="楷体" pitchFamily="49" charset="-122"/>
            </a:endParaRPr>
          </a:p>
          <a:p>
            <a:pPr lvl="1"/>
            <a:endParaRPr lang="en-US" altLang="zh-CN" sz="2000" dirty="0">
              <a:latin typeface="楷体" pitchFamily="49" charset="-122"/>
              <a:ea typeface="楷体" pitchFamily="49" charset="-122"/>
            </a:endParaRPr>
          </a:p>
        </p:txBody>
      </p:sp>
      <p:graphicFrame>
        <p:nvGraphicFramePr>
          <p:cNvPr id="5" name="表格 4">
            <a:extLst>
              <a:ext uri="{FF2B5EF4-FFF2-40B4-BE49-F238E27FC236}">
                <a16:creationId xmlns:a16="http://schemas.microsoft.com/office/drawing/2014/main" id="{6C510E06-51E6-4CF1-8468-27D511468CB6}"/>
              </a:ext>
            </a:extLst>
          </p:cNvPr>
          <p:cNvGraphicFramePr>
            <a:graphicFrameLocks noGrp="1"/>
          </p:cNvGraphicFramePr>
          <p:nvPr>
            <p:extLst>
              <p:ext uri="{D42A27DB-BD31-4B8C-83A1-F6EECF244321}">
                <p14:modId xmlns:p14="http://schemas.microsoft.com/office/powerpoint/2010/main" val="346788030"/>
              </p:ext>
            </p:extLst>
          </p:nvPr>
        </p:nvGraphicFramePr>
        <p:xfrm>
          <a:off x="1907704" y="2571751"/>
          <a:ext cx="6984776" cy="2264676"/>
        </p:xfrm>
        <a:graphic>
          <a:graphicData uri="http://schemas.openxmlformats.org/drawingml/2006/table">
            <a:tbl>
              <a:tblPr firstRow="1" firstCol="1" bandRow="1"/>
              <a:tblGrid>
                <a:gridCol w="1114592">
                  <a:extLst>
                    <a:ext uri="{9D8B030D-6E8A-4147-A177-3AD203B41FA5}">
                      <a16:colId xmlns:a16="http://schemas.microsoft.com/office/drawing/2014/main" val="4212285919"/>
                    </a:ext>
                  </a:extLst>
                </a:gridCol>
                <a:gridCol w="5870184">
                  <a:extLst>
                    <a:ext uri="{9D8B030D-6E8A-4147-A177-3AD203B41FA5}">
                      <a16:colId xmlns:a16="http://schemas.microsoft.com/office/drawing/2014/main" val="3170144987"/>
                    </a:ext>
                  </a:extLst>
                </a:gridCol>
              </a:tblGrid>
              <a:tr h="472452">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In[21]</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obj</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=Series([4.5,7.2,-5.3,3.6],index =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x','m','o','t</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28467073"/>
                  </a:ext>
                </a:extLst>
              </a:tr>
              <a:tr h="236226">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In[22]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obj.reindex(['m','o','t','x','z'])</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367384702"/>
                  </a:ext>
                </a:extLst>
              </a:tr>
              <a:tr h="1451562">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Out[22]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m    7.2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   -5.3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t    3.6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x    4.5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z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NaN</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dtype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float64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554756406"/>
                  </a:ext>
                </a:extLst>
              </a:tr>
            </a:tbl>
          </a:graphicData>
        </a:graphic>
      </p:graphicFrame>
      <p:sp>
        <p:nvSpPr>
          <p:cNvPr id="7"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dirty="0"/>
              <a:t>3.2  </a:t>
            </a:r>
            <a:r>
              <a:rPr kumimoji="1" lang="en-US" altLang="zh-CN" sz="2600" dirty="0">
                <a:latin typeface="+mn-ea"/>
              </a:rPr>
              <a:t>Pandas </a:t>
            </a:r>
            <a:r>
              <a:rPr kumimoji="1" lang="zh-CN" altLang="en-US" sz="2600" b="0" dirty="0">
                <a:latin typeface="微软雅黑" pitchFamily="34" charset="-122"/>
                <a:ea typeface="微软雅黑" pitchFamily="34" charset="-122"/>
              </a:rPr>
              <a:t>库</a:t>
            </a:r>
            <a:endParaRPr kumimoji="1" lang="en-US" altLang="zh-CN" sz="2600" b="0" dirty="0">
              <a:latin typeface="微软雅黑" pitchFamily="34" charset="-122"/>
              <a:ea typeface="微软雅黑" pitchFamily="34" charset="-122"/>
            </a:endParaRPr>
          </a:p>
        </p:txBody>
      </p:sp>
    </p:spTree>
    <p:extLst>
      <p:ext uri="{BB962C8B-B14F-4D97-AF65-F5344CB8AC3E}">
        <p14:creationId xmlns:p14="http://schemas.microsoft.com/office/powerpoint/2010/main" val="36285671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9503C17-0821-414E-AB44-DB2956093455}"/>
              </a:ext>
            </a:extLst>
          </p:cNvPr>
          <p:cNvSpPr>
            <a:spLocks noGrp="1"/>
          </p:cNvSpPr>
          <p:nvPr>
            <p:ph idx="4294967295"/>
          </p:nvPr>
        </p:nvSpPr>
        <p:spPr>
          <a:xfrm>
            <a:off x="1763688" y="771550"/>
            <a:ext cx="7380311" cy="432048"/>
          </a:xfrm>
        </p:spPr>
        <p:txBody>
          <a:bodyPr/>
          <a:lstStyle/>
          <a:p>
            <a:pPr marL="0" indent="0">
              <a:lnSpc>
                <a:spcPct val="100000"/>
              </a:lnSpc>
              <a:buNone/>
            </a:pPr>
            <a:r>
              <a:rPr lang="zh-CN" altLang="en-US" sz="2000" dirty="0">
                <a:latin typeface="楷体" pitchFamily="49" charset="-122"/>
                <a:ea typeface="楷体" pitchFamily="49" charset="-122"/>
              </a:rPr>
              <a:t>丢弃：</a:t>
            </a:r>
            <a:r>
              <a:rPr lang="zh-CN" altLang="zh-CN" sz="2000" dirty="0">
                <a:latin typeface="楷体" pitchFamily="49" charset="-122"/>
                <a:ea typeface="楷体" pitchFamily="49" charset="-122"/>
              </a:rPr>
              <a:t>使用</a:t>
            </a:r>
            <a:r>
              <a:rPr lang="en-US" altLang="zh-CN" sz="2000" dirty="0">
                <a:latin typeface="楷体" pitchFamily="49" charset="-122"/>
                <a:ea typeface="楷体" pitchFamily="49" charset="-122"/>
              </a:rPr>
              <a:t>drop</a:t>
            </a:r>
            <a:r>
              <a:rPr lang="zh-CN" altLang="zh-CN" sz="2000" dirty="0">
                <a:latin typeface="楷体" pitchFamily="49" charset="-122"/>
                <a:ea typeface="楷体" pitchFamily="49" charset="-122"/>
              </a:rPr>
              <a:t>方法可以返回一个丢弃了指定行或列中的新对象</a:t>
            </a:r>
            <a:endParaRPr lang="zh-CN" altLang="en-US" sz="2000" dirty="0">
              <a:latin typeface="楷体" pitchFamily="49" charset="-122"/>
              <a:ea typeface="楷体" pitchFamily="49" charset="-122"/>
            </a:endParaRPr>
          </a:p>
        </p:txBody>
      </p:sp>
      <p:graphicFrame>
        <p:nvGraphicFramePr>
          <p:cNvPr id="6" name="表格 5">
            <a:extLst>
              <a:ext uri="{FF2B5EF4-FFF2-40B4-BE49-F238E27FC236}">
                <a16:creationId xmlns:a16="http://schemas.microsoft.com/office/drawing/2014/main" id="{DC6450D2-4C9B-4429-8061-68B3436C5A29}"/>
              </a:ext>
            </a:extLst>
          </p:cNvPr>
          <p:cNvGraphicFramePr>
            <a:graphicFrameLocks noGrp="1"/>
          </p:cNvGraphicFramePr>
          <p:nvPr>
            <p:extLst>
              <p:ext uri="{D42A27DB-BD31-4B8C-83A1-F6EECF244321}">
                <p14:modId xmlns:p14="http://schemas.microsoft.com/office/powerpoint/2010/main" val="3030227851"/>
              </p:ext>
            </p:extLst>
          </p:nvPr>
        </p:nvGraphicFramePr>
        <p:xfrm>
          <a:off x="1835696" y="1219550"/>
          <a:ext cx="7128792" cy="3872480"/>
        </p:xfrm>
        <a:graphic>
          <a:graphicData uri="http://schemas.openxmlformats.org/drawingml/2006/table">
            <a:tbl>
              <a:tblPr firstRow="1" firstCol="1" bandRow="1"/>
              <a:tblGrid>
                <a:gridCol w="1188132">
                  <a:extLst>
                    <a:ext uri="{9D8B030D-6E8A-4147-A177-3AD203B41FA5}">
                      <a16:colId xmlns:a16="http://schemas.microsoft.com/office/drawing/2014/main" val="456767764"/>
                    </a:ext>
                  </a:extLst>
                </a:gridCol>
                <a:gridCol w="5940660">
                  <a:extLst>
                    <a:ext uri="{9D8B030D-6E8A-4147-A177-3AD203B41FA5}">
                      <a16:colId xmlns:a16="http://schemas.microsoft.com/office/drawing/2014/main" val="935153983"/>
                    </a:ext>
                  </a:extLst>
                </a:gridCol>
              </a:tblGrid>
              <a:tr h="288032">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In[24]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obj=Series(</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np.arange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(5.),index=['</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a','b','c','d','e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717111640"/>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obj</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359067808"/>
                  </a:ext>
                </a:extLst>
              </a:tr>
              <a:tr h="148132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    0.0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b    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c    2.0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d    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e    4.0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dtype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float64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460499116"/>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In[26]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new_obj = obj.drop('c')</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605344853"/>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In[27]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new_obj</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82553181"/>
                  </a:ext>
                </a:extLst>
              </a:tr>
              <a:tr h="1234440">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Out[27]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    0.0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b    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d    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e    4.0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dtype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float64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754558767"/>
                  </a:ext>
                </a:extLst>
              </a:tr>
            </a:tbl>
          </a:graphicData>
        </a:graphic>
      </p:graphicFrame>
      <p:sp>
        <p:nvSpPr>
          <p:cNvPr id="9"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dirty="0"/>
              <a:t>3.2  </a:t>
            </a:r>
            <a:r>
              <a:rPr kumimoji="1" lang="en-US" altLang="zh-CN" sz="2600" dirty="0">
                <a:latin typeface="+mn-ea"/>
              </a:rPr>
              <a:t>Pandas </a:t>
            </a:r>
            <a:r>
              <a:rPr kumimoji="1" lang="zh-CN" altLang="en-US" sz="2600" b="0" dirty="0">
                <a:latin typeface="微软雅黑" pitchFamily="34" charset="-122"/>
                <a:ea typeface="微软雅黑" pitchFamily="34" charset="-122"/>
              </a:rPr>
              <a:t>库</a:t>
            </a:r>
            <a:endParaRPr kumimoji="1" lang="en-US" altLang="zh-CN" sz="2600" b="0" dirty="0">
              <a:latin typeface="微软雅黑" pitchFamily="34" charset="-122"/>
              <a:ea typeface="微软雅黑" pitchFamily="34" charset="-122"/>
            </a:endParaRPr>
          </a:p>
        </p:txBody>
      </p:sp>
    </p:spTree>
    <p:extLst>
      <p:ext uri="{BB962C8B-B14F-4D97-AF65-F5344CB8AC3E}">
        <p14:creationId xmlns:p14="http://schemas.microsoft.com/office/powerpoint/2010/main" val="5780599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932302C-A2B1-4046-BFF8-5BE559B482DA}"/>
              </a:ext>
            </a:extLst>
          </p:cNvPr>
          <p:cNvSpPr>
            <a:spLocks noGrp="1"/>
          </p:cNvSpPr>
          <p:nvPr>
            <p:ph idx="4294967295"/>
          </p:nvPr>
        </p:nvSpPr>
        <p:spPr>
          <a:xfrm>
            <a:off x="1763688" y="843558"/>
            <a:ext cx="7380312" cy="720080"/>
          </a:xfrm>
        </p:spPr>
        <p:txBody>
          <a:bodyPr/>
          <a:lstStyle/>
          <a:p>
            <a:pPr marL="0" indent="0">
              <a:buNone/>
            </a:pPr>
            <a:r>
              <a:rPr lang="zh-CN" altLang="en-US" sz="2000" dirty="0">
                <a:latin typeface="楷体" pitchFamily="49" charset="-122"/>
                <a:ea typeface="楷体" pitchFamily="49" charset="-122"/>
              </a:rPr>
              <a:t>索引：</a:t>
            </a:r>
            <a:r>
              <a:rPr lang="en-US" altLang="zh-CN" sz="2000" dirty="0">
                <a:latin typeface="楷体" pitchFamily="49" charset="-122"/>
                <a:ea typeface="楷体" pitchFamily="49" charset="-122"/>
              </a:rPr>
              <a:t>Series</a:t>
            </a:r>
            <a:r>
              <a:rPr lang="zh-CN" altLang="zh-CN" sz="2000" dirty="0">
                <a:latin typeface="楷体" pitchFamily="49" charset="-122"/>
                <a:ea typeface="楷体" pitchFamily="49" charset="-122"/>
              </a:rPr>
              <a:t>索引的方式类似与</a:t>
            </a:r>
            <a:r>
              <a:rPr lang="en-US" altLang="zh-CN" sz="2000" dirty="0">
                <a:latin typeface="楷体" pitchFamily="49" charset="-122"/>
                <a:ea typeface="楷体" pitchFamily="49" charset="-122"/>
              </a:rPr>
              <a:t>NumPy</a:t>
            </a:r>
            <a:r>
              <a:rPr lang="zh-CN" altLang="zh-CN" sz="2000" dirty="0">
                <a:latin typeface="楷体" pitchFamily="49" charset="-122"/>
                <a:ea typeface="楷体" pitchFamily="49" charset="-122"/>
              </a:rPr>
              <a:t>数组的索引，只不过它的索引和切片不仅仅可以用整数，还可以使用对应的标记。</a:t>
            </a:r>
          </a:p>
          <a:p>
            <a:endParaRPr lang="zh-CN" altLang="en-US" sz="2000" dirty="0">
              <a:latin typeface="楷体" pitchFamily="49" charset="-122"/>
              <a:ea typeface="楷体" pitchFamily="49" charset="-122"/>
            </a:endParaRPr>
          </a:p>
        </p:txBody>
      </p:sp>
      <p:graphicFrame>
        <p:nvGraphicFramePr>
          <p:cNvPr id="6" name="表格 5">
            <a:extLst>
              <a:ext uri="{FF2B5EF4-FFF2-40B4-BE49-F238E27FC236}">
                <a16:creationId xmlns:a16="http://schemas.microsoft.com/office/drawing/2014/main" id="{17390AC4-B512-424E-BD42-7EE55226D30A}"/>
              </a:ext>
            </a:extLst>
          </p:cNvPr>
          <p:cNvGraphicFramePr>
            <a:graphicFrameLocks noGrp="1"/>
          </p:cNvGraphicFramePr>
          <p:nvPr>
            <p:extLst>
              <p:ext uri="{D42A27DB-BD31-4B8C-83A1-F6EECF244321}">
                <p14:modId xmlns:p14="http://schemas.microsoft.com/office/powerpoint/2010/main" val="1750053414"/>
              </p:ext>
            </p:extLst>
          </p:nvPr>
        </p:nvGraphicFramePr>
        <p:xfrm>
          <a:off x="1853444" y="1491630"/>
          <a:ext cx="7128792" cy="3373250"/>
        </p:xfrm>
        <a:graphic>
          <a:graphicData uri="http://schemas.openxmlformats.org/drawingml/2006/table">
            <a:tbl>
              <a:tblPr firstRow="1" firstCol="1" bandRow="1"/>
              <a:tblGrid>
                <a:gridCol w="1222079">
                  <a:extLst>
                    <a:ext uri="{9D8B030D-6E8A-4147-A177-3AD203B41FA5}">
                      <a16:colId xmlns:a16="http://schemas.microsoft.com/office/drawing/2014/main" val="1803403588"/>
                    </a:ext>
                  </a:extLst>
                </a:gridCol>
                <a:gridCol w="2710439">
                  <a:extLst>
                    <a:ext uri="{9D8B030D-6E8A-4147-A177-3AD203B41FA5}">
                      <a16:colId xmlns:a16="http://schemas.microsoft.com/office/drawing/2014/main" val="2252777178"/>
                    </a:ext>
                  </a:extLst>
                </a:gridCol>
                <a:gridCol w="3196274">
                  <a:extLst>
                    <a:ext uri="{9D8B030D-6E8A-4147-A177-3AD203B41FA5}">
                      <a16:colId xmlns:a16="http://schemas.microsoft.com/office/drawing/2014/main" val="2652231895"/>
                    </a:ext>
                  </a:extLst>
                </a:gridCol>
              </a:tblGrid>
              <a:tr h="300866">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In[32]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gridSpan="2">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obj</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 Series(</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np.arange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(4.),index = ['</a:t>
                      </a: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a','b','c','d</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hMerge="1">
                  <a:txBody>
                    <a:bodyPr/>
                    <a:lstStyle/>
                    <a:p>
                      <a:endParaRPr lang="zh-CN" altLang="en-US"/>
                    </a:p>
                  </a:txBody>
                  <a:tcPr/>
                </a:tc>
                <a:extLst>
                  <a:ext uri="{0D108BD9-81ED-4DB2-BD59-A6C34878D82A}">
                    <a16:rowId xmlns:a16="http://schemas.microsoft.com/office/drawing/2014/main" val="3227932188"/>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In[33]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gridSpan="2">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obj</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hMerge="1">
                  <a:txBody>
                    <a:bodyPr/>
                    <a:lstStyle/>
                    <a:p>
                      <a:endParaRPr lang="zh-CN" altLang="en-US"/>
                    </a:p>
                  </a:txBody>
                  <a:tcPr/>
                </a:tc>
                <a:extLst>
                  <a:ext uri="{0D108BD9-81ED-4DB2-BD59-A6C34878D82A}">
                    <a16:rowId xmlns:a16="http://schemas.microsoft.com/office/drawing/2014/main" val="739219086"/>
                  </a:ext>
                </a:extLst>
              </a:tr>
              <a:tr h="1234440">
                <a:tc>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Out[33]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gridSpan="2">
                  <a:txBody>
                    <a:bodyPr/>
                    <a:lstStyle/>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a    0.0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b    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c    2.0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d    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dtype</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 float64</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hMerge="1">
                  <a:txBody>
                    <a:bodyPr/>
                    <a:lstStyle/>
                    <a:p>
                      <a:endParaRPr lang="zh-CN" altLang="en-US"/>
                    </a:p>
                  </a:txBody>
                  <a:tcPr/>
                </a:tc>
                <a:extLst>
                  <a:ext uri="{0D108BD9-81ED-4DB2-BD59-A6C34878D82A}">
                    <a16:rowId xmlns:a16="http://schemas.microsoft.com/office/drawing/2014/main" val="2820579083"/>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dirty="0" err="1">
                          <a:effectLst/>
                          <a:latin typeface="Consolas" panose="020B0609020204030204" pitchFamily="49" charset="0"/>
                          <a:ea typeface="宋体" panose="02010600030101010101" pitchFamily="2" charset="-122"/>
                          <a:cs typeface="Times New Roman" panose="02020603050405020304" pitchFamily="18" charset="0"/>
                        </a:rPr>
                        <a:t>obj</a:t>
                      </a:r>
                      <a:r>
                        <a:rPr lang="en-US" sz="1400" kern="100" dirty="0">
                          <a:effectLst/>
                          <a:latin typeface="Consolas" panose="020B0609020204030204" pitchFamily="49" charset="0"/>
                          <a:ea typeface="宋体" panose="02010600030101010101" pitchFamily="2" charset="-122"/>
                          <a:cs typeface="Times New Roman" panose="02020603050405020304" pitchFamily="18" charset="0"/>
                        </a:rPr>
                        <a:t>['b']</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392772460"/>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2436310942"/>
                  </a:ext>
                </a:extLst>
              </a:tr>
              <a:tr h="246888">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In[35]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obj[['b','c']]</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4051483469"/>
                  </a:ext>
                </a:extLst>
              </a:tr>
              <a:tr h="740664">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Out[35]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b    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c    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0000"/>
                        </a:lnSpc>
                        <a:spcAft>
                          <a:spcPts val="0"/>
                        </a:spcAft>
                      </a:pPr>
                      <a:r>
                        <a:rPr lang="en-US" sz="1400" kern="100">
                          <a:effectLst/>
                          <a:latin typeface="Consolas" panose="020B0609020204030204" pitchFamily="49" charset="0"/>
                          <a:ea typeface="宋体" panose="02010600030101010101" pitchFamily="2" charset="-122"/>
                          <a:cs typeface="Times New Roman" panose="02020603050405020304" pitchFamily="18" charset="0"/>
                        </a:rPr>
                        <a:t>dtype: float64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tc>
                  <a:txBody>
                    <a:bodyPr/>
                    <a:lstStyle/>
                    <a:p>
                      <a:pPr algn="just">
                        <a:lnSpc>
                          <a:spcPct val="120000"/>
                        </a:lnSpc>
                        <a:spcAft>
                          <a:spcPts val="0"/>
                        </a:spcAft>
                      </a:pP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a:noFill/>
                    </a:lnT>
                    <a:lnB>
                      <a:noFill/>
                    </a:lnB>
                    <a:solidFill>
                      <a:srgbClr val="D9D9D9"/>
                    </a:solidFill>
                  </a:tcPr>
                </a:tc>
                <a:extLst>
                  <a:ext uri="{0D108BD9-81ED-4DB2-BD59-A6C34878D82A}">
                    <a16:rowId xmlns:a16="http://schemas.microsoft.com/office/drawing/2014/main" val="1053509158"/>
                  </a:ext>
                </a:extLst>
              </a:tr>
            </a:tbl>
          </a:graphicData>
        </a:graphic>
      </p:graphicFrame>
      <p:sp>
        <p:nvSpPr>
          <p:cNvPr id="10" name="标题 1"/>
          <p:cNvSpPr txBox="1">
            <a:spLocks/>
          </p:cNvSpPr>
          <p:nvPr/>
        </p:nvSpPr>
        <p:spPr>
          <a:xfrm>
            <a:off x="1691680" y="0"/>
            <a:ext cx="7452320" cy="771550"/>
          </a:xfrm>
          <a:prstGeom prst="rect">
            <a:avLst/>
          </a:prstGeom>
        </p:spPr>
        <p:txBody>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lnSpc>
                <a:spcPct val="150000"/>
              </a:lnSpc>
            </a:pPr>
            <a:r>
              <a:rPr kumimoji="1" lang="en-US" altLang="zh-CN" sz="2600" dirty="0"/>
              <a:t>3.2  </a:t>
            </a:r>
            <a:r>
              <a:rPr kumimoji="1" lang="en-US" altLang="zh-CN" sz="2600" dirty="0">
                <a:latin typeface="+mn-ea"/>
              </a:rPr>
              <a:t>Pandas </a:t>
            </a:r>
            <a:r>
              <a:rPr kumimoji="1" lang="zh-CN" altLang="en-US" sz="2600" b="0" dirty="0">
                <a:latin typeface="微软雅黑" pitchFamily="34" charset="-122"/>
                <a:ea typeface="微软雅黑" pitchFamily="34" charset="-122"/>
              </a:rPr>
              <a:t>库</a:t>
            </a:r>
            <a:endParaRPr kumimoji="1" lang="en-US" altLang="zh-CN" sz="2600" b="0" dirty="0">
              <a:latin typeface="微软雅黑" pitchFamily="34" charset="-122"/>
              <a:ea typeface="微软雅黑" pitchFamily="34" charset="-122"/>
            </a:endParaRPr>
          </a:p>
        </p:txBody>
      </p:sp>
    </p:spTree>
    <p:extLst>
      <p:ext uri="{BB962C8B-B14F-4D97-AF65-F5344CB8AC3E}">
        <p14:creationId xmlns:p14="http://schemas.microsoft.com/office/powerpoint/2010/main" val="944466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TSEG2007">
  <a:themeElements>
    <a:clrScheme name="">
      <a:dk1>
        <a:srgbClr val="003366"/>
      </a:dk1>
      <a:lt1>
        <a:srgbClr val="FFFFFF"/>
      </a:lt1>
      <a:dk2>
        <a:srgbClr val="B4D7C8"/>
      </a:dk2>
      <a:lt2>
        <a:srgbClr val="003366"/>
      </a:lt2>
      <a:accent1>
        <a:srgbClr val="ACDCF0"/>
      </a:accent1>
      <a:accent2>
        <a:srgbClr val="FFD56B"/>
      </a:accent2>
      <a:accent3>
        <a:srgbClr val="FFFFFF"/>
      </a:accent3>
      <a:accent4>
        <a:srgbClr val="002A56"/>
      </a:accent4>
      <a:accent5>
        <a:srgbClr val="D2EBF6"/>
      </a:accent5>
      <a:accent6>
        <a:srgbClr val="E7C160"/>
      </a:accent6>
      <a:hlink>
        <a:srgbClr val="A6CE12"/>
      </a:hlink>
      <a:folHlink>
        <a:srgbClr val="DEAAB4"/>
      </a:folHlink>
    </a:clrScheme>
    <a:fontScheme name="TSEG20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latin typeface="Arial" charset="0"/>
            <a:ea typeface="宋体" pitchFamily="2" charset="-122"/>
          </a:defRPr>
        </a:defPPr>
      </a:lstStyle>
    </a:lnDef>
    <a:txDef>
      <a:spPr bwMode="auto">
        <a:blipFill rotWithShape="0">
          <a:blip xmlns:r="http://schemas.openxmlformats.org/officeDocument/2006/relationships" r:embed="rId1"/>
          <a:stretch>
            <a:fillRect l="-2093" t="-2837" b="-15603"/>
          </a:stretch>
        </a:blipFill>
        <a:ln>
          <a:noFill/>
        </a:ln>
        <a:extLst>
          <a:ext uri="{91240B29-F687-4F45-9708-019B960494DF}">
            <a14:hiddenLine xmlns:a14="http://schemas.microsoft.com/office/drawing/2010/main" w="9525">
              <a:solidFill>
                <a:srgbClr val="000000"/>
              </a:solidFill>
              <a:miter lim="800000"/>
              <a:headEnd/>
              <a:tailEnd/>
            </a14:hiddenLine>
          </a:ext>
        </a:extLst>
      </a:spPr>
      <a:bodyPr/>
      <a:lstStyle>
        <a:defPPr>
          <a:defRPr dirty="0">
            <a:noFill/>
          </a:defRPr>
        </a:defPPr>
      </a:lstStyle>
    </a:txDef>
  </a:objectDefaults>
  <a:extraClrSchemeLst>
    <a:extraClrScheme>
      <a:clrScheme name="TSEG2007 1">
        <a:dk1>
          <a:srgbClr val="003366"/>
        </a:dk1>
        <a:lt1>
          <a:srgbClr val="FFFFFF"/>
        </a:lt1>
        <a:dk2>
          <a:srgbClr val="003366"/>
        </a:dk2>
        <a:lt2>
          <a:srgbClr val="B4D7C8"/>
        </a:lt2>
        <a:accent1>
          <a:srgbClr val="ACDCF0"/>
        </a:accent1>
        <a:accent2>
          <a:srgbClr val="FFD56B"/>
        </a:accent2>
        <a:accent3>
          <a:srgbClr val="AAADB8"/>
        </a:accent3>
        <a:accent4>
          <a:srgbClr val="DADADA"/>
        </a:accent4>
        <a:accent5>
          <a:srgbClr val="D2EBF6"/>
        </a:accent5>
        <a:accent6>
          <a:srgbClr val="E7C160"/>
        </a:accent6>
        <a:hlink>
          <a:srgbClr val="A6CE12"/>
        </a:hlink>
        <a:folHlink>
          <a:srgbClr val="DEAAB4"/>
        </a:folHlink>
      </a:clrScheme>
      <a:clrMap bg1="dk2" tx1="lt1" bg2="dk1" tx2="lt2" accent1="accent1" accent2="accent2" accent3="accent3" accent4="accent4" accent5="accent5" accent6="accent6" hlink="hlink" folHlink="folHlink"/>
    </a:extraClrScheme>
    <a:extraClrScheme>
      <a:clrScheme name="TSEG2007 2">
        <a:dk1>
          <a:srgbClr val="003366"/>
        </a:dk1>
        <a:lt1>
          <a:srgbClr val="003366"/>
        </a:lt1>
        <a:dk2>
          <a:srgbClr val="B4D7C8"/>
        </a:dk2>
        <a:lt2>
          <a:srgbClr val="003366"/>
        </a:lt2>
        <a:accent1>
          <a:srgbClr val="ACDCF0"/>
        </a:accent1>
        <a:accent2>
          <a:srgbClr val="FFD56B"/>
        </a:accent2>
        <a:accent3>
          <a:srgbClr val="AAADB8"/>
        </a:accent3>
        <a:accent4>
          <a:srgbClr val="002A56"/>
        </a:accent4>
        <a:accent5>
          <a:srgbClr val="D2EBF6"/>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17477</TotalTime>
  <Words>11383</Words>
  <Application>Microsoft Office PowerPoint</Application>
  <PresentationFormat>全屏显示(16:9)</PresentationFormat>
  <Paragraphs>1473</Paragraphs>
  <Slides>112</Slides>
  <Notes>50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112</vt:i4>
      </vt:variant>
    </vt:vector>
  </HeadingPairs>
  <TitlesOfParts>
    <vt:vector size="124" baseType="lpstr">
      <vt:lpstr>黑体</vt:lpstr>
      <vt:lpstr>楷体</vt:lpstr>
      <vt:lpstr>宋体</vt:lpstr>
      <vt:lpstr>微软雅黑</vt:lpstr>
      <vt:lpstr>微软雅黑 Light</vt:lpstr>
      <vt:lpstr>Arial</vt:lpstr>
      <vt:lpstr>Calibri</vt:lpstr>
      <vt:lpstr>Cambria Math</vt:lpstr>
      <vt:lpstr>Consolas</vt:lpstr>
      <vt:lpstr>Times New Roman</vt:lpstr>
      <vt:lpstr>Wingdings</vt:lpstr>
      <vt:lpstr>TSEG2007</vt:lpstr>
      <vt:lpstr>PowerPoint 演示文稿</vt:lpstr>
      <vt:lpstr>PowerPoint 演示文稿</vt:lpstr>
      <vt:lpstr>PowerPoint 演示文稿</vt:lpstr>
      <vt:lpstr>1.1 Python语言简介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Python 语言环境搭建</vt:lpstr>
      <vt:lpstr>2.  Python 的基本用法</vt:lpstr>
      <vt:lpstr>2.1 列表与元组</vt:lpstr>
      <vt:lpstr>序列操作</vt:lpstr>
      <vt:lpstr>PowerPoint 演示文稿</vt:lpstr>
      <vt:lpstr>PowerPoint 演示文稿</vt:lpstr>
      <vt:lpstr>PowerPoint 演示文稿</vt:lpstr>
      <vt:lpstr>PowerPoint 演示文稿</vt:lpstr>
      <vt:lpstr>PowerPoint 演示文稿</vt:lpstr>
      <vt:lpstr>列表方法</vt:lpstr>
      <vt:lpstr>PowerPoint 演示文稿</vt:lpstr>
      <vt:lpstr>PowerPoint 演示文稿</vt:lpstr>
      <vt:lpstr>PowerPoint 演示文稿</vt:lpstr>
      <vt:lpstr>PowerPoint 演示文稿</vt:lpstr>
      <vt:lpstr>元组</vt:lpstr>
      <vt:lpstr>2.2 字符串</vt:lpstr>
      <vt:lpstr>字符串方法</vt:lpstr>
      <vt:lpstr>PowerPoint 演示文稿</vt:lpstr>
      <vt:lpstr>PowerPoint 演示文稿</vt:lpstr>
      <vt:lpstr>2.3 字典</vt:lpstr>
      <vt:lpstr>PowerPoint 演示文稿</vt:lpstr>
      <vt:lpstr>PowerPoint 演示文稿</vt:lpstr>
      <vt:lpstr>PowerPoint 演示文稿</vt:lpstr>
      <vt:lpstr>字典方法</vt:lpstr>
      <vt:lpstr>PowerPoint 演示文稿</vt:lpstr>
      <vt:lpstr>PowerPoint 演示文稿</vt:lpstr>
      <vt:lpstr>2.4  条件、循环语句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2.5  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2.6 文件</vt:lpstr>
      <vt:lpstr>PowerPoint 演示文稿</vt:lpstr>
      <vt:lpstr>PowerPoint 演示文稿</vt:lpstr>
      <vt:lpstr>2.7 综合实例</vt:lpstr>
      <vt:lpstr>PowerPoint 演示文稿</vt:lpstr>
      <vt:lpstr>PowerPoint 演示文稿</vt:lpstr>
      <vt:lpstr>PowerPoint 演示文稿</vt:lpstr>
      <vt:lpstr>PowerPoint 演示文稿</vt:lpstr>
      <vt:lpstr>PowerPoint 演示文稿</vt:lpstr>
      <vt:lpstr>PowerPoint 演示文稿</vt:lpstr>
      <vt:lpstr>2.7 综合实例</vt:lpstr>
      <vt:lpstr>PowerPoint 演示文稿</vt:lpstr>
      <vt:lpstr>3 重要库的使用方法与案例</vt:lpstr>
      <vt:lpstr>3.1  Numpy 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 Pandas 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  Scipy 库</vt:lpstr>
      <vt:lpstr>PowerPoint 演示文稿</vt:lpstr>
      <vt:lpstr>PowerPoint 演示文稿</vt:lpstr>
      <vt:lpstr>PowerPoint 演示文稿</vt:lpstr>
      <vt:lpstr>3.4 Matplotlib</vt:lpstr>
      <vt:lpstr>小结：</vt:lpstr>
      <vt:lpstr>习题：</vt:lpstr>
      <vt:lpstr>习题</vt:lpstr>
      <vt:lpstr>习题</vt:lpstr>
      <vt:lpstr>习题</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占优树理论及其应用</dc:title>
  <dc:creator>微软用户</dc:creator>
  <cp:lastModifiedBy>Zehua Lyu</cp:lastModifiedBy>
  <cp:revision>1379</cp:revision>
  <cp:lastPrinted>2020-09-21T03:32:19Z</cp:lastPrinted>
  <dcterms:created xsi:type="dcterms:W3CDTF">2009-09-17T12:45:16Z</dcterms:created>
  <dcterms:modified xsi:type="dcterms:W3CDTF">2024-11-02T04:06:07Z</dcterms:modified>
</cp:coreProperties>
</file>